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61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706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778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4844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3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14562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769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297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019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08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124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541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448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470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483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968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063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6CE5C50-FC5A-4558-BA60-173DED6247C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5289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20D315A-B2FE-F02B-EC28-6630626426EC}"/>
              </a:ext>
            </a:extLst>
          </p:cNvPr>
          <p:cNvSpPr/>
          <p:nvPr/>
        </p:nvSpPr>
        <p:spPr>
          <a:xfrm>
            <a:off x="0" y="0"/>
            <a:ext cx="11999495" cy="33196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6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LUYỆN TẬP CHƯƠNG 6</a:t>
            </a:r>
          </a:p>
          <a:p>
            <a:pPr algn="ctr">
              <a:lnSpc>
                <a:spcPct val="120000"/>
              </a:lnSpc>
            </a:pPr>
            <a:r>
              <a:rPr lang="en-US" sz="6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ALDEHYDE </a:t>
            </a:r>
          </a:p>
          <a:p>
            <a:pPr algn="ctr">
              <a:lnSpc>
                <a:spcPct val="120000"/>
              </a:lnSpc>
            </a:pPr>
            <a:r>
              <a:rPr lang="en-US" sz="6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CARBOXYLIC ACID</a:t>
            </a:r>
            <a:endParaRPr lang="en-US" sz="6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Graphic 2" descr="Angry face outline with solid fill">
            <a:extLst>
              <a:ext uri="{FF2B5EF4-FFF2-40B4-BE49-F238E27FC236}">
                <a16:creationId xmlns:a16="http://schemas.microsoft.com/office/drawing/2014/main" id="{EBFB9581-27A6-318B-D199-66DD19BFFA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81393" y="4140311"/>
            <a:ext cx="1829214" cy="182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1881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A5384-C193-6B35-6261-13C151AB5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0887" y="0"/>
            <a:ext cx="8534400" cy="1507067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CHÚC CÁC EM HỌC TỐT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7DCDF4-712B-4464-8913-BA2E450A6864}"/>
              </a:ext>
            </a:extLst>
          </p:cNvPr>
          <p:cNvSpPr txBox="1"/>
          <p:nvPr/>
        </p:nvSpPr>
        <p:spPr>
          <a:xfrm>
            <a:off x="238812" y="1395167"/>
            <a:ext cx="1272618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PHAN VĂN NHIÊN </a:t>
            </a:r>
          </a:p>
          <a:p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TRƯỜNG: THPT SÓC SƠN KIÊN GIANG</a:t>
            </a:r>
          </a:p>
          <a:p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ZALO : 098.773.6652</a:t>
            </a:r>
          </a:p>
          <a:p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GMAIL: HOANGNHIEN95@GMAIL.COM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A20D21-8AFA-9976-3559-CFA7111B9986}"/>
              </a:ext>
            </a:extLst>
          </p:cNvPr>
          <p:cNvSpPr txBox="1"/>
          <p:nvPr/>
        </p:nvSpPr>
        <p:spPr>
          <a:xfrm>
            <a:off x="2459865" y="4692949"/>
            <a:ext cx="651670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Tài liệu được chia sẻ bởi Website VnTeach.Com</a:t>
            </a:r>
          </a:p>
          <a:p>
            <a:r>
              <a:rPr lang="en-US"/>
              <a:t>https://www.vnteach.com</a:t>
            </a:r>
          </a:p>
          <a:p>
            <a:r>
              <a:rPr lang="en-US"/>
              <a:t>Một sản phẩm của cộng đồng facebook Thư Viện VnTeach.Com</a:t>
            </a:r>
          </a:p>
          <a:p>
            <a:r>
              <a:rPr lang="en-US"/>
              <a:t>https://www.facebook.com/groups/vnteach/</a:t>
            </a:r>
          </a:p>
          <a:p>
            <a:r>
              <a:rPr lang="en-US"/>
              <a:t>https://www.facebook.com/groups/thuvienvnteach/</a:t>
            </a:r>
          </a:p>
        </p:txBody>
      </p:sp>
    </p:spTree>
    <p:extLst>
      <p:ext uri="{BB962C8B-B14F-4D97-AF65-F5344CB8AC3E}">
        <p14:creationId xmlns:p14="http://schemas.microsoft.com/office/powerpoint/2010/main" val="756048794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F7CCDE5-062C-B57D-30A1-DB6A161ADD32}"/>
              </a:ext>
            </a:extLst>
          </p:cNvPr>
          <p:cNvSpPr/>
          <p:nvPr/>
        </p:nvSpPr>
        <p:spPr>
          <a:xfrm>
            <a:off x="-182880" y="0"/>
            <a:ext cx="1237488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Lý </a:t>
            </a:r>
            <a:r>
              <a:rPr lang="en-US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Aldehyde </a:t>
            </a:r>
            <a:r>
              <a:rPr lang="en-US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Acid Carboxylic</a:t>
            </a:r>
            <a:endParaRPr lang="en-US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5821FC0B-ADFE-10CC-5453-10E6A9D68D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311868"/>
              </p:ext>
            </p:extLst>
          </p:nvPr>
        </p:nvGraphicFramePr>
        <p:xfrm>
          <a:off x="0" y="719665"/>
          <a:ext cx="12192000" cy="61383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77117998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50413139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128809701"/>
                    </a:ext>
                  </a:extLst>
                </a:gridCol>
              </a:tblGrid>
              <a:tr h="8618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800" b="1" cap="all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Alđehyde</a:t>
                      </a:r>
                      <a:endParaRPr lang="en-US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3600" b="1" cap="all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Acid</a:t>
                      </a:r>
                      <a:endParaRPr lang="en-US" sz="4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3858334"/>
                  </a:ext>
                </a:extLst>
              </a:tr>
              <a:tr h="8618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Cấu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endParaRPr lang="en-US" sz="4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R- CHO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 R: C</a:t>
                      </a:r>
                      <a:r>
                        <a:rPr lang="pt-BR" sz="20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pt-BR" sz="20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 H; -CHO)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R-COOH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 R: C</a:t>
                      </a:r>
                      <a:r>
                        <a:rPr lang="pt-BR" sz="20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pt-BR" sz="20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 H; -COOH)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30711407"/>
                  </a:ext>
                </a:extLst>
              </a:tr>
              <a:tr h="18622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thay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endParaRPr lang="en-US" sz="4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hiđrocacbon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no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mạch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+ al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Ví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dụ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HCHO ,    CH</a:t>
                      </a:r>
                      <a:r>
                        <a:rPr lang="en-US" sz="18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Methanal      ethanal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Axit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hiđrocacbon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no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mạch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oic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Ví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dụ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HCOOH,           CH</a:t>
                      </a:r>
                      <a:r>
                        <a:rPr lang="en-US" sz="18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COOH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methanoic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acid   ethanoic acid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03115270"/>
                  </a:ext>
                </a:extLst>
              </a:tr>
              <a:tr h="8618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endParaRPr lang="en-US" sz="4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Theo đặc điểm của R: </a:t>
                      </a:r>
                      <a:r>
                        <a:rPr lang="pt-B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no, không no, thơm.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Theo số lượng nhóm chức trong phân tử: </a:t>
                      </a:r>
                      <a:r>
                        <a:rPr lang="pt-B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đơn chức, đa chức</a:t>
                      </a:r>
                      <a:r>
                        <a:rPr lang="pt-B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6616848"/>
                  </a:ext>
                </a:extLst>
              </a:tr>
              <a:tr h="16906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chế</a:t>
                      </a:r>
                      <a:endParaRPr lang="en-US" sz="4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6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Ancohol bậc I 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</a:t>
                      </a:r>
                      <a:r>
                        <a:rPr lang="pt-BR" sz="16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alđehyde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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6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carboxylic acid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Ví dụ: </a:t>
                      </a: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R-CH</a:t>
                      </a:r>
                      <a:r>
                        <a:rPr lang="pt-BR" sz="16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OH + CuO R-CHO + Cu + H</a:t>
                      </a:r>
                      <a:r>
                        <a:rPr lang="pt-BR" sz="16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O,   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</a:t>
                      </a:r>
                      <a:r>
                        <a:rPr lang="pt-B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2RCHO + O</a:t>
                      </a:r>
                      <a:r>
                        <a:rPr lang="pt-BR" sz="1600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pt-B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2RCOOH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6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Oxi hoá hiđrocacbon  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Ví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dụ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 CH+HOH CH</a:t>
                      </a:r>
                      <a:r>
                        <a:rPr lang="en-US" sz="16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CHO,                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2CH</a:t>
                      </a:r>
                      <a:r>
                        <a:rPr lang="en-US" sz="1600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 2CH</a:t>
                      </a:r>
                      <a:r>
                        <a:rPr lang="en-US" sz="1600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COOH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85961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8735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D04E590-143C-9AFF-D53B-19EB644C210B}"/>
              </a:ext>
            </a:extLst>
          </p:cNvPr>
          <p:cNvSpPr txBox="1"/>
          <p:nvPr/>
        </p:nvSpPr>
        <p:spPr>
          <a:xfrm>
            <a:off x="310415" y="262908"/>
            <a:ext cx="61072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1AE541A8-775A-B664-AD4D-FFFC9BECD3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95544"/>
              </p:ext>
            </p:extLst>
          </p:nvPr>
        </p:nvGraphicFramePr>
        <p:xfrm>
          <a:off x="0" y="941046"/>
          <a:ext cx="12192000" cy="591695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85665456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49541688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969622135"/>
                    </a:ext>
                  </a:extLst>
                </a:gridCol>
              </a:tblGrid>
              <a:tr h="1972318">
                <a:tc rowSpan="3">
                  <a:txBody>
                    <a:bodyPr/>
                    <a:lstStyle/>
                    <a:p>
                      <a:pPr algn="ctr"/>
                      <a:r>
                        <a:rPr lang="en-US" sz="36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3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chất</a:t>
                      </a:r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Alđehyde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Acide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53932143"/>
                  </a:ext>
                </a:extLst>
              </a:tr>
              <a:tr h="1972318">
                <a:tc vMerge="1">
                  <a:txBody>
                    <a:bodyPr/>
                    <a:lstStyle/>
                    <a:p>
                      <a:r>
                        <a:rPr lang="en-US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Tính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chất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oxi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hoá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Anđehit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ketone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khử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ancohol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Tính axit: </a:t>
                      </a:r>
                      <a:r>
                        <a:rPr lang="it-IT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Tác dụng với quì tím, kim loại trước H</a:t>
                      </a:r>
                      <a:r>
                        <a:rPr lang="it-IT" sz="20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it-IT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base, oxide base, muối.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7456606"/>
                  </a:ext>
                </a:extLst>
              </a:tr>
              <a:tr h="197231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khử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Alđehyde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oxi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hoá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acid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Tác dụng với ancohol tạo este.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68102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2433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D50ACA6-1905-2944-E194-F7B789EFE227}"/>
              </a:ext>
            </a:extLst>
          </p:cNvPr>
          <p:cNvSpPr txBox="1"/>
          <p:nvPr/>
        </p:nvSpPr>
        <p:spPr>
          <a:xfrm>
            <a:off x="387417" y="105159"/>
            <a:ext cx="1127840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aldehyde acetic, acetic acid,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glixerol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ethylic alcohol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6CCBDB7-FDE8-B207-6E0E-6E712B11BA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3455"/>
          <a:stretch/>
        </p:blipFill>
        <p:spPr>
          <a:xfrm>
            <a:off x="387417" y="1774899"/>
            <a:ext cx="11808301" cy="45222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121705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A1BB8F-600E-EB46-02EB-968C0CE3FD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858" y="723334"/>
            <a:ext cx="11796877" cy="61346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5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5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</a:t>
            </a:r>
            <a:endParaRPr lang="en-US" sz="5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 10 g </a:t>
            </a:r>
            <a:r>
              <a:rPr lang="en-US" sz="5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hh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gồm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</a:t>
            </a:r>
            <a:r>
              <a:rPr lang="en-US" sz="5400" baseline="-25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COOH, CH</a:t>
            </a:r>
            <a:r>
              <a:rPr lang="en-US" sz="5400" baseline="-25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 </a:t>
            </a:r>
            <a:r>
              <a:rPr lang="en-US" sz="5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AgNO</a:t>
            </a:r>
            <a:r>
              <a:rPr lang="en-US" sz="5400" baseline="-25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/NH</a:t>
            </a:r>
            <a:r>
              <a:rPr lang="en-US" sz="5400" baseline="-25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21,6 g </a:t>
            </a:r>
            <a:r>
              <a:rPr lang="en-US" sz="5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tủa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Ag. </a:t>
            </a:r>
            <a:r>
              <a:rPr lang="en-US" sz="5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trung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hòa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5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 ml NaOH 0,2 M. </a:t>
            </a:r>
          </a:p>
          <a:p>
            <a:pPr marL="0" indent="0">
              <a:buNone/>
            </a:pP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5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pt</a:t>
            </a:r>
          </a:p>
          <a:p>
            <a:pPr marL="0" indent="0">
              <a:buNone/>
            </a:pPr>
            <a:r>
              <a:rPr lang="pt-BR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 tính %m và tính V</a:t>
            </a:r>
            <a:endParaRPr lang="en-US" sz="5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902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366FC655-4F59-9A01-543D-838AC512C3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63" y="141402"/>
            <a:ext cx="11566689" cy="4289196"/>
          </a:xfrm>
          <a:prstGeom prst="rect">
            <a:avLst/>
          </a:prstGeom>
        </p:spPr>
      </p:pic>
      <p:sp>
        <p:nvSpPr>
          <p:cNvPr id="20" name="Rectangle 15">
            <a:extLst>
              <a:ext uri="{FF2B5EF4-FFF2-40B4-BE49-F238E27FC236}">
                <a16:creationId xmlns:a16="http://schemas.microsoft.com/office/drawing/2014/main" id="{68E77F6D-5D29-AE34-F267-10E0ED73D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966" y="3544478"/>
            <a:ext cx="1386627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4718C20E-B00B-FA64-006E-C1950802CE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4400765"/>
              </p:ext>
            </p:extLst>
          </p:nvPr>
        </p:nvGraphicFramePr>
        <p:xfrm>
          <a:off x="197963" y="4562377"/>
          <a:ext cx="9480550" cy="130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2146300" imgH="292100" progId="Equation.DSMT4">
                  <p:embed/>
                </p:oleObj>
              </mc:Choice>
              <mc:Fallback>
                <p:oleObj r:id="rId3" imgW="2146300" imgH="2921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3" y="4562377"/>
                        <a:ext cx="9480550" cy="1306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53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1D659-A39C-0EEA-F47E-40F6ED912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marR="3048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en-US" sz="4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3: 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Trung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hòa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16,60 gam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hỗn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gồm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acetic acid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fomic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acid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dịch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sodium</a:t>
            </a:r>
          </a:p>
          <a:p>
            <a:pPr marL="0" marR="3048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hidroxide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23,20 gam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hỗn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muối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3048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hóa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phản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ứng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dạng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tử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ion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rút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gọn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3048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Xác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trăm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khối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hỗn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phản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ứng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en-US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310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61F74F2F-B843-6173-D4E9-4D56EF77DA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0490"/>
          <a:stretch/>
        </p:blipFill>
        <p:spPr>
          <a:xfrm>
            <a:off x="0" y="0"/>
            <a:ext cx="12191999" cy="68580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8621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FB2F27-6666-1D29-69E3-E3DEB625F8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951902"/>
              </p:ext>
            </p:extLst>
          </p:nvPr>
        </p:nvGraphicFramePr>
        <p:xfrm>
          <a:off x="0" y="0"/>
          <a:ext cx="12192000" cy="685800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1190623523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2443439019"/>
                    </a:ext>
                  </a:extLst>
                </a:gridCol>
              </a:tblGrid>
              <a:tr h="1104873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4:  </a:t>
                      </a:r>
                      <a:r>
                        <a:rPr lang="en-US" sz="28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Điền</a:t>
                      </a: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Đ (</a:t>
                      </a:r>
                      <a:r>
                        <a:rPr lang="en-US" sz="28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en-US" sz="28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S ( </a:t>
                      </a:r>
                      <a:r>
                        <a:rPr lang="en-US" sz="28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sai</a:t>
                      </a: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en-US" sz="28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ô </a:t>
                      </a:r>
                      <a:r>
                        <a:rPr lang="en-US" sz="28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vuông</a:t>
                      </a: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bên</a:t>
                      </a: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cạnh</a:t>
                      </a: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: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215355"/>
                  </a:ext>
                </a:extLst>
              </a:tr>
              <a:tr h="110487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a)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Alđehyde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vừa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khử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vừa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oxi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l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3179921"/>
                  </a:ext>
                </a:extLst>
              </a:tr>
              <a:tr h="1104873">
                <a:tc>
                  <a:txBody>
                    <a:bodyPr/>
                    <a:lstStyle/>
                    <a:p>
                      <a:pPr algn="l"/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b)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Alđehyde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lưỡng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tính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5659772"/>
                  </a:ext>
                </a:extLst>
              </a:tr>
              <a:tr h="110487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c) Khi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hydrogen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Ni,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Alđehyde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chuyển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ancol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bậc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I.</a:t>
                      </a:r>
                    </a:p>
                    <a:p>
                      <a:pPr algn="l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1699489"/>
                  </a:ext>
                </a:extLst>
              </a:tr>
              <a:tr h="133363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d) acetic acid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dịch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base, oxide basic,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muối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carbonate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kim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đứng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trước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hiđro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dãy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kim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l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2716210"/>
                  </a:ext>
                </a:extLst>
              </a:tr>
              <a:tr h="110487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e) Oxi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ancohol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bậc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II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thu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kepton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l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3351282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AC3432D7-A082-1E07-C563-F6469501FDD6}"/>
              </a:ext>
            </a:extLst>
          </p:cNvPr>
          <p:cNvSpPr/>
          <p:nvPr/>
        </p:nvSpPr>
        <p:spPr>
          <a:xfrm>
            <a:off x="8616098" y="1253764"/>
            <a:ext cx="55103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Đ</a:t>
            </a:r>
            <a:endParaRPr lang="en-US" sz="40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0E55B3F-23A9-6516-59D6-660DC11C0852}"/>
              </a:ext>
            </a:extLst>
          </p:cNvPr>
          <p:cNvSpPr/>
          <p:nvPr/>
        </p:nvSpPr>
        <p:spPr>
          <a:xfrm>
            <a:off x="8593100" y="6044152"/>
            <a:ext cx="55103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Đ</a:t>
            </a:r>
            <a:endParaRPr lang="en-US" sz="40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D1663D-C329-B183-FBE4-129FC3E15BB9}"/>
              </a:ext>
            </a:extLst>
          </p:cNvPr>
          <p:cNvSpPr/>
          <p:nvPr/>
        </p:nvSpPr>
        <p:spPr>
          <a:xfrm>
            <a:off x="8616097" y="4896350"/>
            <a:ext cx="55103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Đ</a:t>
            </a:r>
            <a:endParaRPr lang="en-US" sz="40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71AD23E-7B97-F881-30D2-7D95D9A0C905}"/>
              </a:ext>
            </a:extLst>
          </p:cNvPr>
          <p:cNvSpPr/>
          <p:nvPr/>
        </p:nvSpPr>
        <p:spPr>
          <a:xfrm>
            <a:off x="8645378" y="3549539"/>
            <a:ext cx="55103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Đ</a:t>
            </a:r>
            <a:endParaRPr lang="en-US" sz="40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673AA3-2AE2-82FF-3251-D17931D6C0E3}"/>
              </a:ext>
            </a:extLst>
          </p:cNvPr>
          <p:cNvSpPr/>
          <p:nvPr/>
        </p:nvSpPr>
        <p:spPr>
          <a:xfrm>
            <a:off x="8641234" y="2501156"/>
            <a:ext cx="55103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310292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73</TotalTime>
  <Words>570</Words>
  <Application>Microsoft Office PowerPoint</Application>
  <PresentationFormat>Widescreen</PresentationFormat>
  <Paragraphs>73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Century Gothic</vt:lpstr>
      <vt:lpstr>Times New Roman</vt:lpstr>
      <vt:lpstr>Wingdings 3</vt:lpstr>
      <vt:lpstr>Slice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CHÚC CÁC EM HỌC TỐT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VnTeach.Com</dc:title>
  <dc:creator>VnTeach.Com; nhiên phan</dc:creator>
  <cp:keywords>VnTeach.Com</cp:keywords>
  <cp:lastModifiedBy>Admin</cp:lastModifiedBy>
  <cp:revision>17</cp:revision>
  <dcterms:created xsi:type="dcterms:W3CDTF">2023-04-11T00:39:40Z</dcterms:created>
  <dcterms:modified xsi:type="dcterms:W3CDTF">2023-08-27T16:58:35Z</dcterms:modified>
</cp:coreProperties>
</file>