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74" r:id="rId3"/>
    <p:sldId id="324" r:id="rId4"/>
    <p:sldId id="273" r:id="rId5"/>
    <p:sldId id="332" r:id="rId6"/>
    <p:sldId id="354" r:id="rId7"/>
    <p:sldId id="350" r:id="rId8"/>
    <p:sldId id="355" r:id="rId9"/>
    <p:sldId id="353" r:id="rId10"/>
    <p:sldId id="325" r:id="rId11"/>
    <p:sldId id="31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D0DEEC"/>
    <a:srgbClr val="6593C3"/>
    <a:srgbClr val="E45983"/>
    <a:srgbClr val="F7DADE"/>
    <a:srgbClr val="FF9801"/>
    <a:srgbClr val="0FB7BD"/>
    <a:srgbClr val="048DA4"/>
    <a:srgbClr val="EE8640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65" d="100"/>
          <a:sy n="65" d="100"/>
        </p:scale>
        <p:origin x="60" y="87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 to write a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4722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7" y="61968"/>
            <a:ext cx="4324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8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328335" y="426734"/>
            <a:ext cx="679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UTMFacebookK&amp;TBold"/>
              </a:rPr>
              <a:t>WILDLIFE CONSERVATION</a:t>
            </a:r>
            <a:endParaRPr lang="en-US" sz="40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WRITING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399F7-44CB-F8D5-78C2-4555DA974D89}"/>
              </a:ext>
            </a:extLst>
          </p:cNvPr>
          <p:cNvSpPr txBox="1"/>
          <p:nvPr/>
        </p:nvSpPr>
        <p:spPr>
          <a:xfrm>
            <a:off x="466725" y="3269170"/>
            <a:ext cx="849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 problem-solving report on</a:t>
            </a:r>
          </a:p>
          <a:p>
            <a:pPr algn="ctr"/>
            <a:r>
              <a:rPr lang="en-US" sz="4400" b="1">
                <a:solidFill>
                  <a:srgbClr val="0070C0"/>
                </a:solidFill>
              </a:rPr>
              <a:t>protecting </a:t>
            </a:r>
            <a:r>
              <a:rPr lang="en-US" sz="4400" b="1" dirty="0">
                <a:solidFill>
                  <a:srgbClr val="0070C0"/>
                </a:solidFill>
              </a:rPr>
              <a:t>tigers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85927" y="867955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99725" y="1674214"/>
            <a:ext cx="1463050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PRE-WRITING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5702" y="2567595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WHILE-WRITING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71" y="860863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Game: Whispers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71" y="1473308"/>
            <a:ext cx="3659538" cy="76918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1: Read the solutions and write the threats.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5771" y="2580829"/>
            <a:ext cx="3659539" cy="57574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3: </a:t>
            </a:r>
            <a:r>
              <a:rPr lang="en-US" sz="1350" dirty="0">
                <a:solidFill>
                  <a:schemeClr val="tx1"/>
                </a:solidFill>
              </a:rPr>
              <a:t>W</a:t>
            </a:r>
            <a:r>
              <a:rPr lang="en-US" sz="1350" dirty="0" smtClean="0">
                <a:solidFill>
                  <a:schemeClr val="tx1"/>
                </a:solidFill>
              </a:rPr>
              <a:t>rite </a:t>
            </a:r>
            <a:r>
              <a:rPr lang="en-US" sz="1350" dirty="0">
                <a:solidFill>
                  <a:schemeClr val="tx1"/>
                </a:solidFill>
              </a:rPr>
              <a:t>a problem-solving report 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498752" y="1113732"/>
            <a:ext cx="532499" cy="56048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767228" y="1919989"/>
            <a:ext cx="532498" cy="647605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12625" y="349804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POST-WRITING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0" y="4330718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Homework</a:t>
            </a:r>
            <a:endParaRPr lang="en-GB" sz="135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792340" y="3747854"/>
            <a:ext cx="420286" cy="582864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73714" y="4330718"/>
            <a:ext cx="1637250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498752" y="2833922"/>
            <a:ext cx="532498" cy="66412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583457"/>
            <a:ext cx="3659537" cy="49961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Task 5: </a:t>
            </a:r>
            <a:r>
              <a:rPr lang="en-US" sz="1350" dirty="0" smtClean="0">
                <a:solidFill>
                  <a:schemeClr val="tx1"/>
                </a:solidFill>
              </a:rPr>
              <a:t>Exchange </a:t>
            </a:r>
            <a:r>
              <a:rPr lang="en-US" sz="1350" dirty="0">
                <a:solidFill>
                  <a:schemeClr val="tx1"/>
                </a:solidFill>
              </a:rPr>
              <a:t>their work for cross-checking. 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E45983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D25E-C0BD-CC4E-FD76-3FFF8A642AA8}"/>
              </a:ext>
            </a:extLst>
          </p:cNvPr>
          <p:cNvSpPr txBox="1"/>
          <p:nvPr/>
        </p:nvSpPr>
        <p:spPr>
          <a:xfrm>
            <a:off x="857250" y="987879"/>
            <a:ext cx="330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Game: 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Whispers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4288067" y="1735526"/>
            <a:ext cx="3704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1. =&gt;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Loss of habitat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15379-97CC-385F-A34F-E77AB4D788E5}"/>
              </a:ext>
            </a:extLst>
          </p:cNvPr>
          <p:cNvSpPr txBox="1"/>
          <p:nvPr/>
        </p:nvSpPr>
        <p:spPr>
          <a:xfrm>
            <a:off x="201842" y="3364084"/>
            <a:ext cx="3692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=&gt; Poaching and illegal trade in body parts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DCC005-9BEB-142D-E444-D25572580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80348"/>
              </p:ext>
            </p:extLst>
          </p:nvPr>
        </p:nvGraphicFramePr>
        <p:xfrm>
          <a:off x="197759" y="1213012"/>
          <a:ext cx="387259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593">
                  <a:extLst>
                    <a:ext uri="{9D8B030D-6E8A-4147-A177-3AD203B41FA5}">
                      <a16:colId xmlns:a16="http://schemas.microsoft.com/office/drawing/2014/main" val="941697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Stopping deforestation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Restoring degraded habitats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Rebuilding or replacing habitats that have been lost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449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F0DD2E-6E00-3EEB-0198-2B0AD1354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30123"/>
              </p:ext>
            </p:extLst>
          </p:nvPr>
        </p:nvGraphicFramePr>
        <p:xfrm>
          <a:off x="4761595" y="3036779"/>
          <a:ext cx="387259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593">
                  <a:extLst>
                    <a:ext uri="{9D8B030D-6E8A-4147-A177-3AD203B41FA5}">
                      <a16:colId xmlns:a16="http://schemas.microsoft.com/office/drawing/2014/main" val="941697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Introducing stricter laws and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harsher punishments to stop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poachers from killing and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selling tiger parts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449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452" y="635563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Work in pairs. Read the solution and write the threats.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2222497" y="3433697"/>
            <a:ext cx="538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/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 =&gt;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Rising demand for tiger parts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DCC005-9BEB-142D-E444-D25572580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85566"/>
              </p:ext>
            </p:extLst>
          </p:nvPr>
        </p:nvGraphicFramePr>
        <p:xfrm>
          <a:off x="1234623" y="1474268"/>
          <a:ext cx="44477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720">
                  <a:extLst>
                    <a:ext uri="{9D8B030D-6E8A-4147-A177-3AD203B41FA5}">
                      <a16:colId xmlns:a16="http://schemas.microsoft.com/office/drawing/2014/main" val="941697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Educating people about the importance of tiger conservation</a:t>
                      </a:r>
                    </a:p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Reducing demand for tiger parts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4492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452" y="635563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Work in pairs. Read the solution and write the threats.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97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6256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2DAF4-0200-6951-9EBF-55C350F03FDB}"/>
              </a:ext>
            </a:extLst>
          </p:cNvPr>
          <p:cNvSpPr txBox="1"/>
          <p:nvPr/>
        </p:nvSpPr>
        <p:spPr>
          <a:xfrm>
            <a:off x="228241" y="1890657"/>
            <a:ext cx="84337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The tiger is </a:t>
            </a:r>
            <a:r>
              <a:rPr lang="en-US" sz="2400" b="0" i="0" u="sng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one of the most endangered animals </a:t>
            </a:r>
            <a:r>
              <a:rPr lang="en-US" sz="2400" b="0" i="0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in the world. The Wildlife Magazine is holding a writing </a:t>
            </a:r>
            <a:r>
              <a:rPr lang="en-US" sz="2400" b="0" i="0" u="sng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competition</a:t>
            </a:r>
            <a:r>
              <a:rPr lang="en-US" sz="2400" b="0" i="0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 to </a:t>
            </a:r>
            <a:r>
              <a:rPr lang="en-US" sz="2400" b="0" i="0" u="sng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raise people’s awareness</a:t>
            </a:r>
            <a:r>
              <a:rPr lang="en-US" sz="2400" b="0" i="0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 about conserving tigers. </a:t>
            </a:r>
          </a:p>
          <a:p>
            <a:endParaRPr lang="en-US" sz="2400" b="0" i="0" dirty="0">
              <a:solidFill>
                <a:srgbClr val="25408F"/>
              </a:solidFill>
              <a:effectLst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25408F"/>
                </a:solidFill>
                <a:effectLst/>
                <a:cs typeface="Times New Roman" panose="02020603050405020304" pitchFamily="18" charset="0"/>
              </a:rPr>
              <a:t>Write a report (180-200 words) describing the threats facing tigers and suggesting possible solutions.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br>
              <a:rPr lang="en-US" sz="2400" dirty="0">
                <a:cs typeface="Times New Roman" panose="02020603050405020304" pitchFamily="18" charset="0"/>
              </a:rPr>
            </a:b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452" y="635563"/>
            <a:ext cx="337366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06BC-4457-04BA-9C00-A53F31836F9A}"/>
              </a:ext>
            </a:extLst>
          </p:cNvPr>
          <p:cNvSpPr txBox="1"/>
          <p:nvPr/>
        </p:nvSpPr>
        <p:spPr>
          <a:xfrm>
            <a:off x="755818" y="712507"/>
            <a:ext cx="7906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Read the announcement and write a problem-solving report. Use the ideas in 1 and the outline below to help you.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22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4737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1A23C-2470-78AD-1B77-E37934FF3F8E}"/>
              </a:ext>
            </a:extLst>
          </p:cNvPr>
          <p:cNvSpPr txBox="1"/>
          <p:nvPr/>
        </p:nvSpPr>
        <p:spPr>
          <a:xfrm>
            <a:off x="380138" y="631770"/>
            <a:ext cx="858424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To: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From: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Subject: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Date: ...</a:t>
            </a:r>
          </a:p>
          <a:p>
            <a:r>
              <a:rPr lang="en-US" sz="2000" b="1" i="0" dirty="0">
                <a:effectLst/>
                <a:highlight>
                  <a:srgbClr val="FFFF00"/>
                </a:highlight>
                <a:cs typeface="Times New Roman" panose="02020603050405020304" pitchFamily="18" charset="0"/>
              </a:rPr>
              <a:t>Introduction</a:t>
            </a:r>
            <a:r>
              <a:rPr lang="en-US" sz="2000" b="1" i="0" dirty="0">
                <a:effectLst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cs typeface="Times New Roman" panose="02020603050405020304" pitchFamily="18" charset="0"/>
              </a:rPr>
              <a:t>• This report describes the threats ...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		  </a:t>
            </a:r>
            <a:r>
              <a:rPr lang="en-US" sz="2000" b="0" i="0" dirty="0">
                <a:effectLst/>
                <a:cs typeface="Times New Roman" panose="02020603050405020304" pitchFamily="18" charset="0"/>
              </a:rPr>
              <a:t>And suggests some solutions to the problem.</a:t>
            </a:r>
          </a:p>
          <a:p>
            <a:r>
              <a:rPr lang="en-US" sz="2000" b="1" i="0" dirty="0">
                <a:effectLst/>
                <a:highlight>
                  <a:srgbClr val="FFFF00"/>
                </a:highlight>
                <a:cs typeface="Times New Roman" panose="02020603050405020304" pitchFamily="18" charset="0"/>
              </a:rPr>
              <a:t>Threats</a:t>
            </a:r>
            <a:r>
              <a:rPr lang="en-US" sz="2000" b="1" i="0" dirty="0">
                <a:effectLst/>
                <a:cs typeface="Times New Roman" panose="02020603050405020304" pitchFamily="18" charset="0"/>
              </a:rPr>
              <a:t>		</a:t>
            </a:r>
            <a:r>
              <a:rPr lang="en-US" sz="2000" b="0" i="0" dirty="0">
                <a:effectLst/>
                <a:cs typeface="Times New Roman" panose="02020603050405020304" pitchFamily="18" charset="0"/>
              </a:rPr>
              <a:t>• Research has shown that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		• Another serious threat is ...</a:t>
            </a:r>
          </a:p>
          <a:p>
            <a:r>
              <a:rPr lang="en-US" sz="2000" b="1" i="0" dirty="0">
                <a:effectLst/>
                <a:highlight>
                  <a:srgbClr val="FFFF00"/>
                </a:highlight>
                <a:cs typeface="Times New Roman" panose="02020603050405020304" pitchFamily="18" charset="0"/>
              </a:rPr>
              <a:t>Solutions</a:t>
            </a:r>
            <a:r>
              <a:rPr lang="en-US" sz="2000" b="1" i="0" dirty="0">
                <a:effectLst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cs typeface="Times New Roman" panose="02020603050405020304" pitchFamily="18" charset="0"/>
              </a:rPr>
              <a:t>• One solution is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		• Second, it is important to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		• In addition, we should ...</a:t>
            </a:r>
          </a:p>
          <a:p>
            <a:r>
              <a:rPr lang="en-US" sz="2000" b="1" i="0" dirty="0">
                <a:effectLst/>
                <a:highlight>
                  <a:srgbClr val="FFFF00"/>
                </a:highlight>
                <a:cs typeface="Times New Roman" panose="02020603050405020304" pitchFamily="18" charset="0"/>
              </a:rPr>
              <a:t>Conclusion</a:t>
            </a:r>
            <a:r>
              <a:rPr lang="en-US" sz="2000" b="1" i="0" dirty="0">
                <a:effectLst/>
                <a:cs typeface="Times New Roman" panose="02020603050405020304" pitchFamily="18" charset="0"/>
              </a:rPr>
              <a:t>	</a:t>
            </a:r>
            <a:r>
              <a:rPr lang="en-US" sz="2000" b="0" i="0" dirty="0">
                <a:effectLst/>
                <a:cs typeface="Times New Roman" panose="02020603050405020304" pitchFamily="18" charset="0"/>
              </a:rPr>
              <a:t>• In conclusion, there are ...</a:t>
            </a:r>
          </a:p>
          <a:p>
            <a:r>
              <a:rPr lang="en-US" sz="2000" b="0" i="0" dirty="0">
                <a:effectLst/>
                <a:cs typeface="Times New Roman" panose="02020603050405020304" pitchFamily="18" charset="0"/>
              </a:rPr>
              <a:t>		• Therefore, we recommend 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3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80138" y="805443"/>
            <a:ext cx="8120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Cross-checking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A786A-D077-70DA-9242-0C977FBB15DC}"/>
              </a:ext>
            </a:extLst>
          </p:cNvPr>
          <p:cNvSpPr txBox="1"/>
          <p:nvPr/>
        </p:nvSpPr>
        <p:spPr>
          <a:xfrm>
            <a:off x="767970" y="1487363"/>
            <a:ext cx="44250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 writing rubric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Organization: …/10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Legibility: …/10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Ideas: …/10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Word choice: …/10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Grammar use: …/10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TOTAL: …/50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Tiger face with save the tiger slogan design printed tshirt and accessories  &quot; Magnet for Sale by Basha1231 | Red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67" y="805443"/>
            <a:ext cx="4214352" cy="4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2219</TotalTime>
  <Words>321</Words>
  <PresentationFormat>On-screen Show (16:9)</PresentationFormat>
  <Paragraphs>87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2024-06-11T09:39:40Z</dcterms:modified>
</cp:coreProperties>
</file>