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50"/>
  </p:notesMasterIdLst>
  <p:sldIdLst>
    <p:sldId id="256" r:id="rId3"/>
    <p:sldId id="258" r:id="rId4"/>
    <p:sldId id="260" r:id="rId5"/>
    <p:sldId id="262" r:id="rId6"/>
    <p:sldId id="264" r:id="rId7"/>
    <p:sldId id="288" r:id="rId8"/>
    <p:sldId id="290" r:id="rId9"/>
    <p:sldId id="292" r:id="rId10"/>
    <p:sldId id="294" r:id="rId11"/>
    <p:sldId id="296" r:id="rId12"/>
    <p:sldId id="298" r:id="rId13"/>
    <p:sldId id="300" r:id="rId14"/>
    <p:sldId id="266" r:id="rId15"/>
    <p:sldId id="268" r:id="rId16"/>
    <p:sldId id="270" r:id="rId17"/>
    <p:sldId id="272" r:id="rId18"/>
    <p:sldId id="274" r:id="rId19"/>
    <p:sldId id="276" r:id="rId20"/>
    <p:sldId id="282" r:id="rId21"/>
    <p:sldId id="284" r:id="rId22"/>
    <p:sldId id="286" r:id="rId23"/>
    <p:sldId id="278" r:id="rId24"/>
    <p:sldId id="280" r:id="rId25"/>
    <p:sldId id="257" r:id="rId26"/>
    <p:sldId id="259" r:id="rId27"/>
    <p:sldId id="261" r:id="rId28"/>
    <p:sldId id="263" r:id="rId29"/>
    <p:sldId id="265" r:id="rId30"/>
    <p:sldId id="289" r:id="rId31"/>
    <p:sldId id="291" r:id="rId32"/>
    <p:sldId id="293" r:id="rId33"/>
    <p:sldId id="295" r:id="rId34"/>
    <p:sldId id="297" r:id="rId35"/>
    <p:sldId id="299" r:id="rId36"/>
    <p:sldId id="301" r:id="rId37"/>
    <p:sldId id="267" r:id="rId38"/>
    <p:sldId id="269" r:id="rId39"/>
    <p:sldId id="271" r:id="rId40"/>
    <p:sldId id="273" r:id="rId41"/>
    <p:sldId id="275" r:id="rId42"/>
    <p:sldId id="277" r:id="rId43"/>
    <p:sldId id="283" r:id="rId44"/>
    <p:sldId id="285" r:id="rId45"/>
    <p:sldId id="287" r:id="rId46"/>
    <p:sldId id="279" r:id="rId47"/>
    <p:sldId id="281" r:id="rId48"/>
    <p:sldId id="425" r:id="rId49"/>
  </p:sldIdLst>
  <p:sldSz cx="6858000" cy="9906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BdMi0K1ZnZKDr/GS++xCa2IRPI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E07769-388B-4DAA-80B8-A175E7CA47C8}">
  <a:tblStyle styleId="{2DE07769-388B-4DAA-80B8-A175E7CA47C8}"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60"/>
  </p:normalViewPr>
  <p:slideViewPr>
    <p:cSldViewPr snapToGrid="0">
      <p:cViewPr>
        <p:scale>
          <a:sx n="66" d="100"/>
          <a:sy n="66" d="100"/>
        </p:scale>
        <p:origin x="1818"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customschemas.google.com/relationships/presentationmetadata" Target="metadata"/><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7586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0948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270968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22ecd1b3cc9_0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g22ecd1b3cc9_0_41:notes"/>
          <p:cNvSpPr>
            <a:spLocks noGrp="1" noRot="1" noChangeAspect="1"/>
          </p:cNvSpPr>
          <p:nvPr>
            <p:ph type="sldImg" idx="2"/>
          </p:nvPr>
        </p:nvSpPr>
        <p:spPr>
          <a:xfrm>
            <a:off x="2241550" y="685800"/>
            <a:ext cx="2374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2ecd1b3cc9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3" name="Google Shape;313;g22ecd1b3cc9_0_86:notes"/>
          <p:cNvSpPr>
            <a:spLocks noGrp="1" noRot="1" noChangeAspect="1"/>
          </p:cNvSpPr>
          <p:nvPr>
            <p:ph type="sldImg" idx="2"/>
          </p:nvPr>
        </p:nvSpPr>
        <p:spPr>
          <a:xfrm>
            <a:off x="2241550" y="685800"/>
            <a:ext cx="2374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2ecd1b3cc9_0_1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1" name="Google Shape;351;g22ecd1b3cc9_0_15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1" name="Google Shape;391;p2: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2ecebb83e1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g22ecebb83e1_0_6:notes"/>
          <p:cNvSpPr>
            <a:spLocks noGrp="1" noRot="1" noChangeAspect="1"/>
          </p:cNvSpPr>
          <p:nvPr>
            <p:ph type="sldImg" idx="2"/>
          </p:nvPr>
        </p:nvSpPr>
        <p:spPr>
          <a:xfrm>
            <a:off x="2241550" y="685800"/>
            <a:ext cx="2374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22ecebb83e1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1" name="Google Shape;471;g22ecebb83e1_0_46:notes"/>
          <p:cNvSpPr>
            <a:spLocks noGrp="1" noRot="1" noChangeAspect="1"/>
          </p:cNvSpPr>
          <p:nvPr>
            <p:ph type="sldImg" idx="2"/>
          </p:nvPr>
        </p:nvSpPr>
        <p:spPr>
          <a:xfrm>
            <a:off x="2241550" y="685800"/>
            <a:ext cx="2374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229042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38739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97607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2ecebb83e1_0_9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1" name="Google Shape;511;g22ecebb83e1_0_9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22ecebb83e1_0_1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1" name="Google Shape;551;g22ecebb83e1_0_13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 name="Google Shape;102;p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2ec486c401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22ec486c401_1_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9: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474659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 name="Google Shape;161;p7: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974976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01819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684852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515677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279010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37426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2ecd1b3cc9_0_5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 name="Google Shape;294;g22ecd1b3cc9_0_59:notes"/>
          <p:cNvSpPr>
            <a:spLocks noGrp="1" noRot="1" noChangeAspect="1"/>
          </p:cNvSpPr>
          <p:nvPr>
            <p:ph type="sldImg" idx="2"/>
          </p:nvPr>
        </p:nvSpPr>
        <p:spPr>
          <a:xfrm>
            <a:off x="2241550" y="685800"/>
            <a:ext cx="2374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22ecd1b3cc9_0_1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g22ecd1b3cc9_0_104:notes"/>
          <p:cNvSpPr>
            <a:spLocks noGrp="1" noRot="1" noChangeAspect="1"/>
          </p:cNvSpPr>
          <p:nvPr>
            <p:ph type="sldImg" idx="2"/>
          </p:nvPr>
        </p:nvSpPr>
        <p:spPr>
          <a:xfrm>
            <a:off x="2241550" y="685800"/>
            <a:ext cx="2374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22ecd1b3cc9_0_1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1" name="Google Shape;371;g22ecd1b3cc9_0_16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1" name="Google Shape;411;p6: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8: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22ecebb83e1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1" name="Google Shape;451;g22ecebb83e1_0_25:notes"/>
          <p:cNvSpPr>
            <a:spLocks noGrp="1" noRot="1" noChangeAspect="1"/>
          </p:cNvSpPr>
          <p:nvPr>
            <p:ph type="sldImg" idx="2"/>
          </p:nvPr>
        </p:nvSpPr>
        <p:spPr>
          <a:xfrm>
            <a:off x="2241550" y="685800"/>
            <a:ext cx="23748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22ecebb83e1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g22ecebb83e1_0_65: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484623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2823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204572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g22ecebb83e1_0_1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1" name="Google Shape;531;g22ecebb83e1_0_114: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2ecebb83e1_0_1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1" name="Google Shape;571;g22ecebb83e1_0_153: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 name="Google Shape;237;p10: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9060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39802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7641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 name="Google Shape;256;p11:notes"/>
          <p:cNvSpPr>
            <a:spLocks noGrp="1" noRot="1" noChangeAspect="1"/>
          </p:cNvSpPr>
          <p:nvPr>
            <p:ph type="sldImg" idx="2"/>
          </p:nvPr>
        </p:nvSpPr>
        <p:spPr>
          <a:xfrm>
            <a:off x="2241550" y="685800"/>
            <a:ext cx="23749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17570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88"/>
          <p:cNvSpPr txBox="1">
            <a:spLocks noGrp="1"/>
          </p:cNvSpPr>
          <p:nvPr>
            <p:ph type="ctrTitle"/>
          </p:nvPr>
        </p:nvSpPr>
        <p:spPr>
          <a:xfrm>
            <a:off x="514350" y="1621191"/>
            <a:ext cx="5829300" cy="3448756"/>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8"/>
          <p:cNvSpPr txBox="1">
            <a:spLocks noGrp="1"/>
          </p:cNvSpPr>
          <p:nvPr>
            <p:ph type="subTitle" idx="1"/>
          </p:nvPr>
        </p:nvSpPr>
        <p:spPr>
          <a:xfrm>
            <a:off x="857250" y="5202944"/>
            <a:ext cx="5143500" cy="2391656"/>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4" name="Google Shape;14;p8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9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97"/>
          <p:cNvSpPr txBox="1">
            <a:spLocks noGrp="1"/>
          </p:cNvSpPr>
          <p:nvPr>
            <p:ph type="body" idx="1"/>
          </p:nvPr>
        </p:nvSpPr>
        <p:spPr>
          <a:xfrm rot="5400000">
            <a:off x="286367" y="2822135"/>
            <a:ext cx="6285266" cy="59150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1" name="Google Shape;71;p9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9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98"/>
          <p:cNvSpPr txBox="1">
            <a:spLocks noGrp="1"/>
          </p:cNvSpPr>
          <p:nvPr>
            <p:ph type="title"/>
          </p:nvPr>
        </p:nvSpPr>
        <p:spPr>
          <a:xfrm rot="5400000">
            <a:off x="1449696" y="3985464"/>
            <a:ext cx="8394877" cy="14787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98"/>
          <p:cNvSpPr txBox="1">
            <a:spLocks noGrp="1"/>
          </p:cNvSpPr>
          <p:nvPr>
            <p:ph type="body" idx="1"/>
          </p:nvPr>
        </p:nvSpPr>
        <p:spPr>
          <a:xfrm rot="5400000">
            <a:off x="-1550679" y="2549570"/>
            <a:ext cx="8394877" cy="43505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7" name="Google Shape;77;p98"/>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8"/>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8"/>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E40F0A-CA60-4B85-B9D5-F51CCD21BB1F}"/>
              </a:ext>
            </a:extLst>
          </p:cNvPr>
          <p:cNvSpPr>
            <a:spLocks noGrp="1"/>
          </p:cNvSpPr>
          <p:nvPr>
            <p:ph type="ctrTitle"/>
          </p:nvPr>
        </p:nvSpPr>
        <p:spPr>
          <a:xfrm>
            <a:off x="857250" y="1621191"/>
            <a:ext cx="5143500" cy="3448756"/>
          </a:xfrm>
        </p:spPr>
        <p:txBody>
          <a:bodyPr anchor="b"/>
          <a:lstStyle>
            <a:lvl1pPr algn="ctr">
              <a:defRPr sz="2531"/>
            </a:lvl1pPr>
          </a:lstStyle>
          <a:p>
            <a:r>
              <a:rPr lang="de-DE"/>
              <a:t>Mastertitelformat bearbeiten</a:t>
            </a:r>
            <a:endParaRPr lang="de-AT"/>
          </a:p>
        </p:txBody>
      </p:sp>
      <p:sp>
        <p:nvSpPr>
          <p:cNvPr id="3" name="Untertitel 2">
            <a:extLst>
              <a:ext uri="{FF2B5EF4-FFF2-40B4-BE49-F238E27FC236}">
                <a16:creationId xmlns:a16="http://schemas.microsoft.com/office/drawing/2014/main" id="{DD9573B9-9648-426C-A1CA-EFCF7E5DDCF4}"/>
              </a:ext>
            </a:extLst>
          </p:cNvPr>
          <p:cNvSpPr>
            <a:spLocks noGrp="1"/>
          </p:cNvSpPr>
          <p:nvPr>
            <p:ph type="subTitle" idx="1"/>
          </p:nvPr>
        </p:nvSpPr>
        <p:spPr>
          <a:xfrm>
            <a:off x="857250" y="5202944"/>
            <a:ext cx="5143500" cy="2391656"/>
          </a:xfrm>
        </p:spPr>
        <p:txBody>
          <a:bodyPr/>
          <a:lstStyle>
            <a:lvl1pPr marL="0" indent="0" algn="ctr">
              <a:buNone/>
              <a:defRPr sz="1013"/>
            </a:lvl1pPr>
            <a:lvl2pPr marL="192881" indent="0" algn="ctr">
              <a:buNone/>
              <a:defRPr sz="844"/>
            </a:lvl2pPr>
            <a:lvl3pPr marL="385763" indent="0" algn="ctr">
              <a:buNone/>
              <a:defRPr sz="759"/>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554D7147-E393-4FF1-84F7-BE2C9C24084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6E9E79D2-D47A-4B8C-AF14-50F5C0D4BD86}"/>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021F92C-E151-4886-ADC3-D2F0B4CA75C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216372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158FA-9462-4B11-9BBC-5A397833B0A3}"/>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FE6B70C7-2991-4E5A-BEE5-153DF49FB690}"/>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5E51DF9C-A3CF-4902-9D08-A9D00D05CA9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1BA2FBF-0F1F-492F-991A-EBB74AAD8F2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5F5101AF-0122-4521-83D9-72169DEF5AA6}"/>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5245785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C1C82-651B-484B-999C-617A8C4783A7}"/>
              </a:ext>
            </a:extLst>
          </p:cNvPr>
          <p:cNvSpPr>
            <a:spLocks noGrp="1"/>
          </p:cNvSpPr>
          <p:nvPr>
            <p:ph type="title"/>
          </p:nvPr>
        </p:nvSpPr>
        <p:spPr>
          <a:xfrm>
            <a:off x="467916" y="2469625"/>
            <a:ext cx="5915025" cy="4120620"/>
          </a:xfrm>
        </p:spPr>
        <p:txBody>
          <a:bodyPr anchor="b"/>
          <a:lstStyle>
            <a:lvl1pPr>
              <a:defRPr sz="2531"/>
            </a:lvl1pPr>
          </a:lstStyle>
          <a:p>
            <a:r>
              <a:rPr lang="de-DE"/>
              <a:t>Mastertitelformat bearbeiten</a:t>
            </a:r>
            <a:endParaRPr lang="de-AT"/>
          </a:p>
        </p:txBody>
      </p:sp>
      <p:sp>
        <p:nvSpPr>
          <p:cNvPr id="3" name="Textplatzhalter 2">
            <a:extLst>
              <a:ext uri="{FF2B5EF4-FFF2-40B4-BE49-F238E27FC236}">
                <a16:creationId xmlns:a16="http://schemas.microsoft.com/office/drawing/2014/main" id="{02A25B5D-19FE-45FB-8AE1-A791E959BCDA}"/>
              </a:ext>
            </a:extLst>
          </p:cNvPr>
          <p:cNvSpPr>
            <a:spLocks noGrp="1"/>
          </p:cNvSpPr>
          <p:nvPr>
            <p:ph type="body" idx="1"/>
          </p:nvPr>
        </p:nvSpPr>
        <p:spPr>
          <a:xfrm>
            <a:off x="467916" y="6629228"/>
            <a:ext cx="5915025" cy="2166937"/>
          </a:xfrm>
        </p:spPr>
        <p:txBody>
          <a:bodyPr/>
          <a:lstStyle>
            <a:lvl1pPr marL="0" indent="0">
              <a:buNone/>
              <a:defRPr sz="1013">
                <a:solidFill>
                  <a:schemeClr val="tx1">
                    <a:tint val="75000"/>
                  </a:schemeClr>
                </a:solidFill>
              </a:defRPr>
            </a:lvl1pPr>
            <a:lvl2pPr marL="192881" indent="0">
              <a:buNone/>
              <a:defRPr sz="844">
                <a:solidFill>
                  <a:schemeClr val="tx1">
                    <a:tint val="75000"/>
                  </a:schemeClr>
                </a:solidFill>
              </a:defRPr>
            </a:lvl2pPr>
            <a:lvl3pPr marL="385763" indent="0">
              <a:buNone/>
              <a:defRPr sz="759">
                <a:solidFill>
                  <a:schemeClr val="tx1">
                    <a:tint val="75000"/>
                  </a:schemeClr>
                </a:solidFill>
              </a:defRPr>
            </a:lvl3pPr>
            <a:lvl4pPr marL="578644" indent="0">
              <a:buNone/>
              <a:defRPr sz="675">
                <a:solidFill>
                  <a:schemeClr val="tx1">
                    <a:tint val="75000"/>
                  </a:schemeClr>
                </a:solidFill>
              </a:defRPr>
            </a:lvl4pPr>
            <a:lvl5pPr marL="771525" indent="0">
              <a:buNone/>
              <a:defRPr sz="675">
                <a:solidFill>
                  <a:schemeClr val="tx1">
                    <a:tint val="75000"/>
                  </a:schemeClr>
                </a:solidFill>
              </a:defRPr>
            </a:lvl5pPr>
            <a:lvl6pPr marL="964406" indent="0">
              <a:buNone/>
              <a:defRPr sz="675">
                <a:solidFill>
                  <a:schemeClr val="tx1">
                    <a:tint val="75000"/>
                  </a:schemeClr>
                </a:solidFill>
              </a:defRPr>
            </a:lvl6pPr>
            <a:lvl7pPr marL="1157288" indent="0">
              <a:buNone/>
              <a:defRPr sz="675">
                <a:solidFill>
                  <a:schemeClr val="tx1">
                    <a:tint val="75000"/>
                  </a:schemeClr>
                </a:solidFill>
              </a:defRPr>
            </a:lvl7pPr>
            <a:lvl8pPr marL="1350169" indent="0">
              <a:buNone/>
              <a:defRPr sz="675">
                <a:solidFill>
                  <a:schemeClr val="tx1">
                    <a:tint val="75000"/>
                  </a:schemeClr>
                </a:solidFill>
              </a:defRPr>
            </a:lvl8pPr>
            <a:lvl9pPr marL="1543050" indent="0">
              <a:buNone/>
              <a:defRPr sz="675">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6F1E635-82F1-4C47-9DCA-FCC8FB7ADF53}"/>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BDF1A0F6-54BC-4A22-B53C-39B9A25EFE9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1637EB1-BEAC-4B25-8305-6449B1427D4B}"/>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9375673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3E5E42-9FB1-446D-B9E9-D27F657D743E}"/>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8351593C-7390-4DF3-A99A-355053796678}"/>
              </a:ext>
            </a:extLst>
          </p:cNvPr>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EF1E6B09-6251-48A7-A878-45D2760D266A}"/>
              </a:ext>
            </a:extLst>
          </p:cNvPr>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23E566C6-62A6-46D9-ACBD-282FBB291DD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AEEAF35F-E819-4AB4-8FF5-1FF52B6393A3}"/>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0D57C17-6E8E-470D-9573-C6DE3195F324}"/>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2792848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3FD79-9555-417F-86A6-978B1B9F184B}"/>
              </a:ext>
            </a:extLst>
          </p:cNvPr>
          <p:cNvSpPr>
            <a:spLocks noGrp="1"/>
          </p:cNvSpPr>
          <p:nvPr>
            <p:ph type="title"/>
          </p:nvPr>
        </p:nvSpPr>
        <p:spPr>
          <a:xfrm>
            <a:off x="472381" y="527406"/>
            <a:ext cx="5915025" cy="1914702"/>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4245A696-4F53-47C3-BCA4-90CFC500F21B}"/>
              </a:ext>
            </a:extLst>
          </p:cNvPr>
          <p:cNvSpPr>
            <a:spLocks noGrp="1"/>
          </p:cNvSpPr>
          <p:nvPr>
            <p:ph type="body" idx="1"/>
          </p:nvPr>
        </p:nvSpPr>
        <p:spPr>
          <a:xfrm>
            <a:off x="472382" y="2428347"/>
            <a:ext cx="2901255" cy="1190095"/>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de-DE"/>
              <a:t>Mastertextformat bearbeiten</a:t>
            </a:r>
          </a:p>
        </p:txBody>
      </p:sp>
      <p:sp>
        <p:nvSpPr>
          <p:cNvPr id="4" name="Inhaltsplatzhalter 3">
            <a:extLst>
              <a:ext uri="{FF2B5EF4-FFF2-40B4-BE49-F238E27FC236}">
                <a16:creationId xmlns:a16="http://schemas.microsoft.com/office/drawing/2014/main" id="{E67FEDD7-040E-4EDC-ABF1-BF9E8CC549BA}"/>
              </a:ext>
            </a:extLst>
          </p:cNvPr>
          <p:cNvSpPr>
            <a:spLocks noGrp="1"/>
          </p:cNvSpPr>
          <p:nvPr>
            <p:ph sz="half" idx="2"/>
          </p:nvPr>
        </p:nvSpPr>
        <p:spPr>
          <a:xfrm>
            <a:off x="472382"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7FD5EA6-A546-4B0F-8596-4BF9A2C4A2C1}"/>
              </a:ext>
            </a:extLst>
          </p:cNvPr>
          <p:cNvSpPr>
            <a:spLocks noGrp="1"/>
          </p:cNvSpPr>
          <p:nvPr>
            <p:ph type="body" sz="quarter" idx="3"/>
          </p:nvPr>
        </p:nvSpPr>
        <p:spPr>
          <a:xfrm>
            <a:off x="3471863" y="2428347"/>
            <a:ext cx="2915543" cy="1190095"/>
          </a:xfrm>
        </p:spPr>
        <p:txBody>
          <a:bodyPr anchor="b"/>
          <a:lstStyle>
            <a:lvl1pPr marL="0" indent="0">
              <a:buNone/>
              <a:defRPr sz="1013" b="1"/>
            </a:lvl1pPr>
            <a:lvl2pPr marL="192881" indent="0">
              <a:buNone/>
              <a:defRPr sz="844" b="1"/>
            </a:lvl2pPr>
            <a:lvl3pPr marL="385763" indent="0">
              <a:buNone/>
              <a:defRPr sz="759"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de-DE"/>
              <a:t>Mastertextformat bearbeiten</a:t>
            </a:r>
          </a:p>
        </p:txBody>
      </p:sp>
      <p:sp>
        <p:nvSpPr>
          <p:cNvPr id="6" name="Inhaltsplatzhalter 5">
            <a:extLst>
              <a:ext uri="{FF2B5EF4-FFF2-40B4-BE49-F238E27FC236}">
                <a16:creationId xmlns:a16="http://schemas.microsoft.com/office/drawing/2014/main" id="{E3EE3323-65E0-4540-8D34-E0C0307DC2D6}"/>
              </a:ext>
            </a:extLst>
          </p:cNvPr>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592B4223-DDE0-4BE6-9B90-23CB70AC0631}"/>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8" name="Fußzeilenplatzhalter 7">
            <a:extLst>
              <a:ext uri="{FF2B5EF4-FFF2-40B4-BE49-F238E27FC236}">
                <a16:creationId xmlns:a16="http://schemas.microsoft.com/office/drawing/2014/main" id="{062D05B7-BC5C-4FFF-9F40-F5DF29ED4A3B}"/>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0EB32C7F-28CB-42A0-B20A-F40693F7A94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45393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3E2B99-741C-48A8-8E58-902ABCC2578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6F9A63CA-6B7D-483E-9F49-8B14F66A622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4" name="Fußzeilenplatzhalter 3">
            <a:extLst>
              <a:ext uri="{FF2B5EF4-FFF2-40B4-BE49-F238E27FC236}">
                <a16:creationId xmlns:a16="http://schemas.microsoft.com/office/drawing/2014/main" id="{84685A2C-C38E-4AB5-A7F7-7BE7B3AE74C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3B280966-6384-49A5-9AED-E88D1BE7E16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652814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591284AF-5B3B-44BF-BF76-1B4A1A38F7EC}"/>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3" name="Fußzeilenplatzhalter 2">
            <a:extLst>
              <a:ext uri="{FF2B5EF4-FFF2-40B4-BE49-F238E27FC236}">
                <a16:creationId xmlns:a16="http://schemas.microsoft.com/office/drawing/2014/main" id="{2D00718F-2A17-41E8-A27B-B8234DA0C489}"/>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524F0EC0-19A0-4307-A8A4-80AF108E1ED2}"/>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1845191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81A4C3-782E-4CC0-A711-06A9D8F574A9}"/>
              </a:ext>
            </a:extLst>
          </p:cNvPr>
          <p:cNvSpPr>
            <a:spLocks noGrp="1"/>
          </p:cNvSpPr>
          <p:nvPr>
            <p:ph type="title"/>
          </p:nvPr>
        </p:nvSpPr>
        <p:spPr>
          <a:xfrm>
            <a:off x="472381" y="660400"/>
            <a:ext cx="2211883" cy="2311400"/>
          </a:xfrm>
        </p:spPr>
        <p:txBody>
          <a:bodyPr anchor="b"/>
          <a:lstStyle>
            <a:lvl1pPr>
              <a:defRPr sz="1350"/>
            </a:lvl1pPr>
          </a:lstStyle>
          <a:p>
            <a:r>
              <a:rPr lang="de-DE"/>
              <a:t>Mastertitelformat bearbeiten</a:t>
            </a:r>
            <a:endParaRPr lang="de-AT"/>
          </a:p>
        </p:txBody>
      </p:sp>
      <p:sp>
        <p:nvSpPr>
          <p:cNvPr id="3" name="Inhaltsplatzhalter 2">
            <a:extLst>
              <a:ext uri="{FF2B5EF4-FFF2-40B4-BE49-F238E27FC236}">
                <a16:creationId xmlns:a16="http://schemas.microsoft.com/office/drawing/2014/main" id="{B20D6914-DA57-4C20-B9AF-856222236938}"/>
              </a:ext>
            </a:extLst>
          </p:cNvPr>
          <p:cNvSpPr>
            <a:spLocks noGrp="1"/>
          </p:cNvSpPr>
          <p:nvPr>
            <p:ph idx="1"/>
          </p:nvPr>
        </p:nvSpPr>
        <p:spPr>
          <a:xfrm>
            <a:off x="2915543" y="1426284"/>
            <a:ext cx="3471863" cy="7039681"/>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DAD126A2-9A18-4AB9-923C-73C486DDAB05}"/>
              </a:ext>
            </a:extLst>
          </p:cNvPr>
          <p:cNvSpPr>
            <a:spLocks noGrp="1"/>
          </p:cNvSpPr>
          <p:nvPr>
            <p:ph type="body" sz="half" idx="2"/>
          </p:nvPr>
        </p:nvSpPr>
        <p:spPr>
          <a:xfrm>
            <a:off x="472381" y="2971800"/>
            <a:ext cx="2211883" cy="5505627"/>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de-DE"/>
              <a:t>Mastertextformat bearbeiten</a:t>
            </a:r>
          </a:p>
        </p:txBody>
      </p:sp>
      <p:sp>
        <p:nvSpPr>
          <p:cNvPr id="5" name="Datumsplatzhalter 4">
            <a:extLst>
              <a:ext uri="{FF2B5EF4-FFF2-40B4-BE49-F238E27FC236}">
                <a16:creationId xmlns:a16="http://schemas.microsoft.com/office/drawing/2014/main" id="{A43C310B-0324-4F9C-AADA-9DA2C4E2EC9B}"/>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F5DEC1F9-6D7F-436E-9DFF-5DFF70294B5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EDA25C2-8C1C-4D1C-A4F0-24D46B1C575F}"/>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3053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89"/>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9"/>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0" name="Google Shape;20;p89"/>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9"/>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9"/>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8CA5EA-E338-498B-AF7A-B45CCD521C59}"/>
              </a:ext>
            </a:extLst>
          </p:cNvPr>
          <p:cNvSpPr>
            <a:spLocks noGrp="1"/>
          </p:cNvSpPr>
          <p:nvPr>
            <p:ph type="title"/>
          </p:nvPr>
        </p:nvSpPr>
        <p:spPr>
          <a:xfrm>
            <a:off x="472381" y="660400"/>
            <a:ext cx="2211883" cy="2311400"/>
          </a:xfrm>
        </p:spPr>
        <p:txBody>
          <a:bodyPr anchor="b"/>
          <a:lstStyle>
            <a:lvl1pPr>
              <a:defRPr sz="1350"/>
            </a:lvl1pPr>
          </a:lstStyle>
          <a:p>
            <a:r>
              <a:rPr lang="de-DE"/>
              <a:t>Mastertitelformat bearbeiten</a:t>
            </a:r>
            <a:endParaRPr lang="de-AT"/>
          </a:p>
        </p:txBody>
      </p:sp>
      <p:sp>
        <p:nvSpPr>
          <p:cNvPr id="3" name="Bildplatzhalter 2">
            <a:extLst>
              <a:ext uri="{FF2B5EF4-FFF2-40B4-BE49-F238E27FC236}">
                <a16:creationId xmlns:a16="http://schemas.microsoft.com/office/drawing/2014/main" id="{9A77D26C-FB79-443F-BABE-7097A6D08A32}"/>
              </a:ext>
            </a:extLst>
          </p:cNvPr>
          <p:cNvSpPr>
            <a:spLocks noGrp="1"/>
          </p:cNvSpPr>
          <p:nvPr>
            <p:ph type="pic" idx="1"/>
          </p:nvPr>
        </p:nvSpPr>
        <p:spPr>
          <a:xfrm>
            <a:off x="2915543" y="1426284"/>
            <a:ext cx="3471863" cy="7039681"/>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de-AT"/>
          </a:p>
        </p:txBody>
      </p:sp>
      <p:sp>
        <p:nvSpPr>
          <p:cNvPr id="4" name="Textplatzhalter 3">
            <a:extLst>
              <a:ext uri="{FF2B5EF4-FFF2-40B4-BE49-F238E27FC236}">
                <a16:creationId xmlns:a16="http://schemas.microsoft.com/office/drawing/2014/main" id="{16260DA0-4A07-4FF1-AE22-2A48A360BC27}"/>
              </a:ext>
            </a:extLst>
          </p:cNvPr>
          <p:cNvSpPr>
            <a:spLocks noGrp="1"/>
          </p:cNvSpPr>
          <p:nvPr>
            <p:ph type="body" sz="half" idx="2"/>
          </p:nvPr>
        </p:nvSpPr>
        <p:spPr>
          <a:xfrm>
            <a:off x="472381" y="2971800"/>
            <a:ext cx="2211883" cy="5505627"/>
          </a:xfrm>
        </p:spPr>
        <p:txBody>
          <a:bodyPr/>
          <a:lstStyle>
            <a:lvl1pPr marL="0" indent="0">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de-DE"/>
              <a:t>Mastertextformat bearbeiten</a:t>
            </a:r>
          </a:p>
        </p:txBody>
      </p:sp>
      <p:sp>
        <p:nvSpPr>
          <p:cNvPr id="5" name="Datumsplatzhalter 4">
            <a:extLst>
              <a:ext uri="{FF2B5EF4-FFF2-40B4-BE49-F238E27FC236}">
                <a16:creationId xmlns:a16="http://schemas.microsoft.com/office/drawing/2014/main" id="{0493A49D-A289-4D95-BA26-A7824E055A10}"/>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6" name="Fußzeilenplatzhalter 5">
            <a:extLst>
              <a:ext uri="{FF2B5EF4-FFF2-40B4-BE49-F238E27FC236}">
                <a16:creationId xmlns:a16="http://schemas.microsoft.com/office/drawing/2014/main" id="{D4F50531-B3F1-439A-BD0E-CC28C7497B1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6FAE9095-B7D3-4AA7-9F13-FDECB4818263}"/>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3201719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D9E16F-A854-4517-B3A0-E8E9AB442A7F}"/>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6A3E9848-0A69-450F-A620-3DF902B1D16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FE4DF86-CE58-4FDA-A23D-ABCF4457BAA4}"/>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19AC1661-75CA-4953-A2A5-31C3B786E8DF}"/>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331E0D62-1379-4DA4-A6EB-97727ED86E9C}"/>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535798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E32CD6A4-D367-42C9-8114-77A00BCD01B1}"/>
              </a:ext>
            </a:extLst>
          </p:cNvPr>
          <p:cNvSpPr>
            <a:spLocks noGrp="1"/>
          </p:cNvSpPr>
          <p:nvPr>
            <p:ph type="title" orient="vert"/>
          </p:nvPr>
        </p:nvSpPr>
        <p:spPr>
          <a:xfrm>
            <a:off x="4907757" y="527403"/>
            <a:ext cx="1478756" cy="8394877"/>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896B18D1-37D0-4ABE-823A-2A7B87E5D419}"/>
              </a:ext>
            </a:extLst>
          </p:cNvPr>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D8CF97D1-5572-4E0B-8D43-BC16B377CC82}"/>
              </a:ext>
            </a:extLst>
          </p:cNvPr>
          <p:cNvSpPr>
            <a:spLocks noGrp="1"/>
          </p:cNvSpPr>
          <p:nvPr>
            <p:ph type="dt" sz="half" idx="10"/>
          </p:nvPr>
        </p:nvSpPr>
        <p:spPr/>
        <p:txBody>
          <a:body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75D9AA64-A950-417A-80E9-D9BA02FE2AD5}"/>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D72D132-F4CC-4F67-BCF2-C4ABBE315F0A}"/>
              </a:ext>
            </a:extLst>
          </p:cNvPr>
          <p:cNvSpPr>
            <a:spLocks noGrp="1"/>
          </p:cNvSpPr>
          <p:nvPr>
            <p:ph type="sldNum" sz="quarter" idx="12"/>
          </p:nvPr>
        </p:nvSpPr>
        <p:spPr/>
        <p:txBody>
          <a:bodyPr/>
          <a:lstStyle/>
          <a:p>
            <a:fld id="{D7C07A06-13F1-4B5A-B124-C4B70AF12CB9}" type="slidenum">
              <a:rPr lang="de-AT" smtClean="0"/>
              <a:t>‹#›</a:t>
            </a:fld>
            <a:endParaRPr lang="de-AT"/>
          </a:p>
        </p:txBody>
      </p:sp>
    </p:spTree>
    <p:extLst>
      <p:ext uri="{BB962C8B-B14F-4D97-AF65-F5344CB8AC3E}">
        <p14:creationId xmlns:p14="http://schemas.microsoft.com/office/powerpoint/2010/main" val="4187472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0"/>
          <p:cNvSpPr txBox="1">
            <a:spLocks noGrp="1"/>
          </p:cNvSpPr>
          <p:nvPr>
            <p:ph type="title"/>
          </p:nvPr>
        </p:nvSpPr>
        <p:spPr>
          <a:xfrm>
            <a:off x="467916" y="2469624"/>
            <a:ext cx="5915025" cy="41206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0"/>
          <p:cNvSpPr txBox="1">
            <a:spLocks noGrp="1"/>
          </p:cNvSpPr>
          <p:nvPr>
            <p:ph type="body" idx="1"/>
          </p:nvPr>
        </p:nvSpPr>
        <p:spPr>
          <a:xfrm>
            <a:off x="467916" y="6629226"/>
            <a:ext cx="5915025" cy="216693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26" name="Google Shape;26;p90"/>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0"/>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0"/>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91"/>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91"/>
          <p:cNvSpPr txBox="1">
            <a:spLocks noGrp="1"/>
          </p:cNvSpPr>
          <p:nvPr>
            <p:ph type="body" idx="1"/>
          </p:nvPr>
        </p:nvSpPr>
        <p:spPr>
          <a:xfrm>
            <a:off x="471488"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91"/>
          <p:cNvSpPr txBox="1">
            <a:spLocks noGrp="1"/>
          </p:cNvSpPr>
          <p:nvPr>
            <p:ph type="body" idx="2"/>
          </p:nvPr>
        </p:nvSpPr>
        <p:spPr>
          <a:xfrm>
            <a:off x="3471863" y="2637014"/>
            <a:ext cx="2914650" cy="628526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3" name="Google Shape;33;p91"/>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91"/>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91"/>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92"/>
          <p:cNvSpPr txBox="1">
            <a:spLocks noGrp="1"/>
          </p:cNvSpPr>
          <p:nvPr>
            <p:ph type="title"/>
          </p:nvPr>
        </p:nvSpPr>
        <p:spPr>
          <a:xfrm>
            <a:off x="472381"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92"/>
          <p:cNvSpPr txBox="1">
            <a:spLocks noGrp="1"/>
          </p:cNvSpPr>
          <p:nvPr>
            <p:ph type="body" idx="1"/>
          </p:nvPr>
        </p:nvSpPr>
        <p:spPr>
          <a:xfrm>
            <a:off x="472381" y="2428347"/>
            <a:ext cx="2901255"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39" name="Google Shape;39;p92"/>
          <p:cNvSpPr txBox="1">
            <a:spLocks noGrp="1"/>
          </p:cNvSpPr>
          <p:nvPr>
            <p:ph type="body" idx="2"/>
          </p:nvPr>
        </p:nvSpPr>
        <p:spPr>
          <a:xfrm>
            <a:off x="472381" y="3618442"/>
            <a:ext cx="2901255"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0" name="Google Shape;40;p92"/>
          <p:cNvSpPr txBox="1">
            <a:spLocks noGrp="1"/>
          </p:cNvSpPr>
          <p:nvPr>
            <p:ph type="body" idx="3"/>
          </p:nvPr>
        </p:nvSpPr>
        <p:spPr>
          <a:xfrm>
            <a:off x="3471863" y="2428347"/>
            <a:ext cx="2915543" cy="119009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41" name="Google Shape;41;p92"/>
          <p:cNvSpPr txBox="1">
            <a:spLocks noGrp="1"/>
          </p:cNvSpPr>
          <p:nvPr>
            <p:ph type="body" idx="4"/>
          </p:nvPr>
        </p:nvSpPr>
        <p:spPr>
          <a:xfrm>
            <a:off x="3471863" y="3618442"/>
            <a:ext cx="2915543" cy="532218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2" name="Google Shape;42;p92"/>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92"/>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92"/>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93"/>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93"/>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93"/>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93"/>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4"/>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94"/>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4"/>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5"/>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5"/>
          <p:cNvSpPr txBox="1">
            <a:spLocks noGrp="1"/>
          </p:cNvSpPr>
          <p:nvPr>
            <p:ph type="body" idx="1"/>
          </p:nvPr>
        </p:nvSpPr>
        <p:spPr>
          <a:xfrm>
            <a:off x="2915543" y="1426283"/>
            <a:ext cx="3471863" cy="7039681"/>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57" name="Google Shape;57;p95"/>
          <p:cNvSpPr txBox="1">
            <a:spLocks noGrp="1"/>
          </p:cNvSpPr>
          <p:nvPr>
            <p:ph type="body" idx="2"/>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58" name="Google Shape;58;p95"/>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5"/>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5"/>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96"/>
          <p:cNvSpPr txBox="1">
            <a:spLocks noGrp="1"/>
          </p:cNvSpPr>
          <p:nvPr>
            <p:ph type="title"/>
          </p:nvPr>
        </p:nvSpPr>
        <p:spPr>
          <a:xfrm>
            <a:off x="472381" y="660400"/>
            <a:ext cx="2211884" cy="2311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6"/>
          <p:cNvSpPr>
            <a:spLocks noGrp="1"/>
          </p:cNvSpPr>
          <p:nvPr>
            <p:ph type="pic" idx="2"/>
          </p:nvPr>
        </p:nvSpPr>
        <p:spPr>
          <a:xfrm>
            <a:off x="2915543" y="1426283"/>
            <a:ext cx="3471863" cy="7039681"/>
          </a:xfrm>
          <a:prstGeom prst="rect">
            <a:avLst/>
          </a:prstGeom>
          <a:noFill/>
          <a:ln>
            <a:noFill/>
          </a:ln>
        </p:spPr>
      </p:sp>
      <p:sp>
        <p:nvSpPr>
          <p:cNvPr id="64" name="Google Shape;64;p96"/>
          <p:cNvSpPr txBox="1">
            <a:spLocks noGrp="1"/>
          </p:cNvSpPr>
          <p:nvPr>
            <p:ph type="body" idx="1"/>
          </p:nvPr>
        </p:nvSpPr>
        <p:spPr>
          <a:xfrm>
            <a:off x="472381" y="2971800"/>
            <a:ext cx="2211884" cy="550562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5" name="Google Shape;65;p96"/>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96"/>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6"/>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DC471"/>
        </a:solidFill>
        <a:effectLst/>
      </p:bgPr>
    </p:bg>
    <p:spTree>
      <p:nvGrpSpPr>
        <p:cNvPr id="1" name="Shape 5"/>
        <p:cNvGrpSpPr/>
        <p:nvPr/>
      </p:nvGrpSpPr>
      <p:grpSpPr>
        <a:xfrm>
          <a:off x="0" y="0"/>
          <a:ext cx="0" cy="0"/>
          <a:chOff x="0" y="0"/>
          <a:chExt cx="0" cy="0"/>
        </a:xfrm>
      </p:grpSpPr>
      <p:sp>
        <p:nvSpPr>
          <p:cNvPr id="6" name="Google Shape;6;p87"/>
          <p:cNvSpPr txBox="1">
            <a:spLocks noGrp="1"/>
          </p:cNvSpPr>
          <p:nvPr>
            <p:ph type="title"/>
          </p:nvPr>
        </p:nvSpPr>
        <p:spPr>
          <a:xfrm>
            <a:off x="471488" y="527405"/>
            <a:ext cx="5915025" cy="191470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87"/>
          <p:cNvSpPr txBox="1">
            <a:spLocks noGrp="1"/>
          </p:cNvSpPr>
          <p:nvPr>
            <p:ph type="body" idx="1"/>
          </p:nvPr>
        </p:nvSpPr>
        <p:spPr>
          <a:xfrm>
            <a:off x="471488" y="2637014"/>
            <a:ext cx="5915025" cy="6285266"/>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87"/>
          <p:cNvSpPr txBox="1">
            <a:spLocks noGrp="1"/>
          </p:cNvSpPr>
          <p:nvPr>
            <p:ph type="dt" idx="10"/>
          </p:nvPr>
        </p:nvSpPr>
        <p:spPr>
          <a:xfrm>
            <a:off x="471488" y="9181397"/>
            <a:ext cx="1543050" cy="52740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7"/>
          <p:cNvSpPr txBox="1">
            <a:spLocks noGrp="1"/>
          </p:cNvSpPr>
          <p:nvPr>
            <p:ph type="ftr" idx="11"/>
          </p:nvPr>
        </p:nvSpPr>
        <p:spPr>
          <a:xfrm>
            <a:off x="2271713" y="9181397"/>
            <a:ext cx="2314575" cy="52740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7"/>
          <p:cNvSpPr txBox="1">
            <a:spLocks noGrp="1"/>
          </p:cNvSpPr>
          <p:nvPr>
            <p:ph type="sldNum" idx="12"/>
          </p:nvPr>
        </p:nvSpPr>
        <p:spPr>
          <a:xfrm>
            <a:off x="4843463" y="9181397"/>
            <a:ext cx="1543050" cy="52740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DC0CBFB-787F-4339-B7CB-7924570FD04D}"/>
              </a:ext>
            </a:extLst>
          </p:cNvPr>
          <p:cNvSpPr>
            <a:spLocks noGrp="1"/>
          </p:cNvSpPr>
          <p:nvPr>
            <p:ph type="title"/>
          </p:nvPr>
        </p:nvSpPr>
        <p:spPr>
          <a:xfrm>
            <a:off x="471488" y="527406"/>
            <a:ext cx="5915025" cy="1914702"/>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9ACF4F62-C072-4F38-8D90-2154F1632505}"/>
              </a:ext>
            </a:extLst>
          </p:cNvPr>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F57988C6-28B8-4EC4-BC7B-4038E30AF080}"/>
              </a:ext>
            </a:extLst>
          </p:cNvPr>
          <p:cNvSpPr>
            <a:spLocks noGrp="1"/>
          </p:cNvSpPr>
          <p:nvPr>
            <p:ph type="dt" sz="half" idx="2"/>
          </p:nvPr>
        </p:nvSpPr>
        <p:spPr>
          <a:xfrm>
            <a:off x="471488" y="9181398"/>
            <a:ext cx="1543050" cy="527403"/>
          </a:xfrm>
          <a:prstGeom prst="rect">
            <a:avLst/>
          </a:prstGeom>
        </p:spPr>
        <p:txBody>
          <a:bodyPr vert="horz" lIns="91440" tIns="45720" rIns="91440" bIns="45720" rtlCol="0" anchor="ctr"/>
          <a:lstStyle>
            <a:lvl1pPr algn="l">
              <a:defRPr sz="506">
                <a:solidFill>
                  <a:schemeClr val="tx1">
                    <a:tint val="75000"/>
                  </a:schemeClr>
                </a:solidFill>
              </a:defRPr>
            </a:lvl1pPr>
          </a:lstStyle>
          <a:p>
            <a:fld id="{5B94CAB1-7F70-4FAA-83BB-7E489C0BCEFD}" type="datetimeFigureOut">
              <a:rPr lang="de-AT" smtClean="0"/>
              <a:t>16.09.2023</a:t>
            </a:fld>
            <a:endParaRPr lang="de-AT"/>
          </a:p>
        </p:txBody>
      </p:sp>
      <p:sp>
        <p:nvSpPr>
          <p:cNvPr id="5" name="Fußzeilenplatzhalter 4">
            <a:extLst>
              <a:ext uri="{FF2B5EF4-FFF2-40B4-BE49-F238E27FC236}">
                <a16:creationId xmlns:a16="http://schemas.microsoft.com/office/drawing/2014/main" id="{8BFFB9B2-31F8-44F6-8C95-30C9D5DF99B0}"/>
              </a:ext>
            </a:extLst>
          </p:cNvPr>
          <p:cNvSpPr>
            <a:spLocks noGrp="1"/>
          </p:cNvSpPr>
          <p:nvPr>
            <p:ph type="ftr" sz="quarter" idx="3"/>
          </p:nvPr>
        </p:nvSpPr>
        <p:spPr>
          <a:xfrm>
            <a:off x="2271713" y="9181398"/>
            <a:ext cx="2314575" cy="527403"/>
          </a:xfrm>
          <a:prstGeom prst="rect">
            <a:avLst/>
          </a:prstGeom>
        </p:spPr>
        <p:txBody>
          <a:bodyPr vert="horz" lIns="91440" tIns="45720" rIns="91440" bIns="45720" rtlCol="0" anchor="ctr"/>
          <a:lstStyle>
            <a:lvl1pPr algn="ctr">
              <a:defRPr sz="506">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D0F1DB94-9BD4-4088-92F7-61F9AB6410DC}"/>
              </a:ext>
            </a:extLst>
          </p:cNvPr>
          <p:cNvSpPr>
            <a:spLocks noGrp="1"/>
          </p:cNvSpPr>
          <p:nvPr>
            <p:ph type="sldNum" sz="quarter" idx="4"/>
          </p:nvPr>
        </p:nvSpPr>
        <p:spPr>
          <a:xfrm>
            <a:off x="4843463" y="9181398"/>
            <a:ext cx="1543050" cy="527403"/>
          </a:xfrm>
          <a:prstGeom prst="rect">
            <a:avLst/>
          </a:prstGeom>
        </p:spPr>
        <p:txBody>
          <a:bodyPr vert="horz" lIns="91440" tIns="45720" rIns="91440" bIns="45720" rtlCol="0" anchor="ctr"/>
          <a:lstStyle>
            <a:lvl1pPr algn="r">
              <a:defRPr sz="506">
                <a:solidFill>
                  <a:schemeClr val="tx1">
                    <a:tint val="75000"/>
                  </a:schemeClr>
                </a:solidFill>
              </a:defRPr>
            </a:lvl1pPr>
          </a:lstStyle>
          <a:p>
            <a:fld id="{D7C07A06-13F1-4B5A-B124-C4B70AF12CB9}" type="slidenum">
              <a:rPr lang="de-AT" smtClean="0"/>
              <a:t>‹#›</a:t>
            </a:fld>
            <a:endParaRPr lang="de-AT"/>
          </a:p>
        </p:txBody>
      </p:sp>
    </p:spTree>
    <p:extLst>
      <p:ext uri="{BB962C8B-B14F-4D97-AF65-F5344CB8AC3E}">
        <p14:creationId xmlns:p14="http://schemas.microsoft.com/office/powerpoint/2010/main" val="1986726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85763" rtl="0" eaLnBrk="1" latinLnBrk="0" hangingPunct="1">
        <a:lnSpc>
          <a:spcPct val="90000"/>
        </a:lnSpc>
        <a:spcBef>
          <a:spcPct val="0"/>
        </a:spcBef>
        <a:buNone/>
        <a:defRPr sz="1856" kern="1200">
          <a:solidFill>
            <a:schemeClr val="tx1"/>
          </a:solidFill>
          <a:latin typeface="+mj-lt"/>
          <a:ea typeface="+mj-ea"/>
          <a:cs typeface="+mj-cs"/>
        </a:defRPr>
      </a:lvl1pPr>
    </p:titleStyle>
    <p:bodyStyle>
      <a:lvl1pPr marL="96441" indent="-96441" algn="l" defTabSz="385763" rtl="0" eaLnBrk="1" latinLnBrk="0" hangingPunct="1">
        <a:lnSpc>
          <a:spcPct val="90000"/>
        </a:lnSpc>
        <a:spcBef>
          <a:spcPts val="422"/>
        </a:spcBef>
        <a:buFont typeface="Arial" panose="020B0604020202020204" pitchFamily="34" charset="0"/>
        <a:buChar char="•"/>
        <a:defRPr sz="1181" kern="1200">
          <a:solidFill>
            <a:schemeClr val="tx1"/>
          </a:solidFill>
          <a:latin typeface="+mn-lt"/>
          <a:ea typeface="+mn-ea"/>
          <a:cs typeface="+mn-cs"/>
        </a:defRPr>
      </a:lvl1pPr>
      <a:lvl2pPr marL="289322" indent="-96441" algn="l" defTabSz="385763" rtl="0" eaLnBrk="1" latinLnBrk="0" hangingPunct="1">
        <a:lnSpc>
          <a:spcPct val="90000"/>
        </a:lnSpc>
        <a:spcBef>
          <a:spcPts val="211"/>
        </a:spcBef>
        <a:buFont typeface="Arial" panose="020B0604020202020204" pitchFamily="34" charset="0"/>
        <a:buChar char="•"/>
        <a:defRPr sz="1013" kern="1200">
          <a:solidFill>
            <a:schemeClr val="tx1"/>
          </a:solidFill>
          <a:latin typeface="+mn-lt"/>
          <a:ea typeface="+mn-ea"/>
          <a:cs typeface="+mn-cs"/>
        </a:defRPr>
      </a:lvl2pPr>
      <a:lvl3pPr marL="482203" indent="-96441" algn="l" defTabSz="385763" rtl="0" eaLnBrk="1" latinLnBrk="0" hangingPunct="1">
        <a:lnSpc>
          <a:spcPct val="90000"/>
        </a:lnSpc>
        <a:spcBef>
          <a:spcPts val="211"/>
        </a:spcBef>
        <a:buFont typeface="Arial" panose="020B0604020202020204" pitchFamily="34" charset="0"/>
        <a:buChar char="•"/>
        <a:defRPr sz="844" kern="1200">
          <a:solidFill>
            <a:schemeClr val="tx1"/>
          </a:solidFill>
          <a:latin typeface="+mn-lt"/>
          <a:ea typeface="+mn-ea"/>
          <a:cs typeface="+mn-cs"/>
        </a:defRPr>
      </a:lvl3pPr>
      <a:lvl4pPr marL="675084"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4pPr>
      <a:lvl5pPr marL="867966"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5pPr>
      <a:lvl6pPr marL="1060847"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6pPr>
      <a:lvl7pPr marL="1253728"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7pPr>
      <a:lvl8pPr marL="1446609"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8pPr>
      <a:lvl9pPr marL="1639491" indent="-96441" algn="l" defTabSz="385763" rtl="0" eaLnBrk="1" latinLnBrk="0" hangingPunct="1">
        <a:lnSpc>
          <a:spcPct val="90000"/>
        </a:lnSpc>
        <a:spcBef>
          <a:spcPts val="211"/>
        </a:spcBef>
        <a:buFont typeface="Arial" panose="020B0604020202020204" pitchFamily="34" charset="0"/>
        <a:buChar char="•"/>
        <a:defRPr sz="759" kern="1200">
          <a:solidFill>
            <a:schemeClr val="tx1"/>
          </a:solidFill>
          <a:latin typeface="+mn-lt"/>
          <a:ea typeface="+mn-ea"/>
          <a:cs typeface="+mn-cs"/>
        </a:defRPr>
      </a:lvl9pPr>
    </p:bodyStyle>
    <p:otherStyle>
      <a:defPPr>
        <a:defRPr lang="de-DE"/>
      </a:defPPr>
      <a:lvl1pPr marL="0" algn="l" defTabSz="385763" rtl="0" eaLnBrk="1" latinLnBrk="0" hangingPunct="1">
        <a:defRPr sz="759" kern="1200">
          <a:solidFill>
            <a:schemeClr val="tx1"/>
          </a:solidFill>
          <a:latin typeface="+mn-lt"/>
          <a:ea typeface="+mn-ea"/>
          <a:cs typeface="+mn-cs"/>
        </a:defRPr>
      </a:lvl1pPr>
      <a:lvl2pPr marL="192881" algn="l" defTabSz="385763" rtl="0" eaLnBrk="1" latinLnBrk="0" hangingPunct="1">
        <a:defRPr sz="759" kern="1200">
          <a:solidFill>
            <a:schemeClr val="tx1"/>
          </a:solidFill>
          <a:latin typeface="+mn-lt"/>
          <a:ea typeface="+mn-ea"/>
          <a:cs typeface="+mn-cs"/>
        </a:defRPr>
      </a:lvl2pPr>
      <a:lvl3pPr marL="385763" algn="l" defTabSz="385763" rtl="0" eaLnBrk="1" latinLnBrk="0" hangingPunct="1">
        <a:defRPr sz="759" kern="1200">
          <a:solidFill>
            <a:schemeClr val="tx1"/>
          </a:solidFill>
          <a:latin typeface="+mn-lt"/>
          <a:ea typeface="+mn-ea"/>
          <a:cs typeface="+mn-cs"/>
        </a:defRPr>
      </a:lvl3pPr>
      <a:lvl4pPr marL="578644" algn="l" defTabSz="385763" rtl="0" eaLnBrk="1" latinLnBrk="0" hangingPunct="1">
        <a:defRPr sz="759" kern="1200">
          <a:solidFill>
            <a:schemeClr val="tx1"/>
          </a:solidFill>
          <a:latin typeface="+mn-lt"/>
          <a:ea typeface="+mn-ea"/>
          <a:cs typeface="+mn-cs"/>
        </a:defRPr>
      </a:lvl4pPr>
      <a:lvl5pPr marL="771525" algn="l" defTabSz="385763" rtl="0" eaLnBrk="1" latinLnBrk="0" hangingPunct="1">
        <a:defRPr sz="759" kern="1200">
          <a:solidFill>
            <a:schemeClr val="tx1"/>
          </a:solidFill>
          <a:latin typeface="+mn-lt"/>
          <a:ea typeface="+mn-ea"/>
          <a:cs typeface="+mn-cs"/>
        </a:defRPr>
      </a:lvl5pPr>
      <a:lvl6pPr marL="964406" algn="l" defTabSz="385763" rtl="0" eaLnBrk="1" latinLnBrk="0" hangingPunct="1">
        <a:defRPr sz="759" kern="1200">
          <a:solidFill>
            <a:schemeClr val="tx1"/>
          </a:solidFill>
          <a:latin typeface="+mn-lt"/>
          <a:ea typeface="+mn-ea"/>
          <a:cs typeface="+mn-cs"/>
        </a:defRPr>
      </a:lvl6pPr>
      <a:lvl7pPr marL="1157288" algn="l" defTabSz="385763" rtl="0" eaLnBrk="1" latinLnBrk="0" hangingPunct="1">
        <a:defRPr sz="759" kern="1200">
          <a:solidFill>
            <a:schemeClr val="tx1"/>
          </a:solidFill>
          <a:latin typeface="+mn-lt"/>
          <a:ea typeface="+mn-ea"/>
          <a:cs typeface="+mn-cs"/>
        </a:defRPr>
      </a:lvl7pPr>
      <a:lvl8pPr marL="1350169" algn="l" defTabSz="385763" rtl="0" eaLnBrk="1" latinLnBrk="0" hangingPunct="1">
        <a:defRPr sz="759" kern="1200">
          <a:solidFill>
            <a:schemeClr val="tx1"/>
          </a:solidFill>
          <a:latin typeface="+mn-lt"/>
          <a:ea typeface="+mn-ea"/>
          <a:cs typeface="+mn-cs"/>
        </a:defRPr>
      </a:lvl8pPr>
      <a:lvl9pPr marL="1543050" algn="l" defTabSz="385763" rtl="0" eaLnBrk="1" latinLnBrk="0" hangingPunct="1">
        <a:defRPr sz="7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gif"/><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gif"/><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1.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gif"/><Relationship Id="rId5" Type="http://schemas.openxmlformats.org/officeDocument/2006/relationships/image" Target="../media/image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facebook.com/groups/299257004355186"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332829" y="1218609"/>
            <a:ext cx="6311519" cy="3153683"/>
            <a:chOff x="509430" y="274288"/>
            <a:chExt cx="5765038" cy="1710467"/>
          </a:xfrm>
        </p:grpSpPr>
        <p:sp>
          <p:nvSpPr>
            <p:cNvPr id="85" name="Google Shape;85;p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6" name="Google Shape;86;p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87" name="Google Shape;87;p1"/>
          <p:cNvGrpSpPr/>
          <p:nvPr/>
        </p:nvGrpSpPr>
        <p:grpSpPr>
          <a:xfrm>
            <a:off x="306286" y="169816"/>
            <a:ext cx="6390573" cy="767669"/>
            <a:chOff x="509430" y="274287"/>
            <a:chExt cx="5765038" cy="2124668"/>
          </a:xfrm>
        </p:grpSpPr>
        <p:sp>
          <p:nvSpPr>
            <p:cNvPr id="88" name="Google Shape;88;p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p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400" b="1" i="0" u="none" strike="noStrike" cap="none">
                  <a:solidFill>
                    <a:srgbClr val="548135"/>
                  </a:solidFill>
                  <a:latin typeface="Times New Roman"/>
                  <a:ea typeface="Times New Roman"/>
                  <a:cs typeface="Times New Roman"/>
                  <a:sym typeface="Times New Roman"/>
                </a:rPr>
                <a:t>DAO ĐỘNG ĐIỀU HÒA</a:t>
              </a:r>
              <a:endParaRPr sz="2400" b="0" i="0" u="none" strike="noStrike" cap="none">
                <a:solidFill>
                  <a:srgbClr val="000000"/>
                </a:solidFill>
                <a:latin typeface="Arial"/>
                <a:ea typeface="Arial"/>
                <a:cs typeface="Arial"/>
                <a:sym typeface="Arial"/>
              </a:endParaRPr>
            </a:p>
          </p:txBody>
        </p:sp>
      </p:grpSp>
      <p:sp>
        <p:nvSpPr>
          <p:cNvPr id="90" name="Google Shape;90;p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91" name="Google Shape;91;p1"/>
          <p:cNvGrpSpPr/>
          <p:nvPr/>
        </p:nvGrpSpPr>
        <p:grpSpPr>
          <a:xfrm>
            <a:off x="252686" y="4571182"/>
            <a:ext cx="6460244" cy="5160863"/>
            <a:chOff x="509430" y="274288"/>
            <a:chExt cx="5765038" cy="1488763"/>
          </a:xfrm>
        </p:grpSpPr>
        <p:sp>
          <p:nvSpPr>
            <p:cNvPr id="92" name="Google Shape;92;p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3" name="Google Shape;93;p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94" name="Google Shape;94;p1" descr="Cartoon boy scientist holding test tubes 8916583 Vector Art at Vecteezy"/>
          <p:cNvPicPr preferRelativeResize="0"/>
          <p:nvPr/>
        </p:nvPicPr>
        <p:blipFill rotWithShape="1">
          <a:blip r:embed="rId3">
            <a:alphaModFix/>
          </a:blip>
          <a:srcRect/>
          <a:stretch/>
        </p:blipFill>
        <p:spPr>
          <a:xfrm flipH="1">
            <a:off x="5909780" y="2559346"/>
            <a:ext cx="863236" cy="2061456"/>
          </a:xfrm>
          <a:prstGeom prst="rect">
            <a:avLst/>
          </a:prstGeom>
          <a:noFill/>
          <a:ln>
            <a:noFill/>
          </a:ln>
        </p:spPr>
      </p:pic>
      <p:pic>
        <p:nvPicPr>
          <p:cNvPr id="95" name="Google Shape;95;p1" descr="Be - Bilingual Education Sticker"/>
          <p:cNvPicPr preferRelativeResize="0"/>
          <p:nvPr/>
        </p:nvPicPr>
        <p:blipFill rotWithShape="1">
          <a:blip r:embed="rId4">
            <a:alphaModFix/>
          </a:blip>
          <a:srcRect/>
          <a:stretch/>
        </p:blipFill>
        <p:spPr>
          <a:xfrm flipH="1">
            <a:off x="978709" y="3363962"/>
            <a:ext cx="1327918" cy="1249747"/>
          </a:xfrm>
          <a:prstGeom prst="rect">
            <a:avLst/>
          </a:prstGeom>
          <a:noFill/>
          <a:ln>
            <a:noFill/>
          </a:ln>
        </p:spPr>
      </p:pic>
      <p:pic>
        <p:nvPicPr>
          <p:cNvPr id="96" name="Google Shape;96;p1"/>
          <p:cNvPicPr preferRelativeResize="0"/>
          <p:nvPr/>
        </p:nvPicPr>
        <p:blipFill rotWithShape="1">
          <a:blip r:embed="rId5">
            <a:alphaModFix/>
          </a:blip>
          <a:srcRect/>
          <a:stretch/>
        </p:blipFill>
        <p:spPr>
          <a:xfrm>
            <a:off x="6026667" y="688633"/>
            <a:ext cx="918882" cy="918882"/>
          </a:xfrm>
          <a:prstGeom prst="rect">
            <a:avLst/>
          </a:prstGeom>
          <a:noFill/>
          <a:ln>
            <a:noFill/>
          </a:ln>
        </p:spPr>
      </p:pic>
      <p:pic>
        <p:nvPicPr>
          <p:cNvPr id="97" name="Google Shape;97;p1" descr="Cartoon boy scientist holding test tube 8388672 Vector Art at Vecteezy"/>
          <p:cNvPicPr preferRelativeResize="0"/>
          <p:nvPr/>
        </p:nvPicPr>
        <p:blipFill rotWithShape="1">
          <a:blip r:embed="rId6">
            <a:alphaModFix/>
          </a:blip>
          <a:srcRect/>
          <a:stretch/>
        </p:blipFill>
        <p:spPr>
          <a:xfrm>
            <a:off x="-104" y="2286542"/>
            <a:ext cx="1450573" cy="2334260"/>
          </a:xfrm>
          <a:prstGeom prst="rect">
            <a:avLst/>
          </a:prstGeom>
          <a:noFill/>
          <a:ln>
            <a:noFill/>
          </a:ln>
        </p:spPr>
      </p:pic>
      <p:sp>
        <p:nvSpPr>
          <p:cNvPr id="98" name="Google Shape;98;p1"/>
          <p:cNvSpPr/>
          <p:nvPr/>
        </p:nvSpPr>
        <p:spPr>
          <a:xfrm>
            <a:off x="292909" y="4780784"/>
            <a:ext cx="6230394" cy="4508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1</a:t>
            </a:r>
            <a:r>
              <a:rPr lang="en-US" sz="2050" b="0" i="0" u="none" strike="noStrike" cap="none">
                <a:solidFill>
                  <a:schemeClr val="dk1"/>
                </a:solidFill>
                <a:latin typeface="Times New Roman"/>
                <a:ea typeface="Times New Roman"/>
                <a:cs typeface="Times New Roman"/>
                <a:sym typeface="Times New Roman"/>
              </a:rPr>
              <a:t>: Vật chuyển động qua lại quanh vị trí cân bằng, chuyển động như vậy được gọi là___.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2</a:t>
            </a:r>
            <a:r>
              <a:rPr lang="en-US" sz="2050" b="0" i="0" u="none" strike="noStrike" cap="none">
                <a:solidFill>
                  <a:schemeClr val="dk1"/>
                </a:solidFill>
                <a:latin typeface="Times New Roman"/>
                <a:ea typeface="Times New Roman"/>
                <a:cs typeface="Times New Roman"/>
                <a:sym typeface="Times New Roman"/>
              </a:rPr>
              <a:t>: Đồ thị của dao động điều hòa, có dạng hình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3</a:t>
            </a:r>
            <a:r>
              <a:rPr lang="en-US" sz="2050" b="0" i="0" u="none" strike="noStrike" cap="none">
                <a:solidFill>
                  <a:schemeClr val="dk1"/>
                </a:solidFill>
                <a:latin typeface="Times New Roman"/>
                <a:ea typeface="Times New Roman"/>
                <a:cs typeface="Times New Roman"/>
                <a:sym typeface="Times New Roman"/>
              </a:rPr>
              <a:t>: Vật dao động điều hòa với phương trình x=Acos(ωt+φ) Đồ thị biểu diễn sự phụ thuộc của vận tốc dao động v và li độ x có dạng.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4</a:t>
            </a:r>
            <a:r>
              <a:rPr lang="en-US" sz="2050" b="0" i="0" u="none" strike="noStrike" cap="none">
                <a:solidFill>
                  <a:schemeClr val="dk1"/>
                </a:solidFill>
                <a:latin typeface="Times New Roman"/>
                <a:ea typeface="Times New Roman"/>
                <a:cs typeface="Times New Roman"/>
                <a:sym typeface="Times New Roman"/>
              </a:rPr>
              <a:t>: Trong dao động điều hòa của một vật thì tập hợp ba đại lượng: cơ năng, biên độ,____ không thay đổi theo thời gian.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5</a:t>
            </a:r>
            <a:r>
              <a:rPr lang="en-US" sz="2050" b="0" i="0" u="none" strike="noStrike" cap="none">
                <a:solidFill>
                  <a:schemeClr val="dk1"/>
                </a:solidFill>
                <a:latin typeface="Times New Roman"/>
                <a:ea typeface="Times New Roman"/>
                <a:cs typeface="Times New Roman"/>
                <a:sym typeface="Times New Roman"/>
              </a:rPr>
              <a:t>: x=Acos(ωt+φ), φ là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6</a:t>
            </a:r>
            <a:r>
              <a:rPr lang="en-US" sz="2050" b="0" i="0" u="none" strike="noStrike" cap="none">
                <a:solidFill>
                  <a:schemeClr val="dk1"/>
                </a:solidFill>
                <a:latin typeface="Times New Roman"/>
                <a:ea typeface="Times New Roman"/>
                <a:cs typeface="Times New Roman"/>
                <a:sym typeface="Times New Roman"/>
              </a:rPr>
              <a:t>: x=Acos(ωt+φ), x là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7</a:t>
            </a:r>
            <a:r>
              <a:rPr lang="en-US" sz="2050" b="0" i="0" u="none" strike="noStrike" cap="none">
                <a:solidFill>
                  <a:schemeClr val="dk1"/>
                </a:solidFill>
                <a:latin typeface="Times New Roman"/>
                <a:ea typeface="Times New Roman"/>
                <a:cs typeface="Times New Roman"/>
                <a:sym typeface="Times New Roman"/>
              </a:rPr>
              <a:t>: Khi một vật dao động điều hòa, chuyển động của vật từ vị trí biên về vị trí cân bằng là chuyển động___.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0" i="0" u="none" strike="noStrike" cap="none">
                <a:solidFill>
                  <a:schemeClr val="dk1"/>
                </a:solidFill>
                <a:latin typeface="Times New Roman"/>
                <a:ea typeface="Times New Roman"/>
                <a:cs typeface="Times New Roman"/>
                <a:sym typeface="Times New Roman"/>
              </a:rPr>
              <a:t> </a:t>
            </a:r>
            <a:r>
              <a:rPr lang="en-US" sz="2050" b="1" i="0" u="none" strike="noStrike" cap="none">
                <a:solidFill>
                  <a:schemeClr val="dk1"/>
                </a:solidFill>
                <a:latin typeface="Times New Roman"/>
                <a:ea typeface="Times New Roman"/>
                <a:cs typeface="Times New Roman"/>
                <a:sym typeface="Times New Roman"/>
              </a:rPr>
              <a:t>Câu 8</a:t>
            </a:r>
            <a:r>
              <a:rPr lang="en-US" sz="2050" b="0" i="0" u="none" strike="noStrike" cap="none">
                <a:solidFill>
                  <a:schemeClr val="dk1"/>
                </a:solidFill>
                <a:latin typeface="Times New Roman"/>
                <a:ea typeface="Times New Roman"/>
                <a:cs typeface="Times New Roman"/>
                <a:sym typeface="Times New Roman"/>
              </a:rPr>
              <a:t>: Dao động của con lắc tuần hoàn là dao động___.</a:t>
            </a:r>
            <a:endParaRPr sz="1400" b="0" i="0" u="none" strike="noStrike" cap="none">
              <a:solidFill>
                <a:srgbClr val="000000"/>
              </a:solidFill>
              <a:latin typeface="Arial"/>
              <a:ea typeface="Arial"/>
              <a:cs typeface="Arial"/>
              <a:sym typeface="Arial"/>
            </a:endParaRPr>
          </a:p>
        </p:txBody>
      </p:sp>
      <p:graphicFrame>
        <p:nvGraphicFramePr>
          <p:cNvPr id="99" name="Google Shape;99;p1"/>
          <p:cNvGraphicFramePr/>
          <p:nvPr/>
        </p:nvGraphicFramePr>
        <p:xfrm>
          <a:off x="1641592" y="1441806"/>
          <a:ext cx="4211900" cy="26216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tblGrid>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0"/>
                  </a:ext>
                </a:extLst>
              </a:tr>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6"/>
                  </a:ext>
                </a:extLst>
              </a:tr>
              <a:tr h="3277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GIAO THOA SÓNG</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mc:AlternateContent xmlns:mc="http://schemas.openxmlformats.org/markup-compatibility/2006" xmlns:a14="http://schemas.microsoft.com/office/drawing/2010/main">
        <mc:Choice Requires="a14">
          <p:sp>
            <p:nvSpPr>
              <p:cNvPr id="271" name="Google Shape;271;p11"/>
              <p:cNvSpPr/>
              <p:nvPr/>
            </p:nvSpPr>
            <p:spPr>
              <a:xfrm>
                <a:off x="345305" y="4677973"/>
                <a:ext cx="6230394" cy="47089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1" i="0" u="none" strike="noStrike" cap="none" dirty="0">
                    <a:solidFill>
                      <a:schemeClr val="dk1"/>
                    </a:solidFill>
                    <a:latin typeface="Times New Roman"/>
                    <a:ea typeface="Times New Roman"/>
                    <a:cs typeface="Times New Roman"/>
                    <a:sym typeface="Times New Roman"/>
                  </a:rPr>
                  <a:t>Câu 1</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Hiện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tượng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giao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thoa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khi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gặp</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nhau</a:t>
                </a:r>
                <a:r>
                  <a:rPr lang="vi-VN" sz="2000" b="0" i="0" u="none" strike="noStrike" cap="none" dirty="0">
                    <a:solidFill>
                      <a:schemeClr val="dk1"/>
                    </a:solidFill>
                    <a:latin typeface="Times New Roman"/>
                    <a:ea typeface="Times New Roman"/>
                    <a:cs typeface="Times New Roman"/>
                    <a:sym typeface="Times New Roman"/>
                  </a:rPr>
                  <a:t> ở </a:t>
                </a:r>
                <a:r>
                  <a:rPr lang="vi-VN" sz="2000" b="0" i="0" u="none" strike="noStrike" cap="none" dirty="0" err="1">
                    <a:solidFill>
                      <a:schemeClr val="dk1"/>
                    </a:solidFill>
                    <a:latin typeface="Times New Roman"/>
                    <a:ea typeface="Times New Roman"/>
                    <a:cs typeface="Times New Roman"/>
                    <a:sym typeface="Times New Roman"/>
                  </a:rPr>
                  <a:t>những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điểm</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luôn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ngược</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pha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thì</a:t>
                </a:r>
                <a:r>
                  <a:rPr lang="vi-VN" sz="2000" b="0" i="0" u="none" strike="noStrike" cap="none" dirty="0">
                    <a:solidFill>
                      <a:schemeClr val="dk1"/>
                    </a:solidFill>
                    <a:latin typeface="Times New Roman"/>
                    <a:ea typeface="Times New Roman"/>
                    <a:cs typeface="Times New Roman"/>
                    <a:sym typeface="Times New Roman"/>
                  </a:rPr>
                  <a:t> ___.</a:t>
                </a:r>
              </a:p>
              <a:p>
                <a:pPr lvl="0"/>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2</a:t>
                </a:r>
                <a:r>
                  <a:rPr lang="vi-VN" sz="2000" b="0" i="0" u="none" strike="noStrike" cap="none" dirty="0">
                    <a:solidFill>
                      <a:schemeClr val="dk1"/>
                    </a:solidFill>
                    <a:latin typeface="Times New Roman"/>
                    <a:ea typeface="Times New Roman"/>
                    <a:cs typeface="Times New Roman"/>
                    <a:sym typeface="Times New Roman"/>
                  </a:rPr>
                  <a:t>: </a:t>
                </a:r>
                <a:r>
                  <a:rPr lang="vi-VN" sz="2000" dirty="0">
                    <a:solidFill>
                      <a:schemeClr val="dk1"/>
                    </a:solidFill>
                    <a:latin typeface="Times New Roman"/>
                    <a:ea typeface="Times New Roman"/>
                    <a:cs typeface="Times New Roman"/>
                  </a:rPr>
                  <a:t>Hai </a:t>
                </a:r>
                <a:r>
                  <a:rPr lang="vi-VN" sz="2000" dirty="0" err="1">
                    <a:solidFill>
                      <a:schemeClr val="dk1"/>
                    </a:solidFill>
                    <a:latin typeface="Times New Roman"/>
                    <a:ea typeface="Times New Roman"/>
                    <a:cs typeface="Times New Roman"/>
                  </a:rPr>
                  <a:t>sóng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kết</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hợp</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là</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hai</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sóng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có</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cùng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tần</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số</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và</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có</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độ</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lệch</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pha</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không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đổi</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theo</a:t>
                </a:r>
                <a:r>
                  <a:rPr lang="vi-VN" sz="2000" dirty="0">
                    <a:solidFill>
                      <a:schemeClr val="dk1"/>
                    </a:solidFill>
                    <a:latin typeface="Times New Roman"/>
                    <a:ea typeface="Times New Roman"/>
                    <a:cs typeface="Times New Roman"/>
                  </a:rPr>
                  <a:t>___.</a:t>
                </a:r>
              </a:p>
              <a:p>
                <a:pPr lvl="0"/>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3</a:t>
                </a:r>
                <a:r>
                  <a:rPr lang="vi-VN" sz="2000" b="0" i="0" u="none" strike="noStrike" cap="none"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rPr>
                  <a:t>Chổ</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mà</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hai</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sóng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ánh</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sáng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triệt</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tiêu</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lẫn</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nhau</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gọi</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là</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gì</a:t>
                </a:r>
                <a:r>
                  <a:rPr lang="vi-VN" sz="2000" dirty="0">
                    <a:solidFill>
                      <a:schemeClr val="dk1"/>
                    </a:solidFill>
                    <a:latin typeface="Times New Roman"/>
                    <a:ea typeface="Times New Roman"/>
                    <a:cs typeface="Times New Roman"/>
                  </a:rPr>
                  <a:t>?</a:t>
                </a:r>
              </a:p>
              <a:p>
                <a:pPr lvl="0"/>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4</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Nhìn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vào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ảnh</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của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sự</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giao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thoa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mặt</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nước</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những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đường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thu</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được</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là</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đường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gì</a:t>
                </a:r>
                <a:r>
                  <a:rPr lang="vi-VN" sz="2000" b="0" i="0" u="none" strike="noStrike" cap="none" dirty="0">
                    <a:solidFill>
                      <a:schemeClr val="dk1"/>
                    </a:solidFill>
                    <a:latin typeface="Times New Roman"/>
                    <a:ea typeface="Times New Roman"/>
                    <a:cs typeface="Times New Roman"/>
                    <a:sym typeface="Times New Roman"/>
                  </a:rPr>
                  <a:t>?</a:t>
                </a:r>
                <a:endParaRPr lang="vi-VN" sz="1600" dirty="0"/>
              </a:p>
              <a:p>
                <a:pPr marL="0" marR="0" lvl="0" indent="0" algn="l" rtl="0">
                  <a:lnSpc>
                    <a:spcPct val="100000"/>
                  </a:lnSpc>
                  <a:spcBef>
                    <a:spcPts val="0"/>
                  </a:spcBef>
                  <a:spcAft>
                    <a:spcPts val="0"/>
                  </a:spcAft>
                  <a:buNone/>
                </a:pPr>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5</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Điều</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kiện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giao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thoa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là</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có</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cùng</a:t>
                </a:r>
                <a:r>
                  <a:rPr lang="vi-VN" sz="2000" b="0" i="0" u="none" strike="noStrike" cap="none" dirty="0">
                    <a:solidFill>
                      <a:schemeClr val="dk1"/>
                    </a:solidFill>
                    <a:latin typeface="Times New Roman"/>
                    <a:ea typeface="Times New Roman"/>
                    <a:cs typeface="Times New Roman"/>
                    <a:sym typeface="Times New Roman"/>
                  </a:rPr>
                  <a:t> ___ </a:t>
                </a:r>
                <a:r>
                  <a:rPr lang="vi-VN" sz="2000" b="0" i="0" u="none" strike="noStrike" cap="none" dirty="0" err="1">
                    <a:solidFill>
                      <a:schemeClr val="dk1"/>
                    </a:solidFill>
                    <a:latin typeface="Times New Roman"/>
                    <a:ea typeface="Times New Roman"/>
                    <a:cs typeface="Times New Roman"/>
                    <a:sym typeface="Times New Roman"/>
                  </a:rPr>
                  <a:t>và</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có</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độ</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lệch</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pha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không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đổi</a:t>
                </a:r>
                <a:r>
                  <a:rPr lang="vi-VN" sz="2000" b="0" i="0" u="none" strike="noStrike" cap="none" dirty="0">
                    <a:solidFill>
                      <a:schemeClr val="dk1"/>
                    </a:solidFill>
                    <a:latin typeface="Times New Roman"/>
                    <a:ea typeface="Times New Roman"/>
                    <a:cs typeface="Times New Roman"/>
                    <a:sym typeface="Times New Roman"/>
                  </a:rPr>
                  <a:t>.</a:t>
                </a:r>
              </a:p>
              <a:p>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6:</a:t>
                </a:r>
                <a:r>
                  <a:rPr lang="vi-VN" sz="2000" b="0" i="0" u="none" strike="noStrike" cap="none"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Chổ</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mà</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hai</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sóng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ánh</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sáng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tăng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cường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lẫn</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nhau</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được</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gọi</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là</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gì</a:t>
                </a:r>
                <a:r>
                  <a:rPr lang="vi-VN" sz="2000" dirty="0">
                    <a:solidFill>
                      <a:schemeClr val="dk1"/>
                    </a:solidFill>
                    <a:latin typeface="Times New Roman"/>
                    <a:ea typeface="Times New Roman"/>
                    <a:cs typeface="Times New Roman"/>
                    <a:sym typeface="Times New Roman"/>
                  </a:rPr>
                  <a:t>?</a:t>
                </a:r>
                <a:endParaRPr lang="vi-VN" sz="1600" dirty="0"/>
              </a:p>
              <a:p>
                <a:pPr lvl="0"/>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7</a:t>
                </a:r>
                <a:r>
                  <a:rPr lang="vi-VN" sz="2000" b="0" i="0" u="none" strike="noStrike" cap="none" dirty="0">
                    <a:solidFill>
                      <a:schemeClr val="dk1"/>
                    </a:solidFill>
                    <a:latin typeface="Times New Roman"/>
                    <a:ea typeface="Times New Roman"/>
                    <a:cs typeface="Times New Roman"/>
                    <a:sym typeface="Times New Roman"/>
                  </a:rPr>
                  <a:t>: </a:t>
                </a:r>
                <a:r>
                  <a:rPr lang="el-GR" dirty="0"/>
                  <a:t>λ = </a:t>
                </a:r>
                <a14:m>
                  <m:oMath xmlns:m="http://schemas.openxmlformats.org/officeDocument/2006/math">
                    <m:f>
                      <m:fPr>
                        <m:ctrlPr>
                          <a:rPr lang="ar-AE" i="1" smtClean="0">
                            <a:latin typeface="Cambria Math" panose="02040503050406030204" pitchFamily="18" charset="0"/>
                          </a:rPr>
                        </m:ctrlPr>
                      </m:fPr>
                      <m:num>
                        <m:r>
                          <a:rPr lang="ar-AE"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𝑖</m:t>
                        </m:r>
                      </m:num>
                      <m:den>
                        <m:r>
                          <a:rPr lang="en-US" b="0" i="1" smtClean="0">
                            <a:latin typeface="Cambria Math" panose="02040503050406030204" pitchFamily="18" charset="0"/>
                          </a:rPr>
                          <m:t>𝐷</m:t>
                        </m:r>
                      </m:den>
                    </m:f>
                  </m:oMath>
                </a14:m>
                <a:r>
                  <a:rPr lang="en-US" sz="2000" dirty="0"/>
                  <a:t> , </a:t>
                </a:r>
                <a:r>
                  <a:rPr lang="en-US" sz="2000" dirty="0">
                    <a:solidFill>
                      <a:schemeClr val="dk1"/>
                    </a:solidFill>
                    <a:latin typeface="Times New Roman"/>
                    <a:cs typeface="Times New Roman"/>
                  </a:rPr>
                  <a:t>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br>
                  <a:rPr lang="ar-AE" sz="2000" dirty="0">
                    <a:solidFill>
                      <a:schemeClr val="dk1"/>
                    </a:solidFill>
                    <a:latin typeface="Times New Roman"/>
                    <a:ea typeface="Times New Roman"/>
                    <a:cs typeface="Times New Roman"/>
                  </a:rPr>
                </a:br>
                <a:r>
                  <a:rPr lang="vi-VN" sz="2000" b="1" i="0" u="none" strike="noStrike" cap="none" dirty="0">
                    <a:solidFill>
                      <a:schemeClr val="dk1"/>
                    </a:solidFill>
                    <a:latin typeface="Times New Roman"/>
                    <a:ea typeface="Times New Roman"/>
                    <a:cs typeface="Times New Roman"/>
                    <a:sym typeface="Times New Roman"/>
                  </a:rPr>
                  <a:t>Câu 8</a:t>
                </a:r>
                <a:r>
                  <a:rPr lang="vi-VN" sz="2000" b="0" i="0" u="none" strike="noStrike" cap="none" dirty="0">
                    <a:solidFill>
                      <a:schemeClr val="dk1"/>
                    </a:solidFill>
                    <a:latin typeface="Times New Roman"/>
                    <a:ea typeface="Times New Roman"/>
                    <a:cs typeface="Times New Roman"/>
                    <a:sym typeface="Times New Roman"/>
                  </a:rPr>
                  <a:t>: </a:t>
                </a:r>
                <a:r>
                  <a:rPr lang="vi-VN" sz="2000" dirty="0">
                    <a:solidFill>
                      <a:schemeClr val="dk1"/>
                    </a:solidFill>
                    <a:latin typeface="Times New Roman"/>
                    <a:ea typeface="Times New Roman"/>
                    <a:cs typeface="Times New Roman"/>
                  </a:rPr>
                  <a:t>Vân sáng chính giữa của mọi hệ vân đều trùng nhau nên vân sáng chính giữa </a:t>
                </a:r>
                <a:r>
                  <a:rPr lang="en-US" sz="2000" dirty="0" err="1">
                    <a:solidFill>
                      <a:schemeClr val="dk1"/>
                    </a:solidFill>
                    <a:latin typeface="Times New Roman"/>
                    <a:ea typeface="Times New Roman"/>
                    <a:cs typeface="Times New Roman"/>
                  </a:rPr>
                  <a:t>sẽ</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có</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màu</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endParaRPr sz="2000" dirty="0">
                  <a:solidFill>
                    <a:schemeClr val="dk1"/>
                  </a:solidFill>
                  <a:latin typeface="Times New Roman"/>
                  <a:ea typeface="Times New Roman"/>
                  <a:cs typeface="Times New Roman"/>
                  <a:sym typeface="Times New Roman"/>
                </a:endParaRPr>
              </a:p>
            </p:txBody>
          </p:sp>
        </mc:Choice>
        <mc:Fallback xmlns="">
          <p:sp>
            <p:nvSpPr>
              <p:cNvPr id="271" name="Google Shape;271;p11"/>
              <p:cNvSpPr>
                <a:spLocks noRot="1" noChangeAspect="1" noMove="1" noResize="1" noEditPoints="1" noAdjustHandles="1" noChangeArrowheads="1" noChangeShapeType="1" noTextEdit="1"/>
              </p:cNvSpPr>
              <p:nvPr/>
            </p:nvSpPr>
            <p:spPr>
              <a:xfrm>
                <a:off x="345305" y="4677973"/>
                <a:ext cx="6230394" cy="4708941"/>
              </a:xfrm>
              <a:prstGeom prst="rect">
                <a:avLst/>
              </a:prstGeom>
              <a:blipFill>
                <a:blip r:embed="rId6"/>
                <a:stretch>
                  <a:fillRect l="-1076" t="-647" b="-1423"/>
                </a:stretch>
              </a:blipFill>
              <a:ln>
                <a:noFill/>
              </a:ln>
            </p:spPr>
            <p:txBody>
              <a:bodyPr/>
              <a:lstStyle/>
              <a:p>
                <a:r>
                  <a:rPr lang="en-US">
                    <a:noFill/>
                  </a:rPr>
                  <a:t> </a:t>
                </a:r>
              </a:p>
            </p:txBody>
          </p:sp>
        </mc:Fallback>
      </mc:AlternateContent>
      <p:graphicFrame>
        <p:nvGraphicFramePr>
          <p:cNvPr id="2" name="Table 1"/>
          <p:cNvGraphicFramePr>
            <a:graphicFrameLocks noGrp="1"/>
          </p:cNvGraphicFramePr>
          <p:nvPr/>
        </p:nvGraphicFramePr>
        <p:xfrm>
          <a:off x="1153466" y="1234115"/>
          <a:ext cx="4572000" cy="2966720"/>
        </p:xfrm>
        <a:graphic>
          <a:graphicData uri="http://schemas.openxmlformats.org/drawingml/2006/table">
            <a:tbl>
              <a:tblPr firstRow="1" bandRow="1">
                <a:tableStyleId>{2D5ABB26-0587-4C30-8999-92F81FD0307C}</a:tableStyleId>
              </a:tblPr>
              <a:tblGrid>
                <a:gridCol w="381000">
                  <a:extLst>
                    <a:ext uri="{9D8B030D-6E8A-4147-A177-3AD203B41FA5}">
                      <a16:colId xmlns:a16="http://schemas.microsoft.com/office/drawing/2014/main" val="111521824"/>
                    </a:ext>
                  </a:extLst>
                </a:gridCol>
                <a:gridCol w="381000">
                  <a:extLst>
                    <a:ext uri="{9D8B030D-6E8A-4147-A177-3AD203B41FA5}">
                      <a16:colId xmlns:a16="http://schemas.microsoft.com/office/drawing/2014/main" val="3660957056"/>
                    </a:ext>
                  </a:extLst>
                </a:gridCol>
                <a:gridCol w="381000">
                  <a:extLst>
                    <a:ext uri="{9D8B030D-6E8A-4147-A177-3AD203B41FA5}">
                      <a16:colId xmlns:a16="http://schemas.microsoft.com/office/drawing/2014/main" val="1546653688"/>
                    </a:ext>
                  </a:extLst>
                </a:gridCol>
                <a:gridCol w="381000">
                  <a:extLst>
                    <a:ext uri="{9D8B030D-6E8A-4147-A177-3AD203B41FA5}">
                      <a16:colId xmlns:a16="http://schemas.microsoft.com/office/drawing/2014/main" val="3634306100"/>
                    </a:ext>
                  </a:extLst>
                </a:gridCol>
                <a:gridCol w="381000">
                  <a:extLst>
                    <a:ext uri="{9D8B030D-6E8A-4147-A177-3AD203B41FA5}">
                      <a16:colId xmlns:a16="http://schemas.microsoft.com/office/drawing/2014/main" val="408778437"/>
                    </a:ext>
                  </a:extLst>
                </a:gridCol>
                <a:gridCol w="381000">
                  <a:extLst>
                    <a:ext uri="{9D8B030D-6E8A-4147-A177-3AD203B41FA5}">
                      <a16:colId xmlns:a16="http://schemas.microsoft.com/office/drawing/2014/main" val="1640326242"/>
                    </a:ext>
                  </a:extLst>
                </a:gridCol>
                <a:gridCol w="381000">
                  <a:extLst>
                    <a:ext uri="{9D8B030D-6E8A-4147-A177-3AD203B41FA5}">
                      <a16:colId xmlns:a16="http://schemas.microsoft.com/office/drawing/2014/main" val="2243507036"/>
                    </a:ext>
                  </a:extLst>
                </a:gridCol>
                <a:gridCol w="381000">
                  <a:extLst>
                    <a:ext uri="{9D8B030D-6E8A-4147-A177-3AD203B41FA5}">
                      <a16:colId xmlns:a16="http://schemas.microsoft.com/office/drawing/2014/main" val="4234864607"/>
                    </a:ext>
                  </a:extLst>
                </a:gridCol>
                <a:gridCol w="381000">
                  <a:extLst>
                    <a:ext uri="{9D8B030D-6E8A-4147-A177-3AD203B41FA5}">
                      <a16:colId xmlns:a16="http://schemas.microsoft.com/office/drawing/2014/main" val="666039750"/>
                    </a:ext>
                  </a:extLst>
                </a:gridCol>
                <a:gridCol w="381000">
                  <a:extLst>
                    <a:ext uri="{9D8B030D-6E8A-4147-A177-3AD203B41FA5}">
                      <a16:colId xmlns:a16="http://schemas.microsoft.com/office/drawing/2014/main" val="3262188281"/>
                    </a:ext>
                  </a:extLst>
                </a:gridCol>
                <a:gridCol w="381000">
                  <a:extLst>
                    <a:ext uri="{9D8B030D-6E8A-4147-A177-3AD203B41FA5}">
                      <a16:colId xmlns:a16="http://schemas.microsoft.com/office/drawing/2014/main" val="3981706911"/>
                    </a:ext>
                  </a:extLst>
                </a:gridCol>
                <a:gridCol w="381000">
                  <a:extLst>
                    <a:ext uri="{9D8B030D-6E8A-4147-A177-3AD203B41FA5}">
                      <a16:colId xmlns:a16="http://schemas.microsoft.com/office/drawing/2014/main" val="217023057"/>
                    </a:ext>
                  </a:extLst>
                </a:gridCol>
              </a:tblGrid>
              <a:tr h="370840">
                <a:tc>
                  <a:txBody>
                    <a:bodyPr/>
                    <a:lstStyle/>
                    <a:p>
                      <a:endParaRPr lang="en-US"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844743496"/>
                  </a:ext>
                </a:extLst>
              </a:tr>
              <a:tr h="370840">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4020440163"/>
                  </a:ext>
                </a:extLst>
              </a:tr>
              <a:tr h="370840">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01166010"/>
                  </a:ext>
                </a:extLst>
              </a:tr>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tc>
                <a:extLst>
                  <a:ext uri="{0D108BD9-81ED-4DB2-BD59-A6C34878D82A}">
                    <a16:rowId xmlns:a16="http://schemas.microsoft.com/office/drawing/2014/main" val="1256982415"/>
                  </a:ext>
                </a:extLst>
              </a:tr>
              <a:tr h="370840">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629842315"/>
                  </a:ext>
                </a:extLst>
              </a:tr>
              <a:tr h="370840">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194530"/>
                  </a:ext>
                </a:extLst>
              </a:tr>
              <a:tr h="370840">
                <a:tc>
                  <a:txBody>
                    <a:bodyPr/>
                    <a:lstStyle/>
                    <a:p>
                      <a:endParaRPr lang="en-US"/>
                    </a:p>
                  </a:txBody>
                  <a:tcPr/>
                </a:tc>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818755"/>
                  </a:ext>
                </a:extLst>
              </a:tr>
              <a:tr h="370840">
                <a:tc>
                  <a:txBody>
                    <a:bodyPr/>
                    <a:lstStyle/>
                    <a:p>
                      <a:endParaRPr lang="en-US" dirty="0"/>
                    </a:p>
                  </a:txBody>
                  <a:tcPr/>
                </a:tc>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82086818"/>
                  </a:ext>
                </a:extLst>
              </a:tr>
            </a:tbl>
          </a:graphicData>
        </a:graphic>
      </p:graphicFrame>
    </p:spTree>
    <p:extLst>
      <p:ext uri="{BB962C8B-B14F-4D97-AF65-F5344CB8AC3E}">
        <p14:creationId xmlns:p14="http://schemas.microsoft.com/office/powerpoint/2010/main" val="249795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SÓNG DỪNG</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699987" y="2324100"/>
            <a:ext cx="899504" cy="2159452"/>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082800"/>
            <a:ext cx="1484597" cy="2444567"/>
          </a:xfrm>
          <a:prstGeom prst="rect">
            <a:avLst/>
          </a:prstGeom>
          <a:noFill/>
          <a:ln>
            <a:noFill/>
          </a:ln>
        </p:spPr>
      </p:pic>
      <p:graphicFrame>
        <p:nvGraphicFramePr>
          <p:cNvPr id="4" name="Table 3"/>
          <p:cNvGraphicFramePr>
            <a:graphicFrameLocks noGrp="1"/>
          </p:cNvGraphicFramePr>
          <p:nvPr>
            <p:extLst>
              <p:ext uri="{D42A27DB-BD31-4B8C-83A1-F6EECF244321}">
                <p14:modId xmlns:p14="http://schemas.microsoft.com/office/powerpoint/2010/main" val="4098600532"/>
              </p:ext>
            </p:extLst>
          </p:nvPr>
        </p:nvGraphicFramePr>
        <p:xfrm>
          <a:off x="1109089" y="1337275"/>
          <a:ext cx="4590898" cy="2789584"/>
        </p:xfrm>
        <a:graphic>
          <a:graphicData uri="http://schemas.openxmlformats.org/drawingml/2006/table">
            <a:tbl>
              <a:tblPr firstRow="1" bandRow="1">
                <a:tableStyleId>{2D5ABB26-0587-4C30-8999-92F81FD0307C}</a:tableStyleId>
              </a:tblPr>
              <a:tblGrid>
                <a:gridCol w="353146">
                  <a:extLst>
                    <a:ext uri="{9D8B030D-6E8A-4147-A177-3AD203B41FA5}">
                      <a16:colId xmlns:a16="http://schemas.microsoft.com/office/drawing/2014/main" val="4286393077"/>
                    </a:ext>
                  </a:extLst>
                </a:gridCol>
                <a:gridCol w="353146">
                  <a:extLst>
                    <a:ext uri="{9D8B030D-6E8A-4147-A177-3AD203B41FA5}">
                      <a16:colId xmlns:a16="http://schemas.microsoft.com/office/drawing/2014/main" val="2718885396"/>
                    </a:ext>
                  </a:extLst>
                </a:gridCol>
                <a:gridCol w="353146">
                  <a:extLst>
                    <a:ext uri="{9D8B030D-6E8A-4147-A177-3AD203B41FA5}">
                      <a16:colId xmlns:a16="http://schemas.microsoft.com/office/drawing/2014/main" val="3249273238"/>
                    </a:ext>
                  </a:extLst>
                </a:gridCol>
                <a:gridCol w="353146">
                  <a:extLst>
                    <a:ext uri="{9D8B030D-6E8A-4147-A177-3AD203B41FA5}">
                      <a16:colId xmlns:a16="http://schemas.microsoft.com/office/drawing/2014/main" val="1961736840"/>
                    </a:ext>
                  </a:extLst>
                </a:gridCol>
                <a:gridCol w="353146">
                  <a:extLst>
                    <a:ext uri="{9D8B030D-6E8A-4147-A177-3AD203B41FA5}">
                      <a16:colId xmlns:a16="http://schemas.microsoft.com/office/drawing/2014/main" val="1992803631"/>
                    </a:ext>
                  </a:extLst>
                </a:gridCol>
                <a:gridCol w="353146">
                  <a:extLst>
                    <a:ext uri="{9D8B030D-6E8A-4147-A177-3AD203B41FA5}">
                      <a16:colId xmlns:a16="http://schemas.microsoft.com/office/drawing/2014/main" val="127109403"/>
                    </a:ext>
                  </a:extLst>
                </a:gridCol>
                <a:gridCol w="353146">
                  <a:extLst>
                    <a:ext uri="{9D8B030D-6E8A-4147-A177-3AD203B41FA5}">
                      <a16:colId xmlns:a16="http://schemas.microsoft.com/office/drawing/2014/main" val="1266887749"/>
                    </a:ext>
                  </a:extLst>
                </a:gridCol>
                <a:gridCol w="353146">
                  <a:extLst>
                    <a:ext uri="{9D8B030D-6E8A-4147-A177-3AD203B41FA5}">
                      <a16:colId xmlns:a16="http://schemas.microsoft.com/office/drawing/2014/main" val="1999162372"/>
                    </a:ext>
                  </a:extLst>
                </a:gridCol>
                <a:gridCol w="353146">
                  <a:extLst>
                    <a:ext uri="{9D8B030D-6E8A-4147-A177-3AD203B41FA5}">
                      <a16:colId xmlns:a16="http://schemas.microsoft.com/office/drawing/2014/main" val="1926310997"/>
                    </a:ext>
                  </a:extLst>
                </a:gridCol>
                <a:gridCol w="353146">
                  <a:extLst>
                    <a:ext uri="{9D8B030D-6E8A-4147-A177-3AD203B41FA5}">
                      <a16:colId xmlns:a16="http://schemas.microsoft.com/office/drawing/2014/main" val="2144485118"/>
                    </a:ext>
                  </a:extLst>
                </a:gridCol>
                <a:gridCol w="353146">
                  <a:extLst>
                    <a:ext uri="{9D8B030D-6E8A-4147-A177-3AD203B41FA5}">
                      <a16:colId xmlns:a16="http://schemas.microsoft.com/office/drawing/2014/main" val="3792816962"/>
                    </a:ext>
                  </a:extLst>
                </a:gridCol>
                <a:gridCol w="353146">
                  <a:extLst>
                    <a:ext uri="{9D8B030D-6E8A-4147-A177-3AD203B41FA5}">
                      <a16:colId xmlns:a16="http://schemas.microsoft.com/office/drawing/2014/main" val="2329411680"/>
                    </a:ext>
                  </a:extLst>
                </a:gridCol>
                <a:gridCol w="353146">
                  <a:extLst>
                    <a:ext uri="{9D8B030D-6E8A-4147-A177-3AD203B41FA5}">
                      <a16:colId xmlns:a16="http://schemas.microsoft.com/office/drawing/2014/main" val="2443564127"/>
                    </a:ext>
                  </a:extLst>
                </a:gridCol>
              </a:tblGrid>
              <a:tr h="348698">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750327943"/>
                  </a:ext>
                </a:extLst>
              </a:tr>
              <a:tr h="348698">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65811100"/>
                  </a:ext>
                </a:extLst>
              </a:tr>
              <a:tr h="348698">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830379254"/>
                  </a:ext>
                </a:extLst>
              </a:tr>
              <a:tr h="348698">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13705022"/>
                  </a:ext>
                </a:extLst>
              </a:tr>
              <a:tr h="348698">
                <a:tc>
                  <a:txBody>
                    <a:bodyPr/>
                    <a:lstStyle/>
                    <a:p>
                      <a:endParaRPr lang="en-US" dirty="0"/>
                    </a:p>
                  </a:txBody>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1546516465"/>
                  </a:ext>
                </a:extLst>
              </a:tr>
              <a:tr h="348698">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1953348"/>
                  </a:ext>
                </a:extLst>
              </a:tr>
              <a:tr h="348698">
                <a:tc>
                  <a:txBody>
                    <a:bodyPr/>
                    <a:lstStyle/>
                    <a:p>
                      <a:endParaRPr lang="en-US" dirty="0"/>
                    </a:p>
                  </a:txBody>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381522"/>
                  </a:ext>
                </a:extLst>
              </a:tr>
              <a:tr h="348698">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973316"/>
                  </a:ext>
                </a:extLst>
              </a:tr>
            </a:tbl>
          </a:graphicData>
        </a:graphic>
      </p:graphicFrame>
      <p:sp>
        <p:nvSpPr>
          <p:cNvPr id="18" name="Google Shape;271;p11"/>
          <p:cNvSpPr/>
          <p:nvPr/>
        </p:nvSpPr>
        <p:spPr>
          <a:xfrm>
            <a:off x="388427" y="4643306"/>
            <a:ext cx="6158691" cy="4770496"/>
          </a:xfrm>
          <a:prstGeom prst="rect">
            <a:avLst/>
          </a:prstGeom>
          <a:noFill/>
          <a:ln>
            <a:noFill/>
          </a:ln>
        </p:spPr>
        <p:txBody>
          <a:bodyPr spcFirstLastPara="1" wrap="square" lIns="91425" tIns="45700" rIns="91425" bIns="45700" anchor="t" anchorCtr="0">
            <a:spAutoFit/>
          </a:bodyPr>
          <a:lstStyle/>
          <a:p>
            <a:pPr lvl="0"/>
            <a:r>
              <a:rPr lang="vi-VN" sz="1900" b="1" i="0" u="none" strike="noStrike" cap="none" dirty="0">
                <a:solidFill>
                  <a:schemeClr val="dk1"/>
                </a:solidFill>
                <a:latin typeface="Times New Roman"/>
                <a:ea typeface="Times New Roman"/>
                <a:cs typeface="Times New Roman"/>
                <a:sym typeface="Times New Roman"/>
              </a:rPr>
              <a:t>Câu 1</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Những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điểm</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đó</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hai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sóng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ngược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pha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nhau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thì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không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dao</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___</a:t>
            </a:r>
          </a:p>
          <a:p>
            <a:pPr lvl="0"/>
            <a:r>
              <a:rPr lang="vi-VN" sz="1900" b="1" i="0" u="none" strike="noStrike" cap="none" dirty="0">
                <a:solidFill>
                  <a:schemeClr val="dk1"/>
                </a:solidFill>
                <a:latin typeface="Times New Roman"/>
                <a:ea typeface="Times New Roman"/>
                <a:cs typeface="Times New Roman"/>
                <a:sym typeface="Times New Roman"/>
              </a:rPr>
              <a:t>Câu 2</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Những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điểm</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đó</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hai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sóng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đồng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pha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nhau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thì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dao</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với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biên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cực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___.</a:t>
            </a:r>
            <a:endParaRPr lang="en-US" sz="1900" dirty="0"/>
          </a:p>
          <a:p>
            <a:pPr lvl="0"/>
            <a:r>
              <a:rPr lang="vi-VN" sz="1900" b="1" i="0" u="none" strike="noStrike" cap="none" dirty="0">
                <a:solidFill>
                  <a:schemeClr val="dk1"/>
                </a:solidFill>
                <a:latin typeface="Times New Roman"/>
                <a:ea typeface="Times New Roman"/>
                <a:cs typeface="Times New Roman"/>
                <a:sym typeface="Times New Roman"/>
              </a:rPr>
              <a:t>Câu 3</a:t>
            </a:r>
            <a:r>
              <a:rPr lang="vi-VN" sz="1900" b="0" i="0" u="none" strike="noStrike" cap="none" dirty="0">
                <a:solidFill>
                  <a:schemeClr val="dk1"/>
                </a:solidFill>
                <a:latin typeface="Times New Roman"/>
                <a:ea typeface="Times New Roman"/>
                <a:cs typeface="Times New Roman"/>
                <a:sym typeface="Times New Roman"/>
              </a:rPr>
              <a:t>: </a:t>
            </a:r>
            <a:r>
              <a:rPr lang="vi-VN" sz="1900" dirty="0">
                <a:solidFill>
                  <a:schemeClr val="dk1"/>
                </a:solidFill>
                <a:latin typeface="Times New Roman"/>
                <a:ea typeface="Times New Roman"/>
                <a:cs typeface="Times New Roman"/>
              </a:rPr>
              <a:t>Tại điểm </a:t>
            </a:r>
            <a:r>
              <a:rPr lang="en-US" sz="1900" dirty="0">
                <a:solidFill>
                  <a:schemeClr val="dk1"/>
                </a:solidFill>
                <a:latin typeface="Times New Roman"/>
                <a:ea typeface="Times New Roman"/>
                <a:cs typeface="Times New Roman"/>
              </a:rPr>
              <a:t>___ </a:t>
            </a:r>
            <a:r>
              <a:rPr lang="vi-VN" sz="1900" dirty="0">
                <a:solidFill>
                  <a:schemeClr val="dk1"/>
                </a:solidFill>
                <a:latin typeface="Times New Roman"/>
                <a:ea typeface="Times New Roman"/>
                <a:cs typeface="Times New Roman"/>
              </a:rPr>
              <a:t>thì sóng phản xạ ngược pha với sóng tới nếu vật cản là cố định.</a:t>
            </a:r>
            <a:endParaRPr lang="en-US" sz="1900" dirty="0">
              <a:solidFill>
                <a:schemeClr val="dk1"/>
              </a:solidFill>
              <a:latin typeface="Times New Roman"/>
              <a:ea typeface="Times New Roman"/>
              <a:cs typeface="Times New Roman"/>
            </a:endParaRPr>
          </a:p>
          <a:p>
            <a:pPr lvl="0"/>
            <a:r>
              <a:rPr lang="vi-VN" sz="1900" b="1" i="0" u="none" strike="noStrike" cap="none" dirty="0">
                <a:solidFill>
                  <a:schemeClr val="dk1"/>
                </a:solidFill>
                <a:latin typeface="Times New Roman"/>
                <a:ea typeface="Times New Roman"/>
                <a:cs typeface="Times New Roman"/>
                <a:sym typeface="Times New Roman"/>
              </a:rPr>
              <a:t>Câu 4</a:t>
            </a:r>
            <a:r>
              <a:rPr lang="vi-VN" sz="1900" b="0" i="0" u="none" strike="noStrike" cap="none" dirty="0">
                <a:solidFill>
                  <a:schemeClr val="dk1"/>
                </a:solidFill>
                <a:latin typeface="Times New Roman"/>
                <a:ea typeface="Times New Roman"/>
                <a:cs typeface="Times New Roman"/>
                <a:sym typeface="Times New Roman"/>
              </a:rPr>
              <a:t>: </a:t>
            </a:r>
            <a:r>
              <a:rPr lang="vi-VN" sz="1900" dirty="0">
                <a:solidFill>
                  <a:schemeClr val="dk1"/>
                </a:solidFill>
                <a:latin typeface="Times New Roman"/>
                <a:ea typeface="Times New Roman"/>
                <a:cs typeface="Times New Roman"/>
              </a:rPr>
              <a:t>Sóng dừng là sóng được tạo thành do sự giao thoa giữa </a:t>
            </a:r>
            <a:r>
              <a:rPr lang="en-US" sz="1900" dirty="0">
                <a:solidFill>
                  <a:schemeClr val="dk1"/>
                </a:solidFill>
                <a:latin typeface="Times New Roman"/>
                <a:ea typeface="Times New Roman"/>
                <a:cs typeface="Times New Roman"/>
              </a:rPr>
              <a:t>___ </a:t>
            </a:r>
            <a:r>
              <a:rPr lang="vi-VN" sz="1900" dirty="0">
                <a:solidFill>
                  <a:schemeClr val="dk1"/>
                </a:solidFill>
                <a:latin typeface="Times New Roman"/>
                <a:ea typeface="Times New Roman"/>
                <a:cs typeface="Times New Roman"/>
              </a:rPr>
              <a:t>và sóng phản xạ.</a:t>
            </a:r>
            <a:endParaRPr lang="en-US" sz="1900" dirty="0">
              <a:solidFill>
                <a:schemeClr val="dk1"/>
              </a:solidFill>
              <a:latin typeface="Times New Roman"/>
              <a:ea typeface="Times New Roman"/>
              <a:cs typeface="Times New Roman"/>
            </a:endParaRPr>
          </a:p>
          <a:p>
            <a:pPr lvl="0"/>
            <a:r>
              <a:rPr lang="vi-VN" sz="1900" b="1" i="0" u="none" strike="noStrike" cap="none" dirty="0">
                <a:solidFill>
                  <a:schemeClr val="dk1"/>
                </a:solidFill>
                <a:latin typeface="Times New Roman"/>
                <a:ea typeface="Times New Roman"/>
                <a:cs typeface="Times New Roman"/>
                <a:sym typeface="Times New Roman"/>
              </a:rPr>
              <a:t>Câu 5</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Đối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với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các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loại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nhạc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cụ</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khí</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như</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sáo</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kèn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khi</a:t>
            </a:r>
            <a:r>
              <a:rPr lang="en-US" sz="1900" dirty="0">
                <a:solidFill>
                  <a:schemeClr val="dk1"/>
                </a:solidFill>
                <a:latin typeface="Times New Roman"/>
                <a:ea typeface="Times New Roman"/>
                <a:cs typeface="Times New Roman"/>
                <a:sym typeface="Times New Roman"/>
              </a:rPr>
              <a:t> ta </a:t>
            </a:r>
            <a:r>
              <a:rPr lang="en-US" sz="1900" dirty="0" err="1">
                <a:solidFill>
                  <a:schemeClr val="dk1"/>
                </a:solidFill>
                <a:latin typeface="Times New Roman"/>
                <a:ea typeface="Times New Roman"/>
                <a:cs typeface="Times New Roman"/>
                <a:sym typeface="Times New Roman"/>
              </a:rPr>
              <a:t>thổi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cột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không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khí</a:t>
            </a:r>
            <a:r>
              <a:rPr lang="en-US" sz="1900" dirty="0">
                <a:solidFill>
                  <a:schemeClr val="dk1"/>
                </a:solidFill>
                <a:latin typeface="Times New Roman"/>
                <a:ea typeface="Times New Roman"/>
                <a:cs typeface="Times New Roman"/>
                <a:sym typeface="Times New Roman"/>
              </a:rPr>
              <a:t> ___ </a:t>
            </a:r>
            <a:r>
              <a:rPr lang="en-US" sz="1900" dirty="0" err="1">
                <a:solidFill>
                  <a:schemeClr val="dk1"/>
                </a:solidFill>
                <a:latin typeface="Times New Roman"/>
                <a:ea typeface="Times New Roman"/>
                <a:cs typeface="Times New Roman"/>
                <a:sym typeface="Times New Roman"/>
              </a:rPr>
              <a:t>tạo</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ra</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dừng</a:t>
            </a:r>
            <a:r>
              <a:rPr lang="en-US" sz="1900" dirty="0">
                <a:solidFill>
                  <a:schemeClr val="dk1"/>
                </a:solidFill>
                <a:latin typeface="Times New Roman"/>
                <a:ea typeface="Times New Roman"/>
                <a:cs typeface="Times New Roman"/>
                <a:sym typeface="Times New Roman"/>
              </a:rPr>
              <a:t>.</a:t>
            </a:r>
            <a:endParaRPr lang="vi-VN" sz="1900" b="0" i="0" u="none" strike="noStrike" cap="none" dirty="0">
              <a:solidFill>
                <a:schemeClr val="dk1"/>
              </a:solidFill>
              <a:latin typeface="Times New Roman"/>
              <a:ea typeface="Times New Roman"/>
              <a:cs typeface="Times New Roman"/>
              <a:sym typeface="Times New Roman"/>
            </a:endParaRPr>
          </a:p>
          <a:p>
            <a:r>
              <a:rPr lang="vi-VN" sz="1900" b="1" i="0" u="none" strike="noStrike" cap="none" dirty="0">
                <a:solidFill>
                  <a:schemeClr val="dk1"/>
                </a:solidFill>
                <a:latin typeface="Times New Roman"/>
                <a:ea typeface="Times New Roman"/>
                <a:cs typeface="Times New Roman"/>
                <a:sym typeface="Times New Roman"/>
              </a:rPr>
              <a:t>Câu 6:</a:t>
            </a:r>
            <a:r>
              <a:rPr lang="vi-VN" sz="1900" b="0" i="0" u="none" strike="noStrike" cap="none" dirty="0">
                <a:solidFill>
                  <a:schemeClr val="dk1"/>
                </a:solidFill>
                <a:latin typeface="Times New Roman"/>
                <a:ea typeface="Times New Roman"/>
                <a:cs typeface="Times New Roman"/>
                <a:sym typeface="Times New Roman"/>
              </a:rPr>
              <a:t> </a:t>
            </a:r>
            <a:r>
              <a:rPr lang="vi-VN" sz="1900" dirty="0">
                <a:solidFill>
                  <a:schemeClr val="dk1"/>
                </a:solidFill>
                <a:latin typeface="Times New Roman"/>
                <a:ea typeface="Times New Roman"/>
                <a:cs typeface="Times New Roman"/>
              </a:rPr>
              <a:t>Trong hệ sóng dừng trên một sợi dây, khoảng cách giữa hai nút hoặc hai bụng liên tiếp bằng </a:t>
            </a:r>
            <a:r>
              <a:rPr lang="en-US" sz="1900" dirty="0">
                <a:solidFill>
                  <a:schemeClr val="dk1"/>
                </a:solidFill>
                <a:latin typeface="Times New Roman"/>
                <a:ea typeface="Times New Roman"/>
                <a:cs typeface="Times New Roman"/>
              </a:rPr>
              <a:t>___</a:t>
            </a:r>
          </a:p>
          <a:p>
            <a:r>
              <a:rPr lang="vi-VN" sz="1900" b="1" i="0" u="none" strike="noStrike" cap="none" dirty="0">
                <a:solidFill>
                  <a:schemeClr val="dk1"/>
                </a:solidFill>
                <a:latin typeface="Times New Roman"/>
                <a:ea typeface="Times New Roman"/>
                <a:cs typeface="Times New Roman"/>
                <a:sym typeface="Times New Roman"/>
              </a:rPr>
              <a:t>Câu 7</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Để</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khuếch</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đại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âm</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đàn</a:t>
            </a:r>
            <a:r>
              <a:rPr lang="en-US" sz="1900" dirty="0">
                <a:solidFill>
                  <a:schemeClr val="dk1"/>
                </a:solidFill>
                <a:latin typeface="Times New Roman"/>
                <a:ea typeface="Times New Roman"/>
                <a:cs typeface="Times New Roman"/>
                <a:sym typeface="Times New Roman"/>
              </a:rPr>
              <a:t> guitar </a:t>
            </a:r>
            <a:r>
              <a:rPr lang="en-US" sz="1900" dirty="0" err="1">
                <a:solidFill>
                  <a:schemeClr val="dk1"/>
                </a:solidFill>
                <a:latin typeface="Times New Roman"/>
                <a:ea typeface="Times New Roman"/>
                <a:cs typeface="Times New Roman"/>
                <a:sym typeface="Times New Roman"/>
              </a:rPr>
              <a:t>còn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có</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một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thùng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đàn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vai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trò</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hộp</a:t>
            </a:r>
            <a:r>
              <a:rPr lang="en-US" sz="1900" dirty="0">
                <a:solidFill>
                  <a:schemeClr val="dk1"/>
                </a:solidFill>
                <a:latin typeface="Times New Roman"/>
                <a:ea typeface="Times New Roman"/>
                <a:cs typeface="Times New Roman"/>
                <a:sym typeface="Times New Roman"/>
              </a:rPr>
              <a:t> ___.</a:t>
            </a:r>
          </a:p>
          <a:p>
            <a:r>
              <a:rPr lang="vi-VN" sz="1900" b="1" i="0" u="none" strike="noStrike" cap="none" dirty="0">
                <a:solidFill>
                  <a:schemeClr val="dk1"/>
                </a:solidFill>
                <a:latin typeface="Times New Roman"/>
                <a:ea typeface="Times New Roman"/>
                <a:cs typeface="Times New Roman"/>
                <a:sym typeface="Times New Roman"/>
              </a:rPr>
              <a:t>Câu 8</a:t>
            </a:r>
            <a:r>
              <a:rPr lang="vi-VN" sz="1900" b="0" i="0" u="none" strike="noStrike" cap="none" dirty="0">
                <a:solidFill>
                  <a:schemeClr val="dk1"/>
                </a:solidFill>
                <a:latin typeface="Times New Roman"/>
                <a:ea typeface="Times New Roman"/>
                <a:cs typeface="Times New Roman"/>
                <a:sym typeface="Times New Roman"/>
              </a:rPr>
              <a:t>:</a:t>
            </a:r>
            <a:r>
              <a:rPr lang="en-US"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Bản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chất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sóng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dừng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sự</a:t>
            </a:r>
            <a:r>
              <a:rPr lang="en-US" sz="1900" dirty="0">
                <a:solidFill>
                  <a:schemeClr val="dk1"/>
                </a:solidFill>
                <a:latin typeface="Times New Roman"/>
                <a:ea typeface="Times New Roman"/>
                <a:cs typeface="Times New Roman"/>
              </a:rPr>
              <a:t> ___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sóng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tới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sóng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phản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xạ</a:t>
            </a:r>
            <a:r>
              <a:rPr lang="en-US" sz="1900" dirty="0">
                <a:solidFill>
                  <a:schemeClr val="dk1"/>
                </a:solidFill>
                <a:latin typeface="Times New Roman"/>
                <a:ea typeface="Times New Roman"/>
                <a:cs typeface="Times New Roman"/>
              </a:rPr>
              <a:t>.</a:t>
            </a:r>
            <a:endParaRPr sz="19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041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548135"/>
                  </a:solidFill>
                  <a:latin typeface="Times New Roman"/>
                  <a:ea typeface="Times New Roman"/>
                  <a:cs typeface="Times New Roman"/>
                  <a:sym typeface="Times New Roman"/>
                </a:rPr>
                <a:t>THỰC HÀNH: ĐO TỐC ĐỘ TRUYỀN ÂM</a:t>
              </a:r>
              <a:endParaRPr sz="24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369097" y="4640056"/>
            <a:ext cx="6230394" cy="4893607"/>
          </a:xfrm>
          <a:prstGeom prst="rect">
            <a:avLst/>
          </a:prstGeom>
          <a:noFill/>
          <a:ln>
            <a:noFill/>
          </a:ln>
        </p:spPr>
        <p:txBody>
          <a:bodyPr spcFirstLastPara="1" wrap="square" lIns="91425" tIns="45700" rIns="91425" bIns="45700" anchor="t" anchorCtr="0">
            <a:spAutoFit/>
          </a:bodyPr>
          <a:lstStyle/>
          <a:p>
            <a:pPr lvl="0"/>
            <a:r>
              <a:rPr lang="vi-VN" sz="1920" b="1" i="0" u="none" strike="noStrike" cap="none" dirty="0">
                <a:solidFill>
                  <a:schemeClr val="dk1"/>
                </a:solidFill>
                <a:latin typeface="Times New Roman"/>
                <a:ea typeface="Times New Roman"/>
                <a:cs typeface="Times New Roman"/>
                <a:sym typeface="Times New Roman"/>
              </a:rPr>
              <a:t>Câu 1</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Tốc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độ</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truyền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6100m/s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ở </a:t>
            </a:r>
            <a:r>
              <a:rPr lang="en-US" sz="1920" dirty="0" err="1">
                <a:solidFill>
                  <a:schemeClr val="dk1"/>
                </a:solidFill>
                <a:latin typeface="Times New Roman"/>
                <a:ea typeface="Times New Roman"/>
                <a:cs typeface="Times New Roman"/>
              </a:rPr>
              <a:t>trong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môi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trường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a:t>
            </a:r>
          </a:p>
          <a:p>
            <a:pPr lvl="0"/>
            <a:r>
              <a:rPr lang="vi-VN" sz="1920" b="1" i="0" u="none" strike="noStrike" cap="none" dirty="0">
                <a:solidFill>
                  <a:schemeClr val="dk1"/>
                </a:solidFill>
                <a:latin typeface="Times New Roman"/>
                <a:ea typeface="Times New Roman"/>
                <a:cs typeface="Times New Roman"/>
                <a:sym typeface="Times New Roman"/>
              </a:rPr>
              <a:t>Câu 2</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Môi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trường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truyền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tốt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nhất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ở </a:t>
            </a:r>
            <a:r>
              <a:rPr lang="en-US" sz="1920" dirty="0" err="1">
                <a:solidFill>
                  <a:schemeClr val="dk1"/>
                </a:solidFill>
                <a:latin typeface="Times New Roman"/>
                <a:ea typeface="Times New Roman"/>
                <a:cs typeface="Times New Roman"/>
              </a:rPr>
              <a:t>chất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a:t>
            </a:r>
            <a:endParaRPr lang="en-US" sz="1920" dirty="0"/>
          </a:p>
          <a:p>
            <a:pPr lvl="0"/>
            <a:r>
              <a:rPr lang="vi-VN" sz="1920" b="1" i="0" u="none" strike="noStrike" cap="none" dirty="0">
                <a:solidFill>
                  <a:schemeClr val="dk1"/>
                </a:solidFill>
                <a:latin typeface="Times New Roman"/>
                <a:ea typeface="Times New Roman"/>
                <a:cs typeface="Times New Roman"/>
                <a:sym typeface="Times New Roman"/>
              </a:rPr>
              <a:t>Câu 3</a:t>
            </a:r>
            <a:r>
              <a:rPr lang="vi-VN"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Tốc</a:t>
            </a:r>
            <a:r>
              <a:rPr lang="en-US"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độ</a:t>
            </a:r>
            <a:r>
              <a:rPr lang="en-US"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truyền</a:t>
            </a:r>
            <a:r>
              <a:rPr lang="en-US"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âm</a:t>
            </a:r>
            <a:r>
              <a:rPr lang="en-US" sz="1920" b="0" i="0" u="none" strike="noStrike" cap="none" dirty="0">
                <a:solidFill>
                  <a:schemeClr val="dk1"/>
                </a:solidFill>
                <a:latin typeface="Times New Roman"/>
                <a:ea typeface="Times New Roman"/>
                <a:cs typeface="Times New Roman"/>
                <a:sym typeface="Times New Roman"/>
              </a:rPr>
              <a:t> 1500m/s </a:t>
            </a:r>
            <a:r>
              <a:rPr lang="en-US" sz="1920" b="0" i="0" u="none" strike="noStrike" cap="none" dirty="0" err="1">
                <a:solidFill>
                  <a:schemeClr val="dk1"/>
                </a:solidFill>
                <a:latin typeface="Times New Roman"/>
                <a:ea typeface="Times New Roman"/>
                <a:cs typeface="Times New Roman"/>
                <a:sym typeface="Times New Roman"/>
              </a:rPr>
              <a:t>là</a:t>
            </a:r>
            <a:r>
              <a:rPr lang="en-US" sz="1920" b="0" i="0" u="none" strike="noStrike" cap="none"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sym typeface="Times New Roman"/>
              </a:rPr>
              <a:t>ở </a:t>
            </a:r>
            <a:r>
              <a:rPr lang="en-US" sz="1920" dirty="0" err="1">
                <a:solidFill>
                  <a:schemeClr val="dk1"/>
                </a:solidFill>
                <a:latin typeface="Times New Roman"/>
                <a:ea typeface="Times New Roman"/>
                <a:cs typeface="Times New Roman"/>
                <a:sym typeface="Times New Roman"/>
              </a:rPr>
              <a:t>trong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môi</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trường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nào</a:t>
            </a:r>
            <a:r>
              <a:rPr lang="en-US" sz="1920" dirty="0">
                <a:solidFill>
                  <a:schemeClr val="dk1"/>
                </a:solidFill>
                <a:latin typeface="Times New Roman"/>
                <a:ea typeface="Times New Roman"/>
                <a:cs typeface="Times New Roman"/>
                <a:sym typeface="Times New Roman"/>
              </a:rPr>
              <a:t>?</a:t>
            </a:r>
          </a:p>
          <a:p>
            <a:pPr lvl="0"/>
            <a:r>
              <a:rPr lang="vi-VN" sz="1920" b="1" i="0" u="none" strike="noStrike" cap="none" dirty="0">
                <a:solidFill>
                  <a:schemeClr val="dk1"/>
                </a:solidFill>
                <a:latin typeface="Times New Roman"/>
                <a:ea typeface="Times New Roman"/>
                <a:cs typeface="Times New Roman"/>
                <a:sym typeface="Times New Roman"/>
              </a:rPr>
              <a:t>Câu 4</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Tốc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độ</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truyền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5500m/s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ở </a:t>
            </a:r>
            <a:r>
              <a:rPr lang="en-US" sz="1920" dirty="0" err="1">
                <a:solidFill>
                  <a:schemeClr val="dk1"/>
                </a:solidFill>
                <a:latin typeface="Times New Roman"/>
                <a:ea typeface="Times New Roman"/>
                <a:cs typeface="Times New Roman"/>
              </a:rPr>
              <a:t>môi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trường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 </a:t>
            </a:r>
          </a:p>
          <a:p>
            <a:pPr lvl="0"/>
            <a:r>
              <a:rPr lang="vi-VN" sz="1920" b="1" i="0" u="none" strike="noStrike" cap="none" dirty="0">
                <a:solidFill>
                  <a:schemeClr val="dk1"/>
                </a:solidFill>
                <a:latin typeface="Times New Roman"/>
                <a:ea typeface="Times New Roman"/>
                <a:cs typeface="Times New Roman"/>
                <a:sym typeface="Times New Roman"/>
              </a:rPr>
              <a:t>Câu 5</a:t>
            </a:r>
            <a:r>
              <a:rPr lang="vi-VN" sz="1920" b="0" i="0" u="none" strike="noStrike" cap="none"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sym typeface="Times New Roman"/>
              </a:rPr>
              <a:t>___ </a:t>
            </a:r>
            <a:r>
              <a:rPr lang="en-US" sz="1920" dirty="0" err="1">
                <a:solidFill>
                  <a:schemeClr val="dk1"/>
                </a:solidFill>
                <a:latin typeface="Times New Roman"/>
                <a:ea typeface="Times New Roman"/>
                <a:cs typeface="Times New Roman"/>
                <a:sym typeface="Times New Roman"/>
              </a:rPr>
              <a:t>dao</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động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nguồn</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âm</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càng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lớn</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thì</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âm</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phát</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ra</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càng</a:t>
            </a:r>
            <a:r>
              <a:rPr lang="en-US" sz="1920" dirty="0">
                <a:solidFill>
                  <a:schemeClr val="dk1"/>
                </a:solidFill>
                <a:latin typeface="Times New Roman"/>
                <a:ea typeface="Times New Roman"/>
                <a:cs typeface="Times New Roman"/>
                <a:sym typeface="Times New Roman"/>
              </a:rPr>
              <a:t> to.</a:t>
            </a:r>
            <a:endParaRPr lang="vi-VN" sz="1920" b="0" i="0" u="none" strike="noStrike" cap="none" dirty="0">
              <a:solidFill>
                <a:schemeClr val="dk1"/>
              </a:solidFill>
              <a:latin typeface="Times New Roman"/>
              <a:ea typeface="Times New Roman"/>
              <a:cs typeface="Times New Roman"/>
              <a:sym typeface="Times New Roman"/>
            </a:endParaRPr>
          </a:p>
          <a:p>
            <a:r>
              <a:rPr lang="vi-VN" sz="1920" b="1" i="0" u="none" strike="noStrike" cap="none" dirty="0">
                <a:solidFill>
                  <a:schemeClr val="dk1"/>
                </a:solidFill>
                <a:latin typeface="Times New Roman"/>
                <a:ea typeface="Times New Roman"/>
                <a:cs typeface="Times New Roman"/>
                <a:sym typeface="Times New Roman"/>
              </a:rPr>
              <a:t>Câu 6:</a:t>
            </a:r>
            <a:r>
              <a:rPr lang="vi-VN" sz="1920" b="0" i="0" u="none" strike="noStrike" cap="none" dirty="0">
                <a:solidFill>
                  <a:schemeClr val="dk1"/>
                </a:solidFill>
                <a:latin typeface="Times New Roman"/>
                <a:ea typeface="Times New Roman"/>
                <a:cs typeface="Times New Roman"/>
                <a:sym typeface="Times New Roman"/>
              </a:rPr>
              <a:t> </a:t>
            </a:r>
            <a:r>
              <a:rPr lang="vi-VN" sz="1920" dirty="0">
                <a:solidFill>
                  <a:schemeClr val="dk1"/>
                </a:solidFill>
                <a:latin typeface="Times New Roman"/>
                <a:ea typeface="Times New Roman"/>
                <a:cs typeface="Times New Roman"/>
              </a:rPr>
              <a:t>Khi pít-tông di chuyển, độ to của âm thanh nghe được sẽ thay đổi liên tục, có lúc to, có lúc rất nhỏ (hoặc không nghe thấy gì). Khi chúng ta nghe thấy to có nghĩa là tại đó đang có giao thoa với biên độ cực đại </a:t>
            </a:r>
            <a:r>
              <a:rPr lang="en-US" sz="1920" dirty="0">
                <a:solidFill>
                  <a:schemeClr val="dk1"/>
                </a:solidFill>
                <a:latin typeface="Times New Roman"/>
                <a:ea typeface="Times New Roman"/>
                <a:cs typeface="Times New Roman"/>
              </a:rPr>
              <a:t>hay ___.</a:t>
            </a:r>
          </a:p>
          <a:p>
            <a:r>
              <a:rPr lang="vi-VN" sz="1920" b="1" i="0" u="none" strike="noStrike" cap="none" dirty="0">
                <a:solidFill>
                  <a:schemeClr val="dk1"/>
                </a:solidFill>
                <a:latin typeface="Times New Roman"/>
                <a:ea typeface="Times New Roman"/>
                <a:cs typeface="Times New Roman"/>
                <a:sym typeface="Times New Roman"/>
              </a:rPr>
              <a:t>Câu 7</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Trong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bài</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học</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này</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nếu</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không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có</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loa</a:t>
            </a:r>
            <a:r>
              <a:rPr lang="en-US" sz="1920" dirty="0">
                <a:solidFill>
                  <a:schemeClr val="dk1"/>
                </a:solidFill>
                <a:latin typeface="Times New Roman"/>
                <a:ea typeface="Times New Roman"/>
                <a:cs typeface="Times New Roman"/>
                <a:sym typeface="Times New Roman"/>
              </a:rPr>
              <a:t> ta </a:t>
            </a:r>
            <a:r>
              <a:rPr lang="en-US" sz="1920" dirty="0" err="1">
                <a:solidFill>
                  <a:schemeClr val="dk1"/>
                </a:solidFill>
                <a:latin typeface="Times New Roman"/>
                <a:ea typeface="Times New Roman"/>
                <a:cs typeface="Times New Roman"/>
                <a:sym typeface="Times New Roman"/>
              </a:rPr>
              <a:t>có</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thể</a:t>
            </a:r>
            <a:r>
              <a:rPr lang="en-US" sz="1920" dirty="0">
                <a:solidFill>
                  <a:schemeClr val="dk1"/>
                </a:solidFill>
                <a:latin typeface="Times New Roman"/>
                <a:ea typeface="Times New Roman"/>
                <a:cs typeface="Times New Roman"/>
                <a:sym typeface="Times New Roman"/>
              </a:rPr>
              <a:t> dung </a:t>
            </a:r>
            <a:r>
              <a:rPr lang="en-US" sz="1920" dirty="0" err="1">
                <a:solidFill>
                  <a:schemeClr val="dk1"/>
                </a:solidFill>
                <a:latin typeface="Times New Roman"/>
                <a:ea typeface="Times New Roman"/>
                <a:cs typeface="Times New Roman"/>
                <a:sym typeface="Times New Roman"/>
              </a:rPr>
              <a:t>gì</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để</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thay</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thế</a:t>
            </a:r>
            <a:r>
              <a:rPr lang="en-US" sz="1920" dirty="0">
                <a:solidFill>
                  <a:schemeClr val="dk1"/>
                </a:solidFill>
                <a:latin typeface="Times New Roman"/>
                <a:ea typeface="Times New Roman"/>
                <a:cs typeface="Times New Roman"/>
                <a:sym typeface="Times New Roman"/>
              </a:rPr>
              <a:t>?</a:t>
            </a:r>
          </a:p>
          <a:p>
            <a:r>
              <a:rPr lang="vi-VN" sz="1920" b="1" i="0" u="none" strike="noStrike" cap="none" dirty="0">
                <a:solidFill>
                  <a:schemeClr val="dk1"/>
                </a:solidFill>
                <a:latin typeface="Times New Roman"/>
                <a:ea typeface="Times New Roman"/>
                <a:cs typeface="Times New Roman"/>
                <a:sym typeface="Times New Roman"/>
              </a:rPr>
              <a:t>Câu 8</a:t>
            </a:r>
            <a:r>
              <a:rPr lang="vi-VN" sz="1920" b="0" i="0" u="none" strike="noStrike" cap="none" dirty="0">
                <a:solidFill>
                  <a:schemeClr val="dk1"/>
                </a:solidFill>
                <a:latin typeface="Times New Roman"/>
                <a:ea typeface="Times New Roman"/>
                <a:cs typeface="Times New Roman"/>
                <a:sym typeface="Times New Roman"/>
              </a:rPr>
              <a:t>:</a:t>
            </a:r>
            <a:r>
              <a:rPr lang="en-US"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Một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bộ</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môn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nghệ</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thuật</a:t>
            </a:r>
            <a:r>
              <a:rPr lang="en-US" sz="1920" dirty="0">
                <a:solidFill>
                  <a:schemeClr val="dk1"/>
                </a:solidFill>
                <a:latin typeface="Times New Roman"/>
                <a:ea typeface="Times New Roman"/>
                <a:cs typeface="Times New Roman"/>
              </a:rPr>
              <a:t> dung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thanh</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để</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diễn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đạt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cảm</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xúc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của</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người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hát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hoặc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người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nghe</a:t>
            </a:r>
            <a:r>
              <a:rPr lang="en-US" sz="1920" dirty="0">
                <a:solidFill>
                  <a:schemeClr val="dk1"/>
                </a:solidFill>
                <a:latin typeface="Times New Roman"/>
                <a:ea typeface="Times New Roman"/>
                <a:cs typeface="Times New Roman"/>
              </a:rPr>
              <a:t>.</a:t>
            </a:r>
            <a:endParaRPr sz="1920" dirty="0">
              <a:solidFill>
                <a:schemeClr val="dk1"/>
              </a:solidFill>
              <a:latin typeface="Times New Roman"/>
              <a:ea typeface="Times New Roman"/>
              <a:cs typeface="Times New Roman"/>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3092667149"/>
              </p:ext>
            </p:extLst>
          </p:nvPr>
        </p:nvGraphicFramePr>
        <p:xfrm>
          <a:off x="1182402" y="1299683"/>
          <a:ext cx="4423840" cy="2839544"/>
        </p:xfrm>
        <a:graphic>
          <a:graphicData uri="http://schemas.openxmlformats.org/drawingml/2006/table">
            <a:tbl>
              <a:tblPr firstRow="1" bandRow="1">
                <a:tableStyleId>{2D5ABB26-0587-4C30-8999-92F81FD0307C}</a:tableStyleId>
              </a:tblPr>
              <a:tblGrid>
                <a:gridCol w="442384">
                  <a:extLst>
                    <a:ext uri="{9D8B030D-6E8A-4147-A177-3AD203B41FA5}">
                      <a16:colId xmlns:a16="http://schemas.microsoft.com/office/drawing/2014/main" val="3927308301"/>
                    </a:ext>
                  </a:extLst>
                </a:gridCol>
                <a:gridCol w="442384">
                  <a:extLst>
                    <a:ext uri="{9D8B030D-6E8A-4147-A177-3AD203B41FA5}">
                      <a16:colId xmlns:a16="http://schemas.microsoft.com/office/drawing/2014/main" val="140797500"/>
                    </a:ext>
                  </a:extLst>
                </a:gridCol>
                <a:gridCol w="442384">
                  <a:extLst>
                    <a:ext uri="{9D8B030D-6E8A-4147-A177-3AD203B41FA5}">
                      <a16:colId xmlns:a16="http://schemas.microsoft.com/office/drawing/2014/main" val="1378545735"/>
                    </a:ext>
                  </a:extLst>
                </a:gridCol>
                <a:gridCol w="442384">
                  <a:extLst>
                    <a:ext uri="{9D8B030D-6E8A-4147-A177-3AD203B41FA5}">
                      <a16:colId xmlns:a16="http://schemas.microsoft.com/office/drawing/2014/main" val="1545773642"/>
                    </a:ext>
                  </a:extLst>
                </a:gridCol>
                <a:gridCol w="442384">
                  <a:extLst>
                    <a:ext uri="{9D8B030D-6E8A-4147-A177-3AD203B41FA5}">
                      <a16:colId xmlns:a16="http://schemas.microsoft.com/office/drawing/2014/main" val="617499140"/>
                    </a:ext>
                  </a:extLst>
                </a:gridCol>
                <a:gridCol w="442384">
                  <a:extLst>
                    <a:ext uri="{9D8B030D-6E8A-4147-A177-3AD203B41FA5}">
                      <a16:colId xmlns:a16="http://schemas.microsoft.com/office/drawing/2014/main" val="1083611073"/>
                    </a:ext>
                  </a:extLst>
                </a:gridCol>
                <a:gridCol w="442384">
                  <a:extLst>
                    <a:ext uri="{9D8B030D-6E8A-4147-A177-3AD203B41FA5}">
                      <a16:colId xmlns:a16="http://schemas.microsoft.com/office/drawing/2014/main" val="1352220070"/>
                    </a:ext>
                  </a:extLst>
                </a:gridCol>
                <a:gridCol w="442384">
                  <a:extLst>
                    <a:ext uri="{9D8B030D-6E8A-4147-A177-3AD203B41FA5}">
                      <a16:colId xmlns:a16="http://schemas.microsoft.com/office/drawing/2014/main" val="2304095349"/>
                    </a:ext>
                  </a:extLst>
                </a:gridCol>
                <a:gridCol w="442384">
                  <a:extLst>
                    <a:ext uri="{9D8B030D-6E8A-4147-A177-3AD203B41FA5}">
                      <a16:colId xmlns:a16="http://schemas.microsoft.com/office/drawing/2014/main" val="1733751565"/>
                    </a:ext>
                  </a:extLst>
                </a:gridCol>
                <a:gridCol w="442384">
                  <a:extLst>
                    <a:ext uri="{9D8B030D-6E8A-4147-A177-3AD203B41FA5}">
                      <a16:colId xmlns:a16="http://schemas.microsoft.com/office/drawing/2014/main" val="643806568"/>
                    </a:ext>
                  </a:extLst>
                </a:gridCol>
              </a:tblGrid>
              <a:tr h="354943">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1721230827"/>
                  </a:ext>
                </a:extLst>
              </a:tr>
              <a:tr h="35494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tc>
                <a:tc>
                  <a:txBody>
                    <a:bodyPr/>
                    <a:lstStyle/>
                    <a:p>
                      <a:endParaRPr lang="en-US"/>
                    </a:p>
                  </a:txBody>
                  <a:tcPr/>
                </a:tc>
                <a:extLst>
                  <a:ext uri="{0D108BD9-81ED-4DB2-BD59-A6C34878D82A}">
                    <a16:rowId xmlns:a16="http://schemas.microsoft.com/office/drawing/2014/main" val="587154718"/>
                  </a:ext>
                </a:extLst>
              </a:tr>
              <a:tr h="354943">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4216309693"/>
                  </a:ext>
                </a:extLst>
              </a:tr>
              <a:tr h="354943">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0457059"/>
                  </a:ext>
                </a:extLst>
              </a:tr>
              <a:tr h="354943">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477975"/>
                  </a:ext>
                </a:extLst>
              </a:tr>
              <a:tr h="354943">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161793"/>
                  </a:ext>
                </a:extLst>
              </a:tr>
              <a:tr h="354943">
                <a:tc>
                  <a:txBody>
                    <a:bodyPr/>
                    <a:lstStyle/>
                    <a:p>
                      <a:endParaRPr lang="en-US" dirty="0"/>
                    </a:p>
                  </a:txBody>
                  <a:tcPr/>
                </a:tc>
                <a:tc>
                  <a:txBody>
                    <a:bodyPr/>
                    <a:lstStyle/>
                    <a:p>
                      <a:endParaRPr lang="en-US"/>
                    </a:p>
                  </a:txBody>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157442"/>
                  </a:ext>
                </a:extLst>
              </a:tr>
              <a:tr h="354943">
                <a:tc>
                  <a:txBody>
                    <a:bodyPr/>
                    <a:lstStyle/>
                    <a:p>
                      <a:endParaRPr lang="en-US" dirty="0"/>
                    </a:p>
                  </a:txBody>
                  <a:tcPr/>
                </a:tc>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73797417"/>
                  </a:ext>
                </a:extLst>
              </a:tr>
            </a:tbl>
          </a:graphicData>
        </a:graphic>
      </p:graphicFrame>
    </p:spTree>
    <p:extLst>
      <p:ext uri="{BB962C8B-B14F-4D97-AF65-F5344CB8AC3E}">
        <p14:creationId xmlns:p14="http://schemas.microsoft.com/office/powerpoint/2010/main" val="21324919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grpSp>
        <p:nvGrpSpPr>
          <p:cNvPr id="277" name="Google Shape;277;g22ecd1b3cc9_0_41"/>
          <p:cNvGrpSpPr/>
          <p:nvPr/>
        </p:nvGrpSpPr>
        <p:grpSpPr>
          <a:xfrm>
            <a:off x="332833" y="1218621"/>
            <a:ext cx="6311633" cy="3153551"/>
            <a:chOff x="509430" y="274288"/>
            <a:chExt cx="5765101" cy="1710354"/>
          </a:xfrm>
        </p:grpSpPr>
        <p:sp>
          <p:nvSpPr>
            <p:cNvPr id="278" name="Google Shape;278;g22ecd1b3cc9_0_41"/>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79" name="Google Shape;279;g22ecd1b3cc9_0_41"/>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80" name="Google Shape;280;g22ecd1b3cc9_0_41"/>
          <p:cNvGrpSpPr/>
          <p:nvPr/>
        </p:nvGrpSpPr>
        <p:grpSpPr>
          <a:xfrm>
            <a:off x="306283" y="169813"/>
            <a:ext cx="6390614" cy="767638"/>
            <a:chOff x="509430" y="274287"/>
            <a:chExt cx="5765101" cy="2124655"/>
          </a:xfrm>
        </p:grpSpPr>
        <p:sp>
          <p:nvSpPr>
            <p:cNvPr id="281" name="Google Shape;281;g22ecd1b3cc9_0_41"/>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2" name="Google Shape;282;g22ecd1b3cc9_0_41"/>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300" b="1" i="0" u="none" strike="noStrike" cap="none">
                  <a:solidFill>
                    <a:srgbClr val="548135"/>
                  </a:solidFill>
                  <a:latin typeface="Times New Roman"/>
                  <a:ea typeface="Times New Roman"/>
                  <a:cs typeface="Times New Roman"/>
                  <a:sym typeface="Times New Roman"/>
                </a:rPr>
                <a:t>LỰC TƯƠNG TÁC GIỮA HAI ĐIỆN TÍCH</a:t>
              </a:r>
              <a:endParaRPr sz="2300" b="0" i="0" u="none" strike="noStrike" cap="none">
                <a:solidFill>
                  <a:srgbClr val="000000"/>
                </a:solidFill>
                <a:latin typeface="Arial"/>
                <a:ea typeface="Arial"/>
                <a:cs typeface="Arial"/>
                <a:sym typeface="Arial"/>
              </a:endParaRPr>
            </a:p>
          </p:txBody>
        </p:sp>
      </p:grpSp>
      <p:sp>
        <p:nvSpPr>
          <p:cNvPr id="283" name="Google Shape;283;g22ecd1b3cc9_0_41"/>
          <p:cNvSpPr/>
          <p:nvPr/>
        </p:nvSpPr>
        <p:spPr>
          <a:xfrm>
            <a:off x="2793921" y="79828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284" name="Google Shape;284;g22ecd1b3cc9_0_41"/>
          <p:cNvGrpSpPr/>
          <p:nvPr/>
        </p:nvGrpSpPr>
        <p:grpSpPr>
          <a:xfrm>
            <a:off x="252691" y="4571170"/>
            <a:ext cx="6460372" cy="5160419"/>
            <a:chOff x="509430" y="274288"/>
            <a:chExt cx="5765101" cy="1488654"/>
          </a:xfrm>
        </p:grpSpPr>
        <p:sp>
          <p:nvSpPr>
            <p:cNvPr id="285" name="Google Shape;285;g22ecd1b3cc9_0_41"/>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6" name="Google Shape;286;g22ecd1b3cc9_0_41"/>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87" name="Google Shape;287;g22ecd1b3cc9_0_41" descr="Cartoon boy scientist holding test tubes 8916583 Vector Art at Vecteezy"/>
          <p:cNvPicPr preferRelativeResize="0"/>
          <p:nvPr/>
        </p:nvPicPr>
        <p:blipFill rotWithShape="1">
          <a:blip r:embed="rId3">
            <a:alphaModFix/>
          </a:blip>
          <a:srcRect/>
          <a:stretch/>
        </p:blipFill>
        <p:spPr>
          <a:xfrm flipH="1">
            <a:off x="5725526" y="2440467"/>
            <a:ext cx="918875" cy="2194283"/>
          </a:xfrm>
          <a:prstGeom prst="rect">
            <a:avLst/>
          </a:prstGeom>
          <a:noFill/>
          <a:ln>
            <a:noFill/>
          </a:ln>
        </p:spPr>
      </p:pic>
      <p:pic>
        <p:nvPicPr>
          <p:cNvPr id="288" name="Google Shape;288;g22ecd1b3cc9_0_4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89" name="Google Shape;289;g22ecd1b3cc9_0_41" descr="Cartoon boy scientist holding test tube 8388672 Vector Art at Vecteezy"/>
          <p:cNvPicPr preferRelativeResize="0"/>
          <p:nvPr/>
        </p:nvPicPr>
        <p:blipFill rotWithShape="1">
          <a:blip r:embed="rId5">
            <a:alphaModFix/>
          </a:blip>
          <a:srcRect/>
          <a:stretch/>
        </p:blipFill>
        <p:spPr>
          <a:xfrm>
            <a:off x="-4979" y="2160717"/>
            <a:ext cx="1450573" cy="2334260"/>
          </a:xfrm>
          <a:prstGeom prst="rect">
            <a:avLst/>
          </a:prstGeom>
          <a:noFill/>
          <a:ln>
            <a:noFill/>
          </a:ln>
        </p:spPr>
      </p:pic>
      <p:sp>
        <p:nvSpPr>
          <p:cNvPr id="290" name="Google Shape;290;g22ecd1b3cc9_0_41"/>
          <p:cNvSpPr/>
          <p:nvPr/>
        </p:nvSpPr>
        <p:spPr>
          <a:xfrm>
            <a:off x="369100" y="4704575"/>
            <a:ext cx="6153900" cy="44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1</a:t>
            </a:r>
            <a:r>
              <a:rPr lang="en-US" sz="2000" b="0" i="0" u="none" strike="noStrike" cap="none">
                <a:solidFill>
                  <a:srgbClr val="000000"/>
                </a:solidFill>
                <a:latin typeface="Times New Roman"/>
                <a:ea typeface="Times New Roman"/>
                <a:cs typeface="Times New Roman"/>
                <a:sym typeface="Times New Roman"/>
              </a:rPr>
              <a:t>: Một vật dao động tắt dần có biên độ và ___ giảm liên tục theo thời gian.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2</a:t>
            </a:r>
            <a:r>
              <a:rPr lang="en-US" sz="2000" b="0" i="0" u="none" strike="noStrike" cap="none">
                <a:solidFill>
                  <a:srgbClr val="000000"/>
                </a:solidFill>
                <a:latin typeface="Times New Roman"/>
                <a:ea typeface="Times New Roman"/>
                <a:cs typeface="Times New Roman"/>
                <a:sym typeface="Times New Roman"/>
              </a:rPr>
              <a:t>: Khi sơn tĩnh điện, thì vật nào mang điện tích dương?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3</a:t>
            </a:r>
            <a:r>
              <a:rPr lang="en-US" sz="2000" b="0" i="0" u="none" strike="noStrike" cap="none">
                <a:solidFill>
                  <a:srgbClr val="000000"/>
                </a:solidFill>
                <a:latin typeface="Times New Roman"/>
                <a:ea typeface="Times New Roman"/>
                <a:cs typeface="Times New Roman"/>
                <a:sym typeface="Times New Roman"/>
              </a:rPr>
              <a:t>: Khi khoảng cách giữa hai điện tích điểm trong chân không giảm xuống thì độ lớn lực tương tác sẽ như thế nào?</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4</a:t>
            </a:r>
            <a:r>
              <a:rPr lang="en-US" sz="2000" b="0" i="0" u="none" strike="noStrike" cap="none">
                <a:solidFill>
                  <a:srgbClr val="000000"/>
                </a:solidFill>
                <a:latin typeface="Times New Roman"/>
                <a:ea typeface="Times New Roman"/>
                <a:cs typeface="Times New Roman"/>
                <a:sym typeface="Times New Roman"/>
              </a:rPr>
              <a:t>: Hằng số điện môi của ____ được coi là gần bằng 1</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5</a:t>
            </a:r>
            <a:r>
              <a:rPr lang="en-US" sz="2000" b="0" i="0" u="none" strike="noStrike" cap="none">
                <a:solidFill>
                  <a:srgbClr val="000000"/>
                </a:solidFill>
                <a:latin typeface="Times New Roman"/>
                <a:ea typeface="Times New Roman"/>
                <a:cs typeface="Times New Roman"/>
                <a:sym typeface="Times New Roman"/>
              </a:rPr>
              <a:t>: Hai điện tích cùng loại sẽ có hiện tượng gì?</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6:</a:t>
            </a:r>
            <a:r>
              <a:rPr lang="en-US" sz="2000" b="0" i="0" u="none" strike="noStrike" cap="none">
                <a:solidFill>
                  <a:srgbClr val="000000"/>
                </a:solidFill>
                <a:latin typeface="Times New Roman"/>
                <a:ea typeface="Times New Roman"/>
                <a:cs typeface="Times New Roman"/>
                <a:sym typeface="Times New Roman"/>
              </a:rPr>
              <a:t> </a:t>
            </a:r>
            <a:r>
              <a:rPr lang="en-US" sz="2000" b="0" i="0" u="none" strike="noStrike" cap="none">
                <a:solidFill>
                  <a:srgbClr val="000000"/>
                </a:solidFill>
                <a:highlight>
                  <a:srgbClr val="FFFFFF"/>
                </a:highlight>
                <a:latin typeface="Times New Roman"/>
                <a:ea typeface="Times New Roman"/>
                <a:cs typeface="Times New Roman"/>
                <a:sym typeface="Times New Roman"/>
              </a:rPr>
              <a:t>Có thể áp dụng định luật Coulomb cho tương tác giữa hai điện tích điểm nằm tại hai ____ cố định trong một môi trường.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7</a:t>
            </a:r>
            <a:r>
              <a:rPr lang="en-US" sz="2000" b="0" i="0" u="none" strike="noStrike" cap="none">
                <a:solidFill>
                  <a:srgbClr val="000000"/>
                </a:solidFill>
                <a:latin typeface="Times New Roman"/>
                <a:ea typeface="Times New Roman"/>
                <a:cs typeface="Times New Roman"/>
                <a:sym typeface="Times New Roman"/>
              </a:rPr>
              <a:t>: Môi trường cách điện còn có tên gọi khác là gì?</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8</a:t>
            </a:r>
            <a:r>
              <a:rPr lang="en-US" sz="2000" b="0" i="0" u="none" strike="noStrike" cap="none">
                <a:solidFill>
                  <a:srgbClr val="000000"/>
                </a:solidFill>
                <a:latin typeface="Times New Roman"/>
                <a:ea typeface="Times New Roman"/>
                <a:cs typeface="Times New Roman"/>
                <a:sym typeface="Times New Roman"/>
              </a:rPr>
              <a:t>: Cho hai điện tích điểm q</a:t>
            </a:r>
            <a:r>
              <a:rPr lang="en-US" sz="2000" b="0" i="0" u="none" strike="noStrike" cap="none" baseline="-25000">
                <a:solidFill>
                  <a:srgbClr val="000000"/>
                </a:solidFill>
                <a:latin typeface="Times New Roman"/>
                <a:ea typeface="Times New Roman"/>
                <a:cs typeface="Times New Roman"/>
                <a:sym typeface="Times New Roman"/>
              </a:rPr>
              <a:t>1</a:t>
            </a:r>
            <a:r>
              <a:rPr lang="en-US" sz="2000" b="0" i="0" u="none" strike="noStrike" cap="none">
                <a:solidFill>
                  <a:srgbClr val="000000"/>
                </a:solidFill>
                <a:latin typeface="Times New Roman"/>
                <a:ea typeface="Times New Roman"/>
                <a:cs typeface="Times New Roman"/>
                <a:sym typeface="Times New Roman"/>
              </a:rPr>
              <a:t> và q</a:t>
            </a:r>
            <a:r>
              <a:rPr lang="en-US" sz="2000" b="0" i="0" u="none" strike="noStrike" cap="none" baseline="-25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 Biết q</a:t>
            </a:r>
            <a:r>
              <a:rPr lang="en-US" sz="2000" b="0" i="0" u="none" strike="noStrike" cap="none" baseline="-25000">
                <a:solidFill>
                  <a:srgbClr val="000000"/>
                </a:solidFill>
                <a:latin typeface="Times New Roman"/>
                <a:ea typeface="Times New Roman"/>
                <a:cs typeface="Times New Roman"/>
                <a:sym typeface="Times New Roman"/>
              </a:rPr>
              <a:t>1</a:t>
            </a:r>
            <a:r>
              <a:rPr lang="en-US" sz="2000" b="0" i="0" u="none" strike="noStrike" cap="none">
                <a:solidFill>
                  <a:srgbClr val="000000"/>
                </a:solidFill>
                <a:latin typeface="Times New Roman"/>
                <a:ea typeface="Times New Roman"/>
                <a:cs typeface="Times New Roman"/>
                <a:sym typeface="Times New Roman"/>
              </a:rPr>
              <a:t>.q</a:t>
            </a:r>
            <a:r>
              <a:rPr lang="en-US" sz="2000" b="0" i="0" u="none" strike="noStrike" cap="none" baseline="-25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&lt;0, vậy hai điện tích này có khả năng ____</a:t>
            </a:r>
            <a:endParaRPr sz="2000" b="0" i="0" u="none" strike="noStrike" cap="none">
              <a:solidFill>
                <a:srgbClr val="000000"/>
              </a:solidFill>
              <a:latin typeface="Times New Roman"/>
              <a:ea typeface="Times New Roman"/>
              <a:cs typeface="Times New Roman"/>
              <a:sym typeface="Times New Roman"/>
            </a:endParaRPr>
          </a:p>
        </p:txBody>
      </p:sp>
      <p:graphicFrame>
        <p:nvGraphicFramePr>
          <p:cNvPr id="291" name="Google Shape;291;g22ecd1b3cc9_0_41"/>
          <p:cNvGraphicFramePr/>
          <p:nvPr/>
        </p:nvGraphicFramePr>
        <p:xfrm>
          <a:off x="704926" y="1423699"/>
          <a:ext cx="4977700" cy="27052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gridCol w="382900">
                  <a:extLst>
                    <a:ext uri="{9D8B030D-6E8A-4147-A177-3AD203B41FA5}">
                      <a16:colId xmlns:a16="http://schemas.microsoft.com/office/drawing/2014/main" val="20011"/>
                    </a:ext>
                  </a:extLst>
                </a:gridCol>
                <a:gridCol w="382900">
                  <a:extLst>
                    <a:ext uri="{9D8B030D-6E8A-4147-A177-3AD203B41FA5}">
                      <a16:colId xmlns:a16="http://schemas.microsoft.com/office/drawing/2014/main" val="20012"/>
                    </a:ext>
                  </a:extLst>
                </a:gridCol>
              </a:tblGrid>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p>
                  </a:txBody>
                  <a:tcPr marL="91450" marR="91450" marT="45725" marB="45725" anchor="ctr">
                    <a:lnL w="9525" cap="flat" cmpd="sng">
                      <a:solidFill>
                        <a:schemeClr val="dk1"/>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grpSp>
        <p:nvGrpSpPr>
          <p:cNvPr id="315" name="Google Shape;315;g22ecd1b3cc9_0_86"/>
          <p:cNvGrpSpPr/>
          <p:nvPr/>
        </p:nvGrpSpPr>
        <p:grpSpPr>
          <a:xfrm>
            <a:off x="332833" y="1218621"/>
            <a:ext cx="6311633" cy="3153551"/>
            <a:chOff x="509430" y="274288"/>
            <a:chExt cx="5765101" cy="1710354"/>
          </a:xfrm>
        </p:grpSpPr>
        <p:sp>
          <p:nvSpPr>
            <p:cNvPr id="316" name="Google Shape;316;g22ecd1b3cc9_0_86"/>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7" name="Google Shape;317;g22ecd1b3cc9_0_86"/>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18" name="Google Shape;318;g22ecd1b3cc9_0_86"/>
          <p:cNvGrpSpPr/>
          <p:nvPr/>
        </p:nvGrpSpPr>
        <p:grpSpPr>
          <a:xfrm>
            <a:off x="306283" y="169813"/>
            <a:ext cx="6390614" cy="767638"/>
            <a:chOff x="509430" y="274287"/>
            <a:chExt cx="5765101" cy="2124655"/>
          </a:xfrm>
        </p:grpSpPr>
        <p:sp>
          <p:nvSpPr>
            <p:cNvPr id="319" name="Google Shape;319;g22ecd1b3cc9_0_86"/>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0" name="Google Shape;320;g22ecd1b3cc9_0_86"/>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700" b="1" i="0" u="none" strike="noStrike" cap="none">
                  <a:solidFill>
                    <a:srgbClr val="548135"/>
                  </a:solidFill>
                  <a:latin typeface="Times New Roman"/>
                  <a:ea typeface="Times New Roman"/>
                  <a:cs typeface="Times New Roman"/>
                  <a:sym typeface="Times New Roman"/>
                </a:rPr>
                <a:t>KHÁI NIỆM ĐIỆN TRƯỜNG</a:t>
              </a:r>
              <a:endParaRPr sz="2300" b="1" i="0" u="none" strike="noStrike" cap="none">
                <a:solidFill>
                  <a:srgbClr val="548135"/>
                </a:solidFill>
                <a:latin typeface="Times New Roman"/>
                <a:ea typeface="Times New Roman"/>
                <a:cs typeface="Times New Roman"/>
                <a:sym typeface="Times New Roman"/>
              </a:endParaRPr>
            </a:p>
          </p:txBody>
        </p:sp>
      </p:grpSp>
      <p:sp>
        <p:nvSpPr>
          <p:cNvPr id="321" name="Google Shape;321;g22ecd1b3cc9_0_86"/>
          <p:cNvSpPr/>
          <p:nvPr/>
        </p:nvSpPr>
        <p:spPr>
          <a:xfrm>
            <a:off x="2793921" y="79828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322" name="Google Shape;322;g22ecd1b3cc9_0_86"/>
          <p:cNvGrpSpPr/>
          <p:nvPr/>
        </p:nvGrpSpPr>
        <p:grpSpPr>
          <a:xfrm>
            <a:off x="252691" y="4571170"/>
            <a:ext cx="6460372" cy="5160419"/>
            <a:chOff x="509430" y="274288"/>
            <a:chExt cx="5765101" cy="1488654"/>
          </a:xfrm>
        </p:grpSpPr>
        <p:sp>
          <p:nvSpPr>
            <p:cNvPr id="323" name="Google Shape;323;g22ecd1b3cc9_0_86"/>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24" name="Google Shape;324;g22ecd1b3cc9_0_86"/>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25" name="Google Shape;325;g22ecd1b3cc9_0_86" descr="Cartoon boy scientist holding test tubes 8916583 Vector Art at Vecteezy"/>
          <p:cNvPicPr preferRelativeResize="0"/>
          <p:nvPr/>
        </p:nvPicPr>
        <p:blipFill rotWithShape="1">
          <a:blip r:embed="rId3">
            <a:alphaModFix/>
          </a:blip>
          <a:srcRect/>
          <a:stretch/>
        </p:blipFill>
        <p:spPr>
          <a:xfrm flipH="1">
            <a:off x="5725525" y="2440475"/>
            <a:ext cx="918875" cy="2194275"/>
          </a:xfrm>
          <a:prstGeom prst="rect">
            <a:avLst/>
          </a:prstGeom>
          <a:noFill/>
          <a:ln>
            <a:noFill/>
          </a:ln>
        </p:spPr>
      </p:pic>
      <p:pic>
        <p:nvPicPr>
          <p:cNvPr id="326" name="Google Shape;326;g22ecd1b3cc9_0_86"/>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327" name="Google Shape;327;g22ecd1b3cc9_0_86" descr="Cartoon boy scientist holding test tube 8388672 Vector Art at Vecteezy"/>
          <p:cNvPicPr preferRelativeResize="0"/>
          <p:nvPr/>
        </p:nvPicPr>
        <p:blipFill rotWithShape="1">
          <a:blip r:embed="rId5">
            <a:alphaModFix/>
          </a:blip>
          <a:srcRect/>
          <a:stretch/>
        </p:blipFill>
        <p:spPr>
          <a:xfrm>
            <a:off x="0" y="2078000"/>
            <a:ext cx="1549336" cy="2493174"/>
          </a:xfrm>
          <a:prstGeom prst="rect">
            <a:avLst/>
          </a:prstGeom>
          <a:noFill/>
          <a:ln>
            <a:noFill/>
          </a:ln>
        </p:spPr>
      </p:pic>
      <p:graphicFrame>
        <p:nvGraphicFramePr>
          <p:cNvPr id="328" name="Google Shape;328;g22ecd1b3cc9_0_86"/>
          <p:cNvGraphicFramePr/>
          <p:nvPr/>
        </p:nvGraphicFramePr>
        <p:xfrm>
          <a:off x="682351" y="1401711"/>
          <a:ext cx="4977700" cy="2705200"/>
        </p:xfrm>
        <a:graphic>
          <a:graphicData uri="http://schemas.openxmlformats.org/drawingml/2006/table">
            <a:tbl>
              <a:tblPr firstRow="1" bandRow="1">
                <a:noFill/>
                <a:tableStyleId>{2DE07769-388B-4DAA-80B8-A175E7CA47C8}</a:tableStyleId>
              </a:tblPr>
              <a:tblGrid>
                <a:gridCol w="355550">
                  <a:extLst>
                    <a:ext uri="{9D8B030D-6E8A-4147-A177-3AD203B41FA5}">
                      <a16:colId xmlns:a16="http://schemas.microsoft.com/office/drawing/2014/main" val="20000"/>
                    </a:ext>
                  </a:extLst>
                </a:gridCol>
                <a:gridCol w="355550">
                  <a:extLst>
                    <a:ext uri="{9D8B030D-6E8A-4147-A177-3AD203B41FA5}">
                      <a16:colId xmlns:a16="http://schemas.microsoft.com/office/drawing/2014/main" val="20001"/>
                    </a:ext>
                  </a:extLst>
                </a:gridCol>
                <a:gridCol w="355550">
                  <a:extLst>
                    <a:ext uri="{9D8B030D-6E8A-4147-A177-3AD203B41FA5}">
                      <a16:colId xmlns:a16="http://schemas.microsoft.com/office/drawing/2014/main" val="20002"/>
                    </a:ext>
                  </a:extLst>
                </a:gridCol>
                <a:gridCol w="355550">
                  <a:extLst>
                    <a:ext uri="{9D8B030D-6E8A-4147-A177-3AD203B41FA5}">
                      <a16:colId xmlns:a16="http://schemas.microsoft.com/office/drawing/2014/main" val="20003"/>
                    </a:ext>
                  </a:extLst>
                </a:gridCol>
                <a:gridCol w="355550">
                  <a:extLst>
                    <a:ext uri="{9D8B030D-6E8A-4147-A177-3AD203B41FA5}">
                      <a16:colId xmlns:a16="http://schemas.microsoft.com/office/drawing/2014/main" val="20004"/>
                    </a:ext>
                  </a:extLst>
                </a:gridCol>
                <a:gridCol w="355550">
                  <a:extLst>
                    <a:ext uri="{9D8B030D-6E8A-4147-A177-3AD203B41FA5}">
                      <a16:colId xmlns:a16="http://schemas.microsoft.com/office/drawing/2014/main" val="20005"/>
                    </a:ext>
                  </a:extLst>
                </a:gridCol>
                <a:gridCol w="355550">
                  <a:extLst>
                    <a:ext uri="{9D8B030D-6E8A-4147-A177-3AD203B41FA5}">
                      <a16:colId xmlns:a16="http://schemas.microsoft.com/office/drawing/2014/main" val="20006"/>
                    </a:ext>
                  </a:extLst>
                </a:gridCol>
                <a:gridCol w="355550">
                  <a:extLst>
                    <a:ext uri="{9D8B030D-6E8A-4147-A177-3AD203B41FA5}">
                      <a16:colId xmlns:a16="http://schemas.microsoft.com/office/drawing/2014/main" val="20007"/>
                    </a:ext>
                  </a:extLst>
                </a:gridCol>
                <a:gridCol w="355550">
                  <a:extLst>
                    <a:ext uri="{9D8B030D-6E8A-4147-A177-3AD203B41FA5}">
                      <a16:colId xmlns:a16="http://schemas.microsoft.com/office/drawing/2014/main" val="20008"/>
                    </a:ext>
                  </a:extLst>
                </a:gridCol>
                <a:gridCol w="355550">
                  <a:extLst>
                    <a:ext uri="{9D8B030D-6E8A-4147-A177-3AD203B41FA5}">
                      <a16:colId xmlns:a16="http://schemas.microsoft.com/office/drawing/2014/main" val="20009"/>
                    </a:ext>
                  </a:extLst>
                </a:gridCol>
                <a:gridCol w="355550">
                  <a:extLst>
                    <a:ext uri="{9D8B030D-6E8A-4147-A177-3AD203B41FA5}">
                      <a16:colId xmlns:a16="http://schemas.microsoft.com/office/drawing/2014/main" val="20010"/>
                    </a:ext>
                  </a:extLst>
                </a:gridCol>
                <a:gridCol w="355550">
                  <a:extLst>
                    <a:ext uri="{9D8B030D-6E8A-4147-A177-3AD203B41FA5}">
                      <a16:colId xmlns:a16="http://schemas.microsoft.com/office/drawing/2014/main" val="20011"/>
                    </a:ext>
                  </a:extLst>
                </a:gridCol>
                <a:gridCol w="355550">
                  <a:extLst>
                    <a:ext uri="{9D8B030D-6E8A-4147-A177-3AD203B41FA5}">
                      <a16:colId xmlns:a16="http://schemas.microsoft.com/office/drawing/2014/main" val="20012"/>
                    </a:ext>
                  </a:extLst>
                </a:gridCol>
                <a:gridCol w="355550">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sp>
        <p:nvSpPr>
          <p:cNvPr id="329" name="Google Shape;329;g22ecd1b3cc9_0_86"/>
          <p:cNvSpPr/>
          <p:nvPr/>
        </p:nvSpPr>
        <p:spPr>
          <a:xfrm>
            <a:off x="369100" y="4780775"/>
            <a:ext cx="6183900" cy="44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1:</a:t>
            </a:r>
            <a:r>
              <a:rPr lang="en-US" sz="2200" b="0" i="0" u="none" strike="noStrike" cap="none">
                <a:solidFill>
                  <a:srgbClr val="000000"/>
                </a:solidFill>
                <a:latin typeface="Times New Roman"/>
                <a:ea typeface="Times New Roman"/>
                <a:cs typeface="Times New Roman"/>
                <a:sym typeface="Times New Roman"/>
              </a:rPr>
              <a:t> Điện trường được tạo ra bởi _____</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2:</a:t>
            </a:r>
            <a:r>
              <a:rPr lang="en-US" sz="2200" b="0" i="0" u="none" strike="noStrike" cap="none">
                <a:solidFill>
                  <a:srgbClr val="000000"/>
                </a:solidFill>
                <a:latin typeface="Times New Roman"/>
                <a:ea typeface="Times New Roman"/>
                <a:cs typeface="Times New Roman"/>
                <a:sym typeface="Times New Roman"/>
              </a:rPr>
              <a:t> Khi q&lt;0 thì vector cường độ điện trường như thế nào so với lực điện?</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3:</a:t>
            </a:r>
            <a:r>
              <a:rPr lang="en-US" sz="2200" b="0" i="0" u="none" strike="noStrike" cap="none">
                <a:solidFill>
                  <a:srgbClr val="000000"/>
                </a:solidFill>
                <a:latin typeface="Times New Roman"/>
                <a:ea typeface="Times New Roman"/>
                <a:cs typeface="Times New Roman"/>
                <a:sym typeface="Times New Roman"/>
              </a:rPr>
              <a:t> </a:t>
            </a:r>
            <a:r>
              <a:rPr lang="en-US" sz="2200">
                <a:latin typeface="Times New Roman"/>
                <a:ea typeface="Times New Roman"/>
                <a:cs typeface="Times New Roman"/>
                <a:sym typeface="Times New Roman"/>
              </a:rPr>
              <a:t>Cường độ điện trường được biểu diễn bằng__</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4:</a:t>
            </a:r>
            <a:r>
              <a:rPr lang="en-US" sz="2200" b="0" i="0" u="none" strike="noStrike" cap="none">
                <a:solidFill>
                  <a:srgbClr val="000000"/>
                </a:solidFill>
                <a:latin typeface="Times New Roman"/>
                <a:ea typeface="Times New Roman"/>
                <a:cs typeface="Times New Roman"/>
                <a:sym typeface="Times New Roman"/>
              </a:rPr>
              <a:t> Điện trường truyền tương tác giữa các điện tích, đó là một ____</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5:</a:t>
            </a:r>
            <a:r>
              <a:rPr lang="en-US" sz="2200" b="0" i="0" u="none" strike="noStrike" cap="none">
                <a:solidFill>
                  <a:srgbClr val="000000"/>
                </a:solidFill>
                <a:latin typeface="Times New Roman"/>
                <a:ea typeface="Times New Roman"/>
                <a:cs typeface="Times New Roman"/>
                <a:sym typeface="Times New Roman"/>
              </a:rPr>
              <a:t> Đường sức xuất phát ở phần điện tích nào?</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6:</a:t>
            </a:r>
            <a:r>
              <a:rPr lang="en-US" sz="2200" b="0" i="0" u="none" strike="noStrike" cap="none">
                <a:solidFill>
                  <a:srgbClr val="000000"/>
                </a:solidFill>
                <a:latin typeface="Times New Roman"/>
                <a:ea typeface="Times New Roman"/>
                <a:cs typeface="Times New Roman"/>
                <a:sym typeface="Times New Roman"/>
              </a:rPr>
              <a:t> Trong hệ SI, đơn vị của cường độ điện trường là ____ trên mét.</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7: </a:t>
            </a:r>
            <a:r>
              <a:rPr lang="en-US" sz="2200" b="0" i="0" u="none" strike="noStrike" cap="none">
                <a:solidFill>
                  <a:srgbClr val="000000"/>
                </a:solidFill>
                <a:latin typeface="Times New Roman"/>
                <a:ea typeface="Times New Roman"/>
                <a:cs typeface="Times New Roman"/>
                <a:sym typeface="Times New Roman"/>
              </a:rPr>
              <a:t>Sấm sét trong những cơn dông là hiện tượng gì khi đặt các đám mây tích điện trái dấu gần nhau?</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8:</a:t>
            </a:r>
            <a:r>
              <a:rPr lang="en-US" sz="2200" b="0" i="0" u="none" strike="noStrike" cap="none">
                <a:solidFill>
                  <a:srgbClr val="000000"/>
                </a:solidFill>
                <a:latin typeface="Times New Roman"/>
                <a:ea typeface="Times New Roman"/>
                <a:cs typeface="Times New Roman"/>
                <a:sym typeface="Times New Roman"/>
              </a:rPr>
              <a:t> Đại lượng nào đặc trưng cho độ mạnh yếu của điện trường?</a:t>
            </a:r>
            <a:endParaRPr sz="2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grpSp>
        <p:nvGrpSpPr>
          <p:cNvPr id="353" name="Google Shape;353;g22ecd1b3cc9_0_150"/>
          <p:cNvGrpSpPr/>
          <p:nvPr/>
        </p:nvGrpSpPr>
        <p:grpSpPr>
          <a:xfrm>
            <a:off x="332833" y="1218621"/>
            <a:ext cx="6311633" cy="3153551"/>
            <a:chOff x="509430" y="274288"/>
            <a:chExt cx="5765101" cy="1710354"/>
          </a:xfrm>
        </p:grpSpPr>
        <p:sp>
          <p:nvSpPr>
            <p:cNvPr id="354" name="Google Shape;354;g22ecd1b3cc9_0_150"/>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5" name="Google Shape;355;g22ecd1b3cc9_0_150"/>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56" name="Google Shape;356;g22ecd1b3cc9_0_150"/>
          <p:cNvGrpSpPr/>
          <p:nvPr/>
        </p:nvGrpSpPr>
        <p:grpSpPr>
          <a:xfrm>
            <a:off x="306283" y="169813"/>
            <a:ext cx="6390614" cy="767638"/>
            <a:chOff x="509430" y="274287"/>
            <a:chExt cx="5765101" cy="2124655"/>
          </a:xfrm>
        </p:grpSpPr>
        <p:sp>
          <p:nvSpPr>
            <p:cNvPr id="357" name="Google Shape;357;g22ecd1b3cc9_0_150"/>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58" name="Google Shape;358;g22ecd1b3cc9_0_150"/>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200" b="1" i="0" u="none" strike="noStrike" cap="none">
                  <a:solidFill>
                    <a:srgbClr val="548135"/>
                  </a:solidFill>
                  <a:latin typeface="Times New Roman"/>
                  <a:ea typeface="Times New Roman"/>
                  <a:cs typeface="Times New Roman"/>
                  <a:sym typeface="Times New Roman"/>
                </a:rPr>
                <a:t>ĐIỆN TRƯỜNG ĐỀU</a:t>
              </a:r>
              <a:endParaRPr sz="2900" b="1" i="0" u="none" strike="noStrike" cap="none">
                <a:solidFill>
                  <a:srgbClr val="548135"/>
                </a:solidFill>
                <a:latin typeface="Times New Roman"/>
                <a:ea typeface="Times New Roman"/>
                <a:cs typeface="Times New Roman"/>
                <a:sym typeface="Times New Roman"/>
              </a:endParaRPr>
            </a:p>
          </p:txBody>
        </p:sp>
      </p:grpSp>
      <p:sp>
        <p:nvSpPr>
          <p:cNvPr id="359" name="Google Shape;359;g22ecd1b3cc9_0_150"/>
          <p:cNvSpPr/>
          <p:nvPr/>
        </p:nvSpPr>
        <p:spPr>
          <a:xfrm>
            <a:off x="2721446" y="76773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360" name="Google Shape;360;g22ecd1b3cc9_0_150"/>
          <p:cNvGrpSpPr/>
          <p:nvPr/>
        </p:nvGrpSpPr>
        <p:grpSpPr>
          <a:xfrm>
            <a:off x="252691" y="4571170"/>
            <a:ext cx="6460372" cy="5160419"/>
            <a:chOff x="509430" y="274288"/>
            <a:chExt cx="5765101" cy="1488654"/>
          </a:xfrm>
        </p:grpSpPr>
        <p:sp>
          <p:nvSpPr>
            <p:cNvPr id="361" name="Google Shape;361;g22ecd1b3cc9_0_150"/>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62" name="Google Shape;362;g22ecd1b3cc9_0_150"/>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63" name="Google Shape;363;g22ecd1b3cc9_0_150"/>
          <p:cNvPicPr preferRelativeResize="0"/>
          <p:nvPr/>
        </p:nvPicPr>
        <p:blipFill rotWithShape="1">
          <a:blip r:embed="rId3">
            <a:alphaModFix/>
          </a:blip>
          <a:srcRect/>
          <a:stretch/>
        </p:blipFill>
        <p:spPr>
          <a:xfrm>
            <a:off x="6026667" y="688633"/>
            <a:ext cx="918882" cy="918882"/>
          </a:xfrm>
          <a:prstGeom prst="rect">
            <a:avLst/>
          </a:prstGeom>
          <a:noFill/>
          <a:ln>
            <a:noFill/>
          </a:ln>
        </p:spPr>
      </p:pic>
      <p:pic>
        <p:nvPicPr>
          <p:cNvPr id="364" name="Google Shape;364;g22ecd1b3cc9_0_150" descr="Cartoon boy scientist holding test tube 8388672 Vector Art at Vecteezy"/>
          <p:cNvPicPr preferRelativeResize="0"/>
          <p:nvPr/>
        </p:nvPicPr>
        <p:blipFill rotWithShape="1">
          <a:blip r:embed="rId4">
            <a:alphaModFix/>
          </a:blip>
          <a:srcRect/>
          <a:stretch/>
        </p:blipFill>
        <p:spPr>
          <a:xfrm>
            <a:off x="0" y="2078000"/>
            <a:ext cx="1549336" cy="2493174"/>
          </a:xfrm>
          <a:prstGeom prst="rect">
            <a:avLst/>
          </a:prstGeom>
          <a:noFill/>
          <a:ln>
            <a:noFill/>
          </a:ln>
        </p:spPr>
      </p:pic>
      <p:graphicFrame>
        <p:nvGraphicFramePr>
          <p:cNvPr id="365" name="Google Shape;365;g22ecd1b3cc9_0_150"/>
          <p:cNvGraphicFramePr/>
          <p:nvPr/>
        </p:nvGraphicFramePr>
        <p:xfrm>
          <a:off x="1466576" y="1352211"/>
          <a:ext cx="5624150" cy="2804240"/>
        </p:xfrm>
        <a:graphic>
          <a:graphicData uri="http://schemas.openxmlformats.org/drawingml/2006/table">
            <a:tbl>
              <a:tblPr firstRow="1" bandRow="1">
                <a:noFill/>
                <a:tableStyleId>{2DE07769-388B-4DAA-80B8-A175E7CA47C8}</a:tableStyleId>
              </a:tblPr>
              <a:tblGrid>
                <a:gridCol w="401725">
                  <a:extLst>
                    <a:ext uri="{9D8B030D-6E8A-4147-A177-3AD203B41FA5}">
                      <a16:colId xmlns:a16="http://schemas.microsoft.com/office/drawing/2014/main" val="20000"/>
                    </a:ext>
                  </a:extLst>
                </a:gridCol>
                <a:gridCol w="401725">
                  <a:extLst>
                    <a:ext uri="{9D8B030D-6E8A-4147-A177-3AD203B41FA5}">
                      <a16:colId xmlns:a16="http://schemas.microsoft.com/office/drawing/2014/main" val="20001"/>
                    </a:ext>
                  </a:extLst>
                </a:gridCol>
                <a:gridCol w="401725">
                  <a:extLst>
                    <a:ext uri="{9D8B030D-6E8A-4147-A177-3AD203B41FA5}">
                      <a16:colId xmlns:a16="http://schemas.microsoft.com/office/drawing/2014/main" val="20002"/>
                    </a:ext>
                  </a:extLst>
                </a:gridCol>
                <a:gridCol w="401725">
                  <a:extLst>
                    <a:ext uri="{9D8B030D-6E8A-4147-A177-3AD203B41FA5}">
                      <a16:colId xmlns:a16="http://schemas.microsoft.com/office/drawing/2014/main" val="20003"/>
                    </a:ext>
                  </a:extLst>
                </a:gridCol>
                <a:gridCol w="401725">
                  <a:extLst>
                    <a:ext uri="{9D8B030D-6E8A-4147-A177-3AD203B41FA5}">
                      <a16:colId xmlns:a16="http://schemas.microsoft.com/office/drawing/2014/main" val="20004"/>
                    </a:ext>
                  </a:extLst>
                </a:gridCol>
                <a:gridCol w="401725">
                  <a:extLst>
                    <a:ext uri="{9D8B030D-6E8A-4147-A177-3AD203B41FA5}">
                      <a16:colId xmlns:a16="http://schemas.microsoft.com/office/drawing/2014/main" val="20005"/>
                    </a:ext>
                  </a:extLst>
                </a:gridCol>
                <a:gridCol w="401725">
                  <a:extLst>
                    <a:ext uri="{9D8B030D-6E8A-4147-A177-3AD203B41FA5}">
                      <a16:colId xmlns:a16="http://schemas.microsoft.com/office/drawing/2014/main" val="20006"/>
                    </a:ext>
                  </a:extLst>
                </a:gridCol>
                <a:gridCol w="401725">
                  <a:extLst>
                    <a:ext uri="{9D8B030D-6E8A-4147-A177-3AD203B41FA5}">
                      <a16:colId xmlns:a16="http://schemas.microsoft.com/office/drawing/2014/main" val="20007"/>
                    </a:ext>
                  </a:extLst>
                </a:gridCol>
                <a:gridCol w="401725">
                  <a:extLst>
                    <a:ext uri="{9D8B030D-6E8A-4147-A177-3AD203B41FA5}">
                      <a16:colId xmlns:a16="http://schemas.microsoft.com/office/drawing/2014/main" val="20008"/>
                    </a:ext>
                  </a:extLst>
                </a:gridCol>
                <a:gridCol w="401725">
                  <a:extLst>
                    <a:ext uri="{9D8B030D-6E8A-4147-A177-3AD203B41FA5}">
                      <a16:colId xmlns:a16="http://schemas.microsoft.com/office/drawing/2014/main" val="20009"/>
                    </a:ext>
                  </a:extLst>
                </a:gridCol>
                <a:gridCol w="401725">
                  <a:extLst>
                    <a:ext uri="{9D8B030D-6E8A-4147-A177-3AD203B41FA5}">
                      <a16:colId xmlns:a16="http://schemas.microsoft.com/office/drawing/2014/main" val="20010"/>
                    </a:ext>
                  </a:extLst>
                </a:gridCol>
                <a:gridCol w="401725">
                  <a:extLst>
                    <a:ext uri="{9D8B030D-6E8A-4147-A177-3AD203B41FA5}">
                      <a16:colId xmlns:a16="http://schemas.microsoft.com/office/drawing/2014/main" val="20011"/>
                    </a:ext>
                  </a:extLst>
                </a:gridCol>
                <a:gridCol w="401725">
                  <a:extLst>
                    <a:ext uri="{9D8B030D-6E8A-4147-A177-3AD203B41FA5}">
                      <a16:colId xmlns:a16="http://schemas.microsoft.com/office/drawing/2014/main" val="20012"/>
                    </a:ext>
                  </a:extLst>
                </a:gridCol>
                <a:gridCol w="4017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9525"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alpha val="0"/>
                        </a:scheme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366" name="Google Shape;366;g22ecd1b3cc9_0_150"/>
          <p:cNvSpPr/>
          <p:nvPr/>
        </p:nvSpPr>
        <p:spPr>
          <a:xfrm>
            <a:off x="395550" y="4613700"/>
            <a:ext cx="6249000" cy="456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1:</a:t>
            </a:r>
            <a:r>
              <a:rPr lang="en-US" sz="1850" b="0" i="0" u="none" strike="noStrike" cap="none">
                <a:solidFill>
                  <a:srgbClr val="000000"/>
                </a:solidFill>
                <a:latin typeface="Times New Roman"/>
                <a:ea typeface="Times New Roman"/>
                <a:cs typeface="Times New Roman"/>
                <a:sym typeface="Times New Roman"/>
              </a:rPr>
              <a:t> Điện trường đều có đặc điểm là những đường sức điện song song và ____</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2:</a:t>
            </a:r>
            <a:r>
              <a:rPr lang="en-US" sz="1850" b="0" i="0" u="none" strike="noStrike" cap="none">
                <a:solidFill>
                  <a:srgbClr val="000000"/>
                </a:solidFill>
                <a:latin typeface="Times New Roman"/>
                <a:ea typeface="Times New Roman"/>
                <a:cs typeface="Times New Roman"/>
                <a:sym typeface="Times New Roman"/>
              </a:rPr>
              <a:t> </a:t>
            </a:r>
            <a:r>
              <a:rPr lang="en-US" sz="1850" b="0" i="0" u="none" strike="noStrike" cap="none">
                <a:solidFill>
                  <a:schemeClr val="dk1"/>
                </a:solidFill>
                <a:latin typeface="Times New Roman"/>
                <a:ea typeface="Times New Roman"/>
                <a:cs typeface="Times New Roman"/>
                <a:sym typeface="Times New Roman"/>
              </a:rPr>
              <a:t>Đường sức xuất phát ở phần điện tích nào?</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3:</a:t>
            </a:r>
            <a:r>
              <a:rPr lang="en-US" sz="1850" b="0" i="0" u="none" strike="noStrike" cap="none">
                <a:solidFill>
                  <a:srgbClr val="000000"/>
                </a:solidFill>
                <a:latin typeface="Times New Roman"/>
                <a:ea typeface="Times New Roman"/>
                <a:cs typeface="Times New Roman"/>
                <a:sym typeface="Times New Roman"/>
              </a:rPr>
              <a:t> Hiệu điện thế giữa hai bản phẳng có đơn vị là gì?</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4:</a:t>
            </a:r>
            <a:r>
              <a:rPr lang="en-US" sz="1850" b="0" i="0" u="none" strike="noStrike" cap="none">
                <a:solidFill>
                  <a:srgbClr val="000000"/>
                </a:solidFill>
                <a:latin typeface="Times New Roman"/>
                <a:ea typeface="Times New Roman"/>
                <a:cs typeface="Times New Roman"/>
                <a:sym typeface="Times New Roman"/>
              </a:rPr>
              <a:t> </a:t>
            </a:r>
            <a:r>
              <a:rPr lang="en-US" sz="1850" b="0" i="0" u="none" strike="noStrike" cap="none">
                <a:solidFill>
                  <a:schemeClr val="dk1"/>
                </a:solidFill>
                <a:latin typeface="Times New Roman"/>
                <a:ea typeface="Times New Roman"/>
                <a:cs typeface="Times New Roman"/>
                <a:sym typeface="Times New Roman"/>
              </a:rPr>
              <a:t>“Một loại thiết bị dùng để hiển thị dạng tín hiệu đưa vào. Ống phóng tia điện tử phát ra electron bay qua hai bản lái tia theo phương x và phương y rồi đập lên màn huỳnh quang tạo ra điểm sáng trên màn”. Đây là mô tả về thiết bị nào?</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5:</a:t>
            </a:r>
            <a:r>
              <a:rPr lang="en-US" sz="1850" b="0" i="0" u="none" strike="noStrike" cap="none">
                <a:solidFill>
                  <a:srgbClr val="000000"/>
                </a:solidFill>
                <a:latin typeface="Times New Roman"/>
                <a:ea typeface="Times New Roman"/>
                <a:cs typeface="Times New Roman"/>
                <a:sym typeface="Times New Roman"/>
              </a:rPr>
              <a:t> Quỹ đạo chuyển động của các ion âm sẽ khác nhau tuỳ thuộc vào độ lớn vận tốc ban đầu của các ion, vì vậy chùm ion âm sẽ được phân tán ____</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6:</a:t>
            </a:r>
            <a:r>
              <a:rPr lang="en-US" sz="1850" b="0" i="0" u="none" strike="noStrike" cap="none">
                <a:solidFill>
                  <a:srgbClr val="000000"/>
                </a:solidFill>
                <a:latin typeface="Times New Roman"/>
                <a:ea typeface="Times New Roman"/>
                <a:cs typeface="Times New Roman"/>
                <a:sym typeface="Times New Roman"/>
              </a:rPr>
              <a:t> Lực điện có chiều thẳng đứng, hướng từ trên xuống dưới nên điện tích sẽ chuyển động nhanh dần đều theo phương nào?</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7: </a:t>
            </a:r>
            <a:r>
              <a:rPr lang="en-US" sz="1850" b="0" i="0" u="none" strike="noStrike" cap="none">
                <a:solidFill>
                  <a:schemeClr val="dk1"/>
                </a:solidFill>
                <a:latin typeface="Times New Roman"/>
                <a:ea typeface="Times New Roman"/>
                <a:cs typeface="Times New Roman"/>
                <a:sym typeface="Times New Roman"/>
              </a:rPr>
              <a:t>____ của điện trường đều ở mọi điểm là như nhau.</a:t>
            </a:r>
            <a:endParaRPr sz="185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8:</a:t>
            </a:r>
            <a:r>
              <a:rPr lang="en-US" sz="1850" b="0" i="0" u="none" strike="noStrike" cap="none">
                <a:solidFill>
                  <a:srgbClr val="000000"/>
                </a:solidFill>
                <a:latin typeface="Times New Roman"/>
                <a:ea typeface="Times New Roman"/>
                <a:cs typeface="Times New Roman"/>
                <a:sym typeface="Times New Roman"/>
              </a:rPr>
              <a:t> Qũy đạo chuyển động của các ion âm trong điện trường đều có hình gì?</a:t>
            </a:r>
            <a:endParaRPr sz="1850" b="0" i="0" u="none" strike="noStrike" cap="none">
              <a:solidFill>
                <a:srgbClr val="000000"/>
              </a:solidFill>
              <a:latin typeface="Times New Roman"/>
              <a:ea typeface="Times New Roman"/>
              <a:cs typeface="Times New Roman"/>
              <a:sym typeface="Times New Roman"/>
            </a:endParaRPr>
          </a:p>
        </p:txBody>
      </p:sp>
      <p:pic>
        <p:nvPicPr>
          <p:cNvPr id="367" name="Google Shape;367;g22ecd1b3cc9_0_150" descr="Be - Bilingual Education Sticker"/>
          <p:cNvPicPr preferRelativeResize="0"/>
          <p:nvPr/>
        </p:nvPicPr>
        <p:blipFill rotWithShape="1">
          <a:blip r:embed="rId5">
            <a:alphaModFix/>
          </a:blip>
          <a:srcRect/>
          <a:stretch/>
        </p:blipFill>
        <p:spPr>
          <a:xfrm flipH="1">
            <a:off x="902500" y="3231788"/>
            <a:ext cx="1549325" cy="1458111"/>
          </a:xfrm>
          <a:prstGeom prst="rect">
            <a:avLst/>
          </a:prstGeom>
          <a:noFill/>
          <a:ln>
            <a:noFill/>
          </a:ln>
        </p:spPr>
      </p:pic>
      <p:pic>
        <p:nvPicPr>
          <p:cNvPr id="368" name="Google Shape;368;g22ecd1b3cc9_0_150" descr="Cartoon boy scientist holding test tubes 8916583 Vector Art at Vecteezy"/>
          <p:cNvPicPr preferRelativeResize="0"/>
          <p:nvPr/>
        </p:nvPicPr>
        <p:blipFill rotWithShape="1">
          <a:blip r:embed="rId6">
            <a:alphaModFix/>
          </a:blip>
          <a:srcRect/>
          <a:stretch/>
        </p:blipFill>
        <p:spPr>
          <a:xfrm flipH="1">
            <a:off x="5801725" y="2440475"/>
            <a:ext cx="918875" cy="2194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2"/>
          <p:cNvGrpSpPr/>
          <p:nvPr/>
        </p:nvGrpSpPr>
        <p:grpSpPr>
          <a:xfrm>
            <a:off x="332833" y="1218621"/>
            <a:ext cx="6311633" cy="3153551"/>
            <a:chOff x="509430" y="274288"/>
            <a:chExt cx="5765101" cy="1710354"/>
          </a:xfrm>
        </p:grpSpPr>
        <p:sp>
          <p:nvSpPr>
            <p:cNvPr id="394" name="Google Shape;394;p2"/>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5" name="Google Shape;395;p2"/>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96" name="Google Shape;396;p2"/>
          <p:cNvGrpSpPr/>
          <p:nvPr/>
        </p:nvGrpSpPr>
        <p:grpSpPr>
          <a:xfrm>
            <a:off x="306283" y="169813"/>
            <a:ext cx="6390614" cy="767638"/>
            <a:chOff x="509430" y="274287"/>
            <a:chExt cx="5765101" cy="2124655"/>
          </a:xfrm>
        </p:grpSpPr>
        <p:sp>
          <p:nvSpPr>
            <p:cNvPr id="397" name="Google Shape;397;p2"/>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98" name="Google Shape;398;p2"/>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200" b="1" i="0" u="none" strike="noStrike" cap="none">
                  <a:solidFill>
                    <a:srgbClr val="548135"/>
                  </a:solidFill>
                  <a:latin typeface="Times New Roman"/>
                  <a:ea typeface="Times New Roman"/>
                  <a:cs typeface="Times New Roman"/>
                  <a:sym typeface="Times New Roman"/>
                </a:rPr>
                <a:t>THẾ NĂNG ĐIỆN</a:t>
              </a:r>
              <a:endParaRPr sz="2900" b="1" i="0" u="none" strike="noStrike" cap="none">
                <a:solidFill>
                  <a:srgbClr val="548135"/>
                </a:solidFill>
                <a:latin typeface="Times New Roman"/>
                <a:ea typeface="Times New Roman"/>
                <a:cs typeface="Times New Roman"/>
                <a:sym typeface="Times New Roman"/>
              </a:endParaRPr>
            </a:p>
          </p:txBody>
        </p:sp>
      </p:grpSp>
      <p:sp>
        <p:nvSpPr>
          <p:cNvPr id="399" name="Google Shape;399;p2"/>
          <p:cNvSpPr/>
          <p:nvPr/>
        </p:nvSpPr>
        <p:spPr>
          <a:xfrm>
            <a:off x="2721446" y="76773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400" name="Google Shape;400;p2"/>
          <p:cNvGrpSpPr/>
          <p:nvPr/>
        </p:nvGrpSpPr>
        <p:grpSpPr>
          <a:xfrm>
            <a:off x="252691" y="4571170"/>
            <a:ext cx="6460372" cy="5160419"/>
            <a:chOff x="509430" y="274288"/>
            <a:chExt cx="5765101" cy="1488654"/>
          </a:xfrm>
        </p:grpSpPr>
        <p:sp>
          <p:nvSpPr>
            <p:cNvPr id="401" name="Google Shape;401;p2"/>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02" name="Google Shape;402;p2"/>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03" name="Google Shape;403;p2"/>
          <p:cNvPicPr preferRelativeResize="0"/>
          <p:nvPr/>
        </p:nvPicPr>
        <p:blipFill rotWithShape="1">
          <a:blip r:embed="rId3">
            <a:alphaModFix/>
          </a:blip>
          <a:srcRect/>
          <a:stretch/>
        </p:blipFill>
        <p:spPr>
          <a:xfrm>
            <a:off x="6026667" y="688633"/>
            <a:ext cx="918882" cy="918882"/>
          </a:xfrm>
          <a:prstGeom prst="rect">
            <a:avLst/>
          </a:prstGeom>
          <a:noFill/>
          <a:ln>
            <a:noFill/>
          </a:ln>
        </p:spPr>
      </p:pic>
      <p:pic>
        <p:nvPicPr>
          <p:cNvPr id="404" name="Google Shape;404;p2" descr="Cartoon boy scientist holding test tube 8388672 Vector Art at Vecteezy"/>
          <p:cNvPicPr preferRelativeResize="0"/>
          <p:nvPr/>
        </p:nvPicPr>
        <p:blipFill rotWithShape="1">
          <a:blip r:embed="rId4">
            <a:alphaModFix/>
          </a:blip>
          <a:srcRect/>
          <a:stretch/>
        </p:blipFill>
        <p:spPr>
          <a:xfrm>
            <a:off x="0" y="2078000"/>
            <a:ext cx="1549336" cy="2493174"/>
          </a:xfrm>
          <a:prstGeom prst="rect">
            <a:avLst/>
          </a:prstGeom>
          <a:noFill/>
          <a:ln>
            <a:noFill/>
          </a:ln>
        </p:spPr>
      </p:pic>
      <p:pic>
        <p:nvPicPr>
          <p:cNvPr id="405" name="Google Shape;405;p2" descr="Be - Bilingual Education Sticker"/>
          <p:cNvPicPr preferRelativeResize="0"/>
          <p:nvPr/>
        </p:nvPicPr>
        <p:blipFill rotWithShape="1">
          <a:blip r:embed="rId5">
            <a:alphaModFix/>
          </a:blip>
          <a:srcRect/>
          <a:stretch/>
        </p:blipFill>
        <p:spPr>
          <a:xfrm flipH="1">
            <a:off x="1054900" y="3155588"/>
            <a:ext cx="1549325" cy="1458111"/>
          </a:xfrm>
          <a:prstGeom prst="rect">
            <a:avLst/>
          </a:prstGeom>
          <a:noFill/>
          <a:ln>
            <a:noFill/>
          </a:ln>
        </p:spPr>
      </p:pic>
      <p:pic>
        <p:nvPicPr>
          <p:cNvPr id="406" name="Google Shape;406;p2" descr="Cartoon boy scientist holding test tubes 8916583 Vector Art at Vecteezy"/>
          <p:cNvPicPr preferRelativeResize="0"/>
          <p:nvPr/>
        </p:nvPicPr>
        <p:blipFill rotWithShape="1">
          <a:blip r:embed="rId6">
            <a:alphaModFix/>
          </a:blip>
          <a:srcRect/>
          <a:stretch/>
        </p:blipFill>
        <p:spPr>
          <a:xfrm flipH="1">
            <a:off x="5732125" y="2274275"/>
            <a:ext cx="988475" cy="2360475"/>
          </a:xfrm>
          <a:prstGeom prst="rect">
            <a:avLst/>
          </a:prstGeom>
          <a:noFill/>
          <a:ln>
            <a:noFill/>
          </a:ln>
        </p:spPr>
      </p:pic>
      <p:sp>
        <p:nvSpPr>
          <p:cNvPr id="407" name="Google Shape;407;p2"/>
          <p:cNvSpPr/>
          <p:nvPr/>
        </p:nvSpPr>
        <p:spPr>
          <a:xfrm>
            <a:off x="319350" y="4729550"/>
            <a:ext cx="6205800" cy="46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1:</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Qũy đạo chuyển động của điện tích thử q&gt;0 khi bay vào điện trường đều theo phương vuông góc với ___</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2:</a:t>
            </a:r>
            <a:r>
              <a:rPr lang="en-US" sz="1950" b="0" i="0" u="none" strike="noStrike" cap="none">
                <a:solidFill>
                  <a:srgbClr val="000000"/>
                </a:solidFill>
                <a:latin typeface="Times New Roman"/>
                <a:ea typeface="Times New Roman"/>
                <a:cs typeface="Times New Roman"/>
                <a:sym typeface="Times New Roman"/>
              </a:rPr>
              <a:t> </a:t>
            </a:r>
            <a:r>
              <a:rPr lang="en-US" sz="1950" b="0" i="0" u="none" strike="noStrike" cap="none">
                <a:solidFill>
                  <a:schemeClr val="dk1"/>
                </a:solidFill>
                <a:latin typeface="Times New Roman"/>
                <a:ea typeface="Times New Roman"/>
                <a:cs typeface="Times New Roman"/>
                <a:sym typeface="Times New Roman"/>
              </a:rPr>
              <a:t>Công của lực điện phụ thuộc vào ____ điểm đầu và điểm cuối của độ dịch chuyển trong điện trường.</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3:</a:t>
            </a:r>
            <a:r>
              <a:rPr lang="en-US" sz="1950" b="0" i="0" u="none" strike="noStrike" cap="none">
                <a:solidFill>
                  <a:srgbClr val="000000"/>
                </a:solidFill>
                <a:latin typeface="Times New Roman"/>
                <a:ea typeface="Times New Roman"/>
                <a:cs typeface="Times New Roman"/>
                <a:sym typeface="Times New Roman"/>
              </a:rPr>
              <a:t> Thế năng của điện tích trong điện trường còn gọi là thế năng ____</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4: </a:t>
            </a:r>
            <a:r>
              <a:rPr lang="en-US" sz="1950" b="0" i="0" u="none" strike="noStrike" cap="none">
                <a:solidFill>
                  <a:srgbClr val="000000"/>
                </a:solidFill>
                <a:latin typeface="Times New Roman"/>
                <a:ea typeface="Times New Roman"/>
                <a:cs typeface="Times New Roman"/>
                <a:sym typeface="Times New Roman"/>
              </a:rPr>
              <a:t>Thế năng điện tỷ lệ ___ so với điện tích.</a:t>
            </a:r>
            <a:endParaRPr sz="1500"/>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5:</a:t>
            </a:r>
            <a:r>
              <a:rPr lang="en-US" sz="1950" b="0" i="0" u="none" strike="noStrike" cap="none">
                <a:solidFill>
                  <a:srgbClr val="000000"/>
                </a:solidFill>
                <a:latin typeface="Times New Roman"/>
                <a:ea typeface="Times New Roman"/>
                <a:cs typeface="Times New Roman"/>
                <a:sym typeface="Times New Roman"/>
              </a:rPr>
              <a:t> Mốc để tính thế năng trong tụ điện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6:</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Điện trường của một điện tích hay một hệ điện tích bất kì, người ta thường chọn điểm mốc ở đâu?</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7: </a:t>
            </a:r>
            <a:r>
              <a:rPr lang="en-US" sz="1950" b="0" i="0" u="none" strike="noStrike" cap="none">
                <a:solidFill>
                  <a:srgbClr val="000000"/>
                </a:solidFill>
                <a:latin typeface="Times New Roman"/>
                <a:ea typeface="Times New Roman"/>
                <a:cs typeface="Times New Roman"/>
                <a:sym typeface="Times New Roman"/>
              </a:rPr>
              <a:t>Đại lượng đặc trưng cho khả năng sinh công của điện trường đều khi đặt điện tích tại điểm đang xét là gì?</a:t>
            </a:r>
            <a:endParaRPr sz="195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8:</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Công của lực điện trong sự dịch chuyển của điện tích q từ điểm M đến điểm N sẽ bằng ____ thế năng của điện tích q trong điện trường.</a:t>
            </a:r>
            <a:endParaRPr sz="1950" b="0" i="0" u="none" strike="noStrike" cap="none">
              <a:solidFill>
                <a:srgbClr val="000000"/>
              </a:solidFill>
              <a:latin typeface="Times New Roman"/>
              <a:ea typeface="Times New Roman"/>
              <a:cs typeface="Times New Roman"/>
              <a:sym typeface="Times New Roman"/>
            </a:endParaRPr>
          </a:p>
        </p:txBody>
      </p:sp>
      <p:graphicFrame>
        <p:nvGraphicFramePr>
          <p:cNvPr id="408" name="Google Shape;408;p2"/>
          <p:cNvGraphicFramePr/>
          <p:nvPr/>
        </p:nvGraphicFramePr>
        <p:xfrm>
          <a:off x="1161776" y="1352211"/>
          <a:ext cx="5624150" cy="2804240"/>
        </p:xfrm>
        <a:graphic>
          <a:graphicData uri="http://schemas.openxmlformats.org/drawingml/2006/table">
            <a:tbl>
              <a:tblPr firstRow="1" bandRow="1">
                <a:noFill/>
                <a:tableStyleId>{2DE07769-388B-4DAA-80B8-A175E7CA47C8}</a:tableStyleId>
              </a:tblPr>
              <a:tblGrid>
                <a:gridCol w="401725">
                  <a:extLst>
                    <a:ext uri="{9D8B030D-6E8A-4147-A177-3AD203B41FA5}">
                      <a16:colId xmlns:a16="http://schemas.microsoft.com/office/drawing/2014/main" val="20000"/>
                    </a:ext>
                  </a:extLst>
                </a:gridCol>
                <a:gridCol w="401725">
                  <a:extLst>
                    <a:ext uri="{9D8B030D-6E8A-4147-A177-3AD203B41FA5}">
                      <a16:colId xmlns:a16="http://schemas.microsoft.com/office/drawing/2014/main" val="20001"/>
                    </a:ext>
                  </a:extLst>
                </a:gridCol>
                <a:gridCol w="401725">
                  <a:extLst>
                    <a:ext uri="{9D8B030D-6E8A-4147-A177-3AD203B41FA5}">
                      <a16:colId xmlns:a16="http://schemas.microsoft.com/office/drawing/2014/main" val="20002"/>
                    </a:ext>
                  </a:extLst>
                </a:gridCol>
                <a:gridCol w="401725">
                  <a:extLst>
                    <a:ext uri="{9D8B030D-6E8A-4147-A177-3AD203B41FA5}">
                      <a16:colId xmlns:a16="http://schemas.microsoft.com/office/drawing/2014/main" val="20003"/>
                    </a:ext>
                  </a:extLst>
                </a:gridCol>
                <a:gridCol w="401725">
                  <a:extLst>
                    <a:ext uri="{9D8B030D-6E8A-4147-A177-3AD203B41FA5}">
                      <a16:colId xmlns:a16="http://schemas.microsoft.com/office/drawing/2014/main" val="20004"/>
                    </a:ext>
                  </a:extLst>
                </a:gridCol>
                <a:gridCol w="401725">
                  <a:extLst>
                    <a:ext uri="{9D8B030D-6E8A-4147-A177-3AD203B41FA5}">
                      <a16:colId xmlns:a16="http://schemas.microsoft.com/office/drawing/2014/main" val="20005"/>
                    </a:ext>
                  </a:extLst>
                </a:gridCol>
                <a:gridCol w="401725">
                  <a:extLst>
                    <a:ext uri="{9D8B030D-6E8A-4147-A177-3AD203B41FA5}">
                      <a16:colId xmlns:a16="http://schemas.microsoft.com/office/drawing/2014/main" val="20006"/>
                    </a:ext>
                  </a:extLst>
                </a:gridCol>
                <a:gridCol w="401725">
                  <a:extLst>
                    <a:ext uri="{9D8B030D-6E8A-4147-A177-3AD203B41FA5}">
                      <a16:colId xmlns:a16="http://schemas.microsoft.com/office/drawing/2014/main" val="20007"/>
                    </a:ext>
                  </a:extLst>
                </a:gridCol>
                <a:gridCol w="401725">
                  <a:extLst>
                    <a:ext uri="{9D8B030D-6E8A-4147-A177-3AD203B41FA5}">
                      <a16:colId xmlns:a16="http://schemas.microsoft.com/office/drawing/2014/main" val="20008"/>
                    </a:ext>
                  </a:extLst>
                </a:gridCol>
                <a:gridCol w="401725">
                  <a:extLst>
                    <a:ext uri="{9D8B030D-6E8A-4147-A177-3AD203B41FA5}">
                      <a16:colId xmlns:a16="http://schemas.microsoft.com/office/drawing/2014/main" val="20009"/>
                    </a:ext>
                  </a:extLst>
                </a:gridCol>
                <a:gridCol w="401725">
                  <a:extLst>
                    <a:ext uri="{9D8B030D-6E8A-4147-A177-3AD203B41FA5}">
                      <a16:colId xmlns:a16="http://schemas.microsoft.com/office/drawing/2014/main" val="20010"/>
                    </a:ext>
                  </a:extLst>
                </a:gridCol>
                <a:gridCol w="401725">
                  <a:extLst>
                    <a:ext uri="{9D8B030D-6E8A-4147-A177-3AD203B41FA5}">
                      <a16:colId xmlns:a16="http://schemas.microsoft.com/office/drawing/2014/main" val="20011"/>
                    </a:ext>
                  </a:extLst>
                </a:gridCol>
                <a:gridCol w="401725">
                  <a:extLst>
                    <a:ext uri="{9D8B030D-6E8A-4147-A177-3AD203B41FA5}">
                      <a16:colId xmlns:a16="http://schemas.microsoft.com/office/drawing/2014/main" val="20012"/>
                    </a:ext>
                  </a:extLst>
                </a:gridCol>
                <a:gridCol w="4017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9525"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alpha val="0"/>
                        </a:scheme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g22ecebb83e1_0_6"/>
          <p:cNvGrpSpPr/>
          <p:nvPr/>
        </p:nvGrpSpPr>
        <p:grpSpPr>
          <a:xfrm>
            <a:off x="332833" y="1218621"/>
            <a:ext cx="6311633" cy="3153551"/>
            <a:chOff x="509430" y="274288"/>
            <a:chExt cx="5765101" cy="1710354"/>
          </a:xfrm>
        </p:grpSpPr>
        <p:sp>
          <p:nvSpPr>
            <p:cNvPr id="434" name="Google Shape;434;g22ecebb83e1_0_6"/>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5" name="Google Shape;435;g22ecebb83e1_0_6"/>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436" name="Google Shape;436;g22ecebb83e1_0_6"/>
          <p:cNvGrpSpPr/>
          <p:nvPr/>
        </p:nvGrpSpPr>
        <p:grpSpPr>
          <a:xfrm>
            <a:off x="306283" y="169813"/>
            <a:ext cx="6390614" cy="767638"/>
            <a:chOff x="509430" y="274287"/>
            <a:chExt cx="5765101" cy="2124655"/>
          </a:xfrm>
        </p:grpSpPr>
        <p:sp>
          <p:nvSpPr>
            <p:cNvPr id="437" name="Google Shape;437;g22ecebb83e1_0_6"/>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38" name="Google Shape;438;g22ecebb83e1_0_6"/>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500" b="1">
                  <a:solidFill>
                    <a:srgbClr val="548135"/>
                  </a:solidFill>
                  <a:latin typeface="Times New Roman"/>
                  <a:ea typeface="Times New Roman"/>
                  <a:cs typeface="Times New Roman"/>
                  <a:sym typeface="Times New Roman"/>
                </a:rPr>
                <a:t>ĐIỆN THẾ</a:t>
              </a:r>
              <a:endParaRPr sz="3200" b="1" i="0" u="none" strike="noStrike" cap="none">
                <a:solidFill>
                  <a:srgbClr val="548135"/>
                </a:solidFill>
                <a:latin typeface="Times New Roman"/>
                <a:ea typeface="Times New Roman"/>
                <a:cs typeface="Times New Roman"/>
                <a:sym typeface="Times New Roman"/>
              </a:endParaRPr>
            </a:p>
          </p:txBody>
        </p:sp>
      </p:grpSp>
      <p:sp>
        <p:nvSpPr>
          <p:cNvPr id="439" name="Google Shape;439;g22ecebb83e1_0_6"/>
          <p:cNvSpPr/>
          <p:nvPr/>
        </p:nvSpPr>
        <p:spPr>
          <a:xfrm>
            <a:off x="2721450" y="826425"/>
            <a:ext cx="1415100" cy="3501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440" name="Google Shape;440;g22ecebb83e1_0_6"/>
          <p:cNvGrpSpPr/>
          <p:nvPr/>
        </p:nvGrpSpPr>
        <p:grpSpPr>
          <a:xfrm>
            <a:off x="252691" y="4571170"/>
            <a:ext cx="6460372" cy="5160419"/>
            <a:chOff x="509430" y="274288"/>
            <a:chExt cx="5765101" cy="1488654"/>
          </a:xfrm>
        </p:grpSpPr>
        <p:sp>
          <p:nvSpPr>
            <p:cNvPr id="441" name="Google Shape;441;g22ecebb83e1_0_6"/>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g22ecebb83e1_0_6"/>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43" name="Google Shape;443;g22ecebb83e1_0_6"/>
          <p:cNvPicPr preferRelativeResize="0"/>
          <p:nvPr/>
        </p:nvPicPr>
        <p:blipFill rotWithShape="1">
          <a:blip r:embed="rId3">
            <a:alphaModFix/>
          </a:blip>
          <a:srcRect/>
          <a:stretch/>
        </p:blipFill>
        <p:spPr>
          <a:xfrm>
            <a:off x="6026667" y="688633"/>
            <a:ext cx="918882" cy="918882"/>
          </a:xfrm>
          <a:prstGeom prst="rect">
            <a:avLst/>
          </a:prstGeom>
          <a:noFill/>
          <a:ln>
            <a:noFill/>
          </a:ln>
        </p:spPr>
      </p:pic>
      <p:pic>
        <p:nvPicPr>
          <p:cNvPr id="444" name="Google Shape;444;g22ecebb83e1_0_6" descr="Cartoon boy scientist holding test tube 8388672 Vector Art at Vecteezy"/>
          <p:cNvPicPr preferRelativeResize="0"/>
          <p:nvPr/>
        </p:nvPicPr>
        <p:blipFill rotWithShape="1">
          <a:blip r:embed="rId4">
            <a:alphaModFix/>
          </a:blip>
          <a:srcRect/>
          <a:stretch/>
        </p:blipFill>
        <p:spPr>
          <a:xfrm>
            <a:off x="0" y="2078000"/>
            <a:ext cx="1549336" cy="2493174"/>
          </a:xfrm>
          <a:prstGeom prst="rect">
            <a:avLst/>
          </a:prstGeom>
          <a:noFill/>
          <a:ln>
            <a:noFill/>
          </a:ln>
        </p:spPr>
      </p:pic>
      <p:pic>
        <p:nvPicPr>
          <p:cNvPr id="445" name="Google Shape;445;g22ecebb83e1_0_6" descr="Cartoon boy scientist holding test tubes 8916583 Vector Art at Vecteezy"/>
          <p:cNvPicPr preferRelativeResize="0"/>
          <p:nvPr/>
        </p:nvPicPr>
        <p:blipFill rotWithShape="1">
          <a:blip r:embed="rId5">
            <a:alphaModFix/>
          </a:blip>
          <a:srcRect/>
          <a:stretch/>
        </p:blipFill>
        <p:spPr>
          <a:xfrm flipH="1">
            <a:off x="5808325" y="2274275"/>
            <a:ext cx="988475" cy="2360475"/>
          </a:xfrm>
          <a:prstGeom prst="rect">
            <a:avLst/>
          </a:prstGeom>
          <a:noFill/>
          <a:ln>
            <a:noFill/>
          </a:ln>
        </p:spPr>
      </p:pic>
      <p:graphicFrame>
        <p:nvGraphicFramePr>
          <p:cNvPr id="446" name="Google Shape;446;g22ecebb83e1_0_6"/>
          <p:cNvGraphicFramePr/>
          <p:nvPr/>
        </p:nvGraphicFramePr>
        <p:xfrm>
          <a:off x="928826" y="1317011"/>
          <a:ext cx="6107500" cy="2839400"/>
        </p:xfrm>
        <a:graphic>
          <a:graphicData uri="http://schemas.openxmlformats.org/drawingml/2006/table">
            <a:tbl>
              <a:tblPr firstRow="1" bandRow="1">
                <a:noFill/>
                <a:tableStyleId>{2DE07769-388B-4DAA-80B8-A175E7CA47C8}</a:tableStyleId>
              </a:tblPr>
              <a:tblGrid>
                <a:gridCol w="436250">
                  <a:extLst>
                    <a:ext uri="{9D8B030D-6E8A-4147-A177-3AD203B41FA5}">
                      <a16:colId xmlns:a16="http://schemas.microsoft.com/office/drawing/2014/main" val="20000"/>
                    </a:ext>
                  </a:extLst>
                </a:gridCol>
                <a:gridCol w="436250">
                  <a:extLst>
                    <a:ext uri="{9D8B030D-6E8A-4147-A177-3AD203B41FA5}">
                      <a16:colId xmlns:a16="http://schemas.microsoft.com/office/drawing/2014/main" val="20001"/>
                    </a:ext>
                  </a:extLst>
                </a:gridCol>
                <a:gridCol w="436250">
                  <a:extLst>
                    <a:ext uri="{9D8B030D-6E8A-4147-A177-3AD203B41FA5}">
                      <a16:colId xmlns:a16="http://schemas.microsoft.com/office/drawing/2014/main" val="20002"/>
                    </a:ext>
                  </a:extLst>
                </a:gridCol>
                <a:gridCol w="436250">
                  <a:extLst>
                    <a:ext uri="{9D8B030D-6E8A-4147-A177-3AD203B41FA5}">
                      <a16:colId xmlns:a16="http://schemas.microsoft.com/office/drawing/2014/main" val="20003"/>
                    </a:ext>
                  </a:extLst>
                </a:gridCol>
                <a:gridCol w="436250">
                  <a:extLst>
                    <a:ext uri="{9D8B030D-6E8A-4147-A177-3AD203B41FA5}">
                      <a16:colId xmlns:a16="http://schemas.microsoft.com/office/drawing/2014/main" val="20004"/>
                    </a:ext>
                  </a:extLst>
                </a:gridCol>
                <a:gridCol w="436250">
                  <a:extLst>
                    <a:ext uri="{9D8B030D-6E8A-4147-A177-3AD203B41FA5}">
                      <a16:colId xmlns:a16="http://schemas.microsoft.com/office/drawing/2014/main" val="20005"/>
                    </a:ext>
                  </a:extLst>
                </a:gridCol>
                <a:gridCol w="436250">
                  <a:extLst>
                    <a:ext uri="{9D8B030D-6E8A-4147-A177-3AD203B41FA5}">
                      <a16:colId xmlns:a16="http://schemas.microsoft.com/office/drawing/2014/main" val="20006"/>
                    </a:ext>
                  </a:extLst>
                </a:gridCol>
                <a:gridCol w="436250">
                  <a:extLst>
                    <a:ext uri="{9D8B030D-6E8A-4147-A177-3AD203B41FA5}">
                      <a16:colId xmlns:a16="http://schemas.microsoft.com/office/drawing/2014/main" val="20007"/>
                    </a:ext>
                  </a:extLst>
                </a:gridCol>
                <a:gridCol w="436250">
                  <a:extLst>
                    <a:ext uri="{9D8B030D-6E8A-4147-A177-3AD203B41FA5}">
                      <a16:colId xmlns:a16="http://schemas.microsoft.com/office/drawing/2014/main" val="20008"/>
                    </a:ext>
                  </a:extLst>
                </a:gridCol>
                <a:gridCol w="436250">
                  <a:extLst>
                    <a:ext uri="{9D8B030D-6E8A-4147-A177-3AD203B41FA5}">
                      <a16:colId xmlns:a16="http://schemas.microsoft.com/office/drawing/2014/main" val="20009"/>
                    </a:ext>
                  </a:extLst>
                </a:gridCol>
                <a:gridCol w="436250">
                  <a:extLst>
                    <a:ext uri="{9D8B030D-6E8A-4147-A177-3AD203B41FA5}">
                      <a16:colId xmlns:a16="http://schemas.microsoft.com/office/drawing/2014/main" val="20010"/>
                    </a:ext>
                  </a:extLst>
                </a:gridCol>
                <a:gridCol w="436250">
                  <a:extLst>
                    <a:ext uri="{9D8B030D-6E8A-4147-A177-3AD203B41FA5}">
                      <a16:colId xmlns:a16="http://schemas.microsoft.com/office/drawing/2014/main" val="20011"/>
                    </a:ext>
                  </a:extLst>
                </a:gridCol>
                <a:gridCol w="436250">
                  <a:extLst>
                    <a:ext uri="{9D8B030D-6E8A-4147-A177-3AD203B41FA5}">
                      <a16:colId xmlns:a16="http://schemas.microsoft.com/office/drawing/2014/main" val="20012"/>
                    </a:ext>
                  </a:extLst>
                </a:gridCol>
                <a:gridCol w="436250">
                  <a:extLst>
                    <a:ext uri="{9D8B030D-6E8A-4147-A177-3AD203B41FA5}">
                      <a16:colId xmlns:a16="http://schemas.microsoft.com/office/drawing/2014/main" val="20013"/>
                    </a:ext>
                  </a:extLst>
                </a:gridCol>
              </a:tblGrid>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54925">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447" name="Google Shape;447;g22ecebb83e1_0_6"/>
          <p:cNvSpPr/>
          <p:nvPr/>
        </p:nvSpPr>
        <p:spPr>
          <a:xfrm>
            <a:off x="326100" y="4653350"/>
            <a:ext cx="6205800" cy="46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1:</a:t>
            </a:r>
            <a:r>
              <a:rPr lang="en-US" sz="1950" b="0" i="0" u="none" strike="noStrike" cap="none">
                <a:solidFill>
                  <a:srgbClr val="000000"/>
                </a:solidFill>
                <a:latin typeface="Times New Roman"/>
                <a:ea typeface="Times New Roman"/>
                <a:cs typeface="Times New Roman"/>
                <a:sym typeface="Times New Roman"/>
              </a:rPr>
              <a:t> Theo quy </a:t>
            </a:r>
            <a:r>
              <a:rPr lang="en-US" sz="1950">
                <a:latin typeface="Times New Roman"/>
                <a:ea typeface="Times New Roman"/>
                <a:cs typeface="Times New Roman"/>
                <a:sym typeface="Times New Roman"/>
              </a:rPr>
              <a:t>định của mạng lưới điện Việt Nam, các lưới điện có điện áp &lt;1kV gọi là __</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2:</a:t>
            </a:r>
            <a:r>
              <a:rPr lang="en-US" sz="1950" b="0" i="0" u="none" strike="noStrike" cap="none">
                <a:solidFill>
                  <a:srgbClr val="000000"/>
                </a:solidFill>
                <a:latin typeface="Times New Roman"/>
                <a:ea typeface="Times New Roman"/>
                <a:cs typeface="Times New Roman"/>
                <a:sym typeface="Times New Roman"/>
              </a:rPr>
              <a:t> </a:t>
            </a:r>
            <a:r>
              <a:rPr lang="en-US" sz="1950">
                <a:solidFill>
                  <a:schemeClr val="dk1"/>
                </a:solidFill>
                <a:latin typeface="Times New Roman"/>
                <a:ea typeface="Times New Roman"/>
                <a:cs typeface="Times New Roman"/>
                <a:sym typeface="Times New Roman"/>
              </a:rPr>
              <a:t>Khi dịch chuyển một điện tích dương q ngược chiều điện trường từ điểm N tới điểm M, công ta bỏ ra có độ lớn bằng nhưng ____ với công của lực điện trường.</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3:</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Đơn vị của điện thế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4: </a:t>
            </a:r>
            <a:r>
              <a:rPr lang="en-US" sz="1950">
                <a:solidFill>
                  <a:schemeClr val="dk1"/>
                </a:solidFill>
                <a:latin typeface="Times New Roman"/>
                <a:ea typeface="Times New Roman"/>
                <a:cs typeface="Times New Roman"/>
                <a:sym typeface="Times New Roman"/>
              </a:rPr>
              <a:t>Cường độ điện trường tại một điểm M có độ lớn bằng ____ của hiệu điện thế giữa hai điểm M và N trên một đoạn nhỏ đường sức chia cho độ dài đại số của đoạn đường sức đó.</a:t>
            </a:r>
            <a:endParaRPr sz="1500"/>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5:</a:t>
            </a:r>
            <a:r>
              <a:rPr lang="en-US" sz="1950" b="0" i="0" u="none" strike="noStrike" cap="none">
                <a:solidFill>
                  <a:srgbClr val="000000"/>
                </a:solidFill>
                <a:latin typeface="Times New Roman"/>
                <a:ea typeface="Times New Roman"/>
                <a:cs typeface="Times New Roman"/>
                <a:sym typeface="Times New Roman"/>
              </a:rPr>
              <a:t> Tr</a:t>
            </a:r>
            <a:r>
              <a:rPr lang="en-US" sz="1950">
                <a:latin typeface="Times New Roman"/>
                <a:ea typeface="Times New Roman"/>
                <a:cs typeface="Times New Roman"/>
                <a:sym typeface="Times New Roman"/>
              </a:rPr>
              <a:t>ong thực tiễn cuộc sống và kĩ thuật, người ta thường chọn mốc điện thế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6:</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Hiệu điện thế hay còn gọi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7: </a:t>
            </a:r>
            <a:r>
              <a:rPr lang="en-US" sz="1950">
                <a:latin typeface="Times New Roman"/>
                <a:ea typeface="Times New Roman"/>
                <a:cs typeface="Times New Roman"/>
                <a:sym typeface="Times New Roman"/>
              </a:rPr>
              <a:t>Điện thế tại một điểm trong điện trường đặc trưng cho điện trường tại điểm đó về ____</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8: </a:t>
            </a:r>
            <a:r>
              <a:rPr lang="en-US" sz="1950">
                <a:latin typeface="Times New Roman"/>
                <a:ea typeface="Times New Roman"/>
                <a:cs typeface="Times New Roman"/>
                <a:sym typeface="Times New Roman"/>
              </a:rPr>
              <a:t>Thiết bị nào dùng để biến đổi hiệu điện thế?</a:t>
            </a:r>
            <a:endParaRPr sz="1950" b="0" i="0" u="none" strike="noStrike" cap="none">
              <a:solidFill>
                <a:srgbClr val="000000"/>
              </a:solidFill>
              <a:latin typeface="Times New Roman"/>
              <a:ea typeface="Times New Roman"/>
              <a:cs typeface="Times New Roman"/>
              <a:sym typeface="Times New Roman"/>
            </a:endParaRPr>
          </a:p>
        </p:txBody>
      </p:sp>
      <p:pic>
        <p:nvPicPr>
          <p:cNvPr id="448" name="Google Shape;448;g22ecebb83e1_0_6" descr="Be - Bilingual Education Sticker"/>
          <p:cNvPicPr preferRelativeResize="0"/>
          <p:nvPr/>
        </p:nvPicPr>
        <p:blipFill rotWithShape="1">
          <a:blip r:embed="rId6">
            <a:alphaModFix/>
          </a:blip>
          <a:srcRect/>
          <a:stretch/>
        </p:blipFill>
        <p:spPr>
          <a:xfrm flipH="1">
            <a:off x="1054900" y="3281922"/>
            <a:ext cx="1415100" cy="133177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grpSp>
        <p:nvGrpSpPr>
          <p:cNvPr id="473" name="Google Shape;473;g22ecebb83e1_0_46"/>
          <p:cNvGrpSpPr/>
          <p:nvPr/>
        </p:nvGrpSpPr>
        <p:grpSpPr>
          <a:xfrm>
            <a:off x="332833" y="1218621"/>
            <a:ext cx="6311633" cy="3153551"/>
            <a:chOff x="509430" y="274288"/>
            <a:chExt cx="5765101" cy="1710354"/>
          </a:xfrm>
        </p:grpSpPr>
        <p:sp>
          <p:nvSpPr>
            <p:cNvPr id="474" name="Google Shape;474;g22ecebb83e1_0_46"/>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5" name="Google Shape;475;g22ecebb83e1_0_46"/>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476" name="Google Shape;476;g22ecebb83e1_0_46"/>
          <p:cNvGrpSpPr/>
          <p:nvPr/>
        </p:nvGrpSpPr>
        <p:grpSpPr>
          <a:xfrm>
            <a:off x="306283" y="169813"/>
            <a:ext cx="6390614" cy="767638"/>
            <a:chOff x="509430" y="274287"/>
            <a:chExt cx="5765101" cy="2124655"/>
          </a:xfrm>
        </p:grpSpPr>
        <p:sp>
          <p:nvSpPr>
            <p:cNvPr id="477" name="Google Shape;477;g22ecebb83e1_0_46"/>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78" name="Google Shape;478;g22ecebb83e1_0_46"/>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500" b="1">
                  <a:solidFill>
                    <a:srgbClr val="548135"/>
                  </a:solidFill>
                  <a:latin typeface="Times New Roman"/>
                  <a:ea typeface="Times New Roman"/>
                  <a:cs typeface="Times New Roman"/>
                  <a:sym typeface="Times New Roman"/>
                </a:rPr>
                <a:t>TỤ ĐIỆN</a:t>
              </a:r>
              <a:endParaRPr sz="3200" b="1" i="0" u="none" strike="noStrike" cap="none">
                <a:solidFill>
                  <a:srgbClr val="548135"/>
                </a:solidFill>
                <a:latin typeface="Times New Roman"/>
                <a:ea typeface="Times New Roman"/>
                <a:cs typeface="Times New Roman"/>
                <a:sym typeface="Times New Roman"/>
              </a:endParaRPr>
            </a:p>
          </p:txBody>
        </p:sp>
      </p:grpSp>
      <p:sp>
        <p:nvSpPr>
          <p:cNvPr id="479" name="Google Shape;479;g22ecebb83e1_0_46"/>
          <p:cNvSpPr/>
          <p:nvPr/>
        </p:nvSpPr>
        <p:spPr>
          <a:xfrm>
            <a:off x="2721450" y="826425"/>
            <a:ext cx="1415100" cy="3501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480" name="Google Shape;480;g22ecebb83e1_0_46"/>
          <p:cNvGrpSpPr/>
          <p:nvPr/>
        </p:nvGrpSpPr>
        <p:grpSpPr>
          <a:xfrm>
            <a:off x="252691" y="4571170"/>
            <a:ext cx="6460372" cy="5160419"/>
            <a:chOff x="509430" y="274288"/>
            <a:chExt cx="5765101" cy="1488654"/>
          </a:xfrm>
        </p:grpSpPr>
        <p:sp>
          <p:nvSpPr>
            <p:cNvPr id="481" name="Google Shape;481;g22ecebb83e1_0_46"/>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2" name="Google Shape;482;g22ecebb83e1_0_46"/>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83" name="Google Shape;483;g22ecebb83e1_0_46"/>
          <p:cNvPicPr preferRelativeResize="0"/>
          <p:nvPr/>
        </p:nvPicPr>
        <p:blipFill rotWithShape="1">
          <a:blip r:embed="rId3">
            <a:alphaModFix/>
          </a:blip>
          <a:srcRect/>
          <a:stretch/>
        </p:blipFill>
        <p:spPr>
          <a:xfrm>
            <a:off x="6026667" y="688633"/>
            <a:ext cx="918882" cy="918882"/>
          </a:xfrm>
          <a:prstGeom prst="rect">
            <a:avLst/>
          </a:prstGeom>
          <a:noFill/>
          <a:ln>
            <a:noFill/>
          </a:ln>
        </p:spPr>
      </p:pic>
      <p:pic>
        <p:nvPicPr>
          <p:cNvPr id="484" name="Google Shape;484;g22ecebb83e1_0_46" descr="Cartoon boy scientist holding test tubes 8916583 Vector Art at Vecteezy"/>
          <p:cNvPicPr preferRelativeResize="0"/>
          <p:nvPr/>
        </p:nvPicPr>
        <p:blipFill rotWithShape="1">
          <a:blip r:embed="rId4">
            <a:alphaModFix/>
          </a:blip>
          <a:srcRect/>
          <a:stretch/>
        </p:blipFill>
        <p:spPr>
          <a:xfrm flipH="1">
            <a:off x="5808325" y="2365655"/>
            <a:ext cx="918875" cy="2194271"/>
          </a:xfrm>
          <a:prstGeom prst="rect">
            <a:avLst/>
          </a:prstGeom>
          <a:noFill/>
          <a:ln>
            <a:noFill/>
          </a:ln>
        </p:spPr>
      </p:pic>
      <p:graphicFrame>
        <p:nvGraphicFramePr>
          <p:cNvPr id="485" name="Google Shape;485;g22ecebb83e1_0_46"/>
          <p:cNvGraphicFramePr/>
          <p:nvPr/>
        </p:nvGraphicFramePr>
        <p:xfrm>
          <a:off x="331501" y="1352224"/>
          <a:ext cx="6118575" cy="2804240"/>
        </p:xfrm>
        <a:graphic>
          <a:graphicData uri="http://schemas.openxmlformats.org/drawingml/2006/table">
            <a:tbl>
              <a:tblPr firstRow="1" bandRow="1">
                <a:noFill/>
                <a:tableStyleId>{2DE07769-388B-4DAA-80B8-A175E7CA47C8}</a:tableStyleId>
              </a:tblPr>
              <a:tblGrid>
                <a:gridCol w="429250">
                  <a:extLst>
                    <a:ext uri="{9D8B030D-6E8A-4147-A177-3AD203B41FA5}">
                      <a16:colId xmlns:a16="http://schemas.microsoft.com/office/drawing/2014/main" val="20000"/>
                    </a:ext>
                  </a:extLst>
                </a:gridCol>
                <a:gridCol w="429250">
                  <a:extLst>
                    <a:ext uri="{9D8B030D-6E8A-4147-A177-3AD203B41FA5}">
                      <a16:colId xmlns:a16="http://schemas.microsoft.com/office/drawing/2014/main" val="20001"/>
                    </a:ext>
                  </a:extLst>
                </a:gridCol>
                <a:gridCol w="429250">
                  <a:extLst>
                    <a:ext uri="{9D8B030D-6E8A-4147-A177-3AD203B41FA5}">
                      <a16:colId xmlns:a16="http://schemas.microsoft.com/office/drawing/2014/main" val="20002"/>
                    </a:ext>
                  </a:extLst>
                </a:gridCol>
                <a:gridCol w="429250">
                  <a:extLst>
                    <a:ext uri="{9D8B030D-6E8A-4147-A177-3AD203B41FA5}">
                      <a16:colId xmlns:a16="http://schemas.microsoft.com/office/drawing/2014/main" val="20003"/>
                    </a:ext>
                  </a:extLst>
                </a:gridCol>
                <a:gridCol w="429250">
                  <a:extLst>
                    <a:ext uri="{9D8B030D-6E8A-4147-A177-3AD203B41FA5}">
                      <a16:colId xmlns:a16="http://schemas.microsoft.com/office/drawing/2014/main" val="20004"/>
                    </a:ext>
                  </a:extLst>
                </a:gridCol>
                <a:gridCol w="429250">
                  <a:extLst>
                    <a:ext uri="{9D8B030D-6E8A-4147-A177-3AD203B41FA5}">
                      <a16:colId xmlns:a16="http://schemas.microsoft.com/office/drawing/2014/main" val="20005"/>
                    </a:ext>
                  </a:extLst>
                </a:gridCol>
                <a:gridCol w="429250">
                  <a:extLst>
                    <a:ext uri="{9D8B030D-6E8A-4147-A177-3AD203B41FA5}">
                      <a16:colId xmlns:a16="http://schemas.microsoft.com/office/drawing/2014/main" val="20006"/>
                    </a:ext>
                  </a:extLst>
                </a:gridCol>
                <a:gridCol w="429250">
                  <a:extLst>
                    <a:ext uri="{9D8B030D-6E8A-4147-A177-3AD203B41FA5}">
                      <a16:colId xmlns:a16="http://schemas.microsoft.com/office/drawing/2014/main" val="20007"/>
                    </a:ext>
                  </a:extLst>
                </a:gridCol>
                <a:gridCol w="429250">
                  <a:extLst>
                    <a:ext uri="{9D8B030D-6E8A-4147-A177-3AD203B41FA5}">
                      <a16:colId xmlns:a16="http://schemas.microsoft.com/office/drawing/2014/main" val="20008"/>
                    </a:ext>
                  </a:extLst>
                </a:gridCol>
                <a:gridCol w="429250">
                  <a:extLst>
                    <a:ext uri="{9D8B030D-6E8A-4147-A177-3AD203B41FA5}">
                      <a16:colId xmlns:a16="http://schemas.microsoft.com/office/drawing/2014/main" val="20009"/>
                    </a:ext>
                  </a:extLst>
                </a:gridCol>
                <a:gridCol w="429250">
                  <a:extLst>
                    <a:ext uri="{9D8B030D-6E8A-4147-A177-3AD203B41FA5}">
                      <a16:colId xmlns:a16="http://schemas.microsoft.com/office/drawing/2014/main" val="20010"/>
                    </a:ext>
                  </a:extLst>
                </a:gridCol>
                <a:gridCol w="429250">
                  <a:extLst>
                    <a:ext uri="{9D8B030D-6E8A-4147-A177-3AD203B41FA5}">
                      <a16:colId xmlns:a16="http://schemas.microsoft.com/office/drawing/2014/main" val="20011"/>
                    </a:ext>
                  </a:extLst>
                </a:gridCol>
                <a:gridCol w="429250">
                  <a:extLst>
                    <a:ext uri="{9D8B030D-6E8A-4147-A177-3AD203B41FA5}">
                      <a16:colId xmlns:a16="http://schemas.microsoft.com/office/drawing/2014/main" val="20012"/>
                    </a:ext>
                  </a:extLst>
                </a:gridCol>
                <a:gridCol w="5383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0850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486" name="Google Shape;486;g22ecebb83e1_0_46"/>
          <p:cNvSpPr/>
          <p:nvPr/>
        </p:nvSpPr>
        <p:spPr>
          <a:xfrm>
            <a:off x="326100" y="4577150"/>
            <a:ext cx="6205800" cy="46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1:</a:t>
            </a:r>
            <a:r>
              <a:rPr lang="en-US" sz="1950" i="0" u="none" strike="noStrike" cap="none">
                <a:solidFill>
                  <a:srgbClr val="000000"/>
                </a:solidFill>
                <a:latin typeface="Times New Roman"/>
                <a:ea typeface="Times New Roman"/>
                <a:cs typeface="Times New Roman"/>
                <a:sym typeface="Times New Roman"/>
              </a:rPr>
              <a:t> </a:t>
            </a:r>
            <a:r>
              <a:rPr lang="en-US" sz="1950">
                <a:solidFill>
                  <a:srgbClr val="212529"/>
                </a:solidFill>
                <a:highlight>
                  <a:srgbClr val="FFFFFF"/>
                </a:highlight>
                <a:latin typeface="Times New Roman"/>
                <a:ea typeface="Times New Roman"/>
                <a:cs typeface="Times New Roman"/>
                <a:sym typeface="Times New Roman"/>
              </a:rPr>
              <a:t>Tụ điện là hệ thống gồm hai vật dẫn đặt gần nhau và ngăn cách nhau bằng vật gì?</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2:</a:t>
            </a:r>
            <a:r>
              <a:rPr lang="en-US" sz="1950" i="0" u="none" strike="noStrike" cap="none">
                <a:solidFill>
                  <a:srgbClr val="000000"/>
                </a:solidFill>
                <a:latin typeface="Times New Roman"/>
                <a:ea typeface="Times New Roman"/>
                <a:cs typeface="Times New Roman"/>
                <a:sym typeface="Times New Roman"/>
              </a:rPr>
              <a:t> </a:t>
            </a:r>
            <a:r>
              <a:rPr lang="en-US" sz="1950">
                <a:solidFill>
                  <a:srgbClr val="212529"/>
                </a:solidFill>
                <a:highlight>
                  <a:srgbClr val="FFFFFF"/>
                </a:highlight>
                <a:latin typeface="Times New Roman"/>
                <a:ea typeface="Times New Roman"/>
                <a:cs typeface="Times New Roman"/>
                <a:sym typeface="Times New Roman"/>
              </a:rPr>
              <a:t> “Nối hai bản của tụ điện với hai cực của nguồn điện” là cách ___ cho tụ điện.</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3:</a:t>
            </a:r>
            <a:r>
              <a:rPr lang="en-US" sz="1950" i="0" u="none" strike="noStrike" cap="none">
                <a:solidFill>
                  <a:srgbClr val="000000"/>
                </a:solidFill>
                <a:latin typeface="Times New Roman"/>
                <a:ea typeface="Times New Roman"/>
                <a:cs typeface="Times New Roman"/>
                <a:sym typeface="Times New Roman"/>
              </a:rPr>
              <a:t> </a:t>
            </a:r>
            <a:r>
              <a:rPr lang="en-US" sz="1950">
                <a:solidFill>
                  <a:srgbClr val="212529"/>
                </a:solidFill>
                <a:highlight>
                  <a:srgbClr val="FFFFFF"/>
                </a:highlight>
                <a:latin typeface="Times New Roman"/>
                <a:ea typeface="Times New Roman"/>
                <a:cs typeface="Times New Roman"/>
                <a:sym typeface="Times New Roman"/>
              </a:rPr>
              <a:t>Giá trị điện dung của tụ xoay thay đổi là do thay đổi phần ___ đối nhau giữa các bản tụ.</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4: </a:t>
            </a:r>
            <a:r>
              <a:rPr lang="en-US" sz="1950">
                <a:solidFill>
                  <a:srgbClr val="212529"/>
                </a:solidFill>
                <a:highlight>
                  <a:srgbClr val="FFFFFF"/>
                </a:highlight>
                <a:latin typeface="Times New Roman"/>
                <a:ea typeface="Times New Roman"/>
                <a:cs typeface="Times New Roman"/>
                <a:sym typeface="Times New Roman"/>
              </a:rPr>
              <a:t>Năng lượng điện trường của tụ tỉ lệ như thế nào với bình phương điện tích của tụ?</a:t>
            </a: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5:</a:t>
            </a:r>
            <a:r>
              <a:rPr lang="en-US" sz="195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Đây là ký hiệu gì trong mạch điện?</a:t>
            </a: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6:</a:t>
            </a:r>
            <a:r>
              <a:rPr lang="en-US" sz="1950" i="0" u="none" strike="noStrike" cap="none">
                <a:solidFill>
                  <a:srgbClr val="000000"/>
                </a:solidFill>
                <a:latin typeface="Times New Roman"/>
                <a:ea typeface="Times New Roman"/>
                <a:cs typeface="Times New Roman"/>
                <a:sym typeface="Times New Roman"/>
              </a:rPr>
              <a:t> N</a:t>
            </a:r>
            <a:r>
              <a:rPr lang="en-US" sz="1950">
                <a:latin typeface="Times New Roman"/>
                <a:ea typeface="Times New Roman"/>
                <a:cs typeface="Times New Roman"/>
                <a:sym typeface="Times New Roman"/>
              </a:rPr>
              <a:t>ăng lượng của tụ điện có đơn vị là gì?</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7: </a:t>
            </a:r>
            <a:r>
              <a:rPr lang="en-US" sz="1950">
                <a:solidFill>
                  <a:srgbClr val="212529"/>
                </a:solidFill>
                <a:highlight>
                  <a:srgbClr val="FFFFFF"/>
                </a:highlight>
                <a:latin typeface="Times New Roman"/>
                <a:ea typeface="Times New Roman"/>
                <a:cs typeface="Times New Roman"/>
                <a:sym typeface="Times New Roman"/>
              </a:rPr>
              <a:t>Dưới một hiệu điện thế nhất định, tụ điện có điện dung lớn sẽ tích được điện tích như thế nào?</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8: </a:t>
            </a:r>
            <a:r>
              <a:rPr lang="en-US" sz="1950">
                <a:solidFill>
                  <a:srgbClr val="212529"/>
                </a:solidFill>
                <a:highlight>
                  <a:srgbClr val="FFFFFF"/>
                </a:highlight>
                <a:latin typeface="Times New Roman"/>
                <a:ea typeface="Times New Roman"/>
                <a:cs typeface="Times New Roman"/>
                <a:sym typeface="Times New Roman"/>
              </a:rPr>
              <a:t>Cặp số liệu ghi trên vỏ tụ điện cho biết điện dung của tụ và ___ của hiệu điện thế đặt vào hai cực của tụ.</a:t>
            </a:r>
            <a:endParaRPr sz="1950" i="0" u="none" strike="noStrike" cap="none">
              <a:solidFill>
                <a:srgbClr val="000000"/>
              </a:solidFill>
              <a:latin typeface="Times New Roman"/>
              <a:ea typeface="Times New Roman"/>
              <a:cs typeface="Times New Roman"/>
              <a:sym typeface="Times New Roman"/>
            </a:endParaRPr>
          </a:p>
        </p:txBody>
      </p:sp>
      <p:pic>
        <p:nvPicPr>
          <p:cNvPr id="487" name="Google Shape;487;g22ecebb83e1_0_46"/>
          <p:cNvPicPr preferRelativeResize="0"/>
          <p:nvPr/>
        </p:nvPicPr>
        <p:blipFill>
          <a:blip r:embed="rId5">
            <a:alphaModFix/>
          </a:blip>
          <a:stretch>
            <a:fillRect/>
          </a:stretch>
        </p:blipFill>
        <p:spPr>
          <a:xfrm>
            <a:off x="1315475" y="7100325"/>
            <a:ext cx="2970750" cy="1003925"/>
          </a:xfrm>
          <a:prstGeom prst="rect">
            <a:avLst/>
          </a:prstGeom>
          <a:noFill/>
          <a:ln>
            <a:noFill/>
          </a:ln>
        </p:spPr>
      </p:pic>
      <p:pic>
        <p:nvPicPr>
          <p:cNvPr id="488" name="Google Shape;488;g22ecebb83e1_0_46" descr="Cartoon boy scientist holding test tube 8388672 Vector Art at Vecteezy"/>
          <p:cNvPicPr preferRelativeResize="0"/>
          <p:nvPr/>
        </p:nvPicPr>
        <p:blipFill rotWithShape="1">
          <a:blip r:embed="rId6">
            <a:alphaModFix/>
          </a:blip>
          <a:srcRect/>
          <a:stretch/>
        </p:blipFill>
        <p:spPr>
          <a:xfrm>
            <a:off x="0" y="2114250"/>
            <a:ext cx="1526800" cy="245692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CƯỜNG ĐỘ DÒNG ĐIỆN</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640675" y="2199832"/>
            <a:ext cx="989218" cy="2382062"/>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20374" y="2037026"/>
            <a:ext cx="1612823" cy="2609667"/>
          </a:xfrm>
          <a:prstGeom prst="rect">
            <a:avLst/>
          </a:prstGeom>
          <a:noFill/>
          <a:ln>
            <a:noFill/>
          </a:ln>
        </p:spPr>
      </p:pic>
      <p:graphicFrame>
        <p:nvGraphicFramePr>
          <p:cNvPr id="3" name="Table 2"/>
          <p:cNvGraphicFramePr>
            <a:graphicFrameLocks noGrp="1"/>
          </p:cNvGraphicFramePr>
          <p:nvPr>
            <p:extLst>
              <p:ext uri="{D42A27DB-BD31-4B8C-83A1-F6EECF244321}">
                <p14:modId xmlns:p14="http://schemas.microsoft.com/office/powerpoint/2010/main" val="2959412223"/>
              </p:ext>
            </p:extLst>
          </p:nvPr>
        </p:nvGraphicFramePr>
        <p:xfrm>
          <a:off x="1057649" y="1307350"/>
          <a:ext cx="4516356" cy="2811648"/>
        </p:xfrm>
        <a:graphic>
          <a:graphicData uri="http://schemas.openxmlformats.org/drawingml/2006/table">
            <a:tbl>
              <a:tblPr firstRow="1" bandRow="1">
                <a:tableStyleId>{2D5ABB26-0587-4C30-8999-92F81FD0307C}</a:tableStyleId>
              </a:tblPr>
              <a:tblGrid>
                <a:gridCol w="376363">
                  <a:extLst>
                    <a:ext uri="{9D8B030D-6E8A-4147-A177-3AD203B41FA5}">
                      <a16:colId xmlns:a16="http://schemas.microsoft.com/office/drawing/2014/main" val="580302807"/>
                    </a:ext>
                  </a:extLst>
                </a:gridCol>
                <a:gridCol w="376363">
                  <a:extLst>
                    <a:ext uri="{9D8B030D-6E8A-4147-A177-3AD203B41FA5}">
                      <a16:colId xmlns:a16="http://schemas.microsoft.com/office/drawing/2014/main" val="2541825349"/>
                    </a:ext>
                  </a:extLst>
                </a:gridCol>
                <a:gridCol w="376363">
                  <a:extLst>
                    <a:ext uri="{9D8B030D-6E8A-4147-A177-3AD203B41FA5}">
                      <a16:colId xmlns:a16="http://schemas.microsoft.com/office/drawing/2014/main" val="2737167437"/>
                    </a:ext>
                  </a:extLst>
                </a:gridCol>
                <a:gridCol w="376363">
                  <a:extLst>
                    <a:ext uri="{9D8B030D-6E8A-4147-A177-3AD203B41FA5}">
                      <a16:colId xmlns:a16="http://schemas.microsoft.com/office/drawing/2014/main" val="3343079602"/>
                    </a:ext>
                  </a:extLst>
                </a:gridCol>
                <a:gridCol w="376363">
                  <a:extLst>
                    <a:ext uri="{9D8B030D-6E8A-4147-A177-3AD203B41FA5}">
                      <a16:colId xmlns:a16="http://schemas.microsoft.com/office/drawing/2014/main" val="3656380388"/>
                    </a:ext>
                  </a:extLst>
                </a:gridCol>
                <a:gridCol w="376363">
                  <a:extLst>
                    <a:ext uri="{9D8B030D-6E8A-4147-A177-3AD203B41FA5}">
                      <a16:colId xmlns:a16="http://schemas.microsoft.com/office/drawing/2014/main" val="1481934207"/>
                    </a:ext>
                  </a:extLst>
                </a:gridCol>
                <a:gridCol w="376363">
                  <a:extLst>
                    <a:ext uri="{9D8B030D-6E8A-4147-A177-3AD203B41FA5}">
                      <a16:colId xmlns:a16="http://schemas.microsoft.com/office/drawing/2014/main" val="1830453227"/>
                    </a:ext>
                  </a:extLst>
                </a:gridCol>
                <a:gridCol w="376363">
                  <a:extLst>
                    <a:ext uri="{9D8B030D-6E8A-4147-A177-3AD203B41FA5}">
                      <a16:colId xmlns:a16="http://schemas.microsoft.com/office/drawing/2014/main" val="192220337"/>
                    </a:ext>
                  </a:extLst>
                </a:gridCol>
                <a:gridCol w="376363">
                  <a:extLst>
                    <a:ext uri="{9D8B030D-6E8A-4147-A177-3AD203B41FA5}">
                      <a16:colId xmlns:a16="http://schemas.microsoft.com/office/drawing/2014/main" val="3636371738"/>
                    </a:ext>
                  </a:extLst>
                </a:gridCol>
                <a:gridCol w="376363">
                  <a:extLst>
                    <a:ext uri="{9D8B030D-6E8A-4147-A177-3AD203B41FA5}">
                      <a16:colId xmlns:a16="http://schemas.microsoft.com/office/drawing/2014/main" val="2016974038"/>
                    </a:ext>
                  </a:extLst>
                </a:gridCol>
                <a:gridCol w="376363">
                  <a:extLst>
                    <a:ext uri="{9D8B030D-6E8A-4147-A177-3AD203B41FA5}">
                      <a16:colId xmlns:a16="http://schemas.microsoft.com/office/drawing/2014/main" val="3708078897"/>
                    </a:ext>
                  </a:extLst>
                </a:gridCol>
                <a:gridCol w="376363">
                  <a:extLst>
                    <a:ext uri="{9D8B030D-6E8A-4147-A177-3AD203B41FA5}">
                      <a16:colId xmlns:a16="http://schemas.microsoft.com/office/drawing/2014/main" val="1428362434"/>
                    </a:ext>
                  </a:extLst>
                </a:gridCol>
              </a:tblGrid>
              <a:tr h="351456">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4289438732"/>
                  </a:ext>
                </a:extLst>
              </a:tr>
              <a:tr h="35145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918194846"/>
                  </a:ext>
                </a:extLst>
              </a:tr>
              <a:tr h="351456">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647695622"/>
                  </a:ext>
                </a:extLst>
              </a:tr>
              <a:tr h="351456">
                <a:tc>
                  <a:txBody>
                    <a:bodyPr/>
                    <a:lstStyle/>
                    <a:p>
                      <a:endParaRPr lang="en-US"/>
                    </a:p>
                  </a:txBody>
                  <a:tcPr/>
                </a:tc>
                <a:tc>
                  <a:txBody>
                    <a:bodyPr/>
                    <a:lstStyle/>
                    <a:p>
                      <a:endParaRPr lang="en-US"/>
                    </a:p>
                  </a:txBody>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a:p>
                  </a:txBody>
                  <a:tcPr/>
                </a:tc>
                <a:extLst>
                  <a:ext uri="{0D108BD9-81ED-4DB2-BD59-A6C34878D82A}">
                    <a16:rowId xmlns:a16="http://schemas.microsoft.com/office/drawing/2014/main" val="1838067141"/>
                  </a:ext>
                </a:extLst>
              </a:tr>
              <a:tr h="351456">
                <a:tc>
                  <a:txBody>
                    <a:bodyPr/>
                    <a:lstStyle/>
                    <a:p>
                      <a:endParaRPr lang="en-US"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tc>
                <a:extLst>
                  <a:ext uri="{0D108BD9-81ED-4DB2-BD59-A6C34878D82A}">
                    <a16:rowId xmlns:a16="http://schemas.microsoft.com/office/drawing/2014/main" val="2122078183"/>
                  </a:ext>
                </a:extLst>
              </a:tr>
              <a:tr h="351456">
                <a:tc>
                  <a:txBody>
                    <a:bodyPr/>
                    <a:lstStyle/>
                    <a:p>
                      <a:endParaRPr lang="en-US"/>
                    </a:p>
                  </a:txBody>
                  <a:tcPr/>
                </a:tc>
                <a:tc>
                  <a:txBody>
                    <a:bodyPr/>
                    <a:lstStyle/>
                    <a:p>
                      <a:endParaRPr lang="en-US"/>
                    </a:p>
                  </a:txBody>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027008"/>
                  </a:ext>
                </a:extLst>
              </a:tr>
              <a:tr h="35145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984795"/>
                  </a:ext>
                </a:extLst>
              </a:tr>
              <a:tr h="351456">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8818374"/>
                  </a:ext>
                </a:extLst>
              </a:tr>
            </a:tbl>
          </a:graphicData>
        </a:graphic>
      </p:graphicFrame>
      <p:sp>
        <p:nvSpPr>
          <p:cNvPr id="17" name="Google Shape;271;p11"/>
          <p:cNvSpPr/>
          <p:nvPr/>
        </p:nvSpPr>
        <p:spPr>
          <a:xfrm>
            <a:off x="388427" y="4717284"/>
            <a:ext cx="6149396" cy="4616608"/>
          </a:xfrm>
          <a:prstGeom prst="rect">
            <a:avLst/>
          </a:prstGeom>
          <a:noFill/>
          <a:ln>
            <a:noFill/>
          </a:ln>
        </p:spPr>
        <p:txBody>
          <a:bodyPr spcFirstLastPara="1" wrap="square" lIns="91425" tIns="45700" rIns="91425" bIns="45700" anchor="t" anchorCtr="0">
            <a:spAutoFit/>
          </a:bodyPr>
          <a:lstStyle/>
          <a:p>
            <a:pPr lvl="0"/>
            <a:r>
              <a:rPr lang="vi-VN" sz="2100" b="1" i="0" u="none" strike="noStrike" cap="none" dirty="0">
                <a:solidFill>
                  <a:schemeClr val="dk1"/>
                </a:solidFill>
                <a:latin typeface="Times New Roman"/>
                <a:ea typeface="Times New Roman"/>
                <a:cs typeface="Times New Roman"/>
                <a:sym typeface="Times New Roman"/>
              </a:rPr>
              <a:t>Câu 1</a:t>
            </a:r>
            <a:r>
              <a:rPr lang="vi-VN"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rPr>
              <a:t>Cường độ dòng điện cho biết độ mạnh hay yếu của </a:t>
            </a:r>
            <a:r>
              <a:rPr lang="en-US" sz="2100" dirty="0">
                <a:solidFill>
                  <a:schemeClr val="dk1"/>
                </a:solidFill>
                <a:latin typeface="Times New Roman"/>
                <a:ea typeface="Times New Roman"/>
                <a:cs typeface="Times New Roman"/>
              </a:rPr>
              <a:t>__</a:t>
            </a:r>
          </a:p>
          <a:p>
            <a:pPr lvl="0"/>
            <a:r>
              <a:rPr lang="vi-VN" sz="2100" b="1" i="0" u="none" strike="noStrike" cap="none" dirty="0">
                <a:solidFill>
                  <a:schemeClr val="dk1"/>
                </a:solidFill>
                <a:latin typeface="Times New Roman"/>
                <a:ea typeface="Times New Roman"/>
                <a:cs typeface="Times New Roman"/>
                <a:sym typeface="Times New Roman"/>
              </a:rPr>
              <a:t>Câu 2</a:t>
            </a:r>
            <a:r>
              <a:rPr lang="vi-VN" sz="2100" b="0" i="0" u="none" strike="noStrike" cap="none"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rPr>
              <a:t>Chất</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dẫn</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điện</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thường</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gặp</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nhất</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trong</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cuộc</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sống</a:t>
            </a:r>
            <a:r>
              <a:rPr lang="en-US" sz="2100" dirty="0">
                <a:solidFill>
                  <a:schemeClr val="dk1"/>
                </a:solidFill>
                <a:latin typeface="Times New Roman"/>
                <a:ea typeface="Times New Roman"/>
                <a:cs typeface="Times New Roman"/>
              </a:rPr>
              <a:t>.</a:t>
            </a:r>
            <a:endParaRPr lang="en-US" sz="2100" dirty="0"/>
          </a:p>
          <a:p>
            <a:pPr lvl="0"/>
            <a:r>
              <a:rPr lang="vi-VN" sz="2100" b="1" i="0" u="none" strike="noStrike" cap="none" dirty="0">
                <a:solidFill>
                  <a:schemeClr val="dk1"/>
                </a:solidFill>
                <a:latin typeface="Times New Roman"/>
                <a:ea typeface="Times New Roman"/>
                <a:cs typeface="Times New Roman"/>
                <a:sym typeface="Times New Roman"/>
              </a:rPr>
              <a:t>Câu 3</a:t>
            </a:r>
            <a:r>
              <a:rPr lang="vi-VN" sz="2100" b="0" i="0" u="none" strike="noStrike" cap="none"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Đơn</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vị</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của</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cường</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độ</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dòng</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điện</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là</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gì</a:t>
            </a:r>
            <a:r>
              <a:rPr lang="en-US" sz="2100" dirty="0">
                <a:solidFill>
                  <a:schemeClr val="dk1"/>
                </a:solidFill>
                <a:latin typeface="Times New Roman"/>
                <a:ea typeface="Times New Roman"/>
                <a:cs typeface="Times New Roman"/>
                <a:sym typeface="Times New Roman"/>
              </a:rPr>
              <a:t>?</a:t>
            </a:r>
          </a:p>
          <a:p>
            <a:pPr lvl="0"/>
            <a:r>
              <a:rPr lang="vi-VN" sz="2100" b="1" i="0" u="none" strike="noStrike" cap="none" dirty="0">
                <a:solidFill>
                  <a:schemeClr val="dk1"/>
                </a:solidFill>
                <a:latin typeface="Times New Roman"/>
                <a:ea typeface="Times New Roman"/>
                <a:cs typeface="Times New Roman"/>
                <a:sym typeface="Times New Roman"/>
              </a:rPr>
              <a:t>Câu 4</a:t>
            </a:r>
            <a:r>
              <a:rPr lang="vi-VN"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Dây</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dẫn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nhà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thường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làm</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bằng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kim</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loại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nào</a:t>
            </a:r>
            <a:r>
              <a:rPr lang="en-US" sz="2100" b="0" i="0" u="none" strike="noStrike" cap="none" dirty="0">
                <a:solidFill>
                  <a:schemeClr val="dk1"/>
                </a:solidFill>
                <a:latin typeface="Times New Roman"/>
                <a:ea typeface="Times New Roman"/>
                <a:cs typeface="Times New Roman"/>
                <a:sym typeface="Times New Roman"/>
              </a:rPr>
              <a:t>?</a:t>
            </a:r>
          </a:p>
          <a:p>
            <a:pPr lvl="0"/>
            <a:r>
              <a:rPr lang="vi-VN" sz="2100" b="1" i="0" u="none" strike="noStrike" cap="none" dirty="0">
                <a:solidFill>
                  <a:schemeClr val="dk1"/>
                </a:solidFill>
                <a:latin typeface="Times New Roman"/>
                <a:ea typeface="Times New Roman"/>
                <a:cs typeface="Times New Roman"/>
                <a:sym typeface="Times New Roman"/>
              </a:rPr>
              <a:t>Câu 5</a:t>
            </a:r>
            <a:r>
              <a:rPr lang="vi-VN"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rPr>
              <a:t>Dòng điện có chiều quy ước là chiều chuyển động của</a:t>
            </a:r>
            <a:r>
              <a:rPr lang="en-US" sz="2100" dirty="0">
                <a:solidFill>
                  <a:schemeClr val="dk1"/>
                </a:solidFill>
                <a:latin typeface="Times New Roman"/>
                <a:ea typeface="Times New Roman"/>
                <a:cs typeface="Times New Roman"/>
              </a:rPr>
              <a:t>___</a:t>
            </a:r>
            <a:br>
              <a:rPr lang="vi-VN" sz="2100" dirty="0"/>
            </a:br>
            <a:r>
              <a:rPr lang="vi-VN" sz="2100" b="1" i="0" u="none" strike="noStrike" cap="none" dirty="0">
                <a:solidFill>
                  <a:schemeClr val="dk1"/>
                </a:solidFill>
                <a:latin typeface="Times New Roman"/>
                <a:ea typeface="Times New Roman"/>
                <a:cs typeface="Times New Roman"/>
                <a:sym typeface="Times New Roman"/>
              </a:rPr>
              <a:t>Câu 6:</a:t>
            </a:r>
            <a:r>
              <a:rPr lang="vi-VN" sz="2100" b="0" i="0" u="none" strike="noStrike" cap="none" dirty="0">
                <a:solidFill>
                  <a:schemeClr val="dk1"/>
                </a:solidFill>
                <a:latin typeface="Times New Roman"/>
                <a:ea typeface="Times New Roman"/>
                <a:cs typeface="Times New Roman"/>
                <a:sym typeface="Times New Roman"/>
              </a:rPr>
              <a:t> </a:t>
            </a:r>
            <a:r>
              <a:rPr lang="en-US" sz="2100" dirty="0">
                <a:solidFill>
                  <a:schemeClr val="dk1"/>
                </a:solidFill>
                <a:latin typeface="Times New Roman"/>
                <a:ea typeface="Times New Roman"/>
                <a:cs typeface="Times New Roman"/>
              </a:rPr>
              <a:t>I</a:t>
            </a:r>
            <a:r>
              <a:rPr lang="vi-VN" sz="2100" dirty="0">
                <a:solidFill>
                  <a:schemeClr val="dk1"/>
                </a:solidFill>
                <a:latin typeface="Times New Roman"/>
                <a:ea typeface="Times New Roman"/>
                <a:cs typeface="Times New Roman"/>
              </a:rPr>
              <a:t>on khi thu được thêm một hay nhiều electron</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sẽ</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được</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gọi</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là</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gì</a:t>
            </a:r>
            <a:r>
              <a:rPr lang="en-US" sz="2100" dirty="0">
                <a:solidFill>
                  <a:schemeClr val="dk1"/>
                </a:solidFill>
                <a:latin typeface="Times New Roman"/>
                <a:ea typeface="Times New Roman"/>
                <a:cs typeface="Times New Roman"/>
              </a:rPr>
              <a:t>?</a:t>
            </a:r>
          </a:p>
          <a:p>
            <a:r>
              <a:rPr lang="vi-VN" sz="2100" b="1" i="0" u="none" strike="noStrike" cap="none" dirty="0">
                <a:solidFill>
                  <a:schemeClr val="dk1"/>
                </a:solidFill>
                <a:latin typeface="Times New Roman"/>
                <a:ea typeface="Times New Roman"/>
                <a:cs typeface="Times New Roman"/>
                <a:sym typeface="Times New Roman"/>
              </a:rPr>
              <a:t>Câu 7</a:t>
            </a:r>
            <a:r>
              <a:rPr lang="vi-VN" sz="2100" b="0" i="0" u="none" strike="noStrike" cap="none" dirty="0">
                <a:solidFill>
                  <a:schemeClr val="dk1"/>
                </a:solidFill>
                <a:latin typeface="Times New Roman"/>
                <a:ea typeface="Times New Roman"/>
                <a:cs typeface="Times New Roman"/>
                <a:sym typeface="Times New Roman"/>
              </a:rPr>
              <a:t>: </a:t>
            </a:r>
            <a:r>
              <a:rPr lang="en-US" sz="2100" dirty="0">
                <a:solidFill>
                  <a:schemeClr val="dk1"/>
                </a:solidFill>
                <a:latin typeface="Times New Roman"/>
                <a:ea typeface="Times New Roman"/>
                <a:cs typeface="Times New Roman"/>
              </a:rPr>
              <a:t>Đ</a:t>
            </a:r>
            <a:r>
              <a:rPr lang="vi-VN" sz="2100" dirty="0">
                <a:solidFill>
                  <a:schemeClr val="dk1"/>
                </a:solidFill>
                <a:latin typeface="Times New Roman"/>
                <a:ea typeface="Times New Roman"/>
                <a:cs typeface="Times New Roman"/>
              </a:rPr>
              <a:t>ơn vị đo điện tích Q trong hệ SI</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là</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gì</a:t>
            </a:r>
            <a:r>
              <a:rPr lang="en-US" sz="2100" dirty="0">
                <a:solidFill>
                  <a:schemeClr val="dk1"/>
                </a:solidFill>
                <a:latin typeface="Times New Roman"/>
                <a:ea typeface="Times New Roman"/>
                <a:cs typeface="Times New Roman"/>
              </a:rPr>
              <a:t>?</a:t>
            </a:r>
            <a:endParaRPr lang="en-US" sz="2100" dirty="0">
              <a:solidFill>
                <a:schemeClr val="dk1"/>
              </a:solidFill>
              <a:latin typeface="Times New Roman"/>
              <a:ea typeface="Times New Roman"/>
              <a:cs typeface="Times New Roman"/>
              <a:sym typeface="Times New Roman"/>
            </a:endParaRPr>
          </a:p>
          <a:p>
            <a:pPr lvl="0"/>
            <a:r>
              <a:rPr lang="vi-VN" sz="2100" b="1" i="0" u="none" strike="noStrike" cap="none" dirty="0">
                <a:solidFill>
                  <a:schemeClr val="dk1"/>
                </a:solidFill>
                <a:latin typeface="Times New Roman"/>
                <a:ea typeface="Times New Roman"/>
                <a:cs typeface="Times New Roman"/>
                <a:sym typeface="Times New Roman"/>
              </a:rPr>
              <a:t>Câu 8</a:t>
            </a:r>
            <a:r>
              <a:rPr lang="vi-VN" sz="2100" b="0" i="0" u="none" strike="noStrike" cap="none" dirty="0">
                <a:solidFill>
                  <a:schemeClr val="dk1"/>
                </a:solidFill>
                <a:latin typeface="Times New Roman"/>
                <a:ea typeface="Times New Roman"/>
                <a:cs typeface="Times New Roman"/>
                <a:sym typeface="Times New Roman"/>
              </a:rPr>
              <a:t>:</a:t>
            </a:r>
            <a:r>
              <a:rPr lang="en-US"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rPr>
              <a:t>Đường đặc tuyến Vôn - Ampe biểu diễn sự phụ thuộc của cường độ dòng điện qua một điện trở vào hiệu điện thế hai đầu vật dẫn là đường</a:t>
            </a:r>
            <a:r>
              <a:rPr lang="en-US" sz="2100" dirty="0">
                <a:solidFill>
                  <a:schemeClr val="dk1"/>
                </a:solidFill>
                <a:latin typeface="Times New Roman"/>
                <a:ea typeface="Times New Roman"/>
                <a:cs typeface="Times New Roman"/>
              </a:rPr>
              <a:t>___</a:t>
            </a:r>
          </a:p>
        </p:txBody>
      </p:sp>
    </p:spTree>
    <p:extLst>
      <p:ext uri="{BB962C8B-B14F-4D97-AF65-F5344CB8AC3E}">
        <p14:creationId xmlns:p14="http://schemas.microsoft.com/office/powerpoint/2010/main" val="111876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grpSp>
        <p:nvGrpSpPr>
          <p:cNvPr id="124" name="Google Shape;124;p4"/>
          <p:cNvGrpSpPr/>
          <p:nvPr/>
        </p:nvGrpSpPr>
        <p:grpSpPr>
          <a:xfrm>
            <a:off x="332829" y="1218609"/>
            <a:ext cx="6311519" cy="3153683"/>
            <a:chOff x="509430" y="274288"/>
            <a:chExt cx="5765038" cy="1710467"/>
          </a:xfrm>
        </p:grpSpPr>
        <p:sp>
          <p:nvSpPr>
            <p:cNvPr id="125" name="Google Shape;125;p4"/>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6" name="Google Shape;126;p4"/>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27" name="Google Shape;127;p4"/>
          <p:cNvGrpSpPr/>
          <p:nvPr/>
        </p:nvGrpSpPr>
        <p:grpSpPr>
          <a:xfrm>
            <a:off x="306286" y="169816"/>
            <a:ext cx="6390573" cy="767669"/>
            <a:chOff x="509430" y="274287"/>
            <a:chExt cx="5765038" cy="2124668"/>
          </a:xfrm>
        </p:grpSpPr>
        <p:sp>
          <p:nvSpPr>
            <p:cNvPr id="128" name="Google Shape;128;p4"/>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29" name="Google Shape;129;p4"/>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700" b="1" i="0" u="none" strike="noStrike" cap="none">
                  <a:solidFill>
                    <a:srgbClr val="548135"/>
                  </a:solidFill>
                  <a:latin typeface="Times New Roman"/>
                  <a:ea typeface="Times New Roman"/>
                  <a:cs typeface="Times New Roman"/>
                  <a:sym typeface="Times New Roman"/>
                </a:rPr>
                <a:t>MÔ TẢ DAO ĐỘNG ĐIỀU HÒA</a:t>
              </a:r>
              <a:endParaRPr sz="1700" b="0" i="0" u="none" strike="noStrike" cap="none">
                <a:solidFill>
                  <a:srgbClr val="000000"/>
                </a:solidFill>
                <a:latin typeface="Arial"/>
                <a:ea typeface="Arial"/>
                <a:cs typeface="Arial"/>
                <a:sym typeface="Arial"/>
              </a:endParaRPr>
            </a:p>
          </p:txBody>
        </p:sp>
      </p:grpSp>
      <p:sp>
        <p:nvSpPr>
          <p:cNvPr id="130" name="Google Shape;130;p4"/>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131" name="Google Shape;131;p4"/>
          <p:cNvGrpSpPr/>
          <p:nvPr/>
        </p:nvGrpSpPr>
        <p:grpSpPr>
          <a:xfrm>
            <a:off x="252686" y="4571182"/>
            <a:ext cx="6460244" cy="5160863"/>
            <a:chOff x="509430" y="274288"/>
            <a:chExt cx="5765038" cy="1488763"/>
          </a:xfrm>
        </p:grpSpPr>
        <p:sp>
          <p:nvSpPr>
            <p:cNvPr id="132" name="Google Shape;132;p4"/>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3" name="Google Shape;133;p4"/>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34" name="Google Shape;134;p4" descr="Cartoon boy scientist holding test tubes 8916583 Vector Art at Vecteezy"/>
          <p:cNvPicPr preferRelativeResize="0"/>
          <p:nvPr/>
        </p:nvPicPr>
        <p:blipFill rotWithShape="1">
          <a:blip r:embed="rId3">
            <a:alphaModFix/>
          </a:blip>
          <a:srcRect/>
          <a:stretch/>
        </p:blipFill>
        <p:spPr>
          <a:xfrm flipH="1">
            <a:off x="5909780" y="2588446"/>
            <a:ext cx="863236" cy="2061456"/>
          </a:xfrm>
          <a:prstGeom prst="rect">
            <a:avLst/>
          </a:prstGeom>
          <a:noFill/>
          <a:ln>
            <a:noFill/>
          </a:ln>
        </p:spPr>
      </p:pic>
      <p:pic>
        <p:nvPicPr>
          <p:cNvPr id="135" name="Google Shape;135;p4" descr="Be - Bilingual Education Sticker"/>
          <p:cNvPicPr preferRelativeResize="0"/>
          <p:nvPr/>
        </p:nvPicPr>
        <p:blipFill rotWithShape="1">
          <a:blip r:embed="rId4">
            <a:alphaModFix/>
          </a:blip>
          <a:srcRect/>
          <a:stretch/>
        </p:blipFill>
        <p:spPr>
          <a:xfrm flipH="1">
            <a:off x="1182359" y="3412062"/>
            <a:ext cx="1327918" cy="1249747"/>
          </a:xfrm>
          <a:prstGeom prst="rect">
            <a:avLst/>
          </a:prstGeom>
          <a:noFill/>
          <a:ln>
            <a:noFill/>
          </a:ln>
        </p:spPr>
      </p:pic>
      <p:pic>
        <p:nvPicPr>
          <p:cNvPr id="136" name="Google Shape;136;p4"/>
          <p:cNvPicPr preferRelativeResize="0"/>
          <p:nvPr/>
        </p:nvPicPr>
        <p:blipFill rotWithShape="1">
          <a:blip r:embed="rId5">
            <a:alphaModFix/>
          </a:blip>
          <a:srcRect/>
          <a:stretch/>
        </p:blipFill>
        <p:spPr>
          <a:xfrm>
            <a:off x="6026667" y="688633"/>
            <a:ext cx="918882" cy="918882"/>
          </a:xfrm>
          <a:prstGeom prst="rect">
            <a:avLst/>
          </a:prstGeom>
          <a:noFill/>
          <a:ln>
            <a:noFill/>
          </a:ln>
        </p:spPr>
      </p:pic>
      <p:pic>
        <p:nvPicPr>
          <p:cNvPr id="137" name="Google Shape;137;p4" descr="Cartoon boy scientist holding test tube 8388672 Vector Art at Vecteezy"/>
          <p:cNvPicPr preferRelativeResize="0"/>
          <p:nvPr/>
        </p:nvPicPr>
        <p:blipFill rotWithShape="1">
          <a:blip r:embed="rId6">
            <a:alphaModFix/>
          </a:blip>
          <a:srcRect/>
          <a:stretch/>
        </p:blipFill>
        <p:spPr>
          <a:xfrm>
            <a:off x="-4" y="2313117"/>
            <a:ext cx="1450573" cy="2334260"/>
          </a:xfrm>
          <a:prstGeom prst="rect">
            <a:avLst/>
          </a:prstGeom>
          <a:noFill/>
          <a:ln>
            <a:noFill/>
          </a:ln>
        </p:spPr>
      </p:pic>
      <p:sp>
        <p:nvSpPr>
          <p:cNvPr id="138" name="Google Shape;138;p4"/>
          <p:cNvSpPr/>
          <p:nvPr/>
        </p:nvSpPr>
        <p:spPr>
          <a:xfrm>
            <a:off x="369100" y="4780775"/>
            <a:ext cx="6199200" cy="45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1</a:t>
            </a:r>
            <a:r>
              <a:rPr lang="en-US" sz="2050" b="0" i="0" u="none" strike="noStrike" cap="none">
                <a:solidFill>
                  <a:schemeClr val="dk1"/>
                </a:solidFill>
                <a:latin typeface="Times New Roman"/>
                <a:ea typeface="Times New Roman"/>
                <a:cs typeface="Times New Roman"/>
                <a:sym typeface="Times New Roman"/>
              </a:rPr>
              <a:t>: Khi một vật dao động điều hòa, chuyển động của vật từ vị trí biên về vị trí cân bằng là chuyển động___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2</a:t>
            </a:r>
            <a:r>
              <a:rPr lang="en-US" sz="2050" b="0" i="0" u="none" strike="noStrike" cap="none">
                <a:solidFill>
                  <a:schemeClr val="dk1"/>
                </a:solidFill>
                <a:latin typeface="Times New Roman"/>
                <a:ea typeface="Times New Roman"/>
                <a:cs typeface="Times New Roman"/>
                <a:sym typeface="Times New Roman"/>
              </a:rPr>
              <a:t>: Pha ban đầu của dao động điều hoà phụ thuộc vào gốc thời gian và___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3</a:t>
            </a:r>
            <a:r>
              <a:rPr lang="en-US" sz="2050" b="0" i="0" u="none" strike="noStrike" cap="none">
                <a:solidFill>
                  <a:schemeClr val="dk1"/>
                </a:solidFill>
                <a:latin typeface="Times New Roman"/>
                <a:ea typeface="Times New Roman"/>
                <a:cs typeface="Times New Roman"/>
                <a:sym typeface="Times New Roman"/>
              </a:rPr>
              <a:t>: Gia tốc của một chất điểm dao động điều hòa biến thiên cùng ___ và ngược pha với li độ.</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4</a:t>
            </a:r>
            <a:r>
              <a:rPr lang="en-US" sz="2050" b="0" i="0" u="none" strike="noStrike" cap="none">
                <a:solidFill>
                  <a:schemeClr val="dk1"/>
                </a:solidFill>
                <a:latin typeface="Times New Roman"/>
                <a:ea typeface="Times New Roman"/>
                <a:cs typeface="Times New Roman"/>
                <a:sym typeface="Times New Roman"/>
              </a:rPr>
              <a:t>: Dao động điều hòa đổi chiều khi lực tác dụng có độ lớn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5</a:t>
            </a:r>
            <a:r>
              <a:rPr lang="en-US" sz="2050" b="0" i="0" u="none" strike="noStrike" cap="none">
                <a:solidFill>
                  <a:schemeClr val="dk1"/>
                </a:solidFill>
                <a:latin typeface="Times New Roman"/>
                <a:ea typeface="Times New Roman"/>
                <a:cs typeface="Times New Roman"/>
                <a:sym typeface="Times New Roman"/>
              </a:rPr>
              <a:t>: Tần số f là số dao động vật thực hiện được trong___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6</a:t>
            </a:r>
            <a:r>
              <a:rPr lang="en-US" sz="2050" b="0" i="0" u="none" strike="noStrike" cap="none">
                <a:solidFill>
                  <a:schemeClr val="dk1"/>
                </a:solidFill>
                <a:latin typeface="Times New Roman"/>
                <a:ea typeface="Times New Roman"/>
                <a:cs typeface="Times New Roman"/>
                <a:sym typeface="Times New Roman"/>
              </a:rPr>
              <a:t>: Đơn vị của tần số góc là gì?</a:t>
            </a:r>
            <a:endParaRPr sz="205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7</a:t>
            </a:r>
            <a:r>
              <a:rPr lang="en-US" sz="2050" b="0" i="0" u="none" strike="noStrike" cap="none">
                <a:solidFill>
                  <a:schemeClr val="dk1"/>
                </a:solidFill>
                <a:latin typeface="Times New Roman"/>
                <a:ea typeface="Times New Roman"/>
                <a:cs typeface="Times New Roman"/>
                <a:sym typeface="Times New Roman"/>
              </a:rPr>
              <a:t>: Độ lệch pha giữa hai dao động điều hòa cùng chu kì luôn ___ độ lệch pha ban đầu.</a:t>
            </a:r>
            <a:endParaRPr sz="205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8</a:t>
            </a:r>
            <a:r>
              <a:rPr lang="en-US" sz="2050" b="0" i="0" u="none" strike="noStrike" cap="none">
                <a:solidFill>
                  <a:schemeClr val="dk1"/>
                </a:solidFill>
                <a:latin typeface="Times New Roman"/>
                <a:ea typeface="Times New Roman"/>
                <a:cs typeface="Times New Roman"/>
                <a:sym typeface="Times New Roman"/>
              </a:rPr>
              <a:t>: Đơn vị của chu kì là gì?</a:t>
            </a:r>
            <a:endParaRPr sz="1400" b="0" i="0" u="none" strike="noStrike" cap="none">
              <a:solidFill>
                <a:srgbClr val="000000"/>
              </a:solidFill>
              <a:latin typeface="Arial"/>
              <a:ea typeface="Arial"/>
              <a:cs typeface="Arial"/>
              <a:sym typeface="Arial"/>
            </a:endParaRPr>
          </a:p>
        </p:txBody>
      </p:sp>
      <p:graphicFrame>
        <p:nvGraphicFramePr>
          <p:cNvPr id="139" name="Google Shape;139;p4"/>
          <p:cNvGraphicFramePr/>
          <p:nvPr/>
        </p:nvGraphicFramePr>
        <p:xfrm>
          <a:off x="1263329" y="1323141"/>
          <a:ext cx="4594800" cy="27544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gridCol w="382900">
                  <a:extLst>
                    <a:ext uri="{9D8B030D-6E8A-4147-A177-3AD203B41FA5}">
                      <a16:colId xmlns:a16="http://schemas.microsoft.com/office/drawing/2014/main" val="20011"/>
                    </a:ext>
                  </a:extLst>
                </a:gridCol>
              </a:tblGrid>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0"/>
                  </a:ext>
                </a:extLst>
              </a:tr>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6"/>
                  </a:ext>
                </a:extLst>
              </a:tr>
              <a:tr h="3443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dirty="0">
                  <a:solidFill>
                    <a:srgbClr val="548135"/>
                  </a:solidFill>
                  <a:latin typeface="Times New Roman"/>
                  <a:cs typeface="Times New Roman"/>
                  <a:sym typeface="Times New Roman"/>
                </a:rPr>
                <a:t>ĐIỆN TRỞ. ĐỊNH LUẬT ÔM</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562600" y="2425699"/>
            <a:ext cx="960703" cy="2210253"/>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5939118" y="702442"/>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0" y="2050891"/>
            <a:ext cx="1649697" cy="2558867"/>
          </a:xfrm>
          <a:prstGeom prst="rect">
            <a:avLst/>
          </a:prstGeom>
          <a:noFill/>
          <a:ln>
            <a:noFill/>
          </a:ln>
        </p:spPr>
      </p:pic>
      <p:sp>
        <p:nvSpPr>
          <p:cNvPr id="271" name="Google Shape;271;p11"/>
          <p:cNvSpPr/>
          <p:nvPr/>
        </p:nvSpPr>
        <p:spPr>
          <a:xfrm>
            <a:off x="292909" y="4666484"/>
            <a:ext cx="6230394" cy="4770496"/>
          </a:xfrm>
          <a:prstGeom prst="rect">
            <a:avLst/>
          </a:prstGeom>
          <a:noFill/>
          <a:ln>
            <a:noFill/>
          </a:ln>
        </p:spPr>
        <p:txBody>
          <a:bodyPr spcFirstLastPara="1" wrap="square" lIns="91425" tIns="45700" rIns="91425" bIns="45700" anchor="t" anchorCtr="0">
            <a:spAutoFit/>
          </a:bodyPr>
          <a:lstStyle/>
          <a:p>
            <a:pPr lvl="0"/>
            <a:r>
              <a:rPr lang="vi-VN" sz="1900" b="1" i="0" u="none" strike="noStrike" cap="none" dirty="0">
                <a:solidFill>
                  <a:schemeClr val="dk1"/>
                </a:solidFill>
                <a:latin typeface="Times New Roman"/>
                <a:ea typeface="Times New Roman"/>
                <a:cs typeface="Times New Roman"/>
                <a:sym typeface="Times New Roman"/>
              </a:rPr>
              <a:t>Câu 1</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Đại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lượng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đặc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trưng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cho</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mức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cản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vật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2</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Cường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chạy</a:t>
            </a:r>
            <a:r>
              <a:rPr lang="en-US" sz="1900" dirty="0">
                <a:solidFill>
                  <a:schemeClr val="dk1"/>
                </a:solidFill>
                <a:latin typeface="Times New Roman"/>
                <a:ea typeface="Times New Roman"/>
                <a:cs typeface="Times New Roman"/>
              </a:rPr>
              <a:t> qua </a:t>
            </a:r>
            <a:r>
              <a:rPr lang="en-US" sz="1900" dirty="0" err="1">
                <a:solidFill>
                  <a:schemeClr val="dk1"/>
                </a:solidFill>
                <a:latin typeface="Times New Roman"/>
                <a:ea typeface="Times New Roman"/>
                <a:cs typeface="Times New Roman"/>
              </a:rPr>
              <a:t>vật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kim</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loại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tỉ</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lệ</a:t>
            </a:r>
            <a:r>
              <a:rPr lang="en-US" sz="1900" dirty="0">
                <a:solidFill>
                  <a:schemeClr val="dk1"/>
                </a:solidFill>
                <a:latin typeface="Times New Roman"/>
                <a:ea typeface="Times New Roman"/>
                <a:cs typeface="Times New Roman"/>
              </a:rPr>
              <a:t> ___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vật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a:t>
            </a:r>
            <a:endParaRPr lang="en-US" sz="1900" dirty="0"/>
          </a:p>
          <a:p>
            <a:r>
              <a:rPr lang="vi-VN" sz="1900" b="1" i="0" u="none" strike="noStrike" cap="none" dirty="0">
                <a:solidFill>
                  <a:schemeClr val="dk1"/>
                </a:solidFill>
                <a:latin typeface="Times New Roman"/>
                <a:ea typeface="Times New Roman"/>
                <a:cs typeface="Times New Roman"/>
                <a:sym typeface="Times New Roman"/>
              </a:rPr>
              <a:t>Câu 3</a:t>
            </a:r>
            <a:r>
              <a:rPr lang="vi-VN" sz="1900" b="0" i="0" u="none" strike="noStrike" cap="none" dirty="0">
                <a:solidFill>
                  <a:schemeClr val="dk1"/>
                </a:solidFill>
                <a:latin typeface="Times New Roman"/>
                <a:ea typeface="Times New Roman"/>
                <a:cs typeface="Times New Roman"/>
                <a:sym typeface="Times New Roman"/>
              </a:rPr>
              <a:t>:</a:t>
            </a:r>
            <a:r>
              <a:rPr lang="en-US"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R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kí</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hiệu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dây</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vậy</a:t>
            </a:r>
            <a:r>
              <a:rPr lang="en-US" sz="1900" dirty="0">
                <a:solidFill>
                  <a:schemeClr val="dk1"/>
                </a:solidFill>
                <a:latin typeface="Times New Roman"/>
                <a:ea typeface="Times New Roman"/>
                <a:cs typeface="Times New Roman"/>
              </a:rPr>
              <a:t> R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chữ</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đầu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từ</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tiếng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anh</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nào</a:t>
            </a:r>
            <a:r>
              <a:rPr lang="en-US" sz="1900" dirty="0">
                <a:solidFill>
                  <a:schemeClr val="dk1"/>
                </a:solidFill>
                <a:latin typeface="Times New Roman"/>
                <a:ea typeface="Times New Roman"/>
                <a:cs typeface="Times New Roman"/>
              </a:rPr>
              <a:t>?</a:t>
            </a:r>
            <a:endParaRPr lang="en-US" sz="1900" dirty="0">
              <a:solidFill>
                <a:schemeClr val="dk1"/>
              </a:solidFill>
              <a:latin typeface="Times New Roman"/>
              <a:ea typeface="Times New Roman"/>
              <a:cs typeface="Times New Roman"/>
              <a:sym typeface="Times New Roman"/>
            </a:endParaRPr>
          </a:p>
          <a:p>
            <a:pPr lvl="0"/>
            <a:r>
              <a:rPr lang="vi-VN" sz="1900" b="1" i="0" u="none" strike="noStrike" cap="none" dirty="0">
                <a:solidFill>
                  <a:schemeClr val="dk1"/>
                </a:solidFill>
                <a:latin typeface="Times New Roman"/>
                <a:ea typeface="Times New Roman"/>
                <a:cs typeface="Times New Roman"/>
                <a:sym typeface="Times New Roman"/>
              </a:rPr>
              <a:t>Câu 4</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nào</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có</a:t>
            </a:r>
            <a:r>
              <a:rPr lang="en-US" sz="1900"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c</a:t>
            </a:r>
            <a:r>
              <a:rPr lang="vi-VN" sz="1900" dirty="0">
                <a:solidFill>
                  <a:schemeClr val="dk1"/>
                </a:solidFill>
                <a:latin typeface="Times New Roman"/>
                <a:ea typeface="Times New Roman"/>
                <a:cs typeface="Times New Roman"/>
              </a:rPr>
              <a:t>ấu tạo từ hỗn hợp các bột oxit kim loại như mangan, niken, cobalt,… với tỉ lệ trộn và khối lượng nhất định. Hỗn hợp này sau đó sẽ được nén chặt và nung ở nhiệt độ cao trong một khoảng thời gian xác định.</a:t>
            </a:r>
            <a:endParaRPr lang="en-US" sz="1900" dirty="0">
              <a:solidFill>
                <a:schemeClr val="dk1"/>
              </a:solidFill>
              <a:latin typeface="Times New Roman"/>
              <a:ea typeface="Times New Roman"/>
              <a:cs typeface="Times New Roman"/>
              <a:sym typeface="Times New Roman"/>
            </a:endParaRPr>
          </a:p>
          <a:p>
            <a:pPr lvl="0"/>
            <a:r>
              <a:rPr lang="vi-VN" sz="1900" b="1" i="0" u="none" strike="noStrike" cap="none" dirty="0">
                <a:solidFill>
                  <a:schemeClr val="dk1"/>
                </a:solidFill>
                <a:latin typeface="Times New Roman"/>
                <a:ea typeface="Times New Roman"/>
                <a:cs typeface="Times New Roman"/>
                <a:sym typeface="Times New Roman"/>
              </a:rPr>
              <a:t>Câu 5</a:t>
            </a:r>
            <a:r>
              <a:rPr lang="vi-VN" sz="1900" b="0" i="0" u="none" strike="noStrike" cap="none" dirty="0">
                <a:solidFill>
                  <a:schemeClr val="dk1"/>
                </a:solidFill>
                <a:latin typeface="Times New Roman"/>
                <a:ea typeface="Times New Roman"/>
                <a:cs typeface="Times New Roman"/>
                <a:sym typeface="Times New Roman"/>
              </a:rPr>
              <a:t>: </a:t>
            </a:r>
            <a:r>
              <a:rPr lang="vi-VN" sz="1900" dirty="0"/>
              <a:t> </a:t>
            </a:r>
            <a:r>
              <a:rPr lang="en-US" sz="1900" dirty="0">
                <a:solidFill>
                  <a:schemeClr val="dk1"/>
                </a:solidFill>
                <a:latin typeface="Times New Roman"/>
                <a:cs typeface="Times New Roman"/>
              </a:rPr>
              <a:t>Đ</a:t>
            </a:r>
            <a:r>
              <a:rPr lang="vi-VN" sz="1900" dirty="0">
                <a:solidFill>
                  <a:schemeClr val="dk1"/>
                </a:solidFill>
                <a:latin typeface="Times New Roman"/>
                <a:ea typeface="Times New Roman"/>
                <a:cs typeface="Times New Roman"/>
              </a:rPr>
              <a:t>ơn vị đo hiệu điện thế, suất điện động trong hệ SI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br>
              <a:rPr lang="vi-VN" sz="1900" dirty="0">
                <a:solidFill>
                  <a:schemeClr val="dk1"/>
                </a:solidFill>
                <a:latin typeface="Times New Roman"/>
                <a:ea typeface="Times New Roman"/>
                <a:cs typeface="Times New Roman"/>
              </a:rPr>
            </a:br>
            <a:r>
              <a:rPr lang="vi-VN" sz="1900" b="1" i="0" u="none" strike="noStrike" cap="none" dirty="0">
                <a:solidFill>
                  <a:schemeClr val="dk1"/>
                </a:solidFill>
                <a:latin typeface="Times New Roman"/>
                <a:ea typeface="Times New Roman"/>
                <a:cs typeface="Times New Roman"/>
                <a:sym typeface="Times New Roman"/>
              </a:rPr>
              <a:t>Câu 6:</a:t>
            </a:r>
            <a:r>
              <a:rPr lang="vi-VN"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R </a:t>
            </a:r>
            <a:r>
              <a:rPr lang="en-US" sz="1900" dirty="0" err="1">
                <a:solidFill>
                  <a:schemeClr val="dk1"/>
                </a:solidFill>
                <a:latin typeface="Times New Roman"/>
                <a:ea typeface="Times New Roman"/>
                <a:cs typeface="Times New Roman"/>
              </a:rPr>
              <a:t>càng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lớn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thì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cường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I___.</a:t>
            </a:r>
          </a:p>
          <a:p>
            <a:pPr lvl="0"/>
            <a:r>
              <a:rPr lang="vi-VN" sz="1900" b="1" i="0" u="none" strike="noStrike" cap="none" dirty="0">
                <a:solidFill>
                  <a:schemeClr val="dk1"/>
                </a:solidFill>
                <a:latin typeface="Times New Roman"/>
                <a:ea typeface="Times New Roman"/>
                <a:cs typeface="Times New Roman"/>
                <a:sym typeface="Times New Roman"/>
              </a:rPr>
              <a:t>Câu 7</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loại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có</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giá</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trị</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thay</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đổi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đáng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kể</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theo</a:t>
            </a:r>
            <a:r>
              <a:rPr lang="en-US" sz="1900" dirty="0">
                <a:solidFill>
                  <a:schemeClr val="dk1"/>
                </a:solidFill>
                <a:latin typeface="Times New Roman"/>
                <a:ea typeface="Times New Roman"/>
                <a:cs typeface="Times New Roman"/>
                <a:sym typeface="Times New Roman"/>
              </a:rPr>
              <a:t> ___.</a:t>
            </a:r>
            <a:endParaRPr lang="en-US" sz="1900" b="0" i="0" u="none" strike="noStrike" cap="none" dirty="0">
              <a:solidFill>
                <a:schemeClr val="dk1"/>
              </a:solidFill>
              <a:latin typeface="Times New Roman"/>
              <a:ea typeface="Times New Roman"/>
              <a:cs typeface="Times New Roman"/>
              <a:sym typeface="Times New Roman"/>
            </a:endParaRPr>
          </a:p>
          <a:p>
            <a:r>
              <a:rPr lang="vi-VN" sz="1900" b="1" i="0" u="none" strike="noStrike" cap="none" dirty="0">
                <a:solidFill>
                  <a:schemeClr val="dk1"/>
                </a:solidFill>
                <a:latin typeface="Times New Roman"/>
                <a:ea typeface="Times New Roman"/>
                <a:cs typeface="Times New Roman"/>
                <a:sym typeface="Times New Roman"/>
              </a:rPr>
              <a:t>Câu 8</a:t>
            </a:r>
            <a:r>
              <a:rPr lang="vi-VN" sz="1900" b="0" i="0" u="none" strike="noStrike" cap="none" dirty="0">
                <a:solidFill>
                  <a:schemeClr val="dk1"/>
                </a:solidFill>
                <a:latin typeface="Times New Roman"/>
                <a:ea typeface="Times New Roman"/>
                <a:cs typeface="Times New Roman"/>
                <a:sym typeface="Times New Roman"/>
              </a:rPr>
              <a: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của</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PTC </a:t>
            </a:r>
            <a:r>
              <a:rPr lang="en-US" sz="1900" dirty="0" err="1">
                <a:solidFill>
                  <a:schemeClr val="dk1"/>
                </a:solidFill>
                <a:latin typeface="Times New Roman"/>
                <a:ea typeface="Times New Roman"/>
                <a:cs typeface="Times New Roman"/>
                <a:sym typeface="Times New Roman"/>
              </a:rPr>
              <a:t>tăng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khỉ</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độ</a:t>
            </a:r>
            <a:r>
              <a:rPr lang="en-US" sz="1900" dirty="0">
                <a:solidFill>
                  <a:schemeClr val="dk1"/>
                </a:solidFill>
                <a:latin typeface="Times New Roman"/>
                <a:ea typeface="Times New Roman"/>
                <a:cs typeface="Times New Roman"/>
                <a:sym typeface="Times New Roman"/>
              </a:rPr>
              <a:t> ___.</a:t>
            </a:r>
            <a:endParaRPr lang="en-US" sz="1900" dirty="0">
              <a:solidFill>
                <a:schemeClr val="dk1"/>
              </a:solidFill>
              <a:latin typeface="Times New Roman"/>
              <a:ea typeface="Times New Roman"/>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2860153384"/>
              </p:ext>
            </p:extLst>
          </p:nvPr>
        </p:nvGraphicFramePr>
        <p:xfrm>
          <a:off x="1482201" y="1318470"/>
          <a:ext cx="4492128" cy="2829032"/>
        </p:xfrm>
        <a:graphic>
          <a:graphicData uri="http://schemas.openxmlformats.org/drawingml/2006/table">
            <a:tbl>
              <a:tblPr firstRow="1" bandRow="1">
                <a:tableStyleId>{2D5ABB26-0587-4C30-8999-92F81FD0307C}</a:tableStyleId>
              </a:tblPr>
              <a:tblGrid>
                <a:gridCol w="374344">
                  <a:extLst>
                    <a:ext uri="{9D8B030D-6E8A-4147-A177-3AD203B41FA5}">
                      <a16:colId xmlns:a16="http://schemas.microsoft.com/office/drawing/2014/main" val="2649941458"/>
                    </a:ext>
                  </a:extLst>
                </a:gridCol>
                <a:gridCol w="374344">
                  <a:extLst>
                    <a:ext uri="{9D8B030D-6E8A-4147-A177-3AD203B41FA5}">
                      <a16:colId xmlns:a16="http://schemas.microsoft.com/office/drawing/2014/main" val="3085262124"/>
                    </a:ext>
                  </a:extLst>
                </a:gridCol>
                <a:gridCol w="374344">
                  <a:extLst>
                    <a:ext uri="{9D8B030D-6E8A-4147-A177-3AD203B41FA5}">
                      <a16:colId xmlns:a16="http://schemas.microsoft.com/office/drawing/2014/main" val="648096223"/>
                    </a:ext>
                  </a:extLst>
                </a:gridCol>
                <a:gridCol w="374344">
                  <a:extLst>
                    <a:ext uri="{9D8B030D-6E8A-4147-A177-3AD203B41FA5}">
                      <a16:colId xmlns:a16="http://schemas.microsoft.com/office/drawing/2014/main" val="989074898"/>
                    </a:ext>
                  </a:extLst>
                </a:gridCol>
                <a:gridCol w="374344">
                  <a:extLst>
                    <a:ext uri="{9D8B030D-6E8A-4147-A177-3AD203B41FA5}">
                      <a16:colId xmlns:a16="http://schemas.microsoft.com/office/drawing/2014/main" val="1149286056"/>
                    </a:ext>
                  </a:extLst>
                </a:gridCol>
                <a:gridCol w="374344">
                  <a:extLst>
                    <a:ext uri="{9D8B030D-6E8A-4147-A177-3AD203B41FA5}">
                      <a16:colId xmlns:a16="http://schemas.microsoft.com/office/drawing/2014/main" val="1242510020"/>
                    </a:ext>
                  </a:extLst>
                </a:gridCol>
                <a:gridCol w="374344">
                  <a:extLst>
                    <a:ext uri="{9D8B030D-6E8A-4147-A177-3AD203B41FA5}">
                      <a16:colId xmlns:a16="http://schemas.microsoft.com/office/drawing/2014/main" val="786519608"/>
                    </a:ext>
                  </a:extLst>
                </a:gridCol>
                <a:gridCol w="374344">
                  <a:extLst>
                    <a:ext uri="{9D8B030D-6E8A-4147-A177-3AD203B41FA5}">
                      <a16:colId xmlns:a16="http://schemas.microsoft.com/office/drawing/2014/main" val="2945918442"/>
                    </a:ext>
                  </a:extLst>
                </a:gridCol>
                <a:gridCol w="374344">
                  <a:extLst>
                    <a:ext uri="{9D8B030D-6E8A-4147-A177-3AD203B41FA5}">
                      <a16:colId xmlns:a16="http://schemas.microsoft.com/office/drawing/2014/main" val="1582707514"/>
                    </a:ext>
                  </a:extLst>
                </a:gridCol>
                <a:gridCol w="374344">
                  <a:extLst>
                    <a:ext uri="{9D8B030D-6E8A-4147-A177-3AD203B41FA5}">
                      <a16:colId xmlns:a16="http://schemas.microsoft.com/office/drawing/2014/main" val="1372554471"/>
                    </a:ext>
                  </a:extLst>
                </a:gridCol>
                <a:gridCol w="374344">
                  <a:extLst>
                    <a:ext uri="{9D8B030D-6E8A-4147-A177-3AD203B41FA5}">
                      <a16:colId xmlns:a16="http://schemas.microsoft.com/office/drawing/2014/main" val="2855615820"/>
                    </a:ext>
                  </a:extLst>
                </a:gridCol>
                <a:gridCol w="374344">
                  <a:extLst>
                    <a:ext uri="{9D8B030D-6E8A-4147-A177-3AD203B41FA5}">
                      <a16:colId xmlns:a16="http://schemas.microsoft.com/office/drawing/2014/main" val="371565236"/>
                    </a:ext>
                  </a:extLst>
                </a:gridCol>
              </a:tblGrid>
              <a:tr h="353629">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2021264860"/>
                  </a:ext>
                </a:extLst>
              </a:tr>
              <a:tr h="35362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84270"/>
                  </a:ext>
                </a:extLst>
              </a:tr>
              <a:tr h="353629">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928146"/>
                  </a:ext>
                </a:extLst>
              </a:tr>
              <a:tr h="353629">
                <a:tc>
                  <a:txBody>
                    <a:bodyPr/>
                    <a:lstStyle/>
                    <a:p>
                      <a:endParaRPr lang="en-US" dirty="0"/>
                    </a:p>
                  </a:txBody>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57738940"/>
                  </a:ext>
                </a:extLst>
              </a:tr>
              <a:tr h="353629">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14220240"/>
                  </a:ext>
                </a:extLst>
              </a:tr>
              <a:tr h="353629">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323686272"/>
                  </a:ext>
                </a:extLst>
              </a:tr>
              <a:tr h="353629">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4192063284"/>
                  </a:ext>
                </a:extLst>
              </a:tr>
              <a:tr h="353629">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5470891"/>
                  </a:ext>
                </a:extLst>
              </a:tr>
            </a:tbl>
          </a:graphicData>
        </a:graphic>
      </p:graphicFrame>
    </p:spTree>
    <p:extLst>
      <p:ext uri="{BB962C8B-B14F-4D97-AF65-F5344CB8AC3E}">
        <p14:creationId xmlns:p14="http://schemas.microsoft.com/office/powerpoint/2010/main" val="2128788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dirty="0">
                  <a:solidFill>
                    <a:srgbClr val="548135"/>
                  </a:solidFill>
                  <a:latin typeface="Times New Roman"/>
                  <a:cs typeface="Times New Roman"/>
                  <a:sym typeface="Times New Roman"/>
                </a:rPr>
                <a:t>NGUỒN ĐIỆN</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545246" y="1845854"/>
            <a:ext cx="1099102" cy="2526438"/>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292909" y="4666484"/>
            <a:ext cx="6230394" cy="4798196"/>
          </a:xfrm>
          <a:prstGeom prst="rect">
            <a:avLst/>
          </a:prstGeom>
          <a:noFill/>
          <a:ln>
            <a:noFill/>
          </a:ln>
        </p:spPr>
        <p:txBody>
          <a:bodyPr spcFirstLastPara="1" wrap="square" lIns="91425" tIns="45700" rIns="91425" bIns="45700" anchor="t" anchorCtr="0">
            <a:spAutoFit/>
          </a:bodyPr>
          <a:lstStyle/>
          <a:p>
            <a:pPr lvl="0"/>
            <a:r>
              <a:rPr lang="vi-VN" sz="1900" b="1" i="0" u="none" strike="noStrike" cap="none" dirty="0">
                <a:solidFill>
                  <a:schemeClr val="dk1"/>
                </a:solidFill>
                <a:latin typeface="Times New Roman"/>
                <a:ea typeface="Times New Roman"/>
                <a:cs typeface="Times New Roman"/>
                <a:sym typeface="Times New Roman"/>
              </a:rPr>
              <a:t>Câu 1</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Thiết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bị</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tạo</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ra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duy</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hiệu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thế</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nhằm</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duy</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trong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mạch</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2</a:t>
            </a:r>
            <a:r>
              <a:rPr lang="vi-VN" sz="1900" b="0" i="0" u="none" strike="noStrike" cap="none"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rPr>
              <a:t>N</a:t>
            </a:r>
            <a:r>
              <a:rPr lang="vi-VN" sz="1920" dirty="0">
                <a:solidFill>
                  <a:schemeClr val="dk1"/>
                </a:solidFill>
                <a:latin typeface="Times New Roman"/>
                <a:ea typeface="Times New Roman"/>
                <a:cs typeface="Times New Roman"/>
              </a:rPr>
              <a:t>guồn năng lượng cung cấp cho nhiều hệ thống thiết bị sử dụng điện</a:t>
            </a:r>
            <a:r>
              <a:rPr lang="en-US" dirty="0">
                <a:ea typeface="Times New Roman"/>
              </a:rPr>
              <a:t>, </a:t>
            </a:r>
            <a:r>
              <a:rPr lang="en-US" sz="1920" dirty="0" err="1">
                <a:solidFill>
                  <a:schemeClr val="dk1"/>
                </a:solidFill>
                <a:latin typeface="Times New Roman"/>
                <a:ea typeface="Times New Roman"/>
                <a:cs typeface="Times New Roman"/>
              </a:rPr>
              <a:t>hầu</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hết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gia</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đình</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cũng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sử</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dụng</a:t>
            </a:r>
            <a:r>
              <a:rPr lang="en-US" sz="192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3</a:t>
            </a:r>
            <a:r>
              <a:rPr lang="vi-VN" sz="1900" b="0" i="0" u="none" strike="noStrike" cap="none" dirty="0">
                <a:solidFill>
                  <a:schemeClr val="dk1"/>
                </a:solidFill>
                <a:latin typeface="Times New Roman"/>
                <a:ea typeface="Times New Roman"/>
                <a:cs typeface="Times New Roman"/>
                <a:sym typeface="Times New Roman"/>
              </a:rPr>
              <a:t>:</a:t>
            </a:r>
            <a:r>
              <a:rPr lang="en-US" sz="1900" b="0" i="0" u="none" strike="noStrike" cap="none" dirty="0">
                <a:solidFill>
                  <a:schemeClr val="dk1"/>
                </a:solidFill>
                <a:latin typeface="Times New Roman"/>
                <a:ea typeface="Times New Roman"/>
                <a:cs typeface="Times New Roman"/>
                <a:sym typeface="Times New Roman"/>
              </a:rPr>
              <a:t> ___</a:t>
            </a:r>
            <a:r>
              <a:rPr lang="en-US" sz="1920" dirty="0" err="1">
                <a:solidFill>
                  <a:schemeClr val="dk1"/>
                </a:solidFill>
                <a:latin typeface="Times New Roman"/>
                <a:ea typeface="Times New Roman"/>
                <a:cs typeface="Times New Roman"/>
              </a:rPr>
              <a:t>của</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dây</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dẫn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càng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nhỏ</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thì</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dây</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dẫn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đó</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dẫn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điện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càng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tốt</a:t>
            </a:r>
            <a:r>
              <a:rPr lang="en-US" sz="192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4</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Đơn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vị</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của</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suất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động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gì</a:t>
            </a:r>
            <a:r>
              <a:rPr lang="en-US" sz="1900" dirty="0">
                <a:solidFill>
                  <a:schemeClr val="dk1"/>
                </a:solidFill>
                <a:latin typeface="Times New Roman"/>
                <a:ea typeface="Times New Roman"/>
                <a:cs typeface="Times New Roman"/>
                <a:sym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5</a:t>
            </a:r>
            <a:r>
              <a:rPr lang="vi-VN"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Hiện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tượng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xảy</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ra</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khi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nguồn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được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nối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với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mạch</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ngoài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có</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trở</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không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kể</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hoặc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bằng</a:t>
            </a:r>
            <a:r>
              <a:rPr lang="en-US" sz="1900" b="0" i="0" u="none" strike="noStrike" cap="none" dirty="0">
                <a:solidFill>
                  <a:schemeClr val="dk1"/>
                </a:solidFill>
                <a:latin typeface="Times New Roman"/>
                <a:ea typeface="Times New Roman"/>
                <a:cs typeface="Times New Roman"/>
                <a:sym typeface="Times New Roman"/>
              </a:rPr>
              <a:t> 0,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hiện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tượng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gì</a:t>
            </a:r>
            <a:r>
              <a:rPr lang="en-US" sz="1900" b="0" i="0" u="none" strike="noStrike" cap="none" dirty="0">
                <a:solidFill>
                  <a:schemeClr val="dk1"/>
                </a:solidFill>
                <a:latin typeface="Times New Roman"/>
                <a:ea typeface="Times New Roman"/>
                <a:cs typeface="Times New Roman"/>
                <a:sym typeface="Times New Roman"/>
              </a:rPr>
              <a:t>?</a:t>
            </a:r>
            <a:endParaRPr lang="en-US" sz="1900" dirty="0"/>
          </a:p>
          <a:p>
            <a:pPr lvl="0"/>
            <a:r>
              <a:rPr lang="vi-VN" sz="1900" b="1" i="0" u="none" strike="noStrike" cap="none" dirty="0">
                <a:solidFill>
                  <a:schemeClr val="dk1"/>
                </a:solidFill>
                <a:latin typeface="Times New Roman"/>
                <a:ea typeface="Times New Roman"/>
                <a:cs typeface="Times New Roman"/>
                <a:sym typeface="Times New Roman"/>
              </a:rPr>
              <a:t>Câu 6:</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Đơn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vị</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7</a:t>
            </a:r>
            <a:r>
              <a:rPr lang="vi-VN" sz="1900" b="0" i="0" u="none" strike="noStrike" cap="none" dirty="0">
                <a:solidFill>
                  <a:schemeClr val="dk1"/>
                </a:solidFill>
                <a:latin typeface="Times New Roman"/>
                <a:ea typeface="Times New Roman"/>
                <a:cs typeface="Times New Roman"/>
                <a:sym typeface="Times New Roman"/>
              </a:rPr>
              <a:t>: </a:t>
            </a:r>
            <a:r>
              <a:rPr lang="vi-VN" sz="1920" dirty="0">
                <a:solidFill>
                  <a:schemeClr val="dk1"/>
                </a:solidFill>
                <a:latin typeface="Times New Roman"/>
                <a:ea typeface="Times New Roman"/>
                <a:cs typeface="Times New Roman"/>
              </a:rPr>
              <a:t>Cường độ dòng điện chạy qua dây dẫn tỉ lệ </a:t>
            </a:r>
            <a:r>
              <a:rPr lang="en-US" sz="1920" dirty="0">
                <a:solidFill>
                  <a:schemeClr val="dk1"/>
                </a:solidFill>
                <a:latin typeface="Times New Roman"/>
                <a:ea typeface="Times New Roman"/>
                <a:cs typeface="Times New Roman"/>
              </a:rPr>
              <a:t>___</a:t>
            </a:r>
            <a:r>
              <a:rPr lang="vi-VN" sz="1920" dirty="0">
                <a:solidFill>
                  <a:schemeClr val="dk1"/>
                </a:solidFill>
                <a:latin typeface="Times New Roman"/>
                <a:ea typeface="Times New Roman"/>
                <a:cs typeface="Times New Roman"/>
              </a:rPr>
              <a:t>với hiệu điện thế đặt vào hai đầu dây dẫn</a:t>
            </a:r>
            <a:r>
              <a:rPr lang="en-US" sz="192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8</a:t>
            </a:r>
            <a:r>
              <a:rPr lang="vi-VN" sz="1900" b="0" i="0" u="none" strike="noStrike" cap="none" dirty="0">
                <a:solidFill>
                  <a:schemeClr val="dk1"/>
                </a:solidFill>
                <a:latin typeface="Times New Roman"/>
                <a:ea typeface="Times New Roman"/>
                <a:cs typeface="Times New Roman"/>
                <a:sym typeface="Times New Roman"/>
              </a:rPr>
              <a:t>:</a:t>
            </a:r>
            <a:r>
              <a:rPr lang="en-US" sz="1900"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rPr>
              <a:t>M</a:t>
            </a:r>
            <a:r>
              <a:rPr lang="vi-VN" sz="1920" dirty="0">
                <a:solidFill>
                  <a:schemeClr val="dk1"/>
                </a:solidFill>
                <a:latin typeface="Times New Roman"/>
                <a:ea typeface="Times New Roman"/>
                <a:cs typeface="Times New Roman"/>
              </a:rPr>
              <a:t>ột dòng các hạt mang điện, chẳng hạn như electron hoặc ion, di chuyển qua một chất dẫn điện hoặc qua một không gian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được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gọi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gì</a:t>
            </a:r>
            <a:r>
              <a:rPr lang="en-US" sz="1920" dirty="0">
                <a:solidFill>
                  <a:schemeClr val="dk1"/>
                </a:solidFill>
                <a:latin typeface="Times New Roman"/>
                <a:ea typeface="Times New Roman"/>
                <a:cs typeface="Times New Roman"/>
              </a:rPr>
              <a:t>?</a:t>
            </a:r>
          </a:p>
        </p:txBody>
      </p:sp>
      <p:graphicFrame>
        <p:nvGraphicFramePr>
          <p:cNvPr id="3" name="Table 2"/>
          <p:cNvGraphicFramePr>
            <a:graphicFrameLocks noGrp="1"/>
          </p:cNvGraphicFramePr>
          <p:nvPr>
            <p:extLst>
              <p:ext uri="{D42A27DB-BD31-4B8C-83A1-F6EECF244321}">
                <p14:modId xmlns:p14="http://schemas.microsoft.com/office/powerpoint/2010/main" val="4007086902"/>
              </p:ext>
            </p:extLst>
          </p:nvPr>
        </p:nvGraphicFramePr>
        <p:xfrm>
          <a:off x="1066799" y="1345371"/>
          <a:ext cx="4446286" cy="2804664"/>
        </p:xfrm>
        <a:graphic>
          <a:graphicData uri="http://schemas.openxmlformats.org/drawingml/2006/table">
            <a:tbl>
              <a:tblPr firstRow="1" bandRow="1">
                <a:tableStyleId>{2D5ABB26-0587-4C30-8999-92F81FD0307C}</a:tableStyleId>
              </a:tblPr>
              <a:tblGrid>
                <a:gridCol w="342022">
                  <a:extLst>
                    <a:ext uri="{9D8B030D-6E8A-4147-A177-3AD203B41FA5}">
                      <a16:colId xmlns:a16="http://schemas.microsoft.com/office/drawing/2014/main" val="1778578892"/>
                    </a:ext>
                  </a:extLst>
                </a:gridCol>
                <a:gridCol w="342022">
                  <a:extLst>
                    <a:ext uri="{9D8B030D-6E8A-4147-A177-3AD203B41FA5}">
                      <a16:colId xmlns:a16="http://schemas.microsoft.com/office/drawing/2014/main" val="3341382795"/>
                    </a:ext>
                  </a:extLst>
                </a:gridCol>
                <a:gridCol w="342022">
                  <a:extLst>
                    <a:ext uri="{9D8B030D-6E8A-4147-A177-3AD203B41FA5}">
                      <a16:colId xmlns:a16="http://schemas.microsoft.com/office/drawing/2014/main" val="3304595251"/>
                    </a:ext>
                  </a:extLst>
                </a:gridCol>
                <a:gridCol w="342022">
                  <a:extLst>
                    <a:ext uri="{9D8B030D-6E8A-4147-A177-3AD203B41FA5}">
                      <a16:colId xmlns:a16="http://schemas.microsoft.com/office/drawing/2014/main" val="394190359"/>
                    </a:ext>
                  </a:extLst>
                </a:gridCol>
                <a:gridCol w="342022">
                  <a:extLst>
                    <a:ext uri="{9D8B030D-6E8A-4147-A177-3AD203B41FA5}">
                      <a16:colId xmlns:a16="http://schemas.microsoft.com/office/drawing/2014/main" val="1610358688"/>
                    </a:ext>
                  </a:extLst>
                </a:gridCol>
                <a:gridCol w="342022">
                  <a:extLst>
                    <a:ext uri="{9D8B030D-6E8A-4147-A177-3AD203B41FA5}">
                      <a16:colId xmlns:a16="http://schemas.microsoft.com/office/drawing/2014/main" val="1412679907"/>
                    </a:ext>
                  </a:extLst>
                </a:gridCol>
                <a:gridCol w="342022">
                  <a:extLst>
                    <a:ext uri="{9D8B030D-6E8A-4147-A177-3AD203B41FA5}">
                      <a16:colId xmlns:a16="http://schemas.microsoft.com/office/drawing/2014/main" val="3838927346"/>
                    </a:ext>
                  </a:extLst>
                </a:gridCol>
                <a:gridCol w="342022">
                  <a:extLst>
                    <a:ext uri="{9D8B030D-6E8A-4147-A177-3AD203B41FA5}">
                      <a16:colId xmlns:a16="http://schemas.microsoft.com/office/drawing/2014/main" val="557829756"/>
                    </a:ext>
                  </a:extLst>
                </a:gridCol>
                <a:gridCol w="342022">
                  <a:extLst>
                    <a:ext uri="{9D8B030D-6E8A-4147-A177-3AD203B41FA5}">
                      <a16:colId xmlns:a16="http://schemas.microsoft.com/office/drawing/2014/main" val="999712005"/>
                    </a:ext>
                  </a:extLst>
                </a:gridCol>
                <a:gridCol w="342022">
                  <a:extLst>
                    <a:ext uri="{9D8B030D-6E8A-4147-A177-3AD203B41FA5}">
                      <a16:colId xmlns:a16="http://schemas.microsoft.com/office/drawing/2014/main" val="2756998765"/>
                    </a:ext>
                  </a:extLst>
                </a:gridCol>
                <a:gridCol w="342022">
                  <a:extLst>
                    <a:ext uri="{9D8B030D-6E8A-4147-A177-3AD203B41FA5}">
                      <a16:colId xmlns:a16="http://schemas.microsoft.com/office/drawing/2014/main" val="2198204953"/>
                    </a:ext>
                  </a:extLst>
                </a:gridCol>
                <a:gridCol w="342022">
                  <a:extLst>
                    <a:ext uri="{9D8B030D-6E8A-4147-A177-3AD203B41FA5}">
                      <a16:colId xmlns:a16="http://schemas.microsoft.com/office/drawing/2014/main" val="2703442427"/>
                    </a:ext>
                  </a:extLst>
                </a:gridCol>
                <a:gridCol w="342022">
                  <a:extLst>
                    <a:ext uri="{9D8B030D-6E8A-4147-A177-3AD203B41FA5}">
                      <a16:colId xmlns:a16="http://schemas.microsoft.com/office/drawing/2014/main" val="2426260245"/>
                    </a:ext>
                  </a:extLst>
                </a:gridCol>
              </a:tblGrid>
              <a:tr h="350583">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5410205"/>
                  </a:ext>
                </a:extLst>
              </a:tr>
              <a:tr h="350583">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5566229"/>
                  </a:ext>
                </a:extLst>
              </a:tr>
              <a:tr h="350583">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4063226"/>
                  </a:ext>
                </a:extLst>
              </a:tr>
              <a:tr h="350583">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13617"/>
                  </a:ext>
                </a:extLst>
              </a:tr>
              <a:tr h="350583">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975638"/>
                  </a:ext>
                </a:extLst>
              </a:tr>
              <a:tr h="350583">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6524402"/>
                  </a:ext>
                </a:extLst>
              </a:tr>
              <a:tr h="350583">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824476"/>
                  </a:ext>
                </a:extLst>
              </a:tr>
              <a:tr h="350583">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solidFill>
                          <a:schemeClr val="bg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9288524"/>
                  </a:ext>
                </a:extLst>
              </a:tr>
            </a:tbl>
          </a:graphicData>
        </a:graphic>
      </p:graphicFrame>
    </p:spTree>
    <p:extLst>
      <p:ext uri="{BB962C8B-B14F-4D97-AF65-F5344CB8AC3E}">
        <p14:creationId xmlns:p14="http://schemas.microsoft.com/office/powerpoint/2010/main" val="41696344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pSp>
        <p:nvGrpSpPr>
          <p:cNvPr id="513" name="Google Shape;513;g22ecebb83e1_0_95"/>
          <p:cNvGrpSpPr/>
          <p:nvPr/>
        </p:nvGrpSpPr>
        <p:grpSpPr>
          <a:xfrm>
            <a:off x="332833" y="1218621"/>
            <a:ext cx="6311633" cy="3153551"/>
            <a:chOff x="509430" y="274288"/>
            <a:chExt cx="5765101" cy="1710354"/>
          </a:xfrm>
        </p:grpSpPr>
        <p:sp>
          <p:nvSpPr>
            <p:cNvPr id="514" name="Google Shape;514;g22ecebb83e1_0_95"/>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5" name="Google Shape;515;g22ecebb83e1_0_95"/>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16" name="Google Shape;516;g22ecebb83e1_0_95"/>
          <p:cNvGrpSpPr/>
          <p:nvPr/>
        </p:nvGrpSpPr>
        <p:grpSpPr>
          <a:xfrm>
            <a:off x="306283" y="169813"/>
            <a:ext cx="6390614" cy="767638"/>
            <a:chOff x="509430" y="274287"/>
            <a:chExt cx="5765101" cy="2124655"/>
          </a:xfrm>
        </p:grpSpPr>
        <p:sp>
          <p:nvSpPr>
            <p:cNvPr id="517" name="Google Shape;517;g22ecebb83e1_0_95"/>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8" name="Google Shape;518;g22ecebb83e1_0_95"/>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en-US" sz="2500" b="1">
                  <a:solidFill>
                    <a:srgbClr val="548135"/>
                  </a:solidFill>
                  <a:latin typeface="Times New Roman"/>
                  <a:ea typeface="Times New Roman"/>
                  <a:cs typeface="Times New Roman"/>
                  <a:sym typeface="Times New Roman"/>
                </a:rPr>
                <a:t>NĂNG LƯỢNG VÀ CÔNG SUẤT ĐIỆN</a:t>
              </a:r>
              <a:endParaRPr sz="2500" b="1">
                <a:solidFill>
                  <a:srgbClr val="548135"/>
                </a:solidFill>
                <a:latin typeface="Times New Roman"/>
                <a:ea typeface="Times New Roman"/>
                <a:cs typeface="Times New Roman"/>
                <a:sym typeface="Times New Roman"/>
              </a:endParaRPr>
            </a:p>
          </p:txBody>
        </p:sp>
      </p:grpSp>
      <p:sp>
        <p:nvSpPr>
          <p:cNvPr id="519" name="Google Shape;519;g22ecebb83e1_0_95"/>
          <p:cNvSpPr/>
          <p:nvPr/>
        </p:nvSpPr>
        <p:spPr>
          <a:xfrm>
            <a:off x="2721450" y="868450"/>
            <a:ext cx="1415100" cy="3081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520" name="Google Shape;520;g22ecebb83e1_0_95"/>
          <p:cNvGrpSpPr/>
          <p:nvPr/>
        </p:nvGrpSpPr>
        <p:grpSpPr>
          <a:xfrm>
            <a:off x="252691" y="4571170"/>
            <a:ext cx="6460372" cy="5160419"/>
            <a:chOff x="509430" y="274288"/>
            <a:chExt cx="5765101" cy="1488654"/>
          </a:xfrm>
        </p:grpSpPr>
        <p:sp>
          <p:nvSpPr>
            <p:cNvPr id="521" name="Google Shape;521;g22ecebb83e1_0_95"/>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2" name="Google Shape;522;g22ecebb83e1_0_95"/>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23" name="Google Shape;523;g22ecebb83e1_0_95"/>
          <p:cNvPicPr preferRelativeResize="0"/>
          <p:nvPr/>
        </p:nvPicPr>
        <p:blipFill rotWithShape="1">
          <a:blip r:embed="rId3">
            <a:alphaModFix/>
          </a:blip>
          <a:srcRect/>
          <a:stretch/>
        </p:blipFill>
        <p:spPr>
          <a:xfrm>
            <a:off x="6103899" y="596907"/>
            <a:ext cx="918882" cy="918882"/>
          </a:xfrm>
          <a:prstGeom prst="rect">
            <a:avLst/>
          </a:prstGeom>
          <a:noFill/>
          <a:ln>
            <a:noFill/>
          </a:ln>
        </p:spPr>
      </p:pic>
      <p:pic>
        <p:nvPicPr>
          <p:cNvPr id="524" name="Google Shape;524;g22ecebb83e1_0_95" descr="Cartoon boy scientist holding test tubes 8916583 Vector Art at Vecteezy"/>
          <p:cNvPicPr preferRelativeResize="0"/>
          <p:nvPr/>
        </p:nvPicPr>
        <p:blipFill rotWithShape="1">
          <a:blip r:embed="rId4">
            <a:alphaModFix/>
          </a:blip>
          <a:srcRect/>
          <a:stretch/>
        </p:blipFill>
        <p:spPr>
          <a:xfrm flipH="1">
            <a:off x="5808325" y="2365655"/>
            <a:ext cx="918875" cy="2194271"/>
          </a:xfrm>
          <a:prstGeom prst="rect">
            <a:avLst/>
          </a:prstGeom>
          <a:noFill/>
          <a:ln>
            <a:noFill/>
          </a:ln>
        </p:spPr>
      </p:pic>
      <p:sp>
        <p:nvSpPr>
          <p:cNvPr id="526" name="Google Shape;526;g22ecebb83e1_0_95"/>
          <p:cNvSpPr/>
          <p:nvPr/>
        </p:nvSpPr>
        <p:spPr>
          <a:xfrm>
            <a:off x="300700" y="4602549"/>
            <a:ext cx="6205800" cy="5064301"/>
          </a:xfrm>
          <a:prstGeom prst="rect">
            <a:avLst/>
          </a:prstGeom>
          <a:noFill/>
          <a:ln>
            <a:noFill/>
          </a:ln>
        </p:spPr>
        <p:txBody>
          <a:bodyPr spcFirstLastPara="1" wrap="square" lIns="91425" tIns="45700" rIns="91425" bIns="45700" anchor="t" anchorCtr="0">
            <a:noAutofit/>
          </a:bodyPr>
          <a:lstStyle/>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1:</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vi-VN" sz="1750" dirty="0">
                <a:solidFill>
                  <a:schemeClr val="tx1"/>
                </a:solidFill>
                <a:latin typeface="Times New Roman" panose="02020603050405020304" pitchFamily="18" charset="0"/>
                <a:ea typeface="Times New Roman"/>
                <a:cs typeface="Times New Roman" panose="02020603050405020304" pitchFamily="18" charset="0"/>
              </a:rPr>
              <a:t>Công suất điện của một đoạn mạch là công suất tiêu thụ của đoạn mạch đó và có trị số bằng </a:t>
            </a:r>
            <a:r>
              <a:rPr lang="en-US" sz="1750" dirty="0">
                <a:solidFill>
                  <a:schemeClr val="tx1"/>
                </a:solidFill>
                <a:latin typeface="Times New Roman" panose="02020603050405020304" pitchFamily="18" charset="0"/>
                <a:ea typeface="Times New Roman"/>
                <a:cs typeface="Times New Roman" panose="02020603050405020304" pitchFamily="18" charset="0"/>
              </a:rPr>
              <a:t>___</a:t>
            </a:r>
            <a:r>
              <a:rPr lang="vi-VN" sz="1750" dirty="0">
                <a:solidFill>
                  <a:schemeClr val="tx1"/>
                </a:solidFill>
                <a:latin typeface="Times New Roman" panose="02020603050405020304" pitchFamily="18" charset="0"/>
                <a:ea typeface="Times New Roman"/>
                <a:cs typeface="Times New Roman" panose="02020603050405020304" pitchFamily="18" charset="0"/>
              </a:rPr>
              <a:t>mà đoạn mạch tiêu thụ trong một đơn vị thời gian.</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2:</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tiêu</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thụ</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có</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đơn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vị</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là</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____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giờ</a:t>
            </a:r>
            <a:endParaRPr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3:</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dirty="0" err="1">
                <a:latin typeface="Times New Roman" panose="02020603050405020304" pitchFamily="18" charset="0"/>
                <a:ea typeface="Times New Roman"/>
                <a:cs typeface="Times New Roman" panose="02020603050405020304" pitchFamily="18" charset="0"/>
              </a:rPr>
              <a:t>Ấm</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đun</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nước</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là</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ứng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dụng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của</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sự</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chuyển</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hóa</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năng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lượng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điện</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thành</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dạng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năng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lượng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nào</a:t>
            </a:r>
            <a:r>
              <a:rPr lang="en-US" sz="1750" dirty="0">
                <a:latin typeface="Times New Roman" panose="02020603050405020304" pitchFamily="18" charset="0"/>
                <a:ea typeface="Times New Roman"/>
                <a:cs typeface="Times New Roman" panose="02020603050405020304" pitchFamily="18" charset="0"/>
              </a:rPr>
              <a:t>?</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4: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lượng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trường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của</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tỉ</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lệ</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như</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thế</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nào</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với</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bình</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phương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tích</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của</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r>
              <a:rPr lang="vi-VN" sz="1750" dirty="0">
                <a:latin typeface="Times New Roman" panose="02020603050405020304" pitchFamily="18" charset="0"/>
                <a:cs typeface="Times New Roman" panose="02020603050405020304" pitchFamily="18" charset="0"/>
              </a:rPr>
              <a:t> </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5:</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vi-VN" sz="1750" dirty="0">
                <a:latin typeface="Times New Roman" panose="02020603050405020304" pitchFamily="18" charset="0"/>
                <a:cs typeface="Times New Roman" panose="02020603050405020304" pitchFamily="18" charset="0"/>
              </a:rPr>
              <a:t>Công suất tỏa nhiệt </a:t>
            </a:r>
            <a:r>
              <a:rPr lang="vi-VN" sz="1750" i="1" dirty="0">
                <a:latin typeface="Times New Roman" panose="02020603050405020304" pitchFamily="18" charset="0"/>
                <a:cs typeface="Times New Roman" panose="02020603050405020304" pitchFamily="18" charset="0"/>
              </a:rPr>
              <a:t>P </a:t>
            </a:r>
            <a:r>
              <a:rPr lang="vi-VN" sz="1750" dirty="0">
                <a:latin typeface="Times New Roman" panose="02020603050405020304" pitchFamily="18" charset="0"/>
                <a:cs typeface="Times New Roman" panose="02020603050405020304" pitchFamily="18" charset="0"/>
              </a:rPr>
              <a:t>ở vật dẫn khi có dòng điện chạy qua đặc trưng cho </a:t>
            </a:r>
            <a:r>
              <a:rPr lang="en-US" sz="1750" dirty="0">
                <a:latin typeface="Times New Roman" panose="02020603050405020304" pitchFamily="18" charset="0"/>
                <a:cs typeface="Times New Roman" panose="02020603050405020304" pitchFamily="18" charset="0"/>
              </a:rPr>
              <a:t>__ </a:t>
            </a:r>
            <a:r>
              <a:rPr lang="en-US" sz="1750" dirty="0" err="1">
                <a:latin typeface="Times New Roman" panose="02020603050405020304" pitchFamily="18" charset="0"/>
                <a:cs typeface="Times New Roman" panose="02020603050405020304" pitchFamily="18" charset="0"/>
              </a:rPr>
              <a:t>tỏa</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nhiệt</a:t>
            </a:r>
            <a:r>
              <a:rPr lang="en-US" sz="1750" dirty="0">
                <a:latin typeface="Times New Roman" panose="02020603050405020304" pitchFamily="18" charset="0"/>
                <a:cs typeface="Times New Roman" panose="02020603050405020304" pitchFamily="18" charset="0"/>
              </a:rPr>
              <a:t> </a:t>
            </a:r>
            <a:r>
              <a:rPr lang="vi-VN" sz="1750" dirty="0">
                <a:latin typeface="Times New Roman" panose="02020603050405020304" pitchFamily="18" charset="0"/>
                <a:cs typeface="Times New Roman" panose="02020603050405020304" pitchFamily="18" charset="0"/>
              </a:rPr>
              <a:t>của vật dẫn đó </a:t>
            </a:r>
            <a:endParaRPr lang="en-US" sz="1750" dirty="0">
              <a:latin typeface="Times New Roman" panose="02020603050405020304" pitchFamily="18" charset="0"/>
              <a:cs typeface="Times New Roman" panose="02020603050405020304" pitchFamily="18" charset="0"/>
            </a:endParaRPr>
          </a:p>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6:</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Trong</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đời</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sống</a:t>
            </a:r>
            <a:r>
              <a:rPr lang="en-US" sz="1750" dirty="0">
                <a:latin typeface="Times New Roman" panose="02020603050405020304" pitchFamily="18" charset="0"/>
                <a:ea typeface="Times New Roman"/>
                <a:cs typeface="Times New Roman" panose="02020603050405020304" pitchFamily="18" charset="0"/>
                <a:sym typeface="Times New Roman"/>
              </a:rPr>
              <a:t>, </a:t>
            </a:r>
            <a:r>
              <a:rPr lang="en-US" sz="1750" dirty="0" err="1">
                <a:latin typeface="Times New Roman" panose="02020603050405020304" pitchFamily="18" charset="0"/>
                <a:ea typeface="Times New Roman"/>
                <a:cs typeface="Times New Roman" panose="02020603050405020304" pitchFamily="18" charset="0"/>
                <a:sym typeface="Times New Roman"/>
              </a:rPr>
              <a:t>người</a:t>
            </a:r>
            <a:r>
              <a:rPr lang="en-US" sz="1750" dirty="0">
                <a:latin typeface="Times New Roman" panose="02020603050405020304" pitchFamily="18" charset="0"/>
                <a:ea typeface="Times New Roman"/>
                <a:cs typeface="Times New Roman" panose="02020603050405020304" pitchFamily="18" charset="0"/>
                <a:sym typeface="Times New Roman"/>
              </a:rPr>
              <a:t> ta </a:t>
            </a:r>
            <a:r>
              <a:rPr lang="en-US" sz="1750" dirty="0" err="1">
                <a:latin typeface="Times New Roman" panose="02020603050405020304" pitchFamily="18" charset="0"/>
                <a:ea typeface="Times New Roman"/>
                <a:cs typeface="Times New Roman" panose="02020603050405020304" pitchFamily="18" charset="0"/>
                <a:sym typeface="Times New Roman"/>
              </a:rPr>
              <a:t>thường</a:t>
            </a:r>
            <a:r>
              <a:rPr lang="en-US" sz="1750" dirty="0">
                <a:latin typeface="Times New Roman" panose="02020603050405020304" pitchFamily="18" charset="0"/>
                <a:ea typeface="Times New Roman"/>
                <a:cs typeface="Times New Roman" panose="02020603050405020304" pitchFamily="18" charset="0"/>
                <a:sym typeface="Times New Roman"/>
              </a:rPr>
              <a:t> </a:t>
            </a:r>
            <a:r>
              <a:rPr lang="en-US" sz="1750" dirty="0" err="1">
                <a:latin typeface="Times New Roman" panose="02020603050405020304" pitchFamily="18" charset="0"/>
                <a:ea typeface="Times New Roman"/>
                <a:cs typeface="Times New Roman" panose="02020603050405020304" pitchFamily="18" charset="0"/>
                <a:sym typeface="Times New Roman"/>
              </a:rPr>
              <a:t>gọi</a:t>
            </a:r>
            <a:r>
              <a:rPr lang="en-US" sz="1750" dirty="0">
                <a:latin typeface="Times New Roman" panose="02020603050405020304" pitchFamily="18" charset="0"/>
                <a:ea typeface="Times New Roman"/>
                <a:cs typeface="Times New Roman" panose="02020603050405020304" pitchFamily="18" charset="0"/>
                <a:sym typeface="Times New Roman"/>
              </a:rPr>
              <a:t> 1kW.h </a:t>
            </a:r>
            <a:r>
              <a:rPr lang="en-US" sz="1750" dirty="0" err="1">
                <a:latin typeface="Times New Roman" panose="02020603050405020304" pitchFamily="18" charset="0"/>
                <a:ea typeface="Times New Roman"/>
                <a:cs typeface="Times New Roman" panose="02020603050405020304" pitchFamily="18" charset="0"/>
                <a:sym typeface="Times New Roman"/>
              </a:rPr>
              <a:t>là</a:t>
            </a:r>
            <a:r>
              <a:rPr lang="en-US" sz="1750" dirty="0">
                <a:latin typeface="Times New Roman" panose="02020603050405020304" pitchFamily="18" charset="0"/>
                <a:ea typeface="Times New Roman"/>
                <a:cs typeface="Times New Roman" panose="02020603050405020304" pitchFamily="18" charset="0"/>
                <a:sym typeface="Times New Roman"/>
              </a:rPr>
              <a:t> 1___</a:t>
            </a:r>
            <a:endParaRPr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7: </a:t>
            </a:r>
            <a:r>
              <a:rPr lang="en-US" sz="1750" dirty="0">
                <a:latin typeface="Times New Roman" panose="02020603050405020304" pitchFamily="18" charset="0"/>
                <a:ea typeface="Times New Roman"/>
                <a:cs typeface="Times New Roman" panose="02020603050405020304" pitchFamily="18" charset="0"/>
                <a:sym typeface="Times New Roman"/>
              </a:rPr>
              <a:t>L</a:t>
            </a:r>
            <a:r>
              <a:rPr lang="vi-VN" sz="1750" dirty="0">
                <a:latin typeface="Times New Roman" panose="02020603050405020304" pitchFamily="18" charset="0"/>
                <a:ea typeface="Times New Roman"/>
                <a:cs typeface="Times New Roman" panose="02020603050405020304" pitchFamily="18" charset="0"/>
              </a:rPr>
              <a:t>ượng điện năng mà một đoạn tiêu thụ khi có dòng điện chạy qua để chuyển  hóa thành các dạng năng lượng khác được đo bằng </a:t>
            </a:r>
            <a:r>
              <a:rPr lang="en-US" sz="1750" dirty="0">
                <a:latin typeface="Times New Roman" panose="02020603050405020304" pitchFamily="18" charset="0"/>
                <a:ea typeface="Times New Roman"/>
                <a:cs typeface="Times New Roman" panose="02020603050405020304" pitchFamily="18" charset="0"/>
              </a:rPr>
              <a:t>___</a:t>
            </a:r>
            <a:r>
              <a:rPr lang="vi-VN" sz="1750" dirty="0">
                <a:latin typeface="Times New Roman" panose="02020603050405020304" pitchFamily="18" charset="0"/>
                <a:ea typeface="Times New Roman"/>
                <a:cs typeface="Times New Roman" panose="02020603050405020304" pitchFamily="18" charset="0"/>
              </a:rPr>
              <a:t> của lực điện trường khi dịch chuyển có hướng các điện tích.</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8: </a:t>
            </a:r>
            <a:r>
              <a:rPr lang="vi-VN" sz="1750" dirty="0">
                <a:latin typeface="Times New Roman" panose="02020603050405020304" pitchFamily="18" charset="0"/>
                <a:cs typeface="Times New Roman" panose="02020603050405020304" pitchFamily="18" charset="0"/>
              </a:rPr>
              <a:t>Mỗi dụng cụ điện sẽ hoạt động bình thường khi được sử dụng đúng với hiệu điện thế định mức của nó. Nếu quá mức đó thì dụng cụ điện sẽ bị </a:t>
            </a:r>
            <a:r>
              <a:rPr lang="en-US" sz="1750" dirty="0">
                <a:latin typeface="Times New Roman" panose="02020603050405020304" pitchFamily="18" charset="0"/>
                <a:cs typeface="Times New Roman" panose="02020603050405020304" pitchFamily="18" charset="0"/>
              </a:rPr>
              <a:t>____</a:t>
            </a:r>
            <a:endParaRPr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graphicFrame>
        <p:nvGraphicFramePr>
          <p:cNvPr id="2" name="Table 1"/>
          <p:cNvGraphicFramePr>
            <a:graphicFrameLocks noGrp="1"/>
          </p:cNvGraphicFramePr>
          <p:nvPr/>
        </p:nvGraphicFramePr>
        <p:xfrm>
          <a:off x="444500" y="1371600"/>
          <a:ext cx="355600" cy="304800"/>
        </p:xfrm>
        <a:graphic>
          <a:graphicData uri="http://schemas.openxmlformats.org/drawingml/2006/table">
            <a:tbl>
              <a:tblPr/>
              <a:tblGrid>
                <a:gridCol w="355600">
                  <a:extLst>
                    <a:ext uri="{9D8B030D-6E8A-4147-A177-3AD203B41FA5}">
                      <a16:colId xmlns:a16="http://schemas.microsoft.com/office/drawing/2014/main" val="985019037"/>
                    </a:ext>
                  </a:extLst>
                </a:gridCol>
              </a:tblGrid>
              <a:tr h="254000">
                <a:tc>
                  <a:txBody>
                    <a:bodyPr/>
                    <a:lstStyle/>
                    <a:p>
                      <a:endParaRPr lang="en-US" dirty="0"/>
                    </a:p>
                  </a:txBody>
                  <a:tcPr>
                    <a:lnL w="12700" cmpd="sng">
                      <a:solidFill>
                        <a:schemeClr val="bg1"/>
                      </a:solidFill>
                      <a:prstDash val="solid"/>
                    </a:lnL>
                    <a:lnR w="12700" cmpd="sng">
                      <a:solidFill>
                        <a:schemeClr val="bg1"/>
                      </a:solidFill>
                      <a:prstDash val="solid"/>
                    </a:lnR>
                    <a:lnT w="12700" cmpd="sng">
                      <a:solidFill>
                        <a:schemeClr val="bg1"/>
                      </a:solidFill>
                      <a:prstDash val="solid"/>
                    </a:lnT>
                    <a:lnB w="12700" cmpd="sng">
                      <a:solidFill>
                        <a:schemeClr val="bg1"/>
                      </a:solidFill>
                      <a:prstDash val="solid"/>
                    </a:lnB>
                  </a:tcPr>
                </a:tc>
                <a:extLst>
                  <a:ext uri="{0D108BD9-81ED-4DB2-BD59-A6C34878D82A}">
                    <a16:rowId xmlns:a16="http://schemas.microsoft.com/office/drawing/2014/main" val="2017258525"/>
                  </a:ext>
                </a:extLst>
              </a:tr>
            </a:tbl>
          </a:graphicData>
        </a:graphic>
      </p:graphicFrame>
      <p:graphicFrame>
        <p:nvGraphicFramePr>
          <p:cNvPr id="19" name="Google Shape;525;g22ecebb83e1_0_95"/>
          <p:cNvGraphicFramePr/>
          <p:nvPr>
            <p:extLst>
              <p:ext uri="{D42A27DB-BD31-4B8C-83A1-F6EECF244321}">
                <p14:modId xmlns:p14="http://schemas.microsoft.com/office/powerpoint/2010/main" val="3742245034"/>
              </p:ext>
            </p:extLst>
          </p:nvPr>
        </p:nvGraphicFramePr>
        <p:xfrm>
          <a:off x="160362" y="1390852"/>
          <a:ext cx="6107400" cy="2682320"/>
        </p:xfrm>
        <a:graphic>
          <a:graphicData uri="http://schemas.openxmlformats.org/drawingml/2006/table">
            <a:tbl>
              <a:tblPr firstRow="1" bandRow="1">
                <a:noFill/>
                <a:tableStyleId>{2DE07769-388B-4DAA-80B8-A175E7CA47C8}</a:tableStyleId>
              </a:tblPr>
              <a:tblGrid>
                <a:gridCol w="428466">
                  <a:extLst>
                    <a:ext uri="{9D8B030D-6E8A-4147-A177-3AD203B41FA5}">
                      <a16:colId xmlns:a16="http://schemas.microsoft.com/office/drawing/2014/main" val="20000"/>
                    </a:ext>
                  </a:extLst>
                </a:gridCol>
                <a:gridCol w="428466">
                  <a:extLst>
                    <a:ext uri="{9D8B030D-6E8A-4147-A177-3AD203B41FA5}">
                      <a16:colId xmlns:a16="http://schemas.microsoft.com/office/drawing/2014/main" val="20001"/>
                    </a:ext>
                  </a:extLst>
                </a:gridCol>
                <a:gridCol w="428466">
                  <a:extLst>
                    <a:ext uri="{9D8B030D-6E8A-4147-A177-3AD203B41FA5}">
                      <a16:colId xmlns:a16="http://schemas.microsoft.com/office/drawing/2014/main" val="20002"/>
                    </a:ext>
                  </a:extLst>
                </a:gridCol>
                <a:gridCol w="428466">
                  <a:extLst>
                    <a:ext uri="{9D8B030D-6E8A-4147-A177-3AD203B41FA5}">
                      <a16:colId xmlns:a16="http://schemas.microsoft.com/office/drawing/2014/main" val="20003"/>
                    </a:ext>
                  </a:extLst>
                </a:gridCol>
                <a:gridCol w="428466">
                  <a:extLst>
                    <a:ext uri="{9D8B030D-6E8A-4147-A177-3AD203B41FA5}">
                      <a16:colId xmlns:a16="http://schemas.microsoft.com/office/drawing/2014/main" val="20004"/>
                    </a:ext>
                  </a:extLst>
                </a:gridCol>
                <a:gridCol w="428466">
                  <a:extLst>
                    <a:ext uri="{9D8B030D-6E8A-4147-A177-3AD203B41FA5}">
                      <a16:colId xmlns:a16="http://schemas.microsoft.com/office/drawing/2014/main" val="20005"/>
                    </a:ext>
                  </a:extLst>
                </a:gridCol>
                <a:gridCol w="428466">
                  <a:extLst>
                    <a:ext uri="{9D8B030D-6E8A-4147-A177-3AD203B41FA5}">
                      <a16:colId xmlns:a16="http://schemas.microsoft.com/office/drawing/2014/main" val="20006"/>
                    </a:ext>
                  </a:extLst>
                </a:gridCol>
                <a:gridCol w="428466">
                  <a:extLst>
                    <a:ext uri="{9D8B030D-6E8A-4147-A177-3AD203B41FA5}">
                      <a16:colId xmlns:a16="http://schemas.microsoft.com/office/drawing/2014/main" val="20007"/>
                    </a:ext>
                  </a:extLst>
                </a:gridCol>
                <a:gridCol w="428466">
                  <a:extLst>
                    <a:ext uri="{9D8B030D-6E8A-4147-A177-3AD203B41FA5}">
                      <a16:colId xmlns:a16="http://schemas.microsoft.com/office/drawing/2014/main" val="20008"/>
                    </a:ext>
                  </a:extLst>
                </a:gridCol>
                <a:gridCol w="428466">
                  <a:extLst>
                    <a:ext uri="{9D8B030D-6E8A-4147-A177-3AD203B41FA5}">
                      <a16:colId xmlns:a16="http://schemas.microsoft.com/office/drawing/2014/main" val="20009"/>
                    </a:ext>
                  </a:extLst>
                </a:gridCol>
                <a:gridCol w="428466">
                  <a:extLst>
                    <a:ext uri="{9D8B030D-6E8A-4147-A177-3AD203B41FA5}">
                      <a16:colId xmlns:a16="http://schemas.microsoft.com/office/drawing/2014/main" val="20010"/>
                    </a:ext>
                  </a:extLst>
                </a:gridCol>
                <a:gridCol w="428466">
                  <a:extLst>
                    <a:ext uri="{9D8B030D-6E8A-4147-A177-3AD203B41FA5}">
                      <a16:colId xmlns:a16="http://schemas.microsoft.com/office/drawing/2014/main" val="20011"/>
                    </a:ext>
                  </a:extLst>
                </a:gridCol>
                <a:gridCol w="428466">
                  <a:extLst>
                    <a:ext uri="{9D8B030D-6E8A-4147-A177-3AD203B41FA5}">
                      <a16:colId xmlns:a16="http://schemas.microsoft.com/office/drawing/2014/main" val="20012"/>
                    </a:ext>
                  </a:extLst>
                </a:gridCol>
                <a:gridCol w="537342">
                  <a:extLst>
                    <a:ext uri="{9D8B030D-6E8A-4147-A177-3AD203B41FA5}">
                      <a16:colId xmlns:a16="http://schemas.microsoft.com/office/drawing/2014/main" val="20013"/>
                    </a:ext>
                  </a:extLst>
                </a:gridCol>
              </a:tblGrid>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highlight>
                          <a:schemeClr val="lt1"/>
                        </a:highlight>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T w="12700" cap="flat" cmpd="sng" algn="ctr">
                      <a:noFill/>
                      <a:prstDash val="solid"/>
                      <a:round/>
                      <a:headEnd type="none" w="med" len="med"/>
                      <a:tailEnd type="none" w="med" len="med"/>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lgn="ctr">
                      <a:no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no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28545">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endParaRPr lang="en-US" sz="160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B w="12700"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12700" cap="flat" cmpd="sng" algn="ctr">
                      <a:solidFill>
                        <a:schemeClr val="tx1"/>
                      </a:solidFill>
                      <a:prstDash val="solid"/>
                      <a:round/>
                      <a:headEnd type="none" w="med" len="med"/>
                      <a:tailEnd type="none" w="med" len="med"/>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no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no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noFill/>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solidFill>
                      <a:prstDash val="solid"/>
                      <a:round/>
                      <a:headEnd type="none" w="sm" len="sm"/>
                      <a:tailEnd type="none" w="sm" len="sm"/>
                    </a:lnB>
                    <a:no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T w="12700" cap="flat" cmpd="sng">
                      <a:no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noFill/>
                      <a:prstDash val="solid"/>
                      <a:round/>
                      <a:headEnd type="none" w="sm" len="sm"/>
                      <a:tailEnd type="none" w="sm" len="sm"/>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pic>
        <p:nvPicPr>
          <p:cNvPr id="528" name="Google Shape;528;g22ecebb83e1_0_95" descr="Cartoon boy scientist holding test tube 8388672 Vector Art at Vecteezy"/>
          <p:cNvPicPr preferRelativeResize="0"/>
          <p:nvPr/>
        </p:nvPicPr>
        <p:blipFill rotWithShape="1">
          <a:blip r:embed="rId5">
            <a:alphaModFix/>
          </a:blip>
          <a:srcRect/>
          <a:stretch/>
        </p:blipFill>
        <p:spPr>
          <a:xfrm>
            <a:off x="21300" y="2365654"/>
            <a:ext cx="1426500" cy="222120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grpSp>
        <p:nvGrpSpPr>
          <p:cNvPr id="553" name="Google Shape;553;g22ecebb83e1_0_134"/>
          <p:cNvGrpSpPr/>
          <p:nvPr/>
        </p:nvGrpSpPr>
        <p:grpSpPr>
          <a:xfrm>
            <a:off x="332833" y="1218621"/>
            <a:ext cx="6311633" cy="3153551"/>
            <a:chOff x="509430" y="274288"/>
            <a:chExt cx="5765101" cy="1710354"/>
          </a:xfrm>
        </p:grpSpPr>
        <p:sp>
          <p:nvSpPr>
            <p:cNvPr id="554" name="Google Shape;554;g22ecebb83e1_0_134"/>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5" name="Google Shape;555;g22ecebb83e1_0_134"/>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56" name="Google Shape;556;g22ecebb83e1_0_134"/>
          <p:cNvGrpSpPr/>
          <p:nvPr/>
        </p:nvGrpSpPr>
        <p:grpSpPr>
          <a:xfrm>
            <a:off x="306283" y="169813"/>
            <a:ext cx="6390614" cy="767638"/>
            <a:chOff x="509430" y="274287"/>
            <a:chExt cx="5765101" cy="2124655"/>
          </a:xfrm>
        </p:grpSpPr>
        <p:sp>
          <p:nvSpPr>
            <p:cNvPr id="557" name="Google Shape;557;g22ecebb83e1_0_134"/>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8" name="Google Shape;558;g22ecebb83e1_0_134"/>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Arial"/>
                <a:buNone/>
              </a:pPr>
              <a:r>
                <a:rPr lang="en-US" sz="2300" b="1">
                  <a:solidFill>
                    <a:srgbClr val="548135"/>
                  </a:solidFill>
                  <a:latin typeface="Times New Roman"/>
                  <a:ea typeface="Times New Roman"/>
                  <a:cs typeface="Times New Roman"/>
                  <a:sym typeface="Times New Roman"/>
                </a:rPr>
                <a:t>THỰC HÀNH ĐO SUẤT ĐIỆN ĐỘNG VÀ ĐIỆN TRỞ TRONG PIN ĐIỆN HÓA</a:t>
              </a:r>
              <a:endParaRPr sz="3400" b="1">
                <a:solidFill>
                  <a:srgbClr val="548135"/>
                </a:solidFill>
                <a:latin typeface="Times New Roman"/>
                <a:ea typeface="Times New Roman"/>
                <a:cs typeface="Times New Roman"/>
                <a:sym typeface="Times New Roman"/>
              </a:endParaRPr>
            </a:p>
          </p:txBody>
        </p:sp>
      </p:grpSp>
      <p:sp>
        <p:nvSpPr>
          <p:cNvPr id="559" name="Google Shape;559;g22ecebb83e1_0_134"/>
          <p:cNvSpPr/>
          <p:nvPr/>
        </p:nvSpPr>
        <p:spPr>
          <a:xfrm>
            <a:off x="2721450" y="868450"/>
            <a:ext cx="1415100" cy="3081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560" name="Google Shape;560;g22ecebb83e1_0_134"/>
          <p:cNvGrpSpPr/>
          <p:nvPr/>
        </p:nvGrpSpPr>
        <p:grpSpPr>
          <a:xfrm>
            <a:off x="252691" y="4571170"/>
            <a:ext cx="6460372" cy="5160419"/>
            <a:chOff x="509430" y="274288"/>
            <a:chExt cx="5765101" cy="1488654"/>
          </a:xfrm>
        </p:grpSpPr>
        <p:sp>
          <p:nvSpPr>
            <p:cNvPr id="561" name="Google Shape;561;g22ecebb83e1_0_134"/>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2" name="Google Shape;562;g22ecebb83e1_0_134"/>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63" name="Google Shape;563;g22ecebb83e1_0_134"/>
          <p:cNvPicPr preferRelativeResize="0"/>
          <p:nvPr/>
        </p:nvPicPr>
        <p:blipFill rotWithShape="1">
          <a:blip r:embed="rId3">
            <a:alphaModFix/>
          </a:blip>
          <a:srcRect/>
          <a:stretch/>
        </p:blipFill>
        <p:spPr>
          <a:xfrm>
            <a:off x="6026667" y="688633"/>
            <a:ext cx="918882" cy="918882"/>
          </a:xfrm>
          <a:prstGeom prst="rect">
            <a:avLst/>
          </a:prstGeom>
          <a:noFill/>
          <a:ln>
            <a:noFill/>
          </a:ln>
        </p:spPr>
      </p:pic>
      <p:pic>
        <p:nvPicPr>
          <p:cNvPr id="564" name="Google Shape;564;g22ecebb83e1_0_134" descr="Cartoon boy scientist holding test tubes 8916583 Vector Art at Vecteezy"/>
          <p:cNvPicPr preferRelativeResize="0"/>
          <p:nvPr/>
        </p:nvPicPr>
        <p:blipFill rotWithShape="1">
          <a:blip r:embed="rId4">
            <a:alphaModFix/>
          </a:blip>
          <a:srcRect/>
          <a:stretch/>
        </p:blipFill>
        <p:spPr>
          <a:xfrm flipH="1">
            <a:off x="5808325" y="2365655"/>
            <a:ext cx="918875" cy="2194271"/>
          </a:xfrm>
          <a:prstGeom prst="rect">
            <a:avLst/>
          </a:prstGeom>
          <a:noFill/>
          <a:ln>
            <a:noFill/>
          </a:ln>
        </p:spPr>
      </p:pic>
      <p:graphicFrame>
        <p:nvGraphicFramePr>
          <p:cNvPr id="18" name="Google Shape;585;g22ecebb83e1_0_153"/>
          <p:cNvGraphicFramePr/>
          <p:nvPr>
            <p:extLst>
              <p:ext uri="{D42A27DB-BD31-4B8C-83A1-F6EECF244321}">
                <p14:modId xmlns:p14="http://schemas.microsoft.com/office/powerpoint/2010/main" val="4182031739"/>
              </p:ext>
            </p:extLst>
          </p:nvPr>
        </p:nvGraphicFramePr>
        <p:xfrm>
          <a:off x="565017" y="1351024"/>
          <a:ext cx="6160575" cy="2804240"/>
        </p:xfrm>
        <a:graphic>
          <a:graphicData uri="http://schemas.openxmlformats.org/drawingml/2006/table">
            <a:tbl>
              <a:tblPr firstRow="1" bandRow="1">
                <a:noFill/>
                <a:tableStyleId>{2DE07769-388B-4DAA-80B8-A175E7CA47C8}</a:tableStyleId>
              </a:tblPr>
              <a:tblGrid>
                <a:gridCol w="429250">
                  <a:extLst>
                    <a:ext uri="{9D8B030D-6E8A-4147-A177-3AD203B41FA5}">
                      <a16:colId xmlns:a16="http://schemas.microsoft.com/office/drawing/2014/main" val="20000"/>
                    </a:ext>
                  </a:extLst>
                </a:gridCol>
                <a:gridCol w="429250">
                  <a:extLst>
                    <a:ext uri="{9D8B030D-6E8A-4147-A177-3AD203B41FA5}">
                      <a16:colId xmlns:a16="http://schemas.microsoft.com/office/drawing/2014/main" val="20001"/>
                    </a:ext>
                  </a:extLst>
                </a:gridCol>
                <a:gridCol w="429250">
                  <a:extLst>
                    <a:ext uri="{9D8B030D-6E8A-4147-A177-3AD203B41FA5}">
                      <a16:colId xmlns:a16="http://schemas.microsoft.com/office/drawing/2014/main" val="20002"/>
                    </a:ext>
                  </a:extLst>
                </a:gridCol>
                <a:gridCol w="429250">
                  <a:extLst>
                    <a:ext uri="{9D8B030D-6E8A-4147-A177-3AD203B41FA5}">
                      <a16:colId xmlns:a16="http://schemas.microsoft.com/office/drawing/2014/main" val="20003"/>
                    </a:ext>
                  </a:extLst>
                </a:gridCol>
                <a:gridCol w="429250">
                  <a:extLst>
                    <a:ext uri="{9D8B030D-6E8A-4147-A177-3AD203B41FA5}">
                      <a16:colId xmlns:a16="http://schemas.microsoft.com/office/drawing/2014/main" val="20004"/>
                    </a:ext>
                  </a:extLst>
                </a:gridCol>
                <a:gridCol w="429250">
                  <a:extLst>
                    <a:ext uri="{9D8B030D-6E8A-4147-A177-3AD203B41FA5}">
                      <a16:colId xmlns:a16="http://schemas.microsoft.com/office/drawing/2014/main" val="20005"/>
                    </a:ext>
                  </a:extLst>
                </a:gridCol>
                <a:gridCol w="429250">
                  <a:extLst>
                    <a:ext uri="{9D8B030D-6E8A-4147-A177-3AD203B41FA5}">
                      <a16:colId xmlns:a16="http://schemas.microsoft.com/office/drawing/2014/main" val="20006"/>
                    </a:ext>
                  </a:extLst>
                </a:gridCol>
                <a:gridCol w="429250">
                  <a:extLst>
                    <a:ext uri="{9D8B030D-6E8A-4147-A177-3AD203B41FA5}">
                      <a16:colId xmlns:a16="http://schemas.microsoft.com/office/drawing/2014/main" val="20007"/>
                    </a:ext>
                  </a:extLst>
                </a:gridCol>
                <a:gridCol w="429250">
                  <a:extLst>
                    <a:ext uri="{9D8B030D-6E8A-4147-A177-3AD203B41FA5}">
                      <a16:colId xmlns:a16="http://schemas.microsoft.com/office/drawing/2014/main" val="20008"/>
                    </a:ext>
                  </a:extLst>
                </a:gridCol>
                <a:gridCol w="429250">
                  <a:extLst>
                    <a:ext uri="{9D8B030D-6E8A-4147-A177-3AD203B41FA5}">
                      <a16:colId xmlns:a16="http://schemas.microsoft.com/office/drawing/2014/main" val="20009"/>
                    </a:ext>
                  </a:extLst>
                </a:gridCol>
                <a:gridCol w="429250">
                  <a:extLst>
                    <a:ext uri="{9D8B030D-6E8A-4147-A177-3AD203B41FA5}">
                      <a16:colId xmlns:a16="http://schemas.microsoft.com/office/drawing/2014/main" val="20010"/>
                    </a:ext>
                  </a:extLst>
                </a:gridCol>
                <a:gridCol w="429250">
                  <a:extLst>
                    <a:ext uri="{9D8B030D-6E8A-4147-A177-3AD203B41FA5}">
                      <a16:colId xmlns:a16="http://schemas.microsoft.com/office/drawing/2014/main" val="20011"/>
                    </a:ext>
                  </a:extLst>
                </a:gridCol>
                <a:gridCol w="429250">
                  <a:extLst>
                    <a:ext uri="{9D8B030D-6E8A-4147-A177-3AD203B41FA5}">
                      <a16:colId xmlns:a16="http://schemas.microsoft.com/office/drawing/2014/main" val="20012"/>
                    </a:ext>
                  </a:extLst>
                </a:gridCol>
                <a:gridCol w="5803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noFill/>
                      <a:prstDash val="solid"/>
                      <a:round/>
                      <a:headEnd type="none" w="sm" len="sm"/>
                      <a:tailEnd type="none" w="sm" len="sm"/>
                    </a:lnR>
                    <a:lnT w="9525" cap="flat" cmpd="sng">
                      <a:solidFill>
                        <a:schemeClr val="lt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91450" marR="91450" marT="45725" marB="45725"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highlight>
                          <a:schemeClr val="lt1"/>
                        </a:highlight>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lgn="ctr">
                      <a:solidFill>
                        <a:schemeClr val="tx1"/>
                      </a:solidFill>
                      <a:prstDash val="solid"/>
                      <a:round/>
                      <a:headEnd type="none" w="med" len="med"/>
                      <a:tailEnd type="none" w="med" len="med"/>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no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0850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lgn="ctr">
                      <a:no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endParaRPr lang="en-US" dirty="0"/>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noFill/>
                      <a:prstDash val="solid"/>
                      <a:round/>
                      <a:headEnd type="none" w="med" len="med"/>
                      <a:tailEnd type="none" w="med" len="med"/>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lgn="ctr">
                      <a:noFill/>
                      <a:prstDash val="solid"/>
                      <a:round/>
                      <a:headEnd type="none" w="med" len="med"/>
                      <a:tailEnd type="none" w="med" len="med"/>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no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noFill/>
                      <a:prstDash val="solid"/>
                      <a:round/>
                      <a:headEnd type="none" w="med" len="med"/>
                      <a:tailEnd type="none" w="med" len="med"/>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22" name="Google Shape;586;g22ecebb83e1_0_153"/>
          <p:cNvSpPr/>
          <p:nvPr/>
        </p:nvSpPr>
        <p:spPr>
          <a:xfrm>
            <a:off x="326100" y="4577150"/>
            <a:ext cx="6288656" cy="4681800"/>
          </a:xfrm>
          <a:prstGeom prst="rect">
            <a:avLst/>
          </a:prstGeom>
          <a:noFill/>
          <a:ln>
            <a:noFill/>
          </a:ln>
        </p:spPr>
        <p:txBody>
          <a:bodyPr spcFirstLastPara="1" wrap="square" lIns="91425" tIns="45700" rIns="91425" bIns="45700" anchor="t" anchorCtr="0">
            <a:noAutofit/>
          </a:bodyPr>
          <a:lstStyle/>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1:</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Giá</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trị</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dung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của</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xoay</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thay</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đổi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là</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do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thay</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đổi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phần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___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đối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nhau</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giữa</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các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bản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endParaRPr lang="en-US"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2:</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Khi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sử</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dụng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đồng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hồ</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đa</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không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được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đặt</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thang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đo</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trở</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khi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đo</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loại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áp</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nào</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endParaRPr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3:</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Dụng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cụ</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nào</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dùng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để</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đo</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cường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độ</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dòng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điện</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mắc</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nối</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tiếp</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trong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mạch</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4: </a:t>
            </a:r>
            <a:r>
              <a:rPr lang="en-US" sz="1650" dirty="0" err="1">
                <a:latin typeface="Times New Roman" panose="02020603050405020304" pitchFamily="18" charset="0"/>
                <a:ea typeface="Times New Roman"/>
                <a:cs typeface="Times New Roman" panose="02020603050405020304" pitchFamily="18" charset="0"/>
                <a:sym typeface="Times New Roman"/>
              </a:rPr>
              <a:t>Dụng</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cụ</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nào</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dùng</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để</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đo</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hiệu</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điện</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thế</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giữa</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hai</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đầu</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đoạn</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mạch</a:t>
            </a:r>
            <a:r>
              <a:rPr lang="en-US" sz="1650" dirty="0">
                <a:latin typeface="Times New Roman" panose="02020603050405020304" pitchFamily="18" charset="0"/>
                <a:ea typeface="Times New Roman"/>
                <a:cs typeface="Times New Roman" panose="02020603050405020304" pitchFamily="18" charset="0"/>
                <a:sym typeface="Times New Roman"/>
              </a:rPr>
              <a:t>?</a:t>
            </a:r>
            <a:endPar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5:</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cs typeface="Times New Roman" panose="02020603050405020304" pitchFamily="18" charset="0"/>
              </a:rPr>
              <a:t>Vẽ</a:t>
            </a:r>
            <a:r>
              <a:rPr lang="en-US" sz="1650" dirty="0">
                <a:latin typeface="Times New Roman" panose="02020603050405020304" pitchFamily="18" charset="0"/>
                <a:cs typeface="Times New Roman" panose="02020603050405020304" pitchFamily="18" charset="0"/>
              </a:rPr>
              <a:t> đ</a:t>
            </a:r>
            <a:r>
              <a:rPr lang="vi-VN" sz="1650" dirty="0">
                <a:latin typeface="Times New Roman" panose="02020603050405020304" pitchFamily="18" charset="0"/>
                <a:cs typeface="Times New Roman" panose="02020603050405020304" pitchFamily="18" charset="0"/>
              </a:rPr>
              <a:t>ồ thị của phương trình: U = ℰ - r.I</a:t>
            </a:r>
            <a:r>
              <a:rPr lang="en-US" sz="1650" dirty="0">
                <a:latin typeface="Times New Roman" panose="02020603050405020304" pitchFamily="18" charset="0"/>
                <a:cs typeface="Times New Roman" panose="02020603050405020304" pitchFamily="18" charset="0"/>
              </a:rPr>
              <a:t> , </a:t>
            </a:r>
            <a:r>
              <a:rPr lang="en-US" sz="1650" dirty="0" err="1">
                <a:latin typeface="Times New Roman" panose="02020603050405020304" pitchFamily="18" charset="0"/>
                <a:cs typeface="Times New Roman" panose="02020603050405020304" pitchFamily="18" charset="0"/>
              </a:rPr>
              <a:t>trị</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số</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của</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suất</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điện</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động</a:t>
            </a:r>
            <a:r>
              <a:rPr lang="en-US" sz="1650" dirty="0">
                <a:latin typeface="Times New Roman" panose="02020603050405020304" pitchFamily="18" charset="0"/>
                <a:cs typeface="Times New Roman" panose="02020603050405020304" pitchFamily="18" charset="0"/>
              </a:rPr>
              <a:t> ℰ </a:t>
            </a:r>
            <a:r>
              <a:rPr lang="en-US" sz="1650" dirty="0" err="1">
                <a:latin typeface="Times New Roman" panose="02020603050405020304" pitchFamily="18" charset="0"/>
                <a:cs typeface="Times New Roman" panose="02020603050405020304" pitchFamily="18" charset="0"/>
              </a:rPr>
              <a:t>là</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giao</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điểm</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khi</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kéo</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dài</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đồ</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thị</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cho</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cắt</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trục</a:t>
            </a:r>
            <a:r>
              <a:rPr lang="en-US" sz="1650" dirty="0">
                <a:latin typeface="Times New Roman" panose="02020603050405020304" pitchFamily="18" charset="0"/>
                <a:cs typeface="Times New Roman" panose="02020603050405020304" pitchFamily="18" charset="0"/>
              </a:rPr>
              <a:t> ___ U(V).</a:t>
            </a:r>
          </a:p>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6:</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Hình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ảnh</a:t>
            </a:r>
            <a:r>
              <a:rPr lang="en-US" sz="1650" dirty="0">
                <a:latin typeface="Times New Roman" panose="02020603050405020304" pitchFamily="18" charset="0"/>
                <a:ea typeface="Times New Roman"/>
                <a:cs typeface="Times New Roman" panose="02020603050405020304" pitchFamily="18" charset="0"/>
                <a:sym typeface="Times New Roman"/>
              </a:rPr>
              <a:t> minh </a:t>
            </a:r>
            <a:r>
              <a:rPr lang="en-US" sz="1650" dirty="0" err="1">
                <a:latin typeface="Times New Roman" panose="02020603050405020304" pitchFamily="18" charset="0"/>
                <a:ea typeface="Times New Roman"/>
                <a:cs typeface="Times New Roman" panose="02020603050405020304" pitchFamily="18" charset="0"/>
                <a:sym typeface="Times New Roman"/>
              </a:rPr>
              <a:t>họa</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cách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kiểm</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tra</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thành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phần</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nào</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trong</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mạch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điện</a:t>
            </a:r>
            <a:r>
              <a:rPr lang="en-US" sz="1650" dirty="0">
                <a:latin typeface="Times New Roman" panose="02020603050405020304" pitchFamily="18" charset="0"/>
                <a:ea typeface="Times New Roman"/>
                <a:cs typeface="Times New Roman" panose="02020603050405020304" pitchFamily="18" charset="0"/>
                <a:sym typeface="Times New Roman"/>
              </a:rPr>
              <a:t>?</a:t>
            </a: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lang="en-US"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7: </a:t>
            </a:r>
            <a:r>
              <a:rPr lang="vi-VN" sz="1650" dirty="0">
                <a:latin typeface="Times New Roman" panose="02020603050405020304" pitchFamily="18" charset="0"/>
                <a:cs typeface="Times New Roman" panose="02020603050405020304" pitchFamily="18" charset="0"/>
              </a:rPr>
              <a:t>Dạng đồ thị của U = f(I) là một đường </a:t>
            </a:r>
            <a:r>
              <a:rPr lang="en-US" sz="1650" dirty="0">
                <a:latin typeface="Times New Roman" panose="02020603050405020304" pitchFamily="18" charset="0"/>
                <a:cs typeface="Times New Roman" panose="02020603050405020304" pitchFamily="18" charset="0"/>
              </a:rPr>
              <a:t>___</a:t>
            </a:r>
            <a:r>
              <a:rPr lang="vi-VN" sz="1650" dirty="0">
                <a:latin typeface="Times New Roman" panose="02020603050405020304" pitchFamily="18" charset="0"/>
                <a:cs typeface="Times New Roman" panose="02020603050405020304" pitchFamily="18" charset="0"/>
              </a:rPr>
              <a:t>cắt hai trục tọa độ</a:t>
            </a:r>
            <a:r>
              <a:rPr lang="en-US" sz="1650" dirty="0">
                <a:latin typeface="Times New Roman" panose="02020603050405020304" pitchFamily="18" charset="0"/>
                <a:cs typeface="Times New Roman" panose="02020603050405020304" pitchFamily="18" charset="0"/>
              </a:rPr>
              <a:t>.</a:t>
            </a:r>
            <a:endPar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8: </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U=I.R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là</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công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thức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để</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xác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định</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độ</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____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thế</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trên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đoạn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mạch</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endParaRPr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pic>
        <p:nvPicPr>
          <p:cNvPr id="23" name="Google Shape;588;g22ecebb83e1_0_153"/>
          <p:cNvPicPr preferRelativeResize="0"/>
          <p:nvPr/>
        </p:nvPicPr>
        <p:blipFill rotWithShape="1">
          <a:blip r:embed="rId5">
            <a:alphaModFix/>
          </a:blip>
          <a:srcRect b="15002"/>
          <a:stretch/>
        </p:blipFill>
        <p:spPr>
          <a:xfrm>
            <a:off x="1907653" y="7270547"/>
            <a:ext cx="1927747" cy="1403553"/>
          </a:xfrm>
          <a:prstGeom prst="rect">
            <a:avLst/>
          </a:prstGeom>
          <a:noFill/>
          <a:ln>
            <a:noFill/>
          </a:ln>
        </p:spPr>
      </p:pic>
      <p:pic>
        <p:nvPicPr>
          <p:cNvPr id="568" name="Google Shape;568;g22ecebb83e1_0_134" descr="Cartoon boy scientist holding test tube 8388672 Vector Art at Vecteezy"/>
          <p:cNvPicPr preferRelativeResize="0"/>
          <p:nvPr/>
        </p:nvPicPr>
        <p:blipFill rotWithShape="1">
          <a:blip r:embed="rId6">
            <a:alphaModFix/>
          </a:blip>
          <a:srcRect/>
          <a:stretch/>
        </p:blipFill>
        <p:spPr>
          <a:xfrm>
            <a:off x="-12700" y="2260600"/>
            <a:ext cx="1460500" cy="23105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4" name="Google Shape;104;p3"/>
          <p:cNvGrpSpPr/>
          <p:nvPr/>
        </p:nvGrpSpPr>
        <p:grpSpPr>
          <a:xfrm>
            <a:off x="332829" y="1218609"/>
            <a:ext cx="6311519" cy="3153683"/>
            <a:chOff x="509430" y="274288"/>
            <a:chExt cx="5765038" cy="1710467"/>
          </a:xfrm>
        </p:grpSpPr>
        <p:sp>
          <p:nvSpPr>
            <p:cNvPr id="105" name="Google Shape;105;p3"/>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3"/>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07" name="Google Shape;107;p3"/>
          <p:cNvGrpSpPr/>
          <p:nvPr/>
        </p:nvGrpSpPr>
        <p:grpSpPr>
          <a:xfrm>
            <a:off x="306286" y="169816"/>
            <a:ext cx="6390573" cy="767669"/>
            <a:chOff x="509430" y="274287"/>
            <a:chExt cx="5765038" cy="2124668"/>
          </a:xfrm>
        </p:grpSpPr>
        <p:sp>
          <p:nvSpPr>
            <p:cNvPr id="108" name="Google Shape;108;p3"/>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9" name="Google Shape;109;p3"/>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400" b="1" i="0" u="none" strike="noStrike" cap="none">
                  <a:solidFill>
                    <a:srgbClr val="548135"/>
                  </a:solidFill>
                  <a:latin typeface="Times New Roman"/>
                  <a:ea typeface="Times New Roman"/>
                  <a:cs typeface="Times New Roman"/>
                  <a:sym typeface="Times New Roman"/>
                </a:rPr>
                <a:t>DAO ĐỘNG ĐIỀU HÒA</a:t>
              </a:r>
              <a:endParaRPr sz="2400" b="0" i="0" u="none" strike="noStrike" cap="none">
                <a:solidFill>
                  <a:srgbClr val="000000"/>
                </a:solidFill>
                <a:latin typeface="Arial"/>
                <a:ea typeface="Arial"/>
                <a:cs typeface="Arial"/>
                <a:sym typeface="Arial"/>
              </a:endParaRPr>
            </a:p>
          </p:txBody>
        </p:sp>
      </p:grpSp>
      <p:sp>
        <p:nvSpPr>
          <p:cNvPr id="110" name="Google Shape;110;p3"/>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111" name="Google Shape;111;p3"/>
          <p:cNvGrpSpPr/>
          <p:nvPr/>
        </p:nvGrpSpPr>
        <p:grpSpPr>
          <a:xfrm>
            <a:off x="252686" y="4571182"/>
            <a:ext cx="6460244" cy="5160863"/>
            <a:chOff x="509430" y="274288"/>
            <a:chExt cx="5765038" cy="1488763"/>
          </a:xfrm>
        </p:grpSpPr>
        <p:sp>
          <p:nvSpPr>
            <p:cNvPr id="112" name="Google Shape;112;p3"/>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3" name="Google Shape;113;p3"/>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14" name="Google Shape;114;p3" descr="Cartoon boy scientist holding test tubes 8916583 Vector Art at Vecteezy"/>
          <p:cNvPicPr preferRelativeResize="0"/>
          <p:nvPr/>
        </p:nvPicPr>
        <p:blipFill rotWithShape="1">
          <a:blip r:embed="rId3">
            <a:alphaModFix/>
          </a:blip>
          <a:srcRect/>
          <a:stretch/>
        </p:blipFill>
        <p:spPr>
          <a:xfrm flipH="1">
            <a:off x="5919105" y="2628446"/>
            <a:ext cx="863236" cy="2061456"/>
          </a:xfrm>
          <a:prstGeom prst="rect">
            <a:avLst/>
          </a:prstGeom>
          <a:noFill/>
          <a:ln>
            <a:noFill/>
          </a:ln>
        </p:spPr>
      </p:pic>
      <p:pic>
        <p:nvPicPr>
          <p:cNvPr id="115" name="Google Shape;115;p3" descr="Be - Bilingual Education Sticker"/>
          <p:cNvPicPr preferRelativeResize="0"/>
          <p:nvPr/>
        </p:nvPicPr>
        <p:blipFill rotWithShape="1">
          <a:blip r:embed="rId4">
            <a:alphaModFix/>
          </a:blip>
          <a:srcRect/>
          <a:stretch/>
        </p:blipFill>
        <p:spPr>
          <a:xfrm flipH="1">
            <a:off x="826299" y="3357989"/>
            <a:ext cx="1415225" cy="1331911"/>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6026667" y="688633"/>
            <a:ext cx="918882" cy="918882"/>
          </a:xfrm>
          <a:prstGeom prst="rect">
            <a:avLst/>
          </a:prstGeom>
          <a:noFill/>
          <a:ln>
            <a:noFill/>
          </a:ln>
        </p:spPr>
      </p:pic>
      <p:pic>
        <p:nvPicPr>
          <p:cNvPr id="117" name="Google Shape;117;p3" descr="Cartoon boy scientist holding test tube 8388672 Vector Art at Vecteezy"/>
          <p:cNvPicPr preferRelativeResize="0"/>
          <p:nvPr/>
        </p:nvPicPr>
        <p:blipFill rotWithShape="1">
          <a:blip r:embed="rId6">
            <a:alphaModFix/>
          </a:blip>
          <a:srcRect/>
          <a:stretch/>
        </p:blipFill>
        <p:spPr>
          <a:xfrm>
            <a:off x="-115829" y="2292267"/>
            <a:ext cx="1450573" cy="2334260"/>
          </a:xfrm>
          <a:prstGeom prst="rect">
            <a:avLst/>
          </a:prstGeom>
          <a:noFill/>
          <a:ln>
            <a:noFill/>
          </a:ln>
        </p:spPr>
      </p:pic>
      <p:sp>
        <p:nvSpPr>
          <p:cNvPr id="118" name="Google Shape;118;p3"/>
          <p:cNvSpPr/>
          <p:nvPr/>
        </p:nvSpPr>
        <p:spPr>
          <a:xfrm>
            <a:off x="292909" y="4780784"/>
            <a:ext cx="6230394" cy="4508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1</a:t>
            </a:r>
            <a:r>
              <a:rPr lang="en-US" sz="2050" b="0" i="0" u="none" strike="noStrike" cap="none">
                <a:solidFill>
                  <a:schemeClr val="dk1"/>
                </a:solidFill>
                <a:latin typeface="Times New Roman"/>
                <a:ea typeface="Times New Roman"/>
                <a:cs typeface="Times New Roman"/>
                <a:sym typeface="Times New Roman"/>
              </a:rPr>
              <a:t>: Vật chuyển động qua lại quanh vị trí cân bằng, chuyển động như vậy được gọi là___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2</a:t>
            </a:r>
            <a:r>
              <a:rPr lang="en-US" sz="2050" b="0" i="0" u="none" strike="noStrike" cap="none">
                <a:solidFill>
                  <a:schemeClr val="dk1"/>
                </a:solidFill>
                <a:latin typeface="Times New Roman"/>
                <a:ea typeface="Times New Roman"/>
                <a:cs typeface="Times New Roman"/>
                <a:sym typeface="Times New Roman"/>
              </a:rPr>
              <a:t>: Đồ thị của dao động điều hòa, có dạng hình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3</a:t>
            </a:r>
            <a:r>
              <a:rPr lang="en-US" sz="2050" b="0" i="0" u="none" strike="noStrike" cap="none">
                <a:solidFill>
                  <a:schemeClr val="dk1"/>
                </a:solidFill>
                <a:latin typeface="Times New Roman"/>
                <a:ea typeface="Times New Roman"/>
                <a:cs typeface="Times New Roman"/>
                <a:sym typeface="Times New Roman"/>
              </a:rPr>
              <a:t>: Vật dao động điều hòa với phương trình x=Acos(ωt+φ) Đồ thị biểu diễn sự phụ thuộc của vận tốc dao động v và li độ x có dạng.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4</a:t>
            </a:r>
            <a:r>
              <a:rPr lang="en-US" sz="2050" b="0" i="0" u="none" strike="noStrike" cap="none">
                <a:solidFill>
                  <a:schemeClr val="dk1"/>
                </a:solidFill>
                <a:latin typeface="Times New Roman"/>
                <a:ea typeface="Times New Roman"/>
                <a:cs typeface="Times New Roman"/>
                <a:sym typeface="Times New Roman"/>
              </a:rPr>
              <a:t>: Trong dao động điều hòa của một vật thì tập hợp ba đại lượng: cơ năng, biên độ,____ không thay đổi theo thời gian.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5</a:t>
            </a:r>
            <a:r>
              <a:rPr lang="en-US" sz="2050" b="0" i="0" u="none" strike="noStrike" cap="none">
                <a:solidFill>
                  <a:schemeClr val="dk1"/>
                </a:solidFill>
                <a:latin typeface="Times New Roman"/>
                <a:ea typeface="Times New Roman"/>
                <a:cs typeface="Times New Roman"/>
                <a:sym typeface="Times New Roman"/>
              </a:rPr>
              <a:t>: x=Acos(ωt+φ), φ là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6</a:t>
            </a:r>
            <a:r>
              <a:rPr lang="en-US" sz="2050" b="0" i="0" u="none" strike="noStrike" cap="none">
                <a:solidFill>
                  <a:schemeClr val="dk1"/>
                </a:solidFill>
                <a:latin typeface="Times New Roman"/>
                <a:ea typeface="Times New Roman"/>
                <a:cs typeface="Times New Roman"/>
                <a:sym typeface="Times New Roman"/>
              </a:rPr>
              <a:t>: x=Acos(ωt+φ), x là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1" i="0" u="none" strike="noStrike" cap="none">
                <a:solidFill>
                  <a:schemeClr val="dk1"/>
                </a:solidFill>
                <a:latin typeface="Times New Roman"/>
                <a:ea typeface="Times New Roman"/>
                <a:cs typeface="Times New Roman"/>
                <a:sym typeface="Times New Roman"/>
              </a:rPr>
              <a:t>Câu 7</a:t>
            </a:r>
            <a:r>
              <a:rPr lang="en-US" sz="2050" b="0" i="0" u="none" strike="noStrike" cap="none">
                <a:solidFill>
                  <a:schemeClr val="dk1"/>
                </a:solidFill>
                <a:latin typeface="Times New Roman"/>
                <a:ea typeface="Times New Roman"/>
                <a:cs typeface="Times New Roman"/>
                <a:sym typeface="Times New Roman"/>
              </a:rPr>
              <a:t>: Khi một vật dao động điều hòa, chuyển động của vật từ vị trí biên về vị trí cân bằng là chuyển động___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50"/>
              <a:buFont typeface="Arial"/>
              <a:buNone/>
            </a:pPr>
            <a:r>
              <a:rPr lang="en-US" sz="2050" b="0" i="0" u="none" strike="noStrike" cap="none">
                <a:solidFill>
                  <a:schemeClr val="dk1"/>
                </a:solidFill>
                <a:latin typeface="Times New Roman"/>
                <a:ea typeface="Times New Roman"/>
                <a:cs typeface="Times New Roman"/>
                <a:sym typeface="Times New Roman"/>
              </a:rPr>
              <a:t> </a:t>
            </a:r>
            <a:r>
              <a:rPr lang="en-US" sz="2050" b="1" i="0" u="none" strike="noStrike" cap="none">
                <a:solidFill>
                  <a:schemeClr val="dk1"/>
                </a:solidFill>
                <a:latin typeface="Times New Roman"/>
                <a:ea typeface="Times New Roman"/>
                <a:cs typeface="Times New Roman"/>
                <a:sym typeface="Times New Roman"/>
              </a:rPr>
              <a:t>Câu 8</a:t>
            </a:r>
            <a:r>
              <a:rPr lang="en-US" sz="2050" b="0" i="0" u="none" strike="noStrike" cap="none">
                <a:solidFill>
                  <a:schemeClr val="dk1"/>
                </a:solidFill>
                <a:latin typeface="Times New Roman"/>
                <a:ea typeface="Times New Roman"/>
                <a:cs typeface="Times New Roman"/>
                <a:sym typeface="Times New Roman"/>
              </a:rPr>
              <a:t>: Dao động của con lắc đơn là dao động___</a:t>
            </a:r>
            <a:endParaRPr sz="1400" b="0" i="0" u="none" strike="noStrike" cap="none">
              <a:solidFill>
                <a:srgbClr val="000000"/>
              </a:solidFill>
              <a:latin typeface="Arial"/>
              <a:ea typeface="Arial"/>
              <a:cs typeface="Arial"/>
              <a:sym typeface="Arial"/>
            </a:endParaRPr>
          </a:p>
        </p:txBody>
      </p:sp>
      <p:graphicFrame>
        <p:nvGraphicFramePr>
          <p:cNvPr id="119" name="Google Shape;119;p3"/>
          <p:cNvGraphicFramePr/>
          <p:nvPr>
            <p:extLst>
              <p:ext uri="{D42A27DB-BD31-4B8C-83A1-F6EECF244321}">
                <p14:modId xmlns:p14="http://schemas.microsoft.com/office/powerpoint/2010/main" val="4104445041"/>
              </p:ext>
            </p:extLst>
          </p:nvPr>
        </p:nvGraphicFramePr>
        <p:xfrm>
          <a:off x="1607067" y="1308181"/>
          <a:ext cx="4326575" cy="2768600"/>
        </p:xfrm>
        <a:graphic>
          <a:graphicData uri="http://schemas.openxmlformats.org/drawingml/2006/table">
            <a:tbl>
              <a:tblPr firstRow="1" bandRow="1">
                <a:noFill/>
                <a:tableStyleId>{2DE07769-388B-4DAA-80B8-A175E7CA47C8}</a:tableStyleId>
              </a:tblPr>
              <a:tblGrid>
                <a:gridCol w="393325">
                  <a:extLst>
                    <a:ext uri="{9D8B030D-6E8A-4147-A177-3AD203B41FA5}">
                      <a16:colId xmlns:a16="http://schemas.microsoft.com/office/drawing/2014/main" val="20000"/>
                    </a:ext>
                  </a:extLst>
                </a:gridCol>
                <a:gridCol w="393325">
                  <a:extLst>
                    <a:ext uri="{9D8B030D-6E8A-4147-A177-3AD203B41FA5}">
                      <a16:colId xmlns:a16="http://schemas.microsoft.com/office/drawing/2014/main" val="20001"/>
                    </a:ext>
                  </a:extLst>
                </a:gridCol>
                <a:gridCol w="393325">
                  <a:extLst>
                    <a:ext uri="{9D8B030D-6E8A-4147-A177-3AD203B41FA5}">
                      <a16:colId xmlns:a16="http://schemas.microsoft.com/office/drawing/2014/main" val="20002"/>
                    </a:ext>
                  </a:extLst>
                </a:gridCol>
                <a:gridCol w="393325">
                  <a:extLst>
                    <a:ext uri="{9D8B030D-6E8A-4147-A177-3AD203B41FA5}">
                      <a16:colId xmlns:a16="http://schemas.microsoft.com/office/drawing/2014/main" val="20003"/>
                    </a:ext>
                  </a:extLst>
                </a:gridCol>
                <a:gridCol w="393325">
                  <a:extLst>
                    <a:ext uri="{9D8B030D-6E8A-4147-A177-3AD203B41FA5}">
                      <a16:colId xmlns:a16="http://schemas.microsoft.com/office/drawing/2014/main" val="20004"/>
                    </a:ext>
                  </a:extLst>
                </a:gridCol>
                <a:gridCol w="393325">
                  <a:extLst>
                    <a:ext uri="{9D8B030D-6E8A-4147-A177-3AD203B41FA5}">
                      <a16:colId xmlns:a16="http://schemas.microsoft.com/office/drawing/2014/main" val="20005"/>
                    </a:ext>
                  </a:extLst>
                </a:gridCol>
                <a:gridCol w="393325">
                  <a:extLst>
                    <a:ext uri="{9D8B030D-6E8A-4147-A177-3AD203B41FA5}">
                      <a16:colId xmlns:a16="http://schemas.microsoft.com/office/drawing/2014/main" val="20006"/>
                    </a:ext>
                  </a:extLst>
                </a:gridCol>
                <a:gridCol w="393325">
                  <a:extLst>
                    <a:ext uri="{9D8B030D-6E8A-4147-A177-3AD203B41FA5}">
                      <a16:colId xmlns:a16="http://schemas.microsoft.com/office/drawing/2014/main" val="20007"/>
                    </a:ext>
                  </a:extLst>
                </a:gridCol>
                <a:gridCol w="393325">
                  <a:extLst>
                    <a:ext uri="{9D8B030D-6E8A-4147-A177-3AD203B41FA5}">
                      <a16:colId xmlns:a16="http://schemas.microsoft.com/office/drawing/2014/main" val="20008"/>
                    </a:ext>
                  </a:extLst>
                </a:gridCol>
                <a:gridCol w="393325">
                  <a:extLst>
                    <a:ext uri="{9D8B030D-6E8A-4147-A177-3AD203B41FA5}">
                      <a16:colId xmlns:a16="http://schemas.microsoft.com/office/drawing/2014/main" val="20009"/>
                    </a:ext>
                  </a:extLst>
                </a:gridCol>
                <a:gridCol w="393325">
                  <a:extLst>
                    <a:ext uri="{9D8B030D-6E8A-4147-A177-3AD203B41FA5}">
                      <a16:colId xmlns:a16="http://schemas.microsoft.com/office/drawing/2014/main" val="20010"/>
                    </a:ext>
                  </a:extLst>
                </a:gridCol>
              </a:tblGrid>
              <a:tr h="346075">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D</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0"/>
                  </a:ext>
                </a:extLst>
              </a:tr>
              <a:tr h="346075">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S</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I</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46075">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E</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L</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P</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2"/>
                  </a:ext>
                </a:extLst>
              </a:tr>
              <a:tr h="346075">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U</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K</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6075">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P</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H</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6075">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L</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O</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46075">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A</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46075">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pSp>
        <p:nvGrpSpPr>
          <p:cNvPr id="144" name="Google Shape;144;p5"/>
          <p:cNvGrpSpPr/>
          <p:nvPr/>
        </p:nvGrpSpPr>
        <p:grpSpPr>
          <a:xfrm>
            <a:off x="332833" y="1218621"/>
            <a:ext cx="6311564" cy="3153759"/>
            <a:chOff x="509430" y="274288"/>
            <a:chExt cx="5765038" cy="1710467"/>
          </a:xfrm>
        </p:grpSpPr>
        <p:sp>
          <p:nvSpPr>
            <p:cNvPr id="145" name="Google Shape;145;p5"/>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47" name="Google Shape;147;p5"/>
          <p:cNvGrpSpPr/>
          <p:nvPr/>
        </p:nvGrpSpPr>
        <p:grpSpPr>
          <a:xfrm>
            <a:off x="306286" y="169816"/>
            <a:ext cx="6390573" cy="767669"/>
            <a:chOff x="509430" y="274287"/>
            <a:chExt cx="5765038" cy="2124668"/>
          </a:xfrm>
        </p:grpSpPr>
        <p:sp>
          <p:nvSpPr>
            <p:cNvPr id="148" name="Google Shape;148;p5"/>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9" name="Google Shape;149;p5"/>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700" b="1" i="0" u="none" strike="noStrike" cap="none">
                  <a:solidFill>
                    <a:srgbClr val="548135"/>
                  </a:solidFill>
                  <a:latin typeface="Times New Roman"/>
                  <a:ea typeface="Times New Roman"/>
                  <a:cs typeface="Times New Roman"/>
                  <a:sym typeface="Times New Roman"/>
                </a:rPr>
                <a:t>MÔ TẢ DAO ĐỘNG ĐIỀU HÒA</a:t>
              </a:r>
              <a:endParaRPr sz="1700" b="0" i="0" u="none" strike="noStrike" cap="none">
                <a:solidFill>
                  <a:srgbClr val="000000"/>
                </a:solidFill>
                <a:latin typeface="Arial"/>
                <a:ea typeface="Arial"/>
                <a:cs typeface="Arial"/>
                <a:sym typeface="Arial"/>
              </a:endParaRPr>
            </a:p>
          </p:txBody>
        </p:sp>
      </p:grpSp>
      <p:sp>
        <p:nvSpPr>
          <p:cNvPr id="150" name="Google Shape;150;p5"/>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151" name="Google Shape;151;p5"/>
          <p:cNvGrpSpPr/>
          <p:nvPr/>
        </p:nvGrpSpPr>
        <p:grpSpPr>
          <a:xfrm>
            <a:off x="252686" y="4571182"/>
            <a:ext cx="6460244" cy="5160863"/>
            <a:chOff x="509430" y="274288"/>
            <a:chExt cx="5765038" cy="1488763"/>
          </a:xfrm>
        </p:grpSpPr>
        <p:sp>
          <p:nvSpPr>
            <p:cNvPr id="152" name="Google Shape;152;p5"/>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3" name="Google Shape;153;p5"/>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54" name="Google Shape;154;p5" descr="Cartoon boy scientist holding test tubes 8916583 Vector Art at Vecteezy"/>
          <p:cNvPicPr preferRelativeResize="0"/>
          <p:nvPr/>
        </p:nvPicPr>
        <p:blipFill rotWithShape="1">
          <a:blip r:embed="rId3">
            <a:alphaModFix/>
          </a:blip>
          <a:srcRect/>
          <a:stretch/>
        </p:blipFill>
        <p:spPr>
          <a:xfrm flipH="1">
            <a:off x="5781929" y="2313117"/>
            <a:ext cx="991087" cy="2333685"/>
          </a:xfrm>
          <a:prstGeom prst="rect">
            <a:avLst/>
          </a:prstGeom>
          <a:noFill/>
          <a:ln>
            <a:noFill/>
          </a:ln>
        </p:spPr>
      </p:pic>
      <p:pic>
        <p:nvPicPr>
          <p:cNvPr id="155" name="Google Shape;155;p5"/>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156" name="Google Shape;156;p5" descr="Cartoon boy scientist holding test tube 8388672 Vector Art at Vecteezy"/>
          <p:cNvPicPr preferRelativeResize="0"/>
          <p:nvPr/>
        </p:nvPicPr>
        <p:blipFill rotWithShape="1">
          <a:blip r:embed="rId5">
            <a:alphaModFix/>
          </a:blip>
          <a:srcRect/>
          <a:stretch/>
        </p:blipFill>
        <p:spPr>
          <a:xfrm>
            <a:off x="-34854" y="2313117"/>
            <a:ext cx="1450573" cy="2334260"/>
          </a:xfrm>
          <a:prstGeom prst="rect">
            <a:avLst/>
          </a:prstGeom>
          <a:noFill/>
          <a:ln>
            <a:noFill/>
          </a:ln>
        </p:spPr>
      </p:pic>
      <p:sp>
        <p:nvSpPr>
          <p:cNvPr id="157" name="Google Shape;157;p5"/>
          <p:cNvSpPr/>
          <p:nvPr/>
        </p:nvSpPr>
        <p:spPr>
          <a:xfrm>
            <a:off x="369100" y="4780775"/>
            <a:ext cx="6118500" cy="450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1</a:t>
            </a:r>
            <a:r>
              <a:rPr lang="en-US" sz="2000" b="0" i="0" u="none" strike="noStrike" cap="none">
                <a:solidFill>
                  <a:schemeClr val="dk1"/>
                </a:solidFill>
                <a:latin typeface="Times New Roman"/>
                <a:ea typeface="Times New Roman"/>
                <a:cs typeface="Times New Roman"/>
                <a:sym typeface="Times New Roman"/>
              </a:rPr>
              <a:t>: Khi một vật dao động điều hòa, chuyển động của vật từ vị trí biên về vị trí cân bằng là chuyển động___</a:t>
            </a: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2</a:t>
            </a:r>
            <a:r>
              <a:rPr lang="en-US" sz="2000" b="0" i="0" u="none" strike="noStrike" cap="none">
                <a:solidFill>
                  <a:schemeClr val="dk1"/>
                </a:solidFill>
                <a:latin typeface="Times New Roman"/>
                <a:ea typeface="Times New Roman"/>
                <a:cs typeface="Times New Roman"/>
                <a:sym typeface="Times New Roman"/>
              </a:rPr>
              <a:t>: Pha ban đầu của dao động điều hoà phụ thuộc vào gốc thời gian và___</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3</a:t>
            </a:r>
            <a:r>
              <a:rPr lang="en-US" sz="2000" b="0" i="0" u="none" strike="noStrike" cap="none">
                <a:solidFill>
                  <a:schemeClr val="dk1"/>
                </a:solidFill>
                <a:latin typeface="Times New Roman"/>
                <a:ea typeface="Times New Roman"/>
                <a:cs typeface="Times New Roman"/>
                <a:sym typeface="Times New Roman"/>
              </a:rPr>
              <a:t>: Gia tốc của một chất điểm dao động điều hòa biến thiên cùng ___ và ngược pha với li độ.</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4</a:t>
            </a:r>
            <a:r>
              <a:rPr lang="en-US" sz="2000" b="0" i="0" u="none" strike="noStrike" cap="none">
                <a:solidFill>
                  <a:schemeClr val="dk1"/>
                </a:solidFill>
                <a:latin typeface="Times New Roman"/>
                <a:ea typeface="Times New Roman"/>
                <a:cs typeface="Times New Roman"/>
                <a:sym typeface="Times New Roman"/>
              </a:rPr>
              <a:t>: Dao động điều hòa đổi chiều khi lực tác dụng có độ lớn ___</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5</a:t>
            </a:r>
            <a:r>
              <a:rPr lang="en-US" sz="2000" b="0" i="0" u="none" strike="noStrike" cap="none">
                <a:solidFill>
                  <a:schemeClr val="dk1"/>
                </a:solidFill>
                <a:latin typeface="Times New Roman"/>
                <a:ea typeface="Times New Roman"/>
                <a:cs typeface="Times New Roman"/>
                <a:sym typeface="Times New Roman"/>
              </a:rPr>
              <a:t>: Tần số f là số dao động vật thực hiện được trong___</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6</a:t>
            </a:r>
            <a:r>
              <a:rPr lang="en-US" sz="2000" b="0" i="0" u="none" strike="noStrike" cap="none">
                <a:solidFill>
                  <a:schemeClr val="dk1"/>
                </a:solidFill>
                <a:latin typeface="Times New Roman"/>
                <a:ea typeface="Times New Roman"/>
                <a:cs typeface="Times New Roman"/>
                <a:sym typeface="Times New Roman"/>
              </a:rPr>
              <a:t>: Đơn vị của tần số góc là gì?</a:t>
            </a: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7</a:t>
            </a:r>
            <a:r>
              <a:rPr lang="en-US" sz="2000" b="0" i="0" u="none" strike="noStrike" cap="none">
                <a:solidFill>
                  <a:schemeClr val="dk1"/>
                </a:solidFill>
                <a:latin typeface="Times New Roman"/>
                <a:ea typeface="Times New Roman"/>
                <a:cs typeface="Times New Roman"/>
                <a:sym typeface="Times New Roman"/>
              </a:rPr>
              <a:t>: Độ lệch pha giữa hai dao động điều hòa cùng chu kì luôn ___ độ lệch pha ban đầu.</a:t>
            </a:r>
            <a:endParaRPr sz="20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chemeClr val="dk1"/>
                </a:solidFill>
                <a:latin typeface="Times New Roman"/>
                <a:ea typeface="Times New Roman"/>
                <a:cs typeface="Times New Roman"/>
                <a:sym typeface="Times New Roman"/>
              </a:rPr>
              <a:t>Câu 8</a:t>
            </a:r>
            <a:r>
              <a:rPr lang="en-US" sz="2000" b="0" i="0" u="none" strike="noStrike" cap="none">
                <a:solidFill>
                  <a:schemeClr val="dk1"/>
                </a:solidFill>
                <a:latin typeface="Times New Roman"/>
                <a:ea typeface="Times New Roman"/>
                <a:cs typeface="Times New Roman"/>
                <a:sym typeface="Times New Roman"/>
              </a:rPr>
              <a:t>: Đơn vị của chu kì là gì?</a:t>
            </a:r>
            <a:endParaRPr sz="2000" b="0" i="0" u="none" strike="noStrike" cap="none">
              <a:solidFill>
                <a:srgbClr val="000000"/>
              </a:solidFill>
              <a:latin typeface="Arial"/>
              <a:ea typeface="Arial"/>
              <a:cs typeface="Arial"/>
              <a:sym typeface="Arial"/>
            </a:endParaRPr>
          </a:p>
        </p:txBody>
      </p:sp>
      <p:graphicFrame>
        <p:nvGraphicFramePr>
          <p:cNvPr id="158" name="Google Shape;158;p5"/>
          <p:cNvGraphicFramePr/>
          <p:nvPr>
            <p:extLst>
              <p:ext uri="{D42A27DB-BD31-4B8C-83A1-F6EECF244321}">
                <p14:modId xmlns:p14="http://schemas.microsoft.com/office/powerpoint/2010/main" val="159468565"/>
              </p:ext>
            </p:extLst>
          </p:nvPr>
        </p:nvGraphicFramePr>
        <p:xfrm>
          <a:off x="1187129" y="1397741"/>
          <a:ext cx="4594800" cy="27560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gridCol w="382900">
                  <a:extLst>
                    <a:ext uri="{9D8B030D-6E8A-4147-A177-3AD203B41FA5}">
                      <a16:colId xmlns:a16="http://schemas.microsoft.com/office/drawing/2014/main" val="20011"/>
                    </a:ext>
                  </a:extLst>
                </a:gridCol>
              </a:tblGrid>
              <a:tr h="34450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D</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0"/>
                  </a:ext>
                </a:extLst>
              </a:tr>
              <a:tr h="34450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R</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A</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4450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S</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O</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2"/>
                  </a:ext>
                </a:extLst>
              </a:tr>
              <a:tr h="34450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D</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450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M</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O</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Y</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450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R</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N</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4450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G</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4450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Y</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g22ec486c401_1_0"/>
          <p:cNvGrpSpPr/>
          <p:nvPr/>
        </p:nvGrpSpPr>
        <p:grpSpPr>
          <a:xfrm>
            <a:off x="332833" y="1218621"/>
            <a:ext cx="6311633" cy="3153551"/>
            <a:chOff x="509430" y="274288"/>
            <a:chExt cx="5765101" cy="1710354"/>
          </a:xfrm>
        </p:grpSpPr>
        <p:sp>
          <p:nvSpPr>
            <p:cNvPr id="183" name="Google Shape;183;g22ec486c401_1_0"/>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4" name="Google Shape;184;g22ec486c401_1_0"/>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85" name="Google Shape;185;g22ec486c401_1_0"/>
          <p:cNvGrpSpPr/>
          <p:nvPr/>
        </p:nvGrpSpPr>
        <p:grpSpPr>
          <a:xfrm>
            <a:off x="306283" y="169813"/>
            <a:ext cx="6390614" cy="767638"/>
            <a:chOff x="509430" y="274287"/>
            <a:chExt cx="5765101" cy="2124655"/>
          </a:xfrm>
        </p:grpSpPr>
        <p:sp>
          <p:nvSpPr>
            <p:cNvPr id="186" name="Google Shape;186;g22ec486c401_1_0"/>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22ec486c401_1_0"/>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900" b="1" i="0" u="none" strike="noStrike" cap="none">
                  <a:solidFill>
                    <a:srgbClr val="548135"/>
                  </a:solidFill>
                  <a:latin typeface="Times New Roman"/>
                  <a:ea typeface="Times New Roman"/>
                  <a:cs typeface="Times New Roman"/>
                  <a:sym typeface="Times New Roman"/>
                </a:rPr>
                <a:t>VẬN TỐC, GIA TỐC TRONG DAO ĐỘNG ĐIỀU HÒA</a:t>
              </a:r>
              <a:endParaRPr sz="1900" b="0" i="0" u="none" strike="noStrike" cap="none">
                <a:solidFill>
                  <a:srgbClr val="000000"/>
                </a:solidFill>
                <a:latin typeface="Arial"/>
                <a:ea typeface="Arial"/>
                <a:cs typeface="Arial"/>
                <a:sym typeface="Arial"/>
              </a:endParaRPr>
            </a:p>
          </p:txBody>
        </p:sp>
      </p:grpSp>
      <p:sp>
        <p:nvSpPr>
          <p:cNvPr id="188" name="Google Shape;188;g22ec486c401_1_0"/>
          <p:cNvSpPr/>
          <p:nvPr/>
        </p:nvSpPr>
        <p:spPr>
          <a:xfrm>
            <a:off x="2793921" y="79828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189" name="Google Shape;189;g22ec486c401_1_0"/>
          <p:cNvGrpSpPr/>
          <p:nvPr/>
        </p:nvGrpSpPr>
        <p:grpSpPr>
          <a:xfrm>
            <a:off x="252691" y="4571170"/>
            <a:ext cx="6460372" cy="5160419"/>
            <a:chOff x="509430" y="274288"/>
            <a:chExt cx="5765101" cy="1488654"/>
          </a:xfrm>
        </p:grpSpPr>
        <p:sp>
          <p:nvSpPr>
            <p:cNvPr id="190" name="Google Shape;190;g22ec486c401_1_0"/>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22ec486c401_1_0"/>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93" name="Google Shape;193;g22ec486c401_1_0"/>
          <p:cNvPicPr preferRelativeResize="0"/>
          <p:nvPr/>
        </p:nvPicPr>
        <p:blipFill rotWithShape="1">
          <a:blip r:embed="rId3">
            <a:alphaModFix/>
          </a:blip>
          <a:srcRect/>
          <a:stretch/>
        </p:blipFill>
        <p:spPr>
          <a:xfrm>
            <a:off x="6026667" y="688633"/>
            <a:ext cx="918882" cy="918882"/>
          </a:xfrm>
          <a:prstGeom prst="rect">
            <a:avLst/>
          </a:prstGeom>
          <a:noFill/>
          <a:ln>
            <a:noFill/>
          </a:ln>
        </p:spPr>
      </p:pic>
      <p:sp>
        <p:nvSpPr>
          <p:cNvPr id="194" name="Google Shape;194;g22ec486c401_1_0"/>
          <p:cNvSpPr/>
          <p:nvPr/>
        </p:nvSpPr>
        <p:spPr>
          <a:xfrm>
            <a:off x="292909" y="4780784"/>
            <a:ext cx="6230400" cy="4524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1</a:t>
            </a:r>
            <a:r>
              <a:rPr lang="en-US" sz="1800" b="0" i="0" u="none" strike="noStrike" cap="none">
                <a:solidFill>
                  <a:schemeClr val="dk1"/>
                </a:solidFill>
                <a:latin typeface="Times New Roman"/>
                <a:ea typeface="Times New Roman"/>
                <a:cs typeface="Times New Roman"/>
                <a:sym typeface="Times New Roman"/>
              </a:rPr>
              <a:t>: Cho vật dao động điều hòa. Gia tốc đạt giá trị cực tiểu khi vật qua vị trí___</a:t>
            </a:r>
            <a:endParaRPr sz="18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2</a:t>
            </a:r>
            <a:r>
              <a:rPr lang="en-US" sz="1800" b="0" i="0" u="none" strike="noStrike" cap="none">
                <a:solidFill>
                  <a:schemeClr val="dk1"/>
                </a:solidFill>
                <a:latin typeface="Times New Roman"/>
                <a:ea typeface="Times New Roman"/>
                <a:cs typeface="Times New Roman"/>
                <a:sym typeface="Times New Roman"/>
              </a:rPr>
              <a:t>: Một vật dao động điều hòa. Khi vật đi từ vị trí biên dương đến biên âm thì gia tốc___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3</a:t>
            </a:r>
            <a:r>
              <a:rPr lang="en-US" sz="1800" b="0" i="0" u="none" strike="noStrike" cap="none">
                <a:solidFill>
                  <a:schemeClr val="dk1"/>
                </a:solidFill>
                <a:latin typeface="Times New Roman"/>
                <a:ea typeface="Times New Roman"/>
                <a:cs typeface="Times New Roman"/>
                <a:sym typeface="Times New Roman"/>
              </a:rPr>
              <a:t>: Trong dao động điều hòa của một vật thì gia tốc và vận tốc tức thời biến thiên theo thời gian ___ với nhau.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4</a:t>
            </a:r>
            <a:r>
              <a:rPr lang="en-US" sz="1800" b="0" i="0" u="none" strike="noStrike" cap="none">
                <a:solidFill>
                  <a:schemeClr val="dk1"/>
                </a:solidFill>
                <a:latin typeface="Times New Roman"/>
                <a:ea typeface="Times New Roman"/>
                <a:cs typeface="Times New Roman"/>
                <a:sym typeface="Times New Roman"/>
              </a:rPr>
              <a:t>: Dao động điều hòa có tính___.</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5</a:t>
            </a:r>
            <a:r>
              <a:rPr lang="en-US" sz="1800" b="0" i="0" u="none" strike="noStrike" cap="none">
                <a:solidFill>
                  <a:schemeClr val="dk1"/>
                </a:solidFill>
                <a:latin typeface="Times New Roman"/>
                <a:ea typeface="Times New Roman"/>
                <a:cs typeface="Times New Roman"/>
                <a:sym typeface="Times New Roman"/>
              </a:rPr>
              <a:t>: Cho vật dao động điều hòa. Gia tốc có giá trị bằng 0 khi vật qua vị trí___.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6</a:t>
            </a:r>
            <a:r>
              <a:rPr lang="en-US" sz="1800" b="0" i="0" u="none" strike="noStrike" cap="none">
                <a:solidFill>
                  <a:schemeClr val="dk1"/>
                </a:solidFill>
                <a:latin typeface="Times New Roman"/>
                <a:ea typeface="Times New Roman"/>
                <a:cs typeface="Times New Roman"/>
                <a:sym typeface="Times New Roman"/>
              </a:rPr>
              <a:t>: Vật dao động điều hòa với phương</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trình x=Acos(ωt+φ) Đồ thị biểu diễn sự phụ thuộc của vận tốc dao động v và li độ x có dạng hình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7</a:t>
            </a:r>
            <a:r>
              <a:rPr lang="en-US" sz="1800" b="0" i="0" u="none" strike="noStrike" cap="none">
                <a:solidFill>
                  <a:schemeClr val="dk1"/>
                </a:solidFill>
                <a:latin typeface="Times New Roman"/>
                <a:ea typeface="Times New Roman"/>
                <a:cs typeface="Times New Roman"/>
                <a:sym typeface="Times New Roman"/>
              </a:rPr>
              <a:t>: Đồ thị biểu diễn sự biến thiên của gia tốc theo li độ trong dao động điều hòa có dạng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8</a:t>
            </a:r>
            <a:r>
              <a:rPr lang="en-US" sz="1800" b="0" i="0" u="none" strike="noStrike" cap="none">
                <a:solidFill>
                  <a:schemeClr val="dk1"/>
                </a:solidFill>
                <a:latin typeface="Times New Roman"/>
                <a:ea typeface="Times New Roman"/>
                <a:cs typeface="Times New Roman"/>
                <a:sym typeface="Times New Roman"/>
              </a:rPr>
              <a:t>: Cho vật dao động điều hòa. Li độ đạt giá trị cực tiểu khi vật qua vị trí___.</a:t>
            </a:r>
            <a:endParaRPr sz="1800" b="0" i="0" u="none" strike="noStrike" cap="none">
              <a:solidFill>
                <a:schemeClr val="dk1"/>
              </a:solidFill>
              <a:latin typeface="Times New Roman"/>
              <a:ea typeface="Times New Roman"/>
              <a:cs typeface="Times New Roman"/>
              <a:sym typeface="Times New Roman"/>
            </a:endParaRPr>
          </a:p>
        </p:txBody>
      </p:sp>
      <p:graphicFrame>
        <p:nvGraphicFramePr>
          <p:cNvPr id="195" name="Google Shape;195;g22ec486c401_1_0"/>
          <p:cNvGraphicFramePr/>
          <p:nvPr>
            <p:extLst>
              <p:ext uri="{D42A27DB-BD31-4B8C-83A1-F6EECF244321}">
                <p14:modId xmlns:p14="http://schemas.microsoft.com/office/powerpoint/2010/main" val="1914588092"/>
              </p:ext>
            </p:extLst>
          </p:nvPr>
        </p:nvGraphicFramePr>
        <p:xfrm>
          <a:off x="1221142" y="1330441"/>
          <a:ext cx="4977700" cy="27598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gridCol w="382900">
                  <a:extLst>
                    <a:ext uri="{9D8B030D-6E8A-4147-A177-3AD203B41FA5}">
                      <a16:colId xmlns:a16="http://schemas.microsoft.com/office/drawing/2014/main" val="20011"/>
                    </a:ext>
                  </a:extLst>
                </a:gridCol>
                <a:gridCol w="382900">
                  <a:extLst>
                    <a:ext uri="{9D8B030D-6E8A-4147-A177-3AD203B41FA5}">
                      <a16:colId xmlns:a16="http://schemas.microsoft.com/office/drawing/2014/main" val="20012"/>
                    </a:ext>
                  </a:extLst>
                </a:gridCol>
              </a:tblGrid>
              <a:tr h="344975">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N</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0"/>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G</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V</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U</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P</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O</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6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C</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rgbClr val="FFFFFF"/>
                      </a:solidFill>
                      <a:prstDash val="solid"/>
                      <a:round/>
                      <a:headEnd type="none" w="sm" len="sm"/>
                      <a:tailEnd type="none" w="sm" len="sm"/>
                    </a:lnT>
                  </a:tcPr>
                </a:tc>
                <a:extLst>
                  <a:ext uri="{0D108BD9-81ED-4DB2-BD59-A6C34878D82A}">
                    <a16:rowId xmlns:a16="http://schemas.microsoft.com/office/drawing/2014/main" val="10004"/>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L</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P</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5"/>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H</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solidFill>
                            <a:schemeClr val="lt1"/>
                          </a:solidFill>
                          <a:latin typeface="Times New Roman"/>
                          <a:ea typeface="Times New Roman"/>
                          <a:cs typeface="Times New Roman"/>
                          <a:sym typeface="Times New Roman"/>
                        </a:rPr>
                        <a:t>A</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en-US" sz="1600" u="none" strike="noStrike" cap="none">
                          <a:latin typeface="Times New Roman"/>
                          <a:ea typeface="Times New Roman"/>
                          <a:cs typeface="Times New Roman"/>
                          <a:sym typeface="Times New Roman"/>
                        </a:rPr>
                        <a:t>M</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pic>
        <p:nvPicPr>
          <p:cNvPr id="196" name="Google Shape;196;g22ec486c401_1_0" descr="Cartoon boy scientist holding test tube 8388672 Vector Art at Vecteezy"/>
          <p:cNvPicPr preferRelativeResize="0"/>
          <p:nvPr/>
        </p:nvPicPr>
        <p:blipFill rotWithShape="1">
          <a:blip r:embed="rId4">
            <a:alphaModFix/>
          </a:blip>
          <a:srcRect/>
          <a:stretch/>
        </p:blipFill>
        <p:spPr>
          <a:xfrm>
            <a:off x="-77029" y="2286542"/>
            <a:ext cx="1450573" cy="2334260"/>
          </a:xfrm>
          <a:prstGeom prst="rect">
            <a:avLst/>
          </a:prstGeom>
          <a:noFill/>
          <a:ln>
            <a:noFill/>
          </a:ln>
        </p:spPr>
      </p:pic>
      <p:pic>
        <p:nvPicPr>
          <p:cNvPr id="192" name="Google Shape;192;g22ec486c401_1_0" descr="Cartoon boy scientist holding test tubes 8916583 Vector Art at Vecteezy"/>
          <p:cNvPicPr preferRelativeResize="0"/>
          <p:nvPr/>
        </p:nvPicPr>
        <p:blipFill rotWithShape="1">
          <a:blip r:embed="rId5">
            <a:alphaModFix/>
          </a:blip>
          <a:srcRect/>
          <a:stretch/>
        </p:blipFill>
        <p:spPr>
          <a:xfrm flipH="1">
            <a:off x="5985980" y="2509721"/>
            <a:ext cx="863236" cy="20614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9"/>
          <p:cNvGrpSpPr/>
          <p:nvPr/>
        </p:nvGrpSpPr>
        <p:grpSpPr>
          <a:xfrm>
            <a:off x="332829" y="1218609"/>
            <a:ext cx="6311519" cy="3153683"/>
            <a:chOff x="509430" y="274288"/>
            <a:chExt cx="5765038" cy="1710467"/>
          </a:xfrm>
        </p:grpSpPr>
        <p:sp>
          <p:nvSpPr>
            <p:cNvPr id="221" name="Google Shape;221;p9"/>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2" name="Google Shape;222;p9"/>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23" name="Google Shape;223;p9"/>
          <p:cNvGrpSpPr/>
          <p:nvPr/>
        </p:nvGrpSpPr>
        <p:grpSpPr>
          <a:xfrm>
            <a:off x="306286" y="169816"/>
            <a:ext cx="6390573" cy="767669"/>
            <a:chOff x="509430" y="274287"/>
            <a:chExt cx="5765038" cy="2124668"/>
          </a:xfrm>
        </p:grpSpPr>
        <p:sp>
          <p:nvSpPr>
            <p:cNvPr id="224" name="Google Shape;224;p9"/>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5" name="Google Shape;225;p9"/>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900" b="1" i="0" u="none" strike="noStrike" cap="none">
                  <a:solidFill>
                    <a:srgbClr val="548135"/>
                  </a:solidFill>
                  <a:latin typeface="Times New Roman"/>
                  <a:ea typeface="Times New Roman"/>
                  <a:cs typeface="Times New Roman"/>
                  <a:sym typeface="Times New Roman"/>
                </a:rPr>
                <a:t>ĐỘNG NĂNG. THẾ NĂNG. SỰ CHUYỂN HÓA NĂNG LƯỢNG TRONG GIAO ĐỘNG ĐIỀU HÒA</a:t>
              </a:r>
              <a:endParaRPr sz="1900" b="0" i="0" u="none" strike="noStrike" cap="none">
                <a:solidFill>
                  <a:srgbClr val="000000"/>
                </a:solidFill>
                <a:latin typeface="Arial"/>
                <a:ea typeface="Arial"/>
                <a:cs typeface="Arial"/>
                <a:sym typeface="Arial"/>
              </a:endParaRPr>
            </a:p>
          </p:txBody>
        </p:sp>
      </p:grpSp>
      <p:sp>
        <p:nvSpPr>
          <p:cNvPr id="226" name="Google Shape;226;p9"/>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27" name="Google Shape;227;p9"/>
          <p:cNvGrpSpPr/>
          <p:nvPr/>
        </p:nvGrpSpPr>
        <p:grpSpPr>
          <a:xfrm>
            <a:off x="252686" y="4571182"/>
            <a:ext cx="6460244" cy="5160863"/>
            <a:chOff x="509430" y="274288"/>
            <a:chExt cx="5765038" cy="1488763"/>
          </a:xfrm>
        </p:grpSpPr>
        <p:sp>
          <p:nvSpPr>
            <p:cNvPr id="228" name="Google Shape;228;p9"/>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9" name="Google Shape;229;p9"/>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30" name="Google Shape;230;p9" descr="Cartoon boy scientist holding test tubes 8916583 Vector Art at Vecteezy"/>
          <p:cNvPicPr preferRelativeResize="0"/>
          <p:nvPr/>
        </p:nvPicPr>
        <p:blipFill rotWithShape="1">
          <a:blip r:embed="rId3">
            <a:alphaModFix/>
          </a:blip>
          <a:srcRect/>
          <a:stretch/>
        </p:blipFill>
        <p:spPr>
          <a:xfrm flipH="1">
            <a:off x="5833623" y="2487244"/>
            <a:ext cx="863236" cy="2061456"/>
          </a:xfrm>
          <a:prstGeom prst="rect">
            <a:avLst/>
          </a:prstGeom>
          <a:noFill/>
          <a:ln>
            <a:noFill/>
          </a:ln>
        </p:spPr>
      </p:pic>
      <p:pic>
        <p:nvPicPr>
          <p:cNvPr id="231" name="Google Shape;231;p9"/>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32" name="Google Shape;232;p9" descr="Cartoon boy scientist holding test tube 8388672 Vector Art at Vecteezy"/>
          <p:cNvPicPr preferRelativeResize="0"/>
          <p:nvPr/>
        </p:nvPicPr>
        <p:blipFill rotWithShape="1">
          <a:blip r:embed="rId5">
            <a:alphaModFix/>
          </a:blip>
          <a:srcRect/>
          <a:stretch/>
        </p:blipFill>
        <p:spPr>
          <a:xfrm>
            <a:off x="46796" y="2350842"/>
            <a:ext cx="1450573" cy="2334260"/>
          </a:xfrm>
          <a:prstGeom prst="rect">
            <a:avLst/>
          </a:prstGeom>
          <a:noFill/>
          <a:ln>
            <a:noFill/>
          </a:ln>
        </p:spPr>
      </p:pic>
      <p:graphicFrame>
        <p:nvGraphicFramePr>
          <p:cNvPr id="233" name="Google Shape;233;p9"/>
          <p:cNvGraphicFramePr/>
          <p:nvPr>
            <p:extLst>
              <p:ext uri="{D42A27DB-BD31-4B8C-83A1-F6EECF244321}">
                <p14:modId xmlns:p14="http://schemas.microsoft.com/office/powerpoint/2010/main" val="306419986"/>
              </p:ext>
            </p:extLst>
          </p:nvPr>
        </p:nvGraphicFramePr>
        <p:xfrm>
          <a:off x="1268771" y="1333899"/>
          <a:ext cx="4594800" cy="27188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gridCol w="382900">
                  <a:extLst>
                    <a:ext uri="{9D8B030D-6E8A-4147-A177-3AD203B41FA5}">
                      <a16:colId xmlns:a16="http://schemas.microsoft.com/office/drawing/2014/main" val="20011"/>
                    </a:ext>
                  </a:extLst>
                </a:gridCol>
              </a:tblGrid>
              <a:tr h="339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K</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D</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0"/>
                  </a:ext>
                </a:extLst>
              </a:tr>
              <a:tr h="339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V</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O</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339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N</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2"/>
                  </a:ext>
                </a:extLst>
              </a:tr>
              <a:tr h="339850">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G</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3"/>
                  </a:ext>
                </a:extLst>
              </a:tr>
              <a:tr h="339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N</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4"/>
                  </a:ext>
                </a:extLst>
              </a:tr>
              <a:tr h="339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A</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5"/>
                  </a:ext>
                </a:extLst>
              </a:tr>
              <a:tr h="339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N</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B</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39850">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R</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G</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R</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dirty="0">
                          <a:latin typeface="Times New Roman"/>
                          <a:ea typeface="Times New Roman"/>
                          <a:cs typeface="Times New Roman"/>
                          <a:sym typeface="Times New Roman"/>
                        </a:rPr>
                        <a:t>G</a:t>
                      </a:r>
                      <a:endParaRPr sz="1600" u="none" strike="noStrike" cap="none" dirty="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34" name="Google Shape;234;p9"/>
          <p:cNvSpPr/>
          <p:nvPr/>
        </p:nvSpPr>
        <p:spPr>
          <a:xfrm>
            <a:off x="292909" y="4780784"/>
            <a:ext cx="6230400" cy="4539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1</a:t>
            </a:r>
            <a:r>
              <a:rPr lang="en-US" sz="1700" b="0" i="0" u="none" strike="noStrike" cap="none">
                <a:solidFill>
                  <a:schemeClr val="dk1"/>
                </a:solidFill>
                <a:latin typeface="Times New Roman"/>
                <a:ea typeface="Times New Roman"/>
                <a:cs typeface="Times New Roman"/>
                <a:sym typeface="Times New Roman"/>
              </a:rPr>
              <a:t>: Một con lắc lò xo dao động điều hòa theo phương ngang. Nếu biên độ dao động của con lắc tăng lên gấp đôi thì tần số dao động của con lắc___</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2</a:t>
            </a:r>
            <a:r>
              <a:rPr lang="en-US" sz="1700" b="0" i="0" u="none" strike="noStrike" cap="none">
                <a:solidFill>
                  <a:schemeClr val="dk1"/>
                </a:solidFill>
                <a:latin typeface="Times New Roman"/>
                <a:ea typeface="Times New Roman"/>
                <a:cs typeface="Times New Roman"/>
                <a:sym typeface="Times New Roman"/>
              </a:rPr>
              <a:t>: Thế năng hấp dẫn là đại lượng ____, có thể âm, dương hoặc bằng không.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3</a:t>
            </a:r>
            <a:r>
              <a:rPr lang="en-US" sz="1700" b="0" i="0" u="none" strike="noStrike" cap="none">
                <a:solidFill>
                  <a:schemeClr val="dk1"/>
                </a:solidFill>
                <a:latin typeface="Times New Roman"/>
                <a:ea typeface="Times New Roman"/>
                <a:cs typeface="Times New Roman"/>
                <a:sym typeface="Times New Roman"/>
              </a:rPr>
              <a:t>: Xét một vật chuyển động thẳng biến đổi đều theo phương nằm ngang. Đại lượng nào không đổi?</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4</a:t>
            </a:r>
            <a:r>
              <a:rPr lang="en-US" sz="1700" b="0" i="0" u="none" strike="noStrike" cap="none">
                <a:solidFill>
                  <a:schemeClr val="dk1"/>
                </a:solidFill>
                <a:latin typeface="Times New Roman"/>
                <a:ea typeface="Times New Roman"/>
                <a:cs typeface="Times New Roman"/>
                <a:sym typeface="Times New Roman"/>
              </a:rPr>
              <a:t>: Tại vị trí biên, li độ dài s của con lắc cực đại bằng A. Khi đó, động năng của con lắc bằng 0, do đó thế năng của con lắc bằng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5</a:t>
            </a:r>
            <a:r>
              <a:rPr lang="en-US" sz="1700" b="0" i="0" u="none" strike="noStrike" cap="none">
                <a:solidFill>
                  <a:schemeClr val="dk1"/>
                </a:solidFill>
                <a:latin typeface="Times New Roman"/>
                <a:ea typeface="Times New Roman"/>
                <a:cs typeface="Times New Roman"/>
                <a:sym typeface="Times New Roman"/>
              </a:rPr>
              <a:t>: Thế năng của con lắc đơn dao động điều hoà bằng với năng lượng dao động khi vật nặng ở___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6:</a:t>
            </a:r>
            <a:r>
              <a:rPr lang="en-US" sz="1700" b="0" i="0" u="none" strike="noStrike" cap="none">
                <a:solidFill>
                  <a:schemeClr val="dk1"/>
                </a:solidFill>
                <a:latin typeface="Times New Roman"/>
                <a:ea typeface="Times New Roman"/>
                <a:cs typeface="Times New Roman"/>
                <a:sym typeface="Times New Roman"/>
              </a:rPr>
              <a:t> Thế năng của con lắc lò xo là thế năng ___ của lò xo khi bị biến dạng.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7</a:t>
            </a:r>
            <a:r>
              <a:rPr lang="en-US" sz="1700" b="0" i="0" u="none" strike="noStrike" cap="none">
                <a:solidFill>
                  <a:schemeClr val="dk1"/>
                </a:solidFill>
                <a:latin typeface="Times New Roman"/>
                <a:ea typeface="Times New Roman"/>
                <a:cs typeface="Times New Roman"/>
                <a:sym typeface="Times New Roman"/>
              </a:rPr>
              <a:t>: Con lắc lò xo gồm vật nhỏ gắn với lò xo nhẹ dao động điều hòa theo phương ngang. Lực kéo về tác dụng vào vật luôn hướng về vị trí___</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8</a:t>
            </a:r>
            <a:r>
              <a:rPr lang="en-US" sz="1700" b="0" i="0" u="none" strike="noStrike" cap="none">
                <a:solidFill>
                  <a:schemeClr val="dk1"/>
                </a:solidFill>
                <a:latin typeface="Times New Roman"/>
                <a:ea typeface="Times New Roman"/>
                <a:cs typeface="Times New Roman"/>
                <a:sym typeface="Times New Roman"/>
              </a:rPr>
              <a:t>: Thế năng của con lắc đơn là thế năng ____</a:t>
            </a:r>
            <a:endParaRPr sz="17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900" b="1" i="0" u="none" strike="noStrike" cap="none">
                  <a:solidFill>
                    <a:srgbClr val="548135"/>
                  </a:solidFill>
                  <a:latin typeface="Times New Roman"/>
                  <a:ea typeface="Times New Roman"/>
                  <a:cs typeface="Times New Roman"/>
                  <a:sym typeface="Times New Roman"/>
                </a:rPr>
                <a:t>DAO ĐỘNG TẮT DẦN. DAO ĐỘNG CƯỠNG BỨC. HIỆN TƯỢNG CỘNG HƯỞNG</a:t>
              </a:r>
              <a:endParaRPr sz="1900" b="0" i="0" u="none" strike="noStrike" cap="none">
                <a:solidFill>
                  <a:srgbClr val="000000"/>
                </a:solidFill>
                <a:latin typeface="Arial"/>
                <a:ea typeface="Arial"/>
                <a:cs typeface="Aria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12954" y="2210342"/>
            <a:ext cx="1450573" cy="2334260"/>
          </a:xfrm>
          <a:prstGeom prst="rect">
            <a:avLst/>
          </a:prstGeom>
          <a:noFill/>
          <a:ln>
            <a:noFill/>
          </a:ln>
        </p:spPr>
      </p:pic>
      <p:sp>
        <p:nvSpPr>
          <p:cNvPr id="271" name="Google Shape;271;p11"/>
          <p:cNvSpPr/>
          <p:nvPr/>
        </p:nvSpPr>
        <p:spPr>
          <a:xfrm>
            <a:off x="292909" y="4780784"/>
            <a:ext cx="6230394" cy="44781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1</a:t>
            </a:r>
            <a:r>
              <a:rPr lang="en-US" sz="1900" b="0" i="0" u="none" strike="noStrike" cap="none">
                <a:solidFill>
                  <a:schemeClr val="dk1"/>
                </a:solidFill>
                <a:latin typeface="Times New Roman"/>
                <a:ea typeface="Times New Roman"/>
                <a:cs typeface="Times New Roman"/>
                <a:sym typeface="Times New Roman"/>
              </a:rPr>
              <a:t>: Một vật dao động tắt dần có biên độ và ___ giảm liên tục theo thời gian.</a:t>
            </a:r>
            <a:endParaRPr sz="19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2</a:t>
            </a:r>
            <a:r>
              <a:rPr lang="en-US" sz="1900" b="0" i="0" u="none" strike="noStrike" cap="none">
                <a:solidFill>
                  <a:schemeClr val="dk1"/>
                </a:solidFill>
                <a:latin typeface="Times New Roman"/>
                <a:ea typeface="Times New Roman"/>
                <a:cs typeface="Times New Roman"/>
                <a:sym typeface="Times New Roman"/>
              </a:rPr>
              <a:t>: Hiện tượng biên độ dao động cưỡng bức tang đến giá trị cực đại khi tần số f của lực cưỡng bức tiến đến tần số f</a:t>
            </a:r>
            <a:r>
              <a:rPr lang="en-US" sz="1900" b="0" i="0" u="none" strike="noStrike" cap="none" baseline="-25000">
                <a:solidFill>
                  <a:schemeClr val="dk1"/>
                </a:solidFill>
                <a:latin typeface="Times New Roman"/>
                <a:ea typeface="Times New Roman"/>
                <a:cs typeface="Times New Roman"/>
                <a:sym typeface="Times New Roman"/>
              </a:rPr>
              <a:t>0</a:t>
            </a:r>
            <a:r>
              <a:rPr lang="en-US" sz="1900" b="0" i="0" u="none" strike="noStrike" cap="none">
                <a:solidFill>
                  <a:schemeClr val="dk1"/>
                </a:solidFill>
                <a:latin typeface="Times New Roman"/>
                <a:ea typeface="Times New Roman"/>
                <a:cs typeface="Times New Roman"/>
                <a:sym typeface="Times New Roman"/>
              </a:rPr>
              <a:t> của hệ dao động gọi là hiện tượng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3</a:t>
            </a:r>
            <a:r>
              <a:rPr lang="en-US" sz="1900" b="0" i="0" u="none" strike="noStrike" cap="none">
                <a:solidFill>
                  <a:schemeClr val="dk1"/>
                </a:solidFill>
                <a:latin typeface="Times New Roman"/>
                <a:ea typeface="Times New Roman"/>
                <a:cs typeface="Times New Roman"/>
                <a:sym typeface="Times New Roman"/>
              </a:rPr>
              <a:t>: Dao động tắt dần là dao động có biên độ giảm dần theo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4</a:t>
            </a:r>
            <a:r>
              <a:rPr lang="en-US" sz="1900" b="0" i="0" u="none" strike="noStrike" cap="none">
                <a:solidFill>
                  <a:schemeClr val="dk1"/>
                </a:solidFill>
                <a:latin typeface="Times New Roman"/>
                <a:ea typeface="Times New Roman"/>
                <a:cs typeface="Times New Roman"/>
                <a:sym typeface="Times New Roman"/>
              </a:rPr>
              <a:t>: Nguyên nhân làm dao động của vật tắt dần là do lực ma sát và ___ của môi trường.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5</a:t>
            </a:r>
            <a:r>
              <a:rPr lang="en-US" sz="1900" b="0" i="0" u="none" strike="noStrike" cap="none">
                <a:solidFill>
                  <a:schemeClr val="dk1"/>
                </a:solidFill>
                <a:latin typeface="Times New Roman"/>
                <a:ea typeface="Times New Roman"/>
                <a:cs typeface="Times New Roman"/>
                <a:sym typeface="Times New Roman"/>
              </a:rPr>
              <a:t>: Trong giao động tắt dần, cơ năng ____ theo thời gian.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6:</a:t>
            </a:r>
            <a:r>
              <a:rPr lang="en-US" sz="1900" b="0" i="0" u="none" strike="noStrike" cap="none">
                <a:solidFill>
                  <a:schemeClr val="dk1"/>
                </a:solidFill>
                <a:latin typeface="Times New Roman"/>
                <a:ea typeface="Times New Roman"/>
                <a:cs typeface="Times New Roman"/>
                <a:sym typeface="Times New Roman"/>
              </a:rPr>
              <a:t> Dao động có ___ giảm dần theo thời gian gọi là dao động tắt dần.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7</a:t>
            </a:r>
            <a:r>
              <a:rPr lang="en-US" sz="1900" b="0" i="0" u="none" strike="noStrike" cap="none">
                <a:solidFill>
                  <a:schemeClr val="dk1"/>
                </a:solidFill>
                <a:latin typeface="Times New Roman"/>
                <a:ea typeface="Times New Roman"/>
                <a:cs typeface="Times New Roman"/>
                <a:sym typeface="Times New Roman"/>
              </a:rPr>
              <a:t>: Dao động chịu tác dụng của một ___ cưỡng bức tuần hoàn được gọi là dao động cưỡng bức.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8</a:t>
            </a:r>
            <a:r>
              <a:rPr lang="en-US" sz="1900" b="0" i="0" u="none" strike="noStrike" cap="none">
                <a:solidFill>
                  <a:schemeClr val="dk1"/>
                </a:solidFill>
                <a:latin typeface="Times New Roman"/>
                <a:ea typeface="Times New Roman"/>
                <a:cs typeface="Times New Roman"/>
                <a:sym typeface="Times New Roman"/>
              </a:rPr>
              <a:t>: Lực cản càng nhỏ thì dao động tắt dần càng ___.</a:t>
            </a:r>
            <a:endParaRPr sz="1900" b="0" i="0" u="none" strike="noStrike" cap="none">
              <a:solidFill>
                <a:schemeClr val="dk1"/>
              </a:solidFill>
              <a:latin typeface="Times New Roman"/>
              <a:ea typeface="Times New Roman"/>
              <a:cs typeface="Times New Roman"/>
              <a:sym typeface="Times New Roman"/>
            </a:endParaRPr>
          </a:p>
        </p:txBody>
      </p:sp>
      <p:graphicFrame>
        <p:nvGraphicFramePr>
          <p:cNvPr id="272" name="Google Shape;272;p11"/>
          <p:cNvGraphicFramePr/>
          <p:nvPr>
            <p:extLst>
              <p:ext uri="{D42A27DB-BD31-4B8C-83A1-F6EECF244321}">
                <p14:modId xmlns:p14="http://schemas.microsoft.com/office/powerpoint/2010/main" val="983749847"/>
              </p:ext>
            </p:extLst>
          </p:nvPr>
        </p:nvGraphicFramePr>
        <p:xfrm>
          <a:off x="1143003" y="1321003"/>
          <a:ext cx="4591223" cy="2833296"/>
        </p:xfrm>
        <a:graphic>
          <a:graphicData uri="http://schemas.openxmlformats.org/drawingml/2006/table">
            <a:tbl>
              <a:tblPr firstRow="1" bandRow="1">
                <a:noFill/>
                <a:tableStyleId>{2DE07769-388B-4DAA-80B8-A175E7CA47C8}</a:tableStyleId>
              </a:tblPr>
              <a:tblGrid>
                <a:gridCol w="353171">
                  <a:extLst>
                    <a:ext uri="{9D8B030D-6E8A-4147-A177-3AD203B41FA5}">
                      <a16:colId xmlns:a16="http://schemas.microsoft.com/office/drawing/2014/main" val="20000"/>
                    </a:ext>
                  </a:extLst>
                </a:gridCol>
                <a:gridCol w="353171">
                  <a:extLst>
                    <a:ext uri="{9D8B030D-6E8A-4147-A177-3AD203B41FA5}">
                      <a16:colId xmlns:a16="http://schemas.microsoft.com/office/drawing/2014/main" val="20001"/>
                    </a:ext>
                  </a:extLst>
                </a:gridCol>
                <a:gridCol w="353171">
                  <a:extLst>
                    <a:ext uri="{9D8B030D-6E8A-4147-A177-3AD203B41FA5}">
                      <a16:colId xmlns:a16="http://schemas.microsoft.com/office/drawing/2014/main" val="20002"/>
                    </a:ext>
                  </a:extLst>
                </a:gridCol>
                <a:gridCol w="353171">
                  <a:extLst>
                    <a:ext uri="{9D8B030D-6E8A-4147-A177-3AD203B41FA5}">
                      <a16:colId xmlns:a16="http://schemas.microsoft.com/office/drawing/2014/main" val="20003"/>
                    </a:ext>
                  </a:extLst>
                </a:gridCol>
                <a:gridCol w="353171">
                  <a:extLst>
                    <a:ext uri="{9D8B030D-6E8A-4147-A177-3AD203B41FA5}">
                      <a16:colId xmlns:a16="http://schemas.microsoft.com/office/drawing/2014/main" val="20004"/>
                    </a:ext>
                  </a:extLst>
                </a:gridCol>
                <a:gridCol w="353171">
                  <a:extLst>
                    <a:ext uri="{9D8B030D-6E8A-4147-A177-3AD203B41FA5}">
                      <a16:colId xmlns:a16="http://schemas.microsoft.com/office/drawing/2014/main" val="20005"/>
                    </a:ext>
                  </a:extLst>
                </a:gridCol>
                <a:gridCol w="353171">
                  <a:extLst>
                    <a:ext uri="{9D8B030D-6E8A-4147-A177-3AD203B41FA5}">
                      <a16:colId xmlns:a16="http://schemas.microsoft.com/office/drawing/2014/main" val="20006"/>
                    </a:ext>
                  </a:extLst>
                </a:gridCol>
                <a:gridCol w="353171">
                  <a:extLst>
                    <a:ext uri="{9D8B030D-6E8A-4147-A177-3AD203B41FA5}">
                      <a16:colId xmlns:a16="http://schemas.microsoft.com/office/drawing/2014/main" val="20007"/>
                    </a:ext>
                  </a:extLst>
                </a:gridCol>
                <a:gridCol w="353171">
                  <a:extLst>
                    <a:ext uri="{9D8B030D-6E8A-4147-A177-3AD203B41FA5}">
                      <a16:colId xmlns:a16="http://schemas.microsoft.com/office/drawing/2014/main" val="20008"/>
                    </a:ext>
                  </a:extLst>
                </a:gridCol>
                <a:gridCol w="353171">
                  <a:extLst>
                    <a:ext uri="{9D8B030D-6E8A-4147-A177-3AD203B41FA5}">
                      <a16:colId xmlns:a16="http://schemas.microsoft.com/office/drawing/2014/main" val="20009"/>
                    </a:ext>
                  </a:extLst>
                </a:gridCol>
                <a:gridCol w="353171">
                  <a:extLst>
                    <a:ext uri="{9D8B030D-6E8A-4147-A177-3AD203B41FA5}">
                      <a16:colId xmlns:a16="http://schemas.microsoft.com/office/drawing/2014/main" val="20010"/>
                    </a:ext>
                  </a:extLst>
                </a:gridCol>
                <a:gridCol w="353171">
                  <a:extLst>
                    <a:ext uri="{9D8B030D-6E8A-4147-A177-3AD203B41FA5}">
                      <a16:colId xmlns:a16="http://schemas.microsoft.com/office/drawing/2014/main" val="20011"/>
                    </a:ext>
                  </a:extLst>
                </a:gridCol>
                <a:gridCol w="353171">
                  <a:extLst>
                    <a:ext uri="{9D8B030D-6E8A-4147-A177-3AD203B41FA5}">
                      <a16:colId xmlns:a16="http://schemas.microsoft.com/office/drawing/2014/main" val="20012"/>
                    </a:ext>
                  </a:extLst>
                </a:gridCol>
              </a:tblGrid>
              <a:tr h="354162">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C</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0"/>
                  </a:ext>
                </a:extLst>
              </a:tr>
              <a:tr h="354162">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dirty="0">
                          <a:latin typeface="Times New Roman"/>
                          <a:ea typeface="Times New Roman"/>
                          <a:cs typeface="Times New Roman"/>
                          <a:sym typeface="Times New Roman"/>
                        </a:rPr>
                        <a:t>G</a:t>
                      </a:r>
                      <a:endParaRPr sz="1600" u="none" strike="noStrike" cap="none" dirty="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U</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54162">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O</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354162">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L</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N</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54162">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G</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M</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54162">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B</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54162">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L</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U</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54162">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solidFill>
                            <a:schemeClr val="lt1"/>
                          </a:solidFill>
                          <a:latin typeface="Times New Roman"/>
                          <a:ea typeface="Times New Roman"/>
                          <a:cs typeface="Times New Roman"/>
                          <a:sym typeface="Times New Roman"/>
                        </a:rPr>
                        <a:t>C</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A</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600" u="none" strike="noStrike" cap="none">
                          <a:latin typeface="Times New Roman"/>
                          <a:ea typeface="Times New Roman"/>
                          <a:cs typeface="Times New Roman"/>
                          <a:sym typeface="Times New Roman"/>
                        </a:rPr>
                        <a:t>M</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400"/>
                        <a:buFont typeface="Arial"/>
                        <a:buNone/>
                      </a:pPr>
                      <a:endParaRPr sz="16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MÔ TẢ SÓNG</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413955" y="4780182"/>
            <a:ext cx="6090722" cy="46166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1</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Những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biến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dạng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môi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trường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đàn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hồi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gọi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gì</a:t>
            </a:r>
            <a:r>
              <a:rPr lang="en-US" sz="2100" b="0" i="0" u="none" strike="noStrike" cap="none" dirty="0">
                <a:solidFill>
                  <a:schemeClr val="dk1"/>
                </a:solidFill>
                <a:latin typeface="Times New Roman"/>
                <a:ea typeface="Times New Roman"/>
                <a:cs typeface="Times New Roman"/>
                <a:sym typeface="Times New Roman"/>
              </a:rPr>
              <a:t>?</a:t>
            </a:r>
            <a:endParaRPr sz="2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2</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song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lan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dao</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___.</a:t>
            </a:r>
            <a:endParaRPr lang="en-US" sz="21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3</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Khoảng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cách</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giữa</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hai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ngọn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liên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tiếp</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gọi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gì</a:t>
            </a:r>
            <a:r>
              <a:rPr lang="en-US" sz="2100" b="0" i="0" u="none" strike="noStrike" cap="none" dirty="0">
                <a:solidFill>
                  <a:schemeClr val="dk1"/>
                </a:solidFill>
                <a:latin typeface="Times New Roman"/>
                <a:ea typeface="Times New Roman"/>
                <a:cs typeface="Times New Roman"/>
                <a:sym typeface="Times New Roman"/>
              </a:rPr>
              <a:t>?</a:t>
            </a:r>
            <a:endParaRPr sz="2100" dirty="0"/>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4</a:t>
            </a:r>
            <a:r>
              <a:rPr lang="en-US" sz="2100" b="0" i="0" u="none" strike="noStrike" cap="none" dirty="0">
                <a:solidFill>
                  <a:schemeClr val="dk1"/>
                </a:solidFill>
                <a:latin typeface="Times New Roman"/>
                <a:ea typeface="Times New Roman"/>
                <a:cs typeface="Times New Roman"/>
                <a:sym typeface="Times New Roman"/>
              </a:rPr>
              <a:t>: ___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cao</a:t>
            </a:r>
            <a:r>
              <a:rPr lang="en-US" sz="2100" b="0" i="0" u="none" strike="noStrike" cap="none" dirty="0">
                <a:solidFill>
                  <a:schemeClr val="dk1"/>
                </a:solidFill>
                <a:latin typeface="Times New Roman"/>
                <a:ea typeface="Times New Roman"/>
                <a:cs typeface="Times New Roman"/>
                <a:sym typeface="Times New Roman"/>
              </a:rPr>
              <a:t> hay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sâu</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của</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một</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ngọn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so </a:t>
            </a:r>
            <a:r>
              <a:rPr lang="en-US" sz="2100" b="0" i="0" u="none" strike="noStrike" cap="none" dirty="0" err="1">
                <a:solidFill>
                  <a:schemeClr val="dk1"/>
                </a:solidFill>
                <a:latin typeface="Times New Roman"/>
                <a:ea typeface="Times New Roman"/>
                <a:cs typeface="Times New Roman"/>
                <a:sym typeface="Times New Roman"/>
              </a:rPr>
              <a:t>với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mức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cân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bằng</a:t>
            </a:r>
            <a:r>
              <a:rPr lang="en-US" sz="2100" dirty="0">
                <a:solidFill>
                  <a:schemeClr val="dk1"/>
                </a:solidFill>
                <a:latin typeface="Times New Roman"/>
                <a:ea typeface="Times New Roman"/>
                <a:cs typeface="Times New Roman"/>
                <a:sym typeface="Times New Roman"/>
              </a:rPr>
              <a:t>.</a:t>
            </a:r>
            <a:endParaRPr sz="2100" dirty="0"/>
          </a:p>
          <a:p>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5</a:t>
            </a:r>
            <a:r>
              <a:rPr lang="en-US"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sym typeface="Times New Roman"/>
              </a:rPr>
              <a:t>Đại lượng f = 1/T được gọi là gì?</a:t>
            </a:r>
            <a:endParaRPr lang="en-US" sz="2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6:</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Cường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định</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nghĩa</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năng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lượng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qua </a:t>
            </a:r>
            <a:r>
              <a:rPr lang="en-US" sz="2100" b="0" i="0" u="none" strike="noStrike" cap="none" dirty="0" err="1">
                <a:solidFill>
                  <a:schemeClr val="dk1"/>
                </a:solidFill>
                <a:latin typeface="Times New Roman"/>
                <a:ea typeface="Times New Roman"/>
                <a:cs typeface="Times New Roman"/>
                <a:sym typeface="Times New Roman"/>
              </a:rPr>
              <a:t>một</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đơn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vị</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diện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tích</a:t>
            </a:r>
            <a:r>
              <a:rPr lang="en-US" sz="2100" b="0" i="0" u="none" strike="noStrike" cap="none" dirty="0">
                <a:solidFill>
                  <a:schemeClr val="dk1"/>
                </a:solidFill>
                <a:latin typeface="Times New Roman"/>
                <a:ea typeface="Times New Roman"/>
                <a:cs typeface="Times New Roman"/>
                <a:sym typeface="Times New Roman"/>
              </a:rPr>
              <a:t> ___ </a:t>
            </a:r>
            <a:r>
              <a:rPr lang="en-US" sz="2100" b="0" i="0" u="none" strike="noStrike" cap="none" dirty="0" err="1">
                <a:solidFill>
                  <a:schemeClr val="dk1"/>
                </a:solidFill>
                <a:latin typeface="Times New Roman"/>
                <a:ea typeface="Times New Roman"/>
                <a:cs typeface="Times New Roman"/>
                <a:sym typeface="Times New Roman"/>
              </a:rPr>
              <a:t>với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phương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một</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đơn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vị</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thời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gian</a:t>
            </a:r>
            <a:r>
              <a:rPr lang="en-US" sz="2100" b="0" i="0" u="none" strike="noStrike" cap="none" dirty="0">
                <a:solidFill>
                  <a:schemeClr val="dk1"/>
                </a:solidFill>
                <a:latin typeface="Times New Roman"/>
                <a:ea typeface="Times New Roman"/>
                <a:cs typeface="Times New Roman"/>
                <a:sym typeface="Times New Roman"/>
              </a:rPr>
              <a:t>.</a:t>
            </a:r>
            <a:endParaRPr sz="2100" dirty="0"/>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7</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Tần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số</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bằng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tần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số</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dao</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của</a:t>
            </a:r>
            <a:r>
              <a:rPr lang="en-US" sz="2100" b="0" i="0" u="none" strike="noStrike" cap="none" dirty="0">
                <a:solidFill>
                  <a:schemeClr val="dk1"/>
                </a:solidFill>
                <a:latin typeface="Times New Roman"/>
                <a:ea typeface="Times New Roman"/>
                <a:cs typeface="Times New Roman"/>
                <a:sym typeface="Times New Roman"/>
              </a:rPr>
              <a:t> ___.</a:t>
            </a:r>
            <a:endParaRPr sz="2100" dirty="0"/>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8</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___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a:t>
            </a:r>
            <a:endParaRPr sz="2100" b="0" i="0" u="none" strike="noStrike" cap="none" dirty="0">
              <a:solidFill>
                <a:schemeClr val="dk1"/>
              </a:solidFill>
              <a:latin typeface="Times New Roman"/>
              <a:ea typeface="Times New Roman"/>
              <a:cs typeface="Times New Roman"/>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1739663885"/>
              </p:ext>
            </p:extLst>
          </p:nvPr>
        </p:nvGraphicFramePr>
        <p:xfrm>
          <a:off x="1477966" y="1329175"/>
          <a:ext cx="4467576" cy="2805784"/>
        </p:xfrm>
        <a:graphic>
          <a:graphicData uri="http://schemas.openxmlformats.org/drawingml/2006/table">
            <a:tbl>
              <a:tblPr firstRow="1" bandRow="1">
                <a:tableStyleId>{2D5ABB26-0587-4C30-8999-92F81FD0307C}</a:tableStyleId>
              </a:tblPr>
              <a:tblGrid>
                <a:gridCol w="372298">
                  <a:extLst>
                    <a:ext uri="{9D8B030D-6E8A-4147-A177-3AD203B41FA5}">
                      <a16:colId xmlns:a16="http://schemas.microsoft.com/office/drawing/2014/main" val="1530940237"/>
                    </a:ext>
                  </a:extLst>
                </a:gridCol>
                <a:gridCol w="372298">
                  <a:extLst>
                    <a:ext uri="{9D8B030D-6E8A-4147-A177-3AD203B41FA5}">
                      <a16:colId xmlns:a16="http://schemas.microsoft.com/office/drawing/2014/main" val="317976815"/>
                    </a:ext>
                  </a:extLst>
                </a:gridCol>
                <a:gridCol w="372298">
                  <a:extLst>
                    <a:ext uri="{9D8B030D-6E8A-4147-A177-3AD203B41FA5}">
                      <a16:colId xmlns:a16="http://schemas.microsoft.com/office/drawing/2014/main" val="3539285041"/>
                    </a:ext>
                  </a:extLst>
                </a:gridCol>
                <a:gridCol w="372298">
                  <a:extLst>
                    <a:ext uri="{9D8B030D-6E8A-4147-A177-3AD203B41FA5}">
                      <a16:colId xmlns:a16="http://schemas.microsoft.com/office/drawing/2014/main" val="2998670837"/>
                    </a:ext>
                  </a:extLst>
                </a:gridCol>
                <a:gridCol w="372298">
                  <a:extLst>
                    <a:ext uri="{9D8B030D-6E8A-4147-A177-3AD203B41FA5}">
                      <a16:colId xmlns:a16="http://schemas.microsoft.com/office/drawing/2014/main" val="1423021868"/>
                    </a:ext>
                  </a:extLst>
                </a:gridCol>
                <a:gridCol w="372298">
                  <a:extLst>
                    <a:ext uri="{9D8B030D-6E8A-4147-A177-3AD203B41FA5}">
                      <a16:colId xmlns:a16="http://schemas.microsoft.com/office/drawing/2014/main" val="3356267603"/>
                    </a:ext>
                  </a:extLst>
                </a:gridCol>
                <a:gridCol w="372298">
                  <a:extLst>
                    <a:ext uri="{9D8B030D-6E8A-4147-A177-3AD203B41FA5}">
                      <a16:colId xmlns:a16="http://schemas.microsoft.com/office/drawing/2014/main" val="1462034050"/>
                    </a:ext>
                  </a:extLst>
                </a:gridCol>
                <a:gridCol w="372298">
                  <a:extLst>
                    <a:ext uri="{9D8B030D-6E8A-4147-A177-3AD203B41FA5}">
                      <a16:colId xmlns:a16="http://schemas.microsoft.com/office/drawing/2014/main" val="4257505507"/>
                    </a:ext>
                  </a:extLst>
                </a:gridCol>
                <a:gridCol w="372298">
                  <a:extLst>
                    <a:ext uri="{9D8B030D-6E8A-4147-A177-3AD203B41FA5}">
                      <a16:colId xmlns:a16="http://schemas.microsoft.com/office/drawing/2014/main" val="2285642437"/>
                    </a:ext>
                  </a:extLst>
                </a:gridCol>
                <a:gridCol w="372298">
                  <a:extLst>
                    <a:ext uri="{9D8B030D-6E8A-4147-A177-3AD203B41FA5}">
                      <a16:colId xmlns:a16="http://schemas.microsoft.com/office/drawing/2014/main" val="4278062782"/>
                    </a:ext>
                  </a:extLst>
                </a:gridCol>
                <a:gridCol w="372298">
                  <a:extLst>
                    <a:ext uri="{9D8B030D-6E8A-4147-A177-3AD203B41FA5}">
                      <a16:colId xmlns:a16="http://schemas.microsoft.com/office/drawing/2014/main" val="2532921071"/>
                    </a:ext>
                  </a:extLst>
                </a:gridCol>
                <a:gridCol w="372298">
                  <a:extLst>
                    <a:ext uri="{9D8B030D-6E8A-4147-A177-3AD203B41FA5}">
                      <a16:colId xmlns:a16="http://schemas.microsoft.com/office/drawing/2014/main" val="1916574206"/>
                    </a:ext>
                  </a:extLst>
                </a:gridCol>
              </a:tblGrid>
              <a:tr h="350723">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1127190"/>
                  </a:ext>
                </a:extLst>
              </a:tr>
              <a:tr h="350723">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937367371"/>
                  </a:ext>
                </a:extLst>
              </a:tr>
              <a:tr h="350723">
                <a:tc>
                  <a:txBody>
                    <a:bodyPr/>
                    <a:lstStyle/>
                    <a:p>
                      <a:pPr algn="ctr"/>
                      <a:r>
                        <a:rPr lang="en-US" sz="16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0392988"/>
                  </a:ext>
                </a:extLst>
              </a:tr>
              <a:tr h="350723">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noFill/>
                      <a:prstDash val="solid"/>
                      <a:round/>
                      <a:headEnd type="none" w="med" len="med"/>
                      <a:tailEnd type="none" w="med" len="med"/>
                    </a:lnB>
                  </a:tcPr>
                </a:tc>
                <a:extLst>
                  <a:ext uri="{0D108BD9-81ED-4DB2-BD59-A6C34878D82A}">
                    <a16:rowId xmlns:a16="http://schemas.microsoft.com/office/drawing/2014/main" val="854788021"/>
                  </a:ext>
                </a:extLst>
              </a:tr>
              <a:tr h="350723">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2082160"/>
                  </a:ext>
                </a:extLst>
              </a:tr>
              <a:tr h="350723">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803359252"/>
                  </a:ext>
                </a:extLst>
              </a:tr>
              <a:tr h="350723">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20562388"/>
                  </a:ext>
                </a:extLst>
              </a:tr>
              <a:tr h="350723">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41746520"/>
                  </a:ext>
                </a:extLst>
              </a:tr>
            </a:tbl>
          </a:graphicData>
        </a:graphic>
      </p:graphicFrame>
    </p:spTree>
    <p:extLst>
      <p:ext uri="{BB962C8B-B14F-4D97-AF65-F5344CB8AC3E}">
        <p14:creationId xmlns:p14="http://schemas.microsoft.com/office/powerpoint/2010/main" val="3170571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163" name="Google Shape;163;p7"/>
          <p:cNvGrpSpPr/>
          <p:nvPr/>
        </p:nvGrpSpPr>
        <p:grpSpPr>
          <a:xfrm>
            <a:off x="332829" y="1218609"/>
            <a:ext cx="6311519" cy="3153683"/>
            <a:chOff x="509430" y="274288"/>
            <a:chExt cx="5765038" cy="1710467"/>
          </a:xfrm>
        </p:grpSpPr>
        <p:sp>
          <p:nvSpPr>
            <p:cNvPr id="164" name="Google Shape;164;p7"/>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5" name="Google Shape;165;p7"/>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166" name="Google Shape;166;p7"/>
          <p:cNvGrpSpPr/>
          <p:nvPr/>
        </p:nvGrpSpPr>
        <p:grpSpPr>
          <a:xfrm>
            <a:off x="306286" y="169816"/>
            <a:ext cx="6390573" cy="767669"/>
            <a:chOff x="509430" y="274287"/>
            <a:chExt cx="5765038" cy="2124668"/>
          </a:xfrm>
        </p:grpSpPr>
        <p:sp>
          <p:nvSpPr>
            <p:cNvPr id="167" name="Google Shape;167;p7"/>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8" name="Google Shape;168;p7"/>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900" b="1" i="0" u="none" strike="noStrike" cap="none">
                  <a:solidFill>
                    <a:srgbClr val="548135"/>
                  </a:solidFill>
                  <a:latin typeface="Times New Roman"/>
                  <a:ea typeface="Times New Roman"/>
                  <a:cs typeface="Times New Roman"/>
                  <a:sym typeface="Times New Roman"/>
                </a:rPr>
                <a:t>VẬN TỐC, GIA TỐC TRONG DAO ĐỘNG ĐIỀU HÒA</a:t>
              </a:r>
              <a:endParaRPr sz="1900" b="0" i="0" u="none" strike="noStrike" cap="none">
                <a:solidFill>
                  <a:srgbClr val="000000"/>
                </a:solidFill>
                <a:latin typeface="Arial"/>
                <a:ea typeface="Arial"/>
                <a:cs typeface="Arial"/>
                <a:sym typeface="Arial"/>
              </a:endParaRPr>
            </a:p>
          </p:txBody>
        </p:sp>
      </p:grpSp>
      <p:sp>
        <p:nvSpPr>
          <p:cNvPr id="169" name="Google Shape;169;p7"/>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170" name="Google Shape;170;p7"/>
          <p:cNvGrpSpPr/>
          <p:nvPr/>
        </p:nvGrpSpPr>
        <p:grpSpPr>
          <a:xfrm>
            <a:off x="252686" y="4571182"/>
            <a:ext cx="6460244" cy="5160863"/>
            <a:chOff x="509430" y="274288"/>
            <a:chExt cx="5765038" cy="1488763"/>
          </a:xfrm>
        </p:grpSpPr>
        <p:sp>
          <p:nvSpPr>
            <p:cNvPr id="171" name="Google Shape;171;p7"/>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7"/>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174" name="Google Shape;174;p7"/>
          <p:cNvPicPr preferRelativeResize="0"/>
          <p:nvPr/>
        </p:nvPicPr>
        <p:blipFill rotWithShape="1">
          <a:blip r:embed="rId3">
            <a:alphaModFix/>
          </a:blip>
          <a:srcRect/>
          <a:stretch/>
        </p:blipFill>
        <p:spPr>
          <a:xfrm>
            <a:off x="6026667" y="688633"/>
            <a:ext cx="918882" cy="918882"/>
          </a:xfrm>
          <a:prstGeom prst="rect">
            <a:avLst/>
          </a:prstGeom>
          <a:noFill/>
          <a:ln>
            <a:noFill/>
          </a:ln>
        </p:spPr>
      </p:pic>
      <p:sp>
        <p:nvSpPr>
          <p:cNvPr id="175" name="Google Shape;175;p7"/>
          <p:cNvSpPr/>
          <p:nvPr/>
        </p:nvSpPr>
        <p:spPr>
          <a:xfrm>
            <a:off x="292909" y="4780784"/>
            <a:ext cx="6230394" cy="45242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1</a:t>
            </a:r>
            <a:r>
              <a:rPr lang="en-US" sz="1800" b="0" i="0" u="none" strike="noStrike" cap="none">
                <a:solidFill>
                  <a:schemeClr val="dk1"/>
                </a:solidFill>
                <a:latin typeface="Times New Roman"/>
                <a:ea typeface="Times New Roman"/>
                <a:cs typeface="Times New Roman"/>
                <a:sym typeface="Times New Roman"/>
              </a:rPr>
              <a:t>: Cho vật dao động điều hòa. Gia tốc đạt giá trị cực tiểu khi vật qua vị trí___</a:t>
            </a:r>
            <a:endParaRPr sz="1800" b="1"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2</a:t>
            </a:r>
            <a:r>
              <a:rPr lang="en-US" sz="1800" b="0" i="0" u="none" strike="noStrike" cap="none">
                <a:solidFill>
                  <a:schemeClr val="dk1"/>
                </a:solidFill>
                <a:latin typeface="Times New Roman"/>
                <a:ea typeface="Times New Roman"/>
                <a:cs typeface="Times New Roman"/>
                <a:sym typeface="Times New Roman"/>
              </a:rPr>
              <a:t>: Một vật dao động điều hòa. Khi vật đi từ vị trí biên dương đến biên âm thì gia tốc___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3</a:t>
            </a:r>
            <a:r>
              <a:rPr lang="en-US" sz="1800" b="0" i="0" u="none" strike="noStrike" cap="none">
                <a:solidFill>
                  <a:schemeClr val="dk1"/>
                </a:solidFill>
                <a:latin typeface="Times New Roman"/>
                <a:ea typeface="Times New Roman"/>
                <a:cs typeface="Times New Roman"/>
                <a:sym typeface="Times New Roman"/>
              </a:rPr>
              <a:t>: Trong dao động điều hòa của một vật thì gia tốc và vận tốc tức thời biến thiên theo thời gian ___ với nhau.</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4</a:t>
            </a:r>
            <a:r>
              <a:rPr lang="en-US" sz="1800" b="0" i="0" u="none" strike="noStrike" cap="none">
                <a:solidFill>
                  <a:schemeClr val="dk1"/>
                </a:solidFill>
                <a:latin typeface="Times New Roman"/>
                <a:ea typeface="Times New Roman"/>
                <a:cs typeface="Times New Roman"/>
                <a:sym typeface="Times New Roman"/>
              </a:rPr>
              <a:t>: Dao động điều hòa có tính___.</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5</a:t>
            </a:r>
            <a:r>
              <a:rPr lang="en-US" sz="1800" b="0" i="0" u="none" strike="noStrike" cap="none">
                <a:solidFill>
                  <a:schemeClr val="dk1"/>
                </a:solidFill>
                <a:latin typeface="Times New Roman"/>
                <a:ea typeface="Times New Roman"/>
                <a:cs typeface="Times New Roman"/>
                <a:sym typeface="Times New Roman"/>
              </a:rPr>
              <a:t>: Cho vật dao động điều hòa. Gia tốc có giá trị bằng 0 khi vật qua vị trí___.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6</a:t>
            </a:r>
            <a:r>
              <a:rPr lang="en-US" sz="1800" b="0" i="0" u="none" strike="noStrike" cap="none">
                <a:solidFill>
                  <a:schemeClr val="dk1"/>
                </a:solidFill>
                <a:latin typeface="Times New Roman"/>
                <a:ea typeface="Times New Roman"/>
                <a:cs typeface="Times New Roman"/>
                <a:sym typeface="Times New Roman"/>
              </a:rPr>
              <a:t>: Vật dao động điều hòa với phương</a:t>
            </a:r>
            <a:endParaRPr sz="18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Times New Roman"/>
                <a:ea typeface="Times New Roman"/>
                <a:cs typeface="Times New Roman"/>
                <a:sym typeface="Times New Roman"/>
              </a:rPr>
              <a:t>trình x=Acos(ωt+φ) Đồ thị biểu diễn sự phụ thuộc của vận tốc dao động v và li độ x có dạng hình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7</a:t>
            </a:r>
            <a:r>
              <a:rPr lang="en-US" sz="1800" b="0" i="0" u="none" strike="noStrike" cap="none">
                <a:solidFill>
                  <a:schemeClr val="dk1"/>
                </a:solidFill>
                <a:latin typeface="Times New Roman"/>
                <a:ea typeface="Times New Roman"/>
                <a:cs typeface="Times New Roman"/>
                <a:sym typeface="Times New Roman"/>
              </a:rPr>
              <a:t>: Đồ thị biểu diễn sự biến thiên của gia tốc theo li độ trong dao động điều hòa có dạng gì?</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Câu 8</a:t>
            </a:r>
            <a:r>
              <a:rPr lang="en-US" sz="1800" b="0" i="0" u="none" strike="noStrike" cap="none">
                <a:solidFill>
                  <a:schemeClr val="dk1"/>
                </a:solidFill>
                <a:latin typeface="Times New Roman"/>
                <a:ea typeface="Times New Roman"/>
                <a:cs typeface="Times New Roman"/>
                <a:sym typeface="Times New Roman"/>
              </a:rPr>
              <a:t>: Cho vật dao động điều hòa. Li độ đạt giá trị cực tiểu khi vật qua vị trí___.</a:t>
            </a:r>
            <a:endParaRPr sz="1800" b="0" i="0" u="none" strike="noStrike" cap="none">
              <a:solidFill>
                <a:schemeClr val="dk1"/>
              </a:solidFill>
              <a:latin typeface="Times New Roman"/>
              <a:ea typeface="Times New Roman"/>
              <a:cs typeface="Times New Roman"/>
              <a:sym typeface="Times New Roman"/>
            </a:endParaRPr>
          </a:p>
        </p:txBody>
      </p:sp>
      <p:graphicFrame>
        <p:nvGraphicFramePr>
          <p:cNvPr id="176" name="Google Shape;176;p7"/>
          <p:cNvGraphicFramePr/>
          <p:nvPr/>
        </p:nvGraphicFramePr>
        <p:xfrm>
          <a:off x="1221142" y="1317741"/>
          <a:ext cx="4977700" cy="27598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gridCol w="382900">
                  <a:extLst>
                    <a:ext uri="{9D8B030D-6E8A-4147-A177-3AD203B41FA5}">
                      <a16:colId xmlns:a16="http://schemas.microsoft.com/office/drawing/2014/main" val="20011"/>
                    </a:ext>
                  </a:extLst>
                </a:gridCol>
                <a:gridCol w="382900">
                  <a:extLst>
                    <a:ext uri="{9D8B030D-6E8A-4147-A177-3AD203B41FA5}">
                      <a16:colId xmlns:a16="http://schemas.microsoft.com/office/drawing/2014/main" val="20012"/>
                    </a:ext>
                  </a:extLst>
                </a:gridCol>
              </a:tblGrid>
              <a:tr h="344975">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0"/>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r h="344975">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3"/>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rgbClr val="000000"/>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rgbClr val="FFFFFF"/>
                      </a:solidFill>
                      <a:prstDash val="solid"/>
                      <a:round/>
                      <a:headEnd type="none" w="sm" len="sm"/>
                      <a:tailEnd type="none" w="sm" len="sm"/>
                    </a:lnT>
                  </a:tcPr>
                </a:tc>
                <a:extLst>
                  <a:ext uri="{0D108BD9-81ED-4DB2-BD59-A6C34878D82A}">
                    <a16:rowId xmlns:a16="http://schemas.microsoft.com/office/drawing/2014/main" val="10004"/>
                  </a:ext>
                </a:extLst>
              </a:tr>
              <a:tr h="344975">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5"/>
                  </a:ext>
                </a:extLst>
              </a:tr>
              <a:tr h="344975">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44975">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300"/>
                        <a:buFont typeface="Arial"/>
                        <a:buNone/>
                      </a:pPr>
                      <a:endParaRPr sz="1300" u="none" strike="noStrike" cap="none" dirty="0">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pic>
        <p:nvPicPr>
          <p:cNvPr id="177" name="Google Shape;177;p7" descr="Cartoon boy scientist holding test tube 8388672 Vector Art at Vecteezy"/>
          <p:cNvPicPr preferRelativeResize="0"/>
          <p:nvPr/>
        </p:nvPicPr>
        <p:blipFill rotWithShape="1">
          <a:blip r:embed="rId4">
            <a:alphaModFix/>
          </a:blip>
          <a:srcRect/>
          <a:stretch/>
        </p:blipFill>
        <p:spPr>
          <a:xfrm>
            <a:off x="-77029" y="2286542"/>
            <a:ext cx="1450573" cy="2334260"/>
          </a:xfrm>
          <a:prstGeom prst="rect">
            <a:avLst/>
          </a:prstGeom>
          <a:noFill/>
          <a:ln>
            <a:noFill/>
          </a:ln>
        </p:spPr>
      </p:pic>
      <p:pic>
        <p:nvPicPr>
          <p:cNvPr id="173" name="Google Shape;173;p7" descr="Cartoon boy scientist holding test tubes 8916583 Vector Art at Vecteezy"/>
          <p:cNvPicPr preferRelativeResize="0"/>
          <p:nvPr/>
        </p:nvPicPr>
        <p:blipFill rotWithShape="1">
          <a:blip r:embed="rId5">
            <a:alphaModFix/>
          </a:blip>
          <a:srcRect/>
          <a:stretch/>
        </p:blipFill>
        <p:spPr>
          <a:xfrm flipH="1">
            <a:off x="5833623" y="2500714"/>
            <a:ext cx="863236" cy="206145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dirty="0">
                  <a:solidFill>
                    <a:srgbClr val="548135"/>
                  </a:solidFill>
                  <a:latin typeface="Times New Roman"/>
                  <a:ea typeface="Times New Roman"/>
                  <a:cs typeface="Times New Roman"/>
                  <a:sym typeface="Times New Roman"/>
                </a:rPr>
                <a:t>SÓNG NGANG. SÓNG DỌC. SỰ TRUYỀN NĂNG LƯỢNG CỦA SÓNG CƠ</a:t>
              </a:r>
              <a:endParaRPr sz="2000" b="0" i="0" u="none" strike="noStrike" cap="none" dirty="0">
                <a:solidFill>
                  <a:srgbClr val="000000"/>
                </a:solidFill>
                <a:sym typeface="Arial"/>
              </a:endParaRPr>
            </a:p>
          </p:txBody>
        </p:sp>
      </p:grpSp>
      <p:sp>
        <p:nvSpPr>
          <p:cNvPr id="264" name="Google Shape;264;p11"/>
          <p:cNvSpPr/>
          <p:nvPr/>
        </p:nvSpPr>
        <p:spPr>
          <a:xfrm>
            <a:off x="2793921" y="843980"/>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7676" y="2193107"/>
            <a:ext cx="1450573" cy="2334260"/>
          </a:xfrm>
          <a:prstGeom prst="rect">
            <a:avLst/>
          </a:prstGeom>
          <a:noFill/>
          <a:ln>
            <a:noFill/>
          </a:ln>
        </p:spPr>
      </p:pic>
      <p:sp>
        <p:nvSpPr>
          <p:cNvPr id="271" name="Google Shape;271;p11"/>
          <p:cNvSpPr/>
          <p:nvPr/>
        </p:nvSpPr>
        <p:spPr>
          <a:xfrm>
            <a:off x="345305" y="4650606"/>
            <a:ext cx="6230394"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1</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trong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đó</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các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phần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tử</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của</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môi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trường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dao</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động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theo</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trùng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với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được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gọi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___.</a:t>
            </a:r>
            <a:endParaRPr sz="19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2</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ngang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có</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dao</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động</a:t>
            </a:r>
            <a:r>
              <a:rPr lang="en-US" sz="1900" b="0" i="0" u="none" strike="noStrike" cap="none" dirty="0">
                <a:solidFill>
                  <a:schemeClr val="dk1"/>
                </a:solidFill>
                <a:latin typeface="Times New Roman"/>
                <a:ea typeface="Times New Roman"/>
                <a:cs typeface="Times New Roman"/>
                <a:sym typeface="Times New Roman"/>
              </a:rPr>
              <a:t> ___ </a:t>
            </a:r>
            <a:r>
              <a:rPr lang="en-US" sz="1900" b="0" i="0" u="none" strike="noStrike" cap="none" dirty="0" err="1">
                <a:solidFill>
                  <a:schemeClr val="dk1"/>
                </a:solidFill>
                <a:latin typeface="Times New Roman"/>
                <a:ea typeface="Times New Roman"/>
                <a:cs typeface="Times New Roman"/>
                <a:sym typeface="Times New Roman"/>
              </a:rPr>
              <a:t>với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a:t>
            </a:r>
            <a:endParaRPr lang="en-US" sz="19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3</a:t>
            </a:r>
            <a:r>
              <a:rPr lang="en-US"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cơ</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lan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trong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môi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trường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vật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chất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không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được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trong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môi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trường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chân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không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được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gọi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gì</a:t>
            </a:r>
            <a:r>
              <a:rPr lang="en-US" sz="1900" dirty="0">
                <a:solidFill>
                  <a:schemeClr val="dk1"/>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4</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Quá</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trình</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quá</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trình</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___.</a:t>
            </a:r>
            <a:endParaRPr dirty="0"/>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5</a:t>
            </a:r>
            <a:r>
              <a:rPr lang="en-US"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Để</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phân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loại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ngang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dọc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người</a:t>
            </a:r>
            <a:r>
              <a:rPr lang="en-US" sz="1900" dirty="0">
                <a:solidFill>
                  <a:schemeClr val="dk1"/>
                </a:solidFill>
                <a:latin typeface="Times New Roman"/>
                <a:ea typeface="Times New Roman"/>
                <a:cs typeface="Times New Roman"/>
                <a:sym typeface="Times New Roman"/>
              </a:rPr>
              <a:t> ta </a:t>
            </a:r>
            <a:r>
              <a:rPr lang="en-US" sz="1900" dirty="0" err="1">
                <a:solidFill>
                  <a:schemeClr val="dk1"/>
                </a:solidFill>
                <a:latin typeface="Times New Roman"/>
                <a:ea typeface="Times New Roman"/>
                <a:cs typeface="Times New Roman"/>
                <a:sym typeface="Times New Roman"/>
              </a:rPr>
              <a:t>dựa</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vào</a:t>
            </a:r>
            <a:r>
              <a:rPr lang="en-US" sz="1900" dirty="0">
                <a:solidFill>
                  <a:schemeClr val="dk1"/>
                </a:solidFill>
                <a:latin typeface="Times New Roman"/>
                <a:ea typeface="Times New Roman"/>
                <a:cs typeface="Times New Roman"/>
                <a:sym typeface="Times New Roman"/>
              </a:rPr>
              <a:t>___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endParaRPr dirty="0"/>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6:</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cơ</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không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được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trong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môi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trường</a:t>
            </a:r>
            <a:r>
              <a:rPr lang="en-US" sz="1900" dirty="0">
                <a:solidFill>
                  <a:schemeClr val="dk1"/>
                </a:solidFill>
                <a:latin typeface="Times New Roman"/>
                <a:ea typeface="Times New Roman"/>
                <a:cs typeface="Times New Roman"/>
                <a:sym typeface="Times New Roman"/>
              </a:rPr>
              <a:t>___.</a:t>
            </a:r>
            <a:endParaRPr dirty="0"/>
          </a:p>
          <a:p>
            <a:pPr lvl="0"/>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7</a:t>
            </a:r>
            <a:r>
              <a:rPr lang="en-US"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C</a:t>
            </a:r>
            <a:r>
              <a:rPr lang="vi-VN" sz="1900" dirty="0">
                <a:solidFill>
                  <a:schemeClr val="dk1"/>
                </a:solidFill>
                <a:latin typeface="Times New Roman"/>
                <a:ea typeface="Times New Roman"/>
                <a:cs typeface="Times New Roman"/>
              </a:rPr>
              <a:t>ác bức xạ điện từ có bước sóng nằm trong vùng quang phổ nhìn thấy được bằng mắt thường của co</a:t>
            </a:r>
            <a:r>
              <a:rPr lang="en-US" sz="1900" dirty="0">
                <a:solidFill>
                  <a:schemeClr val="dk1"/>
                </a:solidFill>
                <a:latin typeface="Times New Roman"/>
                <a:ea typeface="Times New Roman"/>
                <a:cs typeface="Times New Roman"/>
              </a:rPr>
              <a:t>n</a:t>
            </a:r>
            <a:r>
              <a:rPr lang="vi-VN" sz="1900" dirty="0">
                <a:solidFill>
                  <a:schemeClr val="dk1"/>
                </a:solidFill>
                <a:latin typeface="Times New Roman"/>
                <a:ea typeface="Times New Roman"/>
                <a:cs typeface="Times New Roman"/>
              </a:rPr>
              <a:t> người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8</a:t>
            </a:r>
            <a:r>
              <a:rPr lang="en-US"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S</a:t>
            </a:r>
            <a:r>
              <a:rPr lang="vi-VN" sz="1900" dirty="0">
                <a:solidFill>
                  <a:schemeClr val="dk1"/>
                </a:solidFill>
                <a:latin typeface="Times New Roman"/>
                <a:ea typeface="Times New Roman"/>
                <a:cs typeface="Times New Roman"/>
              </a:rPr>
              <a:t>ự lan truyền dao động cơ học (bao gồm năng lượng và trạng thái dao động) theo thời gian trong môi trường vật chất đàn hồi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endParaRPr sz="1900" dirty="0">
              <a:solidFill>
                <a:schemeClr val="dk1"/>
              </a:solidFill>
              <a:latin typeface="Times New Roman"/>
              <a:ea typeface="Times New Roman"/>
              <a:cs typeface="Times New Roman"/>
              <a:sym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1752213713"/>
              </p:ext>
            </p:extLst>
          </p:nvPr>
        </p:nvGraphicFramePr>
        <p:xfrm>
          <a:off x="1181102" y="1331826"/>
          <a:ext cx="4544364" cy="2818464"/>
        </p:xfrm>
        <a:graphic>
          <a:graphicData uri="http://schemas.openxmlformats.org/drawingml/2006/table">
            <a:tbl>
              <a:tblPr firstRow="1" bandRow="1">
                <a:tableStyleId>{2D5ABB26-0587-4C30-8999-92F81FD0307C}</a:tableStyleId>
              </a:tblPr>
              <a:tblGrid>
                <a:gridCol w="413124">
                  <a:extLst>
                    <a:ext uri="{9D8B030D-6E8A-4147-A177-3AD203B41FA5}">
                      <a16:colId xmlns:a16="http://schemas.microsoft.com/office/drawing/2014/main" val="192753885"/>
                    </a:ext>
                  </a:extLst>
                </a:gridCol>
                <a:gridCol w="413124">
                  <a:extLst>
                    <a:ext uri="{9D8B030D-6E8A-4147-A177-3AD203B41FA5}">
                      <a16:colId xmlns:a16="http://schemas.microsoft.com/office/drawing/2014/main" val="522170089"/>
                    </a:ext>
                  </a:extLst>
                </a:gridCol>
                <a:gridCol w="413124">
                  <a:extLst>
                    <a:ext uri="{9D8B030D-6E8A-4147-A177-3AD203B41FA5}">
                      <a16:colId xmlns:a16="http://schemas.microsoft.com/office/drawing/2014/main" val="2837931261"/>
                    </a:ext>
                  </a:extLst>
                </a:gridCol>
                <a:gridCol w="413124">
                  <a:extLst>
                    <a:ext uri="{9D8B030D-6E8A-4147-A177-3AD203B41FA5}">
                      <a16:colId xmlns:a16="http://schemas.microsoft.com/office/drawing/2014/main" val="104369080"/>
                    </a:ext>
                  </a:extLst>
                </a:gridCol>
                <a:gridCol w="413124">
                  <a:extLst>
                    <a:ext uri="{9D8B030D-6E8A-4147-A177-3AD203B41FA5}">
                      <a16:colId xmlns:a16="http://schemas.microsoft.com/office/drawing/2014/main" val="2865555122"/>
                    </a:ext>
                  </a:extLst>
                </a:gridCol>
                <a:gridCol w="413124">
                  <a:extLst>
                    <a:ext uri="{9D8B030D-6E8A-4147-A177-3AD203B41FA5}">
                      <a16:colId xmlns:a16="http://schemas.microsoft.com/office/drawing/2014/main" val="3709192147"/>
                    </a:ext>
                  </a:extLst>
                </a:gridCol>
                <a:gridCol w="413124">
                  <a:extLst>
                    <a:ext uri="{9D8B030D-6E8A-4147-A177-3AD203B41FA5}">
                      <a16:colId xmlns:a16="http://schemas.microsoft.com/office/drawing/2014/main" val="185116767"/>
                    </a:ext>
                  </a:extLst>
                </a:gridCol>
                <a:gridCol w="413124">
                  <a:extLst>
                    <a:ext uri="{9D8B030D-6E8A-4147-A177-3AD203B41FA5}">
                      <a16:colId xmlns:a16="http://schemas.microsoft.com/office/drawing/2014/main" val="686958102"/>
                    </a:ext>
                  </a:extLst>
                </a:gridCol>
                <a:gridCol w="413124">
                  <a:extLst>
                    <a:ext uri="{9D8B030D-6E8A-4147-A177-3AD203B41FA5}">
                      <a16:colId xmlns:a16="http://schemas.microsoft.com/office/drawing/2014/main" val="129948360"/>
                    </a:ext>
                  </a:extLst>
                </a:gridCol>
                <a:gridCol w="413124">
                  <a:extLst>
                    <a:ext uri="{9D8B030D-6E8A-4147-A177-3AD203B41FA5}">
                      <a16:colId xmlns:a16="http://schemas.microsoft.com/office/drawing/2014/main" val="4079991484"/>
                    </a:ext>
                  </a:extLst>
                </a:gridCol>
                <a:gridCol w="413124">
                  <a:extLst>
                    <a:ext uri="{9D8B030D-6E8A-4147-A177-3AD203B41FA5}">
                      <a16:colId xmlns:a16="http://schemas.microsoft.com/office/drawing/2014/main" val="1431614543"/>
                    </a:ext>
                  </a:extLst>
                </a:gridCol>
              </a:tblGrid>
              <a:tr h="35230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96565456"/>
                  </a:ext>
                </a:extLst>
              </a:tr>
              <a:tr h="352308">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4667282"/>
                  </a:ext>
                </a:extLst>
              </a:tr>
              <a:tr h="352308">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319374652"/>
                  </a:ext>
                </a:extLst>
              </a:tr>
              <a:tr h="352308">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00350966"/>
                  </a:ext>
                </a:extLst>
              </a:tr>
              <a:tr h="352308">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187774"/>
                  </a:ext>
                </a:extLst>
              </a:tr>
              <a:tr h="352308">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276384"/>
                  </a:ext>
                </a:extLst>
              </a:tr>
              <a:tr h="35230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4300278"/>
                  </a:ext>
                </a:extLst>
              </a:tr>
              <a:tr h="352308">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4063234"/>
                  </a:ext>
                </a:extLst>
              </a:tr>
            </a:tbl>
          </a:graphicData>
        </a:graphic>
      </p:graphicFrame>
    </p:spTree>
    <p:extLst>
      <p:ext uri="{BB962C8B-B14F-4D97-AF65-F5344CB8AC3E}">
        <p14:creationId xmlns:p14="http://schemas.microsoft.com/office/powerpoint/2010/main" val="9707596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548135"/>
                  </a:solidFill>
                  <a:latin typeface="Times New Roman"/>
                  <a:ea typeface="Times New Roman"/>
                  <a:cs typeface="Times New Roman"/>
                  <a:sym typeface="Times New Roman"/>
                </a:rPr>
                <a:t>THỰC HÀNH: ĐO TẦN SỐ CỦA SÓNG ÂM</a:t>
              </a:r>
              <a:endParaRPr sz="24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485685" y="4831862"/>
            <a:ext cx="6031691"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1</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Trong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thí</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nghiệm</a:t>
            </a:r>
            <a:r>
              <a:rPr lang="en-US" sz="2000" b="0" i="0" u="none" strike="noStrike" cap="none" dirty="0">
                <a:solidFill>
                  <a:schemeClr val="dk1"/>
                </a:solidFill>
                <a:latin typeface="Times New Roman"/>
                <a:ea typeface="Times New Roman"/>
                <a:cs typeface="Times New Roman"/>
                <a:sym typeface="Times New Roman"/>
              </a:rPr>
              <a:t>, ta </a:t>
            </a:r>
            <a:r>
              <a:rPr lang="en-US" sz="2000" b="0" i="0" u="none" strike="noStrike" cap="none" dirty="0" err="1">
                <a:solidFill>
                  <a:schemeClr val="dk1"/>
                </a:solidFill>
                <a:latin typeface="Times New Roman"/>
                <a:ea typeface="Times New Roman"/>
                <a:cs typeface="Times New Roman"/>
                <a:sym typeface="Times New Roman"/>
              </a:rPr>
              <a:t>dùng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dụng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cụ</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để</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âm</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âm</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thoa</a:t>
            </a:r>
            <a:r>
              <a:rPr lang="en-US" sz="2000" b="0" i="0" u="none" strike="noStrike" cap="none" dirty="0">
                <a:solidFill>
                  <a:schemeClr val="dk1"/>
                </a:solidFill>
                <a:latin typeface="Times New Roman"/>
                <a:ea typeface="Times New Roman"/>
                <a:cs typeface="Times New Roman"/>
                <a:sym typeface="Times New Roman"/>
              </a:rPr>
              <a:t>?</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2</a:t>
            </a:r>
            <a:r>
              <a:rPr lang="en-US" sz="2000" b="0" i="0" u="none" strike="noStrike" cap="none" dirty="0">
                <a:solidFill>
                  <a:schemeClr val="dk1"/>
                </a:solidFill>
                <a:latin typeface="Times New Roman"/>
                <a:ea typeface="Times New Roman"/>
                <a:cs typeface="Times New Roman"/>
                <a:sym typeface="Times New Roman"/>
              </a:rPr>
              <a:t>: 392Hz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tần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số</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của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nốt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nhạc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endParaRPr lang="en-US" sz="2000" dirty="0">
              <a:solidFill>
                <a:schemeClr val="dk1"/>
              </a:solidFill>
              <a:latin typeface="Times New Roman"/>
              <a:ea typeface="Times New Roman"/>
              <a:cs typeface="Times New Roman"/>
              <a:sym typeface="Times New Roman"/>
            </a:endParaRP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3</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rPr>
              <a:t>T</a:t>
            </a:r>
            <a:r>
              <a:rPr lang="vi-VN" sz="2000" dirty="0">
                <a:solidFill>
                  <a:schemeClr val="dk1"/>
                </a:solidFill>
                <a:latin typeface="Times New Roman"/>
                <a:ea typeface="Times New Roman"/>
                <a:cs typeface="Times New Roman"/>
              </a:rPr>
              <a:t>hiết bị dùng để hiển thị trên màn hình dạng tín hiệu đưa vào cần quan sát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được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gọi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br>
              <a:rPr lang="vi-VN" sz="2000" dirty="0"/>
            </a:b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4</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Mỗi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dao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động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kí</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chỉ</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được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tín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hiệu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hiệu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điện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thế</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nhất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định</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nếu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vượt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quá</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thiết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bị</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sẽ</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bị</a:t>
            </a:r>
            <a:r>
              <a:rPr lang="en-US" sz="2000" b="0" i="0" u="none" strike="noStrike" cap="none" dirty="0">
                <a:solidFill>
                  <a:schemeClr val="dk1"/>
                </a:solidFill>
                <a:latin typeface="Times New Roman"/>
                <a:ea typeface="Times New Roman"/>
                <a:cs typeface="Times New Roman"/>
                <a:sym typeface="Times New Roman"/>
              </a:rPr>
              <a:t>___.</a:t>
            </a:r>
            <a:endParaRPr sz="2000" dirty="0"/>
          </a:p>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5</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Muốn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để</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chế</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độ</a:t>
            </a:r>
            <a:r>
              <a:rPr lang="en-US" sz="2000" b="0" i="0" u="none" strike="noStrike" cap="none" dirty="0">
                <a:solidFill>
                  <a:schemeClr val="dk1"/>
                </a:solidFill>
                <a:latin typeface="Times New Roman"/>
                <a:ea typeface="Times New Roman"/>
                <a:cs typeface="Times New Roman"/>
                <a:sym typeface="Times New Roman"/>
              </a:rPr>
              <a:t> Auto </a:t>
            </a:r>
            <a:r>
              <a:rPr lang="en-US" sz="2000" b="0" i="0" u="none" strike="noStrike" cap="none" dirty="0" err="1">
                <a:solidFill>
                  <a:schemeClr val="dk1"/>
                </a:solidFill>
                <a:latin typeface="Times New Roman"/>
                <a:ea typeface="Times New Roman"/>
                <a:cs typeface="Times New Roman"/>
                <a:sym typeface="Times New Roman"/>
              </a:rPr>
              <a:t>trên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thiết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bị</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dao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động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kí</a:t>
            </a:r>
            <a:r>
              <a:rPr lang="en-US" sz="2000" b="0" i="0" u="none" strike="noStrike" cap="none" dirty="0">
                <a:solidFill>
                  <a:schemeClr val="dk1"/>
                </a:solidFill>
                <a:latin typeface="Times New Roman"/>
                <a:ea typeface="Times New Roman"/>
                <a:cs typeface="Times New Roman"/>
                <a:sym typeface="Times New Roman"/>
              </a:rPr>
              <a:t> ta </a:t>
            </a:r>
            <a:r>
              <a:rPr lang="en-US" sz="2000" b="0" i="0" u="none" strike="noStrike" cap="none" dirty="0" err="1">
                <a:solidFill>
                  <a:schemeClr val="dk1"/>
                </a:solidFill>
                <a:latin typeface="Times New Roman"/>
                <a:ea typeface="Times New Roman"/>
                <a:cs typeface="Times New Roman"/>
                <a:sym typeface="Times New Roman"/>
              </a:rPr>
              <a:t>nhấn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vào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nút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p>
          <a:p>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6:</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sym typeface="Times New Roman"/>
              </a:rPr>
              <a:t>440Hz </a:t>
            </a:r>
            <a:r>
              <a:rPr lang="en-US" sz="2000" dirty="0" err="1">
                <a:solidFill>
                  <a:schemeClr val="dk1"/>
                </a:solidFill>
                <a:latin typeface="Times New Roman"/>
                <a:ea typeface="Times New Roman"/>
                <a:cs typeface="Times New Roman"/>
                <a:sym typeface="Times New Roman"/>
              </a:rPr>
              <a:t>là</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tần</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số</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của</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nốt</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nhạc</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nào</a:t>
            </a:r>
            <a:r>
              <a:rPr lang="en-US" sz="2000" dirty="0">
                <a:solidFill>
                  <a:schemeClr val="dk1"/>
                </a:solidFill>
                <a:latin typeface="Times New Roman"/>
                <a:ea typeface="Times New Roman"/>
                <a:cs typeface="Times New Roman"/>
                <a:sym typeface="Times New Roman"/>
              </a:rPr>
              <a:t>?</a:t>
            </a:r>
            <a:endParaRPr sz="2000" dirty="0"/>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7</a:t>
            </a:r>
            <a:r>
              <a:rPr lang="en-US" sz="2000" b="0" i="0" u="none" strike="noStrike" cap="none"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rPr>
              <a:t>Thanh</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kim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loại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dễ</a:t>
            </a:r>
            <a:r>
              <a:rPr lang="en-US" sz="2000" dirty="0">
                <a:solidFill>
                  <a:schemeClr val="dk1"/>
                </a:solidFill>
                <a:latin typeface="Times New Roman"/>
                <a:ea typeface="Times New Roman"/>
                <a:cs typeface="Times New Roman"/>
              </a:rPr>
              <a:t> rung, </a:t>
            </a:r>
            <a:r>
              <a:rPr lang="en-US" sz="2000" dirty="0" err="1">
                <a:solidFill>
                  <a:schemeClr val="dk1"/>
                </a:solidFill>
                <a:latin typeface="Times New Roman"/>
                <a:ea typeface="Times New Roman"/>
                <a:cs typeface="Times New Roman"/>
              </a:rPr>
              <a:t>hình</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chữ</a:t>
            </a:r>
            <a:r>
              <a:rPr lang="en-US" sz="2000" dirty="0">
                <a:solidFill>
                  <a:schemeClr val="dk1"/>
                </a:solidFill>
                <a:latin typeface="Times New Roman"/>
                <a:ea typeface="Times New Roman"/>
                <a:cs typeface="Times New Roman"/>
              </a:rPr>
              <a:t> U, </a:t>
            </a:r>
            <a:r>
              <a:rPr lang="en-US" sz="2000" dirty="0" err="1">
                <a:solidFill>
                  <a:schemeClr val="dk1"/>
                </a:solidFill>
                <a:latin typeface="Times New Roman"/>
                <a:ea typeface="Times New Roman"/>
                <a:cs typeface="Times New Roman"/>
              </a:rPr>
              <a:t>khi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gõ</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phát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ra</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một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âm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đơn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có</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tần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số</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nhất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định</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thường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dùng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để</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lấy</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âm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chuẩn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được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gọi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8</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rPr>
              <a:t>F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kí</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hiệu</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của</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nốt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nhạc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nào</a:t>
            </a:r>
            <a:r>
              <a:rPr lang="en-US" sz="2000" dirty="0">
                <a:solidFill>
                  <a:schemeClr val="dk1"/>
                </a:solidFill>
                <a:latin typeface="Times New Roman"/>
                <a:ea typeface="Times New Roman"/>
                <a:cs typeface="Times New Roman"/>
              </a:rPr>
              <a:t>?</a:t>
            </a:r>
            <a:endParaRPr sz="2000" dirty="0">
              <a:solidFill>
                <a:schemeClr val="dk1"/>
              </a:solidFill>
              <a:latin typeface="Times New Roman"/>
              <a:ea typeface="Times New Roman"/>
              <a:cs typeface="Times New Roman"/>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1159952129"/>
              </p:ext>
            </p:extLst>
          </p:nvPr>
        </p:nvGraphicFramePr>
        <p:xfrm>
          <a:off x="1482201" y="1345373"/>
          <a:ext cx="4254050" cy="2793280"/>
        </p:xfrm>
        <a:graphic>
          <a:graphicData uri="http://schemas.openxmlformats.org/drawingml/2006/table">
            <a:tbl>
              <a:tblPr firstRow="1" bandRow="1">
                <a:tableStyleId>{2D5ABB26-0587-4C30-8999-92F81FD0307C}</a:tableStyleId>
              </a:tblPr>
              <a:tblGrid>
                <a:gridCol w="425405">
                  <a:extLst>
                    <a:ext uri="{9D8B030D-6E8A-4147-A177-3AD203B41FA5}">
                      <a16:colId xmlns:a16="http://schemas.microsoft.com/office/drawing/2014/main" val="821485659"/>
                    </a:ext>
                  </a:extLst>
                </a:gridCol>
                <a:gridCol w="425405">
                  <a:extLst>
                    <a:ext uri="{9D8B030D-6E8A-4147-A177-3AD203B41FA5}">
                      <a16:colId xmlns:a16="http://schemas.microsoft.com/office/drawing/2014/main" val="2213186023"/>
                    </a:ext>
                  </a:extLst>
                </a:gridCol>
                <a:gridCol w="425405">
                  <a:extLst>
                    <a:ext uri="{9D8B030D-6E8A-4147-A177-3AD203B41FA5}">
                      <a16:colId xmlns:a16="http://schemas.microsoft.com/office/drawing/2014/main" val="77485965"/>
                    </a:ext>
                  </a:extLst>
                </a:gridCol>
                <a:gridCol w="425405">
                  <a:extLst>
                    <a:ext uri="{9D8B030D-6E8A-4147-A177-3AD203B41FA5}">
                      <a16:colId xmlns:a16="http://schemas.microsoft.com/office/drawing/2014/main" val="3268501102"/>
                    </a:ext>
                  </a:extLst>
                </a:gridCol>
                <a:gridCol w="425405">
                  <a:extLst>
                    <a:ext uri="{9D8B030D-6E8A-4147-A177-3AD203B41FA5}">
                      <a16:colId xmlns:a16="http://schemas.microsoft.com/office/drawing/2014/main" val="942475526"/>
                    </a:ext>
                  </a:extLst>
                </a:gridCol>
                <a:gridCol w="425405">
                  <a:extLst>
                    <a:ext uri="{9D8B030D-6E8A-4147-A177-3AD203B41FA5}">
                      <a16:colId xmlns:a16="http://schemas.microsoft.com/office/drawing/2014/main" val="1847375639"/>
                    </a:ext>
                  </a:extLst>
                </a:gridCol>
                <a:gridCol w="425405">
                  <a:extLst>
                    <a:ext uri="{9D8B030D-6E8A-4147-A177-3AD203B41FA5}">
                      <a16:colId xmlns:a16="http://schemas.microsoft.com/office/drawing/2014/main" val="3708218919"/>
                    </a:ext>
                  </a:extLst>
                </a:gridCol>
                <a:gridCol w="425405">
                  <a:extLst>
                    <a:ext uri="{9D8B030D-6E8A-4147-A177-3AD203B41FA5}">
                      <a16:colId xmlns:a16="http://schemas.microsoft.com/office/drawing/2014/main" val="3701053655"/>
                    </a:ext>
                  </a:extLst>
                </a:gridCol>
                <a:gridCol w="425405">
                  <a:extLst>
                    <a:ext uri="{9D8B030D-6E8A-4147-A177-3AD203B41FA5}">
                      <a16:colId xmlns:a16="http://schemas.microsoft.com/office/drawing/2014/main" val="3098051588"/>
                    </a:ext>
                  </a:extLst>
                </a:gridCol>
                <a:gridCol w="425405">
                  <a:extLst>
                    <a:ext uri="{9D8B030D-6E8A-4147-A177-3AD203B41FA5}">
                      <a16:colId xmlns:a16="http://schemas.microsoft.com/office/drawing/2014/main" val="1085273581"/>
                    </a:ext>
                  </a:extLst>
                </a:gridCol>
              </a:tblGrid>
              <a:tr h="349160">
                <a:tc>
                  <a:txBody>
                    <a:bodyPr/>
                    <a:lstStyle/>
                    <a:p>
                      <a:endParaRPr lang="en-US" sz="1600" dirty="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8302747"/>
                  </a:ext>
                </a:extLst>
              </a:tr>
              <a:tr h="349160">
                <a:tc>
                  <a:txBody>
                    <a:bodyPr/>
                    <a:lstStyle/>
                    <a:p>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136937659"/>
                  </a:ext>
                </a:extLst>
              </a:tr>
              <a:tr h="349160">
                <a:tc>
                  <a:txBody>
                    <a:bodyPr/>
                    <a:lstStyle/>
                    <a:p>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31911512"/>
                  </a:ext>
                </a:extLst>
              </a:tr>
              <a:tr h="349160">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49239722"/>
                  </a:ext>
                </a:extLst>
              </a:tr>
              <a:tr h="349160">
                <a:tc>
                  <a:txBody>
                    <a:bodyPr/>
                    <a:lstStyle/>
                    <a:p>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66911084"/>
                  </a:ext>
                </a:extLst>
              </a:tr>
              <a:tr h="349160">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bg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77091172"/>
                  </a:ext>
                </a:extLst>
              </a:tr>
              <a:tr h="349160">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solidFill>
                            <a:schemeClr val="bg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3560548"/>
                  </a:ext>
                </a:extLst>
              </a:tr>
              <a:tr h="349160">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tc>
                <a:tc>
                  <a:txBody>
                    <a:bodyPr/>
                    <a:lstStyle/>
                    <a:p>
                      <a:endParaRPr lang="en-US" sz="160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dirty="0">
                          <a:latin typeface="Times New Roman" panose="02020603050405020304" pitchFamily="18" charset="0"/>
                          <a:cs typeface="Times New Roman" panose="02020603050405020304" pitchFamily="18" charset="0"/>
                        </a:rPr>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679694013"/>
                  </a:ext>
                </a:extLst>
              </a:tr>
            </a:tbl>
          </a:graphicData>
        </a:graphic>
      </p:graphicFrame>
    </p:spTree>
    <p:extLst>
      <p:ext uri="{BB962C8B-B14F-4D97-AF65-F5344CB8AC3E}">
        <p14:creationId xmlns:p14="http://schemas.microsoft.com/office/powerpoint/2010/main" val="22282779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SÓNG ĐIỆN TỪ</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445309" y="4780784"/>
            <a:ext cx="6057091"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1</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điện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bao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gồm</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một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dải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rộng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tần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số</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gọi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thang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___.</a:t>
            </a:r>
            <a:endParaRPr sz="2000" b="0" i="0" u="none" strike="noStrike" cap="none" dirty="0">
              <a:solidFill>
                <a:schemeClr val="dk1"/>
              </a:solidFill>
              <a:latin typeface="Times New Roman"/>
              <a:ea typeface="Times New Roman"/>
              <a:cs typeface="Times New Roman"/>
              <a:sym typeface="Times New Roman"/>
            </a:endParaRP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2</a:t>
            </a:r>
            <a:r>
              <a:rPr lang="en-US" sz="2000" b="0" i="0" u="none" strike="noStrike" cap="none"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vô</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tuyến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không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bị</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phản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xạ</a:t>
            </a:r>
            <a:r>
              <a:rPr lang="en-US" sz="2000" dirty="0">
                <a:solidFill>
                  <a:schemeClr val="dk1"/>
                </a:solidFill>
                <a:latin typeface="Times New Roman"/>
                <a:ea typeface="Times New Roman"/>
                <a:cs typeface="Times New Roman"/>
              </a:rPr>
              <a:t> ở </a:t>
            </a:r>
            <a:r>
              <a:rPr lang="en-US" sz="2000" dirty="0" err="1">
                <a:solidFill>
                  <a:schemeClr val="dk1"/>
                </a:solidFill>
                <a:latin typeface="Times New Roman"/>
                <a:ea typeface="Times New Roman"/>
                <a:cs typeface="Times New Roman"/>
              </a:rPr>
              <a:t>tầng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điện</a:t>
            </a:r>
            <a:r>
              <a:rPr lang="en-US" sz="2000" dirty="0">
                <a:solidFill>
                  <a:schemeClr val="dk1"/>
                </a:solidFill>
                <a:latin typeface="Times New Roman"/>
                <a:ea typeface="Times New Roman"/>
                <a:cs typeface="Times New Roman"/>
              </a:rPr>
              <a:t> li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___.</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3</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rPr>
              <a:t>___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điện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từ</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không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nhìn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thấy</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có</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bước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ngắn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hơn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bước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nằm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trong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khoảng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từ</a:t>
            </a:r>
            <a:r>
              <a:rPr lang="en-US" sz="2000" dirty="0">
                <a:solidFill>
                  <a:schemeClr val="dk1"/>
                </a:solidFill>
                <a:latin typeface="Times New Roman"/>
                <a:ea typeface="Times New Roman"/>
                <a:cs typeface="Times New Roman"/>
              </a:rPr>
              <a:t> 10nm </a:t>
            </a:r>
            <a:r>
              <a:rPr lang="en-US" sz="2000" dirty="0" err="1">
                <a:solidFill>
                  <a:schemeClr val="dk1"/>
                </a:solidFill>
                <a:latin typeface="Times New Roman"/>
                <a:ea typeface="Times New Roman"/>
                <a:cs typeface="Times New Roman"/>
              </a:rPr>
              <a:t>đến</a:t>
            </a:r>
            <a:r>
              <a:rPr lang="en-US" sz="2000" dirty="0">
                <a:solidFill>
                  <a:schemeClr val="dk1"/>
                </a:solidFill>
                <a:latin typeface="Times New Roman"/>
                <a:ea typeface="Times New Roman"/>
                <a:cs typeface="Times New Roman"/>
              </a:rPr>
              <a:t> 400nm.</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4</a:t>
            </a:r>
            <a:r>
              <a:rPr lang="en-US" sz="2000" b="0" i="0" u="none" strike="noStrike" cap="none" dirty="0">
                <a:solidFill>
                  <a:schemeClr val="dk1"/>
                </a:solidFill>
                <a:latin typeface="Times New Roman"/>
                <a:ea typeface="Times New Roman"/>
                <a:cs typeface="Times New Roman"/>
                <a:sym typeface="Times New Roman"/>
              </a:rPr>
              <a:t>: Tia </a:t>
            </a:r>
            <a:r>
              <a:rPr lang="en-US" sz="2000" b="0" i="0" u="none" strike="noStrike" cap="none" dirty="0" err="1">
                <a:solidFill>
                  <a:schemeClr val="dk1"/>
                </a:solidFill>
                <a:latin typeface="Times New Roman"/>
                <a:ea typeface="Times New Roman"/>
                <a:cs typeface="Times New Roman"/>
                <a:sym typeface="Times New Roman"/>
              </a:rPr>
              <a:t>hồng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ngoại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kí</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hiệu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gì</a:t>
            </a:r>
            <a:r>
              <a:rPr lang="en-US" sz="2000" b="0" i="0" u="none" strike="noStrike" cap="none" dirty="0">
                <a:solidFill>
                  <a:schemeClr val="dk1"/>
                </a:solidFill>
                <a:latin typeface="Times New Roman"/>
                <a:ea typeface="Times New Roman"/>
                <a:cs typeface="Times New Roman"/>
                <a:sym typeface="Times New Roman"/>
              </a:rPr>
              <a:t>?</a:t>
            </a:r>
            <a:endParaRPr sz="1600" dirty="0"/>
          </a:p>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5</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Phạm</a:t>
            </a:r>
            <a:r>
              <a:rPr lang="en-US" sz="2000" b="0" i="0" u="none" strike="noStrike" cap="none" dirty="0">
                <a:solidFill>
                  <a:schemeClr val="dk1"/>
                </a:solidFill>
                <a:latin typeface="Times New Roman"/>
                <a:ea typeface="Times New Roman"/>
                <a:cs typeface="Times New Roman"/>
                <a:sym typeface="Times New Roman"/>
              </a:rPr>
              <a:t> vi </a:t>
            </a:r>
            <a:r>
              <a:rPr lang="en-US" sz="2000" b="0" i="0" u="none" strike="noStrike" cap="none" dirty="0" err="1">
                <a:solidFill>
                  <a:schemeClr val="dk1"/>
                </a:solidFill>
                <a:latin typeface="Times New Roman"/>
                <a:ea typeface="Times New Roman"/>
                <a:cs typeface="Times New Roman"/>
                <a:sym typeface="Times New Roman"/>
              </a:rPr>
              <a:t>bước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1mm </a:t>
            </a:r>
            <a:r>
              <a:rPr lang="en-US" sz="2000" b="0" i="0" u="none" strike="noStrike" cap="none" dirty="0" err="1">
                <a:solidFill>
                  <a:schemeClr val="dk1"/>
                </a:solidFill>
                <a:latin typeface="Times New Roman"/>
                <a:ea typeface="Times New Roman"/>
                <a:cs typeface="Times New Roman"/>
                <a:sym typeface="Times New Roman"/>
              </a:rPr>
              <a:t>đến</a:t>
            </a:r>
            <a:r>
              <a:rPr lang="en-US" sz="2000" b="0" i="0" u="none" strike="noStrike" cap="none" dirty="0">
                <a:solidFill>
                  <a:schemeClr val="dk1"/>
                </a:solidFill>
                <a:latin typeface="Times New Roman"/>
                <a:ea typeface="Times New Roman"/>
                <a:cs typeface="Times New Roman"/>
                <a:sym typeface="Times New Roman"/>
              </a:rPr>
              <a:t> 100km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của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p>
          <a:p>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6:</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sym typeface="Times New Roman"/>
              </a:rPr>
              <a:t>Tia X hay </a:t>
            </a:r>
            <a:r>
              <a:rPr lang="en-US" sz="2000" dirty="0" err="1">
                <a:solidFill>
                  <a:schemeClr val="dk1"/>
                </a:solidFill>
                <a:latin typeface="Times New Roman"/>
                <a:ea typeface="Times New Roman"/>
                <a:cs typeface="Times New Roman"/>
                <a:sym typeface="Times New Roman"/>
              </a:rPr>
              <a:t>còn</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được</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gọi</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là</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tia</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gì</a:t>
            </a:r>
            <a:r>
              <a:rPr lang="en-US" sz="2000" dirty="0">
                <a:solidFill>
                  <a:schemeClr val="dk1"/>
                </a:solidFill>
                <a:latin typeface="Times New Roman"/>
                <a:ea typeface="Times New Roman"/>
                <a:cs typeface="Times New Roman"/>
                <a:sym typeface="Times New Roman"/>
              </a:rPr>
              <a:t>?</a:t>
            </a:r>
            <a:endParaRPr sz="1600" dirty="0"/>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7</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đèn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dây</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tóc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thể</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phát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ra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được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tia</a:t>
            </a:r>
            <a:r>
              <a:rPr lang="en-US" sz="2000" b="0" i="0" u="none" strike="noStrike" cap="none" dirty="0">
                <a:solidFill>
                  <a:schemeClr val="dk1"/>
                </a:solidFill>
                <a:latin typeface="Times New Roman"/>
                <a:ea typeface="Times New Roman"/>
                <a:cs typeface="Times New Roman"/>
                <a:sym typeface="Times New Roman"/>
              </a:rPr>
              <a:t>___.</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8</a:t>
            </a:r>
            <a:r>
              <a:rPr lang="en-US" sz="2000" b="0" i="0" u="none" strike="noStrike" cap="none" dirty="0">
                <a:solidFill>
                  <a:schemeClr val="dk1"/>
                </a:solidFill>
                <a:latin typeface="Times New Roman"/>
                <a:ea typeface="Times New Roman"/>
                <a:cs typeface="Times New Roman"/>
                <a:sym typeface="Times New Roman"/>
              </a:rPr>
              <a:t>: Tia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bước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nhỏ</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nhất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trong</a:t>
            </a:r>
            <a:r>
              <a:rPr lang="en-US" sz="2000" b="0" i="0" u="none" strike="noStrike" cap="none" dirty="0">
                <a:solidFill>
                  <a:schemeClr val="dk1"/>
                </a:solidFill>
                <a:latin typeface="Times New Roman"/>
                <a:ea typeface="Times New Roman"/>
                <a:cs typeface="Times New Roman"/>
                <a:sym typeface="Times New Roman"/>
              </a:rPr>
              <a:t> thang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điện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tia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endParaRPr sz="2000" dirty="0">
              <a:solidFill>
                <a:schemeClr val="dk1"/>
              </a:solidFill>
              <a:latin typeface="Times New Roman"/>
              <a:ea typeface="Times New Roman"/>
              <a:cs typeface="Times New Roman"/>
              <a:sym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1662513910"/>
              </p:ext>
            </p:extLst>
          </p:nvPr>
        </p:nvGraphicFramePr>
        <p:xfrm>
          <a:off x="1136831" y="1345375"/>
          <a:ext cx="4565400" cy="2818320"/>
        </p:xfrm>
        <a:graphic>
          <a:graphicData uri="http://schemas.openxmlformats.org/drawingml/2006/table">
            <a:tbl>
              <a:tblPr firstRow="1" bandRow="1">
                <a:tableStyleId>{2D5ABB26-0587-4C30-8999-92F81FD0307C}</a:tableStyleId>
              </a:tblPr>
              <a:tblGrid>
                <a:gridCol w="380450">
                  <a:extLst>
                    <a:ext uri="{9D8B030D-6E8A-4147-A177-3AD203B41FA5}">
                      <a16:colId xmlns:a16="http://schemas.microsoft.com/office/drawing/2014/main" val="1891191017"/>
                    </a:ext>
                  </a:extLst>
                </a:gridCol>
                <a:gridCol w="380450">
                  <a:extLst>
                    <a:ext uri="{9D8B030D-6E8A-4147-A177-3AD203B41FA5}">
                      <a16:colId xmlns:a16="http://schemas.microsoft.com/office/drawing/2014/main" val="2094540932"/>
                    </a:ext>
                  </a:extLst>
                </a:gridCol>
                <a:gridCol w="380450">
                  <a:extLst>
                    <a:ext uri="{9D8B030D-6E8A-4147-A177-3AD203B41FA5}">
                      <a16:colId xmlns:a16="http://schemas.microsoft.com/office/drawing/2014/main" val="1087387853"/>
                    </a:ext>
                  </a:extLst>
                </a:gridCol>
                <a:gridCol w="380450">
                  <a:extLst>
                    <a:ext uri="{9D8B030D-6E8A-4147-A177-3AD203B41FA5}">
                      <a16:colId xmlns:a16="http://schemas.microsoft.com/office/drawing/2014/main" val="288554708"/>
                    </a:ext>
                  </a:extLst>
                </a:gridCol>
                <a:gridCol w="380450">
                  <a:extLst>
                    <a:ext uri="{9D8B030D-6E8A-4147-A177-3AD203B41FA5}">
                      <a16:colId xmlns:a16="http://schemas.microsoft.com/office/drawing/2014/main" val="1823774294"/>
                    </a:ext>
                  </a:extLst>
                </a:gridCol>
                <a:gridCol w="380450">
                  <a:extLst>
                    <a:ext uri="{9D8B030D-6E8A-4147-A177-3AD203B41FA5}">
                      <a16:colId xmlns:a16="http://schemas.microsoft.com/office/drawing/2014/main" val="1955896558"/>
                    </a:ext>
                  </a:extLst>
                </a:gridCol>
                <a:gridCol w="380450">
                  <a:extLst>
                    <a:ext uri="{9D8B030D-6E8A-4147-A177-3AD203B41FA5}">
                      <a16:colId xmlns:a16="http://schemas.microsoft.com/office/drawing/2014/main" val="170507095"/>
                    </a:ext>
                  </a:extLst>
                </a:gridCol>
                <a:gridCol w="380450">
                  <a:extLst>
                    <a:ext uri="{9D8B030D-6E8A-4147-A177-3AD203B41FA5}">
                      <a16:colId xmlns:a16="http://schemas.microsoft.com/office/drawing/2014/main" val="4071750711"/>
                    </a:ext>
                  </a:extLst>
                </a:gridCol>
                <a:gridCol w="380450">
                  <a:extLst>
                    <a:ext uri="{9D8B030D-6E8A-4147-A177-3AD203B41FA5}">
                      <a16:colId xmlns:a16="http://schemas.microsoft.com/office/drawing/2014/main" val="1792722769"/>
                    </a:ext>
                  </a:extLst>
                </a:gridCol>
                <a:gridCol w="380450">
                  <a:extLst>
                    <a:ext uri="{9D8B030D-6E8A-4147-A177-3AD203B41FA5}">
                      <a16:colId xmlns:a16="http://schemas.microsoft.com/office/drawing/2014/main" val="3758628155"/>
                    </a:ext>
                  </a:extLst>
                </a:gridCol>
                <a:gridCol w="380450">
                  <a:extLst>
                    <a:ext uri="{9D8B030D-6E8A-4147-A177-3AD203B41FA5}">
                      <a16:colId xmlns:a16="http://schemas.microsoft.com/office/drawing/2014/main" val="1015101101"/>
                    </a:ext>
                  </a:extLst>
                </a:gridCol>
                <a:gridCol w="380450">
                  <a:extLst>
                    <a:ext uri="{9D8B030D-6E8A-4147-A177-3AD203B41FA5}">
                      <a16:colId xmlns:a16="http://schemas.microsoft.com/office/drawing/2014/main" val="3304754722"/>
                    </a:ext>
                  </a:extLst>
                </a:gridCol>
              </a:tblGrid>
              <a:tr h="352290">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87752099"/>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961983"/>
                  </a:ext>
                </a:extLst>
              </a:tr>
              <a:tr h="352290">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797121"/>
                  </a:ext>
                </a:extLst>
              </a:tr>
              <a:tr h="352290">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53435912"/>
                  </a:ext>
                </a:extLst>
              </a:tr>
              <a:tr h="352290">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94063496"/>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13579724"/>
                  </a:ext>
                </a:extLst>
              </a:tr>
              <a:tr h="352290">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2803116"/>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49969940"/>
                  </a:ext>
                </a:extLst>
              </a:tr>
            </a:tbl>
          </a:graphicData>
        </a:graphic>
      </p:graphicFrame>
    </p:spTree>
    <p:extLst>
      <p:ext uri="{BB962C8B-B14F-4D97-AF65-F5344CB8AC3E}">
        <p14:creationId xmlns:p14="http://schemas.microsoft.com/office/powerpoint/2010/main" val="4238490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GIAO THOA SÓNG</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193107"/>
            <a:ext cx="960604" cy="2290445"/>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mc:AlternateContent xmlns:mc="http://schemas.openxmlformats.org/markup-compatibility/2006" xmlns:a14="http://schemas.microsoft.com/office/drawing/2010/main">
        <mc:Choice Requires="a14">
          <p:sp>
            <p:nvSpPr>
              <p:cNvPr id="271" name="Google Shape;271;p11"/>
              <p:cNvSpPr/>
              <p:nvPr/>
            </p:nvSpPr>
            <p:spPr>
              <a:xfrm>
                <a:off x="409129" y="4682442"/>
                <a:ext cx="6230394" cy="47134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vi-VN" sz="2000" b="1" i="0" u="none" strike="noStrike" cap="none" dirty="0">
                    <a:solidFill>
                      <a:schemeClr val="dk1"/>
                    </a:solidFill>
                    <a:latin typeface="Times New Roman"/>
                    <a:ea typeface="Times New Roman"/>
                    <a:cs typeface="Times New Roman"/>
                    <a:sym typeface="Times New Roman"/>
                  </a:rPr>
                  <a:t>Câu 1</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Hiện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tượng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giao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thoa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khi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gặp</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nhau</a:t>
                </a:r>
                <a:r>
                  <a:rPr lang="vi-VN" sz="2000" b="0" i="0" u="none" strike="noStrike" cap="none" dirty="0">
                    <a:solidFill>
                      <a:schemeClr val="dk1"/>
                    </a:solidFill>
                    <a:latin typeface="Times New Roman"/>
                    <a:ea typeface="Times New Roman"/>
                    <a:cs typeface="Times New Roman"/>
                    <a:sym typeface="Times New Roman"/>
                  </a:rPr>
                  <a:t> ở </a:t>
                </a:r>
                <a:r>
                  <a:rPr lang="vi-VN" sz="2000" b="0" i="0" u="none" strike="noStrike" cap="none" dirty="0" err="1">
                    <a:solidFill>
                      <a:schemeClr val="dk1"/>
                    </a:solidFill>
                    <a:latin typeface="Times New Roman"/>
                    <a:ea typeface="Times New Roman"/>
                    <a:cs typeface="Times New Roman"/>
                    <a:sym typeface="Times New Roman"/>
                  </a:rPr>
                  <a:t>những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điểm</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luôn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ngược</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pha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thì</a:t>
                </a:r>
                <a:r>
                  <a:rPr lang="vi-VN" sz="2000" b="0" i="0" u="none" strike="noStrike" cap="none" dirty="0">
                    <a:solidFill>
                      <a:schemeClr val="dk1"/>
                    </a:solidFill>
                    <a:latin typeface="Times New Roman"/>
                    <a:ea typeface="Times New Roman"/>
                    <a:cs typeface="Times New Roman"/>
                    <a:sym typeface="Times New Roman"/>
                  </a:rPr>
                  <a:t> ___.</a:t>
                </a:r>
              </a:p>
              <a:p>
                <a:pPr lvl="0"/>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2</a:t>
                </a:r>
                <a:r>
                  <a:rPr lang="vi-VN" sz="2000" b="0" i="0" u="none" strike="noStrike" cap="none" dirty="0">
                    <a:solidFill>
                      <a:schemeClr val="dk1"/>
                    </a:solidFill>
                    <a:latin typeface="Times New Roman"/>
                    <a:ea typeface="Times New Roman"/>
                    <a:cs typeface="Times New Roman"/>
                    <a:sym typeface="Times New Roman"/>
                  </a:rPr>
                  <a:t>: </a:t>
                </a:r>
                <a:r>
                  <a:rPr lang="vi-VN" sz="2000" dirty="0">
                    <a:solidFill>
                      <a:schemeClr val="dk1"/>
                    </a:solidFill>
                    <a:latin typeface="Times New Roman"/>
                    <a:ea typeface="Times New Roman"/>
                    <a:cs typeface="Times New Roman"/>
                  </a:rPr>
                  <a:t>Hai </a:t>
                </a:r>
                <a:r>
                  <a:rPr lang="vi-VN" sz="2000" dirty="0" err="1">
                    <a:solidFill>
                      <a:schemeClr val="dk1"/>
                    </a:solidFill>
                    <a:latin typeface="Times New Roman"/>
                    <a:ea typeface="Times New Roman"/>
                    <a:cs typeface="Times New Roman"/>
                  </a:rPr>
                  <a:t>sóng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kết</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hợp</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là</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hai</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sóng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có</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cùng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tần</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số</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và</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có</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độ</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lệch</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pha</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không</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đổi</a:t>
                </a:r>
                <a:r>
                  <a:rPr lang="vi-VN" sz="2000" dirty="0">
                    <a:solidFill>
                      <a:schemeClr val="dk1"/>
                    </a:solidFill>
                    <a:latin typeface="Times New Roman"/>
                    <a:ea typeface="Times New Roman"/>
                    <a:cs typeface="Times New Roman"/>
                  </a:rPr>
                  <a:t> </a:t>
                </a:r>
                <a:r>
                  <a:rPr lang="vi-VN" sz="2000" dirty="0" err="1">
                    <a:solidFill>
                      <a:schemeClr val="dk1"/>
                    </a:solidFill>
                    <a:latin typeface="Times New Roman"/>
                    <a:ea typeface="Times New Roman"/>
                    <a:cs typeface="Times New Roman"/>
                  </a:rPr>
                  <a:t>theo</a:t>
                </a:r>
                <a:r>
                  <a:rPr lang="vi-VN" sz="2000" dirty="0">
                    <a:solidFill>
                      <a:schemeClr val="dk1"/>
                    </a:solidFill>
                    <a:latin typeface="Times New Roman"/>
                    <a:ea typeface="Times New Roman"/>
                    <a:cs typeface="Times New Roman"/>
                  </a:rPr>
                  <a:t>___.</a:t>
                </a:r>
              </a:p>
              <a:p>
                <a:pPr lvl="0"/>
                <a:r>
                  <a:rPr lang="vi-VN" sz="2000" b="1" i="0" u="none" strike="noStrike" cap="none" dirty="0">
                    <a:solidFill>
                      <a:schemeClr val="dk1"/>
                    </a:solidFill>
                    <a:latin typeface="Times New Roman"/>
                    <a:ea typeface="Times New Roman"/>
                    <a:cs typeface="Times New Roman"/>
                    <a:sym typeface="Times New Roman"/>
                  </a:rPr>
                  <a:t>Câu 3</a:t>
                </a:r>
                <a:r>
                  <a:rPr lang="vi-VN" sz="2000" b="0" i="0" u="none" strike="noStrike" cap="none" dirty="0">
                    <a:solidFill>
                      <a:schemeClr val="dk1"/>
                    </a:solidFill>
                    <a:latin typeface="Times New Roman"/>
                    <a:ea typeface="Times New Roman"/>
                    <a:cs typeface="Times New Roman"/>
                    <a:sym typeface="Times New Roman"/>
                  </a:rPr>
                  <a:t>: </a:t>
                </a:r>
                <a:r>
                  <a:rPr lang="vi-VN" sz="2000" dirty="0">
                    <a:solidFill>
                      <a:schemeClr val="dk1"/>
                    </a:solidFill>
                    <a:latin typeface="Times New Roman"/>
                    <a:ea typeface="Times New Roman"/>
                    <a:cs typeface="Times New Roman"/>
                  </a:rPr>
                  <a:t>Chổ mà hai sóng ánh sáng triệt tiêu lẫn nhau gọi là gì?</a:t>
                </a:r>
              </a:p>
              <a:p>
                <a:pPr lvl="0"/>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4</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Nhìn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vào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ảnh</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của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sự</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giao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thoa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mặt</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nước</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những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đường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thu</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được</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là</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đường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gì</a:t>
                </a:r>
                <a:r>
                  <a:rPr lang="vi-VN" sz="2000" b="0" i="0" u="none" strike="noStrike" cap="none" dirty="0">
                    <a:solidFill>
                      <a:schemeClr val="dk1"/>
                    </a:solidFill>
                    <a:latin typeface="Times New Roman"/>
                    <a:ea typeface="Times New Roman"/>
                    <a:cs typeface="Times New Roman"/>
                    <a:sym typeface="Times New Roman"/>
                  </a:rPr>
                  <a:t>?</a:t>
                </a:r>
                <a:endParaRPr lang="vi-VN" sz="1600" dirty="0"/>
              </a:p>
              <a:p>
                <a:pPr marL="0" marR="0" lvl="0" indent="0" algn="l" rtl="0">
                  <a:lnSpc>
                    <a:spcPct val="100000"/>
                  </a:lnSpc>
                  <a:spcBef>
                    <a:spcPts val="0"/>
                  </a:spcBef>
                  <a:spcAft>
                    <a:spcPts val="0"/>
                  </a:spcAft>
                  <a:buNone/>
                </a:pPr>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5</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Điều</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kiện</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giao</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thoa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là</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có</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hai</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sóng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cùng</a:t>
                </a:r>
                <a:r>
                  <a:rPr lang="vi-VN" sz="2000" b="0" i="0" u="none" strike="noStrike" cap="none" dirty="0">
                    <a:solidFill>
                      <a:schemeClr val="dk1"/>
                    </a:solidFill>
                    <a:latin typeface="Times New Roman"/>
                    <a:ea typeface="Times New Roman"/>
                    <a:cs typeface="Times New Roman"/>
                    <a:sym typeface="Times New Roman"/>
                  </a:rPr>
                  <a:t> ___ </a:t>
                </a:r>
                <a:r>
                  <a:rPr lang="vi-VN" sz="2000" b="0" i="0" u="none" strike="noStrike" cap="none" dirty="0" err="1">
                    <a:solidFill>
                      <a:schemeClr val="dk1"/>
                    </a:solidFill>
                    <a:latin typeface="Times New Roman"/>
                    <a:ea typeface="Times New Roman"/>
                    <a:cs typeface="Times New Roman"/>
                    <a:sym typeface="Times New Roman"/>
                  </a:rPr>
                  <a:t>và</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có</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độ</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lệch</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pha</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không</a:t>
                </a:r>
                <a:r>
                  <a:rPr lang="vi-VN" sz="2000" b="0" i="0" u="none" strike="noStrike" cap="none" dirty="0">
                    <a:solidFill>
                      <a:schemeClr val="dk1"/>
                    </a:solidFill>
                    <a:latin typeface="Times New Roman"/>
                    <a:ea typeface="Times New Roman"/>
                    <a:cs typeface="Times New Roman"/>
                    <a:sym typeface="Times New Roman"/>
                  </a:rPr>
                  <a:t> </a:t>
                </a:r>
                <a:r>
                  <a:rPr lang="vi-VN" sz="2000" b="0" i="0" u="none" strike="noStrike" cap="none" dirty="0" err="1">
                    <a:solidFill>
                      <a:schemeClr val="dk1"/>
                    </a:solidFill>
                    <a:latin typeface="Times New Roman"/>
                    <a:ea typeface="Times New Roman"/>
                    <a:cs typeface="Times New Roman"/>
                    <a:sym typeface="Times New Roman"/>
                  </a:rPr>
                  <a:t>đổi</a:t>
                </a:r>
                <a:r>
                  <a:rPr lang="vi-VN" sz="2000" b="0" i="0" u="none" strike="noStrike" cap="none" dirty="0">
                    <a:solidFill>
                      <a:schemeClr val="dk1"/>
                    </a:solidFill>
                    <a:latin typeface="Times New Roman"/>
                    <a:ea typeface="Times New Roman"/>
                    <a:cs typeface="Times New Roman"/>
                    <a:sym typeface="Times New Roman"/>
                  </a:rPr>
                  <a:t>.</a:t>
                </a:r>
              </a:p>
              <a:p>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6:</a:t>
                </a:r>
                <a:r>
                  <a:rPr lang="vi-VN" sz="2000" b="0" i="0" u="none" strike="noStrike" cap="none"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Chổ</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mà</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hai</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sóng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ánh</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sáng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tăng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cường</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lẫn</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nhau</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được</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gọi</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là</a:t>
                </a:r>
                <a:r>
                  <a:rPr lang="vi-VN" sz="2000" dirty="0">
                    <a:solidFill>
                      <a:schemeClr val="dk1"/>
                    </a:solidFill>
                    <a:latin typeface="Times New Roman"/>
                    <a:ea typeface="Times New Roman"/>
                    <a:cs typeface="Times New Roman"/>
                    <a:sym typeface="Times New Roman"/>
                  </a:rPr>
                  <a:t> </a:t>
                </a:r>
                <a:r>
                  <a:rPr lang="vi-VN" sz="2000" dirty="0" err="1">
                    <a:solidFill>
                      <a:schemeClr val="dk1"/>
                    </a:solidFill>
                    <a:latin typeface="Times New Roman"/>
                    <a:ea typeface="Times New Roman"/>
                    <a:cs typeface="Times New Roman"/>
                    <a:sym typeface="Times New Roman"/>
                  </a:rPr>
                  <a:t>gì</a:t>
                </a:r>
                <a:r>
                  <a:rPr lang="vi-VN" sz="2000" dirty="0">
                    <a:solidFill>
                      <a:schemeClr val="dk1"/>
                    </a:solidFill>
                    <a:latin typeface="Times New Roman"/>
                    <a:ea typeface="Times New Roman"/>
                    <a:cs typeface="Times New Roman"/>
                    <a:sym typeface="Times New Roman"/>
                  </a:rPr>
                  <a:t>?</a:t>
                </a:r>
                <a:endParaRPr lang="vi-VN" sz="1600" dirty="0"/>
              </a:p>
              <a:p>
                <a:pPr lvl="0"/>
                <a:r>
                  <a:rPr lang="vi-VN" sz="2000" b="1" i="0" u="none" strike="noStrike" cap="none" dirty="0" err="1">
                    <a:solidFill>
                      <a:schemeClr val="dk1"/>
                    </a:solidFill>
                    <a:latin typeface="Times New Roman"/>
                    <a:ea typeface="Times New Roman"/>
                    <a:cs typeface="Times New Roman"/>
                    <a:sym typeface="Times New Roman"/>
                  </a:rPr>
                  <a:t>Câu</a:t>
                </a:r>
                <a:r>
                  <a:rPr lang="vi-VN" sz="2000" b="1" i="0" u="none" strike="noStrike" cap="none" dirty="0">
                    <a:solidFill>
                      <a:schemeClr val="dk1"/>
                    </a:solidFill>
                    <a:latin typeface="Times New Roman"/>
                    <a:ea typeface="Times New Roman"/>
                    <a:cs typeface="Times New Roman"/>
                    <a:sym typeface="Times New Roman"/>
                  </a:rPr>
                  <a:t> 7</a:t>
                </a:r>
                <a:r>
                  <a:rPr lang="vi-VN" sz="2000" b="0" i="0" u="none" strike="noStrike" cap="none" dirty="0">
                    <a:solidFill>
                      <a:schemeClr val="dk1"/>
                    </a:solidFill>
                    <a:latin typeface="Times New Roman"/>
                    <a:ea typeface="Times New Roman"/>
                    <a:cs typeface="Times New Roman"/>
                    <a:sym typeface="Times New Roman"/>
                  </a:rPr>
                  <a:t>: </a:t>
                </a:r>
                <a:r>
                  <a:rPr lang="el-GR" dirty="0"/>
                  <a:t>λ = </a:t>
                </a:r>
                <a14:m>
                  <m:oMath xmlns:m="http://schemas.openxmlformats.org/officeDocument/2006/math">
                    <m:f>
                      <m:fPr>
                        <m:ctrlPr>
                          <a:rPr lang="ar-AE" i="1" smtClean="0">
                            <a:latin typeface="Cambria Math" panose="02040503050406030204" pitchFamily="18" charset="0"/>
                          </a:rPr>
                        </m:ctrlPr>
                      </m:fPr>
                      <m:num>
                        <m:r>
                          <a:rPr lang="ar-AE"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𝑖</m:t>
                        </m:r>
                      </m:num>
                      <m:den>
                        <m:r>
                          <a:rPr lang="en-US" b="0" i="1" smtClean="0">
                            <a:latin typeface="Cambria Math" panose="02040503050406030204" pitchFamily="18" charset="0"/>
                          </a:rPr>
                          <m:t>𝐷</m:t>
                        </m:r>
                      </m:den>
                    </m:f>
                  </m:oMath>
                </a14:m>
                <a:r>
                  <a:rPr lang="en-US" sz="2000" dirty="0"/>
                  <a:t> , </a:t>
                </a:r>
                <a:r>
                  <a:rPr lang="en-US" sz="2000" dirty="0">
                    <a:solidFill>
                      <a:schemeClr val="dk1"/>
                    </a:solidFill>
                    <a:latin typeface="Times New Roman"/>
                    <a:cs typeface="Times New Roman"/>
                  </a:rPr>
                  <a:t>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br>
                  <a:rPr lang="ar-AE" sz="2000" dirty="0">
                    <a:solidFill>
                      <a:schemeClr val="dk1"/>
                    </a:solidFill>
                    <a:latin typeface="Times New Roman"/>
                    <a:ea typeface="Times New Roman"/>
                    <a:cs typeface="Times New Roman"/>
                  </a:rPr>
                </a:br>
                <a:r>
                  <a:rPr lang="vi-VN" sz="2000" b="1" i="0" u="none" strike="noStrike" cap="none" dirty="0">
                    <a:solidFill>
                      <a:schemeClr val="dk1"/>
                    </a:solidFill>
                    <a:latin typeface="Times New Roman"/>
                    <a:ea typeface="Times New Roman"/>
                    <a:cs typeface="Times New Roman"/>
                    <a:sym typeface="Times New Roman"/>
                  </a:rPr>
                  <a:t>Câu 8</a:t>
                </a:r>
                <a:r>
                  <a:rPr lang="vi-VN" sz="2000" b="0" i="0" u="none" strike="noStrike" cap="none" dirty="0">
                    <a:solidFill>
                      <a:schemeClr val="dk1"/>
                    </a:solidFill>
                    <a:latin typeface="Times New Roman"/>
                    <a:ea typeface="Times New Roman"/>
                    <a:cs typeface="Times New Roman"/>
                    <a:sym typeface="Times New Roman"/>
                  </a:rPr>
                  <a:t>: </a:t>
                </a:r>
                <a:r>
                  <a:rPr lang="vi-VN" sz="2000" dirty="0">
                    <a:solidFill>
                      <a:schemeClr val="dk1"/>
                    </a:solidFill>
                    <a:latin typeface="Times New Roman"/>
                    <a:ea typeface="Times New Roman"/>
                    <a:cs typeface="Times New Roman"/>
                  </a:rPr>
                  <a:t>Vân sáng chính giữa của mọi hệ vân đều trùng nhau nên vân sáng chính giữa </a:t>
                </a:r>
                <a:r>
                  <a:rPr lang="en-US" sz="2000" dirty="0" err="1">
                    <a:solidFill>
                      <a:schemeClr val="dk1"/>
                    </a:solidFill>
                    <a:latin typeface="Times New Roman"/>
                    <a:ea typeface="Times New Roman"/>
                    <a:cs typeface="Times New Roman"/>
                  </a:rPr>
                  <a:t>sẽ</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có</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màu</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endParaRPr sz="2000" dirty="0">
                  <a:solidFill>
                    <a:schemeClr val="dk1"/>
                  </a:solidFill>
                  <a:latin typeface="Times New Roman"/>
                  <a:ea typeface="Times New Roman"/>
                  <a:cs typeface="Times New Roman"/>
                  <a:sym typeface="Times New Roman"/>
                </a:endParaRPr>
              </a:p>
            </p:txBody>
          </p:sp>
        </mc:Choice>
        <mc:Fallback xmlns="">
          <p:sp>
            <p:nvSpPr>
              <p:cNvPr id="271" name="Google Shape;271;p11"/>
              <p:cNvSpPr>
                <a:spLocks noRot="1" noChangeAspect="1" noMove="1" noResize="1" noEditPoints="1" noAdjustHandles="1" noChangeArrowheads="1" noChangeShapeType="1" noTextEdit="1"/>
              </p:cNvSpPr>
              <p:nvPr/>
            </p:nvSpPr>
            <p:spPr>
              <a:xfrm>
                <a:off x="409129" y="4682442"/>
                <a:ext cx="6230394" cy="4713429"/>
              </a:xfrm>
              <a:prstGeom prst="rect">
                <a:avLst/>
              </a:prstGeom>
              <a:blipFill>
                <a:blip r:embed="rId6"/>
                <a:stretch>
                  <a:fillRect l="-978" t="-647" r="-98" b="-1423"/>
                </a:stretch>
              </a:blipFill>
              <a:ln>
                <a:noFill/>
              </a:ln>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3490762371"/>
              </p:ext>
            </p:extLst>
          </p:nvPr>
        </p:nvGraphicFramePr>
        <p:xfrm>
          <a:off x="1169107" y="1322087"/>
          <a:ext cx="4544364" cy="2789584"/>
        </p:xfrm>
        <a:graphic>
          <a:graphicData uri="http://schemas.openxmlformats.org/drawingml/2006/table">
            <a:tbl>
              <a:tblPr firstRow="1" bandRow="1">
                <a:tableStyleId>{2D5ABB26-0587-4C30-8999-92F81FD0307C}</a:tableStyleId>
              </a:tblPr>
              <a:tblGrid>
                <a:gridCol w="378697">
                  <a:extLst>
                    <a:ext uri="{9D8B030D-6E8A-4147-A177-3AD203B41FA5}">
                      <a16:colId xmlns:a16="http://schemas.microsoft.com/office/drawing/2014/main" val="111521824"/>
                    </a:ext>
                  </a:extLst>
                </a:gridCol>
                <a:gridCol w="378697">
                  <a:extLst>
                    <a:ext uri="{9D8B030D-6E8A-4147-A177-3AD203B41FA5}">
                      <a16:colId xmlns:a16="http://schemas.microsoft.com/office/drawing/2014/main" val="3660957056"/>
                    </a:ext>
                  </a:extLst>
                </a:gridCol>
                <a:gridCol w="378697">
                  <a:extLst>
                    <a:ext uri="{9D8B030D-6E8A-4147-A177-3AD203B41FA5}">
                      <a16:colId xmlns:a16="http://schemas.microsoft.com/office/drawing/2014/main" val="1546653688"/>
                    </a:ext>
                  </a:extLst>
                </a:gridCol>
                <a:gridCol w="378697">
                  <a:extLst>
                    <a:ext uri="{9D8B030D-6E8A-4147-A177-3AD203B41FA5}">
                      <a16:colId xmlns:a16="http://schemas.microsoft.com/office/drawing/2014/main" val="3634306100"/>
                    </a:ext>
                  </a:extLst>
                </a:gridCol>
                <a:gridCol w="378697">
                  <a:extLst>
                    <a:ext uri="{9D8B030D-6E8A-4147-A177-3AD203B41FA5}">
                      <a16:colId xmlns:a16="http://schemas.microsoft.com/office/drawing/2014/main" val="408778437"/>
                    </a:ext>
                  </a:extLst>
                </a:gridCol>
                <a:gridCol w="378697">
                  <a:extLst>
                    <a:ext uri="{9D8B030D-6E8A-4147-A177-3AD203B41FA5}">
                      <a16:colId xmlns:a16="http://schemas.microsoft.com/office/drawing/2014/main" val="1640326242"/>
                    </a:ext>
                  </a:extLst>
                </a:gridCol>
                <a:gridCol w="378697">
                  <a:extLst>
                    <a:ext uri="{9D8B030D-6E8A-4147-A177-3AD203B41FA5}">
                      <a16:colId xmlns:a16="http://schemas.microsoft.com/office/drawing/2014/main" val="2243507036"/>
                    </a:ext>
                  </a:extLst>
                </a:gridCol>
                <a:gridCol w="378697">
                  <a:extLst>
                    <a:ext uri="{9D8B030D-6E8A-4147-A177-3AD203B41FA5}">
                      <a16:colId xmlns:a16="http://schemas.microsoft.com/office/drawing/2014/main" val="4234864607"/>
                    </a:ext>
                  </a:extLst>
                </a:gridCol>
                <a:gridCol w="378697">
                  <a:extLst>
                    <a:ext uri="{9D8B030D-6E8A-4147-A177-3AD203B41FA5}">
                      <a16:colId xmlns:a16="http://schemas.microsoft.com/office/drawing/2014/main" val="666039750"/>
                    </a:ext>
                  </a:extLst>
                </a:gridCol>
                <a:gridCol w="378697">
                  <a:extLst>
                    <a:ext uri="{9D8B030D-6E8A-4147-A177-3AD203B41FA5}">
                      <a16:colId xmlns:a16="http://schemas.microsoft.com/office/drawing/2014/main" val="3262188281"/>
                    </a:ext>
                  </a:extLst>
                </a:gridCol>
                <a:gridCol w="378697">
                  <a:extLst>
                    <a:ext uri="{9D8B030D-6E8A-4147-A177-3AD203B41FA5}">
                      <a16:colId xmlns:a16="http://schemas.microsoft.com/office/drawing/2014/main" val="3981706911"/>
                    </a:ext>
                  </a:extLst>
                </a:gridCol>
                <a:gridCol w="378697">
                  <a:extLst>
                    <a:ext uri="{9D8B030D-6E8A-4147-A177-3AD203B41FA5}">
                      <a16:colId xmlns:a16="http://schemas.microsoft.com/office/drawing/2014/main" val="217023057"/>
                    </a:ext>
                  </a:extLst>
                </a:gridCol>
              </a:tblGrid>
              <a:tr h="34869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44743496"/>
                  </a:ext>
                </a:extLst>
              </a:tr>
              <a:tr h="348698">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20440163"/>
                  </a:ext>
                </a:extLst>
              </a:tr>
              <a:tr h="348698">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01166010"/>
                  </a:ext>
                </a:extLst>
              </a:tr>
              <a:tr h="348698">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6982415"/>
                  </a:ext>
                </a:extLst>
              </a:tr>
              <a:tr h="348698">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29842315"/>
                  </a:ext>
                </a:extLst>
              </a:tr>
              <a:tr h="348698">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99194530"/>
                  </a:ext>
                </a:extLst>
              </a:tr>
              <a:tr h="348698">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9818755"/>
                  </a:ext>
                </a:extLst>
              </a:tr>
              <a:tr h="34869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882086818"/>
                  </a:ext>
                </a:extLst>
              </a:tr>
            </a:tbl>
          </a:graphicData>
        </a:graphic>
      </p:graphicFrame>
    </p:spTree>
    <p:extLst>
      <p:ext uri="{BB962C8B-B14F-4D97-AF65-F5344CB8AC3E}">
        <p14:creationId xmlns:p14="http://schemas.microsoft.com/office/powerpoint/2010/main" val="40267577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SÓNG DỪNG</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644341" y="2286000"/>
            <a:ext cx="955150" cy="2197552"/>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388427" y="4770306"/>
            <a:ext cx="6158691" cy="4524275"/>
          </a:xfrm>
          <a:prstGeom prst="rect">
            <a:avLst/>
          </a:prstGeom>
          <a:noFill/>
          <a:ln>
            <a:noFill/>
          </a:ln>
        </p:spPr>
        <p:txBody>
          <a:bodyPr spcFirstLastPara="1" wrap="square" lIns="91425" tIns="45700" rIns="91425" bIns="45700" anchor="t" anchorCtr="0">
            <a:spAutoFit/>
          </a:bodyPr>
          <a:lstStyle/>
          <a:p>
            <a:pPr lvl="0"/>
            <a:r>
              <a:rPr lang="vi-VN" sz="1800" b="1" i="0" u="none" strike="noStrike" cap="none" dirty="0">
                <a:solidFill>
                  <a:schemeClr val="dk1"/>
                </a:solidFill>
                <a:latin typeface="Times New Roman"/>
                <a:ea typeface="Times New Roman"/>
                <a:cs typeface="Times New Roman"/>
                <a:sym typeface="Times New Roman"/>
              </a:rPr>
              <a:t>Câu 1</a:t>
            </a:r>
            <a:r>
              <a:rPr lang="vi-VN" sz="1800" b="0" i="0" u="none" strike="noStrike" cap="none"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rPr>
              <a:t>Những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điểm</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tại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đó</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hai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sóng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ngược</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pha</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nhau</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thì</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không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dao</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động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và</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được</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gọi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là</a:t>
            </a:r>
            <a:r>
              <a:rPr lang="en-US" sz="1800" dirty="0">
                <a:solidFill>
                  <a:schemeClr val="dk1"/>
                </a:solidFill>
                <a:latin typeface="Times New Roman"/>
                <a:ea typeface="Times New Roman"/>
                <a:cs typeface="Times New Roman"/>
              </a:rPr>
              <a:t>___</a:t>
            </a:r>
          </a:p>
          <a:p>
            <a:pPr lvl="0"/>
            <a:r>
              <a:rPr lang="vi-VN" sz="1800" b="1" i="0" u="none" strike="noStrike" cap="none" dirty="0">
                <a:solidFill>
                  <a:schemeClr val="dk1"/>
                </a:solidFill>
                <a:latin typeface="Times New Roman"/>
                <a:ea typeface="Times New Roman"/>
                <a:cs typeface="Times New Roman"/>
                <a:sym typeface="Times New Roman"/>
              </a:rPr>
              <a:t>Câu 2</a:t>
            </a:r>
            <a:r>
              <a:rPr lang="vi-VN" sz="1800" b="0" i="0" u="none" strike="noStrike" cap="none"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rPr>
              <a:t>Những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điểm</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tại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đó</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hai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sóng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đồng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pha</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nhau</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thì</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dao</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động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với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biên</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độ</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cực</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đại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và</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được</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gọi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là</a:t>
            </a:r>
            <a:r>
              <a:rPr lang="en-US" sz="1800" dirty="0">
                <a:solidFill>
                  <a:schemeClr val="dk1"/>
                </a:solidFill>
                <a:latin typeface="Times New Roman"/>
                <a:ea typeface="Times New Roman"/>
                <a:cs typeface="Times New Roman"/>
              </a:rPr>
              <a:t>___.</a:t>
            </a:r>
            <a:endParaRPr lang="en-US" sz="1800" dirty="0"/>
          </a:p>
          <a:p>
            <a:pPr lvl="0"/>
            <a:r>
              <a:rPr lang="vi-VN" sz="1800" b="1" i="0" u="none" strike="noStrike" cap="none" dirty="0">
                <a:solidFill>
                  <a:schemeClr val="dk1"/>
                </a:solidFill>
                <a:latin typeface="Times New Roman"/>
                <a:ea typeface="Times New Roman"/>
                <a:cs typeface="Times New Roman"/>
                <a:sym typeface="Times New Roman"/>
              </a:rPr>
              <a:t>Câu 3</a:t>
            </a:r>
            <a:r>
              <a:rPr lang="vi-VN" sz="1800" b="0" i="0" u="none" strike="noStrike" cap="none" dirty="0">
                <a:solidFill>
                  <a:schemeClr val="dk1"/>
                </a:solidFill>
                <a:latin typeface="Times New Roman"/>
                <a:ea typeface="Times New Roman"/>
                <a:cs typeface="Times New Roman"/>
                <a:sym typeface="Times New Roman"/>
              </a:rPr>
              <a:t>: </a:t>
            </a:r>
            <a:r>
              <a:rPr lang="vi-VN" sz="1800" dirty="0">
                <a:solidFill>
                  <a:schemeClr val="dk1"/>
                </a:solidFill>
                <a:latin typeface="Times New Roman"/>
                <a:ea typeface="Times New Roman"/>
                <a:cs typeface="Times New Roman"/>
              </a:rPr>
              <a:t>Tại điểm </a:t>
            </a:r>
            <a:r>
              <a:rPr lang="en-US" sz="1800" dirty="0">
                <a:solidFill>
                  <a:schemeClr val="dk1"/>
                </a:solidFill>
                <a:latin typeface="Times New Roman"/>
                <a:ea typeface="Times New Roman"/>
                <a:cs typeface="Times New Roman"/>
              </a:rPr>
              <a:t>___ </a:t>
            </a:r>
            <a:r>
              <a:rPr lang="vi-VN" sz="1800" dirty="0">
                <a:solidFill>
                  <a:schemeClr val="dk1"/>
                </a:solidFill>
                <a:latin typeface="Times New Roman"/>
                <a:ea typeface="Times New Roman"/>
                <a:cs typeface="Times New Roman"/>
              </a:rPr>
              <a:t>thì sóng phản xạ ngược pha với sóng tới nếu vật cản là cố định.</a:t>
            </a:r>
            <a:endParaRPr lang="en-US" sz="1800" dirty="0">
              <a:solidFill>
                <a:schemeClr val="dk1"/>
              </a:solidFill>
              <a:latin typeface="Times New Roman"/>
              <a:ea typeface="Times New Roman"/>
              <a:cs typeface="Times New Roman"/>
            </a:endParaRPr>
          </a:p>
          <a:p>
            <a:pPr lvl="0"/>
            <a:r>
              <a:rPr lang="vi-VN" sz="1800" b="1" i="0" u="none" strike="noStrike" cap="none" dirty="0">
                <a:solidFill>
                  <a:schemeClr val="dk1"/>
                </a:solidFill>
                <a:latin typeface="Times New Roman"/>
                <a:ea typeface="Times New Roman"/>
                <a:cs typeface="Times New Roman"/>
                <a:sym typeface="Times New Roman"/>
              </a:rPr>
              <a:t>Câu 4</a:t>
            </a:r>
            <a:r>
              <a:rPr lang="vi-VN" sz="1800" b="0" i="0" u="none" strike="noStrike" cap="none" dirty="0">
                <a:solidFill>
                  <a:schemeClr val="dk1"/>
                </a:solidFill>
                <a:latin typeface="Times New Roman"/>
                <a:ea typeface="Times New Roman"/>
                <a:cs typeface="Times New Roman"/>
                <a:sym typeface="Times New Roman"/>
              </a:rPr>
              <a:t>: </a:t>
            </a:r>
            <a:r>
              <a:rPr lang="vi-VN" sz="1800" dirty="0">
                <a:solidFill>
                  <a:schemeClr val="dk1"/>
                </a:solidFill>
                <a:latin typeface="Times New Roman"/>
                <a:ea typeface="Times New Roman"/>
                <a:cs typeface="Times New Roman"/>
              </a:rPr>
              <a:t>Sóng dừng là sóng được tạo thành do sự giao thoa giữa </a:t>
            </a:r>
            <a:r>
              <a:rPr lang="en-US" sz="1800" dirty="0">
                <a:solidFill>
                  <a:schemeClr val="dk1"/>
                </a:solidFill>
                <a:latin typeface="Times New Roman"/>
                <a:ea typeface="Times New Roman"/>
                <a:cs typeface="Times New Roman"/>
              </a:rPr>
              <a:t>___ </a:t>
            </a:r>
            <a:r>
              <a:rPr lang="vi-VN" sz="1800" dirty="0">
                <a:solidFill>
                  <a:schemeClr val="dk1"/>
                </a:solidFill>
                <a:latin typeface="Times New Roman"/>
                <a:ea typeface="Times New Roman"/>
                <a:cs typeface="Times New Roman"/>
              </a:rPr>
              <a:t>và sóng phản xạ.</a:t>
            </a:r>
            <a:endParaRPr lang="en-US" sz="1800" dirty="0">
              <a:solidFill>
                <a:schemeClr val="dk1"/>
              </a:solidFill>
              <a:latin typeface="Times New Roman"/>
              <a:ea typeface="Times New Roman"/>
              <a:cs typeface="Times New Roman"/>
            </a:endParaRPr>
          </a:p>
          <a:p>
            <a:pPr lvl="0"/>
            <a:r>
              <a:rPr lang="vi-VN" sz="1800" b="1" i="0" u="none" strike="noStrike" cap="none" dirty="0">
                <a:solidFill>
                  <a:schemeClr val="dk1"/>
                </a:solidFill>
                <a:latin typeface="Times New Roman"/>
                <a:ea typeface="Times New Roman"/>
                <a:cs typeface="Times New Roman"/>
                <a:sym typeface="Times New Roman"/>
              </a:rPr>
              <a:t>Câu 5</a:t>
            </a:r>
            <a:r>
              <a:rPr lang="vi-VN" sz="1800" b="0" i="0" u="none" strike="noStrike" cap="none"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Đối</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với</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các</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loại</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nhạc</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cụ</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khí</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như</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sáo</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kèn</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khi</a:t>
            </a:r>
            <a:r>
              <a:rPr lang="en-US" sz="1800" dirty="0">
                <a:solidFill>
                  <a:schemeClr val="dk1"/>
                </a:solidFill>
                <a:latin typeface="Times New Roman"/>
                <a:ea typeface="Times New Roman"/>
                <a:cs typeface="Times New Roman"/>
                <a:sym typeface="Times New Roman"/>
              </a:rPr>
              <a:t> ta </a:t>
            </a:r>
            <a:r>
              <a:rPr lang="en-US" sz="1800" dirty="0" err="1">
                <a:solidFill>
                  <a:schemeClr val="dk1"/>
                </a:solidFill>
                <a:latin typeface="Times New Roman"/>
                <a:ea typeface="Times New Roman"/>
                <a:cs typeface="Times New Roman"/>
                <a:sym typeface="Times New Roman"/>
              </a:rPr>
              <a:t>thổi</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cột</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không</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khí</a:t>
            </a:r>
            <a:r>
              <a:rPr lang="en-US" sz="1800" dirty="0">
                <a:solidFill>
                  <a:schemeClr val="dk1"/>
                </a:solidFill>
                <a:latin typeface="Times New Roman"/>
                <a:ea typeface="Times New Roman"/>
                <a:cs typeface="Times New Roman"/>
                <a:sym typeface="Times New Roman"/>
              </a:rPr>
              <a:t> ___ </a:t>
            </a:r>
            <a:r>
              <a:rPr lang="en-US" sz="1800" dirty="0" err="1">
                <a:solidFill>
                  <a:schemeClr val="dk1"/>
                </a:solidFill>
                <a:latin typeface="Times New Roman"/>
                <a:ea typeface="Times New Roman"/>
                <a:cs typeface="Times New Roman"/>
                <a:sym typeface="Times New Roman"/>
              </a:rPr>
              <a:t>tạo</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ra</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sóng</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dừng</a:t>
            </a:r>
            <a:r>
              <a:rPr lang="en-US" sz="1800" dirty="0">
                <a:solidFill>
                  <a:schemeClr val="dk1"/>
                </a:solidFill>
                <a:latin typeface="Times New Roman"/>
                <a:ea typeface="Times New Roman"/>
                <a:cs typeface="Times New Roman"/>
                <a:sym typeface="Times New Roman"/>
              </a:rPr>
              <a:t>.</a:t>
            </a:r>
            <a:endParaRPr lang="vi-VN" sz="1800" b="0" i="0" u="none" strike="noStrike" cap="none" dirty="0">
              <a:solidFill>
                <a:schemeClr val="dk1"/>
              </a:solidFill>
              <a:latin typeface="Times New Roman"/>
              <a:ea typeface="Times New Roman"/>
              <a:cs typeface="Times New Roman"/>
              <a:sym typeface="Times New Roman"/>
            </a:endParaRPr>
          </a:p>
          <a:p>
            <a:r>
              <a:rPr lang="vi-VN" sz="1800" b="1" i="0" u="none" strike="noStrike" cap="none" dirty="0">
                <a:solidFill>
                  <a:schemeClr val="dk1"/>
                </a:solidFill>
                <a:latin typeface="Times New Roman"/>
                <a:ea typeface="Times New Roman"/>
                <a:cs typeface="Times New Roman"/>
                <a:sym typeface="Times New Roman"/>
              </a:rPr>
              <a:t>Câu 6:</a:t>
            </a:r>
            <a:r>
              <a:rPr lang="vi-VN" sz="1800" b="0" i="0" u="none" strike="noStrike" cap="none" dirty="0">
                <a:solidFill>
                  <a:schemeClr val="dk1"/>
                </a:solidFill>
                <a:latin typeface="Times New Roman"/>
                <a:ea typeface="Times New Roman"/>
                <a:cs typeface="Times New Roman"/>
                <a:sym typeface="Times New Roman"/>
              </a:rPr>
              <a:t> </a:t>
            </a:r>
            <a:r>
              <a:rPr lang="vi-VN" sz="1800" dirty="0">
                <a:solidFill>
                  <a:schemeClr val="dk1"/>
                </a:solidFill>
                <a:latin typeface="Times New Roman"/>
                <a:ea typeface="Times New Roman"/>
                <a:cs typeface="Times New Roman"/>
              </a:rPr>
              <a:t>Trong hệ sóng dừng trên một sợi dây, khoảng cách giữa hai nút hoặc hai bụng liên tiếp bằng </a:t>
            </a:r>
            <a:r>
              <a:rPr lang="en-US" sz="1800" dirty="0">
                <a:solidFill>
                  <a:schemeClr val="dk1"/>
                </a:solidFill>
                <a:latin typeface="Times New Roman"/>
                <a:ea typeface="Times New Roman"/>
                <a:cs typeface="Times New Roman"/>
              </a:rPr>
              <a:t>___</a:t>
            </a:r>
          </a:p>
          <a:p>
            <a:r>
              <a:rPr lang="vi-VN" sz="1800" b="1" i="0" u="none" strike="noStrike" cap="none" dirty="0">
                <a:solidFill>
                  <a:schemeClr val="dk1"/>
                </a:solidFill>
                <a:latin typeface="Times New Roman"/>
                <a:ea typeface="Times New Roman"/>
                <a:cs typeface="Times New Roman"/>
                <a:sym typeface="Times New Roman"/>
              </a:rPr>
              <a:t>Câu 7</a:t>
            </a:r>
            <a:r>
              <a:rPr lang="vi-VN" sz="1800" b="0" i="0" u="none" strike="noStrike" cap="none"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Để</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khuếch</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đại</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âm</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đàn</a:t>
            </a:r>
            <a:r>
              <a:rPr lang="en-US" sz="1800" dirty="0">
                <a:solidFill>
                  <a:schemeClr val="dk1"/>
                </a:solidFill>
                <a:latin typeface="Times New Roman"/>
                <a:ea typeface="Times New Roman"/>
                <a:cs typeface="Times New Roman"/>
                <a:sym typeface="Times New Roman"/>
              </a:rPr>
              <a:t> guitar </a:t>
            </a:r>
            <a:r>
              <a:rPr lang="en-US" sz="1800" dirty="0" err="1">
                <a:solidFill>
                  <a:schemeClr val="dk1"/>
                </a:solidFill>
                <a:latin typeface="Times New Roman"/>
                <a:ea typeface="Times New Roman"/>
                <a:cs typeface="Times New Roman"/>
                <a:sym typeface="Times New Roman"/>
              </a:rPr>
              <a:t>còn</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có</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một</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thùng</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đàn</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đóng</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vai</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trò</a:t>
            </a:r>
            <a:r>
              <a:rPr lang="en-US" sz="1800"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sym typeface="Times New Roman"/>
              </a:rPr>
              <a:t>hộp</a:t>
            </a:r>
            <a:r>
              <a:rPr lang="en-US" sz="1800" dirty="0">
                <a:solidFill>
                  <a:schemeClr val="dk1"/>
                </a:solidFill>
                <a:latin typeface="Times New Roman"/>
                <a:ea typeface="Times New Roman"/>
                <a:cs typeface="Times New Roman"/>
                <a:sym typeface="Times New Roman"/>
              </a:rPr>
              <a:t> ___.</a:t>
            </a:r>
          </a:p>
          <a:p>
            <a:r>
              <a:rPr lang="vi-VN" sz="1800" b="1" i="0" u="none" strike="noStrike" cap="none" dirty="0">
                <a:solidFill>
                  <a:schemeClr val="dk1"/>
                </a:solidFill>
                <a:latin typeface="Times New Roman"/>
                <a:ea typeface="Times New Roman"/>
                <a:cs typeface="Times New Roman"/>
                <a:sym typeface="Times New Roman"/>
              </a:rPr>
              <a:t>Câu 8</a:t>
            </a:r>
            <a:r>
              <a:rPr lang="vi-VN" sz="1800" b="0" i="0" u="none" strike="noStrike" cap="none" dirty="0">
                <a:solidFill>
                  <a:schemeClr val="dk1"/>
                </a:solidFill>
                <a:latin typeface="Times New Roman"/>
                <a:ea typeface="Times New Roman"/>
                <a:cs typeface="Times New Roman"/>
                <a:sym typeface="Times New Roman"/>
              </a:rPr>
              <a:t>:</a:t>
            </a:r>
            <a:r>
              <a:rPr lang="en-US" sz="1800" b="0" i="0" u="none" strike="noStrike" cap="none" dirty="0">
                <a:solidFill>
                  <a:schemeClr val="dk1"/>
                </a:solidFill>
                <a:latin typeface="Times New Roman"/>
                <a:ea typeface="Times New Roman"/>
                <a:cs typeface="Times New Roman"/>
                <a:sym typeface="Times New Roman"/>
              </a:rPr>
              <a:t> </a:t>
            </a:r>
            <a:r>
              <a:rPr lang="en-US" sz="1800" dirty="0" err="1">
                <a:solidFill>
                  <a:schemeClr val="dk1"/>
                </a:solidFill>
                <a:latin typeface="Times New Roman"/>
                <a:ea typeface="Times New Roman"/>
                <a:cs typeface="Times New Roman"/>
              </a:rPr>
              <a:t>Bản</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chất</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của</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sóng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dừng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là</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sự</a:t>
            </a:r>
            <a:r>
              <a:rPr lang="en-US" sz="1800" dirty="0">
                <a:solidFill>
                  <a:schemeClr val="dk1"/>
                </a:solidFill>
                <a:latin typeface="Times New Roman"/>
                <a:ea typeface="Times New Roman"/>
                <a:cs typeface="Times New Roman"/>
              </a:rPr>
              <a:t> ___ </a:t>
            </a:r>
            <a:r>
              <a:rPr lang="en-US" sz="1800" dirty="0" err="1">
                <a:solidFill>
                  <a:schemeClr val="dk1"/>
                </a:solidFill>
                <a:latin typeface="Times New Roman"/>
                <a:ea typeface="Times New Roman"/>
                <a:cs typeface="Times New Roman"/>
              </a:rPr>
              <a:t>của</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sóng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tới</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và</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sóng</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phản</a:t>
            </a:r>
            <a:r>
              <a:rPr lang="en-US" sz="1800" dirty="0">
                <a:solidFill>
                  <a:schemeClr val="dk1"/>
                </a:solidFill>
                <a:latin typeface="Times New Roman"/>
                <a:ea typeface="Times New Roman"/>
                <a:cs typeface="Times New Roman"/>
              </a:rPr>
              <a:t> </a:t>
            </a:r>
            <a:r>
              <a:rPr lang="en-US" sz="1800" dirty="0" err="1">
                <a:solidFill>
                  <a:schemeClr val="dk1"/>
                </a:solidFill>
                <a:latin typeface="Times New Roman"/>
                <a:ea typeface="Times New Roman"/>
                <a:cs typeface="Times New Roman"/>
              </a:rPr>
              <a:t>xạ</a:t>
            </a:r>
            <a:r>
              <a:rPr lang="en-US" sz="1800" dirty="0">
                <a:solidFill>
                  <a:schemeClr val="dk1"/>
                </a:solidFill>
                <a:latin typeface="Times New Roman"/>
                <a:ea typeface="Times New Roman"/>
                <a:cs typeface="Times New Roman"/>
              </a:rPr>
              <a:t>.</a:t>
            </a:r>
            <a:endParaRPr sz="1800" dirty="0">
              <a:solidFill>
                <a:schemeClr val="dk1"/>
              </a:solidFill>
              <a:latin typeface="Times New Roman"/>
              <a:ea typeface="Times New Roman"/>
              <a:cs typeface="Times New Roman"/>
              <a:sym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927624631"/>
              </p:ext>
            </p:extLst>
          </p:nvPr>
        </p:nvGraphicFramePr>
        <p:xfrm>
          <a:off x="1104247" y="1337275"/>
          <a:ext cx="4540094" cy="2789584"/>
        </p:xfrm>
        <a:graphic>
          <a:graphicData uri="http://schemas.openxmlformats.org/drawingml/2006/table">
            <a:tbl>
              <a:tblPr firstRow="1" bandRow="1">
                <a:tableStyleId>{2D5ABB26-0587-4C30-8999-92F81FD0307C}</a:tableStyleId>
              </a:tblPr>
              <a:tblGrid>
                <a:gridCol w="349238">
                  <a:extLst>
                    <a:ext uri="{9D8B030D-6E8A-4147-A177-3AD203B41FA5}">
                      <a16:colId xmlns:a16="http://schemas.microsoft.com/office/drawing/2014/main" val="4286393077"/>
                    </a:ext>
                  </a:extLst>
                </a:gridCol>
                <a:gridCol w="349238">
                  <a:extLst>
                    <a:ext uri="{9D8B030D-6E8A-4147-A177-3AD203B41FA5}">
                      <a16:colId xmlns:a16="http://schemas.microsoft.com/office/drawing/2014/main" val="2718885396"/>
                    </a:ext>
                  </a:extLst>
                </a:gridCol>
                <a:gridCol w="349238">
                  <a:extLst>
                    <a:ext uri="{9D8B030D-6E8A-4147-A177-3AD203B41FA5}">
                      <a16:colId xmlns:a16="http://schemas.microsoft.com/office/drawing/2014/main" val="3249273238"/>
                    </a:ext>
                  </a:extLst>
                </a:gridCol>
                <a:gridCol w="349238">
                  <a:extLst>
                    <a:ext uri="{9D8B030D-6E8A-4147-A177-3AD203B41FA5}">
                      <a16:colId xmlns:a16="http://schemas.microsoft.com/office/drawing/2014/main" val="1961736840"/>
                    </a:ext>
                  </a:extLst>
                </a:gridCol>
                <a:gridCol w="349238">
                  <a:extLst>
                    <a:ext uri="{9D8B030D-6E8A-4147-A177-3AD203B41FA5}">
                      <a16:colId xmlns:a16="http://schemas.microsoft.com/office/drawing/2014/main" val="1992803631"/>
                    </a:ext>
                  </a:extLst>
                </a:gridCol>
                <a:gridCol w="349238">
                  <a:extLst>
                    <a:ext uri="{9D8B030D-6E8A-4147-A177-3AD203B41FA5}">
                      <a16:colId xmlns:a16="http://schemas.microsoft.com/office/drawing/2014/main" val="127109403"/>
                    </a:ext>
                  </a:extLst>
                </a:gridCol>
                <a:gridCol w="349238">
                  <a:extLst>
                    <a:ext uri="{9D8B030D-6E8A-4147-A177-3AD203B41FA5}">
                      <a16:colId xmlns:a16="http://schemas.microsoft.com/office/drawing/2014/main" val="1266887749"/>
                    </a:ext>
                  </a:extLst>
                </a:gridCol>
                <a:gridCol w="349238">
                  <a:extLst>
                    <a:ext uri="{9D8B030D-6E8A-4147-A177-3AD203B41FA5}">
                      <a16:colId xmlns:a16="http://schemas.microsoft.com/office/drawing/2014/main" val="1999162372"/>
                    </a:ext>
                  </a:extLst>
                </a:gridCol>
                <a:gridCol w="349238">
                  <a:extLst>
                    <a:ext uri="{9D8B030D-6E8A-4147-A177-3AD203B41FA5}">
                      <a16:colId xmlns:a16="http://schemas.microsoft.com/office/drawing/2014/main" val="1926310997"/>
                    </a:ext>
                  </a:extLst>
                </a:gridCol>
                <a:gridCol w="349238">
                  <a:extLst>
                    <a:ext uri="{9D8B030D-6E8A-4147-A177-3AD203B41FA5}">
                      <a16:colId xmlns:a16="http://schemas.microsoft.com/office/drawing/2014/main" val="2144485118"/>
                    </a:ext>
                  </a:extLst>
                </a:gridCol>
                <a:gridCol w="349238">
                  <a:extLst>
                    <a:ext uri="{9D8B030D-6E8A-4147-A177-3AD203B41FA5}">
                      <a16:colId xmlns:a16="http://schemas.microsoft.com/office/drawing/2014/main" val="3792816962"/>
                    </a:ext>
                  </a:extLst>
                </a:gridCol>
                <a:gridCol w="349238">
                  <a:extLst>
                    <a:ext uri="{9D8B030D-6E8A-4147-A177-3AD203B41FA5}">
                      <a16:colId xmlns:a16="http://schemas.microsoft.com/office/drawing/2014/main" val="2329411680"/>
                    </a:ext>
                  </a:extLst>
                </a:gridCol>
                <a:gridCol w="349238">
                  <a:extLst>
                    <a:ext uri="{9D8B030D-6E8A-4147-A177-3AD203B41FA5}">
                      <a16:colId xmlns:a16="http://schemas.microsoft.com/office/drawing/2014/main" val="2443564127"/>
                    </a:ext>
                  </a:extLst>
                </a:gridCol>
              </a:tblGrid>
              <a:tr h="348698">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50327943"/>
                  </a:ext>
                </a:extLst>
              </a:tr>
              <a:tr h="348698">
                <a:tc>
                  <a:txBody>
                    <a:bodyPr/>
                    <a:lstStyle/>
                    <a:p>
                      <a:pPr algn="ctr"/>
                      <a:r>
                        <a:rPr lang="en-US" sz="16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65811100"/>
                  </a:ext>
                </a:extLst>
              </a:tr>
              <a:tr h="348698">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0379254"/>
                  </a:ext>
                </a:extLst>
              </a:tr>
              <a:tr h="348698">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13705022"/>
                  </a:ext>
                </a:extLst>
              </a:tr>
              <a:tr h="34869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546516465"/>
                  </a:ext>
                </a:extLst>
              </a:tr>
              <a:tr h="348698">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11953348"/>
                  </a:ext>
                </a:extLst>
              </a:tr>
              <a:tr h="34869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97381522"/>
                  </a:ext>
                </a:extLst>
              </a:tr>
              <a:tr h="34869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7973316"/>
                  </a:ext>
                </a:extLst>
              </a:tr>
            </a:tbl>
          </a:graphicData>
        </a:graphic>
      </p:graphicFrame>
    </p:spTree>
    <p:extLst>
      <p:ext uri="{BB962C8B-B14F-4D97-AF65-F5344CB8AC3E}">
        <p14:creationId xmlns:p14="http://schemas.microsoft.com/office/powerpoint/2010/main" val="2333473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548135"/>
                  </a:solidFill>
                  <a:latin typeface="Times New Roman"/>
                  <a:ea typeface="Times New Roman"/>
                  <a:cs typeface="Times New Roman"/>
                  <a:sym typeface="Times New Roman"/>
                </a:rPr>
                <a:t>THỰC HÀNH: ĐO TỐC ĐỘ TRUYỀN ÂM</a:t>
              </a:r>
              <a:endParaRPr sz="24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590930" y="2108200"/>
            <a:ext cx="1008561" cy="2375352"/>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08200"/>
            <a:ext cx="1509997" cy="2419167"/>
          </a:xfrm>
          <a:prstGeom prst="rect">
            <a:avLst/>
          </a:prstGeom>
          <a:noFill/>
          <a:ln>
            <a:noFill/>
          </a:ln>
        </p:spPr>
      </p:pic>
      <p:sp>
        <p:nvSpPr>
          <p:cNvPr id="271" name="Google Shape;271;p11"/>
          <p:cNvSpPr/>
          <p:nvPr/>
        </p:nvSpPr>
        <p:spPr>
          <a:xfrm>
            <a:off x="413954" y="4653416"/>
            <a:ext cx="6230394" cy="4893607"/>
          </a:xfrm>
          <a:prstGeom prst="rect">
            <a:avLst/>
          </a:prstGeom>
          <a:noFill/>
          <a:ln>
            <a:noFill/>
          </a:ln>
        </p:spPr>
        <p:txBody>
          <a:bodyPr spcFirstLastPara="1" wrap="square" lIns="91425" tIns="45700" rIns="91425" bIns="45700" anchor="t" anchorCtr="0">
            <a:spAutoFit/>
          </a:bodyPr>
          <a:lstStyle/>
          <a:p>
            <a:pPr lvl="0"/>
            <a:r>
              <a:rPr lang="vi-VN" sz="1920" b="1" i="0" u="none" strike="noStrike" cap="none" dirty="0">
                <a:solidFill>
                  <a:schemeClr val="dk1"/>
                </a:solidFill>
                <a:latin typeface="Times New Roman"/>
                <a:ea typeface="Times New Roman"/>
                <a:cs typeface="Times New Roman"/>
                <a:sym typeface="Times New Roman"/>
              </a:rPr>
              <a:t>Câu 1</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Tốc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độ</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truyền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6100m/s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ở </a:t>
            </a:r>
            <a:r>
              <a:rPr lang="en-US" sz="1920" dirty="0" err="1">
                <a:solidFill>
                  <a:schemeClr val="dk1"/>
                </a:solidFill>
                <a:latin typeface="Times New Roman"/>
                <a:ea typeface="Times New Roman"/>
                <a:cs typeface="Times New Roman"/>
              </a:rPr>
              <a:t>trong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môi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trường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a:t>
            </a:r>
          </a:p>
          <a:p>
            <a:pPr lvl="0"/>
            <a:r>
              <a:rPr lang="vi-VN" sz="1920" b="1" i="0" u="none" strike="noStrike" cap="none" dirty="0">
                <a:solidFill>
                  <a:schemeClr val="dk1"/>
                </a:solidFill>
                <a:latin typeface="Times New Roman"/>
                <a:ea typeface="Times New Roman"/>
                <a:cs typeface="Times New Roman"/>
                <a:sym typeface="Times New Roman"/>
              </a:rPr>
              <a:t>Câu 2</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Môi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trường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truyền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tốt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nhất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ở </a:t>
            </a:r>
            <a:r>
              <a:rPr lang="en-US" sz="1920" dirty="0" err="1">
                <a:solidFill>
                  <a:schemeClr val="dk1"/>
                </a:solidFill>
                <a:latin typeface="Times New Roman"/>
                <a:ea typeface="Times New Roman"/>
                <a:cs typeface="Times New Roman"/>
              </a:rPr>
              <a:t>chất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a:t>
            </a:r>
            <a:endParaRPr lang="en-US" sz="1920" dirty="0"/>
          </a:p>
          <a:p>
            <a:pPr lvl="0"/>
            <a:r>
              <a:rPr lang="vi-VN" sz="1920" b="1" i="0" u="none" strike="noStrike" cap="none" dirty="0">
                <a:solidFill>
                  <a:schemeClr val="dk1"/>
                </a:solidFill>
                <a:latin typeface="Times New Roman"/>
                <a:ea typeface="Times New Roman"/>
                <a:cs typeface="Times New Roman"/>
                <a:sym typeface="Times New Roman"/>
              </a:rPr>
              <a:t>Câu 3</a:t>
            </a:r>
            <a:r>
              <a:rPr lang="vi-VN"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Tốc</a:t>
            </a:r>
            <a:r>
              <a:rPr lang="en-US"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độ</a:t>
            </a:r>
            <a:r>
              <a:rPr lang="en-US"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truyền</a:t>
            </a:r>
            <a:r>
              <a:rPr lang="en-US" sz="1920" b="0" i="0" u="none" strike="noStrike" cap="none" dirty="0">
                <a:solidFill>
                  <a:schemeClr val="dk1"/>
                </a:solidFill>
                <a:latin typeface="Times New Roman"/>
                <a:ea typeface="Times New Roman"/>
                <a:cs typeface="Times New Roman"/>
                <a:sym typeface="Times New Roman"/>
              </a:rPr>
              <a:t> </a:t>
            </a:r>
            <a:r>
              <a:rPr lang="en-US" sz="1920" b="0" i="0" u="none" strike="noStrike" cap="none" dirty="0" err="1">
                <a:solidFill>
                  <a:schemeClr val="dk1"/>
                </a:solidFill>
                <a:latin typeface="Times New Roman"/>
                <a:ea typeface="Times New Roman"/>
                <a:cs typeface="Times New Roman"/>
                <a:sym typeface="Times New Roman"/>
              </a:rPr>
              <a:t>âm</a:t>
            </a:r>
            <a:r>
              <a:rPr lang="en-US" sz="1920" b="0" i="0" u="none" strike="noStrike" cap="none" dirty="0">
                <a:solidFill>
                  <a:schemeClr val="dk1"/>
                </a:solidFill>
                <a:latin typeface="Times New Roman"/>
                <a:ea typeface="Times New Roman"/>
                <a:cs typeface="Times New Roman"/>
                <a:sym typeface="Times New Roman"/>
              </a:rPr>
              <a:t> 1500m/s </a:t>
            </a:r>
            <a:r>
              <a:rPr lang="en-US" sz="1920" b="0" i="0" u="none" strike="noStrike" cap="none" dirty="0" err="1">
                <a:solidFill>
                  <a:schemeClr val="dk1"/>
                </a:solidFill>
                <a:latin typeface="Times New Roman"/>
                <a:ea typeface="Times New Roman"/>
                <a:cs typeface="Times New Roman"/>
                <a:sym typeface="Times New Roman"/>
              </a:rPr>
              <a:t>là</a:t>
            </a:r>
            <a:r>
              <a:rPr lang="en-US" sz="1920" b="0" i="0" u="none" strike="noStrike" cap="none"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sym typeface="Times New Roman"/>
              </a:rPr>
              <a:t>ở </a:t>
            </a:r>
            <a:r>
              <a:rPr lang="en-US" sz="1920" dirty="0" err="1">
                <a:solidFill>
                  <a:schemeClr val="dk1"/>
                </a:solidFill>
                <a:latin typeface="Times New Roman"/>
                <a:ea typeface="Times New Roman"/>
                <a:cs typeface="Times New Roman"/>
                <a:sym typeface="Times New Roman"/>
              </a:rPr>
              <a:t>trong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môi</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trường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nào</a:t>
            </a:r>
            <a:r>
              <a:rPr lang="en-US" sz="1920" dirty="0">
                <a:solidFill>
                  <a:schemeClr val="dk1"/>
                </a:solidFill>
                <a:latin typeface="Times New Roman"/>
                <a:ea typeface="Times New Roman"/>
                <a:cs typeface="Times New Roman"/>
                <a:sym typeface="Times New Roman"/>
              </a:rPr>
              <a:t>?</a:t>
            </a:r>
          </a:p>
          <a:p>
            <a:pPr lvl="0"/>
            <a:r>
              <a:rPr lang="vi-VN" sz="1920" b="1" i="0" u="none" strike="noStrike" cap="none" dirty="0">
                <a:solidFill>
                  <a:schemeClr val="dk1"/>
                </a:solidFill>
                <a:latin typeface="Times New Roman"/>
                <a:ea typeface="Times New Roman"/>
                <a:cs typeface="Times New Roman"/>
                <a:sym typeface="Times New Roman"/>
              </a:rPr>
              <a:t>Câu 4</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Tốc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độ</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truyền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5500m/s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ở </a:t>
            </a:r>
            <a:r>
              <a:rPr lang="en-US" sz="1920" dirty="0" err="1">
                <a:solidFill>
                  <a:schemeClr val="dk1"/>
                </a:solidFill>
                <a:latin typeface="Times New Roman"/>
                <a:ea typeface="Times New Roman"/>
                <a:cs typeface="Times New Roman"/>
              </a:rPr>
              <a:t>môi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trường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 </a:t>
            </a:r>
          </a:p>
          <a:p>
            <a:pPr lvl="0"/>
            <a:r>
              <a:rPr lang="vi-VN" sz="1920" b="1" i="0" u="none" strike="noStrike" cap="none" dirty="0">
                <a:solidFill>
                  <a:schemeClr val="dk1"/>
                </a:solidFill>
                <a:latin typeface="Times New Roman"/>
                <a:ea typeface="Times New Roman"/>
                <a:cs typeface="Times New Roman"/>
                <a:sym typeface="Times New Roman"/>
              </a:rPr>
              <a:t>Câu 5</a:t>
            </a:r>
            <a:r>
              <a:rPr lang="vi-VN" sz="1920" b="0" i="0" u="none" strike="noStrike" cap="none"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sym typeface="Times New Roman"/>
              </a:rPr>
              <a:t>___ </a:t>
            </a:r>
            <a:r>
              <a:rPr lang="en-US" sz="1920" dirty="0" err="1">
                <a:solidFill>
                  <a:schemeClr val="dk1"/>
                </a:solidFill>
                <a:latin typeface="Times New Roman"/>
                <a:ea typeface="Times New Roman"/>
                <a:cs typeface="Times New Roman"/>
                <a:sym typeface="Times New Roman"/>
              </a:rPr>
              <a:t>dao</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động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nguồn</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âm</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càng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lớn</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thì</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âm</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phát</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ra</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càng</a:t>
            </a:r>
            <a:r>
              <a:rPr lang="en-US" sz="1920" dirty="0">
                <a:solidFill>
                  <a:schemeClr val="dk1"/>
                </a:solidFill>
                <a:latin typeface="Times New Roman"/>
                <a:ea typeface="Times New Roman"/>
                <a:cs typeface="Times New Roman"/>
                <a:sym typeface="Times New Roman"/>
              </a:rPr>
              <a:t> to.</a:t>
            </a:r>
            <a:endParaRPr lang="vi-VN" sz="1920" b="0" i="0" u="none" strike="noStrike" cap="none" dirty="0">
              <a:solidFill>
                <a:schemeClr val="dk1"/>
              </a:solidFill>
              <a:latin typeface="Times New Roman"/>
              <a:ea typeface="Times New Roman"/>
              <a:cs typeface="Times New Roman"/>
              <a:sym typeface="Times New Roman"/>
            </a:endParaRPr>
          </a:p>
          <a:p>
            <a:r>
              <a:rPr lang="vi-VN" sz="1920" b="1" i="0" u="none" strike="noStrike" cap="none" dirty="0">
                <a:solidFill>
                  <a:schemeClr val="dk1"/>
                </a:solidFill>
                <a:latin typeface="Times New Roman"/>
                <a:ea typeface="Times New Roman"/>
                <a:cs typeface="Times New Roman"/>
                <a:sym typeface="Times New Roman"/>
              </a:rPr>
              <a:t>Câu 6:</a:t>
            </a:r>
            <a:r>
              <a:rPr lang="vi-VN" sz="1920" b="0" i="0" u="none" strike="noStrike" cap="none" dirty="0">
                <a:solidFill>
                  <a:schemeClr val="dk1"/>
                </a:solidFill>
                <a:latin typeface="Times New Roman"/>
                <a:ea typeface="Times New Roman"/>
                <a:cs typeface="Times New Roman"/>
                <a:sym typeface="Times New Roman"/>
              </a:rPr>
              <a:t> </a:t>
            </a:r>
            <a:r>
              <a:rPr lang="vi-VN" sz="1920" dirty="0">
                <a:solidFill>
                  <a:schemeClr val="dk1"/>
                </a:solidFill>
                <a:latin typeface="Times New Roman"/>
                <a:ea typeface="Times New Roman"/>
                <a:cs typeface="Times New Roman"/>
              </a:rPr>
              <a:t>Khi pít-tông di chuyển, độ to của âm thanh nghe được sẽ thay đổi liên tục, có lúc to, có lúc rất nhỏ (hoặc không nghe thấy gì). Khi chúng ta nghe thấy to có nghĩa là tại đó đang có giao thoa với biên độ cực đại </a:t>
            </a:r>
            <a:r>
              <a:rPr lang="en-US" sz="1920" dirty="0">
                <a:solidFill>
                  <a:schemeClr val="dk1"/>
                </a:solidFill>
                <a:latin typeface="Times New Roman"/>
                <a:ea typeface="Times New Roman"/>
                <a:cs typeface="Times New Roman"/>
              </a:rPr>
              <a:t>hay ___.</a:t>
            </a:r>
          </a:p>
          <a:p>
            <a:r>
              <a:rPr lang="vi-VN" sz="1920" b="1" i="0" u="none" strike="noStrike" cap="none" dirty="0">
                <a:solidFill>
                  <a:schemeClr val="dk1"/>
                </a:solidFill>
                <a:latin typeface="Times New Roman"/>
                <a:ea typeface="Times New Roman"/>
                <a:cs typeface="Times New Roman"/>
                <a:sym typeface="Times New Roman"/>
              </a:rPr>
              <a:t>Câu 7</a:t>
            </a:r>
            <a:r>
              <a:rPr lang="vi-VN"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Trong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bài</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học</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này</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nếu</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không</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có</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loa</a:t>
            </a:r>
            <a:r>
              <a:rPr lang="en-US" sz="1920" dirty="0">
                <a:solidFill>
                  <a:schemeClr val="dk1"/>
                </a:solidFill>
                <a:latin typeface="Times New Roman"/>
                <a:ea typeface="Times New Roman"/>
                <a:cs typeface="Times New Roman"/>
                <a:sym typeface="Times New Roman"/>
              </a:rPr>
              <a:t> ta </a:t>
            </a:r>
            <a:r>
              <a:rPr lang="en-US" sz="1920" dirty="0" err="1">
                <a:solidFill>
                  <a:schemeClr val="dk1"/>
                </a:solidFill>
                <a:latin typeface="Times New Roman"/>
                <a:ea typeface="Times New Roman"/>
                <a:cs typeface="Times New Roman"/>
                <a:sym typeface="Times New Roman"/>
              </a:rPr>
              <a:t>có</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thể</a:t>
            </a:r>
            <a:r>
              <a:rPr lang="en-US" sz="1920" dirty="0">
                <a:solidFill>
                  <a:schemeClr val="dk1"/>
                </a:solidFill>
                <a:latin typeface="Times New Roman"/>
                <a:ea typeface="Times New Roman"/>
                <a:cs typeface="Times New Roman"/>
                <a:sym typeface="Times New Roman"/>
              </a:rPr>
              <a:t> dung </a:t>
            </a:r>
            <a:r>
              <a:rPr lang="en-US" sz="1920" dirty="0" err="1">
                <a:solidFill>
                  <a:schemeClr val="dk1"/>
                </a:solidFill>
                <a:latin typeface="Times New Roman"/>
                <a:ea typeface="Times New Roman"/>
                <a:cs typeface="Times New Roman"/>
                <a:sym typeface="Times New Roman"/>
              </a:rPr>
              <a:t>gì</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để</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thay</a:t>
            </a:r>
            <a:r>
              <a:rPr lang="en-US" sz="1920"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sym typeface="Times New Roman"/>
              </a:rPr>
              <a:t>thế</a:t>
            </a:r>
            <a:r>
              <a:rPr lang="en-US" sz="1920" dirty="0">
                <a:solidFill>
                  <a:schemeClr val="dk1"/>
                </a:solidFill>
                <a:latin typeface="Times New Roman"/>
                <a:ea typeface="Times New Roman"/>
                <a:cs typeface="Times New Roman"/>
                <a:sym typeface="Times New Roman"/>
              </a:rPr>
              <a:t>?</a:t>
            </a:r>
          </a:p>
          <a:p>
            <a:r>
              <a:rPr lang="vi-VN" sz="1920" b="1" i="0" u="none" strike="noStrike" cap="none" dirty="0">
                <a:solidFill>
                  <a:schemeClr val="dk1"/>
                </a:solidFill>
                <a:latin typeface="Times New Roman"/>
                <a:ea typeface="Times New Roman"/>
                <a:cs typeface="Times New Roman"/>
                <a:sym typeface="Times New Roman"/>
              </a:rPr>
              <a:t>Câu 8</a:t>
            </a:r>
            <a:r>
              <a:rPr lang="vi-VN" sz="1920" b="0" i="0" u="none" strike="noStrike" cap="none" dirty="0">
                <a:solidFill>
                  <a:schemeClr val="dk1"/>
                </a:solidFill>
                <a:latin typeface="Times New Roman"/>
                <a:ea typeface="Times New Roman"/>
                <a:cs typeface="Times New Roman"/>
                <a:sym typeface="Times New Roman"/>
              </a:rPr>
              <a:t>:</a:t>
            </a:r>
            <a:r>
              <a:rPr lang="en-US" sz="1920" b="0" i="0" u="none" strike="noStrike" cap="none" dirty="0">
                <a:solidFill>
                  <a:schemeClr val="dk1"/>
                </a:solidFill>
                <a:latin typeface="Times New Roman"/>
                <a:ea typeface="Times New Roman"/>
                <a:cs typeface="Times New Roman"/>
                <a:sym typeface="Times New Roman"/>
              </a:rPr>
              <a:t> </a:t>
            </a:r>
            <a:r>
              <a:rPr lang="en-US" sz="1920" dirty="0" err="1">
                <a:solidFill>
                  <a:schemeClr val="dk1"/>
                </a:solidFill>
                <a:latin typeface="Times New Roman"/>
                <a:ea typeface="Times New Roman"/>
                <a:cs typeface="Times New Roman"/>
              </a:rPr>
              <a:t>Một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bộ</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môn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nghệ</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thuật</a:t>
            </a:r>
            <a:r>
              <a:rPr lang="en-US" sz="1920" dirty="0">
                <a:solidFill>
                  <a:schemeClr val="dk1"/>
                </a:solidFill>
                <a:latin typeface="Times New Roman"/>
                <a:ea typeface="Times New Roman"/>
                <a:cs typeface="Times New Roman"/>
              </a:rPr>
              <a:t> dung </a:t>
            </a:r>
            <a:r>
              <a:rPr lang="en-US" sz="1920" dirty="0" err="1">
                <a:solidFill>
                  <a:schemeClr val="dk1"/>
                </a:solidFill>
                <a:latin typeface="Times New Roman"/>
                <a:ea typeface="Times New Roman"/>
                <a:cs typeface="Times New Roman"/>
              </a:rPr>
              <a:t>âm</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thanh</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để</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diễn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đạt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cảm</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xúc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của</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người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hát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hoặc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người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nghe</a:t>
            </a:r>
            <a:r>
              <a:rPr lang="en-US" sz="1920" dirty="0">
                <a:solidFill>
                  <a:schemeClr val="dk1"/>
                </a:solidFill>
                <a:latin typeface="Times New Roman"/>
                <a:ea typeface="Times New Roman"/>
                <a:cs typeface="Times New Roman"/>
              </a:rPr>
              <a:t>.</a:t>
            </a:r>
            <a:endParaRPr sz="1920" dirty="0">
              <a:solidFill>
                <a:schemeClr val="dk1"/>
              </a:solidFill>
              <a:latin typeface="Times New Roman"/>
              <a:ea typeface="Times New Roman"/>
              <a:cs typeface="Times New Roman"/>
              <a:sym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750117443"/>
              </p:ext>
            </p:extLst>
          </p:nvPr>
        </p:nvGraphicFramePr>
        <p:xfrm>
          <a:off x="878925" y="1333233"/>
          <a:ext cx="4630880" cy="2748384"/>
        </p:xfrm>
        <a:graphic>
          <a:graphicData uri="http://schemas.openxmlformats.org/drawingml/2006/table">
            <a:tbl>
              <a:tblPr firstRow="1" bandRow="1">
                <a:tableStyleId>{2D5ABB26-0587-4C30-8999-92F81FD0307C}</a:tableStyleId>
              </a:tblPr>
              <a:tblGrid>
                <a:gridCol w="463088">
                  <a:extLst>
                    <a:ext uri="{9D8B030D-6E8A-4147-A177-3AD203B41FA5}">
                      <a16:colId xmlns:a16="http://schemas.microsoft.com/office/drawing/2014/main" val="3927308301"/>
                    </a:ext>
                  </a:extLst>
                </a:gridCol>
                <a:gridCol w="463088">
                  <a:extLst>
                    <a:ext uri="{9D8B030D-6E8A-4147-A177-3AD203B41FA5}">
                      <a16:colId xmlns:a16="http://schemas.microsoft.com/office/drawing/2014/main" val="140797500"/>
                    </a:ext>
                  </a:extLst>
                </a:gridCol>
                <a:gridCol w="463088">
                  <a:extLst>
                    <a:ext uri="{9D8B030D-6E8A-4147-A177-3AD203B41FA5}">
                      <a16:colId xmlns:a16="http://schemas.microsoft.com/office/drawing/2014/main" val="1378545735"/>
                    </a:ext>
                  </a:extLst>
                </a:gridCol>
                <a:gridCol w="463088">
                  <a:extLst>
                    <a:ext uri="{9D8B030D-6E8A-4147-A177-3AD203B41FA5}">
                      <a16:colId xmlns:a16="http://schemas.microsoft.com/office/drawing/2014/main" val="1545773642"/>
                    </a:ext>
                  </a:extLst>
                </a:gridCol>
                <a:gridCol w="463088">
                  <a:extLst>
                    <a:ext uri="{9D8B030D-6E8A-4147-A177-3AD203B41FA5}">
                      <a16:colId xmlns:a16="http://schemas.microsoft.com/office/drawing/2014/main" val="617499140"/>
                    </a:ext>
                  </a:extLst>
                </a:gridCol>
                <a:gridCol w="463088">
                  <a:extLst>
                    <a:ext uri="{9D8B030D-6E8A-4147-A177-3AD203B41FA5}">
                      <a16:colId xmlns:a16="http://schemas.microsoft.com/office/drawing/2014/main" val="1083611073"/>
                    </a:ext>
                  </a:extLst>
                </a:gridCol>
                <a:gridCol w="463088">
                  <a:extLst>
                    <a:ext uri="{9D8B030D-6E8A-4147-A177-3AD203B41FA5}">
                      <a16:colId xmlns:a16="http://schemas.microsoft.com/office/drawing/2014/main" val="1352220070"/>
                    </a:ext>
                  </a:extLst>
                </a:gridCol>
                <a:gridCol w="463088">
                  <a:extLst>
                    <a:ext uri="{9D8B030D-6E8A-4147-A177-3AD203B41FA5}">
                      <a16:colId xmlns:a16="http://schemas.microsoft.com/office/drawing/2014/main" val="2304095349"/>
                    </a:ext>
                  </a:extLst>
                </a:gridCol>
                <a:gridCol w="463088">
                  <a:extLst>
                    <a:ext uri="{9D8B030D-6E8A-4147-A177-3AD203B41FA5}">
                      <a16:colId xmlns:a16="http://schemas.microsoft.com/office/drawing/2014/main" val="1733751565"/>
                    </a:ext>
                  </a:extLst>
                </a:gridCol>
                <a:gridCol w="463088">
                  <a:extLst>
                    <a:ext uri="{9D8B030D-6E8A-4147-A177-3AD203B41FA5}">
                      <a16:colId xmlns:a16="http://schemas.microsoft.com/office/drawing/2014/main" val="643806568"/>
                    </a:ext>
                  </a:extLst>
                </a:gridCol>
              </a:tblGrid>
              <a:tr h="343548">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21230827"/>
                  </a:ext>
                </a:extLst>
              </a:tr>
              <a:tr h="343548">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87154718"/>
                  </a:ext>
                </a:extLst>
              </a:tr>
              <a:tr h="343548">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16309693"/>
                  </a:ext>
                </a:extLst>
              </a:tr>
              <a:tr h="343548">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50457059"/>
                  </a:ext>
                </a:extLst>
              </a:tr>
              <a:tr h="343548">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9477975"/>
                  </a:ext>
                </a:extLst>
              </a:tr>
              <a:tr h="34354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64161793"/>
                  </a:ext>
                </a:extLst>
              </a:tr>
              <a:tr h="34354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6157442"/>
                  </a:ext>
                </a:extLst>
              </a:tr>
              <a:tr h="343548">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73797417"/>
                  </a:ext>
                </a:extLst>
              </a:tr>
            </a:tbl>
          </a:graphicData>
        </a:graphic>
      </p:graphicFrame>
    </p:spTree>
    <p:extLst>
      <p:ext uri="{BB962C8B-B14F-4D97-AF65-F5344CB8AC3E}">
        <p14:creationId xmlns:p14="http://schemas.microsoft.com/office/powerpoint/2010/main" val="59735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grpSp>
        <p:nvGrpSpPr>
          <p:cNvPr id="296" name="Google Shape;296;g22ecd1b3cc9_0_59"/>
          <p:cNvGrpSpPr/>
          <p:nvPr/>
        </p:nvGrpSpPr>
        <p:grpSpPr>
          <a:xfrm>
            <a:off x="332833" y="1218621"/>
            <a:ext cx="6311633" cy="3153551"/>
            <a:chOff x="509430" y="274288"/>
            <a:chExt cx="5765101" cy="1710354"/>
          </a:xfrm>
        </p:grpSpPr>
        <p:sp>
          <p:nvSpPr>
            <p:cNvPr id="297" name="Google Shape;297;g22ecd1b3cc9_0_59"/>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8" name="Google Shape;298;g22ecd1b3cc9_0_59"/>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99" name="Google Shape;299;g22ecd1b3cc9_0_59"/>
          <p:cNvGrpSpPr/>
          <p:nvPr/>
        </p:nvGrpSpPr>
        <p:grpSpPr>
          <a:xfrm>
            <a:off x="306283" y="169813"/>
            <a:ext cx="6390614" cy="767638"/>
            <a:chOff x="509430" y="274287"/>
            <a:chExt cx="5765101" cy="2124655"/>
          </a:xfrm>
        </p:grpSpPr>
        <p:sp>
          <p:nvSpPr>
            <p:cNvPr id="300" name="Google Shape;300;g22ecd1b3cc9_0_59"/>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1" name="Google Shape;301;g22ecd1b3cc9_0_59"/>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300" b="1" i="0" u="none" strike="noStrike" cap="none">
                  <a:solidFill>
                    <a:srgbClr val="548135"/>
                  </a:solidFill>
                  <a:latin typeface="Times New Roman"/>
                  <a:ea typeface="Times New Roman"/>
                  <a:cs typeface="Times New Roman"/>
                  <a:sym typeface="Times New Roman"/>
                </a:rPr>
                <a:t>LỰC TƯƠNG TÁC GIỮA HAI ĐIỆN TÍCH</a:t>
              </a:r>
              <a:endParaRPr sz="2300" b="1" i="0" u="none" strike="noStrike" cap="none">
                <a:solidFill>
                  <a:srgbClr val="548135"/>
                </a:solidFill>
                <a:latin typeface="Times New Roman"/>
                <a:ea typeface="Times New Roman"/>
                <a:cs typeface="Times New Roman"/>
                <a:sym typeface="Times New Roman"/>
              </a:endParaRPr>
            </a:p>
          </p:txBody>
        </p:sp>
      </p:grpSp>
      <p:sp>
        <p:nvSpPr>
          <p:cNvPr id="302" name="Google Shape;302;g22ecd1b3cc9_0_59"/>
          <p:cNvSpPr/>
          <p:nvPr/>
        </p:nvSpPr>
        <p:spPr>
          <a:xfrm>
            <a:off x="2793921" y="79828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303" name="Google Shape;303;g22ecd1b3cc9_0_59"/>
          <p:cNvGrpSpPr/>
          <p:nvPr/>
        </p:nvGrpSpPr>
        <p:grpSpPr>
          <a:xfrm>
            <a:off x="252691" y="4571170"/>
            <a:ext cx="6460372" cy="5160419"/>
            <a:chOff x="509430" y="274288"/>
            <a:chExt cx="5765101" cy="1488654"/>
          </a:xfrm>
        </p:grpSpPr>
        <p:sp>
          <p:nvSpPr>
            <p:cNvPr id="304" name="Google Shape;304;g22ecd1b3cc9_0_59"/>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5" name="Google Shape;305;g22ecd1b3cc9_0_59"/>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06" name="Google Shape;306;g22ecd1b3cc9_0_59" descr="Cartoon boy scientist holding test tubes 8916583 Vector Art at Vecteezy"/>
          <p:cNvPicPr preferRelativeResize="0"/>
          <p:nvPr/>
        </p:nvPicPr>
        <p:blipFill rotWithShape="1">
          <a:blip r:embed="rId3">
            <a:alphaModFix/>
          </a:blip>
          <a:srcRect/>
          <a:stretch/>
        </p:blipFill>
        <p:spPr>
          <a:xfrm flipH="1">
            <a:off x="5812455" y="2422096"/>
            <a:ext cx="863236" cy="2061456"/>
          </a:xfrm>
          <a:prstGeom prst="rect">
            <a:avLst/>
          </a:prstGeom>
          <a:noFill/>
          <a:ln>
            <a:noFill/>
          </a:ln>
        </p:spPr>
      </p:pic>
      <p:pic>
        <p:nvPicPr>
          <p:cNvPr id="307" name="Google Shape;307;g22ecd1b3cc9_0_59"/>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308" name="Google Shape;308;g22ecd1b3cc9_0_59" descr="Cartoon boy scientist holding test tube 8388672 Vector Art at Vecteezy"/>
          <p:cNvPicPr preferRelativeResize="0"/>
          <p:nvPr/>
        </p:nvPicPr>
        <p:blipFill rotWithShape="1">
          <a:blip r:embed="rId5">
            <a:alphaModFix/>
          </a:blip>
          <a:srcRect/>
          <a:stretch/>
        </p:blipFill>
        <p:spPr>
          <a:xfrm>
            <a:off x="-12954" y="2210342"/>
            <a:ext cx="1450573" cy="2334260"/>
          </a:xfrm>
          <a:prstGeom prst="rect">
            <a:avLst/>
          </a:prstGeom>
          <a:noFill/>
          <a:ln>
            <a:noFill/>
          </a:ln>
        </p:spPr>
      </p:pic>
      <p:graphicFrame>
        <p:nvGraphicFramePr>
          <p:cNvPr id="309" name="Google Shape;309;g22ecd1b3cc9_0_59"/>
          <p:cNvGraphicFramePr/>
          <p:nvPr/>
        </p:nvGraphicFramePr>
        <p:xfrm>
          <a:off x="631951" y="1347499"/>
          <a:ext cx="5126875" cy="2804240"/>
        </p:xfrm>
        <a:graphic>
          <a:graphicData uri="http://schemas.openxmlformats.org/drawingml/2006/table">
            <a:tbl>
              <a:tblPr firstRow="1" bandRow="1">
                <a:noFill/>
                <a:tableStyleId>{2DE07769-388B-4DAA-80B8-A175E7CA47C8}</a:tableStyleId>
              </a:tblPr>
              <a:tblGrid>
                <a:gridCol w="394375">
                  <a:extLst>
                    <a:ext uri="{9D8B030D-6E8A-4147-A177-3AD203B41FA5}">
                      <a16:colId xmlns:a16="http://schemas.microsoft.com/office/drawing/2014/main" val="20000"/>
                    </a:ext>
                  </a:extLst>
                </a:gridCol>
                <a:gridCol w="394375">
                  <a:extLst>
                    <a:ext uri="{9D8B030D-6E8A-4147-A177-3AD203B41FA5}">
                      <a16:colId xmlns:a16="http://schemas.microsoft.com/office/drawing/2014/main" val="20001"/>
                    </a:ext>
                  </a:extLst>
                </a:gridCol>
                <a:gridCol w="394375">
                  <a:extLst>
                    <a:ext uri="{9D8B030D-6E8A-4147-A177-3AD203B41FA5}">
                      <a16:colId xmlns:a16="http://schemas.microsoft.com/office/drawing/2014/main" val="20002"/>
                    </a:ext>
                  </a:extLst>
                </a:gridCol>
                <a:gridCol w="394375">
                  <a:extLst>
                    <a:ext uri="{9D8B030D-6E8A-4147-A177-3AD203B41FA5}">
                      <a16:colId xmlns:a16="http://schemas.microsoft.com/office/drawing/2014/main" val="20003"/>
                    </a:ext>
                  </a:extLst>
                </a:gridCol>
                <a:gridCol w="394375">
                  <a:extLst>
                    <a:ext uri="{9D8B030D-6E8A-4147-A177-3AD203B41FA5}">
                      <a16:colId xmlns:a16="http://schemas.microsoft.com/office/drawing/2014/main" val="20004"/>
                    </a:ext>
                  </a:extLst>
                </a:gridCol>
                <a:gridCol w="394375">
                  <a:extLst>
                    <a:ext uri="{9D8B030D-6E8A-4147-A177-3AD203B41FA5}">
                      <a16:colId xmlns:a16="http://schemas.microsoft.com/office/drawing/2014/main" val="20005"/>
                    </a:ext>
                  </a:extLst>
                </a:gridCol>
                <a:gridCol w="394375">
                  <a:extLst>
                    <a:ext uri="{9D8B030D-6E8A-4147-A177-3AD203B41FA5}">
                      <a16:colId xmlns:a16="http://schemas.microsoft.com/office/drawing/2014/main" val="20006"/>
                    </a:ext>
                  </a:extLst>
                </a:gridCol>
                <a:gridCol w="394375">
                  <a:extLst>
                    <a:ext uri="{9D8B030D-6E8A-4147-A177-3AD203B41FA5}">
                      <a16:colId xmlns:a16="http://schemas.microsoft.com/office/drawing/2014/main" val="20007"/>
                    </a:ext>
                  </a:extLst>
                </a:gridCol>
                <a:gridCol w="394375">
                  <a:extLst>
                    <a:ext uri="{9D8B030D-6E8A-4147-A177-3AD203B41FA5}">
                      <a16:colId xmlns:a16="http://schemas.microsoft.com/office/drawing/2014/main" val="20008"/>
                    </a:ext>
                  </a:extLst>
                </a:gridCol>
                <a:gridCol w="394375">
                  <a:extLst>
                    <a:ext uri="{9D8B030D-6E8A-4147-A177-3AD203B41FA5}">
                      <a16:colId xmlns:a16="http://schemas.microsoft.com/office/drawing/2014/main" val="20009"/>
                    </a:ext>
                  </a:extLst>
                </a:gridCol>
                <a:gridCol w="394375">
                  <a:extLst>
                    <a:ext uri="{9D8B030D-6E8A-4147-A177-3AD203B41FA5}">
                      <a16:colId xmlns:a16="http://schemas.microsoft.com/office/drawing/2014/main" val="20010"/>
                    </a:ext>
                  </a:extLst>
                </a:gridCol>
                <a:gridCol w="394375">
                  <a:extLst>
                    <a:ext uri="{9D8B030D-6E8A-4147-A177-3AD203B41FA5}">
                      <a16:colId xmlns:a16="http://schemas.microsoft.com/office/drawing/2014/main" val="20011"/>
                    </a:ext>
                  </a:extLst>
                </a:gridCol>
                <a:gridCol w="394375">
                  <a:extLst>
                    <a:ext uri="{9D8B030D-6E8A-4147-A177-3AD203B41FA5}">
                      <a16:colId xmlns:a16="http://schemas.microsoft.com/office/drawing/2014/main" val="20012"/>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L</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M</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B</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A</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S</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p>
                  </a:txBody>
                  <a:tcPr marL="91450" marR="91450" marT="45725" marB="45725" anchor="ctr">
                    <a:lnL w="9525" cap="flat" cmpd="sng">
                      <a:solidFill>
                        <a:schemeClr val="dk1"/>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T</a:t>
                      </a:r>
                      <a:endParaRPr sz="17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t>G</a:t>
                      </a:r>
                      <a:endParaRPr sz="17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K</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G</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K</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D</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Y</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V</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I</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R</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E</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M</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sp>
        <p:nvSpPr>
          <p:cNvPr id="310" name="Google Shape;310;g22ecd1b3cc9_0_59"/>
          <p:cNvSpPr/>
          <p:nvPr/>
        </p:nvSpPr>
        <p:spPr>
          <a:xfrm>
            <a:off x="369100" y="4704575"/>
            <a:ext cx="6153900" cy="44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1</a:t>
            </a:r>
            <a:r>
              <a:rPr lang="en-US" sz="2000" b="0" i="0" u="none" strike="noStrike" cap="none">
                <a:solidFill>
                  <a:srgbClr val="000000"/>
                </a:solidFill>
                <a:latin typeface="Times New Roman"/>
                <a:ea typeface="Times New Roman"/>
                <a:cs typeface="Times New Roman"/>
                <a:sym typeface="Times New Roman"/>
              </a:rPr>
              <a:t>: Một vật dao động tắt dần có biên độ và ___ giảm liên tục theo thời gian.</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2</a:t>
            </a:r>
            <a:r>
              <a:rPr lang="en-US" sz="2000" b="0" i="0" u="none" strike="noStrike" cap="none">
                <a:solidFill>
                  <a:srgbClr val="000000"/>
                </a:solidFill>
                <a:latin typeface="Times New Roman"/>
                <a:ea typeface="Times New Roman"/>
                <a:cs typeface="Times New Roman"/>
                <a:sym typeface="Times New Roman"/>
              </a:rPr>
              <a:t>: Khi sơn tĩnh điện, thì vật nào mang điện tích dương?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3</a:t>
            </a:r>
            <a:r>
              <a:rPr lang="en-US" sz="2000" b="0" i="0" u="none" strike="noStrike" cap="none">
                <a:solidFill>
                  <a:srgbClr val="000000"/>
                </a:solidFill>
                <a:latin typeface="Times New Roman"/>
                <a:ea typeface="Times New Roman"/>
                <a:cs typeface="Times New Roman"/>
                <a:sym typeface="Times New Roman"/>
              </a:rPr>
              <a:t>: Khi khoảng cách giữa hai điện tích điểm trong chân không giảm xuống thì độ lớn lực tương tác sẽ như thế nào?</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4</a:t>
            </a:r>
            <a:r>
              <a:rPr lang="en-US" sz="2000" b="0" i="0" u="none" strike="noStrike" cap="none">
                <a:solidFill>
                  <a:srgbClr val="000000"/>
                </a:solidFill>
                <a:latin typeface="Times New Roman"/>
                <a:ea typeface="Times New Roman"/>
                <a:cs typeface="Times New Roman"/>
                <a:sym typeface="Times New Roman"/>
              </a:rPr>
              <a:t>: Hằng số điện môi của ____ được coi là gần bằng 1</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5</a:t>
            </a:r>
            <a:r>
              <a:rPr lang="en-US" sz="2000" b="0" i="0" u="none" strike="noStrike" cap="none">
                <a:solidFill>
                  <a:srgbClr val="000000"/>
                </a:solidFill>
                <a:latin typeface="Times New Roman"/>
                <a:ea typeface="Times New Roman"/>
                <a:cs typeface="Times New Roman"/>
                <a:sym typeface="Times New Roman"/>
              </a:rPr>
              <a:t>: Hai điện tích cùng loại sẽ có hiện tượng gì?</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6:</a:t>
            </a:r>
            <a:r>
              <a:rPr lang="en-US" sz="2000" b="0" i="0" u="none" strike="noStrike" cap="none">
                <a:solidFill>
                  <a:srgbClr val="000000"/>
                </a:solidFill>
                <a:latin typeface="Times New Roman"/>
                <a:ea typeface="Times New Roman"/>
                <a:cs typeface="Times New Roman"/>
                <a:sym typeface="Times New Roman"/>
              </a:rPr>
              <a:t> </a:t>
            </a:r>
            <a:r>
              <a:rPr lang="en-US" sz="2000" b="0" i="0" u="none" strike="noStrike" cap="none">
                <a:solidFill>
                  <a:srgbClr val="000000"/>
                </a:solidFill>
                <a:highlight>
                  <a:srgbClr val="FFFFFF"/>
                </a:highlight>
                <a:latin typeface="Times New Roman"/>
                <a:ea typeface="Times New Roman"/>
                <a:cs typeface="Times New Roman"/>
                <a:sym typeface="Times New Roman"/>
              </a:rPr>
              <a:t>Có thể áp dụng định luật Coulomb cho tương tác giữa hai điện tích điểm nằm tại hai ____ cố định trong một môi trường.</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7</a:t>
            </a:r>
            <a:r>
              <a:rPr lang="en-US" sz="2000" b="0" i="0" u="none" strike="noStrike" cap="none">
                <a:solidFill>
                  <a:srgbClr val="000000"/>
                </a:solidFill>
                <a:latin typeface="Times New Roman"/>
                <a:ea typeface="Times New Roman"/>
                <a:cs typeface="Times New Roman"/>
                <a:sym typeface="Times New Roman"/>
              </a:rPr>
              <a:t>: Môi trường cách điện còn có tên gọi khác là gì?</a:t>
            </a:r>
            <a:endParaRPr sz="20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Times New Roman"/>
                <a:ea typeface="Times New Roman"/>
                <a:cs typeface="Times New Roman"/>
                <a:sym typeface="Times New Roman"/>
              </a:rPr>
              <a:t>Câu 8</a:t>
            </a:r>
            <a:r>
              <a:rPr lang="en-US" sz="2000" b="0" i="0" u="none" strike="noStrike" cap="none">
                <a:solidFill>
                  <a:srgbClr val="000000"/>
                </a:solidFill>
                <a:latin typeface="Times New Roman"/>
                <a:ea typeface="Times New Roman"/>
                <a:cs typeface="Times New Roman"/>
                <a:sym typeface="Times New Roman"/>
              </a:rPr>
              <a:t>: Cho hai điện tích điểm q</a:t>
            </a:r>
            <a:r>
              <a:rPr lang="en-US" sz="2000" b="0" i="0" u="none" strike="noStrike" cap="none" baseline="-25000">
                <a:solidFill>
                  <a:srgbClr val="000000"/>
                </a:solidFill>
                <a:latin typeface="Times New Roman"/>
                <a:ea typeface="Times New Roman"/>
                <a:cs typeface="Times New Roman"/>
                <a:sym typeface="Times New Roman"/>
              </a:rPr>
              <a:t>1</a:t>
            </a:r>
            <a:r>
              <a:rPr lang="en-US" sz="2000" b="0" i="0" u="none" strike="noStrike" cap="none">
                <a:solidFill>
                  <a:srgbClr val="000000"/>
                </a:solidFill>
                <a:latin typeface="Times New Roman"/>
                <a:ea typeface="Times New Roman"/>
                <a:cs typeface="Times New Roman"/>
                <a:sym typeface="Times New Roman"/>
              </a:rPr>
              <a:t> và q</a:t>
            </a:r>
            <a:r>
              <a:rPr lang="en-US" sz="2000" b="0" i="0" u="none" strike="noStrike" cap="none" baseline="-25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 Biết q</a:t>
            </a:r>
            <a:r>
              <a:rPr lang="en-US" sz="2000" b="0" i="0" u="none" strike="noStrike" cap="none" baseline="-25000">
                <a:solidFill>
                  <a:srgbClr val="000000"/>
                </a:solidFill>
                <a:latin typeface="Times New Roman"/>
                <a:ea typeface="Times New Roman"/>
                <a:cs typeface="Times New Roman"/>
                <a:sym typeface="Times New Roman"/>
              </a:rPr>
              <a:t>1</a:t>
            </a:r>
            <a:r>
              <a:rPr lang="en-US" sz="2000" b="0" i="0" u="none" strike="noStrike" cap="none">
                <a:solidFill>
                  <a:srgbClr val="000000"/>
                </a:solidFill>
                <a:latin typeface="Times New Roman"/>
                <a:ea typeface="Times New Roman"/>
                <a:cs typeface="Times New Roman"/>
                <a:sym typeface="Times New Roman"/>
              </a:rPr>
              <a:t>.q</a:t>
            </a:r>
            <a:r>
              <a:rPr lang="en-US" sz="2000" b="0" i="0" u="none" strike="noStrike" cap="none" baseline="-25000">
                <a:solidFill>
                  <a:srgbClr val="000000"/>
                </a:solidFill>
                <a:latin typeface="Times New Roman"/>
                <a:ea typeface="Times New Roman"/>
                <a:cs typeface="Times New Roman"/>
                <a:sym typeface="Times New Roman"/>
              </a:rPr>
              <a:t>2</a:t>
            </a:r>
            <a:r>
              <a:rPr lang="en-US" sz="2000" b="0" i="0" u="none" strike="noStrike" cap="none">
                <a:solidFill>
                  <a:srgbClr val="000000"/>
                </a:solidFill>
                <a:latin typeface="Times New Roman"/>
                <a:ea typeface="Times New Roman"/>
                <a:cs typeface="Times New Roman"/>
                <a:sym typeface="Times New Roman"/>
              </a:rPr>
              <a:t>&lt;0, vậy hai điện tích này có khả năng ____</a:t>
            </a:r>
            <a:endParaRPr sz="20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grpSp>
        <p:nvGrpSpPr>
          <p:cNvPr id="334" name="Google Shape;334;g22ecd1b3cc9_0_104"/>
          <p:cNvGrpSpPr/>
          <p:nvPr/>
        </p:nvGrpSpPr>
        <p:grpSpPr>
          <a:xfrm>
            <a:off x="332833" y="1218621"/>
            <a:ext cx="6311633" cy="3153551"/>
            <a:chOff x="509430" y="274288"/>
            <a:chExt cx="5765101" cy="1710354"/>
          </a:xfrm>
        </p:grpSpPr>
        <p:sp>
          <p:nvSpPr>
            <p:cNvPr id="335" name="Google Shape;335;g22ecd1b3cc9_0_104"/>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6" name="Google Shape;336;g22ecd1b3cc9_0_104"/>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37" name="Google Shape;337;g22ecd1b3cc9_0_104"/>
          <p:cNvGrpSpPr/>
          <p:nvPr/>
        </p:nvGrpSpPr>
        <p:grpSpPr>
          <a:xfrm>
            <a:off x="306283" y="169813"/>
            <a:ext cx="6390614" cy="767638"/>
            <a:chOff x="509430" y="274287"/>
            <a:chExt cx="5765101" cy="2124655"/>
          </a:xfrm>
        </p:grpSpPr>
        <p:sp>
          <p:nvSpPr>
            <p:cNvPr id="338" name="Google Shape;338;g22ecd1b3cc9_0_104"/>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39" name="Google Shape;339;g22ecd1b3cc9_0_104"/>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700" b="1" i="0" u="none" strike="noStrike" cap="none">
                  <a:solidFill>
                    <a:srgbClr val="548135"/>
                  </a:solidFill>
                  <a:latin typeface="Times New Roman"/>
                  <a:ea typeface="Times New Roman"/>
                  <a:cs typeface="Times New Roman"/>
                  <a:sym typeface="Times New Roman"/>
                </a:rPr>
                <a:t>KHÁI NIỆM ĐIỆN TRƯỜNG</a:t>
              </a:r>
              <a:endParaRPr sz="2700" b="1" i="0" u="none" strike="noStrike" cap="none">
                <a:solidFill>
                  <a:srgbClr val="548135"/>
                </a:solidFill>
                <a:latin typeface="Times New Roman"/>
                <a:ea typeface="Times New Roman"/>
                <a:cs typeface="Times New Roman"/>
                <a:sym typeface="Times New Roman"/>
              </a:endParaRPr>
            </a:p>
          </p:txBody>
        </p:sp>
      </p:grpSp>
      <p:sp>
        <p:nvSpPr>
          <p:cNvPr id="340" name="Google Shape;340;g22ecd1b3cc9_0_104"/>
          <p:cNvSpPr/>
          <p:nvPr/>
        </p:nvSpPr>
        <p:spPr>
          <a:xfrm>
            <a:off x="2793921" y="79828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341" name="Google Shape;341;g22ecd1b3cc9_0_104"/>
          <p:cNvGrpSpPr/>
          <p:nvPr/>
        </p:nvGrpSpPr>
        <p:grpSpPr>
          <a:xfrm>
            <a:off x="252691" y="4571170"/>
            <a:ext cx="6460372" cy="5160419"/>
            <a:chOff x="509430" y="274288"/>
            <a:chExt cx="5765101" cy="1488654"/>
          </a:xfrm>
        </p:grpSpPr>
        <p:sp>
          <p:nvSpPr>
            <p:cNvPr id="342" name="Google Shape;342;g22ecd1b3cc9_0_104"/>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43" name="Google Shape;343;g22ecd1b3cc9_0_104"/>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44" name="Google Shape;344;g22ecd1b3cc9_0_104" descr="Cartoon boy scientist holding test tubes 8916583 Vector Art at Vecteezy"/>
          <p:cNvPicPr preferRelativeResize="0"/>
          <p:nvPr/>
        </p:nvPicPr>
        <p:blipFill rotWithShape="1">
          <a:blip r:embed="rId3">
            <a:alphaModFix/>
          </a:blip>
          <a:srcRect/>
          <a:stretch/>
        </p:blipFill>
        <p:spPr>
          <a:xfrm flipH="1">
            <a:off x="5660050" y="2169350"/>
            <a:ext cx="1032902" cy="2466600"/>
          </a:xfrm>
          <a:prstGeom prst="rect">
            <a:avLst/>
          </a:prstGeom>
          <a:noFill/>
          <a:ln>
            <a:noFill/>
          </a:ln>
        </p:spPr>
      </p:pic>
      <p:pic>
        <p:nvPicPr>
          <p:cNvPr id="345" name="Google Shape;345;g22ecd1b3cc9_0_104"/>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346" name="Google Shape;346;g22ecd1b3cc9_0_104" descr="Cartoon boy scientist holding test tube 8388672 Vector Art at Vecteezy"/>
          <p:cNvPicPr preferRelativeResize="0"/>
          <p:nvPr/>
        </p:nvPicPr>
        <p:blipFill rotWithShape="1">
          <a:blip r:embed="rId5">
            <a:alphaModFix/>
          </a:blip>
          <a:srcRect/>
          <a:stretch/>
        </p:blipFill>
        <p:spPr>
          <a:xfrm>
            <a:off x="-12950" y="2078000"/>
            <a:ext cx="1532821" cy="2466601"/>
          </a:xfrm>
          <a:prstGeom prst="rect">
            <a:avLst/>
          </a:prstGeom>
          <a:noFill/>
          <a:ln>
            <a:noFill/>
          </a:ln>
        </p:spPr>
      </p:pic>
      <p:graphicFrame>
        <p:nvGraphicFramePr>
          <p:cNvPr id="347" name="Google Shape;347;g22ecd1b3cc9_0_104"/>
          <p:cNvGraphicFramePr/>
          <p:nvPr/>
        </p:nvGraphicFramePr>
        <p:xfrm>
          <a:off x="682351" y="1401711"/>
          <a:ext cx="4977700" cy="2705200"/>
        </p:xfrm>
        <a:graphic>
          <a:graphicData uri="http://schemas.openxmlformats.org/drawingml/2006/table">
            <a:tbl>
              <a:tblPr firstRow="1" bandRow="1">
                <a:noFill/>
                <a:tableStyleId>{2DE07769-388B-4DAA-80B8-A175E7CA47C8}</a:tableStyleId>
              </a:tblPr>
              <a:tblGrid>
                <a:gridCol w="355550">
                  <a:extLst>
                    <a:ext uri="{9D8B030D-6E8A-4147-A177-3AD203B41FA5}">
                      <a16:colId xmlns:a16="http://schemas.microsoft.com/office/drawing/2014/main" val="20000"/>
                    </a:ext>
                  </a:extLst>
                </a:gridCol>
                <a:gridCol w="355550">
                  <a:extLst>
                    <a:ext uri="{9D8B030D-6E8A-4147-A177-3AD203B41FA5}">
                      <a16:colId xmlns:a16="http://schemas.microsoft.com/office/drawing/2014/main" val="20001"/>
                    </a:ext>
                  </a:extLst>
                </a:gridCol>
                <a:gridCol w="355550">
                  <a:extLst>
                    <a:ext uri="{9D8B030D-6E8A-4147-A177-3AD203B41FA5}">
                      <a16:colId xmlns:a16="http://schemas.microsoft.com/office/drawing/2014/main" val="20002"/>
                    </a:ext>
                  </a:extLst>
                </a:gridCol>
                <a:gridCol w="355550">
                  <a:extLst>
                    <a:ext uri="{9D8B030D-6E8A-4147-A177-3AD203B41FA5}">
                      <a16:colId xmlns:a16="http://schemas.microsoft.com/office/drawing/2014/main" val="20003"/>
                    </a:ext>
                  </a:extLst>
                </a:gridCol>
                <a:gridCol w="355550">
                  <a:extLst>
                    <a:ext uri="{9D8B030D-6E8A-4147-A177-3AD203B41FA5}">
                      <a16:colId xmlns:a16="http://schemas.microsoft.com/office/drawing/2014/main" val="20004"/>
                    </a:ext>
                  </a:extLst>
                </a:gridCol>
                <a:gridCol w="355550">
                  <a:extLst>
                    <a:ext uri="{9D8B030D-6E8A-4147-A177-3AD203B41FA5}">
                      <a16:colId xmlns:a16="http://schemas.microsoft.com/office/drawing/2014/main" val="20005"/>
                    </a:ext>
                  </a:extLst>
                </a:gridCol>
                <a:gridCol w="355550">
                  <a:extLst>
                    <a:ext uri="{9D8B030D-6E8A-4147-A177-3AD203B41FA5}">
                      <a16:colId xmlns:a16="http://schemas.microsoft.com/office/drawing/2014/main" val="20006"/>
                    </a:ext>
                  </a:extLst>
                </a:gridCol>
                <a:gridCol w="355550">
                  <a:extLst>
                    <a:ext uri="{9D8B030D-6E8A-4147-A177-3AD203B41FA5}">
                      <a16:colId xmlns:a16="http://schemas.microsoft.com/office/drawing/2014/main" val="20007"/>
                    </a:ext>
                  </a:extLst>
                </a:gridCol>
                <a:gridCol w="355550">
                  <a:extLst>
                    <a:ext uri="{9D8B030D-6E8A-4147-A177-3AD203B41FA5}">
                      <a16:colId xmlns:a16="http://schemas.microsoft.com/office/drawing/2014/main" val="20008"/>
                    </a:ext>
                  </a:extLst>
                </a:gridCol>
                <a:gridCol w="355550">
                  <a:extLst>
                    <a:ext uri="{9D8B030D-6E8A-4147-A177-3AD203B41FA5}">
                      <a16:colId xmlns:a16="http://schemas.microsoft.com/office/drawing/2014/main" val="20009"/>
                    </a:ext>
                  </a:extLst>
                </a:gridCol>
                <a:gridCol w="355550">
                  <a:extLst>
                    <a:ext uri="{9D8B030D-6E8A-4147-A177-3AD203B41FA5}">
                      <a16:colId xmlns:a16="http://schemas.microsoft.com/office/drawing/2014/main" val="20010"/>
                    </a:ext>
                  </a:extLst>
                </a:gridCol>
                <a:gridCol w="355550">
                  <a:extLst>
                    <a:ext uri="{9D8B030D-6E8A-4147-A177-3AD203B41FA5}">
                      <a16:colId xmlns:a16="http://schemas.microsoft.com/office/drawing/2014/main" val="20011"/>
                    </a:ext>
                  </a:extLst>
                </a:gridCol>
                <a:gridCol w="355550">
                  <a:extLst>
                    <a:ext uri="{9D8B030D-6E8A-4147-A177-3AD203B41FA5}">
                      <a16:colId xmlns:a16="http://schemas.microsoft.com/office/drawing/2014/main" val="20012"/>
                    </a:ext>
                  </a:extLst>
                </a:gridCol>
                <a:gridCol w="355550">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Times New Roman"/>
                          <a:ea typeface="Times New Roman"/>
                          <a:cs typeface="Times New Roman"/>
                          <a:sym typeface="Times New Roman"/>
                        </a:rPr>
                        <a:t>T</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highlight>
                            <a:schemeClr val="lt1"/>
                          </a:highlight>
                          <a:latin typeface="Times New Roman"/>
                          <a:ea typeface="Times New Roman"/>
                          <a:cs typeface="Times New Roman"/>
                          <a:sym typeface="Times New Roman"/>
                        </a:rPr>
                        <a:t>C</a:t>
                      </a: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highlight>
                            <a:schemeClr val="lt1"/>
                          </a:highlight>
                          <a:latin typeface="Times New Roman"/>
                          <a:ea typeface="Times New Roman"/>
                          <a:cs typeface="Times New Roman"/>
                          <a:sym typeface="Times New Roman"/>
                        </a:rPr>
                        <a:t>H</a:t>
                      </a: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600"/>
                        <a:buFont typeface="Arial"/>
                        <a:buNone/>
                      </a:pPr>
                      <a:r>
                        <a:rPr lang="en-US" sz="1600" u="none" strike="noStrike" cap="none">
                          <a:solidFill>
                            <a:schemeClr val="lt1"/>
                          </a:solidFill>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V</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Times New Roman"/>
                          <a:ea typeface="Times New Roman"/>
                          <a:cs typeface="Times New Roman"/>
                          <a:sym typeface="Times New Roman"/>
                        </a:rPr>
                        <a:t>T</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R</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T</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Times New Roman"/>
                          <a:ea typeface="Times New Roman"/>
                          <a:cs typeface="Times New Roman"/>
                          <a:sym typeface="Times New Roman"/>
                        </a:rPr>
                        <a:t>R</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L</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Times New Roman"/>
                          <a:ea typeface="Times New Roman"/>
                          <a:cs typeface="Times New Roman"/>
                          <a:sym typeface="Times New Roman"/>
                        </a:rPr>
                        <a:t>U</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V</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Times New Roman"/>
                          <a:ea typeface="Times New Roman"/>
                          <a:cs typeface="Times New Roman"/>
                          <a:sym typeface="Times New Roman"/>
                        </a:rPr>
                        <a:t>O</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12700" cap="flat" cmpd="sng">
                      <a:solidFill>
                        <a:schemeClr val="lt1"/>
                      </a:solidFill>
                      <a:prstDash val="solid"/>
                      <a:round/>
                      <a:headEnd type="none" w="sm" len="sm"/>
                      <a:tailEnd type="none" w="sm" len="sm"/>
                    </a:lnT>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P</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H</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Times New Roman"/>
                          <a:ea typeface="Times New Roman"/>
                          <a:cs typeface="Times New Roman"/>
                          <a:sym typeface="Times New Roman"/>
                        </a:rPr>
                        <a:t>N</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G</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I</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E</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C</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U</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N</a:t>
                      </a:r>
                      <a:endParaRPr sz="16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solidFill>
                            <a:schemeClr val="lt1"/>
                          </a:solidFill>
                          <a:latin typeface="Times New Roman"/>
                          <a:ea typeface="Times New Roman"/>
                          <a:cs typeface="Times New Roman"/>
                          <a:sym typeface="Times New Roman"/>
                        </a:rPr>
                        <a:t>G</a:t>
                      </a:r>
                      <a:endParaRPr sz="16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D</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r>
                        <a:rPr lang="en-US" sz="1600" u="none" strike="noStrike" cap="none">
                          <a:latin typeface="Times New Roman"/>
                          <a:ea typeface="Times New Roman"/>
                          <a:cs typeface="Times New Roman"/>
                          <a:sym typeface="Times New Roman"/>
                        </a:rPr>
                        <a:t>O</a:t>
                      </a: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lnT w="9525"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600"/>
                        <a:buFont typeface="Arial"/>
                        <a:buNone/>
                      </a:pPr>
                      <a:endParaRPr sz="1600" u="none" strike="noStrike" cap="none">
                        <a:latin typeface="Times New Roman"/>
                        <a:ea typeface="Times New Roman"/>
                        <a:cs typeface="Times New Roman"/>
                        <a:sym typeface="Times New Roman"/>
                      </a:endParaRPr>
                    </a:p>
                  </a:txBody>
                  <a:tcPr marL="91450" marR="91450" marT="45725" marB="45725" anchor="ctr"/>
                </a:tc>
                <a:extLst>
                  <a:ext uri="{0D108BD9-81ED-4DB2-BD59-A6C34878D82A}">
                    <a16:rowId xmlns:a16="http://schemas.microsoft.com/office/drawing/2014/main" val="10007"/>
                  </a:ext>
                </a:extLst>
              </a:tr>
            </a:tbl>
          </a:graphicData>
        </a:graphic>
      </p:graphicFrame>
      <p:sp>
        <p:nvSpPr>
          <p:cNvPr id="348" name="Google Shape;348;g22ecd1b3cc9_0_104"/>
          <p:cNvSpPr/>
          <p:nvPr/>
        </p:nvSpPr>
        <p:spPr>
          <a:xfrm>
            <a:off x="369100" y="4780775"/>
            <a:ext cx="6183900" cy="4478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1:</a:t>
            </a:r>
            <a:r>
              <a:rPr lang="en-US" sz="2200" b="0" i="0" u="none" strike="noStrike" cap="none">
                <a:solidFill>
                  <a:srgbClr val="000000"/>
                </a:solidFill>
                <a:latin typeface="Times New Roman"/>
                <a:ea typeface="Times New Roman"/>
                <a:cs typeface="Times New Roman"/>
                <a:sym typeface="Times New Roman"/>
              </a:rPr>
              <a:t> Điện trường được tạo ra bởi _____</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2:</a:t>
            </a:r>
            <a:r>
              <a:rPr lang="en-US" sz="2200" b="0" i="0" u="none" strike="noStrike" cap="none">
                <a:solidFill>
                  <a:srgbClr val="000000"/>
                </a:solidFill>
                <a:latin typeface="Times New Roman"/>
                <a:ea typeface="Times New Roman"/>
                <a:cs typeface="Times New Roman"/>
                <a:sym typeface="Times New Roman"/>
              </a:rPr>
              <a:t> Khi q&lt;0 thì vector cường độ điện trường như thế nào so với lực điện?</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3:</a:t>
            </a:r>
            <a:r>
              <a:rPr lang="en-US" sz="2200" b="0" i="0" u="none" strike="noStrike" cap="none">
                <a:solidFill>
                  <a:srgbClr val="000000"/>
                </a:solidFill>
                <a:latin typeface="Times New Roman"/>
                <a:ea typeface="Times New Roman"/>
                <a:cs typeface="Times New Roman"/>
                <a:sym typeface="Times New Roman"/>
              </a:rPr>
              <a:t> </a:t>
            </a:r>
            <a:r>
              <a:rPr lang="en-US" sz="2200">
                <a:latin typeface="Times New Roman"/>
                <a:ea typeface="Times New Roman"/>
                <a:cs typeface="Times New Roman"/>
                <a:sym typeface="Times New Roman"/>
              </a:rPr>
              <a:t>Cường độ điện trường được biểu diễn bằng__</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4:</a:t>
            </a:r>
            <a:r>
              <a:rPr lang="en-US" sz="2200" b="0" i="0" u="none" strike="noStrike" cap="none">
                <a:solidFill>
                  <a:srgbClr val="000000"/>
                </a:solidFill>
                <a:latin typeface="Times New Roman"/>
                <a:ea typeface="Times New Roman"/>
                <a:cs typeface="Times New Roman"/>
                <a:sym typeface="Times New Roman"/>
              </a:rPr>
              <a:t> Điện trường truyền tương tác giữa các điện tích, đó là một ____</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5:</a:t>
            </a:r>
            <a:r>
              <a:rPr lang="en-US" sz="2200" b="0" i="0" u="none" strike="noStrike" cap="none">
                <a:solidFill>
                  <a:srgbClr val="000000"/>
                </a:solidFill>
                <a:latin typeface="Times New Roman"/>
                <a:ea typeface="Times New Roman"/>
                <a:cs typeface="Times New Roman"/>
                <a:sym typeface="Times New Roman"/>
              </a:rPr>
              <a:t> Đường sức xuất phát ở phần điện tích nào?</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6:</a:t>
            </a:r>
            <a:r>
              <a:rPr lang="en-US" sz="2200" b="0" i="0" u="none" strike="noStrike" cap="none">
                <a:solidFill>
                  <a:srgbClr val="000000"/>
                </a:solidFill>
                <a:latin typeface="Times New Roman"/>
                <a:ea typeface="Times New Roman"/>
                <a:cs typeface="Times New Roman"/>
                <a:sym typeface="Times New Roman"/>
              </a:rPr>
              <a:t> Trong hệ SI, đơn vị của cường độ điện trường là ____ trên mét.</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7: </a:t>
            </a:r>
            <a:r>
              <a:rPr lang="en-US" sz="2200" b="0" i="0" u="none" strike="noStrike" cap="none">
                <a:solidFill>
                  <a:srgbClr val="000000"/>
                </a:solidFill>
                <a:latin typeface="Times New Roman"/>
                <a:ea typeface="Times New Roman"/>
                <a:cs typeface="Times New Roman"/>
                <a:sym typeface="Times New Roman"/>
              </a:rPr>
              <a:t>Sấm sét trong những cơn dông là hiện tượng gì khi đặt các đám mây tích điện trái dấu gần nhau?</a:t>
            </a:r>
            <a:endParaRPr sz="220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2200"/>
              <a:buFont typeface="Arial"/>
              <a:buNone/>
            </a:pPr>
            <a:r>
              <a:rPr lang="en-US" sz="2200" b="1" i="0" u="none" strike="noStrike" cap="none">
                <a:solidFill>
                  <a:srgbClr val="000000"/>
                </a:solidFill>
                <a:latin typeface="Times New Roman"/>
                <a:ea typeface="Times New Roman"/>
                <a:cs typeface="Times New Roman"/>
                <a:sym typeface="Times New Roman"/>
              </a:rPr>
              <a:t>Câu 8:</a:t>
            </a:r>
            <a:r>
              <a:rPr lang="en-US" sz="2200" b="0" i="0" u="none" strike="noStrike" cap="none">
                <a:solidFill>
                  <a:srgbClr val="000000"/>
                </a:solidFill>
                <a:latin typeface="Times New Roman"/>
                <a:ea typeface="Times New Roman"/>
                <a:cs typeface="Times New Roman"/>
                <a:sym typeface="Times New Roman"/>
              </a:rPr>
              <a:t> Đại lượng nào đặc trưng cho độ mạnh yếu của điện trường?</a:t>
            </a:r>
            <a:endParaRPr sz="220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3" name="Google Shape;373;g22ecd1b3cc9_0_168"/>
          <p:cNvGrpSpPr/>
          <p:nvPr/>
        </p:nvGrpSpPr>
        <p:grpSpPr>
          <a:xfrm>
            <a:off x="332833" y="1218621"/>
            <a:ext cx="6311633" cy="3153551"/>
            <a:chOff x="509430" y="274288"/>
            <a:chExt cx="5765101" cy="1710354"/>
          </a:xfrm>
        </p:grpSpPr>
        <p:sp>
          <p:nvSpPr>
            <p:cNvPr id="374" name="Google Shape;374;g22ecd1b3cc9_0_168"/>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5" name="Google Shape;375;g22ecd1b3cc9_0_168"/>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376" name="Google Shape;376;g22ecd1b3cc9_0_168"/>
          <p:cNvGrpSpPr/>
          <p:nvPr/>
        </p:nvGrpSpPr>
        <p:grpSpPr>
          <a:xfrm>
            <a:off x="306283" y="169813"/>
            <a:ext cx="6390614" cy="767638"/>
            <a:chOff x="509430" y="274287"/>
            <a:chExt cx="5765101" cy="2124655"/>
          </a:xfrm>
        </p:grpSpPr>
        <p:sp>
          <p:nvSpPr>
            <p:cNvPr id="377" name="Google Shape;377;g22ecd1b3cc9_0_168"/>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78" name="Google Shape;378;g22ecd1b3cc9_0_168"/>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200" b="1" i="0" u="none" strike="noStrike" cap="none">
                  <a:solidFill>
                    <a:srgbClr val="548135"/>
                  </a:solidFill>
                  <a:latin typeface="Times New Roman"/>
                  <a:ea typeface="Times New Roman"/>
                  <a:cs typeface="Times New Roman"/>
                  <a:sym typeface="Times New Roman"/>
                </a:rPr>
                <a:t>ĐIỆN TRƯỜNG ĐỀU</a:t>
              </a:r>
              <a:endParaRPr sz="3200" b="1" i="0" u="none" strike="noStrike" cap="none">
                <a:solidFill>
                  <a:srgbClr val="548135"/>
                </a:solidFill>
                <a:latin typeface="Times New Roman"/>
                <a:ea typeface="Times New Roman"/>
                <a:cs typeface="Times New Roman"/>
                <a:sym typeface="Times New Roman"/>
              </a:endParaRPr>
            </a:p>
          </p:txBody>
        </p:sp>
      </p:grpSp>
      <p:sp>
        <p:nvSpPr>
          <p:cNvPr id="379" name="Google Shape;379;g22ecd1b3cc9_0_168"/>
          <p:cNvSpPr/>
          <p:nvPr/>
        </p:nvSpPr>
        <p:spPr>
          <a:xfrm>
            <a:off x="2721446" y="76773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380" name="Google Shape;380;g22ecd1b3cc9_0_168"/>
          <p:cNvGrpSpPr/>
          <p:nvPr/>
        </p:nvGrpSpPr>
        <p:grpSpPr>
          <a:xfrm>
            <a:off x="252691" y="4571170"/>
            <a:ext cx="6460372" cy="5160419"/>
            <a:chOff x="509430" y="274288"/>
            <a:chExt cx="5765101" cy="1488654"/>
          </a:xfrm>
        </p:grpSpPr>
        <p:sp>
          <p:nvSpPr>
            <p:cNvPr id="381" name="Google Shape;381;g22ecd1b3cc9_0_168"/>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82" name="Google Shape;382;g22ecd1b3cc9_0_168"/>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383" name="Google Shape;383;g22ecd1b3cc9_0_168" descr="Cartoon boy scientist holding test tubes 8916583 Vector Art at Vecteezy"/>
          <p:cNvPicPr preferRelativeResize="0"/>
          <p:nvPr/>
        </p:nvPicPr>
        <p:blipFill rotWithShape="1">
          <a:blip r:embed="rId3">
            <a:alphaModFix/>
          </a:blip>
          <a:srcRect/>
          <a:stretch/>
        </p:blipFill>
        <p:spPr>
          <a:xfrm flipH="1">
            <a:off x="5736250" y="2289239"/>
            <a:ext cx="918875" cy="2194311"/>
          </a:xfrm>
          <a:prstGeom prst="rect">
            <a:avLst/>
          </a:prstGeom>
          <a:noFill/>
          <a:ln>
            <a:noFill/>
          </a:ln>
        </p:spPr>
      </p:pic>
      <p:pic>
        <p:nvPicPr>
          <p:cNvPr id="384" name="Google Shape;384;g22ecd1b3cc9_0_168"/>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385" name="Google Shape;385;g22ecd1b3cc9_0_168" descr="Cartoon boy scientist holding test tube 8388672 Vector Art at Vecteezy"/>
          <p:cNvPicPr preferRelativeResize="0"/>
          <p:nvPr/>
        </p:nvPicPr>
        <p:blipFill rotWithShape="1">
          <a:blip r:embed="rId5">
            <a:alphaModFix/>
          </a:blip>
          <a:srcRect/>
          <a:stretch/>
        </p:blipFill>
        <p:spPr>
          <a:xfrm>
            <a:off x="-12950" y="2078000"/>
            <a:ext cx="1532821" cy="2466601"/>
          </a:xfrm>
          <a:prstGeom prst="rect">
            <a:avLst/>
          </a:prstGeom>
          <a:noFill/>
          <a:ln>
            <a:noFill/>
          </a:ln>
        </p:spPr>
      </p:pic>
      <p:graphicFrame>
        <p:nvGraphicFramePr>
          <p:cNvPr id="386" name="Google Shape;386;g22ecd1b3cc9_0_168"/>
          <p:cNvGraphicFramePr/>
          <p:nvPr/>
        </p:nvGraphicFramePr>
        <p:xfrm>
          <a:off x="1466576" y="1352211"/>
          <a:ext cx="5624150" cy="2804240"/>
        </p:xfrm>
        <a:graphic>
          <a:graphicData uri="http://schemas.openxmlformats.org/drawingml/2006/table">
            <a:tbl>
              <a:tblPr firstRow="1" bandRow="1">
                <a:noFill/>
                <a:tableStyleId>{2DE07769-388B-4DAA-80B8-A175E7CA47C8}</a:tableStyleId>
              </a:tblPr>
              <a:tblGrid>
                <a:gridCol w="401725">
                  <a:extLst>
                    <a:ext uri="{9D8B030D-6E8A-4147-A177-3AD203B41FA5}">
                      <a16:colId xmlns:a16="http://schemas.microsoft.com/office/drawing/2014/main" val="20000"/>
                    </a:ext>
                  </a:extLst>
                </a:gridCol>
                <a:gridCol w="401725">
                  <a:extLst>
                    <a:ext uri="{9D8B030D-6E8A-4147-A177-3AD203B41FA5}">
                      <a16:colId xmlns:a16="http://schemas.microsoft.com/office/drawing/2014/main" val="20001"/>
                    </a:ext>
                  </a:extLst>
                </a:gridCol>
                <a:gridCol w="401725">
                  <a:extLst>
                    <a:ext uri="{9D8B030D-6E8A-4147-A177-3AD203B41FA5}">
                      <a16:colId xmlns:a16="http://schemas.microsoft.com/office/drawing/2014/main" val="20002"/>
                    </a:ext>
                  </a:extLst>
                </a:gridCol>
                <a:gridCol w="401725">
                  <a:extLst>
                    <a:ext uri="{9D8B030D-6E8A-4147-A177-3AD203B41FA5}">
                      <a16:colId xmlns:a16="http://schemas.microsoft.com/office/drawing/2014/main" val="20003"/>
                    </a:ext>
                  </a:extLst>
                </a:gridCol>
                <a:gridCol w="401725">
                  <a:extLst>
                    <a:ext uri="{9D8B030D-6E8A-4147-A177-3AD203B41FA5}">
                      <a16:colId xmlns:a16="http://schemas.microsoft.com/office/drawing/2014/main" val="20004"/>
                    </a:ext>
                  </a:extLst>
                </a:gridCol>
                <a:gridCol w="401725">
                  <a:extLst>
                    <a:ext uri="{9D8B030D-6E8A-4147-A177-3AD203B41FA5}">
                      <a16:colId xmlns:a16="http://schemas.microsoft.com/office/drawing/2014/main" val="20005"/>
                    </a:ext>
                  </a:extLst>
                </a:gridCol>
                <a:gridCol w="401725">
                  <a:extLst>
                    <a:ext uri="{9D8B030D-6E8A-4147-A177-3AD203B41FA5}">
                      <a16:colId xmlns:a16="http://schemas.microsoft.com/office/drawing/2014/main" val="20006"/>
                    </a:ext>
                  </a:extLst>
                </a:gridCol>
                <a:gridCol w="401725">
                  <a:extLst>
                    <a:ext uri="{9D8B030D-6E8A-4147-A177-3AD203B41FA5}">
                      <a16:colId xmlns:a16="http://schemas.microsoft.com/office/drawing/2014/main" val="20007"/>
                    </a:ext>
                  </a:extLst>
                </a:gridCol>
                <a:gridCol w="401725">
                  <a:extLst>
                    <a:ext uri="{9D8B030D-6E8A-4147-A177-3AD203B41FA5}">
                      <a16:colId xmlns:a16="http://schemas.microsoft.com/office/drawing/2014/main" val="20008"/>
                    </a:ext>
                  </a:extLst>
                </a:gridCol>
                <a:gridCol w="401725">
                  <a:extLst>
                    <a:ext uri="{9D8B030D-6E8A-4147-A177-3AD203B41FA5}">
                      <a16:colId xmlns:a16="http://schemas.microsoft.com/office/drawing/2014/main" val="20009"/>
                    </a:ext>
                  </a:extLst>
                </a:gridCol>
                <a:gridCol w="401725">
                  <a:extLst>
                    <a:ext uri="{9D8B030D-6E8A-4147-A177-3AD203B41FA5}">
                      <a16:colId xmlns:a16="http://schemas.microsoft.com/office/drawing/2014/main" val="20010"/>
                    </a:ext>
                  </a:extLst>
                </a:gridCol>
                <a:gridCol w="401725">
                  <a:extLst>
                    <a:ext uri="{9D8B030D-6E8A-4147-A177-3AD203B41FA5}">
                      <a16:colId xmlns:a16="http://schemas.microsoft.com/office/drawing/2014/main" val="20011"/>
                    </a:ext>
                  </a:extLst>
                </a:gridCol>
                <a:gridCol w="401725">
                  <a:extLst>
                    <a:ext uri="{9D8B030D-6E8A-4147-A177-3AD203B41FA5}">
                      <a16:colId xmlns:a16="http://schemas.microsoft.com/office/drawing/2014/main" val="20012"/>
                    </a:ext>
                  </a:extLst>
                </a:gridCol>
                <a:gridCol w="4017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C</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highlight>
                            <a:schemeClr val="lt1"/>
                          </a:highlight>
                          <a:latin typeface="Times New Roman"/>
                          <a:ea typeface="Times New Roman"/>
                          <a:cs typeface="Times New Roman"/>
                          <a:sym typeface="Times New Roman"/>
                        </a:rPr>
                        <a:t>U</a:t>
                      </a: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U</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G</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V</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O</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G</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K</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R</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G</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D</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O</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L</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P</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R</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B</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L</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T w="9525"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alpha val="0"/>
                        </a:scheme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pic>
        <p:nvPicPr>
          <p:cNvPr id="387" name="Google Shape;387;g22ecd1b3cc9_0_168" descr="Be - Bilingual Education Sticker"/>
          <p:cNvPicPr preferRelativeResize="0"/>
          <p:nvPr/>
        </p:nvPicPr>
        <p:blipFill rotWithShape="1">
          <a:blip r:embed="rId6">
            <a:alphaModFix/>
          </a:blip>
          <a:srcRect/>
          <a:stretch/>
        </p:blipFill>
        <p:spPr>
          <a:xfrm flipH="1">
            <a:off x="902500" y="3231788"/>
            <a:ext cx="1549325" cy="1458111"/>
          </a:xfrm>
          <a:prstGeom prst="rect">
            <a:avLst/>
          </a:prstGeom>
          <a:noFill/>
          <a:ln>
            <a:noFill/>
          </a:ln>
        </p:spPr>
      </p:pic>
      <p:sp>
        <p:nvSpPr>
          <p:cNvPr id="388" name="Google Shape;388;g22ecd1b3cc9_0_168"/>
          <p:cNvSpPr/>
          <p:nvPr/>
        </p:nvSpPr>
        <p:spPr>
          <a:xfrm>
            <a:off x="395550" y="4613700"/>
            <a:ext cx="6249000" cy="4569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1:</a:t>
            </a:r>
            <a:r>
              <a:rPr lang="en-US" sz="1850" b="0" i="0" u="none" strike="noStrike" cap="none">
                <a:solidFill>
                  <a:srgbClr val="000000"/>
                </a:solidFill>
                <a:latin typeface="Times New Roman"/>
                <a:ea typeface="Times New Roman"/>
                <a:cs typeface="Times New Roman"/>
                <a:sym typeface="Times New Roman"/>
              </a:rPr>
              <a:t> Điện trường đều có đặc điểm là những đường sức điện song song và ____</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2:</a:t>
            </a:r>
            <a:r>
              <a:rPr lang="en-US" sz="1850" b="0" i="0" u="none" strike="noStrike" cap="none">
                <a:solidFill>
                  <a:srgbClr val="000000"/>
                </a:solidFill>
                <a:latin typeface="Times New Roman"/>
                <a:ea typeface="Times New Roman"/>
                <a:cs typeface="Times New Roman"/>
                <a:sym typeface="Times New Roman"/>
              </a:rPr>
              <a:t> </a:t>
            </a:r>
            <a:r>
              <a:rPr lang="en-US" sz="1850" b="0" i="0" u="none" strike="noStrike" cap="none">
                <a:solidFill>
                  <a:schemeClr val="dk1"/>
                </a:solidFill>
                <a:latin typeface="Times New Roman"/>
                <a:ea typeface="Times New Roman"/>
                <a:cs typeface="Times New Roman"/>
                <a:sym typeface="Times New Roman"/>
              </a:rPr>
              <a:t>Đường sức xuất phát ở phần điện tích nào?</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3:</a:t>
            </a:r>
            <a:r>
              <a:rPr lang="en-US" sz="1850" b="0" i="0" u="none" strike="noStrike" cap="none">
                <a:solidFill>
                  <a:srgbClr val="000000"/>
                </a:solidFill>
                <a:latin typeface="Times New Roman"/>
                <a:ea typeface="Times New Roman"/>
                <a:cs typeface="Times New Roman"/>
                <a:sym typeface="Times New Roman"/>
              </a:rPr>
              <a:t> Hiệu điện thế giữa hai bản phẳng có đơn vị là gì?</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4:</a:t>
            </a:r>
            <a:r>
              <a:rPr lang="en-US" sz="1850" b="0" i="0" u="none" strike="noStrike" cap="none">
                <a:solidFill>
                  <a:srgbClr val="000000"/>
                </a:solidFill>
                <a:latin typeface="Times New Roman"/>
                <a:ea typeface="Times New Roman"/>
                <a:cs typeface="Times New Roman"/>
                <a:sym typeface="Times New Roman"/>
              </a:rPr>
              <a:t> </a:t>
            </a:r>
            <a:r>
              <a:rPr lang="en-US" sz="1850" b="0" i="0" u="none" strike="noStrike" cap="none">
                <a:solidFill>
                  <a:schemeClr val="dk1"/>
                </a:solidFill>
                <a:latin typeface="Times New Roman"/>
                <a:ea typeface="Times New Roman"/>
                <a:cs typeface="Times New Roman"/>
                <a:sym typeface="Times New Roman"/>
              </a:rPr>
              <a:t>“Một loại thiết bị dùng để hiển thị dạng tín hiệu đưa vào. Ống phóng tia điện tử phát ra electron bay qua hai bản lái tia theo phương x và phương y rồi đập lên màn huỳnh quang tạo ra điểm sáng trên màn”. Đây là mô tả về thiết bị nào?</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5:</a:t>
            </a:r>
            <a:r>
              <a:rPr lang="en-US" sz="1850" b="0" i="0" u="none" strike="noStrike" cap="none">
                <a:solidFill>
                  <a:srgbClr val="000000"/>
                </a:solidFill>
                <a:latin typeface="Times New Roman"/>
                <a:ea typeface="Times New Roman"/>
                <a:cs typeface="Times New Roman"/>
                <a:sym typeface="Times New Roman"/>
              </a:rPr>
              <a:t> Quỹ đạo chuyển động của các ion âm sẽ khác nhau tuỳ thuộc vào độ lớn vận tốc ban đầu của các ion, vì vậy chùm ion âm sẽ được phân tán ____</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6:</a:t>
            </a:r>
            <a:r>
              <a:rPr lang="en-US" sz="1850" b="0" i="0" u="none" strike="noStrike" cap="none">
                <a:solidFill>
                  <a:srgbClr val="000000"/>
                </a:solidFill>
                <a:latin typeface="Times New Roman"/>
                <a:ea typeface="Times New Roman"/>
                <a:cs typeface="Times New Roman"/>
                <a:sym typeface="Times New Roman"/>
              </a:rPr>
              <a:t> Lực điện có chiều thẳng đứng, hướng từ trên xuống dưới nên điện tích sẽ chuyển động nhanh dần đều theo phương nào?</a:t>
            </a:r>
            <a:endParaRPr sz="18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7: </a:t>
            </a:r>
            <a:r>
              <a:rPr lang="en-US" sz="1850" b="0" i="0" u="none" strike="noStrike" cap="none">
                <a:solidFill>
                  <a:schemeClr val="dk1"/>
                </a:solidFill>
                <a:latin typeface="Times New Roman"/>
                <a:ea typeface="Times New Roman"/>
                <a:cs typeface="Times New Roman"/>
                <a:sym typeface="Times New Roman"/>
              </a:rPr>
              <a:t>____ của điện trường đều ở mọi điểm là như nhau.</a:t>
            </a:r>
            <a:endParaRPr sz="185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850" b="1" i="0" u="none" strike="noStrike" cap="none">
                <a:solidFill>
                  <a:srgbClr val="000000"/>
                </a:solidFill>
                <a:latin typeface="Times New Roman"/>
                <a:ea typeface="Times New Roman"/>
                <a:cs typeface="Times New Roman"/>
                <a:sym typeface="Times New Roman"/>
              </a:rPr>
              <a:t>Câu 8:</a:t>
            </a:r>
            <a:r>
              <a:rPr lang="en-US" sz="1850" b="0" i="0" u="none" strike="noStrike" cap="none">
                <a:solidFill>
                  <a:srgbClr val="000000"/>
                </a:solidFill>
                <a:latin typeface="Times New Roman"/>
                <a:ea typeface="Times New Roman"/>
                <a:cs typeface="Times New Roman"/>
                <a:sym typeface="Times New Roman"/>
              </a:rPr>
              <a:t> Qũy đạo chuyển động của các ion âm trong điện trường đều có hình gì?</a:t>
            </a:r>
            <a:endParaRPr sz="185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grpSp>
        <p:nvGrpSpPr>
          <p:cNvPr id="413" name="Google Shape;413;p6"/>
          <p:cNvGrpSpPr/>
          <p:nvPr/>
        </p:nvGrpSpPr>
        <p:grpSpPr>
          <a:xfrm>
            <a:off x="332833" y="1218621"/>
            <a:ext cx="6311633" cy="3153551"/>
            <a:chOff x="509430" y="274288"/>
            <a:chExt cx="5765101" cy="1710354"/>
          </a:xfrm>
        </p:grpSpPr>
        <p:sp>
          <p:nvSpPr>
            <p:cNvPr id="414" name="Google Shape;414;p6"/>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5" name="Google Shape;415;p6"/>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416" name="Google Shape;416;p6"/>
          <p:cNvGrpSpPr/>
          <p:nvPr/>
        </p:nvGrpSpPr>
        <p:grpSpPr>
          <a:xfrm>
            <a:off x="306283" y="169813"/>
            <a:ext cx="6390614" cy="767638"/>
            <a:chOff x="509430" y="274287"/>
            <a:chExt cx="5765101" cy="2124655"/>
          </a:xfrm>
        </p:grpSpPr>
        <p:sp>
          <p:nvSpPr>
            <p:cNvPr id="417" name="Google Shape;417;p6"/>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18" name="Google Shape;418;p6"/>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200" b="1" i="0" u="none" strike="noStrike" cap="none">
                  <a:solidFill>
                    <a:srgbClr val="548135"/>
                  </a:solidFill>
                  <a:latin typeface="Times New Roman"/>
                  <a:ea typeface="Times New Roman"/>
                  <a:cs typeface="Times New Roman"/>
                  <a:sym typeface="Times New Roman"/>
                </a:rPr>
                <a:t>THẾ NĂNG ĐIỆN</a:t>
              </a:r>
              <a:endParaRPr sz="3200" b="1" i="0" u="none" strike="noStrike" cap="none">
                <a:solidFill>
                  <a:srgbClr val="548135"/>
                </a:solidFill>
                <a:latin typeface="Times New Roman"/>
                <a:ea typeface="Times New Roman"/>
                <a:cs typeface="Times New Roman"/>
                <a:sym typeface="Times New Roman"/>
              </a:endParaRPr>
            </a:p>
          </p:txBody>
        </p:sp>
      </p:grpSp>
      <p:sp>
        <p:nvSpPr>
          <p:cNvPr id="419" name="Google Shape;419;p6"/>
          <p:cNvSpPr/>
          <p:nvPr/>
        </p:nvSpPr>
        <p:spPr>
          <a:xfrm>
            <a:off x="2721446" y="767736"/>
            <a:ext cx="1415100" cy="3747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420" name="Google Shape;420;p6"/>
          <p:cNvGrpSpPr/>
          <p:nvPr/>
        </p:nvGrpSpPr>
        <p:grpSpPr>
          <a:xfrm>
            <a:off x="252691" y="4571170"/>
            <a:ext cx="6460372" cy="5160419"/>
            <a:chOff x="509430" y="274288"/>
            <a:chExt cx="5765101" cy="1488654"/>
          </a:xfrm>
        </p:grpSpPr>
        <p:sp>
          <p:nvSpPr>
            <p:cNvPr id="421" name="Google Shape;421;p6"/>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22" name="Google Shape;422;p6"/>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23" name="Google Shape;423;p6" descr="Cartoon boy scientist holding test tubes 8916583 Vector Art at Vecteezy"/>
          <p:cNvPicPr preferRelativeResize="0"/>
          <p:nvPr/>
        </p:nvPicPr>
        <p:blipFill rotWithShape="1">
          <a:blip r:embed="rId3">
            <a:alphaModFix/>
          </a:blip>
          <a:srcRect/>
          <a:stretch/>
        </p:blipFill>
        <p:spPr>
          <a:xfrm flipH="1">
            <a:off x="5660050" y="2053091"/>
            <a:ext cx="1049675" cy="2506660"/>
          </a:xfrm>
          <a:prstGeom prst="rect">
            <a:avLst/>
          </a:prstGeom>
          <a:noFill/>
          <a:ln>
            <a:noFill/>
          </a:ln>
        </p:spPr>
      </p:pic>
      <p:pic>
        <p:nvPicPr>
          <p:cNvPr id="424" name="Google Shape;424;p6"/>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425" name="Google Shape;425;p6" descr="Cartoon boy scientist holding test tube 8388672 Vector Art at Vecteezy"/>
          <p:cNvPicPr preferRelativeResize="0"/>
          <p:nvPr/>
        </p:nvPicPr>
        <p:blipFill rotWithShape="1">
          <a:blip r:embed="rId5">
            <a:alphaModFix/>
          </a:blip>
          <a:srcRect/>
          <a:stretch/>
        </p:blipFill>
        <p:spPr>
          <a:xfrm>
            <a:off x="-12950" y="2078000"/>
            <a:ext cx="1532821" cy="2466601"/>
          </a:xfrm>
          <a:prstGeom prst="rect">
            <a:avLst/>
          </a:prstGeom>
          <a:noFill/>
          <a:ln>
            <a:noFill/>
          </a:ln>
        </p:spPr>
      </p:pic>
      <p:graphicFrame>
        <p:nvGraphicFramePr>
          <p:cNvPr id="426" name="Google Shape;426;p6"/>
          <p:cNvGraphicFramePr/>
          <p:nvPr/>
        </p:nvGraphicFramePr>
        <p:xfrm>
          <a:off x="1009376" y="1352211"/>
          <a:ext cx="5624150" cy="2804240"/>
        </p:xfrm>
        <a:graphic>
          <a:graphicData uri="http://schemas.openxmlformats.org/drawingml/2006/table">
            <a:tbl>
              <a:tblPr firstRow="1" bandRow="1">
                <a:noFill/>
                <a:tableStyleId>{2DE07769-388B-4DAA-80B8-A175E7CA47C8}</a:tableStyleId>
              </a:tblPr>
              <a:tblGrid>
                <a:gridCol w="401725">
                  <a:extLst>
                    <a:ext uri="{9D8B030D-6E8A-4147-A177-3AD203B41FA5}">
                      <a16:colId xmlns:a16="http://schemas.microsoft.com/office/drawing/2014/main" val="20000"/>
                    </a:ext>
                  </a:extLst>
                </a:gridCol>
                <a:gridCol w="401725">
                  <a:extLst>
                    <a:ext uri="{9D8B030D-6E8A-4147-A177-3AD203B41FA5}">
                      <a16:colId xmlns:a16="http://schemas.microsoft.com/office/drawing/2014/main" val="20001"/>
                    </a:ext>
                  </a:extLst>
                </a:gridCol>
                <a:gridCol w="401725">
                  <a:extLst>
                    <a:ext uri="{9D8B030D-6E8A-4147-A177-3AD203B41FA5}">
                      <a16:colId xmlns:a16="http://schemas.microsoft.com/office/drawing/2014/main" val="20002"/>
                    </a:ext>
                  </a:extLst>
                </a:gridCol>
                <a:gridCol w="401725">
                  <a:extLst>
                    <a:ext uri="{9D8B030D-6E8A-4147-A177-3AD203B41FA5}">
                      <a16:colId xmlns:a16="http://schemas.microsoft.com/office/drawing/2014/main" val="20003"/>
                    </a:ext>
                  </a:extLst>
                </a:gridCol>
                <a:gridCol w="401725">
                  <a:extLst>
                    <a:ext uri="{9D8B030D-6E8A-4147-A177-3AD203B41FA5}">
                      <a16:colId xmlns:a16="http://schemas.microsoft.com/office/drawing/2014/main" val="20004"/>
                    </a:ext>
                  </a:extLst>
                </a:gridCol>
                <a:gridCol w="401725">
                  <a:extLst>
                    <a:ext uri="{9D8B030D-6E8A-4147-A177-3AD203B41FA5}">
                      <a16:colId xmlns:a16="http://schemas.microsoft.com/office/drawing/2014/main" val="20005"/>
                    </a:ext>
                  </a:extLst>
                </a:gridCol>
                <a:gridCol w="401725">
                  <a:extLst>
                    <a:ext uri="{9D8B030D-6E8A-4147-A177-3AD203B41FA5}">
                      <a16:colId xmlns:a16="http://schemas.microsoft.com/office/drawing/2014/main" val="20006"/>
                    </a:ext>
                  </a:extLst>
                </a:gridCol>
                <a:gridCol w="401725">
                  <a:extLst>
                    <a:ext uri="{9D8B030D-6E8A-4147-A177-3AD203B41FA5}">
                      <a16:colId xmlns:a16="http://schemas.microsoft.com/office/drawing/2014/main" val="20007"/>
                    </a:ext>
                  </a:extLst>
                </a:gridCol>
                <a:gridCol w="401725">
                  <a:extLst>
                    <a:ext uri="{9D8B030D-6E8A-4147-A177-3AD203B41FA5}">
                      <a16:colId xmlns:a16="http://schemas.microsoft.com/office/drawing/2014/main" val="20008"/>
                    </a:ext>
                  </a:extLst>
                </a:gridCol>
                <a:gridCol w="401725">
                  <a:extLst>
                    <a:ext uri="{9D8B030D-6E8A-4147-A177-3AD203B41FA5}">
                      <a16:colId xmlns:a16="http://schemas.microsoft.com/office/drawing/2014/main" val="20009"/>
                    </a:ext>
                  </a:extLst>
                </a:gridCol>
                <a:gridCol w="401725">
                  <a:extLst>
                    <a:ext uri="{9D8B030D-6E8A-4147-A177-3AD203B41FA5}">
                      <a16:colId xmlns:a16="http://schemas.microsoft.com/office/drawing/2014/main" val="20010"/>
                    </a:ext>
                  </a:extLst>
                </a:gridCol>
                <a:gridCol w="401725">
                  <a:extLst>
                    <a:ext uri="{9D8B030D-6E8A-4147-A177-3AD203B41FA5}">
                      <a16:colId xmlns:a16="http://schemas.microsoft.com/office/drawing/2014/main" val="20011"/>
                    </a:ext>
                  </a:extLst>
                </a:gridCol>
                <a:gridCol w="401725">
                  <a:extLst>
                    <a:ext uri="{9D8B030D-6E8A-4147-A177-3AD203B41FA5}">
                      <a16:colId xmlns:a16="http://schemas.microsoft.com/office/drawing/2014/main" val="20012"/>
                    </a:ext>
                  </a:extLst>
                </a:gridCol>
                <a:gridCol w="4017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G</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S</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V</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I</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R</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H</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B</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C</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M</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V</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O</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G</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G</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M</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T w="9525"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alpha val="0"/>
                        </a:scheme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pic>
        <p:nvPicPr>
          <p:cNvPr id="427" name="Google Shape;427;p6" descr="Be - Bilingual Education Sticker"/>
          <p:cNvPicPr preferRelativeResize="0"/>
          <p:nvPr/>
        </p:nvPicPr>
        <p:blipFill rotWithShape="1">
          <a:blip r:embed="rId6">
            <a:alphaModFix/>
          </a:blip>
          <a:srcRect/>
          <a:stretch/>
        </p:blipFill>
        <p:spPr>
          <a:xfrm flipH="1">
            <a:off x="902500" y="3155588"/>
            <a:ext cx="1549325" cy="1458111"/>
          </a:xfrm>
          <a:prstGeom prst="rect">
            <a:avLst/>
          </a:prstGeom>
          <a:noFill/>
          <a:ln>
            <a:noFill/>
          </a:ln>
        </p:spPr>
      </p:pic>
      <p:sp>
        <p:nvSpPr>
          <p:cNvPr id="428" name="Google Shape;428;p6"/>
          <p:cNvSpPr/>
          <p:nvPr/>
        </p:nvSpPr>
        <p:spPr>
          <a:xfrm>
            <a:off x="319350" y="4729550"/>
            <a:ext cx="6205800" cy="46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1:</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Qũy đạo chuyển động của điện tích thử q&gt;0 khi bay vào điện trường đều theo phương vuông góc với ___</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2:</a:t>
            </a:r>
            <a:r>
              <a:rPr lang="en-US" sz="1950" b="0" i="0" u="none" strike="noStrike" cap="none">
                <a:solidFill>
                  <a:srgbClr val="000000"/>
                </a:solidFill>
                <a:latin typeface="Times New Roman"/>
                <a:ea typeface="Times New Roman"/>
                <a:cs typeface="Times New Roman"/>
                <a:sym typeface="Times New Roman"/>
              </a:rPr>
              <a:t> </a:t>
            </a:r>
            <a:r>
              <a:rPr lang="en-US" sz="1950" b="0" i="0" u="none" strike="noStrike" cap="none">
                <a:solidFill>
                  <a:schemeClr val="dk1"/>
                </a:solidFill>
                <a:latin typeface="Times New Roman"/>
                <a:ea typeface="Times New Roman"/>
                <a:cs typeface="Times New Roman"/>
                <a:sym typeface="Times New Roman"/>
              </a:rPr>
              <a:t>Công của lực điện phụ thuộc vào ____ điểm đầu và điểm cuối của độ dịch chuyển trong điện trường.</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3:</a:t>
            </a:r>
            <a:r>
              <a:rPr lang="en-US" sz="1950" b="0" i="0" u="none" strike="noStrike" cap="none">
                <a:solidFill>
                  <a:srgbClr val="000000"/>
                </a:solidFill>
                <a:latin typeface="Times New Roman"/>
                <a:ea typeface="Times New Roman"/>
                <a:cs typeface="Times New Roman"/>
                <a:sym typeface="Times New Roman"/>
              </a:rPr>
              <a:t> Thế năng của điện tích trong điện trường còn gọi là thế năng ____</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4: </a:t>
            </a:r>
            <a:r>
              <a:rPr lang="en-US" sz="1950" b="0" i="0" u="none" strike="noStrike" cap="none">
                <a:solidFill>
                  <a:srgbClr val="000000"/>
                </a:solidFill>
                <a:latin typeface="Times New Roman"/>
                <a:ea typeface="Times New Roman"/>
                <a:cs typeface="Times New Roman"/>
                <a:sym typeface="Times New Roman"/>
              </a:rPr>
              <a:t>Thế năng điện tỷ lệ ___ so với điện tích.</a:t>
            </a:r>
            <a:endParaRPr sz="1500"/>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5:</a:t>
            </a:r>
            <a:r>
              <a:rPr lang="en-US" sz="1950" b="0" i="0" u="none" strike="noStrike" cap="none">
                <a:solidFill>
                  <a:srgbClr val="000000"/>
                </a:solidFill>
                <a:latin typeface="Times New Roman"/>
                <a:ea typeface="Times New Roman"/>
                <a:cs typeface="Times New Roman"/>
                <a:sym typeface="Times New Roman"/>
              </a:rPr>
              <a:t> Mốc để tính thế năng trong tụ điện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6:</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Điện trường của một điện tích hay một hệ điện tích bất kì, người ta thường chọn điểm mốc ở đâu?</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7: </a:t>
            </a:r>
            <a:r>
              <a:rPr lang="en-US" sz="1950" b="0" i="0" u="none" strike="noStrike" cap="none">
                <a:solidFill>
                  <a:srgbClr val="000000"/>
                </a:solidFill>
                <a:latin typeface="Times New Roman"/>
                <a:ea typeface="Times New Roman"/>
                <a:cs typeface="Times New Roman"/>
                <a:sym typeface="Times New Roman"/>
              </a:rPr>
              <a:t>Đại lượng đặc trưng cho khả năng sinh công của điện trường đều khi đặt điện tích tại điểm đang xét là gì?</a:t>
            </a:r>
            <a:endParaRPr sz="1950" b="1"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8:</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Công của lực điện trong sự dịch chuyển của điện tích q từ điểm M đến điểm N sẽ bằng ____ thế năng của điện tích q trong điện trường.</a:t>
            </a:r>
            <a:endParaRPr sz="195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grpSp>
        <p:nvGrpSpPr>
          <p:cNvPr id="201" name="Google Shape;201;p8"/>
          <p:cNvGrpSpPr/>
          <p:nvPr/>
        </p:nvGrpSpPr>
        <p:grpSpPr>
          <a:xfrm>
            <a:off x="332829" y="1218609"/>
            <a:ext cx="6311519" cy="3153683"/>
            <a:chOff x="509430" y="274288"/>
            <a:chExt cx="5765038" cy="1710467"/>
          </a:xfrm>
        </p:grpSpPr>
        <p:sp>
          <p:nvSpPr>
            <p:cNvPr id="202" name="Google Shape;202;p8"/>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p8"/>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04" name="Google Shape;204;p8"/>
          <p:cNvGrpSpPr/>
          <p:nvPr/>
        </p:nvGrpSpPr>
        <p:grpSpPr>
          <a:xfrm>
            <a:off x="306286" y="169816"/>
            <a:ext cx="6390573" cy="767669"/>
            <a:chOff x="509430" y="274287"/>
            <a:chExt cx="5765038" cy="2124668"/>
          </a:xfrm>
        </p:grpSpPr>
        <p:sp>
          <p:nvSpPr>
            <p:cNvPr id="205" name="Google Shape;205;p8"/>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6" name="Google Shape;206;p8"/>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900" b="1" i="0" u="none" strike="noStrike" cap="none">
                  <a:solidFill>
                    <a:srgbClr val="548135"/>
                  </a:solidFill>
                  <a:latin typeface="Times New Roman"/>
                  <a:ea typeface="Times New Roman"/>
                  <a:cs typeface="Times New Roman"/>
                  <a:sym typeface="Times New Roman"/>
                </a:rPr>
                <a:t>ĐỘNG NĂNG. THẾ NĂNG. SỰ CHUYỂN HÓA NĂNG LƯỢNG TRONG GIAO ĐỘNG ĐIỀU HÒA</a:t>
              </a:r>
              <a:endParaRPr sz="1900" b="0" i="0" u="none" strike="noStrike" cap="none">
                <a:solidFill>
                  <a:srgbClr val="000000"/>
                </a:solidFill>
                <a:latin typeface="Arial"/>
                <a:ea typeface="Arial"/>
                <a:cs typeface="Arial"/>
                <a:sym typeface="Arial"/>
              </a:endParaRPr>
            </a:p>
          </p:txBody>
        </p:sp>
      </p:grpSp>
      <p:sp>
        <p:nvSpPr>
          <p:cNvPr id="207" name="Google Shape;207;p8"/>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208" name="Google Shape;208;p8"/>
          <p:cNvGrpSpPr/>
          <p:nvPr/>
        </p:nvGrpSpPr>
        <p:grpSpPr>
          <a:xfrm>
            <a:off x="252686" y="4571182"/>
            <a:ext cx="6460244" cy="5160863"/>
            <a:chOff x="509430" y="274288"/>
            <a:chExt cx="5765038" cy="1488763"/>
          </a:xfrm>
        </p:grpSpPr>
        <p:sp>
          <p:nvSpPr>
            <p:cNvPr id="209" name="Google Shape;209;p8"/>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p8"/>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11" name="Google Shape;211;p8" descr="Cartoon boy scientist holding test tubes 8916583 Vector Art at Vecteezy"/>
          <p:cNvPicPr preferRelativeResize="0"/>
          <p:nvPr/>
        </p:nvPicPr>
        <p:blipFill rotWithShape="1">
          <a:blip r:embed="rId3">
            <a:alphaModFix/>
          </a:blip>
          <a:srcRect/>
          <a:stretch/>
        </p:blipFill>
        <p:spPr>
          <a:xfrm flipH="1">
            <a:off x="5831730" y="2515146"/>
            <a:ext cx="863236" cy="2061456"/>
          </a:xfrm>
          <a:prstGeom prst="rect">
            <a:avLst/>
          </a:prstGeom>
          <a:noFill/>
          <a:ln>
            <a:noFill/>
          </a:ln>
        </p:spPr>
      </p:pic>
      <p:pic>
        <p:nvPicPr>
          <p:cNvPr id="212" name="Google Shape;212;p8"/>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13" name="Google Shape;213;p8" descr="Cartoon boy scientist holding test tube 8388672 Vector Art at Vecteezy"/>
          <p:cNvPicPr preferRelativeResize="0"/>
          <p:nvPr/>
        </p:nvPicPr>
        <p:blipFill rotWithShape="1">
          <a:blip r:embed="rId5">
            <a:alphaModFix/>
          </a:blip>
          <a:srcRect/>
          <a:stretch/>
        </p:blipFill>
        <p:spPr>
          <a:xfrm>
            <a:off x="36571" y="2292267"/>
            <a:ext cx="1450573" cy="2334260"/>
          </a:xfrm>
          <a:prstGeom prst="rect">
            <a:avLst/>
          </a:prstGeom>
          <a:noFill/>
          <a:ln>
            <a:noFill/>
          </a:ln>
        </p:spPr>
      </p:pic>
      <p:sp>
        <p:nvSpPr>
          <p:cNvPr id="214" name="Google Shape;214;p8"/>
          <p:cNvSpPr/>
          <p:nvPr/>
        </p:nvSpPr>
        <p:spPr>
          <a:xfrm>
            <a:off x="292909" y="4780784"/>
            <a:ext cx="6230394" cy="4539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1</a:t>
            </a:r>
            <a:r>
              <a:rPr lang="en-US" sz="1700" b="0" i="0" u="none" strike="noStrike" cap="none">
                <a:solidFill>
                  <a:schemeClr val="dk1"/>
                </a:solidFill>
                <a:latin typeface="Times New Roman"/>
                <a:ea typeface="Times New Roman"/>
                <a:cs typeface="Times New Roman"/>
                <a:sym typeface="Times New Roman"/>
              </a:rPr>
              <a:t>: Một con lắc lò xo dao động điều hòa theo phương ngang. Nếu biên độ dao động của con lắc tăng lên gấp đôi thì tần số dao động của con lắc___</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2</a:t>
            </a:r>
            <a:r>
              <a:rPr lang="en-US" sz="1700" b="0" i="0" u="none" strike="noStrike" cap="none">
                <a:solidFill>
                  <a:schemeClr val="dk1"/>
                </a:solidFill>
                <a:latin typeface="Times New Roman"/>
                <a:ea typeface="Times New Roman"/>
                <a:cs typeface="Times New Roman"/>
                <a:sym typeface="Times New Roman"/>
              </a:rPr>
              <a:t>: Thế năng hấp dẫn là đại lượng ____, có thể âm, dương hoặc bằng không.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3</a:t>
            </a:r>
            <a:r>
              <a:rPr lang="en-US" sz="1700" b="0" i="0" u="none" strike="noStrike" cap="none">
                <a:solidFill>
                  <a:schemeClr val="dk1"/>
                </a:solidFill>
                <a:latin typeface="Times New Roman"/>
                <a:ea typeface="Times New Roman"/>
                <a:cs typeface="Times New Roman"/>
                <a:sym typeface="Times New Roman"/>
              </a:rPr>
              <a:t>: Xét một vật chuyển động thẳng biến đổi đều theo phương nằm ngang. Đại lượng nào không đổi?</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4</a:t>
            </a:r>
            <a:r>
              <a:rPr lang="en-US" sz="1700" b="0" i="0" u="none" strike="noStrike" cap="none">
                <a:solidFill>
                  <a:schemeClr val="dk1"/>
                </a:solidFill>
                <a:latin typeface="Times New Roman"/>
                <a:ea typeface="Times New Roman"/>
                <a:cs typeface="Times New Roman"/>
                <a:sym typeface="Times New Roman"/>
              </a:rPr>
              <a:t>: Tại vị trí biên, li độ dài s của con lắc cực đại bằng A. Khi đó, động năng của con lắc bằng 0, do đó thế năng của con lắc bằng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5</a:t>
            </a:r>
            <a:r>
              <a:rPr lang="en-US" sz="1700" b="0" i="0" u="none" strike="noStrike" cap="none">
                <a:solidFill>
                  <a:schemeClr val="dk1"/>
                </a:solidFill>
                <a:latin typeface="Times New Roman"/>
                <a:ea typeface="Times New Roman"/>
                <a:cs typeface="Times New Roman"/>
                <a:sym typeface="Times New Roman"/>
              </a:rPr>
              <a:t>: Thế năng của con lắc đơn dao động điều hoà bằng với năng lượng dao động khi vật nặng ở___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6:</a:t>
            </a:r>
            <a:r>
              <a:rPr lang="en-US" sz="1700" b="0" i="0" u="none" strike="noStrike" cap="none">
                <a:solidFill>
                  <a:schemeClr val="dk1"/>
                </a:solidFill>
                <a:latin typeface="Times New Roman"/>
                <a:ea typeface="Times New Roman"/>
                <a:cs typeface="Times New Roman"/>
                <a:sym typeface="Times New Roman"/>
              </a:rPr>
              <a:t> Thế năng của con lắc lò xo là thế năng ___ của lò xo khi bị biến dạng.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7</a:t>
            </a:r>
            <a:r>
              <a:rPr lang="en-US" sz="1700" b="0" i="0" u="none" strike="noStrike" cap="none">
                <a:solidFill>
                  <a:schemeClr val="dk1"/>
                </a:solidFill>
                <a:latin typeface="Times New Roman"/>
                <a:ea typeface="Times New Roman"/>
                <a:cs typeface="Times New Roman"/>
                <a:sym typeface="Times New Roman"/>
              </a:rPr>
              <a:t>: Con lắc lò xo gồm vật nhỏ gắn với lò xo nhẹ dao động điều hòa theo phương ngang. Lực kéo về tác dụng vào vật luôn hướng về vị trí___</a:t>
            </a:r>
            <a:endParaRPr sz="17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700"/>
              <a:buFont typeface="Arial"/>
              <a:buNone/>
            </a:pPr>
            <a:r>
              <a:rPr lang="en-US" sz="1700" b="1" i="0" u="none" strike="noStrike" cap="none">
                <a:solidFill>
                  <a:schemeClr val="dk1"/>
                </a:solidFill>
                <a:latin typeface="Times New Roman"/>
                <a:ea typeface="Times New Roman"/>
                <a:cs typeface="Times New Roman"/>
                <a:sym typeface="Times New Roman"/>
              </a:rPr>
              <a:t>Câu 8</a:t>
            </a:r>
            <a:r>
              <a:rPr lang="en-US" sz="1700" b="0" i="0" u="none" strike="noStrike" cap="none">
                <a:solidFill>
                  <a:schemeClr val="dk1"/>
                </a:solidFill>
                <a:latin typeface="Times New Roman"/>
                <a:ea typeface="Times New Roman"/>
                <a:cs typeface="Times New Roman"/>
                <a:sym typeface="Times New Roman"/>
              </a:rPr>
              <a:t>: Thế năng của con lắc đơn là thế năng ____.</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700"/>
              <a:buFont typeface="Arial"/>
              <a:buNone/>
            </a:pPr>
            <a:endParaRPr sz="1700" b="0" i="0" u="none" strike="noStrike" cap="none">
              <a:solidFill>
                <a:schemeClr val="dk1"/>
              </a:solidFill>
              <a:latin typeface="Times New Roman"/>
              <a:ea typeface="Times New Roman"/>
              <a:cs typeface="Times New Roman"/>
              <a:sym typeface="Times New Roman"/>
            </a:endParaRPr>
          </a:p>
        </p:txBody>
      </p:sp>
      <p:graphicFrame>
        <p:nvGraphicFramePr>
          <p:cNvPr id="215" name="Google Shape;215;p8"/>
          <p:cNvGraphicFramePr/>
          <p:nvPr/>
        </p:nvGraphicFramePr>
        <p:xfrm>
          <a:off x="1268771" y="1367899"/>
          <a:ext cx="4594800" cy="2684800"/>
        </p:xfrm>
        <a:graphic>
          <a:graphicData uri="http://schemas.openxmlformats.org/drawingml/2006/table">
            <a:tbl>
              <a:tblPr firstRow="1" bandRow="1">
                <a:noFill/>
                <a:tableStyleId>{2DE07769-388B-4DAA-80B8-A175E7CA47C8}</a:tableStyleId>
              </a:tblPr>
              <a:tblGrid>
                <a:gridCol w="382900">
                  <a:extLst>
                    <a:ext uri="{9D8B030D-6E8A-4147-A177-3AD203B41FA5}">
                      <a16:colId xmlns:a16="http://schemas.microsoft.com/office/drawing/2014/main" val="20000"/>
                    </a:ext>
                  </a:extLst>
                </a:gridCol>
                <a:gridCol w="382900">
                  <a:extLst>
                    <a:ext uri="{9D8B030D-6E8A-4147-A177-3AD203B41FA5}">
                      <a16:colId xmlns:a16="http://schemas.microsoft.com/office/drawing/2014/main" val="20001"/>
                    </a:ext>
                  </a:extLst>
                </a:gridCol>
                <a:gridCol w="382900">
                  <a:extLst>
                    <a:ext uri="{9D8B030D-6E8A-4147-A177-3AD203B41FA5}">
                      <a16:colId xmlns:a16="http://schemas.microsoft.com/office/drawing/2014/main" val="20002"/>
                    </a:ext>
                  </a:extLst>
                </a:gridCol>
                <a:gridCol w="382900">
                  <a:extLst>
                    <a:ext uri="{9D8B030D-6E8A-4147-A177-3AD203B41FA5}">
                      <a16:colId xmlns:a16="http://schemas.microsoft.com/office/drawing/2014/main" val="20003"/>
                    </a:ext>
                  </a:extLst>
                </a:gridCol>
                <a:gridCol w="382900">
                  <a:extLst>
                    <a:ext uri="{9D8B030D-6E8A-4147-A177-3AD203B41FA5}">
                      <a16:colId xmlns:a16="http://schemas.microsoft.com/office/drawing/2014/main" val="20004"/>
                    </a:ext>
                  </a:extLst>
                </a:gridCol>
                <a:gridCol w="382900">
                  <a:extLst>
                    <a:ext uri="{9D8B030D-6E8A-4147-A177-3AD203B41FA5}">
                      <a16:colId xmlns:a16="http://schemas.microsoft.com/office/drawing/2014/main" val="20005"/>
                    </a:ext>
                  </a:extLst>
                </a:gridCol>
                <a:gridCol w="382900">
                  <a:extLst>
                    <a:ext uri="{9D8B030D-6E8A-4147-A177-3AD203B41FA5}">
                      <a16:colId xmlns:a16="http://schemas.microsoft.com/office/drawing/2014/main" val="20006"/>
                    </a:ext>
                  </a:extLst>
                </a:gridCol>
                <a:gridCol w="382900">
                  <a:extLst>
                    <a:ext uri="{9D8B030D-6E8A-4147-A177-3AD203B41FA5}">
                      <a16:colId xmlns:a16="http://schemas.microsoft.com/office/drawing/2014/main" val="20007"/>
                    </a:ext>
                  </a:extLst>
                </a:gridCol>
                <a:gridCol w="382900">
                  <a:extLst>
                    <a:ext uri="{9D8B030D-6E8A-4147-A177-3AD203B41FA5}">
                      <a16:colId xmlns:a16="http://schemas.microsoft.com/office/drawing/2014/main" val="20008"/>
                    </a:ext>
                  </a:extLst>
                </a:gridCol>
                <a:gridCol w="382900">
                  <a:extLst>
                    <a:ext uri="{9D8B030D-6E8A-4147-A177-3AD203B41FA5}">
                      <a16:colId xmlns:a16="http://schemas.microsoft.com/office/drawing/2014/main" val="20009"/>
                    </a:ext>
                  </a:extLst>
                </a:gridCol>
                <a:gridCol w="382900">
                  <a:extLst>
                    <a:ext uri="{9D8B030D-6E8A-4147-A177-3AD203B41FA5}">
                      <a16:colId xmlns:a16="http://schemas.microsoft.com/office/drawing/2014/main" val="20010"/>
                    </a:ext>
                  </a:extLst>
                </a:gridCol>
                <a:gridCol w="382900">
                  <a:extLst>
                    <a:ext uri="{9D8B030D-6E8A-4147-A177-3AD203B41FA5}">
                      <a16:colId xmlns:a16="http://schemas.microsoft.com/office/drawing/2014/main" val="20011"/>
                    </a:ext>
                  </a:extLst>
                </a:gridCol>
              </a:tblGrid>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0"/>
                  </a:ext>
                </a:extLst>
              </a:tr>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1"/>
                  </a:ext>
                </a:extLst>
              </a:tr>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2"/>
                  </a:ext>
                </a:extLst>
              </a:tr>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3"/>
                  </a:ext>
                </a:extLst>
              </a:tr>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4"/>
                  </a:ext>
                </a:extLst>
              </a:tr>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5"/>
                  </a:ext>
                </a:extLst>
              </a:tr>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33560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453" name="Google Shape;453;g22ecebb83e1_0_25"/>
          <p:cNvGrpSpPr/>
          <p:nvPr/>
        </p:nvGrpSpPr>
        <p:grpSpPr>
          <a:xfrm>
            <a:off x="332833" y="1218621"/>
            <a:ext cx="6311633" cy="3153551"/>
            <a:chOff x="509430" y="274288"/>
            <a:chExt cx="5765101" cy="1710354"/>
          </a:xfrm>
        </p:grpSpPr>
        <p:sp>
          <p:nvSpPr>
            <p:cNvPr id="454" name="Google Shape;454;g22ecebb83e1_0_25"/>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5" name="Google Shape;455;g22ecebb83e1_0_25"/>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456" name="Google Shape;456;g22ecebb83e1_0_25"/>
          <p:cNvGrpSpPr/>
          <p:nvPr/>
        </p:nvGrpSpPr>
        <p:grpSpPr>
          <a:xfrm>
            <a:off x="306283" y="169813"/>
            <a:ext cx="6390614" cy="767638"/>
            <a:chOff x="509430" y="274287"/>
            <a:chExt cx="5765101" cy="2124655"/>
          </a:xfrm>
        </p:grpSpPr>
        <p:sp>
          <p:nvSpPr>
            <p:cNvPr id="457" name="Google Shape;457;g22ecebb83e1_0_25"/>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8" name="Google Shape;458;g22ecebb83e1_0_25"/>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500" b="1">
                  <a:solidFill>
                    <a:srgbClr val="548135"/>
                  </a:solidFill>
                  <a:latin typeface="Times New Roman"/>
                  <a:ea typeface="Times New Roman"/>
                  <a:cs typeface="Times New Roman"/>
                  <a:sym typeface="Times New Roman"/>
                </a:rPr>
                <a:t>ĐIỆN THẾ</a:t>
              </a:r>
              <a:endParaRPr sz="3500" b="1" i="0" u="none" strike="noStrike" cap="none">
                <a:solidFill>
                  <a:srgbClr val="548135"/>
                </a:solidFill>
                <a:latin typeface="Times New Roman"/>
                <a:ea typeface="Times New Roman"/>
                <a:cs typeface="Times New Roman"/>
                <a:sym typeface="Times New Roman"/>
              </a:endParaRPr>
            </a:p>
          </p:txBody>
        </p:sp>
      </p:grpSp>
      <p:sp>
        <p:nvSpPr>
          <p:cNvPr id="459" name="Google Shape;459;g22ecebb83e1_0_25"/>
          <p:cNvSpPr/>
          <p:nvPr/>
        </p:nvSpPr>
        <p:spPr>
          <a:xfrm>
            <a:off x="2721450" y="843925"/>
            <a:ext cx="1415100" cy="3186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460" name="Google Shape;460;g22ecebb83e1_0_25"/>
          <p:cNvGrpSpPr/>
          <p:nvPr/>
        </p:nvGrpSpPr>
        <p:grpSpPr>
          <a:xfrm>
            <a:off x="252691" y="4571170"/>
            <a:ext cx="6460372" cy="5160419"/>
            <a:chOff x="509430" y="274288"/>
            <a:chExt cx="5765101" cy="1488654"/>
          </a:xfrm>
        </p:grpSpPr>
        <p:sp>
          <p:nvSpPr>
            <p:cNvPr id="461" name="Google Shape;461;g22ecebb83e1_0_25"/>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2" name="Google Shape;462;g22ecebb83e1_0_25"/>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463" name="Google Shape;463;g22ecebb83e1_0_25" descr="Cartoon boy scientist holding test tubes 8916583 Vector Art at Vecteezy"/>
          <p:cNvPicPr preferRelativeResize="0"/>
          <p:nvPr/>
        </p:nvPicPr>
        <p:blipFill rotWithShape="1">
          <a:blip r:embed="rId3">
            <a:alphaModFix/>
          </a:blip>
          <a:srcRect/>
          <a:stretch/>
        </p:blipFill>
        <p:spPr>
          <a:xfrm flipH="1">
            <a:off x="5703625" y="2157125"/>
            <a:ext cx="1006100" cy="2402626"/>
          </a:xfrm>
          <a:prstGeom prst="rect">
            <a:avLst/>
          </a:prstGeom>
          <a:noFill/>
          <a:ln>
            <a:noFill/>
          </a:ln>
        </p:spPr>
      </p:pic>
      <p:pic>
        <p:nvPicPr>
          <p:cNvPr id="464" name="Google Shape;464;g22ecebb83e1_0_25"/>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465" name="Google Shape;465;g22ecebb83e1_0_25" descr="Cartoon boy scientist holding test tube 8388672 Vector Art at Vecteezy"/>
          <p:cNvPicPr preferRelativeResize="0"/>
          <p:nvPr/>
        </p:nvPicPr>
        <p:blipFill rotWithShape="1">
          <a:blip r:embed="rId5">
            <a:alphaModFix/>
          </a:blip>
          <a:srcRect/>
          <a:stretch/>
        </p:blipFill>
        <p:spPr>
          <a:xfrm>
            <a:off x="-12950" y="2083999"/>
            <a:ext cx="1576450" cy="2536801"/>
          </a:xfrm>
          <a:prstGeom prst="rect">
            <a:avLst/>
          </a:prstGeom>
          <a:noFill/>
          <a:ln>
            <a:noFill/>
          </a:ln>
        </p:spPr>
      </p:pic>
      <p:graphicFrame>
        <p:nvGraphicFramePr>
          <p:cNvPr id="466" name="Google Shape;466;g22ecebb83e1_0_25"/>
          <p:cNvGraphicFramePr/>
          <p:nvPr/>
        </p:nvGraphicFramePr>
        <p:xfrm>
          <a:off x="852626" y="1313611"/>
          <a:ext cx="6092800" cy="2842800"/>
        </p:xfrm>
        <a:graphic>
          <a:graphicData uri="http://schemas.openxmlformats.org/drawingml/2006/table">
            <a:tbl>
              <a:tblPr firstRow="1" bandRow="1">
                <a:noFill/>
                <a:tableStyleId>{2DE07769-388B-4DAA-80B8-A175E7CA47C8}</a:tableStyleId>
              </a:tblPr>
              <a:tblGrid>
                <a:gridCol w="435200">
                  <a:extLst>
                    <a:ext uri="{9D8B030D-6E8A-4147-A177-3AD203B41FA5}">
                      <a16:colId xmlns:a16="http://schemas.microsoft.com/office/drawing/2014/main" val="20000"/>
                    </a:ext>
                  </a:extLst>
                </a:gridCol>
                <a:gridCol w="435200">
                  <a:extLst>
                    <a:ext uri="{9D8B030D-6E8A-4147-A177-3AD203B41FA5}">
                      <a16:colId xmlns:a16="http://schemas.microsoft.com/office/drawing/2014/main" val="20001"/>
                    </a:ext>
                  </a:extLst>
                </a:gridCol>
                <a:gridCol w="435200">
                  <a:extLst>
                    <a:ext uri="{9D8B030D-6E8A-4147-A177-3AD203B41FA5}">
                      <a16:colId xmlns:a16="http://schemas.microsoft.com/office/drawing/2014/main" val="20002"/>
                    </a:ext>
                  </a:extLst>
                </a:gridCol>
                <a:gridCol w="435200">
                  <a:extLst>
                    <a:ext uri="{9D8B030D-6E8A-4147-A177-3AD203B41FA5}">
                      <a16:colId xmlns:a16="http://schemas.microsoft.com/office/drawing/2014/main" val="20003"/>
                    </a:ext>
                  </a:extLst>
                </a:gridCol>
                <a:gridCol w="435200">
                  <a:extLst>
                    <a:ext uri="{9D8B030D-6E8A-4147-A177-3AD203B41FA5}">
                      <a16:colId xmlns:a16="http://schemas.microsoft.com/office/drawing/2014/main" val="20004"/>
                    </a:ext>
                  </a:extLst>
                </a:gridCol>
                <a:gridCol w="435200">
                  <a:extLst>
                    <a:ext uri="{9D8B030D-6E8A-4147-A177-3AD203B41FA5}">
                      <a16:colId xmlns:a16="http://schemas.microsoft.com/office/drawing/2014/main" val="20005"/>
                    </a:ext>
                  </a:extLst>
                </a:gridCol>
                <a:gridCol w="435200">
                  <a:extLst>
                    <a:ext uri="{9D8B030D-6E8A-4147-A177-3AD203B41FA5}">
                      <a16:colId xmlns:a16="http://schemas.microsoft.com/office/drawing/2014/main" val="20006"/>
                    </a:ext>
                  </a:extLst>
                </a:gridCol>
                <a:gridCol w="435200">
                  <a:extLst>
                    <a:ext uri="{9D8B030D-6E8A-4147-A177-3AD203B41FA5}">
                      <a16:colId xmlns:a16="http://schemas.microsoft.com/office/drawing/2014/main" val="20007"/>
                    </a:ext>
                  </a:extLst>
                </a:gridCol>
                <a:gridCol w="435200">
                  <a:extLst>
                    <a:ext uri="{9D8B030D-6E8A-4147-A177-3AD203B41FA5}">
                      <a16:colId xmlns:a16="http://schemas.microsoft.com/office/drawing/2014/main" val="20008"/>
                    </a:ext>
                  </a:extLst>
                </a:gridCol>
                <a:gridCol w="435200">
                  <a:extLst>
                    <a:ext uri="{9D8B030D-6E8A-4147-A177-3AD203B41FA5}">
                      <a16:colId xmlns:a16="http://schemas.microsoft.com/office/drawing/2014/main" val="20009"/>
                    </a:ext>
                  </a:extLst>
                </a:gridCol>
                <a:gridCol w="435200">
                  <a:extLst>
                    <a:ext uri="{9D8B030D-6E8A-4147-A177-3AD203B41FA5}">
                      <a16:colId xmlns:a16="http://schemas.microsoft.com/office/drawing/2014/main" val="20010"/>
                    </a:ext>
                  </a:extLst>
                </a:gridCol>
                <a:gridCol w="435200">
                  <a:extLst>
                    <a:ext uri="{9D8B030D-6E8A-4147-A177-3AD203B41FA5}">
                      <a16:colId xmlns:a16="http://schemas.microsoft.com/office/drawing/2014/main" val="20011"/>
                    </a:ext>
                  </a:extLst>
                </a:gridCol>
                <a:gridCol w="435200">
                  <a:extLst>
                    <a:ext uri="{9D8B030D-6E8A-4147-A177-3AD203B41FA5}">
                      <a16:colId xmlns:a16="http://schemas.microsoft.com/office/drawing/2014/main" val="20012"/>
                    </a:ext>
                  </a:extLst>
                </a:gridCol>
                <a:gridCol w="435200">
                  <a:extLst>
                    <a:ext uri="{9D8B030D-6E8A-4147-A177-3AD203B41FA5}">
                      <a16:colId xmlns:a16="http://schemas.microsoft.com/office/drawing/2014/main" val="20013"/>
                    </a:ext>
                  </a:extLst>
                </a:gridCol>
              </a:tblGrid>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T</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R</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I</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V</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solidFill>
                            <a:schemeClr val="lt1"/>
                          </a:solidFill>
                          <a:latin typeface="Times New Roman"/>
                          <a:ea typeface="Times New Roman"/>
                          <a:cs typeface="Times New Roman"/>
                          <a:sym typeface="Times New Roman"/>
                        </a:rPr>
                        <a:t>H</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u="none" strike="noStrike" cap="none">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G</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M</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D</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I</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P</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E</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G</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553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r>
                        <a:rPr lang="en-US">
                          <a:latin typeface="Times New Roman"/>
                          <a:ea typeface="Times New Roman"/>
                          <a:cs typeface="Times New Roman"/>
                          <a:sym typeface="Times New Roman"/>
                        </a:rPr>
                        <a:t>B</a:t>
                      </a:r>
                      <a:endParaRPr>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latin typeface="Times New Roman"/>
                          <a:ea typeface="Times New Roman"/>
                          <a:cs typeface="Times New Roman"/>
                          <a:sym typeface="Times New Roman"/>
                        </a:rPr>
                        <a:t>I</a:t>
                      </a:r>
                      <a:endParaRPr>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US">
                          <a:latin typeface="Times New Roman"/>
                          <a:ea typeface="Times New Roman"/>
                          <a:cs typeface="Times New Roman"/>
                          <a:sym typeface="Times New Roman"/>
                        </a:rPr>
                        <a:t>E</a:t>
                      </a:r>
                      <a:endParaRPr>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P</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l" rtl="0">
                        <a:spcBef>
                          <a:spcPts val="0"/>
                        </a:spcBef>
                        <a:spcAft>
                          <a:spcPts val="0"/>
                        </a:spcAft>
                        <a:buNone/>
                      </a:pPr>
                      <a:endParaRPr>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pic>
        <p:nvPicPr>
          <p:cNvPr id="467" name="Google Shape;467;g22ecebb83e1_0_25" descr="Be - Bilingual Education Sticker"/>
          <p:cNvPicPr preferRelativeResize="0"/>
          <p:nvPr/>
        </p:nvPicPr>
        <p:blipFill rotWithShape="1">
          <a:blip r:embed="rId6">
            <a:alphaModFix/>
          </a:blip>
          <a:srcRect/>
          <a:stretch/>
        </p:blipFill>
        <p:spPr>
          <a:xfrm flipH="1">
            <a:off x="978700" y="3281922"/>
            <a:ext cx="1415100" cy="1331779"/>
          </a:xfrm>
          <a:prstGeom prst="rect">
            <a:avLst/>
          </a:prstGeom>
          <a:noFill/>
          <a:ln>
            <a:noFill/>
          </a:ln>
        </p:spPr>
      </p:pic>
      <p:sp>
        <p:nvSpPr>
          <p:cNvPr id="468" name="Google Shape;468;g22ecebb83e1_0_25"/>
          <p:cNvSpPr/>
          <p:nvPr/>
        </p:nvSpPr>
        <p:spPr>
          <a:xfrm>
            <a:off x="326100" y="4653350"/>
            <a:ext cx="6205800" cy="46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1:</a:t>
            </a:r>
            <a:r>
              <a:rPr lang="en-US" sz="1950" b="0" i="0" u="none" strike="noStrike" cap="none">
                <a:solidFill>
                  <a:srgbClr val="000000"/>
                </a:solidFill>
                <a:latin typeface="Times New Roman"/>
                <a:ea typeface="Times New Roman"/>
                <a:cs typeface="Times New Roman"/>
                <a:sym typeface="Times New Roman"/>
              </a:rPr>
              <a:t> Theo quy </a:t>
            </a:r>
            <a:r>
              <a:rPr lang="en-US" sz="1950">
                <a:latin typeface="Times New Roman"/>
                <a:ea typeface="Times New Roman"/>
                <a:cs typeface="Times New Roman"/>
                <a:sym typeface="Times New Roman"/>
              </a:rPr>
              <a:t>định của mạng lưới điện Việt Nam, các lưới điện có điện áp &lt;1kV gọi là__</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2:</a:t>
            </a:r>
            <a:r>
              <a:rPr lang="en-US" sz="1950" b="0" i="0" u="none" strike="noStrike" cap="none">
                <a:solidFill>
                  <a:srgbClr val="000000"/>
                </a:solidFill>
                <a:latin typeface="Times New Roman"/>
                <a:ea typeface="Times New Roman"/>
                <a:cs typeface="Times New Roman"/>
                <a:sym typeface="Times New Roman"/>
              </a:rPr>
              <a:t> </a:t>
            </a:r>
            <a:r>
              <a:rPr lang="en-US" sz="1950">
                <a:solidFill>
                  <a:schemeClr val="dk1"/>
                </a:solidFill>
                <a:latin typeface="Times New Roman"/>
                <a:ea typeface="Times New Roman"/>
                <a:cs typeface="Times New Roman"/>
                <a:sym typeface="Times New Roman"/>
              </a:rPr>
              <a:t>Khi dịch chuyển một điện tích dương q ngược chiều điện trường từ điểm N tới điểm M, công ta bỏ ra có độ lớn bằng nhưng ____ với công của lực điện trường.</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3:</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Đơn vị của điện thế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4: </a:t>
            </a:r>
            <a:r>
              <a:rPr lang="en-US" sz="1950">
                <a:solidFill>
                  <a:schemeClr val="dk1"/>
                </a:solidFill>
                <a:latin typeface="Times New Roman"/>
                <a:ea typeface="Times New Roman"/>
                <a:cs typeface="Times New Roman"/>
                <a:sym typeface="Times New Roman"/>
              </a:rPr>
              <a:t>Cường độ điện trường tại một điểm M có độ lớn bằng ____ của hiệu điện thế giữa hai điểm M và N trên một đoạn nhỏ đường sức chia cho độ dài đại số của đoạn đường sức đó.</a:t>
            </a:r>
            <a:endParaRPr sz="1500"/>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5:</a:t>
            </a:r>
            <a:r>
              <a:rPr lang="en-US" sz="1950" b="0" i="0" u="none" strike="noStrike" cap="none">
                <a:solidFill>
                  <a:srgbClr val="000000"/>
                </a:solidFill>
                <a:latin typeface="Times New Roman"/>
                <a:ea typeface="Times New Roman"/>
                <a:cs typeface="Times New Roman"/>
                <a:sym typeface="Times New Roman"/>
              </a:rPr>
              <a:t> Tr</a:t>
            </a:r>
            <a:r>
              <a:rPr lang="en-US" sz="1950">
                <a:latin typeface="Times New Roman"/>
                <a:ea typeface="Times New Roman"/>
                <a:cs typeface="Times New Roman"/>
                <a:sym typeface="Times New Roman"/>
              </a:rPr>
              <a:t>ong thực tiễn cuộc sống và kĩ thuật, người ta thường chọn mốc điện thế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6:</a:t>
            </a:r>
            <a:r>
              <a:rPr lang="en-US" sz="1950" b="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Hiệu điện thế hay còn gọi là gì?</a:t>
            </a:r>
            <a:endParaRPr sz="1950" b="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7: </a:t>
            </a:r>
            <a:r>
              <a:rPr lang="en-US" sz="1950">
                <a:latin typeface="Times New Roman"/>
                <a:ea typeface="Times New Roman"/>
                <a:cs typeface="Times New Roman"/>
                <a:sym typeface="Times New Roman"/>
              </a:rPr>
              <a:t>Điện thế tại một điểm trong điện trường đặc trưng cho điện trường tại điểm đó về ____</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8: </a:t>
            </a:r>
            <a:r>
              <a:rPr lang="en-US" sz="1950">
                <a:latin typeface="Times New Roman"/>
                <a:ea typeface="Times New Roman"/>
                <a:cs typeface="Times New Roman"/>
                <a:sym typeface="Times New Roman"/>
              </a:rPr>
              <a:t>Thiết bị nào dùng để biến đổi hiệu điện thế?</a:t>
            </a:r>
            <a:endParaRPr sz="1950" b="0" i="0" u="none" strike="noStrike" cap="none">
              <a:solidFill>
                <a:srgbClr val="000000"/>
              </a:solidFill>
              <a:latin typeface="Times New Roman"/>
              <a:ea typeface="Times New Roman"/>
              <a:cs typeface="Times New Roman"/>
              <a:sym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grpSp>
        <p:nvGrpSpPr>
          <p:cNvPr id="493" name="Google Shape;493;g22ecebb83e1_0_65"/>
          <p:cNvGrpSpPr/>
          <p:nvPr/>
        </p:nvGrpSpPr>
        <p:grpSpPr>
          <a:xfrm>
            <a:off x="332833" y="1218621"/>
            <a:ext cx="6311633" cy="3153551"/>
            <a:chOff x="509430" y="274288"/>
            <a:chExt cx="5765101" cy="1710354"/>
          </a:xfrm>
        </p:grpSpPr>
        <p:sp>
          <p:nvSpPr>
            <p:cNvPr id="494" name="Google Shape;494;g22ecebb83e1_0_65"/>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g22ecebb83e1_0_65"/>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496" name="Google Shape;496;g22ecebb83e1_0_65"/>
          <p:cNvGrpSpPr/>
          <p:nvPr/>
        </p:nvGrpSpPr>
        <p:grpSpPr>
          <a:xfrm>
            <a:off x="306283" y="169813"/>
            <a:ext cx="6390614" cy="767638"/>
            <a:chOff x="509430" y="274287"/>
            <a:chExt cx="5765101" cy="2124655"/>
          </a:xfrm>
        </p:grpSpPr>
        <p:sp>
          <p:nvSpPr>
            <p:cNvPr id="497" name="Google Shape;497;g22ecebb83e1_0_65"/>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8" name="Google Shape;498;g22ecebb83e1_0_65"/>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3500" b="1">
                  <a:solidFill>
                    <a:srgbClr val="548135"/>
                  </a:solidFill>
                  <a:latin typeface="Times New Roman"/>
                  <a:ea typeface="Times New Roman"/>
                  <a:cs typeface="Times New Roman"/>
                  <a:sym typeface="Times New Roman"/>
                </a:rPr>
                <a:t>TỤ ĐIỆN</a:t>
              </a:r>
              <a:endParaRPr sz="3500" b="1" i="0" u="none" strike="noStrike" cap="none">
                <a:solidFill>
                  <a:srgbClr val="548135"/>
                </a:solidFill>
                <a:latin typeface="Times New Roman"/>
                <a:ea typeface="Times New Roman"/>
                <a:cs typeface="Times New Roman"/>
                <a:sym typeface="Times New Roman"/>
              </a:endParaRPr>
            </a:p>
          </p:txBody>
        </p:sp>
      </p:grpSp>
      <p:sp>
        <p:nvSpPr>
          <p:cNvPr id="499" name="Google Shape;499;g22ecebb83e1_0_65"/>
          <p:cNvSpPr/>
          <p:nvPr/>
        </p:nvSpPr>
        <p:spPr>
          <a:xfrm>
            <a:off x="2721450" y="843925"/>
            <a:ext cx="1415100" cy="3186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500" name="Google Shape;500;g22ecebb83e1_0_65"/>
          <p:cNvGrpSpPr/>
          <p:nvPr/>
        </p:nvGrpSpPr>
        <p:grpSpPr>
          <a:xfrm>
            <a:off x="252691" y="4571170"/>
            <a:ext cx="6460372" cy="5160419"/>
            <a:chOff x="509430" y="274288"/>
            <a:chExt cx="5765101" cy="1488654"/>
          </a:xfrm>
        </p:grpSpPr>
        <p:sp>
          <p:nvSpPr>
            <p:cNvPr id="501" name="Google Shape;501;g22ecebb83e1_0_65"/>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02" name="Google Shape;502;g22ecebb83e1_0_65"/>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03" name="Google Shape;503;g22ecebb83e1_0_65" descr="Cartoon boy scientist holding test tubes 8916583 Vector Art at Vecteezy"/>
          <p:cNvPicPr preferRelativeResize="0"/>
          <p:nvPr/>
        </p:nvPicPr>
        <p:blipFill rotWithShape="1">
          <a:blip r:embed="rId3">
            <a:alphaModFix/>
          </a:blip>
          <a:srcRect/>
          <a:stretch/>
        </p:blipFill>
        <p:spPr>
          <a:xfrm flipH="1">
            <a:off x="5746525" y="2301493"/>
            <a:ext cx="950375" cy="2269520"/>
          </a:xfrm>
          <a:prstGeom prst="rect">
            <a:avLst/>
          </a:prstGeom>
          <a:noFill/>
          <a:ln>
            <a:noFill/>
          </a:ln>
        </p:spPr>
      </p:pic>
      <p:pic>
        <p:nvPicPr>
          <p:cNvPr id="504" name="Google Shape;504;g22ecebb83e1_0_65"/>
          <p:cNvPicPr preferRelativeResize="0"/>
          <p:nvPr/>
        </p:nvPicPr>
        <p:blipFill rotWithShape="1">
          <a:blip r:embed="rId4">
            <a:alphaModFix/>
          </a:blip>
          <a:srcRect/>
          <a:stretch/>
        </p:blipFill>
        <p:spPr>
          <a:xfrm>
            <a:off x="6026667" y="688633"/>
            <a:ext cx="918882" cy="918882"/>
          </a:xfrm>
          <a:prstGeom prst="rect">
            <a:avLst/>
          </a:prstGeom>
          <a:noFill/>
          <a:ln>
            <a:noFill/>
          </a:ln>
        </p:spPr>
      </p:pic>
      <p:graphicFrame>
        <p:nvGraphicFramePr>
          <p:cNvPr id="505" name="Google Shape;505;g22ecebb83e1_0_65"/>
          <p:cNvGraphicFramePr/>
          <p:nvPr>
            <p:extLst>
              <p:ext uri="{D42A27DB-BD31-4B8C-83A1-F6EECF244321}">
                <p14:modId xmlns:p14="http://schemas.microsoft.com/office/powerpoint/2010/main" val="1648575972"/>
              </p:ext>
            </p:extLst>
          </p:nvPr>
        </p:nvGraphicFramePr>
        <p:xfrm>
          <a:off x="331501" y="1352224"/>
          <a:ext cx="6160575" cy="2804240"/>
        </p:xfrm>
        <a:graphic>
          <a:graphicData uri="http://schemas.openxmlformats.org/drawingml/2006/table">
            <a:tbl>
              <a:tblPr firstRow="1" bandRow="1">
                <a:noFill/>
                <a:tableStyleId>{2DE07769-388B-4DAA-80B8-A175E7CA47C8}</a:tableStyleId>
              </a:tblPr>
              <a:tblGrid>
                <a:gridCol w="429250">
                  <a:extLst>
                    <a:ext uri="{9D8B030D-6E8A-4147-A177-3AD203B41FA5}">
                      <a16:colId xmlns:a16="http://schemas.microsoft.com/office/drawing/2014/main" val="20000"/>
                    </a:ext>
                  </a:extLst>
                </a:gridCol>
                <a:gridCol w="429250">
                  <a:extLst>
                    <a:ext uri="{9D8B030D-6E8A-4147-A177-3AD203B41FA5}">
                      <a16:colId xmlns:a16="http://schemas.microsoft.com/office/drawing/2014/main" val="20001"/>
                    </a:ext>
                  </a:extLst>
                </a:gridCol>
                <a:gridCol w="429250">
                  <a:extLst>
                    <a:ext uri="{9D8B030D-6E8A-4147-A177-3AD203B41FA5}">
                      <a16:colId xmlns:a16="http://schemas.microsoft.com/office/drawing/2014/main" val="20002"/>
                    </a:ext>
                  </a:extLst>
                </a:gridCol>
                <a:gridCol w="429250">
                  <a:extLst>
                    <a:ext uri="{9D8B030D-6E8A-4147-A177-3AD203B41FA5}">
                      <a16:colId xmlns:a16="http://schemas.microsoft.com/office/drawing/2014/main" val="20003"/>
                    </a:ext>
                  </a:extLst>
                </a:gridCol>
                <a:gridCol w="429250">
                  <a:extLst>
                    <a:ext uri="{9D8B030D-6E8A-4147-A177-3AD203B41FA5}">
                      <a16:colId xmlns:a16="http://schemas.microsoft.com/office/drawing/2014/main" val="20004"/>
                    </a:ext>
                  </a:extLst>
                </a:gridCol>
                <a:gridCol w="429250">
                  <a:extLst>
                    <a:ext uri="{9D8B030D-6E8A-4147-A177-3AD203B41FA5}">
                      <a16:colId xmlns:a16="http://schemas.microsoft.com/office/drawing/2014/main" val="20005"/>
                    </a:ext>
                  </a:extLst>
                </a:gridCol>
                <a:gridCol w="429250">
                  <a:extLst>
                    <a:ext uri="{9D8B030D-6E8A-4147-A177-3AD203B41FA5}">
                      <a16:colId xmlns:a16="http://schemas.microsoft.com/office/drawing/2014/main" val="20006"/>
                    </a:ext>
                  </a:extLst>
                </a:gridCol>
                <a:gridCol w="429250">
                  <a:extLst>
                    <a:ext uri="{9D8B030D-6E8A-4147-A177-3AD203B41FA5}">
                      <a16:colId xmlns:a16="http://schemas.microsoft.com/office/drawing/2014/main" val="20007"/>
                    </a:ext>
                  </a:extLst>
                </a:gridCol>
                <a:gridCol w="429250">
                  <a:extLst>
                    <a:ext uri="{9D8B030D-6E8A-4147-A177-3AD203B41FA5}">
                      <a16:colId xmlns:a16="http://schemas.microsoft.com/office/drawing/2014/main" val="20008"/>
                    </a:ext>
                  </a:extLst>
                </a:gridCol>
                <a:gridCol w="429250">
                  <a:extLst>
                    <a:ext uri="{9D8B030D-6E8A-4147-A177-3AD203B41FA5}">
                      <a16:colId xmlns:a16="http://schemas.microsoft.com/office/drawing/2014/main" val="20009"/>
                    </a:ext>
                  </a:extLst>
                </a:gridCol>
                <a:gridCol w="429250">
                  <a:extLst>
                    <a:ext uri="{9D8B030D-6E8A-4147-A177-3AD203B41FA5}">
                      <a16:colId xmlns:a16="http://schemas.microsoft.com/office/drawing/2014/main" val="20010"/>
                    </a:ext>
                  </a:extLst>
                </a:gridCol>
                <a:gridCol w="429250">
                  <a:extLst>
                    <a:ext uri="{9D8B030D-6E8A-4147-A177-3AD203B41FA5}">
                      <a16:colId xmlns:a16="http://schemas.microsoft.com/office/drawing/2014/main" val="20011"/>
                    </a:ext>
                  </a:extLst>
                </a:gridCol>
                <a:gridCol w="429250">
                  <a:extLst>
                    <a:ext uri="{9D8B030D-6E8A-4147-A177-3AD203B41FA5}">
                      <a16:colId xmlns:a16="http://schemas.microsoft.com/office/drawing/2014/main" val="20012"/>
                    </a:ext>
                  </a:extLst>
                </a:gridCol>
                <a:gridCol w="5803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700">
                          <a:latin typeface="Times New Roman"/>
                          <a:ea typeface="Times New Roman"/>
                          <a:cs typeface="Times New Roman"/>
                          <a:sym typeface="Times New Roman"/>
                        </a:rPr>
                        <a:t>C</a:t>
                      </a:r>
                      <a:endParaRPr sz="1700">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700">
                          <a:latin typeface="Times New Roman"/>
                          <a:ea typeface="Times New Roman"/>
                          <a:cs typeface="Times New Roman"/>
                          <a:sym typeface="Times New Roman"/>
                        </a:rPr>
                        <a:t>A</a:t>
                      </a:r>
                      <a:endParaRPr sz="1700">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D</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700">
                          <a:latin typeface="Times New Roman"/>
                          <a:ea typeface="Times New Roman"/>
                          <a:cs typeface="Times New Roman"/>
                          <a:sym typeface="Times New Roman"/>
                        </a:rPr>
                        <a:t>N</a:t>
                      </a: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highlight>
                          <a:schemeClr val="lt1"/>
                        </a:highlight>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dk1"/>
                      </a:solidFill>
                      <a:prstDash val="solid"/>
                      <a:round/>
                      <a:headEnd type="none" w="sm" len="sm"/>
                      <a:tailEnd type="none" w="sm" len="sm"/>
                    </a:lnR>
                    <a:lnT w="9525" cap="flat" cmpd="sng">
                      <a:solidFill>
                        <a:schemeClr val="lt1">
                          <a:alpha val="0"/>
                        </a:schemeClr>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I</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D</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E</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N</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T</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latin typeface="Times New Roman"/>
                          <a:ea typeface="Times New Roman"/>
                          <a:cs typeface="Times New Roman"/>
                          <a:sym typeface="Times New Roman"/>
                        </a:rPr>
                        <a:t>I</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C</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latin typeface="Times New Roman"/>
                          <a:ea typeface="Times New Roman"/>
                          <a:cs typeface="Times New Roman"/>
                          <a:sym typeface="Times New Roman"/>
                        </a:rPr>
                        <a:t>H</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0850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D</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700">
                          <a:latin typeface="Times New Roman"/>
                          <a:ea typeface="Times New Roman"/>
                          <a:cs typeface="Times New Roman"/>
                          <a:sym typeface="Times New Roman"/>
                        </a:rPr>
                        <a:t>N</a:t>
                      </a: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J</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U</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L</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G</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700">
                          <a:latin typeface="Times New Roman"/>
                          <a:ea typeface="Times New Roman"/>
                          <a:cs typeface="Times New Roman"/>
                          <a:sym typeface="Times New Roman"/>
                        </a:rPr>
                        <a:t>I</a:t>
                      </a: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700">
                          <a:latin typeface="Times New Roman"/>
                          <a:ea typeface="Times New Roman"/>
                          <a:cs typeface="Times New Roman"/>
                          <a:sym typeface="Times New Roman"/>
                        </a:rPr>
                        <a:t>H</a:t>
                      </a:r>
                      <a:endParaRPr sz="1700">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r>
                        <a:rPr lang="en-US" sz="1700">
                          <a:latin typeface="Times New Roman"/>
                          <a:ea typeface="Times New Roman"/>
                          <a:cs typeface="Times New Roman"/>
                          <a:sym typeface="Times New Roman"/>
                        </a:rPr>
                        <a:t>A</a:t>
                      </a:r>
                      <a:endParaRPr sz="1700">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N</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506" name="Google Shape;506;g22ecebb83e1_0_65"/>
          <p:cNvSpPr/>
          <p:nvPr/>
        </p:nvSpPr>
        <p:spPr>
          <a:xfrm>
            <a:off x="326100" y="4577150"/>
            <a:ext cx="6205800" cy="468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1:</a:t>
            </a:r>
            <a:r>
              <a:rPr lang="en-US" sz="1950" i="0" u="none" strike="noStrike" cap="none">
                <a:solidFill>
                  <a:srgbClr val="000000"/>
                </a:solidFill>
                <a:latin typeface="Times New Roman"/>
                <a:ea typeface="Times New Roman"/>
                <a:cs typeface="Times New Roman"/>
                <a:sym typeface="Times New Roman"/>
              </a:rPr>
              <a:t> </a:t>
            </a:r>
            <a:r>
              <a:rPr lang="en-US" sz="1950">
                <a:solidFill>
                  <a:srgbClr val="212529"/>
                </a:solidFill>
                <a:highlight>
                  <a:srgbClr val="FFFFFF"/>
                </a:highlight>
                <a:latin typeface="Times New Roman"/>
                <a:ea typeface="Times New Roman"/>
                <a:cs typeface="Times New Roman"/>
                <a:sym typeface="Times New Roman"/>
              </a:rPr>
              <a:t>Tụ điện là hệ thống gồm hai vật dẫn đặt gần nhau và ngăn cách nhau bằng vật gì?</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2:</a:t>
            </a:r>
            <a:r>
              <a:rPr lang="en-US" sz="1950" i="0" u="none" strike="noStrike" cap="none">
                <a:solidFill>
                  <a:srgbClr val="000000"/>
                </a:solidFill>
                <a:latin typeface="Times New Roman"/>
                <a:ea typeface="Times New Roman"/>
                <a:cs typeface="Times New Roman"/>
                <a:sym typeface="Times New Roman"/>
              </a:rPr>
              <a:t> </a:t>
            </a:r>
            <a:r>
              <a:rPr lang="en-US" sz="1950">
                <a:solidFill>
                  <a:srgbClr val="212529"/>
                </a:solidFill>
                <a:highlight>
                  <a:srgbClr val="FFFFFF"/>
                </a:highlight>
                <a:latin typeface="Times New Roman"/>
                <a:ea typeface="Times New Roman"/>
                <a:cs typeface="Times New Roman"/>
                <a:sym typeface="Times New Roman"/>
              </a:rPr>
              <a:t> “Nối hai bản của tụ điện với hai cực của nguồn điện” là cách ___ cho tụ điện.</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3:</a:t>
            </a:r>
            <a:r>
              <a:rPr lang="en-US" sz="1950" i="0" u="none" strike="noStrike" cap="none">
                <a:solidFill>
                  <a:srgbClr val="000000"/>
                </a:solidFill>
                <a:latin typeface="Times New Roman"/>
                <a:ea typeface="Times New Roman"/>
                <a:cs typeface="Times New Roman"/>
                <a:sym typeface="Times New Roman"/>
              </a:rPr>
              <a:t> </a:t>
            </a:r>
            <a:r>
              <a:rPr lang="en-US" sz="1950">
                <a:solidFill>
                  <a:srgbClr val="212529"/>
                </a:solidFill>
                <a:highlight>
                  <a:srgbClr val="FFFFFF"/>
                </a:highlight>
                <a:latin typeface="Times New Roman"/>
                <a:ea typeface="Times New Roman"/>
                <a:cs typeface="Times New Roman"/>
                <a:sym typeface="Times New Roman"/>
              </a:rPr>
              <a:t>Giá trị điện dung của tụ xoay thay đổi là do thay đổi phần ___ đối nhau giữa các bản tụ.</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4: </a:t>
            </a:r>
            <a:r>
              <a:rPr lang="en-US" sz="1950">
                <a:solidFill>
                  <a:srgbClr val="212529"/>
                </a:solidFill>
                <a:highlight>
                  <a:srgbClr val="FFFFFF"/>
                </a:highlight>
                <a:latin typeface="Times New Roman"/>
                <a:ea typeface="Times New Roman"/>
                <a:cs typeface="Times New Roman"/>
                <a:sym typeface="Times New Roman"/>
              </a:rPr>
              <a:t>Năng lượng điện trường của tụ tỉ lệ như thế nào với bình phương điện tích của tụ?</a:t>
            </a: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5:</a:t>
            </a:r>
            <a:r>
              <a:rPr lang="en-US" sz="1950" i="0" u="none" strike="noStrike" cap="none">
                <a:solidFill>
                  <a:srgbClr val="000000"/>
                </a:solidFill>
                <a:latin typeface="Times New Roman"/>
                <a:ea typeface="Times New Roman"/>
                <a:cs typeface="Times New Roman"/>
                <a:sym typeface="Times New Roman"/>
              </a:rPr>
              <a:t> </a:t>
            </a:r>
            <a:r>
              <a:rPr lang="en-US" sz="1950">
                <a:latin typeface="Times New Roman"/>
                <a:ea typeface="Times New Roman"/>
                <a:cs typeface="Times New Roman"/>
                <a:sym typeface="Times New Roman"/>
              </a:rPr>
              <a:t>Đây là ký hiệu gì trong mạch điện?</a:t>
            </a: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endParaRPr sz="1950">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6:</a:t>
            </a:r>
            <a:r>
              <a:rPr lang="en-US" sz="1950" i="0" u="none" strike="noStrike" cap="none">
                <a:solidFill>
                  <a:srgbClr val="000000"/>
                </a:solidFill>
                <a:latin typeface="Times New Roman"/>
                <a:ea typeface="Times New Roman"/>
                <a:cs typeface="Times New Roman"/>
                <a:sym typeface="Times New Roman"/>
              </a:rPr>
              <a:t> N</a:t>
            </a:r>
            <a:r>
              <a:rPr lang="en-US" sz="1950">
                <a:latin typeface="Times New Roman"/>
                <a:ea typeface="Times New Roman"/>
                <a:cs typeface="Times New Roman"/>
                <a:sym typeface="Times New Roman"/>
              </a:rPr>
              <a:t>ăng lượng của tụ điện có đơn vị là gì?</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7: </a:t>
            </a:r>
            <a:r>
              <a:rPr lang="en-US" sz="1950">
                <a:solidFill>
                  <a:srgbClr val="212529"/>
                </a:solidFill>
                <a:highlight>
                  <a:srgbClr val="FFFFFF"/>
                </a:highlight>
                <a:latin typeface="Times New Roman"/>
                <a:ea typeface="Times New Roman"/>
                <a:cs typeface="Times New Roman"/>
                <a:sym typeface="Times New Roman"/>
              </a:rPr>
              <a:t>Dưới một hiệu điện thế nhất định, tụ điện có điện dung lớn sẽ tích được điện tích như thế nào?</a:t>
            </a:r>
            <a:endParaRPr sz="1950" i="0" u="none" strike="noStrike" cap="none">
              <a:solidFill>
                <a:srgbClr val="000000"/>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950" b="1" i="0" u="none" strike="noStrike" cap="none">
                <a:solidFill>
                  <a:srgbClr val="000000"/>
                </a:solidFill>
                <a:latin typeface="Times New Roman"/>
                <a:ea typeface="Times New Roman"/>
                <a:cs typeface="Times New Roman"/>
                <a:sym typeface="Times New Roman"/>
              </a:rPr>
              <a:t>Câu 8: </a:t>
            </a:r>
            <a:r>
              <a:rPr lang="en-US" sz="1950">
                <a:solidFill>
                  <a:srgbClr val="212529"/>
                </a:solidFill>
                <a:highlight>
                  <a:srgbClr val="FFFFFF"/>
                </a:highlight>
                <a:latin typeface="Times New Roman"/>
                <a:ea typeface="Times New Roman"/>
                <a:cs typeface="Times New Roman"/>
                <a:sym typeface="Times New Roman"/>
              </a:rPr>
              <a:t>Cặp số liệu ghi trên vỏ tụ điện cho biết điện dung của tụ và ___ của hiệu điện thế đặt vào hai cực của tụ.</a:t>
            </a:r>
            <a:endParaRPr sz="1950" i="0" u="none" strike="noStrike" cap="none">
              <a:solidFill>
                <a:srgbClr val="000000"/>
              </a:solidFill>
              <a:latin typeface="Times New Roman"/>
              <a:ea typeface="Times New Roman"/>
              <a:cs typeface="Times New Roman"/>
              <a:sym typeface="Times New Roman"/>
            </a:endParaRPr>
          </a:p>
        </p:txBody>
      </p:sp>
      <p:pic>
        <p:nvPicPr>
          <p:cNvPr id="507" name="Google Shape;507;g22ecebb83e1_0_65" descr="Cartoon boy scientist holding test tube 8388672 Vector Art at Vecteezy"/>
          <p:cNvPicPr preferRelativeResize="0"/>
          <p:nvPr/>
        </p:nvPicPr>
        <p:blipFill rotWithShape="1">
          <a:blip r:embed="rId5">
            <a:alphaModFix/>
          </a:blip>
          <a:srcRect/>
          <a:stretch/>
        </p:blipFill>
        <p:spPr>
          <a:xfrm>
            <a:off x="0" y="2132774"/>
            <a:ext cx="1517575" cy="2442050"/>
          </a:xfrm>
          <a:prstGeom prst="rect">
            <a:avLst/>
          </a:prstGeom>
          <a:noFill/>
          <a:ln>
            <a:noFill/>
          </a:ln>
        </p:spPr>
      </p:pic>
      <p:pic>
        <p:nvPicPr>
          <p:cNvPr id="508" name="Google Shape;508;g22ecebb83e1_0_65"/>
          <p:cNvPicPr preferRelativeResize="0"/>
          <p:nvPr/>
        </p:nvPicPr>
        <p:blipFill>
          <a:blip r:embed="rId6">
            <a:alphaModFix/>
          </a:blip>
          <a:stretch>
            <a:fillRect/>
          </a:stretch>
        </p:blipFill>
        <p:spPr>
          <a:xfrm>
            <a:off x="1315475" y="7100325"/>
            <a:ext cx="2970750" cy="10039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CƯỜNG ĐỘ DÒNG ĐIỆN</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575300" y="2101490"/>
            <a:ext cx="1024191" cy="2382062"/>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1968500"/>
            <a:ext cx="1612823" cy="2582992"/>
          </a:xfrm>
          <a:prstGeom prst="rect">
            <a:avLst/>
          </a:prstGeom>
          <a:noFill/>
          <a:ln>
            <a:noFill/>
          </a:ln>
        </p:spPr>
      </p:pic>
      <p:sp>
        <p:nvSpPr>
          <p:cNvPr id="271" name="Google Shape;271;p11"/>
          <p:cNvSpPr/>
          <p:nvPr/>
        </p:nvSpPr>
        <p:spPr>
          <a:xfrm>
            <a:off x="366591" y="4721891"/>
            <a:ext cx="6149396" cy="4616608"/>
          </a:xfrm>
          <a:prstGeom prst="rect">
            <a:avLst/>
          </a:prstGeom>
          <a:noFill/>
          <a:ln>
            <a:noFill/>
          </a:ln>
        </p:spPr>
        <p:txBody>
          <a:bodyPr spcFirstLastPara="1" wrap="square" lIns="91425" tIns="45700" rIns="91425" bIns="45700" anchor="t" anchorCtr="0">
            <a:spAutoFit/>
          </a:bodyPr>
          <a:lstStyle/>
          <a:p>
            <a:pPr lvl="0"/>
            <a:r>
              <a:rPr lang="vi-VN" sz="2100" b="1" i="0" u="none" strike="noStrike" cap="none" dirty="0">
                <a:solidFill>
                  <a:schemeClr val="dk1"/>
                </a:solidFill>
                <a:latin typeface="Times New Roman"/>
                <a:ea typeface="Times New Roman"/>
                <a:cs typeface="Times New Roman"/>
                <a:sym typeface="Times New Roman"/>
              </a:rPr>
              <a:t>Câu 1</a:t>
            </a:r>
            <a:r>
              <a:rPr lang="vi-VN"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rPr>
              <a:t>Cường độ dòng điện cho biết độ mạnh hay yếu của </a:t>
            </a:r>
            <a:r>
              <a:rPr lang="en-US" sz="2100" dirty="0">
                <a:solidFill>
                  <a:schemeClr val="dk1"/>
                </a:solidFill>
                <a:latin typeface="Times New Roman"/>
                <a:ea typeface="Times New Roman"/>
                <a:cs typeface="Times New Roman"/>
              </a:rPr>
              <a:t>__</a:t>
            </a:r>
          </a:p>
          <a:p>
            <a:pPr lvl="0"/>
            <a:r>
              <a:rPr lang="vi-VN" sz="2100" b="1" i="0" u="none" strike="noStrike" cap="none" dirty="0">
                <a:solidFill>
                  <a:schemeClr val="dk1"/>
                </a:solidFill>
                <a:latin typeface="Times New Roman"/>
                <a:ea typeface="Times New Roman"/>
                <a:cs typeface="Times New Roman"/>
                <a:sym typeface="Times New Roman"/>
              </a:rPr>
              <a:t>Câu 2</a:t>
            </a:r>
            <a:r>
              <a:rPr lang="vi-VN" sz="2100" b="0" i="0" u="none" strike="noStrike" cap="none"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rPr>
              <a:t>Chất</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dẫn</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điện</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thường</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gặp</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nhất</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trong</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cuộc</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sống</a:t>
            </a:r>
            <a:r>
              <a:rPr lang="en-US" sz="2100" dirty="0">
                <a:solidFill>
                  <a:schemeClr val="dk1"/>
                </a:solidFill>
                <a:latin typeface="Times New Roman"/>
                <a:ea typeface="Times New Roman"/>
                <a:cs typeface="Times New Roman"/>
              </a:rPr>
              <a:t>.</a:t>
            </a:r>
            <a:endParaRPr lang="en-US" sz="2100" dirty="0"/>
          </a:p>
          <a:p>
            <a:pPr lvl="0"/>
            <a:r>
              <a:rPr lang="vi-VN" sz="2100" b="1" i="0" u="none" strike="noStrike" cap="none" dirty="0">
                <a:solidFill>
                  <a:schemeClr val="dk1"/>
                </a:solidFill>
                <a:latin typeface="Times New Roman"/>
                <a:ea typeface="Times New Roman"/>
                <a:cs typeface="Times New Roman"/>
                <a:sym typeface="Times New Roman"/>
              </a:rPr>
              <a:t>Câu 3</a:t>
            </a:r>
            <a:r>
              <a:rPr lang="vi-VN" sz="2100" b="0" i="0" u="none" strike="noStrike" cap="none"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Đơn</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vị</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của</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cường</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độ</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dòng</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điện</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là</a:t>
            </a:r>
            <a:r>
              <a:rPr lang="en-US" sz="2100" dirty="0">
                <a:solidFill>
                  <a:schemeClr val="dk1"/>
                </a:solidFill>
                <a:latin typeface="Times New Roman"/>
                <a:ea typeface="Times New Roman"/>
                <a:cs typeface="Times New Roman"/>
                <a:sym typeface="Times New Roman"/>
              </a:rPr>
              <a:t> </a:t>
            </a:r>
            <a:r>
              <a:rPr lang="en-US" sz="2100" dirty="0" err="1">
                <a:solidFill>
                  <a:schemeClr val="dk1"/>
                </a:solidFill>
                <a:latin typeface="Times New Roman"/>
                <a:ea typeface="Times New Roman"/>
                <a:cs typeface="Times New Roman"/>
                <a:sym typeface="Times New Roman"/>
              </a:rPr>
              <a:t>gì</a:t>
            </a:r>
            <a:r>
              <a:rPr lang="en-US" sz="2100" dirty="0">
                <a:solidFill>
                  <a:schemeClr val="dk1"/>
                </a:solidFill>
                <a:latin typeface="Times New Roman"/>
                <a:ea typeface="Times New Roman"/>
                <a:cs typeface="Times New Roman"/>
                <a:sym typeface="Times New Roman"/>
              </a:rPr>
              <a:t>?</a:t>
            </a:r>
          </a:p>
          <a:p>
            <a:pPr lvl="0"/>
            <a:r>
              <a:rPr lang="vi-VN" sz="2100" b="1" i="0" u="none" strike="noStrike" cap="none" dirty="0">
                <a:solidFill>
                  <a:schemeClr val="dk1"/>
                </a:solidFill>
                <a:latin typeface="Times New Roman"/>
                <a:ea typeface="Times New Roman"/>
                <a:cs typeface="Times New Roman"/>
                <a:sym typeface="Times New Roman"/>
              </a:rPr>
              <a:t>Câu 4</a:t>
            </a:r>
            <a:r>
              <a:rPr lang="vi-VN"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Dây</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dẫn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nhà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thường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làm</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bằng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kim</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loại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nào</a:t>
            </a:r>
            <a:r>
              <a:rPr lang="en-US" sz="2100" b="0" i="0" u="none" strike="noStrike" cap="none" dirty="0">
                <a:solidFill>
                  <a:schemeClr val="dk1"/>
                </a:solidFill>
                <a:latin typeface="Times New Roman"/>
                <a:ea typeface="Times New Roman"/>
                <a:cs typeface="Times New Roman"/>
                <a:sym typeface="Times New Roman"/>
              </a:rPr>
              <a:t>?</a:t>
            </a:r>
          </a:p>
          <a:p>
            <a:pPr lvl="0"/>
            <a:r>
              <a:rPr lang="vi-VN" sz="2100" b="1" i="0" u="none" strike="noStrike" cap="none" dirty="0">
                <a:solidFill>
                  <a:schemeClr val="dk1"/>
                </a:solidFill>
                <a:latin typeface="Times New Roman"/>
                <a:ea typeface="Times New Roman"/>
                <a:cs typeface="Times New Roman"/>
                <a:sym typeface="Times New Roman"/>
              </a:rPr>
              <a:t>Câu 5</a:t>
            </a:r>
            <a:r>
              <a:rPr lang="vi-VN"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rPr>
              <a:t>Dòng điện có chiều quy ước là chiều chuyển động của</a:t>
            </a:r>
            <a:r>
              <a:rPr lang="en-US" sz="2100" dirty="0">
                <a:solidFill>
                  <a:schemeClr val="dk1"/>
                </a:solidFill>
                <a:latin typeface="Times New Roman"/>
                <a:ea typeface="Times New Roman"/>
                <a:cs typeface="Times New Roman"/>
              </a:rPr>
              <a:t>___</a:t>
            </a:r>
            <a:br>
              <a:rPr lang="vi-VN" sz="2100" dirty="0"/>
            </a:br>
            <a:r>
              <a:rPr lang="vi-VN" sz="2100" b="1" i="0" u="none" strike="noStrike" cap="none" dirty="0">
                <a:solidFill>
                  <a:schemeClr val="dk1"/>
                </a:solidFill>
                <a:latin typeface="Times New Roman"/>
                <a:ea typeface="Times New Roman"/>
                <a:cs typeface="Times New Roman"/>
                <a:sym typeface="Times New Roman"/>
              </a:rPr>
              <a:t>Câu 6:</a:t>
            </a:r>
            <a:r>
              <a:rPr lang="vi-VN" sz="2100" b="0" i="0" u="none" strike="noStrike" cap="none" dirty="0">
                <a:solidFill>
                  <a:schemeClr val="dk1"/>
                </a:solidFill>
                <a:latin typeface="Times New Roman"/>
                <a:ea typeface="Times New Roman"/>
                <a:cs typeface="Times New Roman"/>
                <a:sym typeface="Times New Roman"/>
              </a:rPr>
              <a:t> </a:t>
            </a:r>
            <a:r>
              <a:rPr lang="en-US" sz="2100" dirty="0">
                <a:solidFill>
                  <a:schemeClr val="dk1"/>
                </a:solidFill>
                <a:latin typeface="Times New Roman"/>
                <a:ea typeface="Times New Roman"/>
                <a:cs typeface="Times New Roman"/>
              </a:rPr>
              <a:t>I</a:t>
            </a:r>
            <a:r>
              <a:rPr lang="vi-VN" sz="2100" dirty="0">
                <a:solidFill>
                  <a:schemeClr val="dk1"/>
                </a:solidFill>
                <a:latin typeface="Times New Roman"/>
                <a:ea typeface="Times New Roman"/>
                <a:cs typeface="Times New Roman"/>
              </a:rPr>
              <a:t>on khi thu được thêm một hay nhiều electron</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sẽ</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được</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gọi</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là</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gì</a:t>
            </a:r>
            <a:r>
              <a:rPr lang="en-US" sz="2100" dirty="0">
                <a:solidFill>
                  <a:schemeClr val="dk1"/>
                </a:solidFill>
                <a:latin typeface="Times New Roman"/>
                <a:ea typeface="Times New Roman"/>
                <a:cs typeface="Times New Roman"/>
              </a:rPr>
              <a:t>?</a:t>
            </a:r>
          </a:p>
          <a:p>
            <a:r>
              <a:rPr lang="vi-VN" sz="2100" b="1" i="0" u="none" strike="noStrike" cap="none" dirty="0">
                <a:solidFill>
                  <a:schemeClr val="dk1"/>
                </a:solidFill>
                <a:latin typeface="Times New Roman"/>
                <a:ea typeface="Times New Roman"/>
                <a:cs typeface="Times New Roman"/>
                <a:sym typeface="Times New Roman"/>
              </a:rPr>
              <a:t>Câu 7</a:t>
            </a:r>
            <a:r>
              <a:rPr lang="vi-VN" sz="2100" b="0" i="0" u="none" strike="noStrike" cap="none" dirty="0">
                <a:solidFill>
                  <a:schemeClr val="dk1"/>
                </a:solidFill>
                <a:latin typeface="Times New Roman"/>
                <a:ea typeface="Times New Roman"/>
                <a:cs typeface="Times New Roman"/>
                <a:sym typeface="Times New Roman"/>
              </a:rPr>
              <a:t>: </a:t>
            </a:r>
            <a:r>
              <a:rPr lang="en-US" sz="2100" dirty="0">
                <a:solidFill>
                  <a:schemeClr val="dk1"/>
                </a:solidFill>
                <a:latin typeface="Times New Roman"/>
                <a:ea typeface="Times New Roman"/>
                <a:cs typeface="Times New Roman"/>
              </a:rPr>
              <a:t>Đ</a:t>
            </a:r>
            <a:r>
              <a:rPr lang="vi-VN" sz="2100" dirty="0">
                <a:solidFill>
                  <a:schemeClr val="dk1"/>
                </a:solidFill>
                <a:latin typeface="Times New Roman"/>
                <a:ea typeface="Times New Roman"/>
                <a:cs typeface="Times New Roman"/>
              </a:rPr>
              <a:t>ơn vị đo điện tích Q trong hệ SI</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là</a:t>
            </a:r>
            <a:r>
              <a:rPr lang="en-US" sz="2100" dirty="0">
                <a:solidFill>
                  <a:schemeClr val="dk1"/>
                </a:solidFill>
                <a:latin typeface="Times New Roman"/>
                <a:ea typeface="Times New Roman"/>
                <a:cs typeface="Times New Roman"/>
              </a:rPr>
              <a:t> </a:t>
            </a:r>
            <a:r>
              <a:rPr lang="en-US" sz="2100" dirty="0" err="1">
                <a:solidFill>
                  <a:schemeClr val="dk1"/>
                </a:solidFill>
                <a:latin typeface="Times New Roman"/>
                <a:ea typeface="Times New Roman"/>
                <a:cs typeface="Times New Roman"/>
              </a:rPr>
              <a:t>gì</a:t>
            </a:r>
            <a:r>
              <a:rPr lang="en-US" sz="2100" dirty="0">
                <a:solidFill>
                  <a:schemeClr val="dk1"/>
                </a:solidFill>
                <a:latin typeface="Times New Roman"/>
                <a:ea typeface="Times New Roman"/>
                <a:cs typeface="Times New Roman"/>
              </a:rPr>
              <a:t>?</a:t>
            </a:r>
            <a:endParaRPr lang="en-US" sz="2100" dirty="0">
              <a:solidFill>
                <a:schemeClr val="dk1"/>
              </a:solidFill>
              <a:latin typeface="Times New Roman"/>
              <a:ea typeface="Times New Roman"/>
              <a:cs typeface="Times New Roman"/>
              <a:sym typeface="Times New Roman"/>
            </a:endParaRPr>
          </a:p>
          <a:p>
            <a:pPr lvl="0"/>
            <a:r>
              <a:rPr lang="vi-VN" sz="2100" b="1" i="0" u="none" strike="noStrike" cap="none" dirty="0">
                <a:solidFill>
                  <a:schemeClr val="dk1"/>
                </a:solidFill>
                <a:latin typeface="Times New Roman"/>
                <a:ea typeface="Times New Roman"/>
                <a:cs typeface="Times New Roman"/>
                <a:sym typeface="Times New Roman"/>
              </a:rPr>
              <a:t>Câu 8</a:t>
            </a:r>
            <a:r>
              <a:rPr lang="vi-VN" sz="2100" b="0" i="0" u="none" strike="noStrike" cap="none" dirty="0">
                <a:solidFill>
                  <a:schemeClr val="dk1"/>
                </a:solidFill>
                <a:latin typeface="Times New Roman"/>
                <a:ea typeface="Times New Roman"/>
                <a:cs typeface="Times New Roman"/>
                <a:sym typeface="Times New Roman"/>
              </a:rPr>
              <a:t>:</a:t>
            </a:r>
            <a:r>
              <a:rPr lang="en-US"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rPr>
              <a:t>Đường đặc tuyến Vôn - Ampe biểu diễn sự phụ thuộc của cường độ dòng điện qua một điện trở vào hiệu điện thế hai đầu vật dẫn là đường</a:t>
            </a:r>
            <a:r>
              <a:rPr lang="en-US" sz="2100" dirty="0">
                <a:solidFill>
                  <a:schemeClr val="dk1"/>
                </a:solidFill>
                <a:latin typeface="Times New Roman"/>
                <a:ea typeface="Times New Roman"/>
                <a:cs typeface="Times New Roman"/>
              </a:rPr>
              <a:t>___</a:t>
            </a:r>
          </a:p>
        </p:txBody>
      </p:sp>
      <p:graphicFrame>
        <p:nvGraphicFramePr>
          <p:cNvPr id="3" name="Table 2"/>
          <p:cNvGraphicFramePr>
            <a:graphicFrameLocks noGrp="1"/>
          </p:cNvGraphicFramePr>
          <p:nvPr>
            <p:extLst>
              <p:ext uri="{D42A27DB-BD31-4B8C-83A1-F6EECF244321}">
                <p14:modId xmlns:p14="http://schemas.microsoft.com/office/powerpoint/2010/main" val="3280587262"/>
              </p:ext>
            </p:extLst>
          </p:nvPr>
        </p:nvGraphicFramePr>
        <p:xfrm>
          <a:off x="921547" y="1295605"/>
          <a:ext cx="4475952" cy="2862768"/>
        </p:xfrm>
        <a:graphic>
          <a:graphicData uri="http://schemas.openxmlformats.org/drawingml/2006/table">
            <a:tbl>
              <a:tblPr firstRow="1" bandRow="1">
                <a:tableStyleId>{2D5ABB26-0587-4C30-8999-92F81FD0307C}</a:tableStyleId>
              </a:tblPr>
              <a:tblGrid>
                <a:gridCol w="372996">
                  <a:extLst>
                    <a:ext uri="{9D8B030D-6E8A-4147-A177-3AD203B41FA5}">
                      <a16:colId xmlns:a16="http://schemas.microsoft.com/office/drawing/2014/main" val="580302807"/>
                    </a:ext>
                  </a:extLst>
                </a:gridCol>
                <a:gridCol w="372996">
                  <a:extLst>
                    <a:ext uri="{9D8B030D-6E8A-4147-A177-3AD203B41FA5}">
                      <a16:colId xmlns:a16="http://schemas.microsoft.com/office/drawing/2014/main" val="2541825349"/>
                    </a:ext>
                  </a:extLst>
                </a:gridCol>
                <a:gridCol w="372996">
                  <a:extLst>
                    <a:ext uri="{9D8B030D-6E8A-4147-A177-3AD203B41FA5}">
                      <a16:colId xmlns:a16="http://schemas.microsoft.com/office/drawing/2014/main" val="2737167437"/>
                    </a:ext>
                  </a:extLst>
                </a:gridCol>
                <a:gridCol w="372996">
                  <a:extLst>
                    <a:ext uri="{9D8B030D-6E8A-4147-A177-3AD203B41FA5}">
                      <a16:colId xmlns:a16="http://schemas.microsoft.com/office/drawing/2014/main" val="3343079602"/>
                    </a:ext>
                  </a:extLst>
                </a:gridCol>
                <a:gridCol w="372996">
                  <a:extLst>
                    <a:ext uri="{9D8B030D-6E8A-4147-A177-3AD203B41FA5}">
                      <a16:colId xmlns:a16="http://schemas.microsoft.com/office/drawing/2014/main" val="3656380388"/>
                    </a:ext>
                  </a:extLst>
                </a:gridCol>
                <a:gridCol w="372996">
                  <a:extLst>
                    <a:ext uri="{9D8B030D-6E8A-4147-A177-3AD203B41FA5}">
                      <a16:colId xmlns:a16="http://schemas.microsoft.com/office/drawing/2014/main" val="1481934207"/>
                    </a:ext>
                  </a:extLst>
                </a:gridCol>
                <a:gridCol w="372996">
                  <a:extLst>
                    <a:ext uri="{9D8B030D-6E8A-4147-A177-3AD203B41FA5}">
                      <a16:colId xmlns:a16="http://schemas.microsoft.com/office/drawing/2014/main" val="1830453227"/>
                    </a:ext>
                  </a:extLst>
                </a:gridCol>
                <a:gridCol w="372996">
                  <a:extLst>
                    <a:ext uri="{9D8B030D-6E8A-4147-A177-3AD203B41FA5}">
                      <a16:colId xmlns:a16="http://schemas.microsoft.com/office/drawing/2014/main" val="192220337"/>
                    </a:ext>
                  </a:extLst>
                </a:gridCol>
                <a:gridCol w="372996">
                  <a:extLst>
                    <a:ext uri="{9D8B030D-6E8A-4147-A177-3AD203B41FA5}">
                      <a16:colId xmlns:a16="http://schemas.microsoft.com/office/drawing/2014/main" val="3636371738"/>
                    </a:ext>
                  </a:extLst>
                </a:gridCol>
                <a:gridCol w="372996">
                  <a:extLst>
                    <a:ext uri="{9D8B030D-6E8A-4147-A177-3AD203B41FA5}">
                      <a16:colId xmlns:a16="http://schemas.microsoft.com/office/drawing/2014/main" val="2016974038"/>
                    </a:ext>
                  </a:extLst>
                </a:gridCol>
                <a:gridCol w="372996">
                  <a:extLst>
                    <a:ext uri="{9D8B030D-6E8A-4147-A177-3AD203B41FA5}">
                      <a16:colId xmlns:a16="http://schemas.microsoft.com/office/drawing/2014/main" val="3708078897"/>
                    </a:ext>
                  </a:extLst>
                </a:gridCol>
                <a:gridCol w="372996">
                  <a:extLst>
                    <a:ext uri="{9D8B030D-6E8A-4147-A177-3AD203B41FA5}">
                      <a16:colId xmlns:a16="http://schemas.microsoft.com/office/drawing/2014/main" val="1428362434"/>
                    </a:ext>
                  </a:extLst>
                </a:gridCol>
              </a:tblGrid>
              <a:tr h="357846">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89438732"/>
                  </a:ext>
                </a:extLst>
              </a:tr>
              <a:tr h="357846">
                <a:tc>
                  <a:txBody>
                    <a:bodyPr/>
                    <a:lstStyle/>
                    <a:p>
                      <a:pPr algn="ctr"/>
                      <a:r>
                        <a:rPr lang="en-US" sz="1600" dirty="0">
                          <a:latin typeface="Times New Roman" panose="02020603050405020304" pitchFamily="18" charset="0"/>
                          <a:cs typeface="Times New Roman" panose="02020603050405020304" pitchFamily="18" charset="0"/>
                        </a:rPr>
                        <a:t>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18194846"/>
                  </a:ext>
                </a:extLst>
              </a:tr>
              <a:tr h="357846">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47695622"/>
                  </a:ext>
                </a:extLst>
              </a:tr>
              <a:tr h="357846">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38067141"/>
                  </a:ext>
                </a:extLst>
              </a:tr>
              <a:tr h="357846">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22078183"/>
                  </a:ext>
                </a:extLst>
              </a:tr>
              <a:tr h="357846">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6027008"/>
                  </a:ext>
                </a:extLst>
              </a:tr>
              <a:tr h="357846">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2984795"/>
                  </a:ext>
                </a:extLst>
              </a:tr>
              <a:tr h="357846">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68818374"/>
                  </a:ext>
                </a:extLst>
              </a:tr>
            </a:tbl>
          </a:graphicData>
        </a:graphic>
      </p:graphicFrame>
    </p:spTree>
    <p:extLst>
      <p:ext uri="{BB962C8B-B14F-4D97-AF65-F5344CB8AC3E}">
        <p14:creationId xmlns:p14="http://schemas.microsoft.com/office/powerpoint/2010/main" val="2556671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dirty="0">
                  <a:solidFill>
                    <a:srgbClr val="548135"/>
                  </a:solidFill>
                  <a:latin typeface="Times New Roman"/>
                  <a:cs typeface="Times New Roman"/>
                  <a:sym typeface="Times New Roman"/>
                </a:rPr>
                <a:t>ĐIỆN TRỞ. ĐỊNH LUẬT ÔM</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638800" y="2294707"/>
            <a:ext cx="960691" cy="2290445"/>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306286" y="4647196"/>
            <a:ext cx="6230394" cy="4770496"/>
          </a:xfrm>
          <a:prstGeom prst="rect">
            <a:avLst/>
          </a:prstGeom>
          <a:noFill/>
          <a:ln>
            <a:noFill/>
          </a:ln>
        </p:spPr>
        <p:txBody>
          <a:bodyPr spcFirstLastPara="1" wrap="square" lIns="91425" tIns="45700" rIns="91425" bIns="45700" anchor="t" anchorCtr="0">
            <a:spAutoFit/>
          </a:bodyPr>
          <a:lstStyle/>
          <a:p>
            <a:pPr lvl="0"/>
            <a:r>
              <a:rPr lang="vi-VN" sz="1900" b="1" i="0" u="none" strike="noStrike" cap="none" dirty="0">
                <a:solidFill>
                  <a:schemeClr val="dk1"/>
                </a:solidFill>
                <a:latin typeface="Times New Roman"/>
                <a:ea typeface="Times New Roman"/>
                <a:cs typeface="Times New Roman"/>
                <a:sym typeface="Times New Roman"/>
              </a:rPr>
              <a:t>Câu 1</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Đại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lượng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đặc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trưng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cho</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mức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cản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vật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2</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Cường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chạy</a:t>
            </a:r>
            <a:r>
              <a:rPr lang="en-US" sz="1900" dirty="0">
                <a:solidFill>
                  <a:schemeClr val="dk1"/>
                </a:solidFill>
                <a:latin typeface="Times New Roman"/>
                <a:ea typeface="Times New Roman"/>
                <a:cs typeface="Times New Roman"/>
              </a:rPr>
              <a:t> qua </a:t>
            </a:r>
            <a:r>
              <a:rPr lang="en-US" sz="1900" dirty="0" err="1">
                <a:solidFill>
                  <a:schemeClr val="dk1"/>
                </a:solidFill>
                <a:latin typeface="Times New Roman"/>
                <a:ea typeface="Times New Roman"/>
                <a:cs typeface="Times New Roman"/>
              </a:rPr>
              <a:t>vật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kim</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loại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tỉ</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lệ</a:t>
            </a:r>
            <a:r>
              <a:rPr lang="en-US" sz="1900" dirty="0">
                <a:solidFill>
                  <a:schemeClr val="dk1"/>
                </a:solidFill>
                <a:latin typeface="Times New Roman"/>
                <a:ea typeface="Times New Roman"/>
                <a:cs typeface="Times New Roman"/>
              </a:rPr>
              <a:t> ___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vật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a:t>
            </a:r>
            <a:endParaRPr lang="en-US" sz="1900" dirty="0"/>
          </a:p>
          <a:p>
            <a:r>
              <a:rPr lang="vi-VN" sz="1900" b="1" i="0" u="none" strike="noStrike" cap="none" dirty="0">
                <a:solidFill>
                  <a:schemeClr val="dk1"/>
                </a:solidFill>
                <a:latin typeface="Times New Roman"/>
                <a:ea typeface="Times New Roman"/>
                <a:cs typeface="Times New Roman"/>
                <a:sym typeface="Times New Roman"/>
              </a:rPr>
              <a:t>Câu 3</a:t>
            </a:r>
            <a:r>
              <a:rPr lang="vi-VN" sz="1900" b="0" i="0" u="none" strike="noStrike" cap="none" dirty="0">
                <a:solidFill>
                  <a:schemeClr val="dk1"/>
                </a:solidFill>
                <a:latin typeface="Times New Roman"/>
                <a:ea typeface="Times New Roman"/>
                <a:cs typeface="Times New Roman"/>
                <a:sym typeface="Times New Roman"/>
              </a:rPr>
              <a:t>:</a:t>
            </a:r>
            <a:r>
              <a:rPr lang="en-US"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R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kí</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hiệu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dây</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dẫn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vậy</a:t>
            </a:r>
            <a:r>
              <a:rPr lang="en-US" sz="1900" dirty="0">
                <a:solidFill>
                  <a:schemeClr val="dk1"/>
                </a:solidFill>
                <a:latin typeface="Times New Roman"/>
                <a:ea typeface="Times New Roman"/>
                <a:cs typeface="Times New Roman"/>
              </a:rPr>
              <a:t> R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chữ</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cái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đầu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từ</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tiếng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anh</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nào</a:t>
            </a:r>
            <a:r>
              <a:rPr lang="en-US" sz="1900" dirty="0">
                <a:solidFill>
                  <a:schemeClr val="dk1"/>
                </a:solidFill>
                <a:latin typeface="Times New Roman"/>
                <a:ea typeface="Times New Roman"/>
                <a:cs typeface="Times New Roman"/>
              </a:rPr>
              <a:t>?</a:t>
            </a:r>
            <a:endParaRPr lang="en-US" sz="1900" dirty="0">
              <a:solidFill>
                <a:schemeClr val="dk1"/>
              </a:solidFill>
              <a:latin typeface="Times New Roman"/>
              <a:ea typeface="Times New Roman"/>
              <a:cs typeface="Times New Roman"/>
              <a:sym typeface="Times New Roman"/>
            </a:endParaRPr>
          </a:p>
          <a:p>
            <a:pPr lvl="0"/>
            <a:r>
              <a:rPr lang="vi-VN" sz="1900" b="1" i="0" u="none" strike="noStrike" cap="none" dirty="0">
                <a:solidFill>
                  <a:schemeClr val="dk1"/>
                </a:solidFill>
                <a:latin typeface="Times New Roman"/>
                <a:ea typeface="Times New Roman"/>
                <a:cs typeface="Times New Roman"/>
                <a:sym typeface="Times New Roman"/>
              </a:rPr>
              <a:t>Câu 4</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nào</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có</a:t>
            </a:r>
            <a:r>
              <a:rPr lang="en-US" sz="1900"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c</a:t>
            </a:r>
            <a:r>
              <a:rPr lang="vi-VN" sz="1900" dirty="0">
                <a:solidFill>
                  <a:schemeClr val="dk1"/>
                </a:solidFill>
                <a:latin typeface="Times New Roman"/>
                <a:ea typeface="Times New Roman"/>
                <a:cs typeface="Times New Roman"/>
              </a:rPr>
              <a:t>ấu tạo từ hỗn hợp các bột oxit kim loại như mangan, niken, cobalt,… với tỉ lệ trộn và khối lượng nhất định. Hỗn hợp này sau đó sẽ được nén chặt và nung ở nhiệt độ cao trong một khoảng thời gian xác định.</a:t>
            </a:r>
            <a:endParaRPr lang="en-US" sz="1900" dirty="0">
              <a:solidFill>
                <a:schemeClr val="dk1"/>
              </a:solidFill>
              <a:latin typeface="Times New Roman"/>
              <a:ea typeface="Times New Roman"/>
              <a:cs typeface="Times New Roman"/>
              <a:sym typeface="Times New Roman"/>
            </a:endParaRPr>
          </a:p>
          <a:p>
            <a:pPr lvl="0"/>
            <a:r>
              <a:rPr lang="vi-VN" sz="1900" b="1" i="0" u="none" strike="noStrike" cap="none" dirty="0">
                <a:solidFill>
                  <a:schemeClr val="dk1"/>
                </a:solidFill>
                <a:latin typeface="Times New Roman"/>
                <a:ea typeface="Times New Roman"/>
                <a:cs typeface="Times New Roman"/>
                <a:sym typeface="Times New Roman"/>
              </a:rPr>
              <a:t>Câu 5</a:t>
            </a:r>
            <a:r>
              <a:rPr lang="vi-VN" sz="1900" b="0" i="0" u="none" strike="noStrike" cap="none" dirty="0">
                <a:solidFill>
                  <a:schemeClr val="dk1"/>
                </a:solidFill>
                <a:latin typeface="Times New Roman"/>
                <a:ea typeface="Times New Roman"/>
                <a:cs typeface="Times New Roman"/>
                <a:sym typeface="Times New Roman"/>
              </a:rPr>
              <a:t>: </a:t>
            </a:r>
            <a:r>
              <a:rPr lang="vi-VN" sz="1900" dirty="0"/>
              <a:t> </a:t>
            </a:r>
            <a:r>
              <a:rPr lang="en-US" sz="1900" dirty="0">
                <a:solidFill>
                  <a:schemeClr val="dk1"/>
                </a:solidFill>
                <a:latin typeface="Times New Roman"/>
                <a:cs typeface="Times New Roman"/>
              </a:rPr>
              <a:t>Đ</a:t>
            </a:r>
            <a:r>
              <a:rPr lang="vi-VN" sz="1900" dirty="0">
                <a:solidFill>
                  <a:schemeClr val="dk1"/>
                </a:solidFill>
                <a:latin typeface="Times New Roman"/>
                <a:ea typeface="Times New Roman"/>
                <a:cs typeface="Times New Roman"/>
              </a:rPr>
              <a:t>ơn vị đo hiệu điện thế, suất điện động trong hệ SI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br>
              <a:rPr lang="vi-VN" sz="1900" dirty="0">
                <a:solidFill>
                  <a:schemeClr val="dk1"/>
                </a:solidFill>
                <a:latin typeface="Times New Roman"/>
                <a:ea typeface="Times New Roman"/>
                <a:cs typeface="Times New Roman"/>
              </a:rPr>
            </a:br>
            <a:r>
              <a:rPr lang="vi-VN" sz="1900" b="1" i="0" u="none" strike="noStrike" cap="none" dirty="0">
                <a:solidFill>
                  <a:schemeClr val="dk1"/>
                </a:solidFill>
                <a:latin typeface="Times New Roman"/>
                <a:ea typeface="Times New Roman"/>
                <a:cs typeface="Times New Roman"/>
                <a:sym typeface="Times New Roman"/>
              </a:rPr>
              <a:t>Câu 6:</a:t>
            </a:r>
            <a:r>
              <a:rPr lang="vi-VN"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R </a:t>
            </a:r>
            <a:r>
              <a:rPr lang="en-US" sz="1900" dirty="0" err="1">
                <a:solidFill>
                  <a:schemeClr val="dk1"/>
                </a:solidFill>
                <a:latin typeface="Times New Roman"/>
                <a:ea typeface="Times New Roman"/>
                <a:cs typeface="Times New Roman"/>
              </a:rPr>
              <a:t>càng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lớn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thì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cường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độ</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I___.</a:t>
            </a:r>
          </a:p>
          <a:p>
            <a:pPr lvl="0"/>
            <a:r>
              <a:rPr lang="vi-VN" sz="1900" b="1" i="0" u="none" strike="noStrike" cap="none" dirty="0">
                <a:solidFill>
                  <a:schemeClr val="dk1"/>
                </a:solidFill>
                <a:latin typeface="Times New Roman"/>
                <a:ea typeface="Times New Roman"/>
                <a:cs typeface="Times New Roman"/>
                <a:sym typeface="Times New Roman"/>
              </a:rPr>
              <a:t>Câu 7</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loại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có</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giá</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trị</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thay</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đổi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đáng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kể</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theo</a:t>
            </a:r>
            <a:r>
              <a:rPr lang="en-US" sz="1900" dirty="0">
                <a:solidFill>
                  <a:schemeClr val="dk1"/>
                </a:solidFill>
                <a:latin typeface="Times New Roman"/>
                <a:ea typeface="Times New Roman"/>
                <a:cs typeface="Times New Roman"/>
                <a:sym typeface="Times New Roman"/>
              </a:rPr>
              <a:t> ___.</a:t>
            </a:r>
            <a:endParaRPr lang="en-US" sz="1900" b="0" i="0" u="none" strike="noStrike" cap="none" dirty="0">
              <a:solidFill>
                <a:schemeClr val="dk1"/>
              </a:solidFill>
              <a:latin typeface="Times New Roman"/>
              <a:ea typeface="Times New Roman"/>
              <a:cs typeface="Times New Roman"/>
              <a:sym typeface="Times New Roman"/>
            </a:endParaRPr>
          </a:p>
          <a:p>
            <a:r>
              <a:rPr lang="vi-VN" sz="1900" b="1" i="0" u="none" strike="noStrike" cap="none" dirty="0">
                <a:solidFill>
                  <a:schemeClr val="dk1"/>
                </a:solidFill>
                <a:latin typeface="Times New Roman"/>
                <a:ea typeface="Times New Roman"/>
                <a:cs typeface="Times New Roman"/>
                <a:sym typeface="Times New Roman"/>
              </a:rPr>
              <a:t>Câu 8</a:t>
            </a:r>
            <a:r>
              <a:rPr lang="vi-VN" sz="1900" b="0" i="0" u="none" strike="noStrike" cap="none" dirty="0">
                <a:solidFill>
                  <a:schemeClr val="dk1"/>
                </a:solidFill>
                <a:latin typeface="Times New Roman"/>
                <a:ea typeface="Times New Roman"/>
                <a:cs typeface="Times New Roman"/>
                <a:sym typeface="Times New Roman"/>
              </a:rPr>
              <a: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của</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trở</a:t>
            </a:r>
            <a:r>
              <a:rPr lang="en-US" sz="1900" dirty="0">
                <a:solidFill>
                  <a:schemeClr val="dk1"/>
                </a:solidFill>
                <a:latin typeface="Times New Roman"/>
                <a:ea typeface="Times New Roman"/>
                <a:cs typeface="Times New Roman"/>
                <a:sym typeface="Times New Roman"/>
              </a:rPr>
              <a:t> PTC </a:t>
            </a:r>
            <a:r>
              <a:rPr lang="en-US" sz="1900" dirty="0" err="1">
                <a:solidFill>
                  <a:schemeClr val="dk1"/>
                </a:solidFill>
                <a:latin typeface="Times New Roman"/>
                <a:ea typeface="Times New Roman"/>
                <a:cs typeface="Times New Roman"/>
                <a:sym typeface="Times New Roman"/>
              </a:rPr>
              <a:t>tăng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khỉ</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nhiệt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độ</a:t>
            </a:r>
            <a:r>
              <a:rPr lang="en-US" sz="1900" dirty="0">
                <a:solidFill>
                  <a:schemeClr val="dk1"/>
                </a:solidFill>
                <a:latin typeface="Times New Roman"/>
                <a:ea typeface="Times New Roman"/>
                <a:cs typeface="Times New Roman"/>
                <a:sym typeface="Times New Roman"/>
              </a:rPr>
              <a:t> ___.</a:t>
            </a:r>
            <a:endParaRPr lang="en-US" sz="1900" dirty="0">
              <a:solidFill>
                <a:schemeClr val="dk1"/>
              </a:solidFill>
              <a:latin typeface="Times New Roman"/>
              <a:ea typeface="Times New Roman"/>
              <a:cs typeface="Times New Roman"/>
            </a:endParaRPr>
          </a:p>
        </p:txBody>
      </p:sp>
      <p:graphicFrame>
        <p:nvGraphicFramePr>
          <p:cNvPr id="2" name="Table 1"/>
          <p:cNvGraphicFramePr>
            <a:graphicFrameLocks noGrp="1"/>
          </p:cNvGraphicFramePr>
          <p:nvPr>
            <p:extLst>
              <p:ext uri="{D42A27DB-BD31-4B8C-83A1-F6EECF244321}">
                <p14:modId xmlns:p14="http://schemas.microsoft.com/office/powerpoint/2010/main" val="1554927592"/>
              </p:ext>
            </p:extLst>
          </p:nvPr>
        </p:nvGraphicFramePr>
        <p:xfrm>
          <a:off x="1206495" y="1281871"/>
          <a:ext cx="4581036" cy="2855464"/>
        </p:xfrm>
        <a:graphic>
          <a:graphicData uri="http://schemas.openxmlformats.org/drawingml/2006/table">
            <a:tbl>
              <a:tblPr firstRow="1" bandRow="1">
                <a:tableStyleId>{2D5ABB26-0587-4C30-8999-92F81FD0307C}</a:tableStyleId>
              </a:tblPr>
              <a:tblGrid>
                <a:gridCol w="381753">
                  <a:extLst>
                    <a:ext uri="{9D8B030D-6E8A-4147-A177-3AD203B41FA5}">
                      <a16:colId xmlns:a16="http://schemas.microsoft.com/office/drawing/2014/main" val="2649941458"/>
                    </a:ext>
                  </a:extLst>
                </a:gridCol>
                <a:gridCol w="381753">
                  <a:extLst>
                    <a:ext uri="{9D8B030D-6E8A-4147-A177-3AD203B41FA5}">
                      <a16:colId xmlns:a16="http://schemas.microsoft.com/office/drawing/2014/main" val="3085262124"/>
                    </a:ext>
                  </a:extLst>
                </a:gridCol>
                <a:gridCol w="381753">
                  <a:extLst>
                    <a:ext uri="{9D8B030D-6E8A-4147-A177-3AD203B41FA5}">
                      <a16:colId xmlns:a16="http://schemas.microsoft.com/office/drawing/2014/main" val="648096223"/>
                    </a:ext>
                  </a:extLst>
                </a:gridCol>
                <a:gridCol w="381753">
                  <a:extLst>
                    <a:ext uri="{9D8B030D-6E8A-4147-A177-3AD203B41FA5}">
                      <a16:colId xmlns:a16="http://schemas.microsoft.com/office/drawing/2014/main" val="989074898"/>
                    </a:ext>
                  </a:extLst>
                </a:gridCol>
                <a:gridCol w="381753">
                  <a:extLst>
                    <a:ext uri="{9D8B030D-6E8A-4147-A177-3AD203B41FA5}">
                      <a16:colId xmlns:a16="http://schemas.microsoft.com/office/drawing/2014/main" val="1149286056"/>
                    </a:ext>
                  </a:extLst>
                </a:gridCol>
                <a:gridCol w="381753">
                  <a:extLst>
                    <a:ext uri="{9D8B030D-6E8A-4147-A177-3AD203B41FA5}">
                      <a16:colId xmlns:a16="http://schemas.microsoft.com/office/drawing/2014/main" val="1242510020"/>
                    </a:ext>
                  </a:extLst>
                </a:gridCol>
                <a:gridCol w="381753">
                  <a:extLst>
                    <a:ext uri="{9D8B030D-6E8A-4147-A177-3AD203B41FA5}">
                      <a16:colId xmlns:a16="http://schemas.microsoft.com/office/drawing/2014/main" val="786519608"/>
                    </a:ext>
                  </a:extLst>
                </a:gridCol>
                <a:gridCol w="381753">
                  <a:extLst>
                    <a:ext uri="{9D8B030D-6E8A-4147-A177-3AD203B41FA5}">
                      <a16:colId xmlns:a16="http://schemas.microsoft.com/office/drawing/2014/main" val="2945918442"/>
                    </a:ext>
                  </a:extLst>
                </a:gridCol>
                <a:gridCol w="381753">
                  <a:extLst>
                    <a:ext uri="{9D8B030D-6E8A-4147-A177-3AD203B41FA5}">
                      <a16:colId xmlns:a16="http://schemas.microsoft.com/office/drawing/2014/main" val="1582707514"/>
                    </a:ext>
                  </a:extLst>
                </a:gridCol>
                <a:gridCol w="381753">
                  <a:extLst>
                    <a:ext uri="{9D8B030D-6E8A-4147-A177-3AD203B41FA5}">
                      <a16:colId xmlns:a16="http://schemas.microsoft.com/office/drawing/2014/main" val="1372554471"/>
                    </a:ext>
                  </a:extLst>
                </a:gridCol>
                <a:gridCol w="381753">
                  <a:extLst>
                    <a:ext uri="{9D8B030D-6E8A-4147-A177-3AD203B41FA5}">
                      <a16:colId xmlns:a16="http://schemas.microsoft.com/office/drawing/2014/main" val="2855615820"/>
                    </a:ext>
                  </a:extLst>
                </a:gridCol>
                <a:gridCol w="381753">
                  <a:extLst>
                    <a:ext uri="{9D8B030D-6E8A-4147-A177-3AD203B41FA5}">
                      <a16:colId xmlns:a16="http://schemas.microsoft.com/office/drawing/2014/main" val="371565236"/>
                    </a:ext>
                  </a:extLst>
                </a:gridCol>
              </a:tblGrid>
              <a:tr h="356933">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21264860"/>
                  </a:ext>
                </a:extLst>
              </a:tr>
              <a:tr h="356933">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484270"/>
                  </a:ext>
                </a:extLst>
              </a:tr>
              <a:tr h="356933">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78928146"/>
                  </a:ext>
                </a:extLst>
              </a:tr>
              <a:tr h="356933">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057738940"/>
                  </a:ext>
                </a:extLst>
              </a:tr>
              <a:tr h="356933">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4220240"/>
                  </a:ext>
                </a:extLst>
              </a:tr>
              <a:tr h="356933">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23686272"/>
                  </a:ext>
                </a:extLst>
              </a:tr>
              <a:tr h="356933">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2063284"/>
                  </a:ext>
                </a:extLst>
              </a:tr>
              <a:tr h="356933">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5470891"/>
                  </a:ext>
                </a:extLst>
              </a:tr>
            </a:tbl>
          </a:graphicData>
        </a:graphic>
      </p:graphicFrame>
    </p:spTree>
    <p:extLst>
      <p:ext uri="{BB962C8B-B14F-4D97-AF65-F5344CB8AC3E}">
        <p14:creationId xmlns:p14="http://schemas.microsoft.com/office/powerpoint/2010/main" val="29638945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dirty="0">
                  <a:solidFill>
                    <a:srgbClr val="548135"/>
                  </a:solidFill>
                  <a:latin typeface="Times New Roman"/>
                  <a:cs typeface="Times New Roman"/>
                  <a:sym typeface="Times New Roman"/>
                </a:rPr>
                <a:t>NGUỒN ĐIỆN</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4" y="2053407"/>
            <a:ext cx="976675" cy="2290445"/>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292909" y="4615684"/>
            <a:ext cx="6230394" cy="4798196"/>
          </a:xfrm>
          <a:prstGeom prst="rect">
            <a:avLst/>
          </a:prstGeom>
          <a:noFill/>
          <a:ln>
            <a:noFill/>
          </a:ln>
        </p:spPr>
        <p:txBody>
          <a:bodyPr spcFirstLastPara="1" wrap="square" lIns="91425" tIns="45700" rIns="91425" bIns="45700" anchor="t" anchorCtr="0">
            <a:spAutoFit/>
          </a:bodyPr>
          <a:lstStyle/>
          <a:p>
            <a:pPr lvl="0"/>
            <a:r>
              <a:rPr lang="vi-VN" sz="1900" b="1" i="0" u="none" strike="noStrike" cap="none" dirty="0">
                <a:solidFill>
                  <a:schemeClr val="dk1"/>
                </a:solidFill>
                <a:latin typeface="Times New Roman"/>
                <a:ea typeface="Times New Roman"/>
                <a:cs typeface="Times New Roman"/>
                <a:sym typeface="Times New Roman"/>
              </a:rPr>
              <a:t>Câu 1</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Thiết</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bị</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tạo</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ra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duy</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hiệu</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thế</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nhằm</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duy</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trì</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dòng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trong</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mạch</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2</a:t>
            </a:r>
            <a:r>
              <a:rPr lang="vi-VN" sz="1900" b="0" i="0" u="none" strike="noStrike" cap="none"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rPr>
              <a:t>N</a:t>
            </a:r>
            <a:r>
              <a:rPr lang="vi-VN" sz="1920" dirty="0">
                <a:solidFill>
                  <a:schemeClr val="dk1"/>
                </a:solidFill>
                <a:latin typeface="Times New Roman"/>
                <a:ea typeface="Times New Roman"/>
                <a:cs typeface="Times New Roman"/>
              </a:rPr>
              <a:t>guồn năng lượng cung cấp cho nhiều hệ thống thiết bị sử dụng điện</a:t>
            </a:r>
            <a:r>
              <a:rPr lang="en-US" dirty="0">
                <a:ea typeface="Times New Roman"/>
              </a:rPr>
              <a:t>, </a:t>
            </a:r>
            <a:r>
              <a:rPr lang="en-US" sz="1920" dirty="0" err="1">
                <a:solidFill>
                  <a:schemeClr val="dk1"/>
                </a:solidFill>
                <a:latin typeface="Times New Roman"/>
                <a:ea typeface="Times New Roman"/>
                <a:cs typeface="Times New Roman"/>
              </a:rPr>
              <a:t>hầu</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hết</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gia</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đình</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nào</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cũng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sử</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dụng</a:t>
            </a:r>
            <a:r>
              <a:rPr lang="en-US" sz="192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3</a:t>
            </a:r>
            <a:r>
              <a:rPr lang="vi-VN" sz="1900" b="0" i="0" u="none" strike="noStrike" cap="none" dirty="0">
                <a:solidFill>
                  <a:schemeClr val="dk1"/>
                </a:solidFill>
                <a:latin typeface="Times New Roman"/>
                <a:ea typeface="Times New Roman"/>
                <a:cs typeface="Times New Roman"/>
                <a:sym typeface="Times New Roman"/>
              </a:rPr>
              <a:t>:</a:t>
            </a:r>
            <a:r>
              <a:rPr lang="en-US" sz="1900" b="0" i="0" u="none" strike="noStrike" cap="none" dirty="0">
                <a:solidFill>
                  <a:schemeClr val="dk1"/>
                </a:solidFill>
                <a:latin typeface="Times New Roman"/>
                <a:ea typeface="Times New Roman"/>
                <a:cs typeface="Times New Roman"/>
                <a:sym typeface="Times New Roman"/>
              </a:rPr>
              <a:t> ___</a:t>
            </a:r>
            <a:r>
              <a:rPr lang="en-US" sz="1920" dirty="0" err="1">
                <a:solidFill>
                  <a:schemeClr val="dk1"/>
                </a:solidFill>
                <a:latin typeface="Times New Roman"/>
                <a:ea typeface="Times New Roman"/>
                <a:cs typeface="Times New Roman"/>
              </a:rPr>
              <a:t>của</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dây</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dẫn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càng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nhỏ</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thì</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dây</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dẫn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đó</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dẫn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điện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càng</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tốt</a:t>
            </a:r>
            <a:r>
              <a:rPr lang="en-US" sz="192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4</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Đơn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vị</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của</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suất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điện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động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gì</a:t>
            </a:r>
            <a:r>
              <a:rPr lang="en-US" sz="1900" dirty="0">
                <a:solidFill>
                  <a:schemeClr val="dk1"/>
                </a:solidFill>
                <a:latin typeface="Times New Roman"/>
                <a:ea typeface="Times New Roman"/>
                <a:cs typeface="Times New Roman"/>
                <a:sym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5</a:t>
            </a:r>
            <a:r>
              <a:rPr lang="vi-VN"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Hiện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tượng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xảy</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ra</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khi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nguồn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được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nối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với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mạch</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ngoài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có</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trở</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không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kể</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hoặc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bằng</a:t>
            </a:r>
            <a:r>
              <a:rPr lang="en-US" sz="1900" b="0" i="0" u="none" strike="noStrike" cap="none" dirty="0">
                <a:solidFill>
                  <a:schemeClr val="dk1"/>
                </a:solidFill>
                <a:latin typeface="Times New Roman"/>
                <a:ea typeface="Times New Roman"/>
                <a:cs typeface="Times New Roman"/>
                <a:sym typeface="Times New Roman"/>
              </a:rPr>
              <a:t> 0,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hiện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tượng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gì</a:t>
            </a:r>
            <a:r>
              <a:rPr lang="en-US" sz="1900" b="0" i="0" u="none" strike="noStrike" cap="none" dirty="0">
                <a:solidFill>
                  <a:schemeClr val="dk1"/>
                </a:solidFill>
                <a:latin typeface="Times New Roman"/>
                <a:ea typeface="Times New Roman"/>
                <a:cs typeface="Times New Roman"/>
                <a:sym typeface="Times New Roman"/>
              </a:rPr>
              <a:t>?</a:t>
            </a:r>
            <a:endParaRPr lang="en-US" sz="1900" dirty="0"/>
          </a:p>
          <a:p>
            <a:pPr lvl="0"/>
            <a:r>
              <a:rPr lang="vi-VN" sz="1900" b="1" i="0" u="none" strike="noStrike" cap="none" dirty="0">
                <a:solidFill>
                  <a:schemeClr val="dk1"/>
                </a:solidFill>
                <a:latin typeface="Times New Roman"/>
                <a:ea typeface="Times New Roman"/>
                <a:cs typeface="Times New Roman"/>
                <a:sym typeface="Times New Roman"/>
              </a:rPr>
              <a:t>Câu 6:</a:t>
            </a:r>
            <a:r>
              <a:rPr lang="vi-VN"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rPr>
              <a:t>Đơn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vị</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của</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điện</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trở</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7</a:t>
            </a:r>
            <a:r>
              <a:rPr lang="vi-VN" sz="1900" b="0" i="0" u="none" strike="noStrike" cap="none" dirty="0">
                <a:solidFill>
                  <a:schemeClr val="dk1"/>
                </a:solidFill>
                <a:latin typeface="Times New Roman"/>
                <a:ea typeface="Times New Roman"/>
                <a:cs typeface="Times New Roman"/>
                <a:sym typeface="Times New Roman"/>
              </a:rPr>
              <a:t>: </a:t>
            </a:r>
            <a:r>
              <a:rPr lang="vi-VN" sz="1920" dirty="0">
                <a:solidFill>
                  <a:schemeClr val="dk1"/>
                </a:solidFill>
                <a:latin typeface="Times New Roman"/>
                <a:ea typeface="Times New Roman"/>
                <a:cs typeface="Times New Roman"/>
              </a:rPr>
              <a:t>Cường độ dòng điện chạy qua dây dẫn tỉ lệ </a:t>
            </a:r>
            <a:r>
              <a:rPr lang="en-US" sz="1920" dirty="0">
                <a:solidFill>
                  <a:schemeClr val="dk1"/>
                </a:solidFill>
                <a:latin typeface="Times New Roman"/>
                <a:ea typeface="Times New Roman"/>
                <a:cs typeface="Times New Roman"/>
              </a:rPr>
              <a:t>___</a:t>
            </a:r>
            <a:r>
              <a:rPr lang="vi-VN" sz="1920" dirty="0">
                <a:solidFill>
                  <a:schemeClr val="dk1"/>
                </a:solidFill>
                <a:latin typeface="Times New Roman"/>
                <a:ea typeface="Times New Roman"/>
                <a:cs typeface="Times New Roman"/>
              </a:rPr>
              <a:t>với hiệu điện thế đặt vào hai đầu dây dẫn</a:t>
            </a:r>
            <a:r>
              <a:rPr lang="en-US" sz="1920" dirty="0">
                <a:solidFill>
                  <a:schemeClr val="dk1"/>
                </a:solidFill>
                <a:latin typeface="Times New Roman"/>
                <a:ea typeface="Times New Roman"/>
                <a:cs typeface="Times New Roman"/>
              </a:rPr>
              <a:t>.</a:t>
            </a:r>
          </a:p>
          <a:p>
            <a:pPr lvl="0"/>
            <a:r>
              <a:rPr lang="vi-VN" sz="1900" b="1" i="0" u="none" strike="noStrike" cap="none" dirty="0">
                <a:solidFill>
                  <a:schemeClr val="dk1"/>
                </a:solidFill>
                <a:latin typeface="Times New Roman"/>
                <a:ea typeface="Times New Roman"/>
                <a:cs typeface="Times New Roman"/>
                <a:sym typeface="Times New Roman"/>
              </a:rPr>
              <a:t>Câu 8</a:t>
            </a:r>
            <a:r>
              <a:rPr lang="vi-VN" sz="1900" b="0" i="0" u="none" strike="noStrike" cap="none" dirty="0">
                <a:solidFill>
                  <a:schemeClr val="dk1"/>
                </a:solidFill>
                <a:latin typeface="Times New Roman"/>
                <a:ea typeface="Times New Roman"/>
                <a:cs typeface="Times New Roman"/>
                <a:sym typeface="Times New Roman"/>
              </a:rPr>
              <a:t>:</a:t>
            </a:r>
            <a:r>
              <a:rPr lang="en-US" sz="1900" dirty="0">
                <a:solidFill>
                  <a:schemeClr val="dk1"/>
                </a:solidFill>
                <a:latin typeface="Times New Roman"/>
                <a:ea typeface="Times New Roman"/>
                <a:cs typeface="Times New Roman"/>
                <a:sym typeface="Times New Roman"/>
              </a:rPr>
              <a:t> </a:t>
            </a:r>
            <a:r>
              <a:rPr lang="en-US" sz="1920" dirty="0">
                <a:solidFill>
                  <a:schemeClr val="dk1"/>
                </a:solidFill>
                <a:latin typeface="Times New Roman"/>
                <a:ea typeface="Times New Roman"/>
                <a:cs typeface="Times New Roman"/>
              </a:rPr>
              <a:t>M</a:t>
            </a:r>
            <a:r>
              <a:rPr lang="vi-VN" sz="1920" dirty="0">
                <a:solidFill>
                  <a:schemeClr val="dk1"/>
                </a:solidFill>
                <a:latin typeface="Times New Roman"/>
                <a:ea typeface="Times New Roman"/>
                <a:cs typeface="Times New Roman"/>
              </a:rPr>
              <a:t>ột dòng các hạt mang điện, chẳng hạn như electron hoặc ion, di chuyển qua một chất dẫn điện hoặc qua một không gian</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được</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gọi</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là</a:t>
            </a:r>
            <a:r>
              <a:rPr lang="en-US" sz="1920" dirty="0">
                <a:solidFill>
                  <a:schemeClr val="dk1"/>
                </a:solidFill>
                <a:latin typeface="Times New Roman"/>
                <a:ea typeface="Times New Roman"/>
                <a:cs typeface="Times New Roman"/>
              </a:rPr>
              <a:t> </a:t>
            </a:r>
            <a:r>
              <a:rPr lang="en-US" sz="1920" dirty="0" err="1">
                <a:solidFill>
                  <a:schemeClr val="dk1"/>
                </a:solidFill>
                <a:latin typeface="Times New Roman"/>
                <a:ea typeface="Times New Roman"/>
                <a:cs typeface="Times New Roman"/>
              </a:rPr>
              <a:t>gì</a:t>
            </a:r>
            <a:r>
              <a:rPr lang="en-US" sz="1920" dirty="0">
                <a:solidFill>
                  <a:schemeClr val="dk1"/>
                </a:solidFill>
                <a:latin typeface="Times New Roman"/>
                <a:ea typeface="Times New Roman"/>
                <a:cs typeface="Times New Roman"/>
              </a:rPr>
              <a:t>?</a:t>
            </a:r>
          </a:p>
        </p:txBody>
      </p:sp>
      <p:graphicFrame>
        <p:nvGraphicFramePr>
          <p:cNvPr id="3" name="Table 2"/>
          <p:cNvGraphicFramePr>
            <a:graphicFrameLocks noGrp="1"/>
          </p:cNvGraphicFramePr>
          <p:nvPr>
            <p:extLst>
              <p:ext uri="{D42A27DB-BD31-4B8C-83A1-F6EECF244321}">
                <p14:modId xmlns:p14="http://schemas.microsoft.com/office/powerpoint/2010/main" val="502245696"/>
              </p:ext>
            </p:extLst>
          </p:nvPr>
        </p:nvGraphicFramePr>
        <p:xfrm>
          <a:off x="1206499" y="1319015"/>
          <a:ext cx="4547894" cy="2818320"/>
        </p:xfrm>
        <a:graphic>
          <a:graphicData uri="http://schemas.openxmlformats.org/drawingml/2006/table">
            <a:tbl>
              <a:tblPr firstRow="1" bandRow="1">
                <a:tableStyleId>{2D5ABB26-0587-4C30-8999-92F81FD0307C}</a:tableStyleId>
              </a:tblPr>
              <a:tblGrid>
                <a:gridCol w="349838">
                  <a:extLst>
                    <a:ext uri="{9D8B030D-6E8A-4147-A177-3AD203B41FA5}">
                      <a16:colId xmlns:a16="http://schemas.microsoft.com/office/drawing/2014/main" val="1778578892"/>
                    </a:ext>
                  </a:extLst>
                </a:gridCol>
                <a:gridCol w="349838">
                  <a:extLst>
                    <a:ext uri="{9D8B030D-6E8A-4147-A177-3AD203B41FA5}">
                      <a16:colId xmlns:a16="http://schemas.microsoft.com/office/drawing/2014/main" val="3341382795"/>
                    </a:ext>
                  </a:extLst>
                </a:gridCol>
                <a:gridCol w="349838">
                  <a:extLst>
                    <a:ext uri="{9D8B030D-6E8A-4147-A177-3AD203B41FA5}">
                      <a16:colId xmlns:a16="http://schemas.microsoft.com/office/drawing/2014/main" val="3304595251"/>
                    </a:ext>
                  </a:extLst>
                </a:gridCol>
                <a:gridCol w="349838">
                  <a:extLst>
                    <a:ext uri="{9D8B030D-6E8A-4147-A177-3AD203B41FA5}">
                      <a16:colId xmlns:a16="http://schemas.microsoft.com/office/drawing/2014/main" val="394190359"/>
                    </a:ext>
                  </a:extLst>
                </a:gridCol>
                <a:gridCol w="349838">
                  <a:extLst>
                    <a:ext uri="{9D8B030D-6E8A-4147-A177-3AD203B41FA5}">
                      <a16:colId xmlns:a16="http://schemas.microsoft.com/office/drawing/2014/main" val="1610358688"/>
                    </a:ext>
                  </a:extLst>
                </a:gridCol>
                <a:gridCol w="349838">
                  <a:extLst>
                    <a:ext uri="{9D8B030D-6E8A-4147-A177-3AD203B41FA5}">
                      <a16:colId xmlns:a16="http://schemas.microsoft.com/office/drawing/2014/main" val="1412679907"/>
                    </a:ext>
                  </a:extLst>
                </a:gridCol>
                <a:gridCol w="349838">
                  <a:extLst>
                    <a:ext uri="{9D8B030D-6E8A-4147-A177-3AD203B41FA5}">
                      <a16:colId xmlns:a16="http://schemas.microsoft.com/office/drawing/2014/main" val="3838927346"/>
                    </a:ext>
                  </a:extLst>
                </a:gridCol>
                <a:gridCol w="349838">
                  <a:extLst>
                    <a:ext uri="{9D8B030D-6E8A-4147-A177-3AD203B41FA5}">
                      <a16:colId xmlns:a16="http://schemas.microsoft.com/office/drawing/2014/main" val="557829756"/>
                    </a:ext>
                  </a:extLst>
                </a:gridCol>
                <a:gridCol w="349838">
                  <a:extLst>
                    <a:ext uri="{9D8B030D-6E8A-4147-A177-3AD203B41FA5}">
                      <a16:colId xmlns:a16="http://schemas.microsoft.com/office/drawing/2014/main" val="999712005"/>
                    </a:ext>
                  </a:extLst>
                </a:gridCol>
                <a:gridCol w="349838">
                  <a:extLst>
                    <a:ext uri="{9D8B030D-6E8A-4147-A177-3AD203B41FA5}">
                      <a16:colId xmlns:a16="http://schemas.microsoft.com/office/drawing/2014/main" val="2756998765"/>
                    </a:ext>
                  </a:extLst>
                </a:gridCol>
                <a:gridCol w="349838">
                  <a:extLst>
                    <a:ext uri="{9D8B030D-6E8A-4147-A177-3AD203B41FA5}">
                      <a16:colId xmlns:a16="http://schemas.microsoft.com/office/drawing/2014/main" val="2198204953"/>
                    </a:ext>
                  </a:extLst>
                </a:gridCol>
                <a:gridCol w="349838">
                  <a:extLst>
                    <a:ext uri="{9D8B030D-6E8A-4147-A177-3AD203B41FA5}">
                      <a16:colId xmlns:a16="http://schemas.microsoft.com/office/drawing/2014/main" val="2703442427"/>
                    </a:ext>
                  </a:extLst>
                </a:gridCol>
                <a:gridCol w="349838">
                  <a:extLst>
                    <a:ext uri="{9D8B030D-6E8A-4147-A177-3AD203B41FA5}">
                      <a16:colId xmlns:a16="http://schemas.microsoft.com/office/drawing/2014/main" val="2426260245"/>
                    </a:ext>
                  </a:extLst>
                </a:gridCol>
              </a:tblGrid>
              <a:tr h="352290">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5410205"/>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415566229"/>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84063226"/>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313617"/>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975638"/>
                  </a:ext>
                </a:extLst>
              </a:tr>
              <a:tr h="352290">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pPr algn="ctr"/>
                      <a:endParaRPr lang="en-US" sz="1600">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76524402"/>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tc>
                  <a:txBody>
                    <a:bodyPr/>
                    <a:lstStyle/>
                    <a:p>
                      <a:pPr algn="ctr"/>
                      <a:r>
                        <a:rPr lang="en-US" sz="1600" dirty="0">
                          <a:latin typeface="Times New Roman" panose="02020603050405020304" pitchFamily="18" charset="0"/>
                          <a:cs typeface="Times New Roman" panose="02020603050405020304" pitchFamily="18" charset="0"/>
                        </a:rPr>
                        <a:t>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65824476"/>
                  </a:ext>
                </a:extLst>
              </a:tr>
              <a:tr h="352290">
                <a:tc>
                  <a:txBody>
                    <a:bodyPr/>
                    <a:lstStyle/>
                    <a:p>
                      <a:pPr algn="ctr"/>
                      <a:endParaRPr lang="en-US" sz="160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solidFill>
                            <a:schemeClr val="bg1"/>
                          </a:solidFill>
                          <a:latin typeface="Times New Roman" panose="02020603050405020304" pitchFamily="18" charset="0"/>
                          <a:cs typeface="Times New Roman" panose="02020603050405020304" pitchFamily="18" charset="0"/>
                        </a:rPr>
                        <a:t>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a:r>
                        <a:rPr lang="en-US" sz="1600" dirty="0">
                          <a:latin typeface="Times New Roman" panose="02020603050405020304" pitchFamily="18" charset="0"/>
                          <a:cs typeface="Times New Roman" panose="02020603050405020304" pitchFamily="18" charset="0"/>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a:latin typeface="Times New Roman" panose="02020603050405020304" pitchFamily="18" charset="0"/>
                          <a:cs typeface="Times New Roman" panose="02020603050405020304" pitchFamily="18" charset="0"/>
                        </a:rPr>
                        <a:t>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tc>
                  <a:txBody>
                    <a:bodyPr/>
                    <a:lstStyle/>
                    <a:p>
                      <a:pPr algn="ct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239288524"/>
                  </a:ext>
                </a:extLst>
              </a:tr>
            </a:tbl>
          </a:graphicData>
        </a:graphic>
      </p:graphicFrame>
    </p:spTree>
    <p:extLst>
      <p:ext uri="{BB962C8B-B14F-4D97-AF65-F5344CB8AC3E}">
        <p14:creationId xmlns:p14="http://schemas.microsoft.com/office/powerpoint/2010/main" val="904682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grpSp>
        <p:nvGrpSpPr>
          <p:cNvPr id="533" name="Google Shape;533;g22ecebb83e1_0_114"/>
          <p:cNvGrpSpPr/>
          <p:nvPr/>
        </p:nvGrpSpPr>
        <p:grpSpPr>
          <a:xfrm>
            <a:off x="332833" y="1218621"/>
            <a:ext cx="6311633" cy="3153551"/>
            <a:chOff x="509430" y="274288"/>
            <a:chExt cx="5765101" cy="1710354"/>
          </a:xfrm>
        </p:grpSpPr>
        <p:sp>
          <p:nvSpPr>
            <p:cNvPr id="534" name="Google Shape;534;g22ecebb83e1_0_114"/>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5" name="Google Shape;535;g22ecebb83e1_0_114"/>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36" name="Google Shape;536;g22ecebb83e1_0_114"/>
          <p:cNvGrpSpPr/>
          <p:nvPr/>
        </p:nvGrpSpPr>
        <p:grpSpPr>
          <a:xfrm>
            <a:off x="306283" y="169813"/>
            <a:ext cx="6390614" cy="767638"/>
            <a:chOff x="509430" y="274287"/>
            <a:chExt cx="5765101" cy="2124655"/>
          </a:xfrm>
        </p:grpSpPr>
        <p:sp>
          <p:nvSpPr>
            <p:cNvPr id="537" name="Google Shape;537;g22ecebb83e1_0_114"/>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8" name="Google Shape;538;g22ecebb83e1_0_114"/>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500" b="1">
                  <a:solidFill>
                    <a:srgbClr val="548135"/>
                  </a:solidFill>
                  <a:latin typeface="Times New Roman"/>
                  <a:ea typeface="Times New Roman"/>
                  <a:cs typeface="Times New Roman"/>
                  <a:sym typeface="Times New Roman"/>
                </a:rPr>
                <a:t>NĂNG LƯỢNG VÀ CÔNG SUẤT ĐIỆN</a:t>
              </a:r>
              <a:endParaRPr sz="2500" b="1" i="0" u="none" strike="noStrike" cap="none">
                <a:solidFill>
                  <a:srgbClr val="548135"/>
                </a:solidFill>
                <a:latin typeface="Times New Roman"/>
                <a:ea typeface="Times New Roman"/>
                <a:cs typeface="Times New Roman"/>
                <a:sym typeface="Times New Roman"/>
              </a:endParaRPr>
            </a:p>
          </p:txBody>
        </p:sp>
      </p:grpSp>
      <p:sp>
        <p:nvSpPr>
          <p:cNvPr id="539" name="Google Shape;539;g22ecebb83e1_0_114"/>
          <p:cNvSpPr/>
          <p:nvPr/>
        </p:nvSpPr>
        <p:spPr>
          <a:xfrm>
            <a:off x="2704225" y="872000"/>
            <a:ext cx="1415100" cy="3186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540" name="Google Shape;540;g22ecebb83e1_0_114"/>
          <p:cNvGrpSpPr/>
          <p:nvPr/>
        </p:nvGrpSpPr>
        <p:grpSpPr>
          <a:xfrm>
            <a:off x="252691" y="4571170"/>
            <a:ext cx="6460372" cy="5160419"/>
            <a:chOff x="509430" y="274288"/>
            <a:chExt cx="5765101" cy="1488654"/>
          </a:xfrm>
        </p:grpSpPr>
        <p:sp>
          <p:nvSpPr>
            <p:cNvPr id="541" name="Google Shape;541;g22ecebb83e1_0_114"/>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g22ecebb83e1_0_114"/>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43" name="Google Shape;543;g22ecebb83e1_0_114" descr="Cartoon boy scientist holding test tubes 8916583 Vector Art at Vecteezy"/>
          <p:cNvPicPr preferRelativeResize="0"/>
          <p:nvPr/>
        </p:nvPicPr>
        <p:blipFill rotWithShape="1">
          <a:blip r:embed="rId3">
            <a:alphaModFix/>
          </a:blip>
          <a:srcRect/>
          <a:stretch/>
        </p:blipFill>
        <p:spPr>
          <a:xfrm flipH="1">
            <a:off x="5746525" y="2301493"/>
            <a:ext cx="950375" cy="2269520"/>
          </a:xfrm>
          <a:prstGeom prst="rect">
            <a:avLst/>
          </a:prstGeom>
          <a:noFill/>
          <a:ln>
            <a:noFill/>
          </a:ln>
        </p:spPr>
      </p:pic>
      <p:pic>
        <p:nvPicPr>
          <p:cNvPr id="544" name="Google Shape;544;g22ecebb83e1_0_114"/>
          <p:cNvPicPr preferRelativeResize="0"/>
          <p:nvPr/>
        </p:nvPicPr>
        <p:blipFill rotWithShape="1">
          <a:blip r:embed="rId4">
            <a:alphaModFix/>
          </a:blip>
          <a:srcRect/>
          <a:stretch/>
        </p:blipFill>
        <p:spPr>
          <a:xfrm>
            <a:off x="6026667" y="688633"/>
            <a:ext cx="918882" cy="918882"/>
          </a:xfrm>
          <a:prstGeom prst="rect">
            <a:avLst/>
          </a:prstGeom>
          <a:noFill/>
          <a:ln>
            <a:noFill/>
          </a:ln>
        </p:spPr>
      </p:pic>
      <p:graphicFrame>
        <p:nvGraphicFramePr>
          <p:cNvPr id="18" name="Google Shape;525;g22ecebb83e1_0_95"/>
          <p:cNvGraphicFramePr/>
          <p:nvPr>
            <p:extLst>
              <p:ext uri="{D42A27DB-BD31-4B8C-83A1-F6EECF244321}">
                <p14:modId xmlns:p14="http://schemas.microsoft.com/office/powerpoint/2010/main" val="3463711962"/>
              </p:ext>
            </p:extLst>
          </p:nvPr>
        </p:nvGraphicFramePr>
        <p:xfrm>
          <a:off x="160362" y="1390852"/>
          <a:ext cx="6107400" cy="2682320"/>
        </p:xfrm>
        <a:graphic>
          <a:graphicData uri="http://schemas.openxmlformats.org/drawingml/2006/table">
            <a:tbl>
              <a:tblPr firstRow="1" bandRow="1">
                <a:noFill/>
                <a:tableStyleId>{2DE07769-388B-4DAA-80B8-A175E7CA47C8}</a:tableStyleId>
              </a:tblPr>
              <a:tblGrid>
                <a:gridCol w="428466">
                  <a:extLst>
                    <a:ext uri="{9D8B030D-6E8A-4147-A177-3AD203B41FA5}">
                      <a16:colId xmlns:a16="http://schemas.microsoft.com/office/drawing/2014/main" val="20000"/>
                    </a:ext>
                  </a:extLst>
                </a:gridCol>
                <a:gridCol w="428466">
                  <a:extLst>
                    <a:ext uri="{9D8B030D-6E8A-4147-A177-3AD203B41FA5}">
                      <a16:colId xmlns:a16="http://schemas.microsoft.com/office/drawing/2014/main" val="20001"/>
                    </a:ext>
                  </a:extLst>
                </a:gridCol>
                <a:gridCol w="428466">
                  <a:extLst>
                    <a:ext uri="{9D8B030D-6E8A-4147-A177-3AD203B41FA5}">
                      <a16:colId xmlns:a16="http://schemas.microsoft.com/office/drawing/2014/main" val="20002"/>
                    </a:ext>
                  </a:extLst>
                </a:gridCol>
                <a:gridCol w="428466">
                  <a:extLst>
                    <a:ext uri="{9D8B030D-6E8A-4147-A177-3AD203B41FA5}">
                      <a16:colId xmlns:a16="http://schemas.microsoft.com/office/drawing/2014/main" val="20003"/>
                    </a:ext>
                  </a:extLst>
                </a:gridCol>
                <a:gridCol w="428466">
                  <a:extLst>
                    <a:ext uri="{9D8B030D-6E8A-4147-A177-3AD203B41FA5}">
                      <a16:colId xmlns:a16="http://schemas.microsoft.com/office/drawing/2014/main" val="20004"/>
                    </a:ext>
                  </a:extLst>
                </a:gridCol>
                <a:gridCol w="428466">
                  <a:extLst>
                    <a:ext uri="{9D8B030D-6E8A-4147-A177-3AD203B41FA5}">
                      <a16:colId xmlns:a16="http://schemas.microsoft.com/office/drawing/2014/main" val="20005"/>
                    </a:ext>
                  </a:extLst>
                </a:gridCol>
                <a:gridCol w="428466">
                  <a:extLst>
                    <a:ext uri="{9D8B030D-6E8A-4147-A177-3AD203B41FA5}">
                      <a16:colId xmlns:a16="http://schemas.microsoft.com/office/drawing/2014/main" val="20006"/>
                    </a:ext>
                  </a:extLst>
                </a:gridCol>
                <a:gridCol w="428466">
                  <a:extLst>
                    <a:ext uri="{9D8B030D-6E8A-4147-A177-3AD203B41FA5}">
                      <a16:colId xmlns:a16="http://schemas.microsoft.com/office/drawing/2014/main" val="20007"/>
                    </a:ext>
                  </a:extLst>
                </a:gridCol>
                <a:gridCol w="428466">
                  <a:extLst>
                    <a:ext uri="{9D8B030D-6E8A-4147-A177-3AD203B41FA5}">
                      <a16:colId xmlns:a16="http://schemas.microsoft.com/office/drawing/2014/main" val="20008"/>
                    </a:ext>
                  </a:extLst>
                </a:gridCol>
                <a:gridCol w="428466">
                  <a:extLst>
                    <a:ext uri="{9D8B030D-6E8A-4147-A177-3AD203B41FA5}">
                      <a16:colId xmlns:a16="http://schemas.microsoft.com/office/drawing/2014/main" val="20009"/>
                    </a:ext>
                  </a:extLst>
                </a:gridCol>
                <a:gridCol w="428466">
                  <a:extLst>
                    <a:ext uri="{9D8B030D-6E8A-4147-A177-3AD203B41FA5}">
                      <a16:colId xmlns:a16="http://schemas.microsoft.com/office/drawing/2014/main" val="20010"/>
                    </a:ext>
                  </a:extLst>
                </a:gridCol>
                <a:gridCol w="428466">
                  <a:extLst>
                    <a:ext uri="{9D8B030D-6E8A-4147-A177-3AD203B41FA5}">
                      <a16:colId xmlns:a16="http://schemas.microsoft.com/office/drawing/2014/main" val="20011"/>
                    </a:ext>
                  </a:extLst>
                </a:gridCol>
                <a:gridCol w="428466">
                  <a:extLst>
                    <a:ext uri="{9D8B030D-6E8A-4147-A177-3AD203B41FA5}">
                      <a16:colId xmlns:a16="http://schemas.microsoft.com/office/drawing/2014/main" val="20012"/>
                    </a:ext>
                  </a:extLst>
                </a:gridCol>
                <a:gridCol w="537342">
                  <a:extLst>
                    <a:ext uri="{9D8B030D-6E8A-4147-A177-3AD203B41FA5}">
                      <a16:colId xmlns:a16="http://schemas.microsoft.com/office/drawing/2014/main" val="20013"/>
                    </a:ext>
                  </a:extLst>
                </a:gridCol>
              </a:tblGrid>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D</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I</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E</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N</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ea typeface="Times New Roman"/>
                          <a:cs typeface="Times New Roman" panose="02020603050405020304" pitchFamily="18" charset="0"/>
                          <a:sym typeface="Times New Roman"/>
                        </a:rPr>
                        <a:t>N</a:t>
                      </a: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highlight>
                            <a:schemeClr val="lt1"/>
                          </a:highlight>
                          <a:latin typeface="Times New Roman" panose="02020603050405020304" pitchFamily="18" charset="0"/>
                          <a:ea typeface="Times New Roman"/>
                          <a:cs typeface="Times New Roman" panose="02020603050405020304" pitchFamily="18" charset="0"/>
                          <a:sym typeface="Times New Roman"/>
                        </a:rPr>
                        <a:t>A</a:t>
                      </a:r>
                      <a:endParaRPr sz="1600" u="none" strike="noStrike" cap="none" dirty="0">
                        <a:highlight>
                          <a:schemeClr val="lt1"/>
                        </a:highlight>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N</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G</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no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K</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I</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L</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O</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W</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A</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T</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T</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T w="12700" cap="flat" cmpd="sng" algn="ctr">
                      <a:noFill/>
                      <a:prstDash val="solid"/>
                      <a:round/>
                      <a:headEnd type="none" w="med" len="med"/>
                      <a:tailEnd type="none" w="med" len="med"/>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lgn="ctr">
                      <a:no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ea typeface="Times New Roman"/>
                          <a:cs typeface="Times New Roman" panose="02020603050405020304" pitchFamily="18" charset="0"/>
                          <a:sym typeface="Times New Roman"/>
                        </a:rPr>
                        <a:t>N</a:t>
                      </a: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H</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I</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E</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T</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no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28545">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T</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H</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U</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A</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N</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T</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US" sz="1600" dirty="0">
                          <a:latin typeface="Times New Roman" panose="02020603050405020304" pitchFamily="18" charset="0"/>
                          <a:cs typeface="Times New Roman" panose="02020603050405020304" pitchFamily="18" charset="0"/>
                        </a:rPr>
                        <a:t>O</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C</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D</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latin typeface="Times New Roman" panose="02020603050405020304" pitchFamily="18" charset="0"/>
                          <a:cs typeface="Times New Roman" panose="02020603050405020304" pitchFamily="18" charset="0"/>
                        </a:rPr>
                        <a:t>O</a:t>
                      </a: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endParaRPr lang="en-US" sz="160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endParaRPr lang="en-US"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12700" cap="flat" cmpd="sng" algn="ctr">
                      <a:solidFill>
                        <a:schemeClr val="tx1"/>
                      </a:solidFill>
                      <a:prstDash val="solid"/>
                      <a:round/>
                      <a:headEnd type="none" w="med" len="med"/>
                      <a:tailEnd type="none" w="med" len="med"/>
                    </a:lnR>
                    <a:lnT w="9525"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S</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O</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D</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I</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E</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600" u="none" strike="noStrike" cap="none" dirty="0">
                          <a:latin typeface="Times New Roman" panose="02020603050405020304" pitchFamily="18" charset="0"/>
                          <a:ea typeface="Times New Roman"/>
                          <a:cs typeface="Times New Roman" panose="02020603050405020304" pitchFamily="18" charset="0"/>
                          <a:sym typeface="Times New Roman"/>
                        </a:rPr>
                        <a:t>N</a:t>
                      </a: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C</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600" dirty="0">
                          <a:latin typeface="Times New Roman" panose="02020603050405020304" pitchFamily="18" charset="0"/>
                          <a:ea typeface="Times New Roman"/>
                          <a:cs typeface="Times New Roman" panose="02020603050405020304" pitchFamily="18" charset="0"/>
                          <a:sym typeface="Times New Roman"/>
                        </a:rPr>
                        <a:t>O</a:t>
                      </a: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ea typeface="Times New Roman"/>
                          <a:cs typeface="Times New Roman" panose="02020603050405020304" pitchFamily="18" charset="0"/>
                          <a:sym typeface="Times New Roman"/>
                        </a:rPr>
                        <a:t>N</a:t>
                      </a: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ea typeface="Times New Roman"/>
                          <a:cs typeface="Times New Roman" panose="02020603050405020304" pitchFamily="18" charset="0"/>
                          <a:sym typeface="Times New Roman"/>
                        </a:rPr>
                        <a:t>G</a:t>
                      </a: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1347">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600"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no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US" sz="1600" dirty="0">
                          <a:solidFill>
                            <a:schemeClr val="bg1"/>
                          </a:solidFill>
                          <a:latin typeface="Times New Roman" panose="02020603050405020304" pitchFamily="18" charset="0"/>
                          <a:cs typeface="Times New Roman" panose="02020603050405020304" pitchFamily="18" charset="0"/>
                        </a:rPr>
                        <a:t>H</a:t>
                      </a:r>
                      <a:endParaRPr sz="1600" dirty="0">
                        <a:solidFill>
                          <a:schemeClr val="bg1"/>
                        </a:solidFill>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O</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N</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600" dirty="0">
                          <a:latin typeface="Times New Roman" panose="02020603050405020304" pitchFamily="18" charset="0"/>
                          <a:cs typeface="Times New Roman" panose="02020603050405020304" pitchFamily="18" charset="0"/>
                        </a:rPr>
                        <a:t>G</a:t>
                      </a:r>
                      <a:endParaRPr sz="1600" dirty="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600">
                        <a:latin typeface="Times New Roman" panose="02020603050405020304" pitchFamily="18" charset="0"/>
                        <a:cs typeface="Times New Roman" panose="02020603050405020304" pitchFamily="18" charset="0"/>
                      </a:endParaRPr>
                    </a:p>
                  </a:txBody>
                  <a:tcPr marL="91450" marR="91450" marT="45725" marB="45725"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600" dirty="0">
                        <a:latin typeface="Times New Roman" panose="02020603050405020304" pitchFamily="18" charset="0"/>
                        <a:cs typeface="Times New Roman" panose="02020603050405020304" pitchFamily="18" charset="0"/>
                      </a:endParaRPr>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600" u="none" strike="noStrike" cap="none" dirty="0">
                        <a:latin typeface="Times New Roman" panose="02020603050405020304" pitchFamily="18" charset="0"/>
                        <a:ea typeface="Times New Roman"/>
                        <a:cs typeface="Times New Roman" panose="02020603050405020304" pitchFamily="18" charset="0"/>
                        <a:sym typeface="Times New Roman"/>
                      </a:endParaRPr>
                    </a:p>
                  </a:txBody>
                  <a:tcPr marL="91450" marR="91450" marT="45725" marB="45725" anchor="ctr">
                    <a:lnL w="9525" cap="flat" cmpd="sng">
                      <a:noFill/>
                      <a:prstDash val="solid"/>
                      <a:round/>
                      <a:headEnd type="none" w="sm" len="sm"/>
                      <a:tailEnd type="none" w="sm" len="sm"/>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pic>
        <p:nvPicPr>
          <p:cNvPr id="547" name="Google Shape;547;g22ecebb83e1_0_114" descr="Cartoon boy scientist holding test tube 8388672 Vector Art at Vecteezy"/>
          <p:cNvPicPr preferRelativeResize="0"/>
          <p:nvPr/>
        </p:nvPicPr>
        <p:blipFill rotWithShape="1">
          <a:blip r:embed="rId5">
            <a:alphaModFix/>
          </a:blip>
          <a:srcRect/>
          <a:stretch/>
        </p:blipFill>
        <p:spPr>
          <a:xfrm>
            <a:off x="0" y="2132774"/>
            <a:ext cx="1517575" cy="2442050"/>
          </a:xfrm>
          <a:prstGeom prst="rect">
            <a:avLst/>
          </a:prstGeom>
          <a:noFill/>
          <a:ln>
            <a:noFill/>
          </a:ln>
        </p:spPr>
      </p:pic>
      <p:sp>
        <p:nvSpPr>
          <p:cNvPr id="19" name="Google Shape;526;g22ecebb83e1_0_95"/>
          <p:cNvSpPr/>
          <p:nvPr/>
        </p:nvSpPr>
        <p:spPr>
          <a:xfrm>
            <a:off x="300700" y="4602549"/>
            <a:ext cx="6205800" cy="5064301"/>
          </a:xfrm>
          <a:prstGeom prst="rect">
            <a:avLst/>
          </a:prstGeom>
          <a:noFill/>
          <a:ln>
            <a:noFill/>
          </a:ln>
        </p:spPr>
        <p:txBody>
          <a:bodyPr spcFirstLastPara="1" wrap="square" lIns="91425" tIns="45700" rIns="91425" bIns="45700" anchor="t" anchorCtr="0">
            <a:noAutofit/>
          </a:bodyPr>
          <a:lstStyle/>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1:</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vi-VN" sz="1750" dirty="0">
                <a:solidFill>
                  <a:schemeClr val="tx1"/>
                </a:solidFill>
                <a:latin typeface="Times New Roman" panose="02020603050405020304" pitchFamily="18" charset="0"/>
                <a:ea typeface="Times New Roman"/>
                <a:cs typeface="Times New Roman" panose="02020603050405020304" pitchFamily="18" charset="0"/>
              </a:rPr>
              <a:t>Công suất điện của một đoạn mạch là công suất tiêu thụ của đoạn mạch đó và có trị số bằng </a:t>
            </a:r>
            <a:r>
              <a:rPr lang="en-US" sz="1750" dirty="0">
                <a:solidFill>
                  <a:schemeClr val="tx1"/>
                </a:solidFill>
                <a:latin typeface="Times New Roman" panose="02020603050405020304" pitchFamily="18" charset="0"/>
                <a:ea typeface="Times New Roman"/>
                <a:cs typeface="Times New Roman" panose="02020603050405020304" pitchFamily="18" charset="0"/>
              </a:rPr>
              <a:t>___</a:t>
            </a:r>
            <a:r>
              <a:rPr lang="vi-VN" sz="1750" dirty="0">
                <a:solidFill>
                  <a:schemeClr val="tx1"/>
                </a:solidFill>
                <a:latin typeface="Times New Roman" panose="02020603050405020304" pitchFamily="18" charset="0"/>
                <a:ea typeface="Times New Roman"/>
                <a:cs typeface="Times New Roman" panose="02020603050405020304" pitchFamily="18" charset="0"/>
              </a:rPr>
              <a:t>mà đoạn mạch tiêu thụ trong một đơn vị thời gian.</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2:</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tiêu</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thụ</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có</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đơn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vị</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là</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____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giờ</a:t>
            </a:r>
            <a:endParaRPr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3:</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dirty="0" err="1">
                <a:latin typeface="Times New Roman" panose="02020603050405020304" pitchFamily="18" charset="0"/>
                <a:ea typeface="Times New Roman"/>
                <a:cs typeface="Times New Roman" panose="02020603050405020304" pitchFamily="18" charset="0"/>
              </a:rPr>
              <a:t>Ấm</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đun</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nước</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là</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ứng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dụng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của</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sự</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chuyển</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hóa</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năng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lượng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điện</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thành</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dạng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năng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lượng</a:t>
            </a:r>
            <a:r>
              <a:rPr lang="en-US" sz="1750" dirty="0">
                <a:latin typeface="Times New Roman" panose="02020603050405020304" pitchFamily="18" charset="0"/>
                <a:ea typeface="Times New Roman"/>
                <a:cs typeface="Times New Roman" panose="02020603050405020304" pitchFamily="18" charset="0"/>
              </a:rPr>
              <a:t> </a:t>
            </a:r>
            <a:r>
              <a:rPr lang="en-US" sz="1750" dirty="0" err="1">
                <a:latin typeface="Times New Roman" panose="02020603050405020304" pitchFamily="18" charset="0"/>
                <a:ea typeface="Times New Roman"/>
                <a:cs typeface="Times New Roman" panose="02020603050405020304" pitchFamily="18" charset="0"/>
              </a:rPr>
              <a:t>nào</a:t>
            </a:r>
            <a:r>
              <a:rPr lang="en-US" sz="1750" dirty="0">
                <a:latin typeface="Times New Roman" panose="02020603050405020304" pitchFamily="18" charset="0"/>
                <a:ea typeface="Times New Roman"/>
                <a:cs typeface="Times New Roman" panose="02020603050405020304" pitchFamily="18" charset="0"/>
              </a:rPr>
              <a:t>?</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4: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lượng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trường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của</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tỉ</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lệ</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như</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thế</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nào</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với</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bình</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phương</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tích</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của</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7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7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r>
              <a:rPr lang="vi-VN" sz="1750" dirty="0">
                <a:latin typeface="Times New Roman" panose="02020603050405020304" pitchFamily="18" charset="0"/>
                <a:cs typeface="Times New Roman" panose="02020603050405020304" pitchFamily="18" charset="0"/>
              </a:rPr>
              <a:t> </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5:</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vi-VN" sz="1750" dirty="0">
                <a:latin typeface="Times New Roman" panose="02020603050405020304" pitchFamily="18" charset="0"/>
                <a:cs typeface="Times New Roman" panose="02020603050405020304" pitchFamily="18" charset="0"/>
              </a:rPr>
              <a:t>Công suất tỏa nhiệt </a:t>
            </a:r>
            <a:r>
              <a:rPr lang="vi-VN" sz="1750" i="1" dirty="0">
                <a:latin typeface="Times New Roman" panose="02020603050405020304" pitchFamily="18" charset="0"/>
                <a:cs typeface="Times New Roman" panose="02020603050405020304" pitchFamily="18" charset="0"/>
              </a:rPr>
              <a:t>P </a:t>
            </a:r>
            <a:r>
              <a:rPr lang="vi-VN" sz="1750" dirty="0">
                <a:latin typeface="Times New Roman" panose="02020603050405020304" pitchFamily="18" charset="0"/>
                <a:cs typeface="Times New Roman" panose="02020603050405020304" pitchFamily="18" charset="0"/>
              </a:rPr>
              <a:t>ở vật dẫn khi có dòng điện chạy qua đặc trưng cho </a:t>
            </a:r>
            <a:r>
              <a:rPr lang="en-US" sz="1750" dirty="0">
                <a:latin typeface="Times New Roman" panose="02020603050405020304" pitchFamily="18" charset="0"/>
                <a:cs typeface="Times New Roman" panose="02020603050405020304" pitchFamily="18" charset="0"/>
              </a:rPr>
              <a:t>__ </a:t>
            </a:r>
            <a:r>
              <a:rPr lang="en-US" sz="1750" dirty="0" err="1">
                <a:latin typeface="Times New Roman" panose="02020603050405020304" pitchFamily="18" charset="0"/>
                <a:cs typeface="Times New Roman" panose="02020603050405020304" pitchFamily="18" charset="0"/>
              </a:rPr>
              <a:t>tỏa</a:t>
            </a:r>
            <a:r>
              <a:rPr lang="en-US" sz="1750" dirty="0">
                <a:latin typeface="Times New Roman" panose="02020603050405020304" pitchFamily="18" charset="0"/>
                <a:cs typeface="Times New Roman" panose="02020603050405020304" pitchFamily="18" charset="0"/>
              </a:rPr>
              <a:t> </a:t>
            </a:r>
            <a:r>
              <a:rPr lang="en-US" sz="1750" dirty="0" err="1">
                <a:latin typeface="Times New Roman" panose="02020603050405020304" pitchFamily="18" charset="0"/>
                <a:cs typeface="Times New Roman" panose="02020603050405020304" pitchFamily="18" charset="0"/>
              </a:rPr>
              <a:t>nhiệt</a:t>
            </a:r>
            <a:r>
              <a:rPr lang="en-US" sz="1750" dirty="0">
                <a:latin typeface="Times New Roman" panose="02020603050405020304" pitchFamily="18" charset="0"/>
                <a:cs typeface="Times New Roman" panose="02020603050405020304" pitchFamily="18" charset="0"/>
              </a:rPr>
              <a:t> </a:t>
            </a:r>
            <a:r>
              <a:rPr lang="vi-VN" sz="1750" dirty="0">
                <a:latin typeface="Times New Roman" panose="02020603050405020304" pitchFamily="18" charset="0"/>
                <a:cs typeface="Times New Roman" panose="02020603050405020304" pitchFamily="18" charset="0"/>
              </a:rPr>
              <a:t>của vật dẫn đó </a:t>
            </a:r>
            <a:endParaRPr lang="en-US" sz="1750" dirty="0">
              <a:latin typeface="Times New Roman" panose="02020603050405020304" pitchFamily="18" charset="0"/>
              <a:cs typeface="Times New Roman" panose="02020603050405020304" pitchFamily="18" charset="0"/>
            </a:endParaRPr>
          </a:p>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6:</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Trong</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đời</a:t>
            </a:r>
            <a:r>
              <a:rPr lang="en-US"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7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sống</a:t>
            </a:r>
            <a:r>
              <a:rPr lang="en-US" sz="1750" dirty="0">
                <a:latin typeface="Times New Roman" panose="02020603050405020304" pitchFamily="18" charset="0"/>
                <a:ea typeface="Times New Roman"/>
                <a:cs typeface="Times New Roman" panose="02020603050405020304" pitchFamily="18" charset="0"/>
                <a:sym typeface="Times New Roman"/>
              </a:rPr>
              <a:t>, </a:t>
            </a:r>
            <a:r>
              <a:rPr lang="en-US" sz="1750" dirty="0" err="1">
                <a:latin typeface="Times New Roman" panose="02020603050405020304" pitchFamily="18" charset="0"/>
                <a:ea typeface="Times New Roman"/>
                <a:cs typeface="Times New Roman" panose="02020603050405020304" pitchFamily="18" charset="0"/>
                <a:sym typeface="Times New Roman"/>
              </a:rPr>
              <a:t>người</a:t>
            </a:r>
            <a:r>
              <a:rPr lang="en-US" sz="1750" dirty="0">
                <a:latin typeface="Times New Roman" panose="02020603050405020304" pitchFamily="18" charset="0"/>
                <a:ea typeface="Times New Roman"/>
                <a:cs typeface="Times New Roman" panose="02020603050405020304" pitchFamily="18" charset="0"/>
                <a:sym typeface="Times New Roman"/>
              </a:rPr>
              <a:t> ta </a:t>
            </a:r>
            <a:r>
              <a:rPr lang="en-US" sz="1750" dirty="0" err="1">
                <a:latin typeface="Times New Roman" panose="02020603050405020304" pitchFamily="18" charset="0"/>
                <a:ea typeface="Times New Roman"/>
                <a:cs typeface="Times New Roman" panose="02020603050405020304" pitchFamily="18" charset="0"/>
                <a:sym typeface="Times New Roman"/>
              </a:rPr>
              <a:t>thường</a:t>
            </a:r>
            <a:r>
              <a:rPr lang="en-US" sz="1750" dirty="0">
                <a:latin typeface="Times New Roman" panose="02020603050405020304" pitchFamily="18" charset="0"/>
                <a:ea typeface="Times New Roman"/>
                <a:cs typeface="Times New Roman" panose="02020603050405020304" pitchFamily="18" charset="0"/>
                <a:sym typeface="Times New Roman"/>
              </a:rPr>
              <a:t> </a:t>
            </a:r>
            <a:r>
              <a:rPr lang="en-US" sz="1750" dirty="0" err="1">
                <a:latin typeface="Times New Roman" panose="02020603050405020304" pitchFamily="18" charset="0"/>
                <a:ea typeface="Times New Roman"/>
                <a:cs typeface="Times New Roman" panose="02020603050405020304" pitchFamily="18" charset="0"/>
                <a:sym typeface="Times New Roman"/>
              </a:rPr>
              <a:t>gọi</a:t>
            </a:r>
            <a:r>
              <a:rPr lang="en-US" sz="1750" dirty="0">
                <a:latin typeface="Times New Roman" panose="02020603050405020304" pitchFamily="18" charset="0"/>
                <a:ea typeface="Times New Roman"/>
                <a:cs typeface="Times New Roman" panose="02020603050405020304" pitchFamily="18" charset="0"/>
                <a:sym typeface="Times New Roman"/>
              </a:rPr>
              <a:t> 1kW.h </a:t>
            </a:r>
            <a:r>
              <a:rPr lang="en-US" sz="1750" dirty="0" err="1">
                <a:latin typeface="Times New Roman" panose="02020603050405020304" pitchFamily="18" charset="0"/>
                <a:ea typeface="Times New Roman"/>
                <a:cs typeface="Times New Roman" panose="02020603050405020304" pitchFamily="18" charset="0"/>
                <a:sym typeface="Times New Roman"/>
              </a:rPr>
              <a:t>là</a:t>
            </a:r>
            <a:r>
              <a:rPr lang="en-US" sz="1750" dirty="0">
                <a:latin typeface="Times New Roman" panose="02020603050405020304" pitchFamily="18" charset="0"/>
                <a:ea typeface="Times New Roman"/>
                <a:cs typeface="Times New Roman" panose="02020603050405020304" pitchFamily="18" charset="0"/>
                <a:sym typeface="Times New Roman"/>
              </a:rPr>
              <a:t> 1___</a:t>
            </a:r>
            <a:endParaRPr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7: </a:t>
            </a:r>
            <a:r>
              <a:rPr lang="en-US" sz="1750" dirty="0">
                <a:latin typeface="Times New Roman" panose="02020603050405020304" pitchFamily="18" charset="0"/>
                <a:ea typeface="Times New Roman"/>
                <a:cs typeface="Times New Roman" panose="02020603050405020304" pitchFamily="18" charset="0"/>
                <a:sym typeface="Times New Roman"/>
              </a:rPr>
              <a:t>L</a:t>
            </a:r>
            <a:r>
              <a:rPr lang="vi-VN" sz="1750" dirty="0">
                <a:latin typeface="Times New Roman" panose="02020603050405020304" pitchFamily="18" charset="0"/>
                <a:ea typeface="Times New Roman"/>
                <a:cs typeface="Times New Roman" panose="02020603050405020304" pitchFamily="18" charset="0"/>
              </a:rPr>
              <a:t>ượng điện năng mà một đoạn tiêu thụ khi có dòng điện chạy qua để chuyển  hóa thành các dạng năng lượng khác được đo bằng </a:t>
            </a:r>
            <a:r>
              <a:rPr lang="en-US" sz="1750" dirty="0">
                <a:latin typeface="Times New Roman" panose="02020603050405020304" pitchFamily="18" charset="0"/>
                <a:ea typeface="Times New Roman"/>
                <a:cs typeface="Times New Roman" panose="02020603050405020304" pitchFamily="18" charset="0"/>
              </a:rPr>
              <a:t>___</a:t>
            </a:r>
            <a:r>
              <a:rPr lang="vi-VN" sz="1750" dirty="0">
                <a:latin typeface="Times New Roman" panose="02020603050405020304" pitchFamily="18" charset="0"/>
                <a:ea typeface="Times New Roman"/>
                <a:cs typeface="Times New Roman" panose="02020603050405020304" pitchFamily="18" charset="0"/>
              </a:rPr>
              <a:t> của lực điện trường khi dịch chuyển có hướng các điện tích.</a:t>
            </a:r>
            <a:br>
              <a:rPr lang="vi-VN" sz="1750" dirty="0">
                <a:latin typeface="Times New Roman" panose="02020603050405020304" pitchFamily="18" charset="0"/>
                <a:cs typeface="Times New Roman" panose="02020603050405020304" pitchFamily="18" charset="0"/>
              </a:rPr>
            </a:br>
            <a:r>
              <a:rPr lang="en-US" sz="17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7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8: </a:t>
            </a:r>
            <a:r>
              <a:rPr lang="vi-VN" sz="1750" dirty="0">
                <a:latin typeface="Times New Roman" panose="02020603050405020304" pitchFamily="18" charset="0"/>
                <a:cs typeface="Times New Roman" panose="02020603050405020304" pitchFamily="18" charset="0"/>
              </a:rPr>
              <a:t>Mỗi dụng cụ điện sẽ hoạt động bình thường khi được sử dụng đúng với hiệu điện thế định mức của nó. Nếu quá mức đó thì dụng cụ điện sẽ bị </a:t>
            </a:r>
            <a:r>
              <a:rPr lang="en-US" sz="1750" dirty="0">
                <a:latin typeface="Times New Roman" panose="02020603050405020304" pitchFamily="18" charset="0"/>
                <a:cs typeface="Times New Roman" panose="02020603050405020304" pitchFamily="18" charset="0"/>
              </a:rPr>
              <a:t>____</a:t>
            </a:r>
            <a:endParaRPr sz="17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grpSp>
        <p:nvGrpSpPr>
          <p:cNvPr id="573" name="Google Shape;573;g22ecebb83e1_0_153"/>
          <p:cNvGrpSpPr/>
          <p:nvPr/>
        </p:nvGrpSpPr>
        <p:grpSpPr>
          <a:xfrm>
            <a:off x="332833" y="1218621"/>
            <a:ext cx="6311633" cy="3153551"/>
            <a:chOff x="509430" y="274288"/>
            <a:chExt cx="5765101" cy="1710354"/>
          </a:xfrm>
        </p:grpSpPr>
        <p:sp>
          <p:nvSpPr>
            <p:cNvPr id="574" name="Google Shape;574;g22ecebb83e1_0_153"/>
            <p:cNvSpPr/>
            <p:nvPr/>
          </p:nvSpPr>
          <p:spPr>
            <a:xfrm>
              <a:off x="583531" y="343042"/>
              <a:ext cx="5691000" cy="16416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5" name="Google Shape;575;g22ecebb83e1_0_153"/>
            <p:cNvSpPr/>
            <p:nvPr/>
          </p:nvSpPr>
          <p:spPr>
            <a:xfrm>
              <a:off x="509430" y="274288"/>
              <a:ext cx="5691000" cy="16416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576" name="Google Shape;576;g22ecebb83e1_0_153"/>
          <p:cNvGrpSpPr/>
          <p:nvPr/>
        </p:nvGrpSpPr>
        <p:grpSpPr>
          <a:xfrm>
            <a:off x="306283" y="169813"/>
            <a:ext cx="6390614" cy="767638"/>
            <a:chOff x="509430" y="274287"/>
            <a:chExt cx="5765101" cy="2124655"/>
          </a:xfrm>
        </p:grpSpPr>
        <p:sp>
          <p:nvSpPr>
            <p:cNvPr id="577" name="Google Shape;577;g22ecebb83e1_0_153"/>
            <p:cNvSpPr/>
            <p:nvPr/>
          </p:nvSpPr>
          <p:spPr>
            <a:xfrm>
              <a:off x="583531" y="343042"/>
              <a:ext cx="5691000" cy="2055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8" name="Google Shape;578;g22ecebb83e1_0_153"/>
            <p:cNvSpPr/>
            <p:nvPr/>
          </p:nvSpPr>
          <p:spPr>
            <a:xfrm>
              <a:off x="509430" y="274287"/>
              <a:ext cx="5691000" cy="2055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2400"/>
                <a:buFont typeface="Arial"/>
                <a:buNone/>
              </a:pPr>
              <a:r>
                <a:rPr lang="en-US" sz="2300" b="1">
                  <a:solidFill>
                    <a:srgbClr val="548135"/>
                  </a:solidFill>
                  <a:latin typeface="Times New Roman"/>
                  <a:ea typeface="Times New Roman"/>
                  <a:cs typeface="Times New Roman"/>
                  <a:sym typeface="Times New Roman"/>
                </a:rPr>
                <a:t>THỰC HÀNH ĐO SUẤT ĐIỆN ĐỘNG VÀ ĐIỆN TRỞ TRONG PIN ĐIỆN HÓA</a:t>
              </a:r>
              <a:endParaRPr sz="2300" b="1" i="0" u="none" strike="noStrike" cap="none">
                <a:solidFill>
                  <a:srgbClr val="548135"/>
                </a:solidFill>
                <a:latin typeface="Times New Roman"/>
                <a:ea typeface="Times New Roman"/>
                <a:cs typeface="Times New Roman"/>
                <a:sym typeface="Times New Roman"/>
              </a:endParaRPr>
            </a:p>
          </p:txBody>
        </p:sp>
      </p:grpSp>
      <p:sp>
        <p:nvSpPr>
          <p:cNvPr id="579" name="Google Shape;579;g22ecebb83e1_0_153"/>
          <p:cNvSpPr/>
          <p:nvPr/>
        </p:nvSpPr>
        <p:spPr>
          <a:xfrm>
            <a:off x="2704225" y="872000"/>
            <a:ext cx="1415100" cy="318600"/>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ĐÁP ÁN</a:t>
            </a:r>
            <a:endParaRPr sz="1800" b="1" i="0" u="none" strike="noStrike" cap="none">
              <a:solidFill>
                <a:schemeClr val="lt1"/>
              </a:solidFill>
              <a:latin typeface="Times New Roman"/>
              <a:ea typeface="Times New Roman"/>
              <a:cs typeface="Times New Roman"/>
              <a:sym typeface="Times New Roman"/>
            </a:endParaRPr>
          </a:p>
        </p:txBody>
      </p:sp>
      <p:grpSp>
        <p:nvGrpSpPr>
          <p:cNvPr id="580" name="Google Shape;580;g22ecebb83e1_0_153"/>
          <p:cNvGrpSpPr/>
          <p:nvPr/>
        </p:nvGrpSpPr>
        <p:grpSpPr>
          <a:xfrm>
            <a:off x="252691" y="4571170"/>
            <a:ext cx="6460372" cy="5160419"/>
            <a:chOff x="509430" y="274288"/>
            <a:chExt cx="5765101" cy="1488654"/>
          </a:xfrm>
        </p:grpSpPr>
        <p:sp>
          <p:nvSpPr>
            <p:cNvPr id="581" name="Google Shape;581;g22ecebb83e1_0_153"/>
            <p:cNvSpPr/>
            <p:nvPr/>
          </p:nvSpPr>
          <p:spPr>
            <a:xfrm>
              <a:off x="583531" y="343042"/>
              <a:ext cx="5691000" cy="1419900"/>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2" name="Google Shape;582;g22ecebb83e1_0_153"/>
            <p:cNvSpPr/>
            <p:nvPr/>
          </p:nvSpPr>
          <p:spPr>
            <a:xfrm>
              <a:off x="509430" y="274288"/>
              <a:ext cx="5691000" cy="1419900"/>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583" name="Google Shape;583;g22ecebb83e1_0_153" descr="Cartoon boy scientist holding test tubes 8916583 Vector Art at Vecteezy"/>
          <p:cNvPicPr preferRelativeResize="0"/>
          <p:nvPr/>
        </p:nvPicPr>
        <p:blipFill rotWithShape="1">
          <a:blip r:embed="rId3">
            <a:alphaModFix/>
          </a:blip>
          <a:srcRect/>
          <a:stretch/>
        </p:blipFill>
        <p:spPr>
          <a:xfrm flipH="1">
            <a:off x="5746525" y="2301493"/>
            <a:ext cx="950375" cy="2269520"/>
          </a:xfrm>
          <a:prstGeom prst="rect">
            <a:avLst/>
          </a:prstGeom>
          <a:noFill/>
          <a:ln>
            <a:noFill/>
          </a:ln>
        </p:spPr>
      </p:pic>
      <p:pic>
        <p:nvPicPr>
          <p:cNvPr id="584" name="Google Shape;584;g22ecebb83e1_0_153"/>
          <p:cNvPicPr preferRelativeResize="0"/>
          <p:nvPr/>
        </p:nvPicPr>
        <p:blipFill rotWithShape="1">
          <a:blip r:embed="rId4">
            <a:alphaModFix/>
          </a:blip>
          <a:srcRect/>
          <a:stretch/>
        </p:blipFill>
        <p:spPr>
          <a:xfrm>
            <a:off x="6026667" y="688633"/>
            <a:ext cx="918882" cy="918882"/>
          </a:xfrm>
          <a:prstGeom prst="rect">
            <a:avLst/>
          </a:prstGeom>
          <a:noFill/>
          <a:ln>
            <a:noFill/>
          </a:ln>
        </p:spPr>
      </p:pic>
      <p:graphicFrame>
        <p:nvGraphicFramePr>
          <p:cNvPr id="585" name="Google Shape;585;g22ecebb83e1_0_153"/>
          <p:cNvGraphicFramePr/>
          <p:nvPr>
            <p:extLst>
              <p:ext uri="{D42A27DB-BD31-4B8C-83A1-F6EECF244321}">
                <p14:modId xmlns:p14="http://schemas.microsoft.com/office/powerpoint/2010/main" val="1568114080"/>
              </p:ext>
            </p:extLst>
          </p:nvPr>
        </p:nvGraphicFramePr>
        <p:xfrm>
          <a:off x="565017" y="1351024"/>
          <a:ext cx="6160575" cy="2804240"/>
        </p:xfrm>
        <a:graphic>
          <a:graphicData uri="http://schemas.openxmlformats.org/drawingml/2006/table">
            <a:tbl>
              <a:tblPr firstRow="1" bandRow="1">
                <a:noFill/>
                <a:tableStyleId>{2DE07769-388B-4DAA-80B8-A175E7CA47C8}</a:tableStyleId>
              </a:tblPr>
              <a:tblGrid>
                <a:gridCol w="429250">
                  <a:extLst>
                    <a:ext uri="{9D8B030D-6E8A-4147-A177-3AD203B41FA5}">
                      <a16:colId xmlns:a16="http://schemas.microsoft.com/office/drawing/2014/main" val="20000"/>
                    </a:ext>
                  </a:extLst>
                </a:gridCol>
                <a:gridCol w="429250">
                  <a:extLst>
                    <a:ext uri="{9D8B030D-6E8A-4147-A177-3AD203B41FA5}">
                      <a16:colId xmlns:a16="http://schemas.microsoft.com/office/drawing/2014/main" val="20001"/>
                    </a:ext>
                  </a:extLst>
                </a:gridCol>
                <a:gridCol w="429250">
                  <a:extLst>
                    <a:ext uri="{9D8B030D-6E8A-4147-A177-3AD203B41FA5}">
                      <a16:colId xmlns:a16="http://schemas.microsoft.com/office/drawing/2014/main" val="20002"/>
                    </a:ext>
                  </a:extLst>
                </a:gridCol>
                <a:gridCol w="429250">
                  <a:extLst>
                    <a:ext uri="{9D8B030D-6E8A-4147-A177-3AD203B41FA5}">
                      <a16:colId xmlns:a16="http://schemas.microsoft.com/office/drawing/2014/main" val="20003"/>
                    </a:ext>
                  </a:extLst>
                </a:gridCol>
                <a:gridCol w="429250">
                  <a:extLst>
                    <a:ext uri="{9D8B030D-6E8A-4147-A177-3AD203B41FA5}">
                      <a16:colId xmlns:a16="http://schemas.microsoft.com/office/drawing/2014/main" val="20004"/>
                    </a:ext>
                  </a:extLst>
                </a:gridCol>
                <a:gridCol w="429250">
                  <a:extLst>
                    <a:ext uri="{9D8B030D-6E8A-4147-A177-3AD203B41FA5}">
                      <a16:colId xmlns:a16="http://schemas.microsoft.com/office/drawing/2014/main" val="20005"/>
                    </a:ext>
                  </a:extLst>
                </a:gridCol>
                <a:gridCol w="429250">
                  <a:extLst>
                    <a:ext uri="{9D8B030D-6E8A-4147-A177-3AD203B41FA5}">
                      <a16:colId xmlns:a16="http://schemas.microsoft.com/office/drawing/2014/main" val="20006"/>
                    </a:ext>
                  </a:extLst>
                </a:gridCol>
                <a:gridCol w="429250">
                  <a:extLst>
                    <a:ext uri="{9D8B030D-6E8A-4147-A177-3AD203B41FA5}">
                      <a16:colId xmlns:a16="http://schemas.microsoft.com/office/drawing/2014/main" val="20007"/>
                    </a:ext>
                  </a:extLst>
                </a:gridCol>
                <a:gridCol w="429250">
                  <a:extLst>
                    <a:ext uri="{9D8B030D-6E8A-4147-A177-3AD203B41FA5}">
                      <a16:colId xmlns:a16="http://schemas.microsoft.com/office/drawing/2014/main" val="20008"/>
                    </a:ext>
                  </a:extLst>
                </a:gridCol>
                <a:gridCol w="429250">
                  <a:extLst>
                    <a:ext uri="{9D8B030D-6E8A-4147-A177-3AD203B41FA5}">
                      <a16:colId xmlns:a16="http://schemas.microsoft.com/office/drawing/2014/main" val="20009"/>
                    </a:ext>
                  </a:extLst>
                </a:gridCol>
                <a:gridCol w="429250">
                  <a:extLst>
                    <a:ext uri="{9D8B030D-6E8A-4147-A177-3AD203B41FA5}">
                      <a16:colId xmlns:a16="http://schemas.microsoft.com/office/drawing/2014/main" val="20010"/>
                    </a:ext>
                  </a:extLst>
                </a:gridCol>
                <a:gridCol w="429250">
                  <a:extLst>
                    <a:ext uri="{9D8B030D-6E8A-4147-A177-3AD203B41FA5}">
                      <a16:colId xmlns:a16="http://schemas.microsoft.com/office/drawing/2014/main" val="20011"/>
                    </a:ext>
                  </a:extLst>
                </a:gridCol>
                <a:gridCol w="429250">
                  <a:extLst>
                    <a:ext uri="{9D8B030D-6E8A-4147-A177-3AD203B41FA5}">
                      <a16:colId xmlns:a16="http://schemas.microsoft.com/office/drawing/2014/main" val="20012"/>
                    </a:ext>
                  </a:extLst>
                </a:gridCol>
                <a:gridCol w="580325">
                  <a:extLst>
                    <a:ext uri="{9D8B030D-6E8A-4147-A177-3AD203B41FA5}">
                      <a16:colId xmlns:a16="http://schemas.microsoft.com/office/drawing/2014/main" val="20013"/>
                    </a:ext>
                  </a:extLst>
                </a:gridCol>
              </a:tblGrid>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noFill/>
                      <a:prstDash val="solid"/>
                      <a:round/>
                      <a:headEnd type="none" w="sm" len="sm"/>
                      <a:tailEnd type="none" w="sm" len="sm"/>
                    </a:lnR>
                    <a:lnT w="9525" cap="flat" cmpd="sng">
                      <a:solidFill>
                        <a:schemeClr val="lt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50" marR="91450" marT="45725" marB="45725" anchor="ct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91450" marR="91450" marT="45725" marB="45725"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solidFill>
                            <a:schemeClr val="lt1"/>
                          </a:solidFill>
                          <a:latin typeface="Times New Roman"/>
                          <a:ea typeface="Times New Roman"/>
                          <a:cs typeface="Times New Roman"/>
                          <a:sym typeface="Times New Roman"/>
                        </a:rPr>
                        <a:t>D</a:t>
                      </a: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I</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E</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N</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T</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highlight>
                            <a:schemeClr val="lt1"/>
                          </a:highlight>
                          <a:latin typeface="Times New Roman"/>
                          <a:ea typeface="Times New Roman"/>
                          <a:cs typeface="Times New Roman"/>
                          <a:sym typeface="Times New Roman"/>
                        </a:rPr>
                        <a:t>R</a:t>
                      </a:r>
                      <a:endParaRPr sz="1700" u="none" strike="noStrike" cap="none" dirty="0">
                        <a:highlight>
                          <a:schemeClr val="lt1"/>
                        </a:highlight>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latin typeface="Times New Roman"/>
                          <a:ea typeface="Times New Roman"/>
                          <a:cs typeface="Times New Roman"/>
                          <a:sym typeface="Times New Roman"/>
                        </a:rPr>
                        <a:t>O</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0"/>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X</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O</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A</a:t>
                      </a: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Y</a:t>
                      </a: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C</a:t>
                      </a: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I</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E</a:t>
                      </a: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U</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1"/>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lgn="ctr">
                      <a:solidFill>
                        <a:schemeClr val="tx1"/>
                      </a:solidFill>
                      <a:prstDash val="solid"/>
                      <a:round/>
                      <a:headEnd type="none" w="med" len="med"/>
                      <a:tailEnd type="none" w="med" len="med"/>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A</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M</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P</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solidFill>
                            <a:schemeClr val="lt1"/>
                          </a:solidFill>
                          <a:latin typeface="Times New Roman"/>
                          <a:ea typeface="Times New Roman"/>
                          <a:cs typeface="Times New Roman"/>
                          <a:sym typeface="Times New Roman"/>
                        </a:rPr>
                        <a:t>E</a:t>
                      </a: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K</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E</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no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2"/>
                  </a:ext>
                </a:extLst>
              </a:tr>
              <a:tr h="30850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12700" cap="flat" cmpd="sng">
                      <a:solidFill>
                        <a:schemeClr val="lt1"/>
                      </a:solidFill>
                      <a:prstDash val="solid"/>
                      <a:round/>
                      <a:headEnd type="none" w="sm" len="sm"/>
                      <a:tailEnd type="none" w="sm" len="sm"/>
                    </a:ln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lgn="ctr">
                      <a:noFill/>
                      <a:prstDash val="solid"/>
                      <a:round/>
                      <a:headEnd type="none" w="med" len="med"/>
                      <a:tailEnd type="none" w="med" len="med"/>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endParaRPr lang="en-US" dirty="0"/>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V</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O</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solidFill>
                            <a:schemeClr val="lt1"/>
                          </a:solidFill>
                          <a:latin typeface="Times New Roman"/>
                          <a:ea typeface="Times New Roman"/>
                          <a:cs typeface="Times New Roman"/>
                          <a:sym typeface="Times New Roman"/>
                        </a:rPr>
                        <a:t>N</a:t>
                      </a: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K</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E</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3"/>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noFill/>
                      <a:prstDash val="solid"/>
                      <a:round/>
                      <a:headEnd type="none" w="med" len="med"/>
                      <a:tailEnd type="none" w="med" len="med"/>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dk1"/>
                      </a:solidFill>
                      <a:prstDash val="solid"/>
                      <a:round/>
                      <a:headEnd type="none" w="sm" len="sm"/>
                      <a:tailEnd type="none" w="sm" len="sm"/>
                    </a:lnR>
                    <a:lnT w="12700" cap="flat" cmpd="sng" algn="ctr">
                      <a:noFill/>
                      <a:prstDash val="solid"/>
                      <a:round/>
                      <a:headEnd type="none" w="med" len="med"/>
                      <a:tailEnd type="none" w="med" len="med"/>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N</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G</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12700" cap="flat" cmpd="sng" algn="ctr">
                      <a:solidFill>
                        <a:schemeClr val="tx1"/>
                      </a:solidFill>
                      <a:prstDash val="solid"/>
                      <a:round/>
                      <a:headEnd type="none" w="med" len="med"/>
                      <a:tailEnd type="none" w="med" len="med"/>
                    </a:lnL>
                    <a:lnR w="12700"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noFill/>
                      <a:prstDash val="solid"/>
                      <a:round/>
                      <a:headEnd type="none" w="sm" len="sm"/>
                      <a:tailEnd type="none" w="sm" len="sm"/>
                    </a:lnL>
                    <a:lnR w="12700" cap="flat" cmpd="sng">
                      <a:noFill/>
                      <a:prstDash val="solid"/>
                      <a:round/>
                      <a:headEnd type="none" w="sm" len="sm"/>
                      <a:tailEnd type="none" w="sm" len="sm"/>
                    </a:lnR>
                    <a:lnT w="12700" cap="flat" cmpd="sng">
                      <a:noFill/>
                      <a:prstDash val="solid"/>
                      <a:round/>
                      <a:headEnd type="none" w="sm" len="sm"/>
                      <a:tailEnd type="none" w="sm" len="sm"/>
                    </a:lnT>
                    <a:lnB w="12700"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no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4"/>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dk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T</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U</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H</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O</a:t>
                      </a: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A</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no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solidFill>
                        <a:schemeClr val="lt1">
                          <a:alpha val="0"/>
                        </a:scheme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12700"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12700"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solidFill>
                        <a:schemeClr val="dk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T</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H</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latin typeface="Times New Roman"/>
                          <a:ea typeface="Times New Roman"/>
                          <a:cs typeface="Times New Roman"/>
                          <a:sym typeface="Times New Roman"/>
                        </a:rPr>
                        <a:t>A</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dirty="0">
                          <a:solidFill>
                            <a:schemeClr val="lt1"/>
                          </a:solidFill>
                          <a:latin typeface="Times New Roman"/>
                          <a:ea typeface="Times New Roman"/>
                          <a:cs typeface="Times New Roman"/>
                          <a:sym typeface="Times New Roman"/>
                        </a:rPr>
                        <a:t>N</a:t>
                      </a:r>
                      <a:endParaRPr sz="1700" u="none" strike="noStrike" cap="none" dirty="0">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G</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dirty="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12700" cap="flat" cmpd="sng">
                      <a:solidFill>
                        <a:schemeClr val="lt1">
                          <a:alpha val="0"/>
                        </a:schemeClr>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alpha val="0"/>
                        </a:scheme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lgn="ctr">
                      <a:no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338150">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endParaRPr sz="1700">
                        <a:latin typeface="Times New Roman"/>
                        <a:ea typeface="Times New Roman"/>
                        <a:cs typeface="Times New Roman"/>
                        <a:sym typeface="Times New Roman"/>
                      </a:endParaRPr>
                    </a:p>
                  </a:txBody>
                  <a:tcPr marL="91450" marR="91450" marT="45725" marB="45725" anchor="ctr">
                    <a:lnL w="9525" cap="flat" cmpd="sng">
                      <a:solidFill>
                        <a:schemeClr val="lt1"/>
                      </a:solid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solidFill>
                        <a:schemeClr val="lt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solidFill>
                            <a:schemeClr val="lt1"/>
                          </a:solidFill>
                          <a:latin typeface="Times New Roman"/>
                          <a:ea typeface="Times New Roman"/>
                          <a:cs typeface="Times New Roman"/>
                          <a:sym typeface="Times New Roman"/>
                        </a:rPr>
                        <a:t>G</a:t>
                      </a:r>
                      <a:endParaRPr sz="1700" u="none" strike="noStrike" cap="none">
                        <a:solidFill>
                          <a:schemeClr val="lt1"/>
                        </a:solidFill>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a:latin typeface="Times New Roman"/>
                          <a:ea typeface="Times New Roman"/>
                          <a:cs typeface="Times New Roman"/>
                          <a:sym typeface="Times New Roman"/>
                        </a:rPr>
                        <a:t>I</a:t>
                      </a:r>
                      <a:endParaRPr sz="1700" u="none" strike="noStrike" cap="none">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rtl="0">
                        <a:lnSpc>
                          <a:spcPct val="100000"/>
                        </a:lnSpc>
                        <a:spcBef>
                          <a:spcPts val="0"/>
                        </a:spcBef>
                        <a:spcAft>
                          <a:spcPts val="0"/>
                        </a:spcAft>
                        <a:buClr>
                          <a:srgbClr val="000000"/>
                        </a:buClr>
                        <a:buSzPts val="1700"/>
                        <a:buFont typeface="Arial"/>
                        <a:buNone/>
                      </a:pPr>
                      <a:r>
                        <a:rPr lang="en-US" sz="1700" u="none" strike="noStrike" cap="none" dirty="0">
                          <a:latin typeface="Times New Roman"/>
                          <a:ea typeface="Times New Roman"/>
                          <a:cs typeface="Times New Roman"/>
                          <a:sym typeface="Times New Roman"/>
                        </a:rPr>
                        <a:t>A</a:t>
                      </a: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lvl="0" indent="0" algn="ctr" rtl="0">
                        <a:spcBef>
                          <a:spcPts val="0"/>
                        </a:spcBef>
                        <a:spcAft>
                          <a:spcPts val="0"/>
                        </a:spcAft>
                        <a:buNone/>
                      </a:pPr>
                      <a:r>
                        <a:rPr lang="en-US" sz="1700" dirty="0">
                          <a:latin typeface="Times New Roman"/>
                          <a:ea typeface="Times New Roman"/>
                          <a:cs typeface="Times New Roman"/>
                          <a:sym typeface="Times New Roman"/>
                        </a:rPr>
                        <a:t>M</a:t>
                      </a:r>
                      <a:endParaRPr sz="1700" dirty="0">
                        <a:latin typeface="Times New Roman"/>
                        <a:ea typeface="Times New Roman"/>
                        <a:cs typeface="Times New Roman"/>
                        <a:sym typeface="Times New Roman"/>
                      </a:endParaRPr>
                    </a:p>
                  </a:txBody>
                  <a:tcPr marL="91450" marR="91450"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marL="91450" marR="91450"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marL="91450" marR="91450" marT="45725" marB="457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700"/>
                        <a:buFont typeface="Arial"/>
                        <a:buNone/>
                      </a:pPr>
                      <a:endParaRPr sz="1700" u="none" strike="noStrike" cap="none" dirty="0">
                        <a:latin typeface="Times New Roman"/>
                        <a:ea typeface="Times New Roman"/>
                        <a:cs typeface="Times New Roman"/>
                        <a:sym typeface="Times New Roman"/>
                      </a:endParaRPr>
                    </a:p>
                  </a:txBody>
                  <a:tcPr marL="91450" marR="91450" marT="45725" marB="45725" anchor="ctr">
                    <a:lnL w="12700" cap="flat" cmpd="sng" algn="ctr">
                      <a:noFill/>
                      <a:prstDash val="solid"/>
                      <a:round/>
                      <a:headEnd type="none" w="med" len="med"/>
                      <a:tailEnd type="none" w="med" len="med"/>
                    </a:lnL>
                    <a:lnT w="9525" cap="flat" cmpd="sng">
                      <a:solidFill>
                        <a:srgbClr val="000000">
                          <a:alpha val="0"/>
                        </a:srgbClr>
                      </a:solidFill>
                      <a:prstDash val="solid"/>
                      <a:round/>
                      <a:headEnd type="none" w="sm" len="sm"/>
                      <a:tailEnd type="none" w="sm" len="sm"/>
                    </a:lnT>
                  </a:tcPr>
                </a:tc>
                <a:extLst>
                  <a:ext uri="{0D108BD9-81ED-4DB2-BD59-A6C34878D82A}">
                    <a16:rowId xmlns:a16="http://schemas.microsoft.com/office/drawing/2014/main" val="10007"/>
                  </a:ext>
                </a:extLst>
              </a:tr>
            </a:tbl>
          </a:graphicData>
        </a:graphic>
      </p:graphicFrame>
      <p:sp>
        <p:nvSpPr>
          <p:cNvPr id="586" name="Google Shape;586;g22ecebb83e1_0_153"/>
          <p:cNvSpPr/>
          <p:nvPr/>
        </p:nvSpPr>
        <p:spPr>
          <a:xfrm>
            <a:off x="326100" y="4577150"/>
            <a:ext cx="6288656" cy="4681800"/>
          </a:xfrm>
          <a:prstGeom prst="rect">
            <a:avLst/>
          </a:prstGeom>
          <a:noFill/>
          <a:ln>
            <a:noFill/>
          </a:ln>
        </p:spPr>
        <p:txBody>
          <a:bodyPr spcFirstLastPara="1" wrap="square" lIns="91425" tIns="45700" rIns="91425" bIns="45700" anchor="t" anchorCtr="0">
            <a:noAutofit/>
          </a:bodyPr>
          <a:lstStyle/>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1:</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Giá</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trị</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dung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của</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xoay</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thay</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đổi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là</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do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thay</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đổi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phần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___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đối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nhau</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giữa</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các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bản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tụ</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endParaRPr lang="en-US"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2:</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Khi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sử</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dụng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đồng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hồ</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đa</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không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được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đặt</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thang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đo</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trở</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khi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đo</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loại</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điện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áp</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nào</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endParaRPr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3:</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Dụng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cụ</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nào</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dùng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để</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đo</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cường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độ</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dòng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điện</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được</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mắc</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nối</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tiếp</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trong</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mạch</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a:t>
            </a: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4: </a:t>
            </a:r>
            <a:r>
              <a:rPr lang="en-US" sz="1650" dirty="0" err="1">
                <a:latin typeface="Times New Roman" panose="02020603050405020304" pitchFamily="18" charset="0"/>
                <a:ea typeface="Times New Roman"/>
                <a:cs typeface="Times New Roman" panose="02020603050405020304" pitchFamily="18" charset="0"/>
                <a:sym typeface="Times New Roman"/>
              </a:rPr>
              <a:t>Dụng</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cụ</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nào</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dùng</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để</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đo</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hiệu</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điện</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thế</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giữa</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hai</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đầu</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đoạn</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mạch</a:t>
            </a:r>
            <a:r>
              <a:rPr lang="en-US" sz="1650" dirty="0">
                <a:latin typeface="Times New Roman" panose="02020603050405020304" pitchFamily="18" charset="0"/>
                <a:ea typeface="Times New Roman"/>
                <a:cs typeface="Times New Roman" panose="02020603050405020304" pitchFamily="18" charset="0"/>
                <a:sym typeface="Times New Roman"/>
              </a:rPr>
              <a:t>?</a:t>
            </a:r>
            <a:endPar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5:</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cs typeface="Times New Roman" panose="02020603050405020304" pitchFamily="18" charset="0"/>
              </a:rPr>
              <a:t>Vẽ</a:t>
            </a:r>
            <a:r>
              <a:rPr lang="en-US" sz="1650" dirty="0">
                <a:latin typeface="Times New Roman" panose="02020603050405020304" pitchFamily="18" charset="0"/>
                <a:cs typeface="Times New Roman" panose="02020603050405020304" pitchFamily="18" charset="0"/>
              </a:rPr>
              <a:t> đ</a:t>
            </a:r>
            <a:r>
              <a:rPr lang="vi-VN" sz="1650" dirty="0">
                <a:latin typeface="Times New Roman" panose="02020603050405020304" pitchFamily="18" charset="0"/>
                <a:cs typeface="Times New Roman" panose="02020603050405020304" pitchFamily="18" charset="0"/>
              </a:rPr>
              <a:t>ồ thị của phương trình: U = ℰ - r.I</a:t>
            </a:r>
            <a:r>
              <a:rPr lang="en-US" sz="1650" dirty="0">
                <a:latin typeface="Times New Roman" panose="02020603050405020304" pitchFamily="18" charset="0"/>
                <a:cs typeface="Times New Roman" panose="02020603050405020304" pitchFamily="18" charset="0"/>
              </a:rPr>
              <a:t> , </a:t>
            </a:r>
            <a:r>
              <a:rPr lang="en-US" sz="1650" dirty="0" err="1">
                <a:latin typeface="Times New Roman" panose="02020603050405020304" pitchFamily="18" charset="0"/>
                <a:cs typeface="Times New Roman" panose="02020603050405020304" pitchFamily="18" charset="0"/>
              </a:rPr>
              <a:t>trị</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số</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của</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suất</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điện</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động</a:t>
            </a:r>
            <a:r>
              <a:rPr lang="en-US" sz="1650" dirty="0">
                <a:latin typeface="Times New Roman" panose="02020603050405020304" pitchFamily="18" charset="0"/>
                <a:cs typeface="Times New Roman" panose="02020603050405020304" pitchFamily="18" charset="0"/>
              </a:rPr>
              <a:t> ℰ </a:t>
            </a:r>
            <a:r>
              <a:rPr lang="en-US" sz="1650" dirty="0" err="1">
                <a:latin typeface="Times New Roman" panose="02020603050405020304" pitchFamily="18" charset="0"/>
                <a:cs typeface="Times New Roman" panose="02020603050405020304" pitchFamily="18" charset="0"/>
              </a:rPr>
              <a:t>là</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giao</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điểm</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khi</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kéo</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dài</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đồ</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thị</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cho</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cắt</a:t>
            </a:r>
            <a:r>
              <a:rPr lang="en-US" sz="1650" dirty="0">
                <a:latin typeface="Times New Roman" panose="02020603050405020304" pitchFamily="18" charset="0"/>
                <a:cs typeface="Times New Roman" panose="02020603050405020304" pitchFamily="18" charset="0"/>
              </a:rPr>
              <a:t> </a:t>
            </a:r>
            <a:r>
              <a:rPr lang="en-US" sz="1650" dirty="0" err="1">
                <a:latin typeface="Times New Roman" panose="02020603050405020304" pitchFamily="18" charset="0"/>
                <a:cs typeface="Times New Roman" panose="02020603050405020304" pitchFamily="18" charset="0"/>
              </a:rPr>
              <a:t>trục</a:t>
            </a:r>
            <a:r>
              <a:rPr lang="en-US" sz="1650" dirty="0">
                <a:latin typeface="Times New Roman" panose="02020603050405020304" pitchFamily="18" charset="0"/>
                <a:cs typeface="Times New Roman" panose="02020603050405020304" pitchFamily="18" charset="0"/>
              </a:rPr>
              <a:t> ___ U(V).</a:t>
            </a:r>
          </a:p>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6:</a:t>
            </a:r>
            <a:r>
              <a:rPr lang="en-US"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Hình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ảnh</a:t>
            </a:r>
            <a:r>
              <a:rPr lang="en-US" sz="1650" dirty="0">
                <a:latin typeface="Times New Roman" panose="02020603050405020304" pitchFamily="18" charset="0"/>
                <a:ea typeface="Times New Roman"/>
                <a:cs typeface="Times New Roman" panose="02020603050405020304" pitchFamily="18" charset="0"/>
                <a:sym typeface="Times New Roman"/>
              </a:rPr>
              <a:t> minh </a:t>
            </a:r>
            <a:r>
              <a:rPr lang="en-US" sz="1650" dirty="0" err="1">
                <a:latin typeface="Times New Roman" panose="02020603050405020304" pitchFamily="18" charset="0"/>
                <a:ea typeface="Times New Roman"/>
                <a:cs typeface="Times New Roman" panose="02020603050405020304" pitchFamily="18" charset="0"/>
                <a:sym typeface="Times New Roman"/>
              </a:rPr>
              <a:t>họa</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cách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kiểm</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tra</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thành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phần</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nào</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trong</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mạch</a:t>
            </a:r>
            <a:r>
              <a:rPr lang="en-US" sz="1650" dirty="0">
                <a:latin typeface="Times New Roman" panose="02020603050405020304" pitchFamily="18" charset="0"/>
                <a:ea typeface="Times New Roman"/>
                <a:cs typeface="Times New Roman" panose="02020603050405020304" pitchFamily="18" charset="0"/>
                <a:sym typeface="Times New Roman"/>
              </a:rPr>
              <a:t> </a:t>
            </a:r>
            <a:r>
              <a:rPr lang="en-US" sz="1650" dirty="0" err="1">
                <a:latin typeface="Times New Roman" panose="02020603050405020304" pitchFamily="18" charset="0"/>
                <a:ea typeface="Times New Roman"/>
                <a:cs typeface="Times New Roman" panose="02020603050405020304" pitchFamily="18" charset="0"/>
                <a:sym typeface="Times New Roman"/>
              </a:rPr>
              <a:t>điện</a:t>
            </a:r>
            <a:r>
              <a:rPr lang="en-US" sz="1650" dirty="0">
                <a:latin typeface="Times New Roman" panose="02020603050405020304" pitchFamily="18" charset="0"/>
                <a:ea typeface="Times New Roman"/>
                <a:cs typeface="Times New Roman" panose="02020603050405020304" pitchFamily="18" charset="0"/>
                <a:sym typeface="Times New Roman"/>
              </a:rPr>
              <a:t>?</a:t>
            </a: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lang="en-US"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endParaRPr sz="1650" dirty="0">
              <a:latin typeface="Times New Roman" panose="02020603050405020304" pitchFamily="18" charset="0"/>
              <a:ea typeface="Times New Roman"/>
              <a:cs typeface="Times New Roman" panose="02020603050405020304" pitchFamily="18" charset="0"/>
              <a:sym typeface="Times New Roman"/>
            </a:endParaRPr>
          </a:p>
          <a:p>
            <a:pPr lvl="0">
              <a:buSzPts val="1850"/>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7: </a:t>
            </a:r>
            <a:r>
              <a:rPr lang="vi-VN" sz="1650" dirty="0">
                <a:latin typeface="Times New Roman" panose="02020603050405020304" pitchFamily="18" charset="0"/>
                <a:cs typeface="Times New Roman" panose="02020603050405020304" pitchFamily="18" charset="0"/>
              </a:rPr>
              <a:t>Dạng đồ thị của U = f(I) là một đường </a:t>
            </a:r>
            <a:r>
              <a:rPr lang="en-US" sz="1650" dirty="0">
                <a:latin typeface="Times New Roman" panose="02020603050405020304" pitchFamily="18" charset="0"/>
                <a:cs typeface="Times New Roman" panose="02020603050405020304" pitchFamily="18" charset="0"/>
              </a:rPr>
              <a:t>___</a:t>
            </a:r>
            <a:r>
              <a:rPr lang="vi-VN" sz="1650" dirty="0">
                <a:latin typeface="Times New Roman" panose="02020603050405020304" pitchFamily="18" charset="0"/>
                <a:cs typeface="Times New Roman" panose="02020603050405020304" pitchFamily="18" charset="0"/>
              </a:rPr>
              <a:t>cắt hai trục tọa độ</a:t>
            </a:r>
            <a:r>
              <a:rPr lang="en-US" sz="1650" dirty="0">
                <a:latin typeface="Times New Roman" panose="02020603050405020304" pitchFamily="18" charset="0"/>
                <a:cs typeface="Times New Roman" panose="02020603050405020304" pitchFamily="18" charset="0"/>
              </a:rPr>
              <a:t>.</a:t>
            </a:r>
            <a:endPar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a:p>
            <a:pPr marL="0" marR="0" lvl="0" indent="0" algn="l" rtl="0">
              <a:lnSpc>
                <a:spcPct val="100000"/>
              </a:lnSpc>
              <a:spcBef>
                <a:spcPts val="0"/>
              </a:spcBef>
              <a:spcAft>
                <a:spcPts val="0"/>
              </a:spcAft>
              <a:buClr>
                <a:srgbClr val="000000"/>
              </a:buClr>
              <a:buSzPts val="1850"/>
              <a:buFont typeface="Arial"/>
              <a:buNone/>
            </a:pPr>
            <a:r>
              <a:rPr lang="en-US" sz="1650" b="1" i="0" u="none" strike="noStrike" cap="none" dirty="0" err="1">
                <a:solidFill>
                  <a:srgbClr val="000000"/>
                </a:solidFill>
                <a:latin typeface="Times New Roman" panose="02020603050405020304" pitchFamily="18" charset="0"/>
                <a:ea typeface="Times New Roman"/>
                <a:cs typeface="Times New Roman" panose="02020603050405020304" pitchFamily="18" charset="0"/>
                <a:sym typeface="Times New Roman"/>
              </a:rPr>
              <a:t>Câu</a:t>
            </a:r>
            <a:r>
              <a:rPr lang="en-US" sz="1650" b="1"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rPr>
              <a:t> 8: </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U=I.R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là</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công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thức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để</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xác</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định</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độ</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____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thế</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năng</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trên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đoạn</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 </a:t>
            </a:r>
            <a:r>
              <a:rPr lang="en-US" sz="1650" dirty="0" err="1">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mạch</a:t>
            </a:r>
            <a:r>
              <a:rPr lang="en-US" sz="1650" dirty="0">
                <a:solidFill>
                  <a:srgbClr val="212529"/>
                </a:solidFill>
                <a:highlight>
                  <a:srgbClr val="FFFFFF"/>
                </a:highlight>
                <a:latin typeface="Times New Roman" panose="02020603050405020304" pitchFamily="18" charset="0"/>
                <a:ea typeface="Times New Roman"/>
                <a:cs typeface="Times New Roman" panose="02020603050405020304" pitchFamily="18" charset="0"/>
                <a:sym typeface="Times New Roman"/>
              </a:rPr>
              <a:t>.</a:t>
            </a:r>
            <a:endParaRPr sz="1650" i="0" u="none" strike="noStrike" cap="none" dirty="0">
              <a:solidFill>
                <a:srgbClr val="000000"/>
              </a:solidFill>
              <a:latin typeface="Times New Roman" panose="02020603050405020304" pitchFamily="18" charset="0"/>
              <a:ea typeface="Times New Roman"/>
              <a:cs typeface="Times New Roman" panose="02020603050405020304" pitchFamily="18" charset="0"/>
              <a:sym typeface="Times New Roman"/>
            </a:endParaRPr>
          </a:p>
        </p:txBody>
      </p:sp>
      <p:pic>
        <p:nvPicPr>
          <p:cNvPr id="587" name="Google Shape;587;g22ecebb83e1_0_153" descr="Cartoon boy scientist holding test tube 8388672 Vector Art at Vecteezy"/>
          <p:cNvPicPr preferRelativeResize="0"/>
          <p:nvPr/>
        </p:nvPicPr>
        <p:blipFill rotWithShape="1">
          <a:blip r:embed="rId5">
            <a:alphaModFix/>
          </a:blip>
          <a:srcRect/>
          <a:stretch/>
        </p:blipFill>
        <p:spPr>
          <a:xfrm>
            <a:off x="6350" y="2301493"/>
            <a:ext cx="1403350" cy="2303035"/>
          </a:xfrm>
          <a:prstGeom prst="rect">
            <a:avLst/>
          </a:prstGeom>
          <a:noFill/>
          <a:ln>
            <a:noFill/>
          </a:ln>
        </p:spPr>
      </p:pic>
      <p:pic>
        <p:nvPicPr>
          <p:cNvPr id="588" name="Google Shape;588;g22ecebb83e1_0_153"/>
          <p:cNvPicPr preferRelativeResize="0"/>
          <p:nvPr/>
        </p:nvPicPr>
        <p:blipFill rotWithShape="1">
          <a:blip r:embed="rId6">
            <a:alphaModFix/>
          </a:blip>
          <a:srcRect b="15002"/>
          <a:stretch/>
        </p:blipFill>
        <p:spPr>
          <a:xfrm>
            <a:off x="1907653" y="7270547"/>
            <a:ext cx="1927747" cy="1403553"/>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0A6727A3-8CEA-96F8-BB16-341F681E5897}"/>
              </a:ext>
            </a:extLst>
          </p:cNvPr>
          <p:cNvSpPr txBox="1"/>
          <p:nvPr/>
        </p:nvSpPr>
        <p:spPr>
          <a:xfrm>
            <a:off x="0" y="6067425"/>
            <a:ext cx="6857999" cy="1837106"/>
          </a:xfrm>
          <a:prstGeom prst="rect">
            <a:avLst/>
          </a:prstGeom>
          <a:noFill/>
        </p:spPr>
        <p:txBody>
          <a:bodyPr wrap="square">
            <a:spAutoFit/>
          </a:bodyPr>
          <a:lstStyle/>
          <a:p>
            <a:pPr algn="ctr" defTabSz="385763">
              <a:lnSpc>
                <a:spcPct val="107000"/>
              </a:lnSpc>
              <a:spcAft>
                <a:spcPts val="338"/>
              </a:spcAft>
              <a:buClrTx/>
            </a:pPr>
            <a:r>
              <a:rPr lang="en-US" sz="1600" b="1" kern="1200">
                <a:solidFill>
                  <a:prstClr val="black"/>
                </a:solidFill>
                <a:latin typeface="Calibri" panose="020F0502020204030204" pitchFamily="34" charset="0"/>
                <a:ea typeface="Calibri" panose="020F0502020204030204" pitchFamily="34" charset="0"/>
                <a:cs typeface="+mn-cs"/>
              </a:rPr>
              <a:t>LINK NHÓM DÀNH </a:t>
            </a:r>
            <a:r>
              <a:rPr lang="en-US" sz="1600" b="1" kern="1200">
                <a:solidFill>
                  <a:srgbClr val="FF0000"/>
                </a:solidFill>
                <a:latin typeface="Calibri" panose="020F0502020204030204" pitchFamily="34" charset="0"/>
                <a:ea typeface="Calibri" panose="020F0502020204030204" pitchFamily="34" charset="0"/>
                <a:cs typeface="+mn-cs"/>
              </a:rPr>
              <a:t>SƯU TẦM: ĐOÀN VĂN DOANH, NAM TRỰC, NAM ĐỊNH</a:t>
            </a:r>
            <a:endParaRPr lang="en-US" sz="700" kern="1200">
              <a:solidFill>
                <a:srgbClr val="FF0000"/>
              </a:solidFill>
              <a:latin typeface="Calibri" panose="020F0502020204030204" pitchFamily="34" charset="0"/>
              <a:ea typeface="Calibri" panose="020F0502020204030204" pitchFamily="34" charset="0"/>
              <a:cs typeface="+mn-cs"/>
            </a:endParaRPr>
          </a:p>
          <a:p>
            <a:pPr algn="ctr" defTabSz="385763">
              <a:lnSpc>
                <a:spcPct val="107000"/>
              </a:lnSpc>
              <a:spcAft>
                <a:spcPts val="338"/>
              </a:spcAft>
              <a:buClrTx/>
            </a:pPr>
            <a:r>
              <a:rPr lang="en-US" sz="1800" b="1" kern="1200">
                <a:solidFill>
                  <a:prstClr val="black"/>
                </a:solidFill>
                <a:latin typeface="Calibri" panose="020F0502020204030204" pitchFamily="34" charset="0"/>
                <a:ea typeface="Calibri" panose="020F0502020204030204" pitchFamily="34" charset="0"/>
                <a:cs typeface="+mn-cs"/>
              </a:rPr>
              <a:t>CHO GV BỘ MÔN VẬT LÝ TRAO ĐỔI TÀI LIỆU VÀ CHUYÊN MÔN CT 2018</a:t>
            </a:r>
            <a:endParaRPr lang="en-US" sz="1100" kern="1200">
              <a:solidFill>
                <a:prstClr val="black"/>
              </a:solidFill>
              <a:latin typeface="Calibri" panose="020F0502020204030204" pitchFamily="34" charset="0"/>
              <a:ea typeface="Calibri" panose="020F0502020204030204" pitchFamily="34" charset="0"/>
              <a:cs typeface="+mn-cs"/>
            </a:endParaRPr>
          </a:p>
          <a:p>
            <a:pPr algn="ctr" defTabSz="385763">
              <a:buClrTx/>
            </a:pPr>
            <a:r>
              <a:rPr lang="en-US" sz="3600" kern="1200">
                <a:solidFill>
                  <a:srgbClr val="0563C1"/>
                </a:solidFill>
                <a:latin typeface="Calibri" panose="020F0502020204030204" pitchFamily="34" charset="0"/>
                <a:ea typeface="Calibri" panose="020F0502020204030204" pitchFamily="34" charset="0"/>
                <a:cs typeface="+mn-cs"/>
                <a:hlinkClick r:id="rId2"/>
              </a:rPr>
              <a:t>https://www.facebook.com/groups/299257004355186</a:t>
            </a:r>
            <a:endParaRPr lang="en-US" sz="3600" kern="1200">
              <a:solidFill>
                <a:prstClr val="black"/>
              </a:solidFill>
              <a:latin typeface="Calibri" panose="020F0502020204030204"/>
              <a:ea typeface="+mn-ea"/>
              <a:cs typeface="+mn-cs"/>
            </a:endParaRPr>
          </a:p>
        </p:txBody>
      </p:sp>
      <p:pic>
        <p:nvPicPr>
          <p:cNvPr id="5" name="Hình ảnh 4">
            <a:extLst>
              <a:ext uri="{FF2B5EF4-FFF2-40B4-BE49-F238E27FC236}">
                <a16:creationId xmlns:a16="http://schemas.microsoft.com/office/drawing/2014/main" id="{8E9646C3-A4D4-6F24-9294-95C76FDC873F}"/>
              </a:ext>
            </a:extLst>
          </p:cNvPr>
          <p:cNvPicPr>
            <a:picLocks noChangeAspect="1"/>
          </p:cNvPicPr>
          <p:nvPr/>
        </p:nvPicPr>
        <p:blipFill>
          <a:blip r:embed="rId3"/>
          <a:stretch>
            <a:fillRect/>
          </a:stretch>
        </p:blipFill>
        <p:spPr>
          <a:xfrm>
            <a:off x="0" y="3041623"/>
            <a:ext cx="6858000" cy="3025802"/>
          </a:xfrm>
          <a:prstGeom prst="rect">
            <a:avLst/>
          </a:prstGeom>
        </p:spPr>
      </p:pic>
    </p:spTree>
    <p:extLst>
      <p:ext uri="{BB962C8B-B14F-4D97-AF65-F5344CB8AC3E}">
        <p14:creationId xmlns:p14="http://schemas.microsoft.com/office/powerpoint/2010/main" val="400372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grpSp>
        <p:nvGrpSpPr>
          <p:cNvPr id="239" name="Google Shape;239;p10"/>
          <p:cNvGrpSpPr/>
          <p:nvPr/>
        </p:nvGrpSpPr>
        <p:grpSpPr>
          <a:xfrm>
            <a:off x="332829" y="1218609"/>
            <a:ext cx="6311519" cy="3153683"/>
            <a:chOff x="509430" y="274288"/>
            <a:chExt cx="5765038" cy="1710467"/>
          </a:xfrm>
        </p:grpSpPr>
        <p:sp>
          <p:nvSpPr>
            <p:cNvPr id="240" name="Google Shape;240;p10"/>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1" name="Google Shape;241;p10"/>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42" name="Google Shape;242;p10"/>
          <p:cNvGrpSpPr/>
          <p:nvPr/>
        </p:nvGrpSpPr>
        <p:grpSpPr>
          <a:xfrm>
            <a:off x="306286" y="169816"/>
            <a:ext cx="6390573" cy="767669"/>
            <a:chOff x="509430" y="274287"/>
            <a:chExt cx="5765038" cy="2124668"/>
          </a:xfrm>
        </p:grpSpPr>
        <p:sp>
          <p:nvSpPr>
            <p:cNvPr id="243" name="Google Shape;243;p10"/>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10"/>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1900" b="1" i="0" u="none" strike="noStrike" cap="none">
                  <a:solidFill>
                    <a:srgbClr val="548135"/>
                  </a:solidFill>
                  <a:latin typeface="Times New Roman"/>
                  <a:ea typeface="Times New Roman"/>
                  <a:cs typeface="Times New Roman"/>
                  <a:sym typeface="Times New Roman"/>
                </a:rPr>
                <a:t>DAO ĐỘNG TẮT DẦN. DAO ĐỘNG CƯỠNG BỨC. HIỆN TƯỢNG CỘNG HƯỞNG</a:t>
              </a:r>
              <a:endParaRPr sz="1900" b="0" i="0" u="none" strike="noStrike" cap="none">
                <a:solidFill>
                  <a:srgbClr val="000000"/>
                </a:solidFill>
                <a:latin typeface="Arial"/>
                <a:ea typeface="Arial"/>
                <a:cs typeface="Arial"/>
                <a:sym typeface="Arial"/>
              </a:endParaRPr>
            </a:p>
          </p:txBody>
        </p:sp>
      </p:grpSp>
      <p:sp>
        <p:nvSpPr>
          <p:cNvPr id="245" name="Google Shape;245;p10"/>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Times New Roman"/>
                <a:ea typeface="Times New Roman"/>
                <a:cs typeface="Times New Roman"/>
                <a:sym typeface="Times New Roman"/>
              </a:rPr>
              <a:t>NHIỆM VỤ</a:t>
            </a:r>
            <a:endParaRPr sz="1800" b="1" i="0" u="none" strike="noStrike" cap="none">
              <a:solidFill>
                <a:schemeClr val="lt1"/>
              </a:solidFill>
              <a:latin typeface="Times New Roman"/>
              <a:ea typeface="Times New Roman"/>
              <a:cs typeface="Times New Roman"/>
              <a:sym typeface="Times New Roman"/>
            </a:endParaRPr>
          </a:p>
        </p:txBody>
      </p:sp>
      <p:grpSp>
        <p:nvGrpSpPr>
          <p:cNvPr id="246" name="Google Shape;246;p10"/>
          <p:cNvGrpSpPr/>
          <p:nvPr/>
        </p:nvGrpSpPr>
        <p:grpSpPr>
          <a:xfrm>
            <a:off x="252686" y="4571182"/>
            <a:ext cx="6460244" cy="5160863"/>
            <a:chOff x="509430" y="274288"/>
            <a:chExt cx="5765038" cy="1488763"/>
          </a:xfrm>
        </p:grpSpPr>
        <p:sp>
          <p:nvSpPr>
            <p:cNvPr id="247" name="Google Shape;247;p10"/>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8" name="Google Shape;248;p10"/>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49" name="Google Shape;249;p10" descr="Cartoon boy scientist holding test tubes 8916583 Vector Art at Vecteezy"/>
          <p:cNvPicPr preferRelativeResize="0"/>
          <p:nvPr/>
        </p:nvPicPr>
        <p:blipFill rotWithShape="1">
          <a:blip r:embed="rId3">
            <a:alphaModFix/>
          </a:blip>
          <a:srcRect/>
          <a:stretch/>
        </p:blipFill>
        <p:spPr>
          <a:xfrm flipH="1">
            <a:off x="5801726" y="2440467"/>
            <a:ext cx="918875" cy="2194283"/>
          </a:xfrm>
          <a:prstGeom prst="rect">
            <a:avLst/>
          </a:prstGeom>
          <a:noFill/>
          <a:ln>
            <a:noFill/>
          </a:ln>
        </p:spPr>
      </p:pic>
      <p:pic>
        <p:nvPicPr>
          <p:cNvPr id="250" name="Google Shape;250;p10"/>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51" name="Google Shape;251;p10" descr="Cartoon boy scientist holding test tube 8388672 Vector Art at Vecteezy"/>
          <p:cNvPicPr preferRelativeResize="0"/>
          <p:nvPr/>
        </p:nvPicPr>
        <p:blipFill rotWithShape="1">
          <a:blip r:embed="rId5">
            <a:alphaModFix/>
          </a:blip>
          <a:srcRect/>
          <a:stretch/>
        </p:blipFill>
        <p:spPr>
          <a:xfrm>
            <a:off x="-4979" y="2160717"/>
            <a:ext cx="1450573" cy="2334260"/>
          </a:xfrm>
          <a:prstGeom prst="rect">
            <a:avLst/>
          </a:prstGeom>
          <a:noFill/>
          <a:ln>
            <a:noFill/>
          </a:ln>
        </p:spPr>
      </p:pic>
      <p:sp>
        <p:nvSpPr>
          <p:cNvPr id="252" name="Google Shape;252;p10"/>
          <p:cNvSpPr/>
          <p:nvPr/>
        </p:nvSpPr>
        <p:spPr>
          <a:xfrm>
            <a:off x="292909" y="4780784"/>
            <a:ext cx="6230394" cy="447810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1</a:t>
            </a:r>
            <a:r>
              <a:rPr lang="en-US" sz="1900" b="0" i="0" u="none" strike="noStrike" cap="none">
                <a:solidFill>
                  <a:schemeClr val="dk1"/>
                </a:solidFill>
                <a:latin typeface="Times New Roman"/>
                <a:ea typeface="Times New Roman"/>
                <a:cs typeface="Times New Roman"/>
                <a:sym typeface="Times New Roman"/>
              </a:rPr>
              <a:t>: Một vật dao động tắt dần có biên độ và ___ giảm liên tục theo thời gian.</a:t>
            </a:r>
            <a:endParaRPr sz="1900" b="0" i="0" u="none" strike="noStrike" cap="none">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2</a:t>
            </a:r>
            <a:r>
              <a:rPr lang="en-US" sz="1900" b="0" i="0" u="none" strike="noStrike" cap="none">
                <a:solidFill>
                  <a:schemeClr val="dk1"/>
                </a:solidFill>
                <a:latin typeface="Times New Roman"/>
                <a:ea typeface="Times New Roman"/>
                <a:cs typeface="Times New Roman"/>
                <a:sym typeface="Times New Roman"/>
              </a:rPr>
              <a:t>: Hiện tượng biên độ dao động cưỡng bức tang đến giá trị cực đại khi tần số f của lực cưỡng bức tiến đến tần số f</a:t>
            </a:r>
            <a:r>
              <a:rPr lang="en-US" sz="1900" b="0" i="0" u="none" strike="noStrike" cap="none" baseline="-25000">
                <a:solidFill>
                  <a:schemeClr val="dk1"/>
                </a:solidFill>
                <a:latin typeface="Times New Roman"/>
                <a:ea typeface="Times New Roman"/>
                <a:cs typeface="Times New Roman"/>
                <a:sym typeface="Times New Roman"/>
              </a:rPr>
              <a:t>0</a:t>
            </a:r>
            <a:r>
              <a:rPr lang="en-US" sz="1900" b="0" i="0" u="none" strike="noStrike" cap="none">
                <a:solidFill>
                  <a:schemeClr val="dk1"/>
                </a:solidFill>
                <a:latin typeface="Times New Roman"/>
                <a:ea typeface="Times New Roman"/>
                <a:cs typeface="Times New Roman"/>
                <a:sym typeface="Times New Roman"/>
              </a:rPr>
              <a:t> của hệ dao động gọi là hiện tượng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3</a:t>
            </a:r>
            <a:r>
              <a:rPr lang="en-US" sz="1900" b="0" i="0" u="none" strike="noStrike" cap="none">
                <a:solidFill>
                  <a:schemeClr val="dk1"/>
                </a:solidFill>
                <a:latin typeface="Times New Roman"/>
                <a:ea typeface="Times New Roman"/>
                <a:cs typeface="Times New Roman"/>
                <a:sym typeface="Times New Roman"/>
              </a:rPr>
              <a:t>: Dao động tắt dần là dao động có biên độ giảm dần theo ___.</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4</a:t>
            </a:r>
            <a:r>
              <a:rPr lang="en-US" sz="1900" b="0" i="0" u="none" strike="noStrike" cap="none">
                <a:solidFill>
                  <a:schemeClr val="dk1"/>
                </a:solidFill>
                <a:latin typeface="Times New Roman"/>
                <a:ea typeface="Times New Roman"/>
                <a:cs typeface="Times New Roman"/>
                <a:sym typeface="Times New Roman"/>
              </a:rPr>
              <a:t>: Nguyên nhân làm dao động của vật tắt dần là do lực ma sát và ___ của môi trường.</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5</a:t>
            </a:r>
            <a:r>
              <a:rPr lang="en-US" sz="1900" b="0" i="0" u="none" strike="noStrike" cap="none">
                <a:solidFill>
                  <a:schemeClr val="dk1"/>
                </a:solidFill>
                <a:latin typeface="Times New Roman"/>
                <a:ea typeface="Times New Roman"/>
                <a:cs typeface="Times New Roman"/>
                <a:sym typeface="Times New Roman"/>
              </a:rPr>
              <a:t>: Trong giao động tắt dần, cơ năng ____ theo thời gian.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6:</a:t>
            </a:r>
            <a:r>
              <a:rPr lang="en-US" sz="1900" b="0" i="0" u="none" strike="noStrike" cap="none">
                <a:solidFill>
                  <a:schemeClr val="dk1"/>
                </a:solidFill>
                <a:latin typeface="Times New Roman"/>
                <a:ea typeface="Times New Roman"/>
                <a:cs typeface="Times New Roman"/>
                <a:sym typeface="Times New Roman"/>
              </a:rPr>
              <a:t> Dao động có ___ giảm dần theo thời gian gọi là dao động tắt dần.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7</a:t>
            </a:r>
            <a:r>
              <a:rPr lang="en-US" sz="1900" b="0" i="0" u="none" strike="noStrike" cap="none">
                <a:solidFill>
                  <a:schemeClr val="dk1"/>
                </a:solidFill>
                <a:latin typeface="Times New Roman"/>
                <a:ea typeface="Times New Roman"/>
                <a:cs typeface="Times New Roman"/>
                <a:sym typeface="Times New Roman"/>
              </a:rPr>
              <a:t>: Dao động chịu tác dụng của một ___ cưỡng bức tuần hoàn được gọi là dao động cưỡng bức.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en-US" sz="1900" b="1" i="0" u="none" strike="noStrike" cap="none">
                <a:solidFill>
                  <a:schemeClr val="dk1"/>
                </a:solidFill>
                <a:latin typeface="Times New Roman"/>
                <a:ea typeface="Times New Roman"/>
                <a:cs typeface="Times New Roman"/>
                <a:sym typeface="Times New Roman"/>
              </a:rPr>
              <a:t>Câu 8</a:t>
            </a:r>
            <a:r>
              <a:rPr lang="en-US" sz="1900" b="0" i="0" u="none" strike="noStrike" cap="none">
                <a:solidFill>
                  <a:schemeClr val="dk1"/>
                </a:solidFill>
                <a:latin typeface="Times New Roman"/>
                <a:ea typeface="Times New Roman"/>
                <a:cs typeface="Times New Roman"/>
                <a:sym typeface="Times New Roman"/>
              </a:rPr>
              <a:t>: Lực cản càng nhỏ thì dao động tắt dần càng ___.</a:t>
            </a:r>
            <a:endParaRPr sz="1900" b="0" i="0" u="none" strike="noStrike" cap="none">
              <a:solidFill>
                <a:schemeClr val="dk1"/>
              </a:solidFill>
              <a:latin typeface="Times New Roman"/>
              <a:ea typeface="Times New Roman"/>
              <a:cs typeface="Times New Roman"/>
              <a:sym typeface="Times New Roman"/>
            </a:endParaRPr>
          </a:p>
        </p:txBody>
      </p:sp>
      <p:graphicFrame>
        <p:nvGraphicFramePr>
          <p:cNvPr id="253" name="Google Shape;253;p10"/>
          <p:cNvGraphicFramePr/>
          <p:nvPr>
            <p:extLst>
              <p:ext uri="{D42A27DB-BD31-4B8C-83A1-F6EECF244321}">
                <p14:modId xmlns:p14="http://schemas.microsoft.com/office/powerpoint/2010/main" val="3618530128"/>
              </p:ext>
            </p:extLst>
          </p:nvPr>
        </p:nvGraphicFramePr>
        <p:xfrm>
          <a:off x="1314526" y="1352435"/>
          <a:ext cx="4487197" cy="2751064"/>
        </p:xfrm>
        <a:graphic>
          <a:graphicData uri="http://schemas.openxmlformats.org/drawingml/2006/table">
            <a:tbl>
              <a:tblPr firstRow="1" bandRow="1">
                <a:noFill/>
                <a:tableStyleId>{2DE07769-388B-4DAA-80B8-A175E7CA47C8}</a:tableStyleId>
              </a:tblPr>
              <a:tblGrid>
                <a:gridCol w="345169">
                  <a:extLst>
                    <a:ext uri="{9D8B030D-6E8A-4147-A177-3AD203B41FA5}">
                      <a16:colId xmlns:a16="http://schemas.microsoft.com/office/drawing/2014/main" val="20000"/>
                    </a:ext>
                  </a:extLst>
                </a:gridCol>
                <a:gridCol w="345169">
                  <a:extLst>
                    <a:ext uri="{9D8B030D-6E8A-4147-A177-3AD203B41FA5}">
                      <a16:colId xmlns:a16="http://schemas.microsoft.com/office/drawing/2014/main" val="20001"/>
                    </a:ext>
                  </a:extLst>
                </a:gridCol>
                <a:gridCol w="345169">
                  <a:extLst>
                    <a:ext uri="{9D8B030D-6E8A-4147-A177-3AD203B41FA5}">
                      <a16:colId xmlns:a16="http://schemas.microsoft.com/office/drawing/2014/main" val="20002"/>
                    </a:ext>
                  </a:extLst>
                </a:gridCol>
                <a:gridCol w="345169">
                  <a:extLst>
                    <a:ext uri="{9D8B030D-6E8A-4147-A177-3AD203B41FA5}">
                      <a16:colId xmlns:a16="http://schemas.microsoft.com/office/drawing/2014/main" val="20003"/>
                    </a:ext>
                  </a:extLst>
                </a:gridCol>
                <a:gridCol w="345169">
                  <a:extLst>
                    <a:ext uri="{9D8B030D-6E8A-4147-A177-3AD203B41FA5}">
                      <a16:colId xmlns:a16="http://schemas.microsoft.com/office/drawing/2014/main" val="20004"/>
                    </a:ext>
                  </a:extLst>
                </a:gridCol>
                <a:gridCol w="345169">
                  <a:extLst>
                    <a:ext uri="{9D8B030D-6E8A-4147-A177-3AD203B41FA5}">
                      <a16:colId xmlns:a16="http://schemas.microsoft.com/office/drawing/2014/main" val="20005"/>
                    </a:ext>
                  </a:extLst>
                </a:gridCol>
                <a:gridCol w="345169">
                  <a:extLst>
                    <a:ext uri="{9D8B030D-6E8A-4147-A177-3AD203B41FA5}">
                      <a16:colId xmlns:a16="http://schemas.microsoft.com/office/drawing/2014/main" val="20006"/>
                    </a:ext>
                  </a:extLst>
                </a:gridCol>
                <a:gridCol w="345169">
                  <a:extLst>
                    <a:ext uri="{9D8B030D-6E8A-4147-A177-3AD203B41FA5}">
                      <a16:colId xmlns:a16="http://schemas.microsoft.com/office/drawing/2014/main" val="20007"/>
                    </a:ext>
                  </a:extLst>
                </a:gridCol>
                <a:gridCol w="345169">
                  <a:extLst>
                    <a:ext uri="{9D8B030D-6E8A-4147-A177-3AD203B41FA5}">
                      <a16:colId xmlns:a16="http://schemas.microsoft.com/office/drawing/2014/main" val="20008"/>
                    </a:ext>
                  </a:extLst>
                </a:gridCol>
                <a:gridCol w="345169">
                  <a:extLst>
                    <a:ext uri="{9D8B030D-6E8A-4147-A177-3AD203B41FA5}">
                      <a16:colId xmlns:a16="http://schemas.microsoft.com/office/drawing/2014/main" val="20009"/>
                    </a:ext>
                  </a:extLst>
                </a:gridCol>
                <a:gridCol w="345169">
                  <a:extLst>
                    <a:ext uri="{9D8B030D-6E8A-4147-A177-3AD203B41FA5}">
                      <a16:colId xmlns:a16="http://schemas.microsoft.com/office/drawing/2014/main" val="20010"/>
                    </a:ext>
                  </a:extLst>
                </a:gridCol>
                <a:gridCol w="345169">
                  <a:extLst>
                    <a:ext uri="{9D8B030D-6E8A-4147-A177-3AD203B41FA5}">
                      <a16:colId xmlns:a16="http://schemas.microsoft.com/office/drawing/2014/main" val="20011"/>
                    </a:ext>
                  </a:extLst>
                </a:gridCol>
                <a:gridCol w="345169">
                  <a:extLst>
                    <a:ext uri="{9D8B030D-6E8A-4147-A177-3AD203B41FA5}">
                      <a16:colId xmlns:a16="http://schemas.microsoft.com/office/drawing/2014/main" val="20012"/>
                    </a:ext>
                  </a:extLst>
                </a:gridCol>
              </a:tblGrid>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0"/>
                  </a:ext>
                </a:extLst>
              </a:tr>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1"/>
                  </a:ext>
                </a:extLst>
              </a:tr>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extLst>
                  <a:ext uri="{0D108BD9-81ED-4DB2-BD59-A6C34878D82A}">
                    <a16:rowId xmlns:a16="http://schemas.microsoft.com/office/drawing/2014/main" val="10002"/>
                  </a:ext>
                </a:extLst>
              </a:tr>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5"/>
                  </a:ext>
                </a:extLst>
              </a:tr>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extLst>
                  <a:ext uri="{0D108BD9-81ED-4DB2-BD59-A6C34878D82A}">
                    <a16:rowId xmlns:a16="http://schemas.microsoft.com/office/drawing/2014/main" val="10006"/>
                  </a:ext>
                </a:extLst>
              </a:tr>
              <a:tr h="343883">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FF0000"/>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tc>
                <a:extLst>
                  <a:ext uri="{0D108BD9-81ED-4DB2-BD59-A6C34878D82A}">
                    <a16:rowId xmlns:a16="http://schemas.microsoft.com/office/drawing/2014/main" val="10007"/>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MÔ TẢ SÓNG</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803541" y="2221050"/>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5939118" y="68915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4141578812"/>
              </p:ext>
            </p:extLst>
          </p:nvPr>
        </p:nvGraphicFramePr>
        <p:xfrm>
          <a:off x="1413482" y="1345375"/>
          <a:ext cx="4568328" cy="2746800"/>
        </p:xfrm>
        <a:graphic>
          <a:graphicData uri="http://schemas.openxmlformats.org/drawingml/2006/table">
            <a:tbl>
              <a:tblPr firstRow="1" bandRow="1">
                <a:tableStyleId>{2D5ABB26-0587-4C30-8999-92F81FD0307C}</a:tableStyleId>
              </a:tblPr>
              <a:tblGrid>
                <a:gridCol w="380694">
                  <a:extLst>
                    <a:ext uri="{9D8B030D-6E8A-4147-A177-3AD203B41FA5}">
                      <a16:colId xmlns:a16="http://schemas.microsoft.com/office/drawing/2014/main" val="1530940237"/>
                    </a:ext>
                  </a:extLst>
                </a:gridCol>
                <a:gridCol w="380694">
                  <a:extLst>
                    <a:ext uri="{9D8B030D-6E8A-4147-A177-3AD203B41FA5}">
                      <a16:colId xmlns:a16="http://schemas.microsoft.com/office/drawing/2014/main" val="317976815"/>
                    </a:ext>
                  </a:extLst>
                </a:gridCol>
                <a:gridCol w="380694">
                  <a:extLst>
                    <a:ext uri="{9D8B030D-6E8A-4147-A177-3AD203B41FA5}">
                      <a16:colId xmlns:a16="http://schemas.microsoft.com/office/drawing/2014/main" val="3539285041"/>
                    </a:ext>
                  </a:extLst>
                </a:gridCol>
                <a:gridCol w="380694">
                  <a:extLst>
                    <a:ext uri="{9D8B030D-6E8A-4147-A177-3AD203B41FA5}">
                      <a16:colId xmlns:a16="http://schemas.microsoft.com/office/drawing/2014/main" val="2998670837"/>
                    </a:ext>
                  </a:extLst>
                </a:gridCol>
                <a:gridCol w="380694">
                  <a:extLst>
                    <a:ext uri="{9D8B030D-6E8A-4147-A177-3AD203B41FA5}">
                      <a16:colId xmlns:a16="http://schemas.microsoft.com/office/drawing/2014/main" val="1423021868"/>
                    </a:ext>
                  </a:extLst>
                </a:gridCol>
                <a:gridCol w="380694">
                  <a:extLst>
                    <a:ext uri="{9D8B030D-6E8A-4147-A177-3AD203B41FA5}">
                      <a16:colId xmlns:a16="http://schemas.microsoft.com/office/drawing/2014/main" val="3356267603"/>
                    </a:ext>
                  </a:extLst>
                </a:gridCol>
                <a:gridCol w="380694">
                  <a:extLst>
                    <a:ext uri="{9D8B030D-6E8A-4147-A177-3AD203B41FA5}">
                      <a16:colId xmlns:a16="http://schemas.microsoft.com/office/drawing/2014/main" val="1462034050"/>
                    </a:ext>
                  </a:extLst>
                </a:gridCol>
                <a:gridCol w="380694">
                  <a:extLst>
                    <a:ext uri="{9D8B030D-6E8A-4147-A177-3AD203B41FA5}">
                      <a16:colId xmlns:a16="http://schemas.microsoft.com/office/drawing/2014/main" val="4257505507"/>
                    </a:ext>
                  </a:extLst>
                </a:gridCol>
                <a:gridCol w="380694">
                  <a:extLst>
                    <a:ext uri="{9D8B030D-6E8A-4147-A177-3AD203B41FA5}">
                      <a16:colId xmlns:a16="http://schemas.microsoft.com/office/drawing/2014/main" val="2285642437"/>
                    </a:ext>
                  </a:extLst>
                </a:gridCol>
                <a:gridCol w="380694">
                  <a:extLst>
                    <a:ext uri="{9D8B030D-6E8A-4147-A177-3AD203B41FA5}">
                      <a16:colId xmlns:a16="http://schemas.microsoft.com/office/drawing/2014/main" val="4278062782"/>
                    </a:ext>
                  </a:extLst>
                </a:gridCol>
                <a:gridCol w="380694">
                  <a:extLst>
                    <a:ext uri="{9D8B030D-6E8A-4147-A177-3AD203B41FA5}">
                      <a16:colId xmlns:a16="http://schemas.microsoft.com/office/drawing/2014/main" val="2532921071"/>
                    </a:ext>
                  </a:extLst>
                </a:gridCol>
                <a:gridCol w="380694">
                  <a:extLst>
                    <a:ext uri="{9D8B030D-6E8A-4147-A177-3AD203B41FA5}">
                      <a16:colId xmlns:a16="http://schemas.microsoft.com/office/drawing/2014/main" val="1916574206"/>
                    </a:ext>
                  </a:extLst>
                </a:gridCol>
              </a:tblGrid>
              <a:tr h="343350">
                <a:tc>
                  <a:txBody>
                    <a:bodyPr/>
                    <a:lstStyle/>
                    <a:p>
                      <a:endParaRPr lang="en-US" dirty="0"/>
                    </a:p>
                  </a:txBody>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a:p>
                  </a:txBody>
                  <a:tcPr/>
                </a:tc>
                <a:extLst>
                  <a:ext uri="{0D108BD9-81ED-4DB2-BD59-A6C34878D82A}">
                    <a16:rowId xmlns:a16="http://schemas.microsoft.com/office/drawing/2014/main" val="741127190"/>
                  </a:ext>
                </a:extLst>
              </a:tr>
              <a:tr h="343350">
                <a:tc>
                  <a:txBody>
                    <a:bodyPr/>
                    <a:lstStyle/>
                    <a:p>
                      <a:endParaRPr lang="en-US"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937367371"/>
                  </a:ext>
                </a:extLst>
              </a:tr>
              <a:tr h="3433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a:p>
                  </a:txBody>
                  <a:tcPr/>
                </a:tc>
                <a:tc>
                  <a:txBody>
                    <a:bodyPr/>
                    <a:lstStyle/>
                    <a:p>
                      <a:endParaRPr lang="en-US"/>
                    </a:p>
                  </a:txBody>
                  <a:tcPr/>
                </a:tc>
                <a:extLst>
                  <a:ext uri="{0D108BD9-81ED-4DB2-BD59-A6C34878D82A}">
                    <a16:rowId xmlns:a16="http://schemas.microsoft.com/office/drawing/2014/main" val="400392988"/>
                  </a:ext>
                </a:extLst>
              </a:tr>
              <a:tr h="343350">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tc>
                  <a:txBody>
                    <a:bodyPr/>
                    <a:lstStyle/>
                    <a:p>
                      <a:endParaRPr lang="en-US"/>
                    </a:p>
                  </a:txBody>
                  <a:tcPr>
                    <a:lnB w="12700" cap="flat" cmpd="sng" algn="ctr">
                      <a:noFill/>
                      <a:prstDash val="solid"/>
                      <a:round/>
                      <a:headEnd type="none" w="med" len="med"/>
                      <a:tailEnd type="none" w="med" len="med"/>
                    </a:lnB>
                  </a:tcPr>
                </a:tc>
                <a:extLst>
                  <a:ext uri="{0D108BD9-81ED-4DB2-BD59-A6C34878D82A}">
                    <a16:rowId xmlns:a16="http://schemas.microsoft.com/office/drawing/2014/main" val="854788021"/>
                  </a:ext>
                </a:extLst>
              </a:tr>
              <a:tr h="34335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2082160"/>
                  </a:ext>
                </a:extLst>
              </a:tr>
              <a:tr h="343350">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1803359252"/>
                  </a:ext>
                </a:extLst>
              </a:tr>
              <a:tr h="343350">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tc>
                <a:extLst>
                  <a:ext uri="{0D108BD9-81ED-4DB2-BD59-A6C34878D82A}">
                    <a16:rowId xmlns:a16="http://schemas.microsoft.com/office/drawing/2014/main" val="2320562388"/>
                  </a:ext>
                </a:extLst>
              </a:tr>
              <a:tr h="343350">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841746520"/>
                  </a:ext>
                </a:extLst>
              </a:tr>
            </a:tbl>
          </a:graphicData>
        </a:graphic>
      </p:graphicFrame>
      <p:sp>
        <p:nvSpPr>
          <p:cNvPr id="17" name="Google Shape;271;p11"/>
          <p:cNvSpPr/>
          <p:nvPr/>
        </p:nvSpPr>
        <p:spPr>
          <a:xfrm>
            <a:off x="413955" y="4780182"/>
            <a:ext cx="6090722" cy="46166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1</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Những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biến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dạng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môi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trường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đàn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hồi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gọi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gì</a:t>
            </a:r>
            <a:r>
              <a:rPr lang="en-US" sz="2100" b="0" i="0" u="none" strike="noStrike" cap="none" dirty="0">
                <a:solidFill>
                  <a:schemeClr val="dk1"/>
                </a:solidFill>
                <a:latin typeface="Times New Roman"/>
                <a:ea typeface="Times New Roman"/>
                <a:cs typeface="Times New Roman"/>
                <a:sym typeface="Times New Roman"/>
              </a:rPr>
              <a:t>?</a:t>
            </a:r>
            <a:endParaRPr sz="2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2</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song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lan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dao</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___.</a:t>
            </a:r>
            <a:endParaRPr lang="en-US" sz="21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3</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Khoảng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cách</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giữa</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hai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ngọn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liên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tiếp</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gọi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gì</a:t>
            </a:r>
            <a:r>
              <a:rPr lang="en-US" sz="2100" b="0" i="0" u="none" strike="noStrike" cap="none" dirty="0">
                <a:solidFill>
                  <a:schemeClr val="dk1"/>
                </a:solidFill>
                <a:latin typeface="Times New Roman"/>
                <a:ea typeface="Times New Roman"/>
                <a:cs typeface="Times New Roman"/>
                <a:sym typeface="Times New Roman"/>
              </a:rPr>
              <a:t>?</a:t>
            </a:r>
            <a:endParaRPr sz="2100" dirty="0"/>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4</a:t>
            </a:r>
            <a:r>
              <a:rPr lang="en-US" sz="2100" b="0" i="0" u="none" strike="noStrike" cap="none" dirty="0">
                <a:solidFill>
                  <a:schemeClr val="dk1"/>
                </a:solidFill>
                <a:latin typeface="Times New Roman"/>
                <a:ea typeface="Times New Roman"/>
                <a:cs typeface="Times New Roman"/>
                <a:sym typeface="Times New Roman"/>
              </a:rPr>
              <a:t>: ___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cao</a:t>
            </a:r>
            <a:r>
              <a:rPr lang="en-US" sz="2100" b="0" i="0" u="none" strike="noStrike" cap="none" dirty="0">
                <a:solidFill>
                  <a:schemeClr val="dk1"/>
                </a:solidFill>
                <a:latin typeface="Times New Roman"/>
                <a:ea typeface="Times New Roman"/>
                <a:cs typeface="Times New Roman"/>
                <a:sym typeface="Times New Roman"/>
              </a:rPr>
              <a:t> hay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sâu</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của</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một</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ngọn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so </a:t>
            </a:r>
            <a:r>
              <a:rPr lang="en-US" sz="2100" b="0" i="0" u="none" strike="noStrike" cap="none" dirty="0" err="1">
                <a:solidFill>
                  <a:schemeClr val="dk1"/>
                </a:solidFill>
                <a:latin typeface="Times New Roman"/>
                <a:ea typeface="Times New Roman"/>
                <a:cs typeface="Times New Roman"/>
                <a:sym typeface="Times New Roman"/>
              </a:rPr>
              <a:t>với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mức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cân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bằng</a:t>
            </a:r>
            <a:r>
              <a:rPr lang="en-US" sz="2100" dirty="0">
                <a:solidFill>
                  <a:schemeClr val="dk1"/>
                </a:solidFill>
                <a:latin typeface="Times New Roman"/>
                <a:ea typeface="Times New Roman"/>
                <a:cs typeface="Times New Roman"/>
                <a:sym typeface="Times New Roman"/>
              </a:rPr>
              <a:t>.</a:t>
            </a:r>
            <a:endParaRPr sz="2100" dirty="0"/>
          </a:p>
          <a:p>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5</a:t>
            </a:r>
            <a:r>
              <a:rPr lang="en-US" sz="2100" b="0" i="0" u="none" strike="noStrike" cap="none" dirty="0">
                <a:solidFill>
                  <a:schemeClr val="dk1"/>
                </a:solidFill>
                <a:latin typeface="Times New Roman"/>
                <a:ea typeface="Times New Roman"/>
                <a:cs typeface="Times New Roman"/>
                <a:sym typeface="Times New Roman"/>
              </a:rPr>
              <a:t>: </a:t>
            </a:r>
            <a:r>
              <a:rPr lang="vi-VN" sz="2100" dirty="0">
                <a:solidFill>
                  <a:schemeClr val="dk1"/>
                </a:solidFill>
                <a:latin typeface="Times New Roman"/>
                <a:ea typeface="Times New Roman"/>
                <a:cs typeface="Times New Roman"/>
                <a:sym typeface="Times New Roman"/>
              </a:rPr>
              <a:t>Đại lượng f = 1/T được gọi là gì?</a:t>
            </a:r>
            <a:endParaRPr lang="en-US" sz="21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6:</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Cường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định</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nghĩa</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năng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lượng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được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qua </a:t>
            </a:r>
            <a:r>
              <a:rPr lang="en-US" sz="2100" b="0" i="0" u="none" strike="noStrike" cap="none" dirty="0" err="1">
                <a:solidFill>
                  <a:schemeClr val="dk1"/>
                </a:solidFill>
                <a:latin typeface="Times New Roman"/>
                <a:ea typeface="Times New Roman"/>
                <a:cs typeface="Times New Roman"/>
                <a:sym typeface="Times New Roman"/>
              </a:rPr>
              <a:t>một</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đơn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vị</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diện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tích</a:t>
            </a:r>
            <a:r>
              <a:rPr lang="en-US" sz="2100" b="0" i="0" u="none" strike="noStrike" cap="none" dirty="0">
                <a:solidFill>
                  <a:schemeClr val="dk1"/>
                </a:solidFill>
                <a:latin typeface="Times New Roman"/>
                <a:ea typeface="Times New Roman"/>
                <a:cs typeface="Times New Roman"/>
                <a:sym typeface="Times New Roman"/>
              </a:rPr>
              <a:t> ___ </a:t>
            </a:r>
            <a:r>
              <a:rPr lang="en-US" sz="2100" b="0" i="0" u="none" strike="noStrike" cap="none" dirty="0" err="1">
                <a:solidFill>
                  <a:schemeClr val="dk1"/>
                </a:solidFill>
                <a:latin typeface="Times New Roman"/>
                <a:ea typeface="Times New Roman"/>
                <a:cs typeface="Times New Roman"/>
                <a:sym typeface="Times New Roman"/>
              </a:rPr>
              <a:t>với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phương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trong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một</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đơn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vị</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thời</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gian</a:t>
            </a:r>
            <a:r>
              <a:rPr lang="en-US" sz="2100" b="0" i="0" u="none" strike="noStrike" cap="none" dirty="0">
                <a:solidFill>
                  <a:schemeClr val="dk1"/>
                </a:solidFill>
                <a:latin typeface="Times New Roman"/>
                <a:ea typeface="Times New Roman"/>
                <a:cs typeface="Times New Roman"/>
                <a:sym typeface="Times New Roman"/>
              </a:rPr>
              <a:t>.</a:t>
            </a:r>
            <a:endParaRPr sz="2100" dirty="0"/>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7</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Tần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số</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bằng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tần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số</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dao</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của</a:t>
            </a:r>
            <a:r>
              <a:rPr lang="en-US" sz="2100" b="0" i="0" u="none" strike="noStrike" cap="none" dirty="0">
                <a:solidFill>
                  <a:schemeClr val="dk1"/>
                </a:solidFill>
                <a:latin typeface="Times New Roman"/>
                <a:ea typeface="Times New Roman"/>
                <a:cs typeface="Times New Roman"/>
                <a:sym typeface="Times New Roman"/>
              </a:rPr>
              <a:t> ___.</a:t>
            </a:r>
            <a:endParaRPr sz="2100" dirty="0"/>
          </a:p>
          <a:p>
            <a:pPr marL="0" marR="0" lvl="0" indent="0" algn="l" rtl="0">
              <a:lnSpc>
                <a:spcPct val="100000"/>
              </a:lnSpc>
              <a:spcBef>
                <a:spcPts val="0"/>
              </a:spcBef>
              <a:spcAft>
                <a:spcPts val="0"/>
              </a:spcAft>
              <a:buNone/>
            </a:pPr>
            <a:r>
              <a:rPr lang="en-US" sz="2100" b="1" i="0" u="none" strike="noStrike" cap="none" dirty="0" err="1">
                <a:solidFill>
                  <a:schemeClr val="dk1"/>
                </a:solidFill>
                <a:latin typeface="Times New Roman"/>
                <a:ea typeface="Times New Roman"/>
                <a:cs typeface="Times New Roman"/>
                <a:sym typeface="Times New Roman"/>
              </a:rPr>
              <a:t>Câu</a:t>
            </a:r>
            <a:r>
              <a:rPr lang="en-US" sz="2100" b="1" i="0" u="none" strike="noStrike" cap="none" dirty="0">
                <a:solidFill>
                  <a:schemeClr val="dk1"/>
                </a:solidFill>
                <a:latin typeface="Times New Roman"/>
                <a:ea typeface="Times New Roman"/>
                <a:cs typeface="Times New Roman"/>
                <a:sym typeface="Times New Roman"/>
              </a:rPr>
              <a:t> 8</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là</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tốc</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độ</a:t>
            </a:r>
            <a:r>
              <a:rPr lang="en-US" sz="2100" b="0" i="0" u="none" strike="noStrike" cap="none" dirty="0">
                <a:solidFill>
                  <a:schemeClr val="dk1"/>
                </a:solidFill>
                <a:latin typeface="Times New Roman"/>
                <a:ea typeface="Times New Roman"/>
                <a:cs typeface="Times New Roman"/>
                <a:sym typeface="Times New Roman"/>
              </a:rPr>
              <a:t> </a:t>
            </a:r>
            <a:r>
              <a:rPr lang="en-US" sz="2100" b="0" i="0" u="none" strike="noStrike" cap="none" dirty="0" err="1">
                <a:solidFill>
                  <a:schemeClr val="dk1"/>
                </a:solidFill>
                <a:latin typeface="Times New Roman"/>
                <a:ea typeface="Times New Roman"/>
                <a:cs typeface="Times New Roman"/>
                <a:sym typeface="Times New Roman"/>
              </a:rPr>
              <a:t>truyền</a:t>
            </a:r>
            <a:r>
              <a:rPr lang="en-US" sz="2100" b="0" i="0" u="none" strike="noStrike" cap="none" dirty="0">
                <a:solidFill>
                  <a:schemeClr val="dk1"/>
                </a:solidFill>
                <a:latin typeface="Times New Roman"/>
                <a:ea typeface="Times New Roman"/>
                <a:cs typeface="Times New Roman"/>
                <a:sym typeface="Times New Roman"/>
              </a:rPr>
              <a:t> ___ </a:t>
            </a:r>
            <a:r>
              <a:rPr lang="en-US" sz="2100" b="0" i="0" u="none" strike="noStrike" cap="none" dirty="0" err="1">
                <a:solidFill>
                  <a:schemeClr val="dk1"/>
                </a:solidFill>
                <a:latin typeface="Times New Roman"/>
                <a:ea typeface="Times New Roman"/>
                <a:cs typeface="Times New Roman"/>
                <a:sym typeface="Times New Roman"/>
              </a:rPr>
              <a:t>sóng</a:t>
            </a:r>
            <a:r>
              <a:rPr lang="en-US" sz="2100" b="0" i="0" u="none" strike="noStrike" cap="none" dirty="0">
                <a:solidFill>
                  <a:schemeClr val="dk1"/>
                </a:solidFill>
                <a:latin typeface="Times New Roman"/>
                <a:ea typeface="Times New Roman"/>
                <a:cs typeface="Times New Roman"/>
                <a:sym typeface="Times New Roman"/>
              </a:rPr>
              <a:t>.</a:t>
            </a:r>
            <a:endParaRPr sz="2100" b="0" i="0" u="none" strike="noStrike" cap="none"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88635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000" b="1" i="0" u="none" strike="noStrike" cap="none" dirty="0">
                  <a:solidFill>
                    <a:srgbClr val="548135"/>
                  </a:solidFill>
                  <a:latin typeface="Times New Roman"/>
                  <a:ea typeface="Times New Roman"/>
                  <a:cs typeface="Times New Roman"/>
                  <a:sym typeface="Times New Roman"/>
                </a:rPr>
                <a:t>SÓNG NGANG. SÓNG DỌC. SỰ TRUYỀN NĂNG LƯỢNG CỦA SÓNG CƠ</a:t>
              </a:r>
              <a:endParaRPr sz="20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891150" y="2261608"/>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306286" y="4653416"/>
            <a:ext cx="6230394" cy="477049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1</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trong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đó</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các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phần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tử</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của</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môi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trường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dao</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động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theo</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trùng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với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được</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gọi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___.</a:t>
            </a:r>
            <a:endParaRPr sz="19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2</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ngang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có</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dao</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động</a:t>
            </a:r>
            <a:r>
              <a:rPr lang="en-US" sz="1900" b="0" i="0" u="none" strike="noStrike" cap="none" dirty="0">
                <a:solidFill>
                  <a:schemeClr val="dk1"/>
                </a:solidFill>
                <a:latin typeface="Times New Roman"/>
                <a:ea typeface="Times New Roman"/>
                <a:cs typeface="Times New Roman"/>
                <a:sym typeface="Times New Roman"/>
              </a:rPr>
              <a:t> ___ </a:t>
            </a:r>
            <a:r>
              <a:rPr lang="en-US" sz="1900" b="0" i="0" u="none" strike="noStrike" cap="none" dirty="0" err="1">
                <a:solidFill>
                  <a:schemeClr val="dk1"/>
                </a:solidFill>
                <a:latin typeface="Times New Roman"/>
                <a:ea typeface="Times New Roman"/>
                <a:cs typeface="Times New Roman"/>
                <a:sym typeface="Times New Roman"/>
              </a:rPr>
              <a:t>với</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phương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a:t>
            </a:r>
            <a:endParaRPr lang="en-US" sz="1900"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3</a:t>
            </a:r>
            <a:r>
              <a:rPr lang="en-US"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cơ</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lan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trong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môi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trường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vật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chất</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không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được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trong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môi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trường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chân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không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được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gọi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gì</a:t>
            </a:r>
            <a:r>
              <a:rPr lang="en-US" sz="1900" dirty="0">
                <a:solidFill>
                  <a:schemeClr val="dk1"/>
                </a:solidFill>
                <a:latin typeface="Times New Roman"/>
                <a:ea typeface="Times New Roman"/>
                <a:cs typeface="Times New Roman"/>
                <a:sym typeface="Times New Roman"/>
              </a:rPr>
              <a:t>?</a:t>
            </a:r>
            <a:endParaRPr dirty="0"/>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4</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Quá</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trình</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là</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quá</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trình</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truyền</a:t>
            </a:r>
            <a:r>
              <a:rPr lang="en-US" sz="1900" b="0" i="0" u="none" strike="noStrike" cap="none" dirty="0">
                <a:solidFill>
                  <a:schemeClr val="dk1"/>
                </a:solidFill>
                <a:latin typeface="Times New Roman"/>
                <a:ea typeface="Times New Roman"/>
                <a:cs typeface="Times New Roman"/>
                <a:sym typeface="Times New Roman"/>
              </a:rPr>
              <a:t> ___.</a:t>
            </a:r>
            <a:endParaRPr dirty="0"/>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5</a:t>
            </a:r>
            <a:r>
              <a:rPr lang="en-US" sz="1900" b="0" i="0" u="none" strike="noStrike" cap="none"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Để</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phân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loại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ngang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và</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dọc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người</a:t>
            </a:r>
            <a:r>
              <a:rPr lang="en-US" sz="1900" dirty="0">
                <a:solidFill>
                  <a:schemeClr val="dk1"/>
                </a:solidFill>
                <a:latin typeface="Times New Roman"/>
                <a:ea typeface="Times New Roman"/>
                <a:cs typeface="Times New Roman"/>
                <a:sym typeface="Times New Roman"/>
              </a:rPr>
              <a:t> ta </a:t>
            </a:r>
            <a:r>
              <a:rPr lang="en-US" sz="1900" dirty="0" err="1">
                <a:solidFill>
                  <a:schemeClr val="dk1"/>
                </a:solidFill>
                <a:latin typeface="Times New Roman"/>
                <a:ea typeface="Times New Roman"/>
                <a:cs typeface="Times New Roman"/>
                <a:sym typeface="Times New Roman"/>
              </a:rPr>
              <a:t>dựa</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vào</a:t>
            </a:r>
            <a:r>
              <a:rPr lang="en-US" sz="1900" dirty="0">
                <a:solidFill>
                  <a:schemeClr val="dk1"/>
                </a:solidFill>
                <a:latin typeface="Times New Roman"/>
                <a:ea typeface="Times New Roman"/>
                <a:cs typeface="Times New Roman"/>
                <a:sym typeface="Times New Roman"/>
              </a:rPr>
              <a:t>___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sóng</a:t>
            </a:r>
            <a:endParaRPr dirty="0"/>
          </a:p>
          <a:p>
            <a:pPr marL="0" marR="0" lvl="0" indent="0" algn="l" rtl="0">
              <a:lnSpc>
                <a:spcPct val="100000"/>
              </a:lnSpc>
              <a:spcBef>
                <a:spcPts val="0"/>
              </a:spcBef>
              <a:spcAft>
                <a:spcPts val="0"/>
              </a:spcAft>
              <a:buNone/>
            </a:pPr>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6:</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Sóng</a:t>
            </a:r>
            <a:r>
              <a:rPr lang="en-US" sz="1900" b="0" i="0" u="none" strike="noStrike" cap="none" dirty="0">
                <a:solidFill>
                  <a:schemeClr val="dk1"/>
                </a:solidFill>
                <a:latin typeface="Times New Roman"/>
                <a:ea typeface="Times New Roman"/>
                <a:cs typeface="Times New Roman"/>
                <a:sym typeface="Times New Roman"/>
              </a:rPr>
              <a:t> </a:t>
            </a:r>
            <a:r>
              <a:rPr lang="en-US" sz="1900" b="0" i="0" u="none" strike="noStrike" cap="none" dirty="0" err="1">
                <a:solidFill>
                  <a:schemeClr val="dk1"/>
                </a:solidFill>
                <a:latin typeface="Times New Roman"/>
                <a:ea typeface="Times New Roman"/>
                <a:cs typeface="Times New Roman"/>
                <a:sym typeface="Times New Roman"/>
              </a:rPr>
              <a:t>cơ</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không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truyền</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được</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trong</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môi</a:t>
            </a:r>
            <a:r>
              <a:rPr lang="en-US" sz="1900" dirty="0">
                <a:solidFill>
                  <a:schemeClr val="dk1"/>
                </a:solidFill>
                <a:latin typeface="Times New Roman"/>
                <a:ea typeface="Times New Roman"/>
                <a:cs typeface="Times New Roman"/>
                <a:sym typeface="Times New Roman"/>
              </a:rPr>
              <a:t> </a:t>
            </a:r>
            <a:r>
              <a:rPr lang="en-US" sz="1900" dirty="0" err="1">
                <a:solidFill>
                  <a:schemeClr val="dk1"/>
                </a:solidFill>
                <a:latin typeface="Times New Roman"/>
                <a:ea typeface="Times New Roman"/>
                <a:cs typeface="Times New Roman"/>
                <a:sym typeface="Times New Roman"/>
              </a:rPr>
              <a:t>trường</a:t>
            </a:r>
            <a:r>
              <a:rPr lang="en-US" sz="1900" dirty="0">
                <a:solidFill>
                  <a:schemeClr val="dk1"/>
                </a:solidFill>
                <a:latin typeface="Times New Roman"/>
                <a:ea typeface="Times New Roman"/>
                <a:cs typeface="Times New Roman"/>
                <a:sym typeface="Times New Roman"/>
              </a:rPr>
              <a:t>___.</a:t>
            </a:r>
            <a:endParaRPr dirty="0"/>
          </a:p>
          <a:p>
            <a:pPr lvl="0"/>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7</a:t>
            </a:r>
            <a:r>
              <a:rPr lang="en-US"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C</a:t>
            </a:r>
            <a:r>
              <a:rPr lang="vi-VN" sz="1900" dirty="0">
                <a:solidFill>
                  <a:schemeClr val="dk1"/>
                </a:solidFill>
                <a:latin typeface="Times New Roman"/>
                <a:ea typeface="Times New Roman"/>
                <a:cs typeface="Times New Roman"/>
              </a:rPr>
              <a:t>ác bức xạ điện từ có bước sóng nằm trong vùng quang phổ nhìn thấy được bằng mắt thường của co</a:t>
            </a:r>
            <a:r>
              <a:rPr lang="en-US" sz="1900" dirty="0">
                <a:solidFill>
                  <a:schemeClr val="dk1"/>
                </a:solidFill>
                <a:latin typeface="Times New Roman"/>
                <a:ea typeface="Times New Roman"/>
                <a:cs typeface="Times New Roman"/>
              </a:rPr>
              <a:t>n</a:t>
            </a:r>
            <a:r>
              <a:rPr lang="vi-VN" sz="1900" dirty="0">
                <a:solidFill>
                  <a:schemeClr val="dk1"/>
                </a:solidFill>
                <a:latin typeface="Times New Roman"/>
                <a:ea typeface="Times New Roman"/>
                <a:cs typeface="Times New Roman"/>
              </a:rPr>
              <a:t> người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p>
          <a:p>
            <a:pPr lvl="0"/>
            <a:r>
              <a:rPr lang="en-US" sz="1900" b="1" i="0" u="none" strike="noStrike" cap="none" dirty="0" err="1">
                <a:solidFill>
                  <a:schemeClr val="dk1"/>
                </a:solidFill>
                <a:latin typeface="Times New Roman"/>
                <a:ea typeface="Times New Roman"/>
                <a:cs typeface="Times New Roman"/>
                <a:sym typeface="Times New Roman"/>
              </a:rPr>
              <a:t>Câu</a:t>
            </a:r>
            <a:r>
              <a:rPr lang="en-US" sz="1900" b="1" i="0" u="none" strike="noStrike" cap="none" dirty="0">
                <a:solidFill>
                  <a:schemeClr val="dk1"/>
                </a:solidFill>
                <a:latin typeface="Times New Roman"/>
                <a:ea typeface="Times New Roman"/>
                <a:cs typeface="Times New Roman"/>
                <a:sym typeface="Times New Roman"/>
              </a:rPr>
              <a:t> 8</a:t>
            </a:r>
            <a:r>
              <a:rPr lang="en-US" sz="1900" b="0" i="0" u="none" strike="noStrike" cap="none" dirty="0">
                <a:solidFill>
                  <a:schemeClr val="dk1"/>
                </a:solidFill>
                <a:latin typeface="Times New Roman"/>
                <a:ea typeface="Times New Roman"/>
                <a:cs typeface="Times New Roman"/>
                <a:sym typeface="Times New Roman"/>
              </a:rPr>
              <a:t>: </a:t>
            </a:r>
            <a:r>
              <a:rPr lang="en-US" sz="1900" dirty="0">
                <a:solidFill>
                  <a:schemeClr val="dk1"/>
                </a:solidFill>
                <a:latin typeface="Times New Roman"/>
                <a:ea typeface="Times New Roman"/>
                <a:cs typeface="Times New Roman"/>
              </a:rPr>
              <a:t>S</a:t>
            </a:r>
            <a:r>
              <a:rPr lang="vi-VN" sz="1900" dirty="0">
                <a:solidFill>
                  <a:schemeClr val="dk1"/>
                </a:solidFill>
                <a:latin typeface="Times New Roman"/>
                <a:ea typeface="Times New Roman"/>
                <a:cs typeface="Times New Roman"/>
              </a:rPr>
              <a:t>ự lan truyền dao động cơ học (bao gồm năng lượng và trạng thái dao động) theo thời gian trong môi trường vật chất đàn hồi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được</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gọi</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là</a:t>
            </a:r>
            <a:r>
              <a:rPr lang="en-US" sz="1900" dirty="0">
                <a:solidFill>
                  <a:schemeClr val="dk1"/>
                </a:solidFill>
                <a:latin typeface="Times New Roman"/>
                <a:ea typeface="Times New Roman"/>
                <a:cs typeface="Times New Roman"/>
              </a:rPr>
              <a:t> </a:t>
            </a:r>
            <a:r>
              <a:rPr lang="en-US" sz="1900" dirty="0" err="1">
                <a:solidFill>
                  <a:schemeClr val="dk1"/>
                </a:solidFill>
                <a:latin typeface="Times New Roman"/>
                <a:ea typeface="Times New Roman"/>
                <a:cs typeface="Times New Roman"/>
              </a:rPr>
              <a:t>gì</a:t>
            </a:r>
            <a:r>
              <a:rPr lang="en-US" sz="1900" dirty="0">
                <a:solidFill>
                  <a:schemeClr val="dk1"/>
                </a:solidFill>
                <a:latin typeface="Times New Roman"/>
                <a:ea typeface="Times New Roman"/>
                <a:cs typeface="Times New Roman"/>
              </a:rPr>
              <a:t>?</a:t>
            </a:r>
            <a:endParaRPr sz="1900" dirty="0">
              <a:solidFill>
                <a:schemeClr val="dk1"/>
              </a:solidFill>
              <a:latin typeface="Times New Roman"/>
              <a:ea typeface="Times New Roman"/>
              <a:cs typeface="Times New Roman"/>
              <a:sym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64868864"/>
              </p:ext>
            </p:extLst>
          </p:nvPr>
        </p:nvGraphicFramePr>
        <p:xfrm>
          <a:off x="1282253" y="1351056"/>
          <a:ext cx="4520780" cy="2756136"/>
        </p:xfrm>
        <a:graphic>
          <a:graphicData uri="http://schemas.openxmlformats.org/drawingml/2006/table">
            <a:tbl>
              <a:tblPr firstRow="1" bandRow="1">
                <a:tableStyleId>{2D5ABB26-0587-4C30-8999-92F81FD0307C}</a:tableStyleId>
              </a:tblPr>
              <a:tblGrid>
                <a:gridCol w="410980">
                  <a:extLst>
                    <a:ext uri="{9D8B030D-6E8A-4147-A177-3AD203B41FA5}">
                      <a16:colId xmlns:a16="http://schemas.microsoft.com/office/drawing/2014/main" val="192753885"/>
                    </a:ext>
                  </a:extLst>
                </a:gridCol>
                <a:gridCol w="410980">
                  <a:extLst>
                    <a:ext uri="{9D8B030D-6E8A-4147-A177-3AD203B41FA5}">
                      <a16:colId xmlns:a16="http://schemas.microsoft.com/office/drawing/2014/main" val="522170089"/>
                    </a:ext>
                  </a:extLst>
                </a:gridCol>
                <a:gridCol w="410980">
                  <a:extLst>
                    <a:ext uri="{9D8B030D-6E8A-4147-A177-3AD203B41FA5}">
                      <a16:colId xmlns:a16="http://schemas.microsoft.com/office/drawing/2014/main" val="2837931261"/>
                    </a:ext>
                  </a:extLst>
                </a:gridCol>
                <a:gridCol w="410980">
                  <a:extLst>
                    <a:ext uri="{9D8B030D-6E8A-4147-A177-3AD203B41FA5}">
                      <a16:colId xmlns:a16="http://schemas.microsoft.com/office/drawing/2014/main" val="104369080"/>
                    </a:ext>
                  </a:extLst>
                </a:gridCol>
                <a:gridCol w="410980">
                  <a:extLst>
                    <a:ext uri="{9D8B030D-6E8A-4147-A177-3AD203B41FA5}">
                      <a16:colId xmlns:a16="http://schemas.microsoft.com/office/drawing/2014/main" val="2865555122"/>
                    </a:ext>
                  </a:extLst>
                </a:gridCol>
                <a:gridCol w="410980">
                  <a:extLst>
                    <a:ext uri="{9D8B030D-6E8A-4147-A177-3AD203B41FA5}">
                      <a16:colId xmlns:a16="http://schemas.microsoft.com/office/drawing/2014/main" val="3709192147"/>
                    </a:ext>
                  </a:extLst>
                </a:gridCol>
                <a:gridCol w="410980">
                  <a:extLst>
                    <a:ext uri="{9D8B030D-6E8A-4147-A177-3AD203B41FA5}">
                      <a16:colId xmlns:a16="http://schemas.microsoft.com/office/drawing/2014/main" val="185116767"/>
                    </a:ext>
                  </a:extLst>
                </a:gridCol>
                <a:gridCol w="410980">
                  <a:extLst>
                    <a:ext uri="{9D8B030D-6E8A-4147-A177-3AD203B41FA5}">
                      <a16:colId xmlns:a16="http://schemas.microsoft.com/office/drawing/2014/main" val="686958102"/>
                    </a:ext>
                  </a:extLst>
                </a:gridCol>
                <a:gridCol w="410980">
                  <a:extLst>
                    <a:ext uri="{9D8B030D-6E8A-4147-A177-3AD203B41FA5}">
                      <a16:colId xmlns:a16="http://schemas.microsoft.com/office/drawing/2014/main" val="129948360"/>
                    </a:ext>
                  </a:extLst>
                </a:gridCol>
                <a:gridCol w="410980">
                  <a:extLst>
                    <a:ext uri="{9D8B030D-6E8A-4147-A177-3AD203B41FA5}">
                      <a16:colId xmlns:a16="http://schemas.microsoft.com/office/drawing/2014/main" val="4079991484"/>
                    </a:ext>
                  </a:extLst>
                </a:gridCol>
                <a:gridCol w="410980">
                  <a:extLst>
                    <a:ext uri="{9D8B030D-6E8A-4147-A177-3AD203B41FA5}">
                      <a16:colId xmlns:a16="http://schemas.microsoft.com/office/drawing/2014/main" val="1431614543"/>
                    </a:ext>
                  </a:extLst>
                </a:gridCol>
              </a:tblGrid>
              <a:tr h="344517">
                <a:tc>
                  <a:txBody>
                    <a:bodyPr/>
                    <a:lstStyle/>
                    <a:p>
                      <a:endParaRPr lang="en-US" dirty="0"/>
                    </a:p>
                  </a:txBody>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696565456"/>
                  </a:ext>
                </a:extLst>
              </a:tr>
              <a:tr h="344517">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tc>
                <a:extLst>
                  <a:ext uri="{0D108BD9-81ED-4DB2-BD59-A6C34878D82A}">
                    <a16:rowId xmlns:a16="http://schemas.microsoft.com/office/drawing/2014/main" val="624667282"/>
                  </a:ext>
                </a:extLst>
              </a:tr>
              <a:tr h="344517">
                <a:tc>
                  <a:txBody>
                    <a:bodyPr/>
                    <a:lstStyle/>
                    <a:p>
                      <a:endParaRPr lang="en-US"/>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tc>
                <a:tc>
                  <a:txBody>
                    <a:bodyPr/>
                    <a:lstStyle/>
                    <a:p>
                      <a:endParaRPr lang="en-US"/>
                    </a:p>
                  </a:txBody>
                  <a:tcPr/>
                </a:tc>
                <a:extLst>
                  <a:ext uri="{0D108BD9-81ED-4DB2-BD59-A6C34878D82A}">
                    <a16:rowId xmlns:a16="http://schemas.microsoft.com/office/drawing/2014/main" val="2319374652"/>
                  </a:ext>
                </a:extLst>
              </a:tr>
              <a:tr h="344517">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1100350966"/>
                  </a:ext>
                </a:extLst>
              </a:tr>
              <a:tr h="344517">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endParaRPr lang="en-US"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74187774"/>
                  </a:ext>
                </a:extLst>
              </a:tr>
              <a:tr h="344517">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22276384"/>
                  </a:ext>
                </a:extLst>
              </a:tr>
              <a:tr h="344517">
                <a:tc>
                  <a:txBody>
                    <a:bodyPr/>
                    <a:lstStyle/>
                    <a:p>
                      <a:endParaRPr lang="en-US" dirty="0"/>
                    </a:p>
                  </a:txBody>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44300278"/>
                  </a:ext>
                </a:extLst>
              </a:tr>
              <a:tr h="344517">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lnT w="12700" cap="flat" cmpd="sng" algn="ctr">
                      <a:solidFill>
                        <a:schemeClr val="tx1"/>
                      </a:solidFill>
                      <a:prstDash val="solid"/>
                      <a:round/>
                      <a:headEnd type="none" w="med" len="med"/>
                      <a:tailEnd type="none" w="med" len="med"/>
                    </a:lnT>
                  </a:tcPr>
                </a:tc>
                <a:tc>
                  <a:txBody>
                    <a:bodyPr/>
                    <a:lstStyle/>
                    <a:p>
                      <a:endParaRPr lang="en-US" dirty="0"/>
                    </a:p>
                  </a:txBody>
                  <a:tcPr/>
                </a:tc>
                <a:extLst>
                  <a:ext uri="{0D108BD9-81ED-4DB2-BD59-A6C34878D82A}">
                    <a16:rowId xmlns:a16="http://schemas.microsoft.com/office/drawing/2014/main" val="2124063234"/>
                  </a:ext>
                </a:extLst>
              </a:tr>
            </a:tbl>
          </a:graphicData>
        </a:graphic>
      </p:graphicFrame>
    </p:spTree>
    <p:extLst>
      <p:ext uri="{BB962C8B-B14F-4D97-AF65-F5344CB8AC3E}">
        <p14:creationId xmlns:p14="http://schemas.microsoft.com/office/powerpoint/2010/main" val="2174327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548135"/>
                  </a:solidFill>
                  <a:latin typeface="Times New Roman"/>
                  <a:ea typeface="Times New Roman"/>
                  <a:cs typeface="Times New Roman"/>
                  <a:sym typeface="Times New Roman"/>
                </a:rPr>
                <a:t>THỰC HÀNH: ĐO TẦN SỐ CỦA SÓNG ÂM</a:t>
              </a:r>
              <a:endParaRPr sz="24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36255" y="2422096"/>
            <a:ext cx="863236" cy="2061456"/>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graphicFrame>
        <p:nvGraphicFramePr>
          <p:cNvPr id="2" name="Table 1"/>
          <p:cNvGraphicFramePr>
            <a:graphicFrameLocks noGrp="1"/>
          </p:cNvGraphicFramePr>
          <p:nvPr>
            <p:extLst>
              <p:ext uri="{D42A27DB-BD31-4B8C-83A1-F6EECF244321}">
                <p14:modId xmlns:p14="http://schemas.microsoft.com/office/powerpoint/2010/main" val="3287113509"/>
              </p:ext>
            </p:extLst>
          </p:nvPr>
        </p:nvGraphicFramePr>
        <p:xfrm>
          <a:off x="1428569" y="1320533"/>
          <a:ext cx="4501900" cy="2838368"/>
        </p:xfrm>
        <a:graphic>
          <a:graphicData uri="http://schemas.openxmlformats.org/drawingml/2006/table">
            <a:tbl>
              <a:tblPr firstRow="1" bandRow="1">
                <a:tableStyleId>{2D5ABB26-0587-4C30-8999-92F81FD0307C}</a:tableStyleId>
              </a:tblPr>
              <a:tblGrid>
                <a:gridCol w="450190">
                  <a:extLst>
                    <a:ext uri="{9D8B030D-6E8A-4147-A177-3AD203B41FA5}">
                      <a16:colId xmlns:a16="http://schemas.microsoft.com/office/drawing/2014/main" val="821485659"/>
                    </a:ext>
                  </a:extLst>
                </a:gridCol>
                <a:gridCol w="450190">
                  <a:extLst>
                    <a:ext uri="{9D8B030D-6E8A-4147-A177-3AD203B41FA5}">
                      <a16:colId xmlns:a16="http://schemas.microsoft.com/office/drawing/2014/main" val="2213186023"/>
                    </a:ext>
                  </a:extLst>
                </a:gridCol>
                <a:gridCol w="450190">
                  <a:extLst>
                    <a:ext uri="{9D8B030D-6E8A-4147-A177-3AD203B41FA5}">
                      <a16:colId xmlns:a16="http://schemas.microsoft.com/office/drawing/2014/main" val="77485965"/>
                    </a:ext>
                  </a:extLst>
                </a:gridCol>
                <a:gridCol w="450190">
                  <a:extLst>
                    <a:ext uri="{9D8B030D-6E8A-4147-A177-3AD203B41FA5}">
                      <a16:colId xmlns:a16="http://schemas.microsoft.com/office/drawing/2014/main" val="3268501102"/>
                    </a:ext>
                  </a:extLst>
                </a:gridCol>
                <a:gridCol w="450190">
                  <a:extLst>
                    <a:ext uri="{9D8B030D-6E8A-4147-A177-3AD203B41FA5}">
                      <a16:colId xmlns:a16="http://schemas.microsoft.com/office/drawing/2014/main" val="942475526"/>
                    </a:ext>
                  </a:extLst>
                </a:gridCol>
                <a:gridCol w="450190">
                  <a:extLst>
                    <a:ext uri="{9D8B030D-6E8A-4147-A177-3AD203B41FA5}">
                      <a16:colId xmlns:a16="http://schemas.microsoft.com/office/drawing/2014/main" val="1847375639"/>
                    </a:ext>
                  </a:extLst>
                </a:gridCol>
                <a:gridCol w="450190">
                  <a:extLst>
                    <a:ext uri="{9D8B030D-6E8A-4147-A177-3AD203B41FA5}">
                      <a16:colId xmlns:a16="http://schemas.microsoft.com/office/drawing/2014/main" val="3708218919"/>
                    </a:ext>
                  </a:extLst>
                </a:gridCol>
                <a:gridCol w="450190">
                  <a:extLst>
                    <a:ext uri="{9D8B030D-6E8A-4147-A177-3AD203B41FA5}">
                      <a16:colId xmlns:a16="http://schemas.microsoft.com/office/drawing/2014/main" val="3701053655"/>
                    </a:ext>
                  </a:extLst>
                </a:gridCol>
                <a:gridCol w="450190">
                  <a:extLst>
                    <a:ext uri="{9D8B030D-6E8A-4147-A177-3AD203B41FA5}">
                      <a16:colId xmlns:a16="http://schemas.microsoft.com/office/drawing/2014/main" val="3098051588"/>
                    </a:ext>
                  </a:extLst>
                </a:gridCol>
                <a:gridCol w="450190">
                  <a:extLst>
                    <a:ext uri="{9D8B030D-6E8A-4147-A177-3AD203B41FA5}">
                      <a16:colId xmlns:a16="http://schemas.microsoft.com/office/drawing/2014/main" val="1085273581"/>
                    </a:ext>
                  </a:extLst>
                </a:gridCol>
              </a:tblGrid>
              <a:tr h="354796">
                <a:tc>
                  <a:txBody>
                    <a:bodyPr/>
                    <a:lstStyle/>
                    <a:p>
                      <a:endParaRPr lang="en-US"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extLst>
                  <a:ext uri="{0D108BD9-81ED-4DB2-BD59-A6C34878D82A}">
                    <a16:rowId xmlns:a16="http://schemas.microsoft.com/office/drawing/2014/main" val="3678302747"/>
                  </a:ext>
                </a:extLst>
              </a:tr>
              <a:tr h="354796">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extLst>
                  <a:ext uri="{0D108BD9-81ED-4DB2-BD59-A6C34878D82A}">
                    <a16:rowId xmlns:a16="http://schemas.microsoft.com/office/drawing/2014/main" val="1136937659"/>
                  </a:ext>
                </a:extLst>
              </a:tr>
              <a:tr h="3547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31911512"/>
                  </a:ext>
                </a:extLst>
              </a:tr>
              <a:tr h="354796">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tc>
                <a:extLst>
                  <a:ext uri="{0D108BD9-81ED-4DB2-BD59-A6C34878D82A}">
                    <a16:rowId xmlns:a16="http://schemas.microsoft.com/office/drawing/2014/main" val="1649239722"/>
                  </a:ext>
                </a:extLst>
              </a:tr>
              <a:tr h="354796">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a:p>
                  </a:txBody>
                  <a:tcPr/>
                </a:tc>
                <a:tc>
                  <a:txBody>
                    <a:bodyPr/>
                    <a:lstStyle/>
                    <a:p>
                      <a:endParaRPr lang="en-US"/>
                    </a:p>
                  </a:txBody>
                  <a:tcPr/>
                </a:tc>
                <a:extLst>
                  <a:ext uri="{0D108BD9-81ED-4DB2-BD59-A6C34878D82A}">
                    <a16:rowId xmlns:a16="http://schemas.microsoft.com/office/drawing/2014/main" val="2966911084"/>
                  </a:ext>
                </a:extLst>
              </a:tr>
              <a:tr h="354796">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extLst>
                  <a:ext uri="{0D108BD9-81ED-4DB2-BD59-A6C34878D82A}">
                    <a16:rowId xmlns:a16="http://schemas.microsoft.com/office/drawing/2014/main" val="477091172"/>
                  </a:ext>
                </a:extLst>
              </a:tr>
              <a:tr h="354796">
                <a:tc>
                  <a:txBody>
                    <a:bodyPr/>
                    <a:lstStyle/>
                    <a:p>
                      <a:endParaRPr lang="en-US"/>
                    </a:p>
                  </a:txBody>
                  <a:tcPr/>
                </a:tc>
                <a:tc>
                  <a:txBody>
                    <a:bodyPr/>
                    <a:lstStyle/>
                    <a:p>
                      <a:endParaRPr lang="en-US"/>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3560548"/>
                  </a:ext>
                </a:extLst>
              </a:tr>
              <a:tr h="354796">
                <a:tc>
                  <a:txBody>
                    <a:bodyPr/>
                    <a:lstStyle/>
                    <a:p>
                      <a:endParaRPr lang="en-US"/>
                    </a:p>
                  </a:txBody>
                  <a:tcPr/>
                </a:tc>
                <a:tc>
                  <a:txBody>
                    <a:bodyPr/>
                    <a:lstStyle/>
                    <a:p>
                      <a:endParaRPr lang="en-US"/>
                    </a:p>
                  </a:txBody>
                  <a:tcPr/>
                </a:tc>
                <a:tc>
                  <a:txBody>
                    <a:bodyPr/>
                    <a:lstStyle/>
                    <a:p>
                      <a:endParaRPr lang="en-US"/>
                    </a:p>
                  </a:txBody>
                  <a:tcPr>
                    <a:lnR w="12700" cap="flat" cmpd="sng" algn="ctr">
                      <a:noFill/>
                      <a:prstDash val="solid"/>
                      <a:round/>
                      <a:headEnd type="none" w="med" len="med"/>
                      <a:tailEnd type="none" w="med" len="med"/>
                    </a:lnR>
                  </a:tcPr>
                </a:tc>
                <a:tc>
                  <a:txBody>
                    <a:bodyPr/>
                    <a:lstStyle/>
                    <a:p>
                      <a:endParaRPr lang="en-US"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dirty="0"/>
                    </a:p>
                  </a:txBody>
                  <a:tcPr/>
                </a:tc>
                <a:extLst>
                  <a:ext uri="{0D108BD9-81ED-4DB2-BD59-A6C34878D82A}">
                    <a16:rowId xmlns:a16="http://schemas.microsoft.com/office/drawing/2014/main" val="3679694013"/>
                  </a:ext>
                </a:extLst>
              </a:tr>
            </a:tbl>
          </a:graphicData>
        </a:graphic>
      </p:graphicFrame>
      <p:sp>
        <p:nvSpPr>
          <p:cNvPr id="17" name="Google Shape;271;p11"/>
          <p:cNvSpPr/>
          <p:nvPr/>
        </p:nvSpPr>
        <p:spPr>
          <a:xfrm>
            <a:off x="485685" y="4831862"/>
            <a:ext cx="6031691"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1</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Trong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thí</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nghiệm</a:t>
            </a:r>
            <a:r>
              <a:rPr lang="en-US" sz="2000" b="0" i="0" u="none" strike="noStrike" cap="none" dirty="0">
                <a:solidFill>
                  <a:schemeClr val="dk1"/>
                </a:solidFill>
                <a:latin typeface="Times New Roman"/>
                <a:ea typeface="Times New Roman"/>
                <a:cs typeface="Times New Roman"/>
                <a:sym typeface="Times New Roman"/>
              </a:rPr>
              <a:t>, ta </a:t>
            </a:r>
            <a:r>
              <a:rPr lang="en-US" sz="2000" b="0" i="0" u="none" strike="noStrike" cap="none" dirty="0" err="1">
                <a:solidFill>
                  <a:schemeClr val="dk1"/>
                </a:solidFill>
                <a:latin typeface="Times New Roman"/>
                <a:ea typeface="Times New Roman"/>
                <a:cs typeface="Times New Roman"/>
                <a:sym typeface="Times New Roman"/>
              </a:rPr>
              <a:t>dùng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dụng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cụ</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để</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âm</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âm</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thoa</a:t>
            </a:r>
            <a:r>
              <a:rPr lang="en-US" sz="2000" b="0" i="0" u="none" strike="noStrike" cap="none" dirty="0">
                <a:solidFill>
                  <a:schemeClr val="dk1"/>
                </a:solidFill>
                <a:latin typeface="Times New Roman"/>
                <a:ea typeface="Times New Roman"/>
                <a:cs typeface="Times New Roman"/>
                <a:sym typeface="Times New Roman"/>
              </a:rPr>
              <a:t>?</a:t>
            </a:r>
            <a:endParaRPr sz="2000" b="0" i="0" u="none" strike="noStrike" cap="none" dirty="0">
              <a:solidFill>
                <a:schemeClr val="dk1"/>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2</a:t>
            </a:r>
            <a:r>
              <a:rPr lang="en-US" sz="2000" b="0" i="0" u="none" strike="noStrike" cap="none" dirty="0">
                <a:solidFill>
                  <a:schemeClr val="dk1"/>
                </a:solidFill>
                <a:latin typeface="Times New Roman"/>
                <a:ea typeface="Times New Roman"/>
                <a:cs typeface="Times New Roman"/>
                <a:sym typeface="Times New Roman"/>
              </a:rPr>
              <a:t>: 392Hz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tần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số</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của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nốt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nhạc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endParaRPr lang="en-US" sz="2000" dirty="0">
              <a:solidFill>
                <a:schemeClr val="dk1"/>
              </a:solidFill>
              <a:latin typeface="Times New Roman"/>
              <a:ea typeface="Times New Roman"/>
              <a:cs typeface="Times New Roman"/>
              <a:sym typeface="Times New Roman"/>
            </a:endParaRP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3</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rPr>
              <a:t>T</a:t>
            </a:r>
            <a:r>
              <a:rPr lang="vi-VN" sz="2000" dirty="0">
                <a:solidFill>
                  <a:schemeClr val="dk1"/>
                </a:solidFill>
                <a:latin typeface="Times New Roman"/>
                <a:ea typeface="Times New Roman"/>
                <a:cs typeface="Times New Roman"/>
              </a:rPr>
              <a:t>hiết bị dùng để hiển thị trên màn hình dạng tín hiệu đưa vào cần quan sát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được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gọi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br>
              <a:rPr lang="vi-VN" sz="2000" dirty="0"/>
            </a:b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4</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Mỗi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dao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động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kí</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chỉ</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được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tín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hiệu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hiệu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điện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thế</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nhất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định</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nếu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vượt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quá</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thiết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bị</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sẽ</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bị</a:t>
            </a:r>
            <a:r>
              <a:rPr lang="en-US" sz="2000" b="0" i="0" u="none" strike="noStrike" cap="none" dirty="0">
                <a:solidFill>
                  <a:schemeClr val="dk1"/>
                </a:solidFill>
                <a:latin typeface="Times New Roman"/>
                <a:ea typeface="Times New Roman"/>
                <a:cs typeface="Times New Roman"/>
                <a:sym typeface="Times New Roman"/>
              </a:rPr>
              <a:t>___.</a:t>
            </a:r>
            <a:endParaRPr sz="2000" dirty="0"/>
          </a:p>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5</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Muốn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để</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chế</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độ</a:t>
            </a:r>
            <a:r>
              <a:rPr lang="en-US" sz="2000" b="0" i="0" u="none" strike="noStrike" cap="none" dirty="0">
                <a:solidFill>
                  <a:schemeClr val="dk1"/>
                </a:solidFill>
                <a:latin typeface="Times New Roman"/>
                <a:ea typeface="Times New Roman"/>
                <a:cs typeface="Times New Roman"/>
                <a:sym typeface="Times New Roman"/>
              </a:rPr>
              <a:t> Auto </a:t>
            </a:r>
            <a:r>
              <a:rPr lang="en-US" sz="2000" b="0" i="0" u="none" strike="noStrike" cap="none" dirty="0" err="1">
                <a:solidFill>
                  <a:schemeClr val="dk1"/>
                </a:solidFill>
                <a:latin typeface="Times New Roman"/>
                <a:ea typeface="Times New Roman"/>
                <a:cs typeface="Times New Roman"/>
                <a:sym typeface="Times New Roman"/>
              </a:rPr>
              <a:t>trên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thiết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bị</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dao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động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kí</a:t>
            </a:r>
            <a:r>
              <a:rPr lang="en-US" sz="2000" b="0" i="0" u="none" strike="noStrike" cap="none" dirty="0">
                <a:solidFill>
                  <a:schemeClr val="dk1"/>
                </a:solidFill>
                <a:latin typeface="Times New Roman"/>
                <a:ea typeface="Times New Roman"/>
                <a:cs typeface="Times New Roman"/>
                <a:sym typeface="Times New Roman"/>
              </a:rPr>
              <a:t> ta </a:t>
            </a:r>
            <a:r>
              <a:rPr lang="en-US" sz="2000" b="0" i="0" u="none" strike="noStrike" cap="none" dirty="0" err="1">
                <a:solidFill>
                  <a:schemeClr val="dk1"/>
                </a:solidFill>
                <a:latin typeface="Times New Roman"/>
                <a:ea typeface="Times New Roman"/>
                <a:cs typeface="Times New Roman"/>
                <a:sym typeface="Times New Roman"/>
              </a:rPr>
              <a:t>nhấn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vào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nút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p>
          <a:p>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6:</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sym typeface="Times New Roman"/>
              </a:rPr>
              <a:t>440Hz </a:t>
            </a:r>
            <a:r>
              <a:rPr lang="en-US" sz="2000" dirty="0" err="1">
                <a:solidFill>
                  <a:schemeClr val="dk1"/>
                </a:solidFill>
                <a:latin typeface="Times New Roman"/>
                <a:ea typeface="Times New Roman"/>
                <a:cs typeface="Times New Roman"/>
                <a:sym typeface="Times New Roman"/>
              </a:rPr>
              <a:t>là</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tần</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số</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của</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nốt</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nhạc</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nào</a:t>
            </a:r>
            <a:r>
              <a:rPr lang="en-US" sz="2000" dirty="0">
                <a:solidFill>
                  <a:schemeClr val="dk1"/>
                </a:solidFill>
                <a:latin typeface="Times New Roman"/>
                <a:ea typeface="Times New Roman"/>
                <a:cs typeface="Times New Roman"/>
                <a:sym typeface="Times New Roman"/>
              </a:rPr>
              <a:t>?</a:t>
            </a:r>
            <a:endParaRPr sz="2000" dirty="0"/>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7</a:t>
            </a:r>
            <a:r>
              <a:rPr lang="en-US" sz="2000" b="0" i="0" u="none" strike="noStrike" cap="none"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rPr>
              <a:t>Thanh</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kim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loại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dễ</a:t>
            </a:r>
            <a:r>
              <a:rPr lang="en-US" sz="2000" dirty="0">
                <a:solidFill>
                  <a:schemeClr val="dk1"/>
                </a:solidFill>
                <a:latin typeface="Times New Roman"/>
                <a:ea typeface="Times New Roman"/>
                <a:cs typeface="Times New Roman"/>
              </a:rPr>
              <a:t> rung, </a:t>
            </a:r>
            <a:r>
              <a:rPr lang="en-US" sz="2000" dirty="0" err="1">
                <a:solidFill>
                  <a:schemeClr val="dk1"/>
                </a:solidFill>
                <a:latin typeface="Times New Roman"/>
                <a:ea typeface="Times New Roman"/>
                <a:cs typeface="Times New Roman"/>
              </a:rPr>
              <a:t>hình</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chữ</a:t>
            </a:r>
            <a:r>
              <a:rPr lang="en-US" sz="2000" dirty="0">
                <a:solidFill>
                  <a:schemeClr val="dk1"/>
                </a:solidFill>
                <a:latin typeface="Times New Roman"/>
                <a:ea typeface="Times New Roman"/>
                <a:cs typeface="Times New Roman"/>
              </a:rPr>
              <a:t> U, </a:t>
            </a:r>
            <a:r>
              <a:rPr lang="en-US" sz="2000" dirty="0" err="1">
                <a:solidFill>
                  <a:schemeClr val="dk1"/>
                </a:solidFill>
                <a:latin typeface="Times New Roman"/>
                <a:ea typeface="Times New Roman"/>
                <a:cs typeface="Times New Roman"/>
              </a:rPr>
              <a:t>khi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gõ</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phát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ra</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một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âm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đơn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có</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tần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số</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nhất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định</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thường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dùng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để</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lấy</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âm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chuẩn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được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gọi</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gì</a:t>
            </a:r>
            <a:r>
              <a:rPr lang="en-US" sz="2000" dirty="0">
                <a:solidFill>
                  <a:schemeClr val="dk1"/>
                </a:solidFill>
                <a:latin typeface="Times New Roman"/>
                <a:ea typeface="Times New Roman"/>
                <a:cs typeface="Times New Roman"/>
              </a:rPr>
              <a:t>?</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8</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rPr>
              <a:t>F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kí</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hiệu</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của</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nốt</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nhạc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nào</a:t>
            </a:r>
            <a:r>
              <a:rPr lang="en-US" sz="2000" dirty="0">
                <a:solidFill>
                  <a:schemeClr val="dk1"/>
                </a:solidFill>
                <a:latin typeface="Times New Roman"/>
                <a:ea typeface="Times New Roman"/>
                <a:cs typeface="Times New Roman"/>
              </a:rPr>
              <a:t>?</a:t>
            </a:r>
            <a:endParaRPr sz="20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93331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grpSp>
        <p:nvGrpSpPr>
          <p:cNvPr id="258" name="Google Shape;258;p11"/>
          <p:cNvGrpSpPr/>
          <p:nvPr/>
        </p:nvGrpSpPr>
        <p:grpSpPr>
          <a:xfrm>
            <a:off x="332829" y="1218609"/>
            <a:ext cx="6311519" cy="3153683"/>
            <a:chOff x="509430" y="274288"/>
            <a:chExt cx="5765038" cy="1710467"/>
          </a:xfrm>
        </p:grpSpPr>
        <p:sp>
          <p:nvSpPr>
            <p:cNvPr id="259" name="Google Shape;259;p11"/>
            <p:cNvSpPr/>
            <p:nvPr/>
          </p:nvSpPr>
          <p:spPr>
            <a:xfrm>
              <a:off x="583531" y="343042"/>
              <a:ext cx="5690937" cy="16417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1"/>
            <p:cNvSpPr/>
            <p:nvPr/>
          </p:nvSpPr>
          <p:spPr>
            <a:xfrm>
              <a:off x="509430" y="274288"/>
              <a:ext cx="5690937" cy="16417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grpSp>
        <p:nvGrpSpPr>
          <p:cNvPr id="261" name="Google Shape;261;p11"/>
          <p:cNvGrpSpPr/>
          <p:nvPr/>
        </p:nvGrpSpPr>
        <p:grpSpPr>
          <a:xfrm>
            <a:off x="306286" y="169816"/>
            <a:ext cx="6390573" cy="767669"/>
            <a:chOff x="509430" y="274287"/>
            <a:chExt cx="5765038" cy="2124668"/>
          </a:xfrm>
        </p:grpSpPr>
        <p:sp>
          <p:nvSpPr>
            <p:cNvPr id="262" name="Google Shape;262;p11"/>
            <p:cNvSpPr/>
            <p:nvPr/>
          </p:nvSpPr>
          <p:spPr>
            <a:xfrm>
              <a:off x="583531" y="343042"/>
              <a:ext cx="5690937" cy="2055913"/>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3" name="Google Shape;263;p11"/>
            <p:cNvSpPr/>
            <p:nvPr/>
          </p:nvSpPr>
          <p:spPr>
            <a:xfrm>
              <a:off x="509430" y="274287"/>
              <a:ext cx="5690937" cy="2055913"/>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1" i="0" u="none" strike="noStrike" cap="none" dirty="0">
                  <a:solidFill>
                    <a:srgbClr val="548135"/>
                  </a:solidFill>
                  <a:latin typeface="Times New Roman"/>
                  <a:ea typeface="Times New Roman"/>
                  <a:cs typeface="Times New Roman"/>
                  <a:sym typeface="Times New Roman"/>
                </a:rPr>
                <a:t>SÓNG ĐIỆN TỪ</a:t>
              </a:r>
              <a:endParaRPr sz="3200" b="0" i="0" u="none" strike="noStrike" cap="none" dirty="0">
                <a:solidFill>
                  <a:srgbClr val="000000"/>
                </a:solidFill>
                <a:sym typeface="Arial"/>
              </a:endParaRPr>
            </a:p>
          </p:txBody>
        </p:sp>
      </p:grpSp>
      <p:sp>
        <p:nvSpPr>
          <p:cNvPr id="264" name="Google Shape;264;p11"/>
          <p:cNvSpPr/>
          <p:nvPr/>
        </p:nvSpPr>
        <p:spPr>
          <a:xfrm>
            <a:off x="2793921" y="798286"/>
            <a:ext cx="1415221" cy="374629"/>
          </a:xfrm>
          <a:prstGeom prst="roundRect">
            <a:avLst>
              <a:gd name="adj" fmla="val 16667"/>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dirty="0">
                <a:solidFill>
                  <a:schemeClr val="lt1"/>
                </a:solidFill>
                <a:latin typeface="Times New Roman"/>
                <a:ea typeface="Times New Roman"/>
                <a:cs typeface="Times New Roman"/>
                <a:sym typeface="Times New Roman"/>
              </a:rPr>
              <a:t>NHIỆM VỤ</a:t>
            </a:r>
            <a:endParaRPr sz="1800" b="1" i="0" u="none" strike="noStrike" cap="none" dirty="0">
              <a:solidFill>
                <a:schemeClr val="lt1"/>
              </a:solidFill>
              <a:latin typeface="Times New Roman"/>
              <a:ea typeface="Times New Roman"/>
              <a:cs typeface="Times New Roman"/>
              <a:sym typeface="Times New Roman"/>
            </a:endParaRPr>
          </a:p>
        </p:txBody>
      </p:sp>
      <p:grpSp>
        <p:nvGrpSpPr>
          <p:cNvPr id="265" name="Google Shape;265;p11"/>
          <p:cNvGrpSpPr/>
          <p:nvPr/>
        </p:nvGrpSpPr>
        <p:grpSpPr>
          <a:xfrm>
            <a:off x="252686" y="4571182"/>
            <a:ext cx="6460244" cy="5160863"/>
            <a:chOff x="509430" y="274288"/>
            <a:chExt cx="5765038" cy="1488763"/>
          </a:xfrm>
        </p:grpSpPr>
        <p:sp>
          <p:nvSpPr>
            <p:cNvPr id="266" name="Google Shape;266;p11"/>
            <p:cNvSpPr/>
            <p:nvPr/>
          </p:nvSpPr>
          <p:spPr>
            <a:xfrm>
              <a:off x="583531" y="343042"/>
              <a:ext cx="5690937" cy="1420009"/>
            </a:xfrm>
            <a:prstGeom prst="roundRect">
              <a:avLst>
                <a:gd name="adj" fmla="val 5559"/>
              </a:avLst>
            </a:prstGeom>
            <a:solidFill>
              <a:srgbClr val="5D993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7" name="Google Shape;267;p11"/>
            <p:cNvSpPr/>
            <p:nvPr/>
          </p:nvSpPr>
          <p:spPr>
            <a:xfrm>
              <a:off x="509430" y="274288"/>
              <a:ext cx="5690937" cy="1420009"/>
            </a:xfrm>
            <a:prstGeom prst="roundRect">
              <a:avLst>
                <a:gd name="adj" fmla="val 3812"/>
              </a:avLst>
            </a:prstGeom>
            <a:solidFill>
              <a:schemeClr val="lt1"/>
            </a:solidFill>
            <a:ln w="19050" cap="flat" cmpd="sng">
              <a:solidFill>
                <a:srgbClr val="5D993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grpSp>
      <p:pic>
        <p:nvPicPr>
          <p:cNvPr id="268" name="Google Shape;268;p11" descr="Cartoon boy scientist holding test tubes 8916583 Vector Art at Vecteezy"/>
          <p:cNvPicPr preferRelativeResize="0"/>
          <p:nvPr/>
        </p:nvPicPr>
        <p:blipFill rotWithShape="1">
          <a:blip r:embed="rId3">
            <a:alphaModFix/>
          </a:blip>
          <a:srcRect/>
          <a:stretch/>
        </p:blipFill>
        <p:spPr>
          <a:xfrm flipH="1">
            <a:off x="5705327" y="2349500"/>
            <a:ext cx="894163" cy="2134052"/>
          </a:xfrm>
          <a:prstGeom prst="rect">
            <a:avLst/>
          </a:prstGeom>
          <a:noFill/>
          <a:ln>
            <a:noFill/>
          </a:ln>
        </p:spPr>
      </p:pic>
      <p:pic>
        <p:nvPicPr>
          <p:cNvPr id="269" name="Google Shape;269;p11"/>
          <p:cNvPicPr preferRelativeResize="0"/>
          <p:nvPr/>
        </p:nvPicPr>
        <p:blipFill rotWithShape="1">
          <a:blip r:embed="rId4">
            <a:alphaModFix/>
          </a:blip>
          <a:srcRect/>
          <a:stretch/>
        </p:blipFill>
        <p:spPr>
          <a:xfrm>
            <a:off x="6026667" y="688633"/>
            <a:ext cx="918882" cy="918882"/>
          </a:xfrm>
          <a:prstGeom prst="rect">
            <a:avLst/>
          </a:prstGeom>
          <a:noFill/>
          <a:ln>
            <a:noFill/>
          </a:ln>
        </p:spPr>
      </p:pic>
      <p:pic>
        <p:nvPicPr>
          <p:cNvPr id="270" name="Google Shape;270;p11" descr="Cartoon boy scientist holding test tube 8388672 Vector Art at Vecteezy"/>
          <p:cNvPicPr preferRelativeResize="0"/>
          <p:nvPr/>
        </p:nvPicPr>
        <p:blipFill rotWithShape="1">
          <a:blip r:embed="rId5">
            <a:alphaModFix/>
          </a:blip>
          <a:srcRect/>
          <a:stretch/>
        </p:blipFill>
        <p:spPr>
          <a:xfrm>
            <a:off x="-49497" y="2193107"/>
            <a:ext cx="1450573" cy="2334260"/>
          </a:xfrm>
          <a:prstGeom prst="rect">
            <a:avLst/>
          </a:prstGeom>
          <a:noFill/>
          <a:ln>
            <a:noFill/>
          </a:ln>
        </p:spPr>
      </p:pic>
      <p:sp>
        <p:nvSpPr>
          <p:cNvPr id="271" name="Google Shape;271;p11"/>
          <p:cNvSpPr/>
          <p:nvPr/>
        </p:nvSpPr>
        <p:spPr>
          <a:xfrm>
            <a:off x="401253" y="4780784"/>
            <a:ext cx="6109349" cy="4401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1</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điện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bao</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gồm</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một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dải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rộng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tần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số</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gọi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thang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___.</a:t>
            </a:r>
            <a:endParaRPr sz="2000" b="0" i="0" u="none" strike="noStrike" cap="none" dirty="0">
              <a:solidFill>
                <a:schemeClr val="dk1"/>
              </a:solidFill>
              <a:latin typeface="Times New Roman"/>
              <a:ea typeface="Times New Roman"/>
              <a:cs typeface="Times New Roman"/>
              <a:sym typeface="Times New Roman"/>
            </a:endParaRP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2</a:t>
            </a:r>
            <a:r>
              <a:rPr lang="en-US" sz="2000" b="0" i="0" u="none" strike="noStrike" cap="none"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vô</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tuyến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không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bị</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phản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xạ</a:t>
            </a:r>
            <a:r>
              <a:rPr lang="en-US" sz="2000" dirty="0">
                <a:solidFill>
                  <a:schemeClr val="dk1"/>
                </a:solidFill>
                <a:latin typeface="Times New Roman"/>
                <a:ea typeface="Times New Roman"/>
                <a:cs typeface="Times New Roman"/>
              </a:rPr>
              <a:t> ở </a:t>
            </a:r>
            <a:r>
              <a:rPr lang="en-US" sz="2000" dirty="0" err="1">
                <a:solidFill>
                  <a:schemeClr val="dk1"/>
                </a:solidFill>
                <a:latin typeface="Times New Roman"/>
                <a:ea typeface="Times New Roman"/>
                <a:cs typeface="Times New Roman"/>
              </a:rPr>
              <a:t>tầng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điện</a:t>
            </a:r>
            <a:r>
              <a:rPr lang="en-US" sz="2000" dirty="0">
                <a:solidFill>
                  <a:schemeClr val="dk1"/>
                </a:solidFill>
                <a:latin typeface="Times New Roman"/>
                <a:ea typeface="Times New Roman"/>
                <a:cs typeface="Times New Roman"/>
              </a:rPr>
              <a:t> li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___.</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3</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rPr>
              <a:t>___ </a:t>
            </a:r>
            <a:r>
              <a:rPr lang="en-US" sz="2000" dirty="0" err="1">
                <a:solidFill>
                  <a:schemeClr val="dk1"/>
                </a:solidFill>
                <a:latin typeface="Times New Roman"/>
                <a:ea typeface="Times New Roman"/>
                <a:cs typeface="Times New Roman"/>
              </a:rPr>
              <a:t>là</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điện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từ</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không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nhìn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thấy</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có</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bước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ngắn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hơn</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bước</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sóng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nằm</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trong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khoảng</a:t>
            </a:r>
            <a:r>
              <a:rPr lang="en-US" sz="2000" dirty="0">
                <a:solidFill>
                  <a:schemeClr val="dk1"/>
                </a:solidFill>
                <a:latin typeface="Times New Roman"/>
                <a:ea typeface="Times New Roman"/>
                <a:cs typeface="Times New Roman"/>
              </a:rPr>
              <a:t> </a:t>
            </a:r>
            <a:r>
              <a:rPr lang="en-US" sz="2000" dirty="0" err="1">
                <a:solidFill>
                  <a:schemeClr val="dk1"/>
                </a:solidFill>
                <a:latin typeface="Times New Roman"/>
                <a:ea typeface="Times New Roman"/>
                <a:cs typeface="Times New Roman"/>
              </a:rPr>
              <a:t>từ</a:t>
            </a:r>
            <a:r>
              <a:rPr lang="en-US" sz="2000" dirty="0">
                <a:solidFill>
                  <a:schemeClr val="dk1"/>
                </a:solidFill>
                <a:latin typeface="Times New Roman"/>
                <a:ea typeface="Times New Roman"/>
                <a:cs typeface="Times New Roman"/>
              </a:rPr>
              <a:t> 10nm </a:t>
            </a:r>
            <a:r>
              <a:rPr lang="en-US" sz="2000" dirty="0" err="1">
                <a:solidFill>
                  <a:schemeClr val="dk1"/>
                </a:solidFill>
                <a:latin typeface="Times New Roman"/>
                <a:ea typeface="Times New Roman"/>
                <a:cs typeface="Times New Roman"/>
              </a:rPr>
              <a:t>đến</a:t>
            </a:r>
            <a:r>
              <a:rPr lang="en-US" sz="2000" dirty="0">
                <a:solidFill>
                  <a:schemeClr val="dk1"/>
                </a:solidFill>
                <a:latin typeface="Times New Roman"/>
                <a:ea typeface="Times New Roman"/>
                <a:cs typeface="Times New Roman"/>
              </a:rPr>
              <a:t> 400nm.</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4</a:t>
            </a:r>
            <a:r>
              <a:rPr lang="en-US" sz="2000" b="0" i="0" u="none" strike="noStrike" cap="none" dirty="0">
                <a:solidFill>
                  <a:schemeClr val="dk1"/>
                </a:solidFill>
                <a:latin typeface="Times New Roman"/>
                <a:ea typeface="Times New Roman"/>
                <a:cs typeface="Times New Roman"/>
                <a:sym typeface="Times New Roman"/>
              </a:rPr>
              <a:t>: Tia </a:t>
            </a:r>
            <a:r>
              <a:rPr lang="en-US" sz="2000" b="0" i="0" u="none" strike="noStrike" cap="none" dirty="0" err="1">
                <a:solidFill>
                  <a:schemeClr val="dk1"/>
                </a:solidFill>
                <a:latin typeface="Times New Roman"/>
                <a:ea typeface="Times New Roman"/>
                <a:cs typeface="Times New Roman"/>
                <a:sym typeface="Times New Roman"/>
              </a:rPr>
              <a:t>hồng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ngoại</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kí</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hiệu</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gì</a:t>
            </a:r>
            <a:r>
              <a:rPr lang="en-US" sz="2000" b="0" i="0" u="none" strike="noStrike" cap="none" dirty="0">
                <a:solidFill>
                  <a:schemeClr val="dk1"/>
                </a:solidFill>
                <a:latin typeface="Times New Roman"/>
                <a:ea typeface="Times New Roman"/>
                <a:cs typeface="Times New Roman"/>
                <a:sym typeface="Times New Roman"/>
              </a:rPr>
              <a:t>?</a:t>
            </a:r>
            <a:endParaRPr sz="1600" dirty="0"/>
          </a:p>
          <a:p>
            <a:pPr marL="0" marR="0" lvl="0" indent="0" algn="l" rtl="0">
              <a:lnSpc>
                <a:spcPct val="100000"/>
              </a:lnSpc>
              <a:spcBef>
                <a:spcPts val="0"/>
              </a:spcBef>
              <a:spcAft>
                <a:spcPts val="0"/>
              </a:spcAft>
              <a:buNone/>
            </a:pPr>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5</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Phạm</a:t>
            </a:r>
            <a:r>
              <a:rPr lang="en-US" sz="2000" b="0" i="0" u="none" strike="noStrike" cap="none" dirty="0">
                <a:solidFill>
                  <a:schemeClr val="dk1"/>
                </a:solidFill>
                <a:latin typeface="Times New Roman"/>
                <a:ea typeface="Times New Roman"/>
                <a:cs typeface="Times New Roman"/>
                <a:sym typeface="Times New Roman"/>
              </a:rPr>
              <a:t> vi </a:t>
            </a:r>
            <a:r>
              <a:rPr lang="en-US" sz="2000" b="0" i="0" u="none" strike="noStrike" cap="none" dirty="0" err="1">
                <a:solidFill>
                  <a:schemeClr val="dk1"/>
                </a:solidFill>
                <a:latin typeface="Times New Roman"/>
                <a:ea typeface="Times New Roman"/>
                <a:cs typeface="Times New Roman"/>
                <a:sym typeface="Times New Roman"/>
              </a:rPr>
              <a:t>bước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1mm </a:t>
            </a:r>
            <a:r>
              <a:rPr lang="en-US" sz="2000" b="0" i="0" u="none" strike="noStrike" cap="none" dirty="0" err="1">
                <a:solidFill>
                  <a:schemeClr val="dk1"/>
                </a:solidFill>
                <a:latin typeface="Times New Roman"/>
                <a:ea typeface="Times New Roman"/>
                <a:cs typeface="Times New Roman"/>
                <a:sym typeface="Times New Roman"/>
              </a:rPr>
              <a:t>đến</a:t>
            </a:r>
            <a:r>
              <a:rPr lang="en-US" sz="2000" b="0" i="0" u="none" strike="noStrike" cap="none" dirty="0">
                <a:solidFill>
                  <a:schemeClr val="dk1"/>
                </a:solidFill>
                <a:latin typeface="Times New Roman"/>
                <a:ea typeface="Times New Roman"/>
                <a:cs typeface="Times New Roman"/>
                <a:sym typeface="Times New Roman"/>
              </a:rPr>
              <a:t> 100km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của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p>
          <a:p>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6:</a:t>
            </a:r>
            <a:r>
              <a:rPr lang="en-US" sz="2000" b="0" i="0" u="none" strike="noStrike" cap="none" dirty="0">
                <a:solidFill>
                  <a:schemeClr val="dk1"/>
                </a:solidFill>
                <a:latin typeface="Times New Roman"/>
                <a:ea typeface="Times New Roman"/>
                <a:cs typeface="Times New Roman"/>
                <a:sym typeface="Times New Roman"/>
              </a:rPr>
              <a:t> </a:t>
            </a:r>
            <a:r>
              <a:rPr lang="en-US" sz="2000" dirty="0">
                <a:solidFill>
                  <a:schemeClr val="dk1"/>
                </a:solidFill>
                <a:latin typeface="Times New Roman"/>
                <a:ea typeface="Times New Roman"/>
                <a:cs typeface="Times New Roman"/>
                <a:sym typeface="Times New Roman"/>
              </a:rPr>
              <a:t>Tia X hay </a:t>
            </a:r>
            <a:r>
              <a:rPr lang="en-US" sz="2000" dirty="0" err="1">
                <a:solidFill>
                  <a:schemeClr val="dk1"/>
                </a:solidFill>
                <a:latin typeface="Times New Roman"/>
                <a:ea typeface="Times New Roman"/>
                <a:cs typeface="Times New Roman"/>
                <a:sym typeface="Times New Roman"/>
              </a:rPr>
              <a:t>còn</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được</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gọi</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là</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tia</a:t>
            </a:r>
            <a:r>
              <a:rPr lang="en-US" sz="2000" dirty="0">
                <a:solidFill>
                  <a:schemeClr val="dk1"/>
                </a:solidFill>
                <a:latin typeface="Times New Roman"/>
                <a:ea typeface="Times New Roman"/>
                <a:cs typeface="Times New Roman"/>
                <a:sym typeface="Times New Roman"/>
              </a:rPr>
              <a:t> </a:t>
            </a:r>
            <a:r>
              <a:rPr lang="en-US" sz="2000" dirty="0" err="1">
                <a:solidFill>
                  <a:schemeClr val="dk1"/>
                </a:solidFill>
                <a:latin typeface="Times New Roman"/>
                <a:ea typeface="Times New Roman"/>
                <a:cs typeface="Times New Roman"/>
                <a:sym typeface="Times New Roman"/>
              </a:rPr>
              <a:t>gì</a:t>
            </a:r>
            <a:r>
              <a:rPr lang="en-US" sz="2000" dirty="0">
                <a:solidFill>
                  <a:schemeClr val="dk1"/>
                </a:solidFill>
                <a:latin typeface="Times New Roman"/>
                <a:ea typeface="Times New Roman"/>
                <a:cs typeface="Times New Roman"/>
                <a:sym typeface="Times New Roman"/>
              </a:rPr>
              <a:t>?</a:t>
            </a:r>
            <a:endParaRPr sz="1600" dirty="0"/>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7</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đèn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dây</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tóc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thể</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phát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ra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được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tia</a:t>
            </a:r>
            <a:r>
              <a:rPr lang="en-US" sz="2000" b="0" i="0" u="none" strike="noStrike" cap="none" dirty="0">
                <a:solidFill>
                  <a:schemeClr val="dk1"/>
                </a:solidFill>
                <a:latin typeface="Times New Roman"/>
                <a:ea typeface="Times New Roman"/>
                <a:cs typeface="Times New Roman"/>
                <a:sym typeface="Times New Roman"/>
              </a:rPr>
              <a:t>___.</a:t>
            </a:r>
          </a:p>
          <a:p>
            <a:pPr lvl="0"/>
            <a:r>
              <a:rPr lang="en-US" sz="2000" b="1" i="0" u="none" strike="noStrike" cap="none" dirty="0" err="1">
                <a:solidFill>
                  <a:schemeClr val="dk1"/>
                </a:solidFill>
                <a:latin typeface="Times New Roman"/>
                <a:ea typeface="Times New Roman"/>
                <a:cs typeface="Times New Roman"/>
                <a:sym typeface="Times New Roman"/>
              </a:rPr>
              <a:t>Câu</a:t>
            </a:r>
            <a:r>
              <a:rPr lang="en-US" sz="2000" b="1" i="0" u="none" strike="noStrike" cap="none" dirty="0">
                <a:solidFill>
                  <a:schemeClr val="dk1"/>
                </a:solidFill>
                <a:latin typeface="Times New Roman"/>
                <a:ea typeface="Times New Roman"/>
                <a:cs typeface="Times New Roman"/>
                <a:sym typeface="Times New Roman"/>
              </a:rPr>
              <a:t> 8</a:t>
            </a:r>
            <a:r>
              <a:rPr lang="en-US" sz="2000" b="0" i="0" u="none" strike="noStrike" cap="none" dirty="0">
                <a:solidFill>
                  <a:schemeClr val="dk1"/>
                </a:solidFill>
                <a:latin typeface="Times New Roman"/>
                <a:ea typeface="Times New Roman"/>
                <a:cs typeface="Times New Roman"/>
                <a:sym typeface="Times New Roman"/>
              </a:rPr>
              <a:t>: Tia </a:t>
            </a:r>
            <a:r>
              <a:rPr lang="en-US" sz="2000" b="0" i="0" u="none" strike="noStrike" cap="none" dirty="0" err="1">
                <a:solidFill>
                  <a:schemeClr val="dk1"/>
                </a:solidFill>
                <a:latin typeface="Times New Roman"/>
                <a:ea typeface="Times New Roman"/>
                <a:cs typeface="Times New Roman"/>
                <a:sym typeface="Times New Roman"/>
              </a:rPr>
              <a:t>có</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bước</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nhỏ</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nhất</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trong</a:t>
            </a:r>
            <a:r>
              <a:rPr lang="en-US" sz="2000" b="0" i="0" u="none" strike="noStrike" cap="none" dirty="0">
                <a:solidFill>
                  <a:schemeClr val="dk1"/>
                </a:solidFill>
                <a:latin typeface="Times New Roman"/>
                <a:ea typeface="Times New Roman"/>
                <a:cs typeface="Times New Roman"/>
                <a:sym typeface="Times New Roman"/>
              </a:rPr>
              <a:t> thang </a:t>
            </a:r>
            <a:r>
              <a:rPr lang="en-US" sz="2000" b="0" i="0" u="none" strike="noStrike" cap="none" dirty="0" err="1">
                <a:solidFill>
                  <a:schemeClr val="dk1"/>
                </a:solidFill>
                <a:latin typeface="Times New Roman"/>
                <a:ea typeface="Times New Roman"/>
                <a:cs typeface="Times New Roman"/>
                <a:sym typeface="Times New Roman"/>
              </a:rPr>
              <a:t>sóng</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điện</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từ</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là</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tia</a:t>
            </a:r>
            <a:r>
              <a:rPr lang="en-US" sz="2000" b="0" i="0" u="none" strike="noStrike" cap="none" dirty="0">
                <a:solidFill>
                  <a:schemeClr val="dk1"/>
                </a:solidFill>
                <a:latin typeface="Times New Roman"/>
                <a:ea typeface="Times New Roman"/>
                <a:cs typeface="Times New Roman"/>
                <a:sym typeface="Times New Roman"/>
              </a:rPr>
              <a:t> </a:t>
            </a:r>
            <a:r>
              <a:rPr lang="en-US" sz="2000" b="0" i="0" u="none" strike="noStrike" cap="none" dirty="0" err="1">
                <a:solidFill>
                  <a:schemeClr val="dk1"/>
                </a:solidFill>
                <a:latin typeface="Times New Roman"/>
                <a:ea typeface="Times New Roman"/>
                <a:cs typeface="Times New Roman"/>
                <a:sym typeface="Times New Roman"/>
              </a:rPr>
              <a:t>nào</a:t>
            </a:r>
            <a:r>
              <a:rPr lang="en-US" sz="2000" b="0" i="0" u="none" strike="noStrike" cap="none" dirty="0">
                <a:solidFill>
                  <a:schemeClr val="dk1"/>
                </a:solidFill>
                <a:latin typeface="Times New Roman"/>
                <a:ea typeface="Times New Roman"/>
                <a:cs typeface="Times New Roman"/>
                <a:sym typeface="Times New Roman"/>
              </a:rPr>
              <a:t>?</a:t>
            </a:r>
            <a:endParaRPr sz="2000" dirty="0">
              <a:solidFill>
                <a:schemeClr val="dk1"/>
              </a:solidFill>
              <a:latin typeface="Times New Roman"/>
              <a:ea typeface="Times New Roman"/>
              <a:cs typeface="Times New Roman"/>
              <a:sym typeface="Times New Roman"/>
            </a:endParaRPr>
          </a:p>
        </p:txBody>
      </p:sp>
      <p:graphicFrame>
        <p:nvGraphicFramePr>
          <p:cNvPr id="3" name="Table 2"/>
          <p:cNvGraphicFramePr>
            <a:graphicFrameLocks noGrp="1"/>
          </p:cNvGraphicFramePr>
          <p:nvPr>
            <p:extLst>
              <p:ext uri="{D42A27DB-BD31-4B8C-83A1-F6EECF244321}">
                <p14:modId xmlns:p14="http://schemas.microsoft.com/office/powerpoint/2010/main" val="3082936089"/>
              </p:ext>
            </p:extLst>
          </p:nvPr>
        </p:nvGraphicFramePr>
        <p:xfrm>
          <a:off x="1190724" y="1299681"/>
          <a:ext cx="4514604" cy="2829032"/>
        </p:xfrm>
        <a:graphic>
          <a:graphicData uri="http://schemas.openxmlformats.org/drawingml/2006/table">
            <a:tbl>
              <a:tblPr firstRow="1" bandRow="1">
                <a:tableStyleId>{2D5ABB26-0587-4C30-8999-92F81FD0307C}</a:tableStyleId>
              </a:tblPr>
              <a:tblGrid>
                <a:gridCol w="376217">
                  <a:extLst>
                    <a:ext uri="{9D8B030D-6E8A-4147-A177-3AD203B41FA5}">
                      <a16:colId xmlns:a16="http://schemas.microsoft.com/office/drawing/2014/main" val="1891191017"/>
                    </a:ext>
                  </a:extLst>
                </a:gridCol>
                <a:gridCol w="376217">
                  <a:extLst>
                    <a:ext uri="{9D8B030D-6E8A-4147-A177-3AD203B41FA5}">
                      <a16:colId xmlns:a16="http://schemas.microsoft.com/office/drawing/2014/main" val="2094540932"/>
                    </a:ext>
                  </a:extLst>
                </a:gridCol>
                <a:gridCol w="376217">
                  <a:extLst>
                    <a:ext uri="{9D8B030D-6E8A-4147-A177-3AD203B41FA5}">
                      <a16:colId xmlns:a16="http://schemas.microsoft.com/office/drawing/2014/main" val="1087387853"/>
                    </a:ext>
                  </a:extLst>
                </a:gridCol>
                <a:gridCol w="376217">
                  <a:extLst>
                    <a:ext uri="{9D8B030D-6E8A-4147-A177-3AD203B41FA5}">
                      <a16:colId xmlns:a16="http://schemas.microsoft.com/office/drawing/2014/main" val="288554708"/>
                    </a:ext>
                  </a:extLst>
                </a:gridCol>
                <a:gridCol w="376217">
                  <a:extLst>
                    <a:ext uri="{9D8B030D-6E8A-4147-A177-3AD203B41FA5}">
                      <a16:colId xmlns:a16="http://schemas.microsoft.com/office/drawing/2014/main" val="1823774294"/>
                    </a:ext>
                  </a:extLst>
                </a:gridCol>
                <a:gridCol w="376217">
                  <a:extLst>
                    <a:ext uri="{9D8B030D-6E8A-4147-A177-3AD203B41FA5}">
                      <a16:colId xmlns:a16="http://schemas.microsoft.com/office/drawing/2014/main" val="1955896558"/>
                    </a:ext>
                  </a:extLst>
                </a:gridCol>
                <a:gridCol w="376217">
                  <a:extLst>
                    <a:ext uri="{9D8B030D-6E8A-4147-A177-3AD203B41FA5}">
                      <a16:colId xmlns:a16="http://schemas.microsoft.com/office/drawing/2014/main" val="170507095"/>
                    </a:ext>
                  </a:extLst>
                </a:gridCol>
                <a:gridCol w="376217">
                  <a:extLst>
                    <a:ext uri="{9D8B030D-6E8A-4147-A177-3AD203B41FA5}">
                      <a16:colId xmlns:a16="http://schemas.microsoft.com/office/drawing/2014/main" val="4071750711"/>
                    </a:ext>
                  </a:extLst>
                </a:gridCol>
                <a:gridCol w="376217">
                  <a:extLst>
                    <a:ext uri="{9D8B030D-6E8A-4147-A177-3AD203B41FA5}">
                      <a16:colId xmlns:a16="http://schemas.microsoft.com/office/drawing/2014/main" val="1792722769"/>
                    </a:ext>
                  </a:extLst>
                </a:gridCol>
                <a:gridCol w="376217">
                  <a:extLst>
                    <a:ext uri="{9D8B030D-6E8A-4147-A177-3AD203B41FA5}">
                      <a16:colId xmlns:a16="http://schemas.microsoft.com/office/drawing/2014/main" val="3758628155"/>
                    </a:ext>
                  </a:extLst>
                </a:gridCol>
                <a:gridCol w="376217">
                  <a:extLst>
                    <a:ext uri="{9D8B030D-6E8A-4147-A177-3AD203B41FA5}">
                      <a16:colId xmlns:a16="http://schemas.microsoft.com/office/drawing/2014/main" val="1015101101"/>
                    </a:ext>
                  </a:extLst>
                </a:gridCol>
                <a:gridCol w="376217">
                  <a:extLst>
                    <a:ext uri="{9D8B030D-6E8A-4147-A177-3AD203B41FA5}">
                      <a16:colId xmlns:a16="http://schemas.microsoft.com/office/drawing/2014/main" val="3304754722"/>
                    </a:ext>
                  </a:extLst>
                </a:gridCol>
              </a:tblGrid>
              <a:tr h="353629">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extLst>
                  <a:ext uri="{0D108BD9-81ED-4DB2-BD59-A6C34878D82A}">
                    <a16:rowId xmlns:a16="http://schemas.microsoft.com/office/drawing/2014/main" val="887752099"/>
                  </a:ext>
                </a:extLst>
              </a:tr>
              <a:tr h="353629">
                <a:tc>
                  <a:txBody>
                    <a:bodyPr/>
                    <a:lstStyle/>
                    <a:p>
                      <a:endParaRPr lang="en-US"/>
                    </a:p>
                  </a:txBody>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6961983"/>
                  </a:ext>
                </a:extLst>
              </a:tr>
              <a:tr h="353629">
                <a:tc>
                  <a:txBody>
                    <a:bodyPr/>
                    <a:lstStyle/>
                    <a:p>
                      <a:endParaRPr lang="en-US" dirty="0"/>
                    </a:p>
                  </a:txBody>
                  <a:tcPr/>
                </a:tc>
                <a:tc>
                  <a:txBody>
                    <a:bodyPr/>
                    <a:lstStyle/>
                    <a:p>
                      <a:endParaRPr lang="en-US"/>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20797121"/>
                  </a:ext>
                </a:extLst>
              </a:tr>
              <a:tr h="353629">
                <a:tc>
                  <a:txBody>
                    <a:bodyPr/>
                    <a:lstStyle/>
                    <a:p>
                      <a:endParaRPr lang="en-US" dirty="0"/>
                    </a:p>
                  </a:txBody>
                  <a:tcPr/>
                </a:tc>
                <a:tc>
                  <a:txBody>
                    <a:bodyPr/>
                    <a:lstStyle/>
                    <a:p>
                      <a:endParaRPr lang="en-US"/>
                    </a:p>
                  </a:txBody>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53435912"/>
                  </a:ext>
                </a:extLst>
              </a:tr>
              <a:tr h="353629">
                <a:tc>
                  <a:txBody>
                    <a:bodyPr/>
                    <a:lstStyle/>
                    <a:p>
                      <a:endParaRPr lang="en-US" dirty="0"/>
                    </a:p>
                  </a:txBody>
                  <a:tcPr/>
                </a:tc>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tc>
                <a:extLst>
                  <a:ext uri="{0D108BD9-81ED-4DB2-BD59-A6C34878D82A}">
                    <a16:rowId xmlns:a16="http://schemas.microsoft.com/office/drawing/2014/main" val="794063496"/>
                  </a:ext>
                </a:extLst>
              </a:tr>
              <a:tr h="353629">
                <a:tc>
                  <a:txBody>
                    <a:bodyPr/>
                    <a:lstStyle/>
                    <a:p>
                      <a:endParaRPr lang="en-US"/>
                    </a:p>
                  </a:txBody>
                  <a:tcPr/>
                </a:tc>
                <a:tc>
                  <a:txBody>
                    <a:bodyPr/>
                    <a:lstStyle/>
                    <a:p>
                      <a:endParaRPr lang="en-US"/>
                    </a:p>
                  </a:txBody>
                  <a:tcPr>
                    <a:lnB w="12700" cap="flat" cmpd="sng" algn="ctr">
                      <a:solidFill>
                        <a:schemeClr val="tx1"/>
                      </a:solidFill>
                      <a:prstDash val="solid"/>
                      <a:round/>
                      <a:headEnd type="none" w="med" len="med"/>
                      <a:tailEnd type="none" w="med" len="med"/>
                    </a:lnB>
                  </a:tcPr>
                </a:tc>
                <a:tc>
                  <a:txBody>
                    <a:bodyPr/>
                    <a:lstStyle/>
                    <a:p>
                      <a:endParaRPr lang="en-US"/>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513579724"/>
                  </a:ext>
                </a:extLst>
              </a:tr>
              <a:tr h="353629">
                <a:tc>
                  <a:txBody>
                    <a:bodyPr/>
                    <a:lstStyle/>
                    <a:p>
                      <a:endParaRPr lang="en-US" dirty="0"/>
                    </a:p>
                  </a:txBody>
                  <a:tcPr>
                    <a:lnR w="12700" cap="flat" cmpd="sng" algn="ctr">
                      <a:solidFill>
                        <a:schemeClr val="tx1"/>
                      </a:solidFill>
                      <a:prstDash val="solid"/>
                      <a:round/>
                      <a:headEnd type="none" w="med" len="med"/>
                      <a:tailEnd type="none" w="med" len="med"/>
                    </a:lnR>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endParaRPr lang="en-US"/>
                    </a:p>
                  </a:txBody>
                  <a:tcPr/>
                </a:tc>
                <a:extLst>
                  <a:ext uri="{0D108BD9-81ED-4DB2-BD59-A6C34878D82A}">
                    <a16:rowId xmlns:a16="http://schemas.microsoft.com/office/drawing/2014/main" val="2222803116"/>
                  </a:ext>
                </a:extLst>
              </a:tr>
              <a:tr h="353629">
                <a:tc>
                  <a:txBody>
                    <a:bodyPr/>
                    <a:lstStyle/>
                    <a:p>
                      <a:endParaRPr lang="en-US"/>
                    </a:p>
                  </a:txBody>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T w="12700" cap="flat" cmpd="sng" algn="ctr">
                      <a:solidFill>
                        <a:schemeClr val="tx1"/>
                      </a:solidFill>
                      <a:prstDash val="solid"/>
                      <a:round/>
                      <a:headEnd type="none" w="med" len="med"/>
                      <a:tailEnd type="none" w="med" len="med"/>
                    </a:lnT>
                  </a:tcPr>
                </a:tc>
                <a:tc>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tcPr>
                </a:tc>
                <a:tc>
                  <a:txBody>
                    <a:bodyPr/>
                    <a:lstStyle/>
                    <a:p>
                      <a:endParaRPr lang="en-US" dirty="0"/>
                    </a:p>
                  </a:txBody>
                  <a:tcPr/>
                </a:tc>
                <a:extLst>
                  <a:ext uri="{0D108BD9-81ED-4DB2-BD59-A6C34878D82A}">
                    <a16:rowId xmlns:a16="http://schemas.microsoft.com/office/drawing/2014/main" val="1049969940"/>
                  </a:ext>
                </a:extLst>
              </a:tr>
            </a:tbl>
          </a:graphicData>
        </a:graphic>
      </p:graphicFrame>
    </p:spTree>
    <p:extLst>
      <p:ext uri="{BB962C8B-B14F-4D97-AF65-F5344CB8AC3E}">
        <p14:creationId xmlns:p14="http://schemas.microsoft.com/office/powerpoint/2010/main" val="3419086399"/>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9686</Words>
  <PresentationFormat>Khổ A4 (210x297 mm)</PresentationFormat>
  <Paragraphs>1629</Paragraphs>
  <Slides>47</Slides>
  <Notes>46</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47</vt:i4>
      </vt:variant>
    </vt:vector>
  </HeadingPairs>
  <TitlesOfParts>
    <vt:vector size="54" baseType="lpstr">
      <vt:lpstr>Arial</vt:lpstr>
      <vt:lpstr>Calibri</vt:lpstr>
      <vt:lpstr>Calibri Light</vt:lpstr>
      <vt:lpstr>Cambria Math</vt:lpstr>
      <vt:lpstr>Times New Roman</vt:lpstr>
      <vt:lpstr>Office Theme</vt:lpstr>
      <vt:lpstr>Office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2022-12-21T00:05:55Z</dcterms:created>
  <dcterms:modified xsi:type="dcterms:W3CDTF">2023-09-16T12:57:18Z</dcterms:modified>
</cp:coreProperties>
</file>