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1"/>
  </p:sldMasterIdLst>
  <p:notesMasterIdLst>
    <p:notesMasterId r:id="rId32"/>
  </p:notesMasterIdLst>
  <p:sldIdLst>
    <p:sldId id="375" r:id="rId2"/>
    <p:sldId id="287" r:id="rId3"/>
    <p:sldId id="288" r:id="rId4"/>
    <p:sldId id="301" r:id="rId5"/>
    <p:sldId id="357" r:id="rId6"/>
    <p:sldId id="377" r:id="rId7"/>
    <p:sldId id="378" r:id="rId8"/>
    <p:sldId id="379" r:id="rId9"/>
    <p:sldId id="324" r:id="rId10"/>
    <p:sldId id="322" r:id="rId11"/>
    <p:sldId id="381" r:id="rId12"/>
    <p:sldId id="327" r:id="rId13"/>
    <p:sldId id="366" r:id="rId14"/>
    <p:sldId id="368" r:id="rId15"/>
    <p:sldId id="328" r:id="rId16"/>
    <p:sldId id="369" r:id="rId17"/>
    <p:sldId id="370" r:id="rId18"/>
    <p:sldId id="330" r:id="rId19"/>
    <p:sldId id="385" r:id="rId20"/>
    <p:sldId id="384" r:id="rId21"/>
    <p:sldId id="386" r:id="rId22"/>
    <p:sldId id="387" r:id="rId23"/>
    <p:sldId id="390" r:id="rId24"/>
    <p:sldId id="388" r:id="rId25"/>
    <p:sldId id="389" r:id="rId26"/>
    <p:sldId id="391" r:id="rId27"/>
    <p:sldId id="392" r:id="rId28"/>
    <p:sldId id="393" r:id="rId29"/>
    <p:sldId id="345" r:id="rId30"/>
    <p:sldId id="374" r:id="rId31"/>
  </p:sldIdLst>
  <p:sldSz cx="12192000" cy="6858000"/>
  <p:notesSz cx="6858000" cy="9144000"/>
  <p:embeddedFontLst>
    <p:embeddedFont>
      <p:font typeface="Calibri"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603813"/>
    <a:srgbClr val="FF6600"/>
    <a:srgbClr val="CC00FF"/>
    <a:srgbClr val="00FF00"/>
    <a:srgbClr val="FF00FF"/>
    <a:srgbClr val="CCFF99"/>
    <a:srgbClr val="FFFFFF"/>
    <a:srgbClr val="8D41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29" autoAdjust="0"/>
    <p:restoredTop sz="94364" autoAdjust="0"/>
  </p:normalViewPr>
  <p:slideViewPr>
    <p:cSldViewPr snapToGrid="0">
      <p:cViewPr>
        <p:scale>
          <a:sx n="70" d="100"/>
          <a:sy n="70" d="100"/>
        </p:scale>
        <p:origin x="-318"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4F1CC2-C6D5-43F2-8464-6DC76A572060}" type="datetimeFigureOut">
              <a:rPr lang="en-US" smtClean="0"/>
              <a:pPr/>
              <a:t>8/3/2022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488F04-7AF8-45D5-8A3E-25FCFF0D091F}" type="slidenum">
              <a:rPr lang="en-US" smtClean="0"/>
              <a:pPr/>
              <a:t>‹#›</a:t>
            </a:fld>
            <a:endParaRPr lang="en-US"/>
          </a:p>
        </p:txBody>
      </p:sp>
    </p:spTree>
    <p:extLst>
      <p:ext uri="{BB962C8B-B14F-4D97-AF65-F5344CB8AC3E}">
        <p14:creationId xmlns:p14="http://schemas.microsoft.com/office/powerpoint/2010/main" val="659818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cs typeface="Arial" panose="020B0604020202020204" pitchFamily="34" charset="0"/>
              </a:rPr>
              <a:pPr lvl="0" algn="r" eaLnBrk="1" hangingPunct="1">
                <a:spcBef>
                  <a:spcPct val="0"/>
                </a:spcBef>
              </a:pPr>
              <a:t>5</a:t>
            </a:fld>
            <a:endParaRPr lang="en-US" altLang="en-US" dirty="0">
              <a:ea typeface="Arial" panose="020B0604020202020204" pitchFamily="34" charset="0"/>
              <a:cs typeface="Arial" panose="020B0604020202020204" pitchFamily="34" charset="0"/>
            </a:endParaRPr>
          </a:p>
        </p:txBody>
      </p:sp>
      <p:sp>
        <p:nvSpPr>
          <p:cNvPr id="31747" name="Rectangle 2"/>
          <p:cNvSpPr>
            <a:spLocks noGrp="1" noRot="1" noChangeAspect="1" noTextEdit="1"/>
          </p:cNvSpPr>
          <p:nvPr>
            <p:ph type="sldImg"/>
          </p:nvPr>
        </p:nvSpPr>
        <p:spPr>
          <a:xfrm>
            <a:off x="381000" y="685800"/>
            <a:ext cx="6096000" cy="3429000"/>
          </a:xfrm>
          <a:ln>
            <a:solidFill>
              <a:srgbClr val="000000">
                <a:alpha val="100000"/>
              </a:srgbClr>
            </a:solidFill>
            <a:miter lim="800000"/>
          </a:ln>
        </p:spPr>
      </p:sp>
      <p:sp>
        <p:nvSpPr>
          <p:cNvPr id="31748" name="Rectangle 3"/>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en-US" altLang="en-US" dirty="0"/>
          </a:p>
        </p:txBody>
      </p:sp>
    </p:spTree>
    <p:extLst>
      <p:ext uri="{BB962C8B-B14F-4D97-AF65-F5344CB8AC3E}">
        <p14:creationId xmlns:p14="http://schemas.microsoft.com/office/powerpoint/2010/main" val="184243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6377F6D0-AC20-4CF1-8311-D65DB1FEA3B0}" type="slidenum">
              <a:rPr lang="en-US" sz="1200">
                <a:latin typeface="Arial" pitchFamily="34" charset="0"/>
              </a:rPr>
              <a:pPr algn="r" eaLnBrk="1" hangingPunct="1"/>
              <a:t>9</a:t>
            </a:fld>
            <a:endParaRPr lang="en-US" sz="1200">
              <a:latin typeface="Arial" pitchFamily="34" charset="0"/>
            </a:endParaRPr>
          </a:p>
        </p:txBody>
      </p:sp>
      <p:sp>
        <p:nvSpPr>
          <p:cNvPr id="6246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p>
        </p:txBody>
      </p:sp>
    </p:spTree>
    <p:extLst>
      <p:ext uri="{BB962C8B-B14F-4D97-AF65-F5344CB8AC3E}">
        <p14:creationId xmlns:p14="http://schemas.microsoft.com/office/powerpoint/2010/main" val="304371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cs typeface="Arial" panose="020B0604020202020204" pitchFamily="34" charset="0"/>
              </a:rPr>
              <a:pPr lvl="0" algn="r" eaLnBrk="1" hangingPunct="1">
                <a:spcBef>
                  <a:spcPct val="0"/>
                </a:spcBef>
              </a:pPr>
              <a:t>20</a:t>
            </a:fld>
            <a:endParaRPr lang="en-US" altLang="en-US" dirty="0">
              <a:ea typeface="Arial" panose="020B0604020202020204" pitchFamily="34" charset="0"/>
              <a:cs typeface="Arial" panose="020B0604020202020204" pitchFamily="34" charset="0"/>
            </a:endParaRPr>
          </a:p>
        </p:txBody>
      </p:sp>
      <p:sp>
        <p:nvSpPr>
          <p:cNvPr id="11267" name="Rectangle 2"/>
          <p:cNvSpPr>
            <a:spLocks noGrp="1" noRot="1" noChangeAspect="1" noTextEdit="1"/>
          </p:cNvSpPr>
          <p:nvPr>
            <p:ph type="sldImg"/>
          </p:nvPr>
        </p:nvSpPr>
        <p:spPr>
          <a:xfrm>
            <a:off x="381000" y="685800"/>
            <a:ext cx="6096000" cy="3429000"/>
          </a:xfrm>
          <a:ln>
            <a:solidFill>
              <a:srgbClr val="000000">
                <a:alpha val="100000"/>
              </a:srgbClr>
            </a:solidFill>
            <a:miter lim="800000"/>
          </a:ln>
        </p:spPr>
      </p:sp>
      <p:sp>
        <p:nvSpPr>
          <p:cNvPr id="11268" name="Rectangle 3"/>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en-US" altLang="en-US" dirty="0"/>
          </a:p>
        </p:txBody>
      </p:sp>
    </p:spTree>
    <p:extLst>
      <p:ext uri="{BB962C8B-B14F-4D97-AF65-F5344CB8AC3E}">
        <p14:creationId xmlns:p14="http://schemas.microsoft.com/office/powerpoint/2010/main" val="155826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DEE0CB6-D9AD-452F-9430-FDADF5EC9106}" type="slidenum">
              <a:rPr lang="en-US" smtClean="0">
                <a:solidFill>
                  <a:srgbClr val="000000"/>
                </a:solidFill>
              </a:rPr>
              <a:pPr eaLnBrk="1" hangingPunct="1"/>
              <a:t>29</a:t>
            </a:fld>
            <a:endParaRPr lang="en-US" smtClean="0">
              <a:solidFill>
                <a:srgbClr val="000000"/>
              </a:solidFill>
            </a:endParaRPr>
          </a:p>
        </p:txBody>
      </p:sp>
      <p:sp>
        <p:nvSpPr>
          <p:cNvPr id="262147" name="Rectangle 2"/>
          <p:cNvSpPr>
            <a:spLocks noGrp="1" noRot="1" noChangeAspect="1" noChangeArrowheads="1" noTextEdit="1"/>
          </p:cNvSpPr>
          <p:nvPr>
            <p:ph type="sldImg"/>
          </p:nvPr>
        </p:nvSpPr>
        <p:spPr>
          <a:xfrm>
            <a:off x="381000" y="685800"/>
            <a:ext cx="6096000" cy="3429000"/>
          </a:xfrm>
          <a:ln/>
        </p:spPr>
      </p:sp>
      <p:sp>
        <p:nvSpPr>
          <p:cNvPr id="262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11589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ABD190-56AD-4C55-BBCA-1554B872117B}"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384231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BD190-56AD-4C55-BBCA-1554B872117B}"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165258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BD190-56AD-4C55-BBCA-1554B872117B}"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27087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BD190-56AD-4C55-BBCA-1554B872117B}"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141838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367103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ABD190-56AD-4C55-BBCA-1554B872117B}" type="datetimeFigureOut">
              <a:rPr lang="en-US" smtClean="0"/>
              <a:pPr/>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183672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ABD190-56AD-4C55-BBCA-1554B872117B}" type="datetimeFigureOut">
              <a:rPr lang="en-US" smtClean="0"/>
              <a:pPr/>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363805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ABD190-56AD-4C55-BBCA-1554B872117B}" type="datetimeFigureOut">
              <a:rPr lang="en-US" smtClean="0"/>
              <a:pPr/>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509059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pPr/>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327169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pPr/>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259132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pPr/>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33854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pPr/>
              <a:t>8/3/2022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pPr/>
              <a:t>‹#›</a:t>
            </a:fld>
            <a:endParaRPr lang="en-US"/>
          </a:p>
        </p:txBody>
      </p:sp>
    </p:spTree>
    <p:extLst>
      <p:ext uri="{BB962C8B-B14F-4D97-AF65-F5344CB8AC3E}">
        <p14:creationId xmlns:p14="http://schemas.microsoft.com/office/powerpoint/2010/main" val="37391094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0376" y="1019956"/>
            <a:ext cx="5554639" cy="4793990"/>
          </a:xfrm>
          <a:prstGeom prst="rect">
            <a:avLst/>
          </a:prstGeom>
        </p:spPr>
      </p:pic>
      <p:sp>
        <p:nvSpPr>
          <p:cNvPr id="5" name="TextBox 4"/>
          <p:cNvSpPr txBox="1"/>
          <p:nvPr/>
        </p:nvSpPr>
        <p:spPr>
          <a:xfrm>
            <a:off x="2374710" y="218364"/>
            <a:ext cx="8761863"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Tổ</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chức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trò</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chơi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hình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ảnh</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6" name="Rectangle 5"/>
          <p:cNvSpPr/>
          <p:nvPr/>
        </p:nvSpPr>
        <p:spPr>
          <a:xfrm>
            <a:off x="6127844" y="1118822"/>
            <a:ext cx="5759356" cy="5509200"/>
          </a:xfrm>
          <a:prstGeom prst="rect">
            <a:avLst/>
          </a:prstGeom>
        </p:spPr>
        <p:txBody>
          <a:bodyPr wrap="square">
            <a:spAutoFit/>
          </a:bodyPr>
          <a:lstStyle/>
          <a:p>
            <a:r>
              <a:rPr lang="en-US" sz="3200" i="1" dirty="0"/>
              <a:t> </a:t>
            </a:r>
            <a:r>
              <a:rPr lang="en-US" sz="3200" i="1" dirty="0" smtClean="0"/>
              <a:t> </a:t>
            </a:r>
            <a:r>
              <a:rPr lang="en-US" sz="3200" i="1" dirty="0" err="1" smtClean="0"/>
              <a:t>Trong</a:t>
            </a:r>
            <a:r>
              <a:rPr lang="en-US" sz="3200" i="1" dirty="0" smtClean="0"/>
              <a:t> </a:t>
            </a:r>
            <a:r>
              <a:rPr lang="en-US" sz="3200" i="1" dirty="0" err="1"/>
              <a:t>hình</a:t>
            </a:r>
            <a:r>
              <a:rPr lang="en-US" sz="3200" i="1" dirty="0"/>
              <a:t> </a:t>
            </a:r>
            <a:r>
              <a:rPr lang="en-US" sz="3200" i="1" dirty="0" err="1"/>
              <a:t>ảnh</a:t>
            </a:r>
            <a:r>
              <a:rPr lang="en-US" sz="3200" i="1" dirty="0"/>
              <a:t> </a:t>
            </a:r>
            <a:r>
              <a:rPr lang="en-US" sz="3200" i="1" dirty="0" err="1"/>
              <a:t>b</a:t>
            </a:r>
            <a:r>
              <a:rPr lang="en-US" sz="3200" i="1" dirty="0" err="1" smtClean="0"/>
              <a:t>ên</a:t>
            </a:r>
            <a:r>
              <a:rPr lang="en-US" sz="3200" i="1" dirty="0"/>
              <a:t>, </a:t>
            </a:r>
            <a:r>
              <a:rPr lang="en-US" sz="3200" i="1" dirty="0" err="1"/>
              <a:t>các</a:t>
            </a:r>
            <a:r>
              <a:rPr lang="en-US" sz="3200" i="1" dirty="0"/>
              <a:t> </a:t>
            </a:r>
            <a:r>
              <a:rPr lang="en-US" sz="3200" i="1" dirty="0" err="1"/>
              <a:t>em</a:t>
            </a:r>
            <a:r>
              <a:rPr lang="en-US" sz="3200" i="1" dirty="0"/>
              <a:t> </a:t>
            </a:r>
            <a:r>
              <a:rPr lang="en-US" sz="3200" i="1" dirty="0" err="1"/>
              <a:t>có</a:t>
            </a:r>
            <a:r>
              <a:rPr lang="en-US" sz="3200" i="1" dirty="0"/>
              <a:t> </a:t>
            </a:r>
            <a:r>
              <a:rPr lang="en-US" sz="3200" i="1" dirty="0" err="1"/>
              <a:t>thể</a:t>
            </a:r>
            <a:r>
              <a:rPr lang="en-US" sz="3200" i="1" dirty="0"/>
              <a:t> </a:t>
            </a:r>
            <a:r>
              <a:rPr lang="en-US" sz="3200" i="1" dirty="0" err="1"/>
              <a:t>thấy</a:t>
            </a:r>
            <a:r>
              <a:rPr lang="en-US" sz="3200" i="1" dirty="0"/>
              <a:t> </a:t>
            </a:r>
            <a:r>
              <a:rPr lang="en-US" sz="3200" i="1" dirty="0" err="1"/>
              <a:t>người</a:t>
            </a:r>
            <a:r>
              <a:rPr lang="en-US" sz="3200" i="1" dirty="0"/>
              <a:t> </a:t>
            </a:r>
            <a:r>
              <a:rPr lang="en-US" sz="3200" i="1" dirty="0" err="1"/>
              <a:t>già</a:t>
            </a:r>
            <a:r>
              <a:rPr lang="en-US" sz="3200" i="1" dirty="0"/>
              <a:t> </a:t>
            </a:r>
            <a:r>
              <a:rPr lang="en-US" sz="3200" i="1" dirty="0" err="1"/>
              <a:t>nhiều</a:t>
            </a:r>
            <a:r>
              <a:rPr lang="en-US" sz="3200" i="1" dirty="0"/>
              <a:t> </a:t>
            </a:r>
            <a:r>
              <a:rPr lang="en-US" sz="3200" i="1" dirty="0" err="1"/>
              <a:t>hơn</a:t>
            </a:r>
            <a:r>
              <a:rPr lang="en-US" sz="3200" i="1" dirty="0"/>
              <a:t> </a:t>
            </a:r>
            <a:r>
              <a:rPr lang="en-US" sz="3200" i="1" dirty="0" err="1"/>
              <a:t>người</a:t>
            </a:r>
            <a:r>
              <a:rPr lang="en-US" sz="3200" i="1" dirty="0"/>
              <a:t> </a:t>
            </a:r>
            <a:r>
              <a:rPr lang="en-US" sz="3200" i="1" dirty="0" err="1"/>
              <a:t>trẻ</a:t>
            </a:r>
            <a:r>
              <a:rPr lang="en-US" sz="3200" i="1" dirty="0"/>
              <a:t> </a:t>
            </a:r>
            <a:r>
              <a:rPr lang="en-US" sz="3200" i="1" dirty="0" err="1"/>
              <a:t>và</a:t>
            </a:r>
            <a:r>
              <a:rPr lang="en-US" sz="3200" i="1" dirty="0"/>
              <a:t> </a:t>
            </a:r>
            <a:r>
              <a:rPr lang="en-US" sz="3200" i="1" dirty="0" err="1"/>
              <a:t>chỉ</a:t>
            </a:r>
            <a:r>
              <a:rPr lang="en-US" sz="3200" i="1" dirty="0"/>
              <a:t> </a:t>
            </a:r>
            <a:r>
              <a:rPr lang="en-US" sz="3200" i="1" dirty="0" err="1"/>
              <a:t>có</a:t>
            </a:r>
            <a:r>
              <a:rPr lang="en-US" sz="3200" i="1" dirty="0"/>
              <a:t> </a:t>
            </a:r>
            <a:r>
              <a:rPr lang="en-US" sz="3200" i="1" dirty="0" err="1"/>
              <a:t>ít</a:t>
            </a:r>
            <a:r>
              <a:rPr lang="en-US" sz="3200" i="1" dirty="0"/>
              <a:t> </a:t>
            </a:r>
            <a:r>
              <a:rPr lang="en-US" sz="3200" i="1" dirty="0" err="1"/>
              <a:t>người</a:t>
            </a:r>
            <a:r>
              <a:rPr lang="en-US" sz="3200" i="1" dirty="0"/>
              <a:t> </a:t>
            </a:r>
            <a:r>
              <a:rPr lang="en-US" sz="3200" i="1" dirty="0" err="1"/>
              <a:t>trẻ</a:t>
            </a:r>
            <a:r>
              <a:rPr lang="en-US" sz="3200" i="1" dirty="0"/>
              <a:t> </a:t>
            </a:r>
            <a:r>
              <a:rPr lang="en-US" sz="3200" i="1" dirty="0" err="1"/>
              <a:t>nhưng</a:t>
            </a:r>
            <a:r>
              <a:rPr lang="en-US" sz="3200" i="1" dirty="0"/>
              <a:t> </a:t>
            </a:r>
            <a:r>
              <a:rPr lang="en-US" sz="3200" i="1" dirty="0" err="1"/>
              <a:t>phải</a:t>
            </a:r>
            <a:r>
              <a:rPr lang="en-US" sz="3200" i="1" dirty="0"/>
              <a:t> </a:t>
            </a:r>
            <a:r>
              <a:rPr lang="en-US" sz="3200" i="1" dirty="0" err="1"/>
              <a:t>gồng</a:t>
            </a:r>
            <a:r>
              <a:rPr lang="en-US" sz="3200" i="1" dirty="0"/>
              <a:t> </a:t>
            </a:r>
            <a:r>
              <a:rPr lang="en-US" sz="3200" i="1" dirty="0" err="1"/>
              <a:t>gánh</a:t>
            </a:r>
            <a:r>
              <a:rPr lang="en-US" sz="3200" i="1" dirty="0"/>
              <a:t> </a:t>
            </a:r>
            <a:r>
              <a:rPr lang="en-US" sz="3200" i="1" dirty="0" err="1"/>
              <a:t>khá</a:t>
            </a:r>
            <a:r>
              <a:rPr lang="en-US" sz="3200" i="1" dirty="0"/>
              <a:t> </a:t>
            </a:r>
            <a:r>
              <a:rPr lang="en-US" sz="3200" i="1" dirty="0" err="1"/>
              <a:t>nhiều</a:t>
            </a:r>
            <a:r>
              <a:rPr lang="en-US" sz="3200" i="1" dirty="0"/>
              <a:t> </a:t>
            </a:r>
            <a:r>
              <a:rPr lang="en-US" sz="3200" i="1" dirty="0" err="1"/>
              <a:t>người</a:t>
            </a:r>
            <a:r>
              <a:rPr lang="en-US" sz="3200" i="1" dirty="0"/>
              <a:t> </a:t>
            </a:r>
            <a:r>
              <a:rPr lang="en-US" sz="3200" i="1" dirty="0" err="1"/>
              <a:t>già</a:t>
            </a:r>
            <a:r>
              <a:rPr lang="en-US" sz="3200" i="1" dirty="0"/>
              <a:t>. </a:t>
            </a:r>
            <a:r>
              <a:rPr lang="en-US" sz="3200" i="1" dirty="0" err="1"/>
              <a:t>Đây</a:t>
            </a:r>
            <a:r>
              <a:rPr lang="en-US" sz="3200" i="1" dirty="0"/>
              <a:t> </a:t>
            </a:r>
            <a:r>
              <a:rPr lang="en-US" sz="3200" i="1" dirty="0" err="1"/>
              <a:t>là</a:t>
            </a:r>
            <a:r>
              <a:rPr lang="en-US" sz="3200" i="1" dirty="0"/>
              <a:t> </a:t>
            </a:r>
            <a:r>
              <a:rPr lang="en-US" sz="3200" i="1" dirty="0" err="1"/>
              <a:t>một</a:t>
            </a:r>
            <a:r>
              <a:rPr lang="en-US" sz="3200" i="1" dirty="0"/>
              <a:t> </a:t>
            </a:r>
            <a:r>
              <a:rPr lang="en-US" sz="3200" i="1" dirty="0" err="1"/>
              <a:t>bức</a:t>
            </a:r>
            <a:r>
              <a:rPr lang="en-US" sz="3200" i="1" dirty="0"/>
              <a:t> </a:t>
            </a:r>
            <a:r>
              <a:rPr lang="en-US" sz="3200" i="1" dirty="0" err="1"/>
              <a:t>tranh</a:t>
            </a:r>
            <a:r>
              <a:rPr lang="en-US" sz="3200" i="1" dirty="0"/>
              <a:t> </a:t>
            </a:r>
            <a:r>
              <a:rPr lang="en-US" sz="3200" i="1" dirty="0" err="1"/>
              <a:t>biếm</a:t>
            </a:r>
            <a:r>
              <a:rPr lang="en-US" sz="3200" i="1" dirty="0"/>
              <a:t> </a:t>
            </a:r>
            <a:r>
              <a:rPr lang="en-US" sz="3200" i="1" dirty="0" err="1"/>
              <a:t>họa</a:t>
            </a:r>
            <a:r>
              <a:rPr lang="en-US" sz="3200" i="1" dirty="0"/>
              <a:t> </a:t>
            </a:r>
            <a:r>
              <a:rPr lang="en-US" sz="3200" i="1" dirty="0" err="1"/>
              <a:t>về</a:t>
            </a:r>
            <a:r>
              <a:rPr lang="en-US" sz="3200" i="1" dirty="0"/>
              <a:t> </a:t>
            </a:r>
            <a:r>
              <a:rPr lang="en-US" sz="3200" i="1" dirty="0" err="1"/>
              <a:t>già</a:t>
            </a:r>
            <a:r>
              <a:rPr lang="en-US" sz="3200" i="1" dirty="0"/>
              <a:t> </a:t>
            </a:r>
            <a:r>
              <a:rPr lang="en-US" sz="3200" i="1" dirty="0" err="1"/>
              <a:t>hóa</a:t>
            </a:r>
            <a:r>
              <a:rPr lang="en-US" sz="3200" i="1" dirty="0"/>
              <a:t> </a:t>
            </a:r>
            <a:r>
              <a:rPr lang="en-US" sz="3200" i="1" dirty="0" err="1"/>
              <a:t>dân</a:t>
            </a:r>
            <a:r>
              <a:rPr lang="en-US" sz="3200" i="1" dirty="0"/>
              <a:t> </a:t>
            </a:r>
            <a:r>
              <a:rPr lang="en-US" sz="3200" i="1" dirty="0" err="1"/>
              <a:t>số</a:t>
            </a:r>
            <a:r>
              <a:rPr lang="en-US" sz="3200" i="1" dirty="0"/>
              <a:t>, </a:t>
            </a:r>
            <a:r>
              <a:rPr lang="en-US" sz="3200" i="1" dirty="0" err="1"/>
              <a:t>tình</a:t>
            </a:r>
            <a:r>
              <a:rPr lang="en-US" sz="3200" i="1" dirty="0"/>
              <a:t> </a:t>
            </a:r>
            <a:r>
              <a:rPr lang="en-US" sz="3200" i="1" dirty="0" err="1"/>
              <a:t>trạng</a:t>
            </a:r>
            <a:r>
              <a:rPr lang="en-US" sz="3200" i="1" dirty="0"/>
              <a:t> </a:t>
            </a:r>
            <a:r>
              <a:rPr lang="en-US" sz="3200" i="1" dirty="0" err="1"/>
              <a:t>này</a:t>
            </a:r>
            <a:r>
              <a:rPr lang="en-US" sz="3200" i="1" dirty="0"/>
              <a:t> </a:t>
            </a:r>
            <a:r>
              <a:rPr lang="en-US" sz="3200" i="1" dirty="0" err="1"/>
              <a:t>thường</a:t>
            </a:r>
            <a:r>
              <a:rPr lang="en-US" sz="3200" i="1" dirty="0"/>
              <a:t> </a:t>
            </a:r>
            <a:r>
              <a:rPr lang="en-US" sz="3200" i="1" dirty="0" err="1"/>
              <a:t>xảy</a:t>
            </a:r>
            <a:r>
              <a:rPr lang="en-US" sz="3200" i="1" dirty="0"/>
              <a:t> </a:t>
            </a:r>
            <a:r>
              <a:rPr lang="en-US" sz="3200" i="1" dirty="0" err="1"/>
              <a:t>ra</a:t>
            </a:r>
            <a:r>
              <a:rPr lang="en-US" sz="3200" i="1" dirty="0"/>
              <a:t> </a:t>
            </a:r>
            <a:r>
              <a:rPr lang="en-US" sz="3200" i="1" dirty="0" err="1"/>
              <a:t>chủ</a:t>
            </a:r>
            <a:r>
              <a:rPr lang="en-US" sz="3200" i="1" dirty="0"/>
              <a:t> </a:t>
            </a:r>
            <a:r>
              <a:rPr lang="en-US" sz="3200" i="1" dirty="0" err="1"/>
              <a:t>yếu</a:t>
            </a:r>
            <a:r>
              <a:rPr lang="en-US" sz="3200" i="1" dirty="0"/>
              <a:t> ở </a:t>
            </a:r>
            <a:r>
              <a:rPr lang="en-US" sz="3200" i="1" dirty="0" err="1"/>
              <a:t>các</a:t>
            </a:r>
            <a:r>
              <a:rPr lang="en-US" sz="3200" i="1" dirty="0"/>
              <a:t> </a:t>
            </a:r>
            <a:r>
              <a:rPr lang="en-US" sz="3200" i="1" dirty="0" err="1"/>
              <a:t>nước</a:t>
            </a:r>
            <a:r>
              <a:rPr lang="en-US" sz="3200" i="1" dirty="0"/>
              <a:t> </a:t>
            </a:r>
            <a:r>
              <a:rPr lang="en-US" sz="3200" i="1" dirty="0" err="1"/>
              <a:t>phát</a:t>
            </a:r>
            <a:r>
              <a:rPr lang="en-US" sz="3200" i="1" dirty="0"/>
              <a:t> </a:t>
            </a:r>
            <a:r>
              <a:rPr lang="en-US" sz="3200" i="1" dirty="0" err="1"/>
              <a:t>triển</a:t>
            </a:r>
            <a:r>
              <a:rPr lang="en-US" sz="3200" i="1" dirty="0"/>
              <a:t>, </a:t>
            </a:r>
            <a:r>
              <a:rPr lang="en-US" sz="3200" i="1" dirty="0" err="1"/>
              <a:t>đặc</a:t>
            </a:r>
            <a:r>
              <a:rPr lang="en-US" sz="3200" i="1" dirty="0"/>
              <a:t> </a:t>
            </a:r>
            <a:r>
              <a:rPr lang="en-US" sz="3200" i="1" dirty="0" err="1"/>
              <a:t>biệt</a:t>
            </a:r>
            <a:r>
              <a:rPr lang="en-US" sz="3200" i="1" dirty="0"/>
              <a:t> </a:t>
            </a:r>
            <a:r>
              <a:rPr lang="en-US" sz="3200" i="1" dirty="0" err="1"/>
              <a:t>là</a:t>
            </a:r>
            <a:r>
              <a:rPr lang="en-US" sz="3200" i="1" dirty="0"/>
              <a:t> </a:t>
            </a:r>
            <a:r>
              <a:rPr lang="en-US" sz="3200" i="1" dirty="0" err="1"/>
              <a:t>châu</a:t>
            </a:r>
            <a:r>
              <a:rPr lang="en-US" sz="3200" i="1" dirty="0"/>
              <a:t> </a:t>
            </a:r>
            <a:r>
              <a:rPr lang="en-US" sz="3200" i="1" dirty="0" err="1"/>
              <a:t>Âu</a:t>
            </a:r>
            <a:r>
              <a:rPr lang="en-US" sz="3200" i="1" dirty="0"/>
              <a:t>. </a:t>
            </a:r>
            <a:r>
              <a:rPr lang="en-US" sz="3200" i="1" dirty="0" err="1"/>
              <a:t>Để</a:t>
            </a:r>
            <a:r>
              <a:rPr lang="en-US" sz="3200" i="1" dirty="0"/>
              <a:t> </a:t>
            </a:r>
            <a:r>
              <a:rPr lang="en-US" sz="3200" i="1" dirty="0" err="1"/>
              <a:t>biết</a:t>
            </a:r>
            <a:r>
              <a:rPr lang="en-US" sz="3200" i="1" dirty="0"/>
              <a:t> </a:t>
            </a:r>
            <a:r>
              <a:rPr lang="en-US" sz="3200" i="1" dirty="0" err="1"/>
              <a:t>rõ</a:t>
            </a:r>
            <a:r>
              <a:rPr lang="en-US" sz="3200" i="1" dirty="0"/>
              <a:t> </a:t>
            </a:r>
            <a:r>
              <a:rPr lang="en-US" sz="3200" i="1" dirty="0" err="1"/>
              <a:t>hơn</a:t>
            </a:r>
            <a:r>
              <a:rPr lang="en-US" sz="3200" i="1" dirty="0"/>
              <a:t> </a:t>
            </a:r>
            <a:r>
              <a:rPr lang="en-US" sz="3200" i="1" dirty="0" err="1"/>
              <a:t>về</a:t>
            </a:r>
            <a:r>
              <a:rPr lang="en-US" sz="3200" i="1" dirty="0"/>
              <a:t> </a:t>
            </a:r>
            <a:r>
              <a:rPr lang="en-US" sz="3200" i="1" dirty="0" err="1"/>
              <a:t>dân</a:t>
            </a:r>
            <a:r>
              <a:rPr lang="en-US" sz="3200" i="1" dirty="0"/>
              <a:t> </a:t>
            </a:r>
            <a:r>
              <a:rPr lang="en-US" sz="3200" i="1" dirty="0" err="1"/>
              <a:t>cư</a:t>
            </a:r>
            <a:r>
              <a:rPr lang="en-US" sz="3200" i="1" dirty="0"/>
              <a:t>, </a:t>
            </a:r>
            <a:r>
              <a:rPr lang="en-US" sz="3200" i="1" dirty="0" err="1"/>
              <a:t>xã</a:t>
            </a:r>
            <a:r>
              <a:rPr lang="en-US" sz="3200" i="1" dirty="0"/>
              <a:t> </a:t>
            </a:r>
            <a:r>
              <a:rPr lang="en-US" sz="3200" i="1" dirty="0" err="1"/>
              <a:t>hội</a:t>
            </a:r>
            <a:r>
              <a:rPr lang="en-US" sz="3200" i="1" dirty="0"/>
              <a:t> </a:t>
            </a:r>
            <a:r>
              <a:rPr lang="en-US" sz="3200" i="1" dirty="0" err="1"/>
              <a:t>châu</a:t>
            </a:r>
            <a:r>
              <a:rPr lang="en-US" sz="3200" i="1" dirty="0"/>
              <a:t> </a:t>
            </a:r>
            <a:r>
              <a:rPr lang="en-US" sz="3200" i="1" dirty="0" err="1"/>
              <a:t>Âu</a:t>
            </a:r>
            <a:r>
              <a:rPr lang="en-US" sz="3200" i="1" dirty="0"/>
              <a:t> </a:t>
            </a:r>
            <a:r>
              <a:rPr lang="en-US" sz="3200" i="1" dirty="0" err="1"/>
              <a:t>thì</a:t>
            </a:r>
            <a:r>
              <a:rPr lang="en-US" sz="3200" i="1" dirty="0"/>
              <a:t> </a:t>
            </a:r>
            <a:r>
              <a:rPr lang="en-US" sz="3200" i="1" dirty="0" err="1"/>
              <a:t>các</a:t>
            </a:r>
            <a:r>
              <a:rPr lang="en-US" sz="3200" i="1" dirty="0"/>
              <a:t> </a:t>
            </a:r>
            <a:r>
              <a:rPr lang="en-US" sz="3200" i="1" dirty="0" err="1"/>
              <a:t>em</a:t>
            </a:r>
            <a:r>
              <a:rPr lang="en-US" sz="3200" i="1" dirty="0"/>
              <a:t> </a:t>
            </a:r>
            <a:r>
              <a:rPr lang="en-US" sz="3200" i="1" dirty="0" err="1"/>
              <a:t>sẽ</a:t>
            </a:r>
            <a:r>
              <a:rPr lang="en-US" sz="3200" i="1" dirty="0"/>
              <a:t> </a:t>
            </a:r>
            <a:r>
              <a:rPr lang="en-US" sz="3200" i="1" dirty="0" err="1"/>
              <a:t>tìm</a:t>
            </a:r>
            <a:r>
              <a:rPr lang="en-US" sz="3200" i="1" dirty="0"/>
              <a:t> </a:t>
            </a:r>
            <a:r>
              <a:rPr lang="en-US" sz="3200" i="1" dirty="0" err="1"/>
              <a:t>hiểu</a:t>
            </a:r>
            <a:r>
              <a:rPr lang="en-US" sz="3200" i="1" dirty="0"/>
              <a:t> </a:t>
            </a:r>
            <a:r>
              <a:rPr lang="en-US" sz="3200" i="1" dirty="0" err="1"/>
              <a:t>trong</a:t>
            </a:r>
            <a:r>
              <a:rPr lang="en-US" sz="3200" i="1" dirty="0"/>
              <a:t> </a:t>
            </a:r>
            <a:r>
              <a:rPr lang="en-US" sz="3200" i="1" dirty="0" err="1"/>
              <a:t>bài</a:t>
            </a:r>
            <a:r>
              <a:rPr lang="en-US" sz="3200" i="1" dirty="0"/>
              <a:t> </a:t>
            </a:r>
            <a:r>
              <a:rPr lang="en-US" sz="3200" i="1" dirty="0" err="1"/>
              <a:t>học</a:t>
            </a:r>
            <a:r>
              <a:rPr lang="en-US" sz="3200" i="1" dirty="0"/>
              <a:t> </a:t>
            </a:r>
            <a:r>
              <a:rPr lang="en-US" sz="3200" i="1" dirty="0" err="1"/>
              <a:t>hôm</a:t>
            </a:r>
            <a:r>
              <a:rPr lang="en-US" sz="3200" i="1" dirty="0"/>
              <a:t> nay.</a:t>
            </a:r>
            <a:endParaRPr lang="en-US" sz="3200" dirty="0"/>
          </a:p>
        </p:txBody>
      </p:sp>
    </p:spTree>
    <p:extLst>
      <p:ext uri="{BB962C8B-B14F-4D97-AF65-F5344CB8AC3E}">
        <p14:creationId xmlns:p14="http://schemas.microsoft.com/office/powerpoint/2010/main" val="934606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74" name="Group 30"/>
          <p:cNvGraphicFramePr>
            <a:graphicFrameLocks noGrp="1"/>
          </p:cNvGraphicFramePr>
          <p:nvPr>
            <p:extLst>
              <p:ext uri="{D42A27DB-BD31-4B8C-83A1-F6EECF244321}">
                <p14:modId xmlns:p14="http://schemas.microsoft.com/office/powerpoint/2010/main" val="4212764176"/>
              </p:ext>
            </p:extLst>
          </p:nvPr>
        </p:nvGraphicFramePr>
        <p:xfrm>
          <a:off x="1286933" y="1704975"/>
          <a:ext cx="10160000" cy="4487864"/>
        </p:xfrm>
        <a:graphic>
          <a:graphicData uri="http://schemas.openxmlformats.org/drawingml/2006/table">
            <a:tbl>
              <a:tblPr/>
              <a:tblGrid>
                <a:gridCol w="4470400"/>
                <a:gridCol w="5689600"/>
              </a:tblGrid>
              <a:tr h="13414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rgbClr val="0033CC"/>
                        </a:solidFill>
                        <a:effectLst/>
                        <a:latin typeface="Times New Roman" pitchFamily="18" charset="0"/>
                      </a:endParaRPr>
                    </a:p>
                  </a:txBody>
                  <a:tcPr marL="121920" marR="121920" anchor="ctr" horzOverflow="overflow">
                    <a:lnL w="12700" cap="flat" cmpd="sng" algn="ctr">
                      <a:solidFill>
                        <a:srgbClr val="990099"/>
                      </a:solidFill>
                      <a:prstDash val="solid"/>
                      <a:round/>
                      <a:headEnd type="none" w="med" len="med"/>
                      <a:tailEnd type="none" w="med" len="med"/>
                    </a:lnL>
                    <a:lnR w="12700" cap="flat" cmpd="sng" algn="ctr">
                      <a:solidFill>
                        <a:srgbClr val="990099"/>
                      </a:solidFill>
                      <a:prstDash val="solid"/>
                      <a:round/>
                      <a:headEnd type="none" w="med" len="med"/>
                      <a:tailEnd type="none" w="med" len="med"/>
                    </a:lnR>
                    <a:lnT w="12700" cap="flat" cmpd="sng" algn="ctr">
                      <a:solidFill>
                        <a:srgbClr val="990099"/>
                      </a:solidFill>
                      <a:prstDash val="solid"/>
                      <a:round/>
                      <a:headEnd type="none" w="med" len="med"/>
                      <a:tailEnd type="none" w="med" len="med"/>
                    </a:lnT>
                    <a:lnB w="12700" cap="flat" cmpd="sng" algn="ctr">
                      <a:solidFill>
                        <a:srgbClr val="99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0033CC"/>
                          </a:solidFill>
                          <a:effectLst/>
                          <a:latin typeface="Times New Roman" pitchFamily="18" charset="0"/>
                        </a:rPr>
                        <a:t>Tỉ</a:t>
                      </a:r>
                      <a:r>
                        <a:rPr kumimoji="0" lang="en-US" sz="3200" b="1" i="0" u="none" strike="noStrike" cap="none" normalizeH="0" baseline="0" dirty="0" smtClean="0">
                          <a:ln>
                            <a:noFill/>
                          </a:ln>
                          <a:solidFill>
                            <a:srgbClr val="0033CC"/>
                          </a:solidFill>
                          <a:effectLst/>
                          <a:latin typeface="Times New Roman" pitchFamily="18" charset="0"/>
                        </a:rPr>
                        <a:t> </a:t>
                      </a:r>
                      <a:r>
                        <a:rPr kumimoji="0" lang="en-US" sz="3200" b="1" i="0" u="none" strike="noStrike" cap="none" normalizeH="0" baseline="0" dirty="0" err="1" smtClean="0">
                          <a:ln>
                            <a:noFill/>
                          </a:ln>
                          <a:solidFill>
                            <a:srgbClr val="0033CC"/>
                          </a:solidFill>
                          <a:effectLst/>
                          <a:latin typeface="Times New Roman" pitchFamily="18" charset="0"/>
                        </a:rPr>
                        <a:t>lệ</a:t>
                      </a:r>
                      <a:r>
                        <a:rPr kumimoji="0" lang="en-US" sz="3200" b="1" i="0" u="none" strike="noStrike" cap="none" normalizeH="0" baseline="0" dirty="0" smtClean="0">
                          <a:ln>
                            <a:noFill/>
                          </a:ln>
                          <a:solidFill>
                            <a:srgbClr val="0033CC"/>
                          </a:solidFill>
                          <a:effectLst/>
                          <a:latin typeface="Times New Roman" pitchFamily="18" charset="0"/>
                        </a:rPr>
                        <a:t> </a:t>
                      </a:r>
                      <a:r>
                        <a:rPr kumimoji="0" lang="en-US" sz="3200" b="1" i="0" u="none" strike="noStrike" cap="none" normalizeH="0" baseline="0" dirty="0" err="1" smtClean="0">
                          <a:ln>
                            <a:noFill/>
                          </a:ln>
                          <a:solidFill>
                            <a:srgbClr val="0033CC"/>
                          </a:solidFill>
                          <a:effectLst/>
                          <a:latin typeface="Times New Roman" pitchFamily="18" charset="0"/>
                        </a:rPr>
                        <a:t>dân</a:t>
                      </a:r>
                      <a:r>
                        <a:rPr kumimoji="0" lang="en-US" sz="3200" b="1" i="0" u="none" strike="noStrike" cap="none" normalizeH="0" baseline="0" dirty="0" smtClean="0">
                          <a:ln>
                            <a:noFill/>
                          </a:ln>
                          <a:solidFill>
                            <a:srgbClr val="0033CC"/>
                          </a:solidFill>
                          <a:effectLst/>
                          <a:latin typeface="Times New Roman" pitchFamily="18" charset="0"/>
                        </a:rPr>
                        <a:t> </a:t>
                      </a:r>
                      <a:r>
                        <a:rPr kumimoji="0" lang="en-US" sz="3200" b="1" i="0" u="none" strike="noStrike" cap="none" normalizeH="0" baseline="0" dirty="0" err="1" smtClean="0">
                          <a:ln>
                            <a:noFill/>
                          </a:ln>
                          <a:solidFill>
                            <a:srgbClr val="0033CC"/>
                          </a:solidFill>
                          <a:effectLst/>
                          <a:latin typeface="Times New Roman" pitchFamily="18" charset="0"/>
                        </a:rPr>
                        <a:t>thành</a:t>
                      </a:r>
                      <a:r>
                        <a:rPr kumimoji="0" lang="en-US" sz="3200" b="1" i="0" u="none" strike="noStrike" cap="none" normalizeH="0" baseline="0" dirty="0" smtClean="0">
                          <a:ln>
                            <a:noFill/>
                          </a:ln>
                          <a:solidFill>
                            <a:srgbClr val="0033CC"/>
                          </a:solidFill>
                          <a:effectLst/>
                          <a:latin typeface="Times New Roman" pitchFamily="18" charset="0"/>
                        </a:rPr>
                        <a:t> </a:t>
                      </a:r>
                      <a:r>
                        <a:rPr kumimoji="0" lang="en-US" sz="3200" b="1" i="0" u="none" strike="noStrike" cap="none" normalizeH="0" baseline="0" dirty="0" err="1" smtClean="0">
                          <a:ln>
                            <a:noFill/>
                          </a:ln>
                          <a:solidFill>
                            <a:srgbClr val="0033CC"/>
                          </a:solidFill>
                          <a:effectLst/>
                          <a:latin typeface="Times New Roman" pitchFamily="18" charset="0"/>
                        </a:rPr>
                        <a:t>thị</a:t>
                      </a:r>
                      <a:endParaRPr kumimoji="0" lang="en-US" sz="3200" b="1" i="0" u="none" strike="noStrike" cap="none" normalizeH="0" baseline="0" dirty="0" smtClean="0">
                        <a:ln>
                          <a:noFill/>
                        </a:ln>
                        <a:solidFill>
                          <a:srgbClr val="0033CC"/>
                        </a:solidFill>
                        <a:effectLst/>
                        <a:latin typeface="Times New Roman" pitchFamily="18" charset="0"/>
                      </a:endParaRPr>
                    </a:p>
                  </a:txBody>
                  <a:tcPr marL="121920" marR="121920" horzOverflow="overflow">
                    <a:lnL w="12700" cap="flat" cmpd="sng" algn="ctr">
                      <a:solidFill>
                        <a:srgbClr val="990099"/>
                      </a:solidFill>
                      <a:prstDash val="solid"/>
                      <a:round/>
                      <a:headEnd type="none" w="med" len="med"/>
                      <a:tailEnd type="none" w="med" len="med"/>
                    </a:lnL>
                    <a:lnR w="12700" cap="flat" cmpd="sng" algn="ctr">
                      <a:solidFill>
                        <a:srgbClr val="990099"/>
                      </a:solidFill>
                      <a:prstDash val="solid"/>
                      <a:round/>
                      <a:headEnd type="none" w="med" len="med"/>
                      <a:tailEnd type="none" w="med" len="med"/>
                    </a:lnR>
                    <a:lnT w="12700" cap="flat" cmpd="sng" algn="ctr">
                      <a:solidFill>
                        <a:srgbClr val="990099"/>
                      </a:solidFill>
                      <a:prstDash val="solid"/>
                      <a:round/>
                      <a:headEnd type="none" w="med" len="med"/>
                      <a:tailEnd type="none" w="med" len="med"/>
                    </a:lnT>
                    <a:lnB w="12700" cap="flat" cmpd="sng" algn="ctr">
                      <a:solidFill>
                        <a:srgbClr val="990099"/>
                      </a:solidFill>
                      <a:prstDash val="solid"/>
                      <a:round/>
                      <a:headEnd type="none" w="med" len="med"/>
                      <a:tailEnd type="none" w="med" len="med"/>
                    </a:lnB>
                    <a:lnTlToBr>
                      <a:noFill/>
                    </a:lnTlToBr>
                    <a:lnBlToTr>
                      <a:noFill/>
                    </a:lnBlToTr>
                    <a:noFill/>
                  </a:tcPr>
                </a:tc>
              </a:tr>
              <a:tr h="7010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cap="none" normalizeH="0" baseline="0" dirty="0" err="1" smtClean="0">
                          <a:ln>
                            <a:noFill/>
                          </a:ln>
                          <a:solidFill>
                            <a:schemeClr val="tx1"/>
                          </a:solidFill>
                          <a:effectLst/>
                          <a:latin typeface="Times New Roman" pitchFamily="18" charset="0"/>
                        </a:rPr>
                        <a:t>Châu</a:t>
                      </a:r>
                      <a:r>
                        <a:rPr kumimoji="0" lang="en-US" sz="3200" b="1" i="0" u="none" strike="noStrike" cap="none" normalizeH="0" baseline="0" dirty="0" smtClean="0">
                          <a:ln>
                            <a:noFill/>
                          </a:ln>
                          <a:solidFill>
                            <a:schemeClr val="tx1"/>
                          </a:solidFill>
                          <a:effectLst/>
                          <a:latin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rPr>
                        <a:t>Âu</a:t>
                      </a:r>
                      <a:endParaRPr kumimoji="0" lang="en-US" sz="3200" b="1" i="0" u="none" strike="noStrike" cap="none" normalizeH="0" baseline="0" dirty="0" smtClean="0">
                        <a:ln>
                          <a:noFill/>
                        </a:ln>
                        <a:solidFill>
                          <a:schemeClr val="tx1"/>
                        </a:solidFill>
                        <a:effectLst/>
                        <a:latin typeface="Times New Roman" pitchFamily="18" charset="0"/>
                      </a:endParaRPr>
                    </a:p>
                  </a:txBody>
                  <a:tcPr marL="121920" marR="121920" horzOverflow="overflow">
                    <a:lnL w="12700" cap="flat" cmpd="sng" algn="ctr">
                      <a:solidFill>
                        <a:srgbClr val="990099"/>
                      </a:solidFill>
                      <a:prstDash val="solid"/>
                      <a:round/>
                      <a:headEnd type="none" w="med" len="med"/>
                      <a:tailEnd type="none" w="med" len="med"/>
                    </a:lnL>
                    <a:lnR w="12700" cap="flat" cmpd="sng" algn="ctr">
                      <a:solidFill>
                        <a:srgbClr val="990099"/>
                      </a:solidFill>
                      <a:prstDash val="solid"/>
                      <a:round/>
                      <a:headEnd type="none" w="med" len="med"/>
                      <a:tailEnd type="none" w="med" len="med"/>
                    </a:lnR>
                    <a:lnT w="12700" cap="flat" cmpd="sng" algn="ctr">
                      <a:solidFill>
                        <a:srgbClr val="990099"/>
                      </a:solidFill>
                      <a:prstDash val="solid"/>
                      <a:round/>
                      <a:headEnd type="none" w="med" len="med"/>
                      <a:tailEnd type="none" w="med" len="med"/>
                    </a:lnT>
                    <a:lnB w="12700" cap="flat" cmpd="sng" algn="ctr">
                      <a:solidFill>
                        <a:srgbClr val="99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cap="none" normalizeH="0" baseline="0" dirty="0" smtClean="0">
                          <a:ln>
                            <a:noFill/>
                          </a:ln>
                          <a:solidFill>
                            <a:schemeClr val="tx1"/>
                          </a:solidFill>
                          <a:effectLst/>
                          <a:latin typeface="Times New Roman" pitchFamily="18" charset="0"/>
                        </a:rPr>
                        <a:t>75 </a:t>
                      </a:r>
                      <a:r>
                        <a:rPr kumimoji="0" lang="en-US" sz="4000" b="1" i="0" u="none" strike="noStrike" cap="none" normalizeH="0" baseline="0" dirty="0" smtClean="0">
                          <a:ln>
                            <a:noFill/>
                          </a:ln>
                          <a:solidFill>
                            <a:schemeClr val="tx1"/>
                          </a:solidFill>
                          <a:effectLst/>
                          <a:latin typeface="Times New Roman" pitchFamily="18" charset="0"/>
                        </a:rPr>
                        <a:t>%</a:t>
                      </a:r>
                    </a:p>
                  </a:txBody>
                  <a:tcPr marL="121920" marR="121920" horzOverflow="overflow">
                    <a:lnL w="12700" cap="flat" cmpd="sng" algn="ctr">
                      <a:solidFill>
                        <a:srgbClr val="990099"/>
                      </a:solidFill>
                      <a:prstDash val="solid"/>
                      <a:round/>
                      <a:headEnd type="none" w="med" len="med"/>
                      <a:tailEnd type="none" w="med" len="med"/>
                    </a:lnL>
                    <a:lnR w="12700" cap="flat" cmpd="sng" algn="ctr">
                      <a:solidFill>
                        <a:srgbClr val="990099"/>
                      </a:solidFill>
                      <a:prstDash val="solid"/>
                      <a:round/>
                      <a:headEnd type="none" w="med" len="med"/>
                      <a:tailEnd type="none" w="med" len="med"/>
                    </a:lnR>
                    <a:lnT w="12700" cap="flat" cmpd="sng" algn="ctr">
                      <a:solidFill>
                        <a:srgbClr val="990099"/>
                      </a:solidFill>
                      <a:prstDash val="solid"/>
                      <a:round/>
                      <a:headEnd type="none" w="med" len="med"/>
                      <a:tailEnd type="none" w="med" len="med"/>
                    </a:lnT>
                    <a:lnB w="12700" cap="flat" cmpd="sng" algn="ctr">
                      <a:solidFill>
                        <a:srgbClr val="990099"/>
                      </a:solidFill>
                      <a:prstDash val="solid"/>
                      <a:round/>
                      <a:headEnd type="none" w="med" len="med"/>
                      <a:tailEnd type="none" w="med" len="med"/>
                    </a:lnB>
                    <a:lnTlToBr>
                      <a:noFill/>
                    </a:lnTlToBr>
                    <a:lnBlToTr>
                      <a:noFill/>
                    </a:lnBlToTr>
                    <a:noFill/>
                  </a:tcPr>
                </a:tc>
              </a:tr>
              <a:tr h="10433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0000"/>
                          </a:solidFill>
                          <a:effectLst/>
                          <a:latin typeface="Times New Roman" pitchFamily="18" charset="0"/>
                        </a:rPr>
                        <a:t>Bắc</a:t>
                      </a:r>
                      <a:r>
                        <a:rPr kumimoji="0" lang="en-US" sz="3200" b="1" i="0" u="none" strike="noStrike" cap="none" normalizeH="0" baseline="0" dirty="0" smtClean="0">
                          <a:ln>
                            <a:noFill/>
                          </a:ln>
                          <a:solidFill>
                            <a:srgbClr val="FF0000"/>
                          </a:solidFill>
                          <a:effectLst/>
                          <a:latin typeface="Times New Roman" pitchFamily="18" charset="0"/>
                        </a:rPr>
                        <a:t> </a:t>
                      </a:r>
                      <a:r>
                        <a:rPr kumimoji="0" lang="en-US" sz="3200" b="1" i="0" u="none" strike="noStrike" cap="none" normalizeH="0" baseline="0" dirty="0" err="1" smtClean="0">
                          <a:ln>
                            <a:noFill/>
                          </a:ln>
                          <a:solidFill>
                            <a:srgbClr val="FF0000"/>
                          </a:solidFill>
                          <a:effectLst/>
                          <a:latin typeface="Times New Roman" pitchFamily="18" charset="0"/>
                        </a:rPr>
                        <a:t>Mỹ</a:t>
                      </a:r>
                      <a:endParaRPr kumimoji="0" lang="en-US" sz="3200" b="1" i="0" u="none" strike="noStrike" cap="none" normalizeH="0" baseline="0" dirty="0" smtClean="0">
                        <a:ln>
                          <a:noFill/>
                        </a:ln>
                        <a:solidFill>
                          <a:srgbClr val="FF0000"/>
                        </a:solidFill>
                        <a:effectLst/>
                        <a:latin typeface="Times New Roman" pitchFamily="18" charset="0"/>
                      </a:endParaRPr>
                    </a:p>
                  </a:txBody>
                  <a:tcPr marL="121920" marR="121920" anchor="ctr" horzOverflow="overflow">
                    <a:lnL w="12700" cap="flat" cmpd="sng" algn="ctr">
                      <a:solidFill>
                        <a:srgbClr val="990099"/>
                      </a:solidFill>
                      <a:prstDash val="solid"/>
                      <a:round/>
                      <a:headEnd type="none" w="med" len="med"/>
                      <a:tailEnd type="none" w="med" len="med"/>
                    </a:lnL>
                    <a:lnR w="12700" cap="flat" cmpd="sng" algn="ctr">
                      <a:solidFill>
                        <a:srgbClr val="990099"/>
                      </a:solidFill>
                      <a:prstDash val="solid"/>
                      <a:round/>
                      <a:headEnd type="none" w="med" len="med"/>
                      <a:tailEnd type="none" w="med" len="med"/>
                    </a:lnR>
                    <a:lnT w="12700" cap="flat" cmpd="sng" algn="ctr">
                      <a:solidFill>
                        <a:srgbClr val="990099"/>
                      </a:solidFill>
                      <a:prstDash val="solid"/>
                      <a:round/>
                      <a:headEnd type="none" w="med" len="med"/>
                      <a:tailEnd type="none" w="med" len="med"/>
                    </a:lnT>
                    <a:lnB w="12700" cap="flat" cmpd="sng" algn="ctr">
                      <a:solidFill>
                        <a:srgbClr val="99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rgbClr val="FF0000"/>
                          </a:solidFill>
                          <a:effectLst/>
                          <a:latin typeface="Times New Roman" pitchFamily="18" charset="0"/>
                        </a:rPr>
                        <a:t>82,6 </a:t>
                      </a:r>
                      <a:r>
                        <a:rPr kumimoji="0" lang="en-US" sz="4000" b="1" i="0" u="none" strike="noStrike" cap="none" normalizeH="0" baseline="0" dirty="0" smtClean="0">
                          <a:ln>
                            <a:noFill/>
                          </a:ln>
                          <a:solidFill>
                            <a:srgbClr val="FF0000"/>
                          </a:solidFill>
                          <a:effectLst/>
                          <a:latin typeface="Times New Roman" pitchFamily="18" charset="0"/>
                        </a:rPr>
                        <a:t>%</a:t>
                      </a:r>
                    </a:p>
                  </a:txBody>
                  <a:tcPr marL="121920" marR="121920" horzOverflow="overflow">
                    <a:lnL w="12700" cap="flat" cmpd="sng" algn="ctr">
                      <a:solidFill>
                        <a:srgbClr val="990099"/>
                      </a:solidFill>
                      <a:prstDash val="solid"/>
                      <a:round/>
                      <a:headEnd type="none" w="med" len="med"/>
                      <a:tailEnd type="none" w="med" len="med"/>
                    </a:lnL>
                    <a:lnR w="12700" cap="flat" cmpd="sng" algn="ctr">
                      <a:solidFill>
                        <a:srgbClr val="990099"/>
                      </a:solidFill>
                      <a:prstDash val="solid"/>
                      <a:round/>
                      <a:headEnd type="none" w="med" len="med"/>
                      <a:tailEnd type="none" w="med" len="med"/>
                    </a:lnR>
                    <a:lnT w="12700" cap="flat" cmpd="sng" algn="ctr">
                      <a:solidFill>
                        <a:srgbClr val="990099"/>
                      </a:solidFill>
                      <a:prstDash val="solid"/>
                      <a:round/>
                      <a:headEnd type="none" w="med" len="med"/>
                      <a:tailEnd type="none" w="med" len="med"/>
                    </a:lnT>
                    <a:lnB w="12700" cap="flat" cmpd="sng" algn="ctr">
                      <a:solidFill>
                        <a:srgbClr val="990099"/>
                      </a:solidFill>
                      <a:prstDash val="solid"/>
                      <a:round/>
                      <a:headEnd type="none" w="med" len="med"/>
                      <a:tailEnd type="none" w="med" len="med"/>
                    </a:lnB>
                    <a:lnTlToBr>
                      <a:noFill/>
                    </a:lnTlToBr>
                    <a:lnBlToTr>
                      <a:noFill/>
                    </a:lnBlToTr>
                    <a:noFill/>
                  </a:tcPr>
                </a:tc>
              </a:tr>
              <a:tr h="701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0000"/>
                          </a:solidFill>
                          <a:effectLst/>
                          <a:latin typeface="Times New Roman" pitchFamily="18" charset="0"/>
                        </a:rPr>
                        <a:t>Châu</a:t>
                      </a:r>
                      <a:r>
                        <a:rPr kumimoji="0" lang="en-US" sz="3200" b="1" i="0" u="none" strike="noStrike" cap="none" normalizeH="0" baseline="0" dirty="0" smtClean="0">
                          <a:ln>
                            <a:noFill/>
                          </a:ln>
                          <a:solidFill>
                            <a:srgbClr val="FF0000"/>
                          </a:solidFill>
                          <a:effectLst/>
                          <a:latin typeface="Times New Roman" pitchFamily="18" charset="0"/>
                        </a:rPr>
                        <a:t> Á</a:t>
                      </a:r>
                    </a:p>
                  </a:txBody>
                  <a:tcPr marL="121920" marR="121920" horzOverflow="overflow">
                    <a:lnL w="12700" cap="flat" cmpd="sng" algn="ctr">
                      <a:solidFill>
                        <a:srgbClr val="990099"/>
                      </a:solidFill>
                      <a:prstDash val="solid"/>
                      <a:round/>
                      <a:headEnd type="none" w="med" len="med"/>
                      <a:tailEnd type="none" w="med" len="med"/>
                    </a:lnL>
                    <a:lnR w="12700" cap="flat" cmpd="sng" algn="ctr">
                      <a:solidFill>
                        <a:srgbClr val="990099"/>
                      </a:solidFill>
                      <a:prstDash val="solid"/>
                      <a:round/>
                      <a:headEnd type="none" w="med" len="med"/>
                      <a:tailEnd type="none" w="med" len="med"/>
                    </a:lnR>
                    <a:lnT w="12700" cap="flat" cmpd="sng" algn="ctr">
                      <a:solidFill>
                        <a:srgbClr val="990099"/>
                      </a:solidFill>
                      <a:prstDash val="solid"/>
                      <a:round/>
                      <a:headEnd type="none" w="med" len="med"/>
                      <a:tailEnd type="none" w="med" len="med"/>
                    </a:lnT>
                    <a:lnB w="12700" cap="flat" cmpd="sng" algn="ctr">
                      <a:solidFill>
                        <a:srgbClr val="99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rgbClr val="FF0000"/>
                          </a:solidFill>
                          <a:effectLst/>
                          <a:latin typeface="Times New Roman" pitchFamily="18" charset="0"/>
                        </a:rPr>
                        <a:t>51.1 </a:t>
                      </a:r>
                      <a:r>
                        <a:rPr kumimoji="0" lang="en-US" sz="4000" b="1" i="0" u="none" strike="noStrike" cap="none" normalizeH="0" baseline="0" dirty="0" smtClean="0">
                          <a:ln>
                            <a:noFill/>
                          </a:ln>
                          <a:solidFill>
                            <a:srgbClr val="FF0000"/>
                          </a:solidFill>
                          <a:effectLst/>
                          <a:latin typeface="Times New Roman" pitchFamily="18" charset="0"/>
                        </a:rPr>
                        <a:t>%</a:t>
                      </a:r>
                    </a:p>
                  </a:txBody>
                  <a:tcPr marL="121920" marR="121920" horzOverflow="overflow">
                    <a:lnL w="12700" cap="flat" cmpd="sng" algn="ctr">
                      <a:solidFill>
                        <a:srgbClr val="990099"/>
                      </a:solidFill>
                      <a:prstDash val="solid"/>
                      <a:round/>
                      <a:headEnd type="none" w="med" len="med"/>
                      <a:tailEnd type="none" w="med" len="med"/>
                    </a:lnL>
                    <a:lnR w="12700" cap="flat" cmpd="sng" algn="ctr">
                      <a:solidFill>
                        <a:srgbClr val="990099"/>
                      </a:solidFill>
                      <a:prstDash val="solid"/>
                      <a:round/>
                      <a:headEnd type="none" w="med" len="med"/>
                      <a:tailEnd type="none" w="med" len="med"/>
                    </a:lnR>
                    <a:lnT w="12700" cap="flat" cmpd="sng" algn="ctr">
                      <a:solidFill>
                        <a:srgbClr val="990099"/>
                      </a:solidFill>
                      <a:prstDash val="solid"/>
                      <a:round/>
                      <a:headEnd type="none" w="med" len="med"/>
                      <a:tailEnd type="none" w="med" len="med"/>
                    </a:lnT>
                    <a:lnB w="12700" cap="flat" cmpd="sng" algn="ctr">
                      <a:solidFill>
                        <a:srgbClr val="990099"/>
                      </a:solidFill>
                      <a:prstDash val="solid"/>
                      <a:round/>
                      <a:headEnd type="none" w="med" len="med"/>
                      <a:tailEnd type="none" w="med" len="med"/>
                    </a:lnB>
                    <a:lnTlToBr>
                      <a:noFill/>
                    </a:lnTlToBr>
                    <a:lnBlToTr>
                      <a:noFill/>
                    </a:lnBlToTr>
                    <a:noFill/>
                  </a:tcPr>
                </a:tc>
              </a:tr>
              <a:tr h="701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0000"/>
                          </a:solidFill>
                          <a:effectLst/>
                          <a:latin typeface="Times New Roman" pitchFamily="18" charset="0"/>
                        </a:rPr>
                        <a:t>Châu</a:t>
                      </a:r>
                      <a:r>
                        <a:rPr kumimoji="0" lang="en-US" sz="3200" b="1" i="0" u="none" strike="noStrike" cap="none" normalizeH="0" baseline="0" dirty="0" smtClean="0">
                          <a:ln>
                            <a:noFill/>
                          </a:ln>
                          <a:solidFill>
                            <a:srgbClr val="FF0000"/>
                          </a:solidFill>
                          <a:effectLst/>
                          <a:latin typeface="Times New Roman" pitchFamily="18" charset="0"/>
                        </a:rPr>
                        <a:t> Phi</a:t>
                      </a:r>
                    </a:p>
                  </a:txBody>
                  <a:tcPr marL="121920" marR="121920" horzOverflow="overflow">
                    <a:lnL w="12700" cap="flat" cmpd="sng" algn="ctr">
                      <a:solidFill>
                        <a:srgbClr val="990099"/>
                      </a:solidFill>
                      <a:prstDash val="solid"/>
                      <a:round/>
                      <a:headEnd type="none" w="med" len="med"/>
                      <a:tailEnd type="none" w="med" len="med"/>
                    </a:lnL>
                    <a:lnR w="12700" cap="flat" cmpd="sng" algn="ctr">
                      <a:solidFill>
                        <a:srgbClr val="990099"/>
                      </a:solidFill>
                      <a:prstDash val="solid"/>
                      <a:round/>
                      <a:headEnd type="none" w="med" len="med"/>
                      <a:tailEnd type="none" w="med" len="med"/>
                    </a:lnR>
                    <a:lnT w="12700" cap="flat" cmpd="sng" algn="ctr">
                      <a:solidFill>
                        <a:srgbClr val="990099"/>
                      </a:solidFill>
                      <a:prstDash val="solid"/>
                      <a:round/>
                      <a:headEnd type="none" w="med" len="med"/>
                      <a:tailEnd type="none" w="med" len="med"/>
                    </a:lnT>
                    <a:lnB w="12700" cap="flat" cmpd="sng" algn="ctr">
                      <a:solidFill>
                        <a:srgbClr val="99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rgbClr val="FF0000"/>
                          </a:solidFill>
                          <a:effectLst/>
                          <a:latin typeface="Times New Roman" pitchFamily="18" charset="0"/>
                        </a:rPr>
                        <a:t>43,5 </a:t>
                      </a:r>
                      <a:r>
                        <a:rPr kumimoji="0" lang="en-US" sz="4000" b="1" i="0" u="none" strike="noStrike" cap="none" normalizeH="0" baseline="0" dirty="0" smtClean="0">
                          <a:ln>
                            <a:noFill/>
                          </a:ln>
                          <a:solidFill>
                            <a:srgbClr val="FF0000"/>
                          </a:solidFill>
                          <a:effectLst/>
                          <a:latin typeface="Times New Roman" pitchFamily="18" charset="0"/>
                        </a:rPr>
                        <a:t>%</a:t>
                      </a:r>
                    </a:p>
                  </a:txBody>
                  <a:tcPr marL="121920" marR="121920" horzOverflow="overflow">
                    <a:lnL w="12700" cap="flat" cmpd="sng" algn="ctr">
                      <a:solidFill>
                        <a:srgbClr val="990099"/>
                      </a:solidFill>
                      <a:prstDash val="solid"/>
                      <a:round/>
                      <a:headEnd type="none" w="med" len="med"/>
                      <a:tailEnd type="none" w="med" len="med"/>
                    </a:lnL>
                    <a:lnR w="12700" cap="flat" cmpd="sng" algn="ctr">
                      <a:solidFill>
                        <a:srgbClr val="990099"/>
                      </a:solidFill>
                      <a:prstDash val="solid"/>
                      <a:round/>
                      <a:headEnd type="none" w="med" len="med"/>
                      <a:tailEnd type="none" w="med" len="med"/>
                    </a:lnR>
                    <a:lnT w="12700" cap="flat" cmpd="sng" algn="ctr">
                      <a:solidFill>
                        <a:srgbClr val="990099"/>
                      </a:solidFill>
                      <a:prstDash val="solid"/>
                      <a:round/>
                      <a:headEnd type="none" w="med" len="med"/>
                      <a:tailEnd type="none" w="med" len="med"/>
                    </a:lnT>
                    <a:lnB w="12700" cap="flat" cmpd="sng" algn="ctr">
                      <a:solidFill>
                        <a:srgbClr val="990099"/>
                      </a:solidFill>
                      <a:prstDash val="solid"/>
                      <a:round/>
                      <a:headEnd type="none" w="med" len="med"/>
                      <a:tailEnd type="none" w="med" len="med"/>
                    </a:lnB>
                    <a:lnTlToBr>
                      <a:noFill/>
                    </a:lnTlToBr>
                    <a:lnBlToTr>
                      <a:noFill/>
                    </a:lnBlToTr>
                    <a:noFill/>
                  </a:tcPr>
                </a:tc>
              </a:tr>
            </a:tbl>
          </a:graphicData>
        </a:graphic>
      </p:graphicFrame>
      <p:sp>
        <p:nvSpPr>
          <p:cNvPr id="43030" name="Text Box 46"/>
          <p:cNvSpPr txBox="1">
            <a:spLocks noChangeArrowheads="1"/>
          </p:cNvSpPr>
          <p:nvPr/>
        </p:nvSpPr>
        <p:spPr bwMode="auto">
          <a:xfrm>
            <a:off x="609600" y="609600"/>
            <a:ext cx="10871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800" b="1" dirty="0" err="1"/>
              <a:t>Bảng</a:t>
            </a:r>
            <a:r>
              <a:rPr lang="en-US" sz="2800" b="1" dirty="0"/>
              <a:t> </a:t>
            </a:r>
            <a:r>
              <a:rPr lang="en-US" sz="2800" b="1" dirty="0" err="1"/>
              <a:t>số</a:t>
            </a:r>
            <a:r>
              <a:rPr lang="en-US" sz="2800" b="1" dirty="0"/>
              <a:t> </a:t>
            </a:r>
            <a:r>
              <a:rPr lang="en-US" sz="2800" b="1" dirty="0" err="1"/>
              <a:t>liệu</a:t>
            </a:r>
            <a:r>
              <a:rPr lang="en-US" sz="2800" b="1" dirty="0"/>
              <a:t> </a:t>
            </a:r>
            <a:r>
              <a:rPr lang="en-US" sz="2800" b="1" dirty="0" err="1"/>
              <a:t>tỉ</a:t>
            </a:r>
            <a:r>
              <a:rPr lang="en-US" sz="2800" b="1" dirty="0"/>
              <a:t> </a:t>
            </a:r>
            <a:r>
              <a:rPr lang="en-US" sz="2800" b="1" dirty="0" err="1"/>
              <a:t>lệ</a:t>
            </a:r>
            <a:r>
              <a:rPr lang="en-US" sz="2800" b="1" dirty="0"/>
              <a:t> </a:t>
            </a:r>
            <a:r>
              <a:rPr lang="en-US" sz="2800" b="1" dirty="0" err="1"/>
              <a:t>dân</a:t>
            </a:r>
            <a:r>
              <a:rPr lang="en-US" sz="2800" b="1" dirty="0"/>
              <a:t> </a:t>
            </a:r>
            <a:r>
              <a:rPr lang="en-US" sz="2800" b="1" dirty="0" err="1"/>
              <a:t>thành</a:t>
            </a:r>
            <a:r>
              <a:rPr lang="en-US" sz="2800" b="1" dirty="0"/>
              <a:t> </a:t>
            </a:r>
            <a:r>
              <a:rPr lang="en-US" sz="2800" b="1" dirty="0" err="1"/>
              <a:t>thị</a:t>
            </a:r>
            <a:r>
              <a:rPr lang="en-US" sz="2800" b="1" dirty="0"/>
              <a:t> </a:t>
            </a:r>
            <a:r>
              <a:rPr lang="en-US" sz="2800" b="1" dirty="0" err="1"/>
              <a:t>của</a:t>
            </a:r>
            <a:r>
              <a:rPr lang="en-US" sz="2800" b="1" dirty="0"/>
              <a:t> </a:t>
            </a:r>
            <a:r>
              <a:rPr lang="en-US" sz="2800" b="1" dirty="0" err="1"/>
              <a:t>một</a:t>
            </a:r>
            <a:r>
              <a:rPr lang="en-US" sz="2800" b="1" dirty="0"/>
              <a:t> </a:t>
            </a:r>
            <a:r>
              <a:rPr lang="en-US" sz="2800" b="1" dirty="0" err="1"/>
              <a:t>số</a:t>
            </a:r>
            <a:r>
              <a:rPr lang="en-US" sz="2800" b="1" dirty="0"/>
              <a:t> </a:t>
            </a:r>
            <a:r>
              <a:rPr lang="en-US" sz="2800" b="1" dirty="0" err="1"/>
              <a:t>châu</a:t>
            </a:r>
            <a:r>
              <a:rPr lang="en-US" sz="2800" b="1" dirty="0"/>
              <a:t> </a:t>
            </a:r>
            <a:r>
              <a:rPr lang="en-US" sz="2800" b="1" dirty="0" err="1"/>
              <a:t>lục</a:t>
            </a:r>
            <a:r>
              <a:rPr lang="en-US" sz="2800" b="1" dirty="0"/>
              <a:t>  </a:t>
            </a:r>
            <a:r>
              <a:rPr lang="en-US" sz="2800" b="1" dirty="0" err="1"/>
              <a:t>trên</a:t>
            </a:r>
            <a:r>
              <a:rPr lang="en-US" sz="2800" b="1" dirty="0"/>
              <a:t> </a:t>
            </a:r>
            <a:r>
              <a:rPr lang="en-US" sz="2800" b="1" dirty="0" err="1"/>
              <a:t>thế</a:t>
            </a:r>
            <a:r>
              <a:rPr lang="en-US" sz="2800" b="1" dirty="0"/>
              <a:t> </a:t>
            </a:r>
            <a:r>
              <a:rPr lang="en-US" sz="2800" b="1" dirty="0" err="1"/>
              <a:t>giới</a:t>
            </a:r>
            <a:r>
              <a:rPr lang="en-US" sz="2800" b="1" dirty="0"/>
              <a:t> </a:t>
            </a:r>
            <a:r>
              <a:rPr lang="en-US" sz="2800" b="1" dirty="0" err="1"/>
              <a:t>năm</a:t>
            </a:r>
            <a:r>
              <a:rPr lang="en-US" sz="2800" b="1" dirty="0"/>
              <a:t> </a:t>
            </a:r>
            <a:r>
              <a:rPr lang="en-US" sz="2800" b="1" dirty="0" smtClean="0"/>
              <a:t>2020. </a:t>
            </a:r>
            <a:r>
              <a:rPr lang="en-US" sz="2800" b="1" dirty="0"/>
              <a:t>(</a:t>
            </a:r>
            <a:r>
              <a:rPr lang="en-US" sz="2800" b="1" dirty="0" err="1"/>
              <a:t>đơn</a:t>
            </a:r>
            <a:r>
              <a:rPr lang="en-US" sz="2800" b="1" dirty="0"/>
              <a:t> </a:t>
            </a:r>
            <a:r>
              <a:rPr lang="en-US" sz="2800" b="1" dirty="0" err="1"/>
              <a:t>vị</a:t>
            </a:r>
            <a:r>
              <a:rPr lang="en-US" sz="2800" b="1" dirty="0"/>
              <a:t> %) </a:t>
            </a:r>
          </a:p>
        </p:txBody>
      </p:sp>
      <p:sp>
        <p:nvSpPr>
          <p:cNvPr id="43031" name="TextBox 1"/>
          <p:cNvSpPr txBox="1">
            <a:spLocks noChangeArrowheads="1"/>
          </p:cNvSpPr>
          <p:nvPr/>
        </p:nvSpPr>
        <p:spPr bwMode="auto">
          <a:xfrm>
            <a:off x="1930400" y="1727204"/>
            <a:ext cx="294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4000" b="1">
                <a:solidFill>
                  <a:srgbClr val="006600"/>
                </a:solidFill>
              </a:rPr>
              <a:t>Châu lục</a:t>
            </a:r>
          </a:p>
        </p:txBody>
      </p:sp>
    </p:spTree>
    <p:extLst>
      <p:ext uri="{BB962C8B-B14F-4D97-AF65-F5344CB8AC3E}">
        <p14:creationId xmlns:p14="http://schemas.microsoft.com/office/powerpoint/2010/main" val="463866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p:cNvSpPr txBox="1">
            <a:spLocks noChangeArrowheads="1"/>
          </p:cNvSpPr>
          <p:nvPr/>
        </p:nvSpPr>
        <p:spPr bwMode="auto">
          <a:xfrm>
            <a:off x="0" y="603343"/>
            <a:ext cx="55986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800" b="1" dirty="0">
                <a:solidFill>
                  <a:srgbClr val="0000FF"/>
                </a:solidFill>
              </a:rPr>
              <a:t>1/ </a:t>
            </a:r>
            <a:r>
              <a:rPr lang="en-US" sz="2800" b="1" dirty="0" err="1">
                <a:solidFill>
                  <a:srgbClr val="0000FF"/>
                </a:solidFill>
              </a:rPr>
              <a:t>Cơ</a:t>
            </a:r>
            <a:r>
              <a:rPr lang="en-US" sz="2800" b="1" dirty="0">
                <a:solidFill>
                  <a:srgbClr val="0000FF"/>
                </a:solidFill>
              </a:rPr>
              <a:t> </a:t>
            </a:r>
            <a:r>
              <a:rPr lang="en-US" sz="2800" b="1" dirty="0" err="1">
                <a:solidFill>
                  <a:srgbClr val="0000FF"/>
                </a:solidFill>
              </a:rPr>
              <a:t>cấu</a:t>
            </a:r>
            <a:r>
              <a:rPr lang="en-US" sz="2800" b="1" dirty="0">
                <a:solidFill>
                  <a:srgbClr val="0000FF"/>
                </a:solidFill>
              </a:rPr>
              <a:t> </a:t>
            </a:r>
            <a:r>
              <a:rPr lang="en-US" sz="2800" b="1" dirty="0" err="1">
                <a:solidFill>
                  <a:srgbClr val="0000FF"/>
                </a:solidFill>
              </a:rPr>
              <a:t>dân</a:t>
            </a:r>
            <a:r>
              <a:rPr lang="en-US" sz="2800" b="1" dirty="0">
                <a:solidFill>
                  <a:srgbClr val="0000FF"/>
                </a:solidFill>
              </a:rPr>
              <a:t> </a:t>
            </a:r>
            <a:r>
              <a:rPr lang="en-US" sz="2800" b="1" dirty="0" err="1">
                <a:solidFill>
                  <a:srgbClr val="0000FF"/>
                </a:solidFill>
              </a:rPr>
              <a:t>cư</a:t>
            </a:r>
            <a:r>
              <a:rPr lang="en-US" sz="2800" b="1" dirty="0">
                <a:solidFill>
                  <a:srgbClr val="0000FF"/>
                </a:solidFill>
              </a:rPr>
              <a:t> </a:t>
            </a:r>
            <a:r>
              <a:rPr lang="en-US" sz="2800" b="1" dirty="0" err="1">
                <a:solidFill>
                  <a:srgbClr val="0000FF"/>
                </a:solidFill>
              </a:rPr>
              <a:t>châu</a:t>
            </a:r>
            <a:r>
              <a:rPr lang="en-US" sz="2800" b="1" dirty="0">
                <a:solidFill>
                  <a:srgbClr val="0000FF"/>
                </a:solidFill>
              </a:rPr>
              <a:t> </a:t>
            </a:r>
            <a:r>
              <a:rPr lang="en-US" sz="2800" b="1" dirty="0" err="1">
                <a:solidFill>
                  <a:srgbClr val="0000FF"/>
                </a:solidFill>
              </a:rPr>
              <a:t>Âu</a:t>
            </a:r>
            <a:r>
              <a:rPr lang="en-US" sz="2800" b="1" dirty="0">
                <a:solidFill>
                  <a:srgbClr val="0000FF"/>
                </a:solidFill>
              </a:rPr>
              <a:t> </a:t>
            </a:r>
            <a:endParaRPr lang="en-US" sz="2800" dirty="0">
              <a:solidFill>
                <a:srgbClr val="0000FF"/>
              </a:solidFill>
            </a:endParaRPr>
          </a:p>
        </p:txBody>
      </p:sp>
      <p:sp>
        <p:nvSpPr>
          <p:cNvPr id="4" name="Rectangle 3"/>
          <p:cNvSpPr/>
          <p:nvPr/>
        </p:nvSpPr>
        <p:spPr>
          <a:xfrm>
            <a:off x="1982702" y="18568"/>
            <a:ext cx="8861721" cy="584775"/>
          </a:xfrm>
          <a:prstGeom prst="rect">
            <a:avLst/>
          </a:prstGeom>
        </p:spPr>
        <p:txBody>
          <a:bodyPr wrap="none">
            <a:spAutoFit/>
          </a:bodyPr>
          <a:lstStyle/>
          <a:p>
            <a:r>
              <a:rPr lang="en-US" sz="3200" b="1" dirty="0">
                <a:solidFill>
                  <a:srgbClr val="FF0000"/>
                </a:solidFill>
                <a:latin typeface="Times New Roman" pitchFamily="18" charset="0"/>
                <a:cs typeface="Times New Roman" pitchFamily="18" charset="0"/>
              </a:rPr>
              <a:t>BÀI 2. ĐẶC ĐIỂM DÂN CƯ XÃ HỘI</a:t>
            </a:r>
            <a:r>
              <a:rPr lang="vi-VN" sz="3200" b="1" dirty="0">
                <a:solidFill>
                  <a:srgbClr val="FF0000"/>
                </a:solidFill>
                <a:latin typeface="Times New Roman" pitchFamily="18" charset="0"/>
                <a:cs typeface="Times New Roman" pitchFamily="18" charset="0"/>
              </a:rPr>
              <a:t> CHÂU ÂU</a:t>
            </a:r>
            <a:endParaRPr lang="en-US" sz="3200" dirty="0">
              <a:solidFill>
                <a:srgbClr val="FF0000"/>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44217785"/>
              </p:ext>
            </p:extLst>
          </p:nvPr>
        </p:nvGraphicFramePr>
        <p:xfrm>
          <a:off x="0" y="1179141"/>
          <a:ext cx="11873552" cy="2987040"/>
        </p:xfrm>
        <a:graphic>
          <a:graphicData uri="http://schemas.openxmlformats.org/drawingml/2006/table">
            <a:tbl>
              <a:tblPr firstRow="1" firstCol="1" bandRow="1">
                <a:tableStyleId>{5C22544A-7EE6-4342-B048-85BDC9FD1C3A}</a:tableStyleId>
              </a:tblPr>
              <a:tblGrid>
                <a:gridCol w="11873552"/>
              </a:tblGrid>
              <a:tr h="0">
                <a:tc>
                  <a:txBody>
                    <a:bodyPr/>
                    <a:lstStyle/>
                    <a:p>
                      <a:pPr marL="0" marR="0" indent="0" algn="just">
                        <a:spcBef>
                          <a:spcPts val="0"/>
                        </a:spcBef>
                        <a:spcAft>
                          <a:spcPts val="0"/>
                        </a:spcAft>
                      </a:pPr>
                      <a:r>
                        <a:rPr lang="vi-VN" sz="2800" b="0" dirty="0" smtClean="0">
                          <a:solidFill>
                            <a:schemeClr val="tx1"/>
                          </a:solidFill>
                          <a:effectLst/>
                          <a:latin typeface="+mj-lt"/>
                        </a:rPr>
                        <a:t>- </a:t>
                      </a:r>
                      <a:r>
                        <a:rPr lang="vi-VN" sz="2800" b="0" dirty="0">
                          <a:solidFill>
                            <a:schemeClr val="tx1"/>
                          </a:solidFill>
                          <a:effectLst/>
                          <a:latin typeface="+mj-lt"/>
                        </a:rPr>
                        <a:t>Năm 2020: Số dân của châu Âu khoảng 747 triệu người (gồm cả dân số Liên Bang Nga), đứng thứ 4 thế giới.</a:t>
                      </a:r>
                      <a:endParaRPr lang="en-US" sz="2800" b="0" dirty="0">
                        <a:solidFill>
                          <a:schemeClr val="tx1"/>
                        </a:solidFill>
                        <a:effectLst/>
                        <a:latin typeface="+mj-lt"/>
                      </a:endParaRPr>
                    </a:p>
                    <a:p>
                      <a:pPr marL="0" marR="0" indent="0" algn="just">
                        <a:spcBef>
                          <a:spcPts val="0"/>
                        </a:spcBef>
                        <a:spcAft>
                          <a:spcPts val="0"/>
                        </a:spcAft>
                      </a:pPr>
                      <a:r>
                        <a:rPr lang="vi-VN" sz="2800" b="0" dirty="0">
                          <a:solidFill>
                            <a:schemeClr val="tx1"/>
                          </a:solidFill>
                          <a:effectLst/>
                          <a:latin typeface="+mj-lt"/>
                        </a:rPr>
                        <a:t>- Cơ cấu dân số già: Tỉ lệ người &lt; 15 tuổi: Thấp, xu hướng giảm. Tỉ lệ người &gt;65 tuổi: Cao, xu hướng tăng. </a:t>
                      </a:r>
                      <a:endParaRPr lang="en-US" sz="2800" b="0" dirty="0">
                        <a:solidFill>
                          <a:schemeClr val="tx1"/>
                        </a:solidFill>
                        <a:effectLst/>
                        <a:latin typeface="+mj-lt"/>
                      </a:endParaRPr>
                    </a:p>
                    <a:p>
                      <a:pPr marL="0" marR="0" indent="0" algn="just">
                        <a:spcBef>
                          <a:spcPts val="0"/>
                        </a:spcBef>
                        <a:spcAft>
                          <a:spcPts val="0"/>
                        </a:spcAft>
                      </a:pPr>
                      <a:r>
                        <a:rPr lang="vi-VN" sz="2800" b="0" dirty="0">
                          <a:solidFill>
                            <a:schemeClr val="tx1"/>
                          </a:solidFill>
                          <a:effectLst/>
                          <a:latin typeface="+mj-lt"/>
                        </a:rPr>
                        <a:t>- Tình trạng mất cân bằng giới tính, tỉ lệ nữ &gt; nam.</a:t>
                      </a:r>
                      <a:endParaRPr lang="en-US" sz="2800" b="0" dirty="0">
                        <a:solidFill>
                          <a:schemeClr val="tx1"/>
                        </a:solidFill>
                        <a:effectLst/>
                        <a:latin typeface="+mj-lt"/>
                      </a:endParaRPr>
                    </a:p>
                    <a:p>
                      <a:pPr marL="0" marR="0" indent="0" algn="just">
                        <a:spcBef>
                          <a:spcPts val="0"/>
                        </a:spcBef>
                        <a:spcAft>
                          <a:spcPts val="0"/>
                        </a:spcAft>
                      </a:pPr>
                      <a:r>
                        <a:rPr lang="vi-VN" sz="2800" b="0" dirty="0">
                          <a:solidFill>
                            <a:schemeClr val="tx1"/>
                          </a:solidFill>
                          <a:effectLst/>
                          <a:latin typeface="+mj-lt"/>
                        </a:rPr>
                        <a:t>- Trình độ học vấn thuộc hàng cao nhất thế giới, ảnh hưởng rõ rệt tới năng suất lao </a:t>
                      </a:r>
                      <a:endParaRPr lang="en-US" sz="2800" b="0" dirty="0">
                        <a:solidFill>
                          <a:schemeClr val="tx1"/>
                        </a:solidFill>
                        <a:effectLst/>
                        <a:latin typeface="+mj-lt"/>
                      </a:endParaRPr>
                    </a:p>
                    <a:p>
                      <a:pPr marL="0" marR="0" indent="0" algn="just">
                        <a:spcBef>
                          <a:spcPts val="0"/>
                        </a:spcBef>
                        <a:spcAft>
                          <a:spcPts val="0"/>
                        </a:spcAft>
                      </a:pPr>
                      <a:r>
                        <a:rPr lang="vi-VN" sz="2800" b="0" dirty="0">
                          <a:solidFill>
                            <a:schemeClr val="tx1"/>
                          </a:solidFill>
                          <a:effectLst/>
                          <a:latin typeface="+mj-lt"/>
                        </a:rPr>
                        <a:t>động.</a:t>
                      </a:r>
                      <a:endParaRPr lang="en-US" sz="2800" b="0" dirty="0">
                        <a:solidFill>
                          <a:schemeClr val="tx1"/>
                        </a:solidFill>
                        <a:effectLst/>
                        <a:latin typeface="+mj-lt"/>
                        <a:ea typeface="Times New Roman"/>
                      </a:endParaRPr>
                    </a:p>
                  </a:txBody>
                  <a:tcPr marL="68580" marR="68580" marT="0" marB="0">
                    <a:solidFill>
                      <a:schemeClr val="bg1"/>
                    </a:solidFill>
                  </a:tcPr>
                </a:tc>
              </a:tr>
            </a:tbl>
          </a:graphicData>
        </a:graphic>
      </p:graphicFrame>
      <p:sp>
        <p:nvSpPr>
          <p:cNvPr id="5" name="Rectangle 4"/>
          <p:cNvSpPr/>
          <p:nvPr/>
        </p:nvSpPr>
        <p:spPr>
          <a:xfrm>
            <a:off x="0" y="4254269"/>
            <a:ext cx="2331087" cy="523220"/>
          </a:xfrm>
          <a:prstGeom prst="rect">
            <a:avLst/>
          </a:prstGeom>
        </p:spPr>
        <p:txBody>
          <a:bodyPr wrap="none">
            <a:spAutoFit/>
          </a:bodyPr>
          <a:lstStyle/>
          <a:p>
            <a:r>
              <a:rPr lang="en-US" sz="2800" b="1" dirty="0" smtClean="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2" name="Rectangle 1"/>
          <p:cNvSpPr/>
          <p:nvPr/>
        </p:nvSpPr>
        <p:spPr>
          <a:xfrm>
            <a:off x="113731" y="4777489"/>
            <a:ext cx="11937242" cy="1815882"/>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kỉ</a:t>
            </a:r>
            <a:r>
              <a:rPr lang="en-US" sz="2800" dirty="0">
                <a:latin typeface="Times New Roman" pitchFamily="18" charset="0"/>
                <a:cs typeface="Times New Roman" pitchFamily="18" charset="0"/>
              </a:rPr>
              <a:t> XIX,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CNH.</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CN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chiếm</a:t>
            </a:r>
            <a:r>
              <a:rPr lang="en-US" sz="2800" dirty="0">
                <a:latin typeface="Times New Roman" pitchFamily="18" charset="0"/>
                <a:cs typeface="Times New Roman" pitchFamily="18" charset="0"/>
              </a:rPr>
              <a:t> 75% (2020).</a:t>
            </a:r>
          </a:p>
        </p:txBody>
      </p:sp>
    </p:spTree>
    <p:extLst>
      <p:ext uri="{BB962C8B-B14F-4D97-AF65-F5344CB8AC3E}">
        <p14:creationId xmlns:p14="http://schemas.microsoft.com/office/powerpoint/2010/main" val="4252172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Kết quả hình ảnh cho hình ảnh thủ đô ber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0"/>
            <a:ext cx="57912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6" descr="Kết quả hình ảnh cho hình ảnh thủ đô của 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2926"/>
            <a:ext cx="6096000"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Arrow Connector 25"/>
          <p:cNvCxnSpPr/>
          <p:nvPr/>
        </p:nvCxnSpPr>
        <p:spPr>
          <a:xfrm flipH="1">
            <a:off x="5520267" y="2901950"/>
            <a:ext cx="2133600" cy="9334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48133" name="Picture 2" descr="Kết quả hình ảnh cho hình ảnh thành phố Bac-xê-lô-na của tây ban n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3505263"/>
            <a:ext cx="57912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5"/>
          <p:cNvSpPr>
            <a:spLocks noChangeArrowheads="1"/>
          </p:cNvSpPr>
          <p:nvPr/>
        </p:nvSpPr>
        <p:spPr bwMode="auto">
          <a:xfrm>
            <a:off x="7603068" y="2716276"/>
            <a:ext cx="277706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a:solidFill>
                  <a:srgbClr val="008000"/>
                </a:solidFill>
                <a:cs typeface="Times New Roman" pitchFamily="18" charset="0"/>
              </a:rPr>
              <a:t>Thủ đô Viên (Áo)</a:t>
            </a:r>
          </a:p>
        </p:txBody>
      </p:sp>
      <p:sp>
        <p:nvSpPr>
          <p:cNvPr id="36" name="Rectangle 5"/>
          <p:cNvSpPr>
            <a:spLocks noChangeArrowheads="1"/>
          </p:cNvSpPr>
          <p:nvPr/>
        </p:nvSpPr>
        <p:spPr bwMode="auto">
          <a:xfrm>
            <a:off x="508000" y="2901981"/>
            <a:ext cx="328718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a:solidFill>
                  <a:srgbClr val="008000"/>
                </a:solidFill>
                <a:cs typeface="Times New Roman" pitchFamily="18" charset="0"/>
              </a:rPr>
              <a:t>Thủ đô Bec-Lin (Đức)</a:t>
            </a:r>
          </a:p>
        </p:txBody>
      </p:sp>
      <p:pic>
        <p:nvPicPr>
          <p:cNvPr id="11" name="Picture 3" descr="Sổ tay du lịch so tay du lich Sotaydulich  Sotay Dulich Khampha Kham Pha Bui Tour Tham quan Thanh pho London ca ng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6800" y="3505200"/>
            <a:ext cx="5892800" cy="30559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5"/>
          <p:cNvSpPr>
            <a:spLocks noChangeArrowheads="1"/>
          </p:cNvSpPr>
          <p:nvPr/>
        </p:nvSpPr>
        <p:spPr bwMode="auto">
          <a:xfrm>
            <a:off x="7603068" y="6096031"/>
            <a:ext cx="347133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a:solidFill>
                  <a:srgbClr val="008000"/>
                </a:solidFill>
                <a:cs typeface="Times New Roman" pitchFamily="18" charset="0"/>
              </a:rPr>
              <a:t>Thủ đô Luân Đôn (Anh)</a:t>
            </a:r>
          </a:p>
        </p:txBody>
      </p:sp>
    </p:spTree>
    <p:extLst>
      <p:ext uri="{BB962C8B-B14F-4D97-AF65-F5344CB8AC3E}">
        <p14:creationId xmlns:p14="http://schemas.microsoft.com/office/powerpoint/2010/main" val="797643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village_1-7aa90"/>
          <p:cNvPicPr>
            <a:picLocks noChangeAspect="1"/>
          </p:cNvPicPr>
          <p:nvPr/>
        </p:nvPicPr>
        <p:blipFill>
          <a:blip r:embed="rId2"/>
          <a:stretch>
            <a:fillRect/>
          </a:stretch>
        </p:blipFill>
        <p:spPr>
          <a:xfrm>
            <a:off x="0" y="-1"/>
            <a:ext cx="5588000" cy="4531057"/>
          </a:xfrm>
          <a:prstGeom prst="rect">
            <a:avLst/>
          </a:prstGeom>
          <a:noFill/>
          <a:ln w="9525">
            <a:noFill/>
          </a:ln>
        </p:spPr>
      </p:pic>
      <p:sp>
        <p:nvSpPr>
          <p:cNvPr id="55299" name="Text Box 6"/>
          <p:cNvSpPr txBox="1"/>
          <p:nvPr/>
        </p:nvSpPr>
        <p:spPr>
          <a:xfrm>
            <a:off x="4192895" y="4809181"/>
            <a:ext cx="67056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400" b="1" dirty="0" err="1" smtClean="0">
                <a:solidFill>
                  <a:srgbClr val="0000FF"/>
                </a:solidFill>
                <a:latin typeface="Times New Roman" panose="02020603050405020304" pitchFamily="18" charset="0"/>
                <a:cs typeface="Times New Roman" panose="02020603050405020304" pitchFamily="18" charset="0"/>
              </a:rPr>
              <a:t>Đô</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thị</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hóa</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nông</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thôn</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phát</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triển</a:t>
            </a:r>
            <a:r>
              <a:rPr lang="en-US" altLang="en-US" sz="2400" b="1" dirty="0" smtClean="0">
                <a:solidFill>
                  <a:srgbClr val="0000FF"/>
                </a:solidFill>
                <a:latin typeface="Times New Roman" panose="02020603050405020304" pitchFamily="18" charset="0"/>
                <a:cs typeface="Times New Roman" panose="02020603050405020304" pitchFamily="18" charset="0"/>
              </a:rPr>
              <a:t>.</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pic>
        <p:nvPicPr>
          <p:cNvPr id="55301" name="Picture 1"/>
          <p:cNvPicPr>
            <a:picLocks noChangeAspect="1"/>
          </p:cNvPicPr>
          <p:nvPr/>
        </p:nvPicPr>
        <p:blipFill>
          <a:blip r:embed="rId3"/>
          <a:stretch>
            <a:fillRect/>
          </a:stretch>
        </p:blipFill>
        <p:spPr>
          <a:xfrm>
            <a:off x="5801784" y="123827"/>
            <a:ext cx="6350000" cy="4407229"/>
          </a:xfrm>
          <a:prstGeom prst="rect">
            <a:avLst/>
          </a:prstGeom>
          <a:noFill/>
          <a:ln w="9525">
            <a:noFill/>
          </a:ln>
        </p:spPr>
      </p:pic>
    </p:spTree>
  </p:cSld>
  <p:clrMapOvr>
    <a:masterClrMapping/>
  </p:clrMapOvr>
  <p:transition spd="med">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ImageView"/>
          <p:cNvPicPr>
            <a:picLocks noChangeAspect="1"/>
          </p:cNvPicPr>
          <p:nvPr/>
        </p:nvPicPr>
        <p:blipFill>
          <a:blip r:embed="rId2">
            <a:lum contrast="14000"/>
          </a:blip>
          <a:stretch>
            <a:fillRect/>
          </a:stretch>
        </p:blipFill>
        <p:spPr>
          <a:xfrm>
            <a:off x="0" y="0"/>
            <a:ext cx="5791200" cy="3810000"/>
          </a:xfrm>
          <a:prstGeom prst="rect">
            <a:avLst/>
          </a:prstGeom>
          <a:noFill/>
          <a:ln w="9525" cap="flat" cmpd="sng">
            <a:solidFill>
              <a:schemeClr val="tx1"/>
            </a:solidFill>
            <a:prstDash val="solid"/>
            <a:miter/>
            <a:headEnd type="none" w="med" len="med"/>
            <a:tailEnd type="none" w="med" len="med"/>
          </a:ln>
        </p:spPr>
      </p:pic>
      <p:pic>
        <p:nvPicPr>
          <p:cNvPr id="58371" name="Picture 3" descr="noise281009.jpg"/>
          <p:cNvPicPr>
            <a:picLocks noChangeAspect="1"/>
          </p:cNvPicPr>
          <p:nvPr/>
        </p:nvPicPr>
        <p:blipFill>
          <a:blip r:embed="rId3">
            <a:lum contrast="18000"/>
          </a:blip>
          <a:stretch>
            <a:fillRect/>
          </a:stretch>
        </p:blipFill>
        <p:spPr>
          <a:xfrm>
            <a:off x="5791200" y="0"/>
            <a:ext cx="6400800" cy="3810000"/>
          </a:xfrm>
          <a:prstGeom prst="rect">
            <a:avLst/>
          </a:prstGeom>
          <a:noFill/>
          <a:ln w="9525" cap="flat" cmpd="sng">
            <a:solidFill>
              <a:schemeClr val="tx1"/>
            </a:solidFill>
            <a:prstDash val="solid"/>
            <a:miter/>
            <a:headEnd type="none" w="med" len="med"/>
            <a:tailEnd type="none" w="med" len="med"/>
          </a:ln>
        </p:spPr>
      </p:pic>
      <p:pic>
        <p:nvPicPr>
          <p:cNvPr id="58372" name="Picture 4" descr="dien%20hat%20nhan%201[1]"/>
          <p:cNvPicPr>
            <a:picLocks noGrp="1" noChangeAspect="1"/>
          </p:cNvPicPr>
          <p:nvPr>
            <p:ph idx="1"/>
          </p:nvPr>
        </p:nvPicPr>
        <p:blipFill>
          <a:blip r:embed="rId4">
            <a:lum bright="-14001" contrast="14000"/>
          </a:blip>
          <a:srcRect/>
          <a:stretch>
            <a:fillRect/>
          </a:stretch>
        </p:blipFill>
        <p:spPr>
          <a:xfrm>
            <a:off x="0" y="3810000"/>
            <a:ext cx="5791200" cy="3048000"/>
          </a:xfrm>
          <a:ln>
            <a:solidFill>
              <a:schemeClr val="tx1">
                <a:alpha val="100000"/>
              </a:schemeClr>
            </a:solidFill>
            <a:miter lim="800000"/>
            <a:headEnd/>
            <a:tailEnd/>
          </a:ln>
        </p:spPr>
      </p:pic>
      <p:pic>
        <p:nvPicPr>
          <p:cNvPr id="58373" name="Picture 5" descr="Polish coal plant tops EU's "/>
          <p:cNvPicPr>
            <a:picLocks noChangeAspect="1"/>
          </p:cNvPicPr>
          <p:nvPr/>
        </p:nvPicPr>
        <p:blipFill>
          <a:blip r:embed="rId5">
            <a:lum contrast="12000"/>
          </a:blip>
          <a:stretch>
            <a:fillRect/>
          </a:stretch>
        </p:blipFill>
        <p:spPr>
          <a:xfrm>
            <a:off x="5791200" y="3810000"/>
            <a:ext cx="6400800" cy="3048000"/>
          </a:xfrm>
          <a:prstGeom prst="rect">
            <a:avLst/>
          </a:prstGeom>
          <a:noFill/>
          <a:ln w="9525" cap="flat" cmpd="sng">
            <a:solidFill>
              <a:schemeClr val="tx1"/>
            </a:solidFill>
            <a:prstDash val="solid"/>
            <a:miter/>
            <a:headEnd type="none" w="med" len="med"/>
            <a:tailEnd type="none" w="med" len="med"/>
          </a:ln>
        </p:spPr>
      </p:pic>
      <p:sp>
        <p:nvSpPr>
          <p:cNvPr id="58374" name="Rectangle 6"/>
          <p:cNvSpPr/>
          <p:nvPr/>
        </p:nvSpPr>
        <p:spPr>
          <a:xfrm>
            <a:off x="50800" y="3238502"/>
            <a:ext cx="5689600" cy="549275"/>
          </a:xfrm>
          <a:prstGeom prst="rect">
            <a:avLst/>
          </a:prstGeom>
          <a:solidFill>
            <a:srgbClr val="FFFF99"/>
          </a:solidFill>
          <a:ln w="9525">
            <a:noFill/>
          </a:ln>
        </p:spPr>
        <p:txBody>
          <a:bodyPr lIns="0" tIns="0" rIns="0" bIns="0"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b="1" dirty="0">
                <a:solidFill>
                  <a:srgbClr val="0000FF"/>
                </a:solidFill>
                <a:latin typeface="Times New Roman" panose="02020603050405020304" pitchFamily="18" charset="0"/>
                <a:cs typeface="Arial" panose="020B0604020202020204" pitchFamily="34" charset="0"/>
              </a:rPr>
              <a:t>Tiếng ồn giao thông đang đe dọa người dân</a:t>
            </a:r>
          </a:p>
          <a:p>
            <a:pPr marL="0" lvl="0" indent="0" algn="ctr" eaLnBrk="1" hangingPunct="1">
              <a:spcBef>
                <a:spcPct val="0"/>
              </a:spcBef>
              <a:buFontTx/>
              <a:buNone/>
            </a:pPr>
            <a:r>
              <a:rPr lang="en-US" altLang="en-US" sz="1800" b="1" dirty="0">
                <a:solidFill>
                  <a:srgbClr val="0000FF"/>
                </a:solidFill>
                <a:latin typeface="Times New Roman" panose="02020603050405020304" pitchFamily="18" charset="0"/>
                <a:cs typeface="Arial" panose="020B0604020202020204" pitchFamily="34" charset="0"/>
              </a:rPr>
              <a:t> tại các đô thị </a:t>
            </a:r>
            <a:r>
              <a:rPr lang="en-US" altLang="en-US" sz="1800" b="1" dirty="0">
                <a:solidFill>
                  <a:srgbClr val="FF0000"/>
                </a:solidFill>
                <a:latin typeface="Times New Roman" panose="02020603050405020304" pitchFamily="18" charset="0"/>
                <a:cs typeface="Arial" panose="020B0604020202020204" pitchFamily="34" charset="0"/>
              </a:rPr>
              <a:t>châu Âu. </a:t>
            </a:r>
            <a:endParaRPr lang="en-US" altLang="en-US" sz="1800" b="1" dirty="0">
              <a:solidFill>
                <a:srgbClr val="FF0000"/>
              </a:solidFill>
              <a:latin typeface="Times New Roman" panose="02020603050405020304" pitchFamily="18" charset="0"/>
              <a:ea typeface="Arial" panose="020B0604020202020204" pitchFamily="34" charset="0"/>
            </a:endParaRPr>
          </a:p>
        </p:txBody>
      </p:sp>
      <p:sp>
        <p:nvSpPr>
          <p:cNvPr id="58375" name="Rectangle 7"/>
          <p:cNvSpPr/>
          <p:nvPr/>
        </p:nvSpPr>
        <p:spPr>
          <a:xfrm>
            <a:off x="5791200" y="3257556"/>
            <a:ext cx="6400800" cy="276999"/>
          </a:xfrm>
          <a:prstGeom prst="rect">
            <a:avLst/>
          </a:prstGeom>
          <a:solidFill>
            <a:srgbClr val="FFFF99"/>
          </a:solidFill>
          <a:ln w="9525">
            <a:noFill/>
          </a:ln>
        </p:spPr>
        <p:txBody>
          <a:bodyPr tIns="0" bIns="0"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b="1" dirty="0">
                <a:solidFill>
                  <a:srgbClr val="0000FF"/>
                </a:solidFill>
                <a:latin typeface="Times New Roman" panose="02020603050405020304" pitchFamily="18" charset="0"/>
                <a:cs typeface="Arial" panose="020B0604020202020204" pitchFamily="34" charset="0"/>
              </a:rPr>
              <a:t>Từng dãy xe lưu thông trên đường phố Madrid – </a:t>
            </a:r>
            <a:r>
              <a:rPr lang="en-US" altLang="en-US" sz="1800" b="1" dirty="0">
                <a:solidFill>
                  <a:srgbClr val="FF3300"/>
                </a:solidFill>
                <a:latin typeface="Times New Roman" panose="02020603050405020304" pitchFamily="18" charset="0"/>
                <a:cs typeface="Arial" panose="020B0604020202020204" pitchFamily="34" charset="0"/>
              </a:rPr>
              <a:t>Tây Ban Nha </a:t>
            </a:r>
            <a:endParaRPr lang="en-US" altLang="en-US" sz="1800" b="1" dirty="0">
              <a:solidFill>
                <a:srgbClr val="FF3300"/>
              </a:solidFill>
              <a:latin typeface="Times New Roman" panose="02020603050405020304" pitchFamily="18" charset="0"/>
              <a:ea typeface="Arial" panose="020B0604020202020204" pitchFamily="34" charset="0"/>
            </a:endParaRPr>
          </a:p>
        </p:txBody>
      </p:sp>
      <p:sp>
        <p:nvSpPr>
          <p:cNvPr id="58376" name="Text Box 8"/>
          <p:cNvSpPr txBox="1"/>
          <p:nvPr/>
        </p:nvSpPr>
        <p:spPr>
          <a:xfrm>
            <a:off x="25400" y="6477011"/>
            <a:ext cx="5689600" cy="366713"/>
          </a:xfrm>
          <a:prstGeom prst="rect">
            <a:avLst/>
          </a:prstGeom>
          <a:solidFill>
            <a:srgbClr val="FFFF99"/>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b="1" dirty="0">
                <a:solidFill>
                  <a:srgbClr val="0000FF"/>
                </a:solidFill>
                <a:latin typeface="Times New Roman" panose="02020603050405020304" pitchFamily="18" charset="0"/>
                <a:cs typeface="Arial" panose="020B0604020202020204" pitchFamily="34" charset="0"/>
              </a:rPr>
              <a:t>         Nh</a:t>
            </a:r>
            <a:r>
              <a:rPr lang="en-US" altLang="en-US" sz="1800" b="1" dirty="0">
                <a:solidFill>
                  <a:srgbClr val="0000FF"/>
                </a:solidFill>
                <a:latin typeface="Times New Roman" panose="02020603050405020304" pitchFamily="18" charset="0"/>
                <a:ea typeface="Arial" panose="020B0604020202020204" pitchFamily="34" charset="0"/>
              </a:rPr>
              <a:t>à</a:t>
            </a:r>
            <a:r>
              <a:rPr lang="en-US" altLang="en-US" sz="1800" b="1" dirty="0">
                <a:solidFill>
                  <a:srgbClr val="0000FF"/>
                </a:solidFill>
                <a:latin typeface="Times New Roman" panose="02020603050405020304" pitchFamily="18" charset="0"/>
                <a:cs typeface="Arial" panose="020B0604020202020204" pitchFamily="34" charset="0"/>
              </a:rPr>
              <a:t> máy điện hạt nhân tại </a:t>
            </a:r>
            <a:r>
              <a:rPr lang="en-US" altLang="en-US" sz="1800" b="1" dirty="0">
                <a:solidFill>
                  <a:srgbClr val="FF0000"/>
                </a:solidFill>
                <a:latin typeface="Times New Roman" panose="02020603050405020304" pitchFamily="18" charset="0"/>
                <a:cs typeface="Arial" panose="020B0604020202020204" pitchFamily="34" charset="0"/>
              </a:rPr>
              <a:t>Pháp</a:t>
            </a:r>
            <a:endParaRPr lang="en-US" altLang="en-US" sz="1800" b="1" dirty="0">
              <a:solidFill>
                <a:srgbClr val="FF0000"/>
              </a:solidFill>
              <a:latin typeface="Times New Roman" panose="02020603050405020304" pitchFamily="18" charset="0"/>
              <a:ea typeface="Arial" panose="020B0604020202020204" pitchFamily="34" charset="0"/>
            </a:endParaRPr>
          </a:p>
        </p:txBody>
      </p:sp>
      <p:sp>
        <p:nvSpPr>
          <p:cNvPr id="58377" name="Rectangle 9"/>
          <p:cNvSpPr/>
          <p:nvPr/>
        </p:nvSpPr>
        <p:spPr>
          <a:xfrm>
            <a:off x="5791200" y="6357949"/>
            <a:ext cx="6400800" cy="581025"/>
          </a:xfrm>
          <a:prstGeom prst="rect">
            <a:avLst/>
          </a:prstGeom>
          <a:solidFill>
            <a:srgbClr val="FFFF99"/>
          </a:solidFill>
          <a:ln w="9525">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vi-VN" altLang="en-US" sz="1600" b="1" dirty="0">
                <a:solidFill>
                  <a:srgbClr val="FF3300"/>
                </a:solidFill>
                <a:latin typeface="Arial" panose="020B0604020202020204" pitchFamily="34" charset="0"/>
                <a:cs typeface="Arial" panose="020B0604020202020204" pitchFamily="34" charset="0"/>
              </a:rPr>
              <a:t>Nh</a:t>
            </a:r>
            <a:r>
              <a:rPr lang="vi-VN" altLang="en-US" sz="1600" b="1" dirty="0">
                <a:solidFill>
                  <a:srgbClr val="FF3300"/>
                </a:solidFill>
                <a:latin typeface="Arial" panose="020B0604020202020204" pitchFamily="34" charset="0"/>
                <a:ea typeface="Arial" panose="020B0604020202020204" pitchFamily="34" charset="0"/>
              </a:rPr>
              <a:t>à</a:t>
            </a:r>
            <a:r>
              <a:rPr lang="vi-VN" altLang="en-US" sz="1600" b="1" dirty="0">
                <a:solidFill>
                  <a:srgbClr val="FF3300"/>
                </a:solidFill>
                <a:latin typeface="Arial" panose="020B0604020202020204" pitchFamily="34" charset="0"/>
                <a:cs typeface="Arial" panose="020B0604020202020204" pitchFamily="34" charset="0"/>
              </a:rPr>
              <a:t> máy điện đốt than Belchatow </a:t>
            </a:r>
            <a:r>
              <a:rPr lang="en-US" altLang="en-US" sz="1600" b="1" dirty="0">
                <a:solidFill>
                  <a:srgbClr val="FF3300"/>
                </a:solidFill>
                <a:cs typeface="Arial" panose="020B0604020202020204" pitchFamily="34" charset="0"/>
              </a:rPr>
              <a:t>-</a:t>
            </a:r>
            <a:r>
              <a:rPr lang="vi-VN" altLang="en-US" sz="1600" b="1" dirty="0">
                <a:solidFill>
                  <a:srgbClr val="0000FF"/>
                </a:solidFill>
                <a:latin typeface="Arial" panose="020B0604020202020204" pitchFamily="34" charset="0"/>
                <a:cs typeface="Arial" panose="020B0604020202020204" pitchFamily="34" charset="0"/>
              </a:rPr>
              <a:t> </a:t>
            </a:r>
            <a:r>
              <a:rPr lang="vi-VN" altLang="en-US" sz="1600" b="1" dirty="0">
                <a:solidFill>
                  <a:srgbClr val="FF3300"/>
                </a:solidFill>
                <a:latin typeface="Arial" panose="020B0604020202020204" pitchFamily="34" charset="0"/>
                <a:cs typeface="Arial" panose="020B0604020202020204" pitchFamily="34" charset="0"/>
              </a:rPr>
              <a:t>Ba Lan</a:t>
            </a:r>
            <a:endParaRPr lang="en-US" altLang="en-US" sz="1600" b="1" dirty="0">
              <a:solidFill>
                <a:srgbClr val="FF3300"/>
              </a:solidFill>
              <a:cs typeface="Arial" panose="020B0604020202020204" pitchFamily="34" charset="0"/>
            </a:endParaRPr>
          </a:p>
          <a:p>
            <a:pPr marL="0" lvl="0" indent="0" algn="ctr" eaLnBrk="1" hangingPunct="1">
              <a:spcBef>
                <a:spcPct val="0"/>
              </a:spcBef>
              <a:buFontTx/>
              <a:buNone/>
            </a:pPr>
            <a:r>
              <a:rPr lang="vi-VN" altLang="en-US" sz="1600" b="1" dirty="0">
                <a:solidFill>
                  <a:srgbClr val="0000FF"/>
                </a:solidFill>
                <a:latin typeface="Arial" panose="020B0604020202020204" pitchFamily="34" charset="0"/>
                <a:cs typeface="Arial" panose="020B0604020202020204" pitchFamily="34" charset="0"/>
              </a:rPr>
              <a:t> thải ra carbon dioxide</a:t>
            </a:r>
            <a:endParaRPr lang="vi-VN" altLang="en-US" sz="2800" b="1" dirty="0">
              <a:solidFill>
                <a:srgbClr val="0000FF"/>
              </a:solidFill>
              <a:latin typeface="Arial" panose="020B0604020202020204" pitchFamily="34" charset="0"/>
              <a:ea typeface="Arial" panose="020B0604020202020204" pitchFamily="34" charset="0"/>
            </a:endParaRPr>
          </a:p>
        </p:txBody>
      </p:sp>
      <p:sp>
        <p:nvSpPr>
          <p:cNvPr id="58378" name="Text Box 10"/>
          <p:cNvSpPr txBox="1"/>
          <p:nvPr/>
        </p:nvSpPr>
        <p:spPr>
          <a:xfrm>
            <a:off x="4876800" y="0"/>
            <a:ext cx="1930400" cy="45720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400" b="1" u="sng" dirty="0">
                <a:solidFill>
                  <a:srgbClr val="FF0000"/>
                </a:solidFill>
                <a:latin typeface="Times New Roman" panose="02020603050405020304" pitchFamily="18" charset="0"/>
                <a:cs typeface="Times New Roman" panose="02020603050405020304" pitchFamily="18" charset="0"/>
              </a:rPr>
              <a:t>Hậu quả</a:t>
            </a:r>
            <a:endParaRPr lang="en-US" altLang="en-US" sz="2400" b="1" u="sng"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dien%20hat%20nhan%201[1]"/>
          <p:cNvPicPr>
            <a:picLocks noGrp="1" noChangeAspect="1" noChangeArrowheads="1"/>
          </p:cNvPicPr>
          <p:nvPr/>
        </p:nvPicPr>
        <p:blipFill>
          <a:blip r:embed="rId2">
            <a:lum bright="-14000" contrast="14000"/>
            <a:extLst>
              <a:ext uri="{28A0092B-C50C-407E-A947-70E740481C1C}">
                <a14:useLocalDpi xmlns:a14="http://schemas.microsoft.com/office/drawing/2010/main" val="0"/>
              </a:ext>
            </a:extLst>
          </a:blip>
          <a:srcRect/>
          <a:stretch>
            <a:fillRect/>
          </a:stretch>
        </p:blipFill>
        <p:spPr bwMode="auto">
          <a:xfrm>
            <a:off x="129117" y="152400"/>
            <a:ext cx="58420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5" name="Picture 8" descr="traff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076" y="152400"/>
            <a:ext cx="597323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1076" y="3543300"/>
            <a:ext cx="5973233"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11" descr="tự tử, suy thoái kinh tế, khủng hoảng, châu Âu, Bắc M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7" y="3543300"/>
            <a:ext cx="6009217"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56658" y="2741475"/>
            <a:ext cx="3768019" cy="523220"/>
          </a:xfrm>
          <a:prstGeom prst="rect">
            <a:avLst/>
          </a:prstGeom>
          <a:solidFill>
            <a:schemeClr val="bg1"/>
          </a:solidFill>
        </p:spPr>
        <p:txBody>
          <a:bodyPr wrap="none">
            <a:spAutoFit/>
          </a:bodyPr>
          <a:lstStyle/>
          <a:p>
            <a:pPr algn="ctr">
              <a:defRPr/>
            </a:pPr>
            <a:r>
              <a:rPr lang="en-US" sz="2800" b="1" dirty="0">
                <a:ln w="1905"/>
                <a:solidFill>
                  <a:srgbClr val="FF0000"/>
                </a:solidFill>
                <a:effectLst>
                  <a:innerShdw blurRad="69850" dist="43180" dir="5400000">
                    <a:srgbClr val="000000">
                      <a:alpha val="65000"/>
                    </a:srgbClr>
                  </a:innerShdw>
                </a:effectLst>
              </a:rPr>
              <a:t>Ô </a:t>
            </a:r>
            <a:r>
              <a:rPr lang="en-US" sz="2800" b="1" dirty="0" err="1">
                <a:ln w="1905"/>
                <a:solidFill>
                  <a:srgbClr val="FF0000"/>
                </a:solidFill>
                <a:effectLst>
                  <a:innerShdw blurRad="69850" dist="43180" dir="5400000">
                    <a:srgbClr val="000000">
                      <a:alpha val="65000"/>
                    </a:srgbClr>
                  </a:innerShdw>
                </a:effectLst>
              </a:rPr>
              <a:t>nhiễm</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môi</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trường</a:t>
            </a:r>
            <a:endParaRPr lang="en-US" sz="2800" b="1" dirty="0">
              <a:ln w="1905"/>
              <a:solidFill>
                <a:srgbClr val="FF0000"/>
              </a:solidFill>
              <a:effectLst>
                <a:innerShdw blurRad="69850" dist="43180" dir="5400000">
                  <a:srgbClr val="000000">
                    <a:alpha val="65000"/>
                  </a:srgbClr>
                </a:innerShdw>
              </a:effectLst>
            </a:endParaRPr>
          </a:p>
        </p:txBody>
      </p:sp>
      <p:sp>
        <p:nvSpPr>
          <p:cNvPr id="7" name="Rectangle 6"/>
          <p:cNvSpPr/>
          <p:nvPr/>
        </p:nvSpPr>
        <p:spPr>
          <a:xfrm>
            <a:off x="6739822" y="2779575"/>
            <a:ext cx="3140026" cy="523220"/>
          </a:xfrm>
          <a:prstGeom prst="rect">
            <a:avLst/>
          </a:prstGeom>
          <a:solidFill>
            <a:schemeClr val="bg1"/>
          </a:solidFill>
        </p:spPr>
        <p:txBody>
          <a:bodyPr wrap="none">
            <a:spAutoFit/>
          </a:bodyPr>
          <a:lstStyle/>
          <a:p>
            <a:pPr algn="ctr">
              <a:defRPr/>
            </a:pPr>
            <a:r>
              <a:rPr lang="en-US" sz="2800" b="1" dirty="0" err="1">
                <a:ln w="1905"/>
                <a:solidFill>
                  <a:srgbClr val="FF0000"/>
                </a:solidFill>
                <a:effectLst>
                  <a:innerShdw blurRad="69850" dist="43180" dir="5400000">
                    <a:srgbClr val="000000">
                      <a:alpha val="65000"/>
                    </a:srgbClr>
                  </a:innerShdw>
                </a:effectLst>
              </a:rPr>
              <a:t>Ùn</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tắc</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giao</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thông</a:t>
            </a:r>
            <a:endParaRPr lang="en-US" sz="2800" b="1" dirty="0">
              <a:ln w="1905"/>
              <a:solidFill>
                <a:srgbClr val="FF0000"/>
              </a:solidFill>
              <a:effectLst>
                <a:innerShdw blurRad="69850" dist="43180" dir="5400000">
                  <a:srgbClr val="000000">
                    <a:alpha val="65000"/>
                  </a:srgbClr>
                </a:innerShdw>
              </a:effectLst>
            </a:endParaRPr>
          </a:p>
        </p:txBody>
      </p:sp>
      <p:sp>
        <p:nvSpPr>
          <p:cNvPr id="8" name="Rectangle 7"/>
          <p:cNvSpPr/>
          <p:nvPr/>
        </p:nvSpPr>
        <p:spPr>
          <a:xfrm>
            <a:off x="708845" y="6159500"/>
            <a:ext cx="2642069" cy="523220"/>
          </a:xfrm>
          <a:prstGeom prst="rect">
            <a:avLst/>
          </a:prstGeom>
          <a:solidFill>
            <a:schemeClr val="bg1"/>
          </a:solidFill>
        </p:spPr>
        <p:txBody>
          <a:bodyPr wrap="none">
            <a:spAutoFit/>
          </a:bodyPr>
          <a:lstStyle/>
          <a:p>
            <a:pPr algn="ctr">
              <a:defRPr/>
            </a:pPr>
            <a:r>
              <a:rPr lang="en-US" sz="2800" b="1" dirty="0" err="1">
                <a:ln w="1905"/>
                <a:solidFill>
                  <a:srgbClr val="FF0000"/>
                </a:solidFill>
                <a:effectLst>
                  <a:innerShdw blurRad="69850" dist="43180" dir="5400000">
                    <a:srgbClr val="000000">
                      <a:alpha val="65000"/>
                    </a:srgbClr>
                  </a:innerShdw>
                </a:effectLst>
              </a:rPr>
              <a:t>Thiếu</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việc</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làm</a:t>
            </a:r>
            <a:endParaRPr lang="en-US" sz="2800" b="1" dirty="0">
              <a:ln w="1905"/>
              <a:solidFill>
                <a:srgbClr val="FF0000"/>
              </a:solidFill>
              <a:effectLst>
                <a:innerShdw blurRad="69850" dist="43180" dir="5400000">
                  <a:srgbClr val="000000">
                    <a:alpha val="65000"/>
                  </a:srgbClr>
                </a:innerShdw>
              </a:effectLst>
            </a:endParaRPr>
          </a:p>
        </p:txBody>
      </p:sp>
      <p:sp>
        <p:nvSpPr>
          <p:cNvPr id="9" name="Rectangle 8"/>
          <p:cNvSpPr/>
          <p:nvPr/>
        </p:nvSpPr>
        <p:spPr>
          <a:xfrm>
            <a:off x="6817496" y="6172200"/>
            <a:ext cx="2863861" cy="523220"/>
          </a:xfrm>
          <a:prstGeom prst="rect">
            <a:avLst/>
          </a:prstGeom>
          <a:solidFill>
            <a:schemeClr val="bg1"/>
          </a:solidFill>
        </p:spPr>
        <p:txBody>
          <a:bodyPr wrap="none">
            <a:spAutoFit/>
          </a:bodyPr>
          <a:lstStyle/>
          <a:p>
            <a:pPr algn="ctr">
              <a:defRPr/>
            </a:pPr>
            <a:r>
              <a:rPr lang="en-US" sz="2800" b="1" dirty="0" err="1">
                <a:ln w="1905"/>
                <a:solidFill>
                  <a:srgbClr val="FF0000"/>
                </a:solidFill>
                <a:effectLst>
                  <a:innerShdw blurRad="69850" dist="43180" dir="5400000">
                    <a:srgbClr val="000000">
                      <a:alpha val="65000"/>
                    </a:srgbClr>
                  </a:innerShdw>
                </a:effectLst>
              </a:rPr>
              <a:t>Người</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vô</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gia</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cư</a:t>
            </a:r>
            <a:endParaRPr lang="en-US" sz="2800" b="1" dirty="0">
              <a:ln w="1905"/>
              <a:solidFill>
                <a:srgbClr val="FF0000"/>
              </a:solidFill>
              <a:effectLst>
                <a:innerShdw blurRad="69850" dist="43180" dir="5400000">
                  <a:srgbClr val="000000">
                    <a:alpha val="65000"/>
                  </a:srgbClr>
                </a:innerShdw>
              </a:effectLst>
            </a:endParaRPr>
          </a:p>
        </p:txBody>
      </p:sp>
      <p:sp>
        <p:nvSpPr>
          <p:cNvPr id="49162" name="TextBox 9"/>
          <p:cNvSpPr txBox="1">
            <a:spLocks noChangeArrowheads="1"/>
          </p:cNvSpPr>
          <p:nvPr/>
        </p:nvSpPr>
        <p:spPr bwMode="auto">
          <a:xfrm>
            <a:off x="2815209" y="1752604"/>
            <a:ext cx="43603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a:t>1</a:t>
            </a:r>
          </a:p>
        </p:txBody>
      </p:sp>
      <p:sp>
        <p:nvSpPr>
          <p:cNvPr id="49163" name="TextBox 10"/>
          <p:cNvSpPr txBox="1">
            <a:spLocks noChangeArrowheads="1"/>
          </p:cNvSpPr>
          <p:nvPr/>
        </p:nvSpPr>
        <p:spPr bwMode="auto">
          <a:xfrm>
            <a:off x="11074400" y="990663"/>
            <a:ext cx="4064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a:t>2</a:t>
            </a:r>
          </a:p>
        </p:txBody>
      </p:sp>
      <p:sp>
        <p:nvSpPr>
          <p:cNvPr id="49164" name="TextBox 11"/>
          <p:cNvSpPr txBox="1">
            <a:spLocks noChangeArrowheads="1"/>
          </p:cNvSpPr>
          <p:nvPr/>
        </p:nvSpPr>
        <p:spPr bwMode="auto">
          <a:xfrm>
            <a:off x="556687" y="5410263"/>
            <a:ext cx="408516"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a:t>3</a:t>
            </a:r>
          </a:p>
        </p:txBody>
      </p:sp>
      <p:sp>
        <p:nvSpPr>
          <p:cNvPr id="49165" name="TextBox 12"/>
          <p:cNvSpPr txBox="1">
            <a:spLocks noChangeArrowheads="1"/>
          </p:cNvSpPr>
          <p:nvPr/>
        </p:nvSpPr>
        <p:spPr bwMode="auto">
          <a:xfrm>
            <a:off x="8098366" y="3808417"/>
            <a:ext cx="501651"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a:t>4</a:t>
            </a:r>
          </a:p>
        </p:txBody>
      </p:sp>
    </p:spTree>
    <p:extLst>
      <p:ext uri="{BB962C8B-B14F-4D97-AF65-F5344CB8AC3E}">
        <p14:creationId xmlns:p14="http://schemas.microsoft.com/office/powerpoint/2010/main" val="2630313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2"/>
          <a:stretch>
            <a:fillRect/>
          </a:stretch>
        </p:blipFill>
        <p:spPr>
          <a:xfrm>
            <a:off x="0" y="0"/>
            <a:ext cx="12192000" cy="6858000"/>
          </a:xfrm>
          <a:prstGeom prst="rect">
            <a:avLst/>
          </a:prstGeom>
          <a:noFill/>
          <a:ln w="9525" cap="flat" cmpd="sng">
            <a:solidFill>
              <a:schemeClr val="tx1"/>
            </a:solidFill>
            <a:prstDash val="solid"/>
            <a:miter/>
            <a:headEnd type="none" w="med" len="med"/>
            <a:tailEnd type="none" w="med" len="med"/>
          </a:ln>
        </p:spPr>
      </p:pic>
      <p:sp>
        <p:nvSpPr>
          <p:cNvPr id="59395" name="Rectangle 3"/>
          <p:cNvSpPr>
            <a:spLocks noChangeArrowheads="1"/>
          </p:cNvSpPr>
          <p:nvPr/>
        </p:nvSpPr>
        <p:spPr bwMode="auto">
          <a:xfrm>
            <a:off x="1524000" y="4902201"/>
            <a:ext cx="10363200" cy="156966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400" b="1" u="sng" dirty="0">
                <a:solidFill>
                  <a:srgbClr val="FF0000"/>
                </a:solidFill>
                <a:latin typeface="Times New Roman" panose="02020603050405020304" pitchFamily="18" charset="0"/>
                <a:cs typeface="Arial" panose="020B0604020202020204" pitchFamily="34" charset="0"/>
              </a:rPr>
              <a:t>Biện pháp:</a:t>
            </a:r>
            <a:r>
              <a:rPr lang="en-US" altLang="en-US" sz="2400" b="1" dirty="0">
                <a:latin typeface="Times New Roman" panose="02020603050405020304" pitchFamily="18" charset="0"/>
                <a:cs typeface="Arial" panose="020B0604020202020204" pitchFamily="34" charset="0"/>
              </a:rPr>
              <a:t> </a:t>
            </a:r>
          </a:p>
          <a:p>
            <a:pPr marL="0" lvl="0" indent="0" eaLnBrk="1" hangingPunct="1">
              <a:spcBef>
                <a:spcPct val="0"/>
              </a:spcBef>
              <a:buFontTx/>
              <a:buChar char="-"/>
            </a:pPr>
            <a:r>
              <a:rPr lang="en-US" altLang="en-US" sz="2400" b="1" dirty="0">
                <a:latin typeface="Times New Roman" panose="02020603050405020304" pitchFamily="18" charset="0"/>
                <a:cs typeface="Arial" panose="020B0604020202020204" pitchFamily="34" charset="0"/>
              </a:rPr>
              <a:t>Xây dựng khu công nghiệp xanh </a:t>
            </a:r>
          </a:p>
          <a:p>
            <a:pPr marL="0" lvl="0" indent="0" eaLnBrk="1" hangingPunct="1">
              <a:spcBef>
                <a:spcPct val="0"/>
              </a:spcBef>
              <a:buFontTx/>
              <a:buChar char="-"/>
            </a:pPr>
            <a:r>
              <a:rPr lang="en-US" altLang="en-US" sz="2400" b="1" dirty="0">
                <a:latin typeface="Times New Roman" panose="02020603050405020304" pitchFamily="18" charset="0"/>
                <a:cs typeface="Arial" panose="020B0604020202020204" pitchFamily="34" charset="0"/>
              </a:rPr>
              <a:t>Xây dựng các khu vệ tinh hiện đại, xinh đẹp ở ngoại ô</a:t>
            </a:r>
          </a:p>
          <a:p>
            <a:pPr marL="0" lvl="0" indent="0" eaLnBrk="1" hangingPunct="1">
              <a:spcBef>
                <a:spcPct val="0"/>
              </a:spcBef>
              <a:buFontTx/>
              <a:buChar char="-"/>
            </a:pPr>
            <a:r>
              <a:rPr lang="en-US" altLang="en-US" sz="2400" b="1" dirty="0">
                <a:latin typeface="Times New Roman" panose="02020603050405020304" pitchFamily="18" charset="0"/>
                <a:cs typeface="Arial" panose="020B0604020202020204" pitchFamily="34" charset="0"/>
              </a:rPr>
              <a:t>Xây dựng cơ sở hạ tầng nối liền nội th</a:t>
            </a:r>
            <a:r>
              <a:rPr lang="en-US" altLang="en-US" sz="2400" b="1" dirty="0">
                <a:latin typeface="Times New Roman" panose="02020603050405020304" pitchFamily="18" charset="0"/>
                <a:ea typeface="Arial" panose="020B0604020202020204" pitchFamily="34" charset="0"/>
              </a:rPr>
              <a:t>à</a:t>
            </a:r>
            <a:r>
              <a:rPr lang="en-US" altLang="en-US" sz="2400" b="1" dirty="0">
                <a:latin typeface="Times New Roman" panose="02020603050405020304" pitchFamily="18" charset="0"/>
                <a:cs typeface="Arial" panose="020B0604020202020204" pitchFamily="34" charset="0"/>
              </a:rPr>
              <a:t>nh v</a:t>
            </a:r>
            <a:r>
              <a:rPr lang="en-US" altLang="en-US" sz="2400" b="1" dirty="0">
                <a:latin typeface="Times New Roman" panose="02020603050405020304" pitchFamily="18" charset="0"/>
                <a:ea typeface="Arial" panose="020B0604020202020204" pitchFamily="34" charset="0"/>
              </a:rPr>
              <a:t>à</a:t>
            </a:r>
            <a:r>
              <a:rPr lang="en-US" altLang="en-US" sz="2400" b="1" dirty="0">
                <a:latin typeface="Times New Roman" panose="02020603050405020304" pitchFamily="18" charset="0"/>
                <a:cs typeface="Arial" panose="020B0604020202020204" pitchFamily="34" charset="0"/>
              </a:rPr>
              <a:t> ngoại th</a:t>
            </a:r>
            <a:r>
              <a:rPr lang="en-US" altLang="en-US" sz="2400" b="1" dirty="0">
                <a:latin typeface="Times New Roman" panose="02020603050405020304" pitchFamily="18" charset="0"/>
                <a:ea typeface="Arial" panose="020B0604020202020204" pitchFamily="34" charset="0"/>
              </a:rPr>
              <a:t>à</a:t>
            </a:r>
            <a:r>
              <a:rPr lang="en-US" altLang="en-US" sz="2400" b="1" dirty="0">
                <a:latin typeface="Times New Roman" panose="02020603050405020304" pitchFamily="18" charset="0"/>
                <a:cs typeface="Arial" panose="020B0604020202020204" pitchFamily="34" charset="0"/>
              </a:rPr>
              <a:t>nh</a:t>
            </a:r>
            <a:endParaRPr lang="en-US" altLang="en-US" sz="2400" b="1" dirty="0">
              <a:latin typeface="Times New Roman" panose="02020603050405020304" pitchFamily="18" charset="0"/>
              <a:ea typeface="Arial" panose="020B0604020202020204" pitchFamily="34" charset="0"/>
            </a:endParaRPr>
          </a:p>
        </p:txBody>
      </p:sp>
      <p:sp>
        <p:nvSpPr>
          <p:cNvPr id="2" name="TextBox 1"/>
          <p:cNvSpPr txBox="1"/>
          <p:nvPr/>
        </p:nvSpPr>
        <p:spPr>
          <a:xfrm>
            <a:off x="3556000" y="6483350"/>
            <a:ext cx="57912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Khu Công nghiệp xanh – CLB Đức</a:t>
            </a:r>
            <a:endParaRPr lang="en-US" altLang="en-US" sz="2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barn(inVertical)">
                                      <p:cBhvr>
                                        <p:cTn id="12"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p:nvPr/>
        </p:nvSpPr>
        <p:spPr>
          <a:xfrm>
            <a:off x="0" y="4"/>
            <a:ext cx="12192000" cy="4302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200" b="1" dirty="0">
                <a:solidFill>
                  <a:srgbClr val="0000FF"/>
                </a:solidFill>
                <a:latin typeface="Times New Roman" panose="02020603050405020304" pitchFamily="18" charset="0"/>
                <a:cs typeface="Times New Roman" panose="02020603050405020304" pitchFamily="18" charset="0"/>
              </a:rPr>
              <a:t>5 THÀNH PHỐ XANH SẠCH ĐẸP NHẤT THẾ GIỚI CỦA CHÂU ÂU</a:t>
            </a:r>
            <a:endParaRPr lang="en-US" altLang="en-US" sz="2200" b="1" dirty="0">
              <a:solidFill>
                <a:srgbClr val="0000FF"/>
              </a:solidFill>
              <a:latin typeface="Times New Roman" panose="02020603050405020304" pitchFamily="18" charset="0"/>
              <a:ea typeface="Times New Roman" panose="02020603050405020304" pitchFamily="18" charset="0"/>
            </a:endParaRPr>
          </a:p>
        </p:txBody>
      </p:sp>
      <p:pic>
        <p:nvPicPr>
          <p:cNvPr id="60419" name="Picture 3" descr="DMQL100909-01"/>
          <p:cNvPicPr>
            <a:picLocks noChangeAspect="1"/>
          </p:cNvPicPr>
          <p:nvPr/>
        </p:nvPicPr>
        <p:blipFill>
          <a:blip r:embed="rId2"/>
          <a:stretch>
            <a:fillRect/>
          </a:stretch>
        </p:blipFill>
        <p:spPr>
          <a:xfrm>
            <a:off x="42333" y="1044575"/>
            <a:ext cx="12192000" cy="5791200"/>
          </a:xfrm>
          <a:prstGeom prst="rect">
            <a:avLst/>
          </a:prstGeom>
          <a:noFill/>
          <a:ln w="28575" cap="flat" cmpd="sng">
            <a:solidFill>
              <a:srgbClr val="000080"/>
            </a:solidFill>
            <a:prstDash val="solid"/>
            <a:miter/>
            <a:headEnd type="none" w="med" len="med"/>
            <a:tailEnd type="none" w="med" len="med"/>
          </a:ln>
        </p:spPr>
      </p:pic>
      <p:sp>
        <p:nvSpPr>
          <p:cNvPr id="60420" name="Rectangle 4"/>
          <p:cNvSpPr/>
          <p:nvPr/>
        </p:nvSpPr>
        <p:spPr>
          <a:xfrm>
            <a:off x="4546606" y="6415088"/>
            <a:ext cx="1703287" cy="369332"/>
          </a:xfrm>
          <a:prstGeom prst="rect">
            <a:avLst/>
          </a:prstGeom>
          <a:solidFill>
            <a:srgbClr val="FFFF99"/>
          </a:solid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1800" b="1" dirty="0">
                <a:cs typeface="Arial" panose="020B0604020202020204" pitchFamily="34" charset="0"/>
              </a:rPr>
              <a:t>Freiburg, Đức</a:t>
            </a:r>
            <a:endParaRPr lang="en-US" altLang="en-US" sz="1800" b="1" dirty="0">
              <a:ea typeface="Arial" panose="020B0604020202020204" pitchFamily="34" charset="0"/>
            </a:endParaRPr>
          </a:p>
        </p:txBody>
      </p:sp>
      <p:pic>
        <p:nvPicPr>
          <p:cNvPr id="60421" name="Picture 5" descr="5612clanguoidanongtusuong_ad3db"/>
          <p:cNvPicPr>
            <a:picLocks noChangeAspect="1"/>
          </p:cNvPicPr>
          <p:nvPr/>
        </p:nvPicPr>
        <p:blipFill>
          <a:blip r:embed="rId3"/>
          <a:stretch>
            <a:fillRect/>
          </a:stretch>
        </p:blipFill>
        <p:spPr>
          <a:xfrm>
            <a:off x="0" y="1066800"/>
            <a:ext cx="12192000" cy="5735638"/>
          </a:xfrm>
          <a:prstGeom prst="rect">
            <a:avLst/>
          </a:prstGeom>
          <a:noFill/>
          <a:ln w="28575" cap="flat" cmpd="sng">
            <a:solidFill>
              <a:srgbClr val="000080"/>
            </a:solidFill>
            <a:prstDash val="solid"/>
            <a:miter/>
            <a:headEnd type="none" w="med" len="med"/>
            <a:tailEnd type="none" w="med" len="med"/>
          </a:ln>
        </p:spPr>
      </p:pic>
      <p:sp>
        <p:nvSpPr>
          <p:cNvPr id="60422" name="Rectangle 6"/>
          <p:cNvSpPr/>
          <p:nvPr/>
        </p:nvSpPr>
        <p:spPr>
          <a:xfrm>
            <a:off x="4775203" y="6400801"/>
            <a:ext cx="2250681" cy="369332"/>
          </a:xfrm>
          <a:prstGeom prst="rect">
            <a:avLst/>
          </a:prstGeom>
          <a:solidFill>
            <a:srgbClr val="FFFF99"/>
          </a:solidFill>
          <a:ln w="9525">
            <a:noFill/>
          </a:ln>
        </p:spPr>
        <p:txBody>
          <a:bodyPr wrap="none"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1800" b="1" dirty="0">
                <a:cs typeface="Arial" panose="020B0604020202020204" pitchFamily="34" charset="0"/>
              </a:rPr>
              <a:t>Malmo, Thụy Điển</a:t>
            </a:r>
            <a:r>
              <a:rPr lang="en-US" altLang="en-US" sz="1800" dirty="0">
                <a:cs typeface="Arial" panose="020B0604020202020204" pitchFamily="34" charset="0"/>
              </a:rPr>
              <a:t> </a:t>
            </a:r>
            <a:endParaRPr lang="en-US" altLang="en-US" sz="1800" dirty="0">
              <a:ea typeface="Arial" panose="020B0604020202020204" pitchFamily="34" charset="0"/>
            </a:endParaRPr>
          </a:p>
        </p:txBody>
      </p:sp>
      <p:pic>
        <p:nvPicPr>
          <p:cNvPr id="60423" name="Picture 7" descr="Reykjavik &amp;dstrok;ược tôn vinh là Thành phố V&amp;abreve;n chương "/>
          <p:cNvPicPr>
            <a:picLocks noChangeAspect="1"/>
          </p:cNvPicPr>
          <p:nvPr/>
        </p:nvPicPr>
        <p:blipFill>
          <a:blip r:embed="rId4"/>
          <a:stretch>
            <a:fillRect/>
          </a:stretch>
        </p:blipFill>
        <p:spPr>
          <a:xfrm>
            <a:off x="0" y="990600"/>
            <a:ext cx="12192000" cy="5867400"/>
          </a:xfrm>
          <a:prstGeom prst="rect">
            <a:avLst/>
          </a:prstGeom>
          <a:noFill/>
          <a:ln w="28575" cap="flat" cmpd="sng">
            <a:solidFill>
              <a:srgbClr val="000080"/>
            </a:solidFill>
            <a:prstDash val="solid"/>
            <a:miter/>
            <a:headEnd type="none" w="med" len="med"/>
            <a:tailEnd type="none" w="med" len="med"/>
          </a:ln>
        </p:spPr>
      </p:pic>
      <p:sp>
        <p:nvSpPr>
          <p:cNvPr id="60424" name="Rectangle 8"/>
          <p:cNvSpPr/>
          <p:nvPr/>
        </p:nvSpPr>
        <p:spPr>
          <a:xfrm>
            <a:off x="4267200" y="6491288"/>
            <a:ext cx="2236894" cy="369332"/>
          </a:xfrm>
          <a:prstGeom prst="rect">
            <a:avLst/>
          </a:prstGeom>
          <a:solidFill>
            <a:srgbClr val="FFFF99"/>
          </a:solidFill>
          <a:ln w="9525">
            <a:noFill/>
          </a:ln>
        </p:spPr>
        <p:txBody>
          <a:bodyPr wrap="none"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1800" b="1" dirty="0">
                <a:cs typeface="Arial" panose="020B0604020202020204" pitchFamily="34" charset="0"/>
              </a:rPr>
              <a:t>Reykjavik, Iceland</a:t>
            </a:r>
            <a:r>
              <a:rPr lang="en-US" altLang="en-US" sz="1800" dirty="0">
                <a:cs typeface="Arial" panose="020B0604020202020204" pitchFamily="34" charset="0"/>
              </a:rPr>
              <a:t> </a:t>
            </a:r>
            <a:endParaRPr lang="en-US" altLang="en-US" sz="1800" dirty="0">
              <a:ea typeface="Arial" panose="020B0604020202020204" pitchFamily="34" charset="0"/>
            </a:endParaRPr>
          </a:p>
        </p:txBody>
      </p:sp>
      <p:pic>
        <p:nvPicPr>
          <p:cNvPr id="60425" name="Picture 9" descr="Copenhagen-2-797210"/>
          <p:cNvPicPr>
            <a:picLocks noChangeAspect="1"/>
          </p:cNvPicPr>
          <p:nvPr/>
        </p:nvPicPr>
        <p:blipFill>
          <a:blip r:embed="rId5"/>
          <a:stretch>
            <a:fillRect/>
          </a:stretch>
        </p:blipFill>
        <p:spPr>
          <a:xfrm>
            <a:off x="0" y="990600"/>
            <a:ext cx="12192000" cy="5867400"/>
          </a:xfrm>
          <a:prstGeom prst="rect">
            <a:avLst/>
          </a:prstGeom>
          <a:noFill/>
          <a:ln w="28575" cap="flat" cmpd="sng">
            <a:solidFill>
              <a:srgbClr val="000080"/>
            </a:solidFill>
            <a:prstDash val="solid"/>
            <a:miter/>
            <a:headEnd type="none" w="med" len="med"/>
            <a:tailEnd type="none" w="med" len="med"/>
          </a:ln>
        </p:spPr>
      </p:pic>
      <p:sp>
        <p:nvSpPr>
          <p:cNvPr id="60426" name="Text Box 10"/>
          <p:cNvSpPr txBox="1"/>
          <p:nvPr/>
        </p:nvSpPr>
        <p:spPr>
          <a:xfrm>
            <a:off x="4064000" y="6491288"/>
            <a:ext cx="4064000" cy="366712"/>
          </a:xfrm>
          <a:prstGeom prst="rect">
            <a:avLst/>
          </a:prstGeom>
          <a:solidFill>
            <a:srgbClr val="FFFF99"/>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Copenhaghen ,Đan Mạch</a:t>
            </a:r>
            <a:endParaRPr lang="en-US" altLang="en-US" sz="1800" dirty="0">
              <a:ea typeface="Arial" panose="020B0604020202020204" pitchFamily="34" charset="0"/>
            </a:endParaRPr>
          </a:p>
        </p:txBody>
      </p:sp>
      <p:pic>
        <p:nvPicPr>
          <p:cNvPr id="60427" name="Picture 11" descr="137-montjuic01"/>
          <p:cNvPicPr>
            <a:picLocks noChangeAspect="1"/>
          </p:cNvPicPr>
          <p:nvPr/>
        </p:nvPicPr>
        <p:blipFill>
          <a:blip r:embed="rId6"/>
          <a:stretch>
            <a:fillRect/>
          </a:stretch>
        </p:blipFill>
        <p:spPr>
          <a:xfrm>
            <a:off x="0" y="990600"/>
            <a:ext cx="12192000" cy="5867400"/>
          </a:xfrm>
          <a:prstGeom prst="rect">
            <a:avLst/>
          </a:prstGeom>
          <a:noFill/>
          <a:ln w="28575" cap="flat" cmpd="sng">
            <a:solidFill>
              <a:srgbClr val="000080"/>
            </a:solidFill>
            <a:prstDash val="solid"/>
            <a:miter/>
            <a:headEnd type="none" w="med" len="med"/>
            <a:tailEnd type="none" w="med" len="med"/>
          </a:ln>
        </p:spPr>
      </p:pic>
      <p:sp>
        <p:nvSpPr>
          <p:cNvPr id="60428" name="Rectangle 12"/>
          <p:cNvSpPr/>
          <p:nvPr/>
        </p:nvSpPr>
        <p:spPr>
          <a:xfrm>
            <a:off x="4267203" y="6523038"/>
            <a:ext cx="2898101" cy="369332"/>
          </a:xfrm>
          <a:prstGeom prst="rect">
            <a:avLst/>
          </a:prstGeom>
          <a:solidFill>
            <a:srgbClr val="FFFF99"/>
          </a:solidFill>
          <a:ln w="9525">
            <a:noFill/>
          </a:ln>
        </p:spPr>
        <p:txBody>
          <a:bodyPr wrap="none"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1800" b="1" dirty="0">
                <a:cs typeface="Arial" panose="020B0604020202020204" pitchFamily="34" charset="0"/>
              </a:rPr>
              <a:t>Barcelona (Tây Ban Nha)</a:t>
            </a:r>
            <a:r>
              <a:rPr lang="en-US" altLang="en-US" sz="1800" dirty="0">
                <a:cs typeface="Arial" panose="020B0604020202020204" pitchFamily="34" charset="0"/>
              </a:rPr>
              <a:t> </a:t>
            </a:r>
            <a:endParaRPr lang="en-US" altLang="en-US" sz="1800" dirty="0">
              <a:ea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linds(horizontal)">
                                      <p:cBhvr>
                                        <p:cTn id="7" dur="500"/>
                                        <p:tgtEl>
                                          <p:spTgt spid="604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0420"/>
                                        </p:tgtEl>
                                        <p:attrNameLst>
                                          <p:attrName>style.visibility</p:attrName>
                                        </p:attrNameLst>
                                      </p:cBhvr>
                                      <p:to>
                                        <p:strVal val="visible"/>
                                      </p:to>
                                    </p:set>
                                    <p:animEffect transition="in" filter="blinds(horizontal)">
                                      <p:cBhvr>
                                        <p:cTn id="10" dur="500"/>
                                        <p:tgtEl>
                                          <p:spTgt spid="604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0421"/>
                                        </p:tgtEl>
                                        <p:attrNameLst>
                                          <p:attrName>style.visibility</p:attrName>
                                        </p:attrNameLst>
                                      </p:cBhvr>
                                      <p:to>
                                        <p:strVal val="visible"/>
                                      </p:to>
                                    </p:set>
                                    <p:animEffect transition="in" filter="blinds(horizontal)">
                                      <p:cBhvr>
                                        <p:cTn id="15" dur="500"/>
                                        <p:tgtEl>
                                          <p:spTgt spid="6042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0422"/>
                                        </p:tgtEl>
                                        <p:attrNameLst>
                                          <p:attrName>style.visibility</p:attrName>
                                        </p:attrNameLst>
                                      </p:cBhvr>
                                      <p:to>
                                        <p:strVal val="visible"/>
                                      </p:to>
                                    </p:set>
                                    <p:animEffect transition="in" filter="blinds(horizontal)">
                                      <p:cBhvr>
                                        <p:cTn id="18" dur="500"/>
                                        <p:tgtEl>
                                          <p:spTgt spid="604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0423"/>
                                        </p:tgtEl>
                                        <p:attrNameLst>
                                          <p:attrName>style.visibility</p:attrName>
                                        </p:attrNameLst>
                                      </p:cBhvr>
                                      <p:to>
                                        <p:strVal val="visible"/>
                                      </p:to>
                                    </p:set>
                                    <p:animEffect transition="in" filter="blinds(horizontal)">
                                      <p:cBhvr>
                                        <p:cTn id="23" dur="500"/>
                                        <p:tgtEl>
                                          <p:spTgt spid="6042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0424"/>
                                        </p:tgtEl>
                                        <p:attrNameLst>
                                          <p:attrName>style.visibility</p:attrName>
                                        </p:attrNameLst>
                                      </p:cBhvr>
                                      <p:to>
                                        <p:strVal val="visible"/>
                                      </p:to>
                                    </p:set>
                                    <p:animEffect transition="in" filter="blinds(horizontal)">
                                      <p:cBhvr>
                                        <p:cTn id="26" dur="500"/>
                                        <p:tgtEl>
                                          <p:spTgt spid="6042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0425"/>
                                        </p:tgtEl>
                                        <p:attrNameLst>
                                          <p:attrName>style.visibility</p:attrName>
                                        </p:attrNameLst>
                                      </p:cBhvr>
                                      <p:to>
                                        <p:strVal val="visible"/>
                                      </p:to>
                                    </p:set>
                                    <p:animEffect transition="in" filter="blinds(horizontal)">
                                      <p:cBhvr>
                                        <p:cTn id="31" dur="500"/>
                                        <p:tgtEl>
                                          <p:spTgt spid="6042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0426"/>
                                        </p:tgtEl>
                                        <p:attrNameLst>
                                          <p:attrName>style.visibility</p:attrName>
                                        </p:attrNameLst>
                                      </p:cBhvr>
                                      <p:to>
                                        <p:strVal val="visible"/>
                                      </p:to>
                                    </p:set>
                                    <p:animEffect transition="in" filter="blinds(horizontal)">
                                      <p:cBhvr>
                                        <p:cTn id="34" dur="500"/>
                                        <p:tgtEl>
                                          <p:spTgt spid="6042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60427"/>
                                        </p:tgtEl>
                                        <p:attrNameLst>
                                          <p:attrName>style.visibility</p:attrName>
                                        </p:attrNameLst>
                                      </p:cBhvr>
                                      <p:to>
                                        <p:strVal val="visible"/>
                                      </p:to>
                                    </p:set>
                                    <p:animEffect transition="in" filter="blinds(horizontal)">
                                      <p:cBhvr>
                                        <p:cTn id="39" dur="500"/>
                                        <p:tgtEl>
                                          <p:spTgt spid="6042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0428"/>
                                        </p:tgtEl>
                                        <p:attrNameLst>
                                          <p:attrName>style.visibility</p:attrName>
                                        </p:attrNameLst>
                                      </p:cBhvr>
                                      <p:to>
                                        <p:strVal val="visible"/>
                                      </p:to>
                                    </p:set>
                                    <p:animEffect transition="in" filter="blinds(horizontal)">
                                      <p:cBhvr>
                                        <p:cTn id="42" dur="500"/>
                                        <p:tgtEl>
                                          <p:spTgt spid="60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P spid="60422" grpId="0" animBg="1"/>
      <p:bldP spid="60424" grpId="0" animBg="1"/>
      <p:bldP spid="60426" grpId="0" animBg="1"/>
      <p:bldP spid="604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Kết quả hình ảnh cho thành phồ đà nẵng là một trong 20 thành phố sạch nhất thế giới được bình chòn năm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7" y="1346208"/>
            <a:ext cx="5496012"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352800" y="533403"/>
            <a:ext cx="659553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4000" b="1" dirty="0" err="1">
                <a:solidFill>
                  <a:srgbClr val="0000FF"/>
                </a:solidFill>
              </a:rPr>
              <a:t>Thành</a:t>
            </a:r>
            <a:r>
              <a:rPr lang="en-US" sz="4000" b="1" dirty="0">
                <a:solidFill>
                  <a:srgbClr val="0000FF"/>
                </a:solidFill>
              </a:rPr>
              <a:t> </a:t>
            </a:r>
            <a:r>
              <a:rPr lang="en-US" sz="4000" b="1" dirty="0" err="1">
                <a:solidFill>
                  <a:srgbClr val="0000FF"/>
                </a:solidFill>
              </a:rPr>
              <a:t>phố</a:t>
            </a:r>
            <a:r>
              <a:rPr lang="en-US" sz="4000" b="1" dirty="0">
                <a:solidFill>
                  <a:srgbClr val="0000FF"/>
                </a:solidFill>
              </a:rPr>
              <a:t> </a:t>
            </a:r>
            <a:r>
              <a:rPr lang="en-US" sz="4000" b="1" dirty="0" err="1">
                <a:solidFill>
                  <a:srgbClr val="0000FF"/>
                </a:solidFill>
              </a:rPr>
              <a:t>Đà</a:t>
            </a:r>
            <a:r>
              <a:rPr lang="en-US" sz="4000" b="1" dirty="0">
                <a:solidFill>
                  <a:srgbClr val="0000FF"/>
                </a:solidFill>
              </a:rPr>
              <a:t> </a:t>
            </a:r>
            <a:r>
              <a:rPr lang="en-US" sz="4000" b="1" dirty="0" err="1">
                <a:solidFill>
                  <a:srgbClr val="0000FF"/>
                </a:solidFill>
              </a:rPr>
              <a:t>Nẵng</a:t>
            </a:r>
            <a:endParaRPr lang="en-US" sz="4000" b="1" dirty="0">
              <a:solidFill>
                <a:srgbClr val="0000FF"/>
              </a:solidFill>
            </a:endParaRPr>
          </a:p>
        </p:txBody>
      </p:sp>
      <p:pic>
        <p:nvPicPr>
          <p:cNvPr id="13314" name="Picture 2" descr="ĐÀ NẴNG - NƠI GIỚI SIÊU GIÀU TÌM KHÔNG GIAN THƯỢNG ĐỈ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267" y="1346208"/>
            <a:ext cx="6997703" cy="422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142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p:cNvSpPr txBox="1">
            <a:spLocks noChangeArrowheads="1"/>
          </p:cNvSpPr>
          <p:nvPr/>
        </p:nvSpPr>
        <p:spPr bwMode="auto">
          <a:xfrm>
            <a:off x="0" y="603343"/>
            <a:ext cx="55986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800" b="1" dirty="0">
                <a:solidFill>
                  <a:srgbClr val="0000FF"/>
                </a:solidFill>
              </a:rPr>
              <a:t>1/ </a:t>
            </a:r>
            <a:r>
              <a:rPr lang="en-US" sz="2800" b="1" dirty="0" err="1">
                <a:solidFill>
                  <a:srgbClr val="0000FF"/>
                </a:solidFill>
              </a:rPr>
              <a:t>Cơ</a:t>
            </a:r>
            <a:r>
              <a:rPr lang="en-US" sz="2800" b="1" dirty="0">
                <a:solidFill>
                  <a:srgbClr val="0000FF"/>
                </a:solidFill>
              </a:rPr>
              <a:t> </a:t>
            </a:r>
            <a:r>
              <a:rPr lang="en-US" sz="2800" b="1" dirty="0" err="1">
                <a:solidFill>
                  <a:srgbClr val="0000FF"/>
                </a:solidFill>
              </a:rPr>
              <a:t>cấu</a:t>
            </a:r>
            <a:r>
              <a:rPr lang="en-US" sz="2800" b="1" dirty="0">
                <a:solidFill>
                  <a:srgbClr val="0000FF"/>
                </a:solidFill>
              </a:rPr>
              <a:t> </a:t>
            </a:r>
            <a:r>
              <a:rPr lang="en-US" sz="2800" b="1" dirty="0" err="1">
                <a:solidFill>
                  <a:srgbClr val="0000FF"/>
                </a:solidFill>
              </a:rPr>
              <a:t>dân</a:t>
            </a:r>
            <a:r>
              <a:rPr lang="en-US" sz="2800" b="1" dirty="0">
                <a:solidFill>
                  <a:srgbClr val="0000FF"/>
                </a:solidFill>
              </a:rPr>
              <a:t> </a:t>
            </a:r>
            <a:r>
              <a:rPr lang="en-US" sz="2800" b="1" dirty="0" err="1">
                <a:solidFill>
                  <a:srgbClr val="0000FF"/>
                </a:solidFill>
              </a:rPr>
              <a:t>cư</a:t>
            </a:r>
            <a:r>
              <a:rPr lang="en-US" sz="2800" b="1" dirty="0">
                <a:solidFill>
                  <a:srgbClr val="0000FF"/>
                </a:solidFill>
              </a:rPr>
              <a:t> </a:t>
            </a:r>
            <a:r>
              <a:rPr lang="en-US" sz="2800" b="1" dirty="0" err="1">
                <a:solidFill>
                  <a:srgbClr val="0000FF"/>
                </a:solidFill>
              </a:rPr>
              <a:t>châu</a:t>
            </a:r>
            <a:r>
              <a:rPr lang="en-US" sz="2800" b="1" dirty="0">
                <a:solidFill>
                  <a:srgbClr val="0000FF"/>
                </a:solidFill>
              </a:rPr>
              <a:t> </a:t>
            </a:r>
            <a:r>
              <a:rPr lang="en-US" sz="2800" b="1" dirty="0" err="1">
                <a:solidFill>
                  <a:srgbClr val="0000FF"/>
                </a:solidFill>
              </a:rPr>
              <a:t>Âu</a:t>
            </a:r>
            <a:r>
              <a:rPr lang="en-US" sz="2800" b="1" dirty="0">
                <a:solidFill>
                  <a:srgbClr val="0000FF"/>
                </a:solidFill>
              </a:rPr>
              <a:t> </a:t>
            </a:r>
            <a:endParaRPr lang="en-US" sz="2800" dirty="0">
              <a:solidFill>
                <a:srgbClr val="0000FF"/>
              </a:solidFill>
            </a:endParaRPr>
          </a:p>
        </p:txBody>
      </p:sp>
      <p:sp>
        <p:nvSpPr>
          <p:cNvPr id="4" name="Rectangle 3"/>
          <p:cNvSpPr/>
          <p:nvPr/>
        </p:nvSpPr>
        <p:spPr>
          <a:xfrm>
            <a:off x="1982702" y="18568"/>
            <a:ext cx="8861721" cy="584775"/>
          </a:xfrm>
          <a:prstGeom prst="rect">
            <a:avLst/>
          </a:prstGeom>
        </p:spPr>
        <p:txBody>
          <a:bodyPr wrap="none">
            <a:spAutoFit/>
          </a:bodyPr>
          <a:lstStyle/>
          <a:p>
            <a:r>
              <a:rPr lang="en-US" sz="3200" b="1" dirty="0">
                <a:solidFill>
                  <a:srgbClr val="FF0000"/>
                </a:solidFill>
                <a:latin typeface="Times New Roman" pitchFamily="18" charset="0"/>
                <a:cs typeface="Times New Roman" pitchFamily="18" charset="0"/>
              </a:rPr>
              <a:t>BÀI 2. ĐẶC ĐIỂM DÂN CƯ XÃ HỘI</a:t>
            </a:r>
            <a:r>
              <a:rPr lang="vi-VN" sz="3200" b="1" dirty="0">
                <a:solidFill>
                  <a:srgbClr val="FF0000"/>
                </a:solidFill>
                <a:latin typeface="Times New Roman" pitchFamily="18" charset="0"/>
                <a:cs typeface="Times New Roman" pitchFamily="18" charset="0"/>
              </a:rPr>
              <a:t> CHÂU ÂU</a:t>
            </a:r>
            <a:endParaRPr lang="en-US" sz="3200" dirty="0">
              <a:solidFill>
                <a:srgbClr val="FF0000"/>
              </a:solidFill>
              <a:latin typeface="Times New Roman" pitchFamily="18" charset="0"/>
              <a:cs typeface="Times New Roman" pitchFamily="18" charset="0"/>
            </a:endParaRPr>
          </a:p>
        </p:txBody>
      </p:sp>
      <p:sp>
        <p:nvSpPr>
          <p:cNvPr id="5" name="Rectangle 4"/>
          <p:cNvSpPr/>
          <p:nvPr/>
        </p:nvSpPr>
        <p:spPr>
          <a:xfrm>
            <a:off x="0" y="1089234"/>
            <a:ext cx="2331087" cy="523220"/>
          </a:xfrm>
          <a:prstGeom prst="rect">
            <a:avLst/>
          </a:prstGeom>
        </p:spPr>
        <p:txBody>
          <a:bodyPr wrap="none">
            <a:spAutoFit/>
          </a:bodyPr>
          <a:lstStyle/>
          <a:p>
            <a:r>
              <a:rPr lang="en-US" sz="2800" b="1" dirty="0" smtClean="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2" name="Rectangle 1"/>
          <p:cNvSpPr/>
          <p:nvPr/>
        </p:nvSpPr>
        <p:spPr>
          <a:xfrm>
            <a:off x="24615" y="1585931"/>
            <a:ext cx="11937242" cy="1815882"/>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kỉ</a:t>
            </a:r>
            <a:r>
              <a:rPr lang="en-US" sz="2800" dirty="0">
                <a:latin typeface="Times New Roman" pitchFamily="18" charset="0"/>
                <a:cs typeface="Times New Roman" pitchFamily="18" charset="0"/>
              </a:rPr>
              <a:t> XIX,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CNH.</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CN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chiếm</a:t>
            </a:r>
            <a:r>
              <a:rPr lang="en-US" sz="2800" dirty="0">
                <a:latin typeface="Times New Roman" pitchFamily="18" charset="0"/>
                <a:cs typeface="Times New Roman" pitchFamily="18" charset="0"/>
              </a:rPr>
              <a:t> 75% (2020).</a:t>
            </a:r>
          </a:p>
        </p:txBody>
      </p:sp>
      <p:sp>
        <p:nvSpPr>
          <p:cNvPr id="6" name="Rectangle 5"/>
          <p:cNvSpPr/>
          <p:nvPr/>
        </p:nvSpPr>
        <p:spPr>
          <a:xfrm>
            <a:off x="39541" y="3411519"/>
            <a:ext cx="1465466" cy="523220"/>
          </a:xfrm>
          <a:prstGeom prst="rect">
            <a:avLst/>
          </a:prstGeom>
        </p:spPr>
        <p:txBody>
          <a:bodyPr wrap="none">
            <a:spAutoFit/>
          </a:bodyPr>
          <a:lstStyle/>
          <a:p>
            <a:r>
              <a:rPr lang="en-US" sz="2800" b="1" dirty="0" smtClean="0">
                <a:solidFill>
                  <a:srgbClr val="0000FF"/>
                </a:solidFill>
                <a:latin typeface="Times New Roman" pitchFamily="18" charset="0"/>
                <a:cs typeface="Times New Roman" pitchFamily="18" charset="0"/>
              </a:rPr>
              <a:t>3/ </a:t>
            </a:r>
            <a:r>
              <a:rPr lang="en-US" sz="2800" b="1" dirty="0">
                <a:solidFill>
                  <a:srgbClr val="0000FF"/>
                </a:solidFill>
                <a:latin typeface="Times New Roman" pitchFamily="18" charset="0"/>
                <a:cs typeface="Times New Roman" pitchFamily="18" charset="0"/>
              </a:rPr>
              <a:t>Di </a:t>
            </a:r>
            <a:r>
              <a:rPr lang="en-US" sz="2800" b="1" dirty="0" err="1">
                <a:solidFill>
                  <a:srgbClr val="0000FF"/>
                </a:solidFill>
                <a:latin typeface="Times New Roman" pitchFamily="18" charset="0"/>
                <a:cs typeface="Times New Roman" pitchFamily="18" charset="0"/>
              </a:rPr>
              <a:t>cư</a:t>
            </a:r>
            <a:r>
              <a:rPr lang="en-US" sz="2800" b="1" dirty="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100070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258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54905" y="2379631"/>
            <a:ext cx="8861721" cy="584775"/>
          </a:xfrm>
          <a:prstGeom prst="rect">
            <a:avLst/>
          </a:prstGeom>
        </p:spPr>
        <p:txBody>
          <a:bodyPr wrap="none">
            <a:spAutoFit/>
          </a:bodyPr>
          <a:lstStyle/>
          <a:p>
            <a:r>
              <a:rPr lang="en-US" sz="3200" b="1" dirty="0">
                <a:solidFill>
                  <a:srgbClr val="FF0000"/>
                </a:solidFill>
                <a:latin typeface="Times New Roman" pitchFamily="18" charset="0"/>
                <a:cs typeface="Times New Roman" pitchFamily="18" charset="0"/>
              </a:rPr>
              <a:t>BÀI 2. ĐẶC ĐIỂM DÂN CƯ XÃ HỘI</a:t>
            </a:r>
            <a:r>
              <a:rPr lang="vi-VN" sz="3200" b="1" dirty="0">
                <a:solidFill>
                  <a:srgbClr val="FF0000"/>
                </a:solidFill>
                <a:latin typeface="Times New Roman" pitchFamily="18" charset="0"/>
                <a:cs typeface="Times New Roman" pitchFamily="18" charset="0"/>
              </a:rPr>
              <a:t> CHÂU ÂU</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44643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p:cNvPicPr>
          <p:nvPr/>
        </p:nvPicPr>
        <p:blipFill>
          <a:blip r:embed="rId3"/>
          <a:stretch>
            <a:fillRect/>
          </a:stretch>
        </p:blipFill>
        <p:spPr>
          <a:xfrm>
            <a:off x="0" y="152400"/>
            <a:ext cx="11887200" cy="4953000"/>
          </a:xfrm>
          <a:prstGeom prst="rect">
            <a:avLst/>
          </a:prstGeom>
          <a:noFill/>
          <a:ln w="38100" cap="flat" cmpd="sng">
            <a:solidFill>
              <a:srgbClr val="000080"/>
            </a:solidFill>
            <a:prstDash val="solid"/>
            <a:miter/>
            <a:headEnd type="none" w="med" len="med"/>
            <a:tailEnd type="none" w="med" len="med"/>
          </a:ln>
        </p:spPr>
      </p:pic>
      <p:sp>
        <p:nvSpPr>
          <p:cNvPr id="10243" name="Freeform 5"/>
          <p:cNvSpPr/>
          <p:nvPr/>
        </p:nvSpPr>
        <p:spPr>
          <a:xfrm>
            <a:off x="0" y="4800600"/>
            <a:ext cx="2032000" cy="355600"/>
          </a:xfrm>
          <a:custGeom>
            <a:avLst/>
            <a:gdLst>
              <a:gd name="txL" fmla="*/ 0 w 912"/>
              <a:gd name="txT" fmla="*/ 0 h 288"/>
              <a:gd name="txR" fmla="*/ 912 w 912"/>
              <a:gd name="txB" fmla="*/ 288 h 288"/>
            </a:gdLst>
            <a:ahLst/>
            <a:cxnLst>
              <a:cxn ang="0">
                <a:pos x="2147483646" y="0"/>
              </a:cxn>
              <a:cxn ang="0">
                <a:pos x="0" y="2147483646"/>
              </a:cxn>
            </a:cxnLst>
            <a:rect l="txL" t="txT" r="txR" b="txB"/>
            <a:pathLst>
              <a:path w="912" h="288">
                <a:moveTo>
                  <a:pt x="912" y="0"/>
                </a:moveTo>
                <a:cubicBezTo>
                  <a:pt x="532" y="120"/>
                  <a:pt x="152" y="240"/>
                  <a:pt x="0" y="288"/>
                </a:cubicBezTo>
              </a:path>
            </a:pathLst>
          </a:custGeom>
          <a:noFill/>
          <a:ln w="28575" cap="flat" cmpd="sng">
            <a:solidFill>
              <a:srgbClr val="3333CC">
                <a:alpha val="100000"/>
              </a:srgbClr>
            </a:solidFill>
            <a:prstDash val="solid"/>
            <a:round/>
            <a:headEnd type="none" w="med" len="med"/>
            <a:tailEnd type="none" w="med" len="med"/>
          </a:ln>
        </p:spPr>
        <p:txBody>
          <a:bodyPr/>
          <a:lstStyle/>
          <a:p>
            <a:endParaRPr lang="en-US"/>
          </a:p>
        </p:txBody>
      </p:sp>
      <p:sp>
        <p:nvSpPr>
          <p:cNvPr id="10244" name="Rectangle 6"/>
          <p:cNvSpPr/>
          <p:nvPr/>
        </p:nvSpPr>
        <p:spPr>
          <a:xfrm>
            <a:off x="8128000" y="5181600"/>
            <a:ext cx="1016000" cy="381000"/>
          </a:xfrm>
          <a:prstGeom prst="rect">
            <a:avLst/>
          </a:prstGeom>
          <a:noFill/>
          <a:ln w="2857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45" name="Oval 7"/>
          <p:cNvSpPr/>
          <p:nvPr/>
        </p:nvSpPr>
        <p:spPr>
          <a:xfrm>
            <a:off x="8432800" y="5410200"/>
            <a:ext cx="101600" cy="76200"/>
          </a:xfrm>
          <a:prstGeom prst="ellipse">
            <a:avLst/>
          </a:prstGeom>
          <a:solidFill>
            <a:srgbClr val="5F5F5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46" name="Oval 8"/>
          <p:cNvSpPr/>
          <p:nvPr/>
        </p:nvSpPr>
        <p:spPr>
          <a:xfrm>
            <a:off x="8737600" y="5486400"/>
            <a:ext cx="101600" cy="76200"/>
          </a:xfrm>
          <a:prstGeom prst="ellipse">
            <a:avLst/>
          </a:prstGeom>
          <a:solidFill>
            <a:srgbClr val="5F5F5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47" name="Oval 9"/>
          <p:cNvSpPr/>
          <p:nvPr/>
        </p:nvSpPr>
        <p:spPr>
          <a:xfrm>
            <a:off x="8636000" y="5334000"/>
            <a:ext cx="101600" cy="76200"/>
          </a:xfrm>
          <a:prstGeom prst="ellipse">
            <a:avLst/>
          </a:prstGeom>
          <a:solidFill>
            <a:srgbClr val="5F5F5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48" name="Oval 10"/>
          <p:cNvSpPr/>
          <p:nvPr/>
        </p:nvSpPr>
        <p:spPr>
          <a:xfrm>
            <a:off x="8940800" y="5334000"/>
            <a:ext cx="101600" cy="76200"/>
          </a:xfrm>
          <a:prstGeom prst="ellipse">
            <a:avLst/>
          </a:prstGeom>
          <a:solidFill>
            <a:srgbClr val="5F5F5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49" name="Oval 11"/>
          <p:cNvSpPr/>
          <p:nvPr/>
        </p:nvSpPr>
        <p:spPr>
          <a:xfrm>
            <a:off x="8839200" y="5486400"/>
            <a:ext cx="101600" cy="76200"/>
          </a:xfrm>
          <a:prstGeom prst="ellipse">
            <a:avLst/>
          </a:prstGeom>
          <a:solidFill>
            <a:srgbClr val="5F5F5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50" name="Oval 12"/>
          <p:cNvSpPr/>
          <p:nvPr/>
        </p:nvSpPr>
        <p:spPr>
          <a:xfrm>
            <a:off x="8737600" y="5334000"/>
            <a:ext cx="101600" cy="76200"/>
          </a:xfrm>
          <a:prstGeom prst="ellipse">
            <a:avLst/>
          </a:prstGeom>
          <a:solidFill>
            <a:srgbClr val="5F5F5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51" name="Oval 13"/>
          <p:cNvSpPr/>
          <p:nvPr/>
        </p:nvSpPr>
        <p:spPr>
          <a:xfrm>
            <a:off x="8229600" y="5257800"/>
            <a:ext cx="101600" cy="76200"/>
          </a:xfrm>
          <a:prstGeom prst="ellipse">
            <a:avLst/>
          </a:prstGeom>
          <a:solidFill>
            <a:srgbClr val="5F5F5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52" name="Oval 14"/>
          <p:cNvSpPr/>
          <p:nvPr/>
        </p:nvSpPr>
        <p:spPr>
          <a:xfrm>
            <a:off x="8636000" y="5181600"/>
            <a:ext cx="101600" cy="76200"/>
          </a:xfrm>
          <a:prstGeom prst="ellipse">
            <a:avLst/>
          </a:prstGeom>
          <a:solidFill>
            <a:srgbClr val="5F5F5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53" name="Oval 15"/>
          <p:cNvSpPr/>
          <p:nvPr/>
        </p:nvSpPr>
        <p:spPr>
          <a:xfrm>
            <a:off x="8128000" y="5410200"/>
            <a:ext cx="101600" cy="76200"/>
          </a:xfrm>
          <a:prstGeom prst="ellipse">
            <a:avLst/>
          </a:prstGeom>
          <a:solidFill>
            <a:srgbClr val="5F5F5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54" name="Oval 16"/>
          <p:cNvSpPr/>
          <p:nvPr/>
        </p:nvSpPr>
        <p:spPr>
          <a:xfrm>
            <a:off x="8432800" y="5257800"/>
            <a:ext cx="101600" cy="76200"/>
          </a:xfrm>
          <a:prstGeom prst="ellipse">
            <a:avLst/>
          </a:prstGeom>
          <a:solidFill>
            <a:srgbClr val="5F5F5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55" name="Oval 17"/>
          <p:cNvSpPr/>
          <p:nvPr/>
        </p:nvSpPr>
        <p:spPr>
          <a:xfrm>
            <a:off x="8331200" y="5334000"/>
            <a:ext cx="101600" cy="76200"/>
          </a:xfrm>
          <a:prstGeom prst="ellipse">
            <a:avLst/>
          </a:prstGeom>
          <a:solidFill>
            <a:srgbClr val="5F5F5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56" name="Text Box 18"/>
          <p:cNvSpPr txBox="1"/>
          <p:nvPr/>
        </p:nvSpPr>
        <p:spPr>
          <a:xfrm>
            <a:off x="1422400" y="5181655"/>
            <a:ext cx="31496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b="1" dirty="0">
                <a:latin typeface="Times New Roman" panose="02020603050405020304" pitchFamily="18" charset="0"/>
                <a:cs typeface="Times New Roman" panose="02020603050405020304" pitchFamily="18" charset="0"/>
              </a:rPr>
              <a:t>Chủng tộc Ơrôpêôit</a:t>
            </a:r>
            <a:endParaRPr lang="en-US" altLang="en-US" sz="1800" b="1" dirty="0">
              <a:latin typeface="Times New Roman" panose="02020603050405020304" pitchFamily="18" charset="0"/>
              <a:ea typeface="Times New Roman" panose="02020603050405020304" pitchFamily="18" charset="0"/>
            </a:endParaRPr>
          </a:p>
        </p:txBody>
      </p:sp>
      <p:sp>
        <p:nvSpPr>
          <p:cNvPr id="10257" name="Text Box 19"/>
          <p:cNvSpPr txBox="1"/>
          <p:nvPr/>
        </p:nvSpPr>
        <p:spPr>
          <a:xfrm>
            <a:off x="5181600" y="5181655"/>
            <a:ext cx="3149600" cy="7794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b="1" dirty="0">
                <a:latin typeface="Times New Roman" panose="02020603050405020304" pitchFamily="18" charset="0"/>
                <a:cs typeface="Times New Roman" panose="02020603050405020304" pitchFamily="18" charset="0"/>
              </a:rPr>
              <a:t>Chủng tộcMôngôlôit</a:t>
            </a:r>
          </a:p>
          <a:p>
            <a:pPr marL="0" lvl="0" indent="0" eaLnBrk="1" hangingPunct="1">
              <a:spcBef>
                <a:spcPct val="50000"/>
              </a:spcBef>
              <a:buFontTx/>
              <a:buNone/>
            </a:pPr>
            <a:endParaRPr lang="en-US" altLang="en-US" sz="1800" b="1" dirty="0">
              <a:latin typeface="Times New Roman" panose="02020603050405020304" pitchFamily="18" charset="0"/>
              <a:ea typeface="Times New Roman" panose="02020603050405020304" pitchFamily="18" charset="0"/>
            </a:endParaRPr>
          </a:p>
        </p:txBody>
      </p:sp>
      <p:sp>
        <p:nvSpPr>
          <p:cNvPr id="10258" name="Text Box 20"/>
          <p:cNvSpPr txBox="1"/>
          <p:nvPr/>
        </p:nvSpPr>
        <p:spPr>
          <a:xfrm>
            <a:off x="9347200" y="5181655"/>
            <a:ext cx="31496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b="1" dirty="0">
                <a:latin typeface="Times New Roman" panose="02020603050405020304" pitchFamily="18" charset="0"/>
                <a:cs typeface="Times New Roman" panose="02020603050405020304" pitchFamily="18" charset="0"/>
              </a:rPr>
              <a:t>Chủng tộc Nêgrôit</a:t>
            </a:r>
            <a:endParaRPr lang="en-US" altLang="en-US" sz="1800" b="1" dirty="0">
              <a:latin typeface="Times New Roman" panose="02020603050405020304" pitchFamily="18" charset="0"/>
              <a:ea typeface="Times New Roman" panose="02020603050405020304" pitchFamily="18" charset="0"/>
            </a:endParaRPr>
          </a:p>
        </p:txBody>
      </p:sp>
      <p:sp>
        <p:nvSpPr>
          <p:cNvPr id="10259" name="Oval 21"/>
          <p:cNvSpPr/>
          <p:nvPr/>
        </p:nvSpPr>
        <p:spPr>
          <a:xfrm>
            <a:off x="304801" y="5486455"/>
            <a:ext cx="95251" cy="66675"/>
          </a:xfrm>
          <a:prstGeom prst="ellipse">
            <a:avLst/>
          </a:prstGeom>
          <a:solidFill>
            <a:srgbClr val="3399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60" name="Oval 22"/>
          <p:cNvSpPr/>
          <p:nvPr/>
        </p:nvSpPr>
        <p:spPr>
          <a:xfrm>
            <a:off x="609637" y="5486455"/>
            <a:ext cx="97367" cy="66675"/>
          </a:xfrm>
          <a:prstGeom prst="ellipse">
            <a:avLst/>
          </a:prstGeom>
          <a:solidFill>
            <a:srgbClr val="3399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61" name="Oval 23"/>
          <p:cNvSpPr/>
          <p:nvPr/>
        </p:nvSpPr>
        <p:spPr>
          <a:xfrm>
            <a:off x="1117637" y="5334055"/>
            <a:ext cx="97367" cy="66675"/>
          </a:xfrm>
          <a:prstGeom prst="ellipse">
            <a:avLst/>
          </a:prstGeom>
          <a:solidFill>
            <a:srgbClr val="3399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62" name="Oval 24"/>
          <p:cNvSpPr/>
          <p:nvPr/>
        </p:nvSpPr>
        <p:spPr>
          <a:xfrm>
            <a:off x="609600" y="5334000"/>
            <a:ext cx="101600" cy="76200"/>
          </a:xfrm>
          <a:prstGeom prst="ellipse">
            <a:avLst/>
          </a:prstGeom>
          <a:solidFill>
            <a:srgbClr val="3399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63" name="Oval 25"/>
          <p:cNvSpPr/>
          <p:nvPr/>
        </p:nvSpPr>
        <p:spPr>
          <a:xfrm>
            <a:off x="1219201" y="5410255"/>
            <a:ext cx="95251" cy="66675"/>
          </a:xfrm>
          <a:prstGeom prst="ellipse">
            <a:avLst/>
          </a:prstGeom>
          <a:solidFill>
            <a:srgbClr val="3399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64" name="Oval 26"/>
          <p:cNvSpPr/>
          <p:nvPr/>
        </p:nvSpPr>
        <p:spPr>
          <a:xfrm>
            <a:off x="406437" y="5334055"/>
            <a:ext cx="97367" cy="66675"/>
          </a:xfrm>
          <a:prstGeom prst="ellipse">
            <a:avLst/>
          </a:prstGeom>
          <a:solidFill>
            <a:srgbClr val="3399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65" name="Oval 27"/>
          <p:cNvSpPr/>
          <p:nvPr/>
        </p:nvSpPr>
        <p:spPr>
          <a:xfrm>
            <a:off x="406401" y="5334055"/>
            <a:ext cx="95251" cy="66675"/>
          </a:xfrm>
          <a:prstGeom prst="ellipse">
            <a:avLst/>
          </a:prstGeom>
          <a:solidFill>
            <a:srgbClr val="3399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66" name="Oval 28"/>
          <p:cNvSpPr/>
          <p:nvPr/>
        </p:nvSpPr>
        <p:spPr>
          <a:xfrm>
            <a:off x="812837" y="5334055"/>
            <a:ext cx="97367" cy="66675"/>
          </a:xfrm>
          <a:prstGeom prst="ellipse">
            <a:avLst/>
          </a:prstGeom>
          <a:solidFill>
            <a:srgbClr val="3399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solidFill>
                <a:srgbClr val="FF0000"/>
              </a:solidFill>
              <a:latin typeface="Times New Roman" panose="02020603050405020304" pitchFamily="18" charset="0"/>
              <a:ea typeface="Times New Roman" panose="02020603050405020304" pitchFamily="18" charset="0"/>
            </a:endParaRPr>
          </a:p>
        </p:txBody>
      </p:sp>
      <p:sp>
        <p:nvSpPr>
          <p:cNvPr id="10267" name="Oval 29"/>
          <p:cNvSpPr/>
          <p:nvPr/>
        </p:nvSpPr>
        <p:spPr>
          <a:xfrm>
            <a:off x="508037" y="5410255"/>
            <a:ext cx="97367" cy="66675"/>
          </a:xfrm>
          <a:prstGeom prst="ellipse">
            <a:avLst/>
          </a:prstGeom>
          <a:solidFill>
            <a:srgbClr val="3399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68" name="Oval 30"/>
          <p:cNvSpPr/>
          <p:nvPr/>
        </p:nvSpPr>
        <p:spPr>
          <a:xfrm>
            <a:off x="914401" y="5410255"/>
            <a:ext cx="95251" cy="66675"/>
          </a:xfrm>
          <a:prstGeom prst="ellipse">
            <a:avLst/>
          </a:prstGeom>
          <a:solidFill>
            <a:srgbClr val="3399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69" name="Oval 31"/>
          <p:cNvSpPr/>
          <p:nvPr/>
        </p:nvSpPr>
        <p:spPr>
          <a:xfrm>
            <a:off x="711237" y="5334055"/>
            <a:ext cx="97367" cy="66675"/>
          </a:xfrm>
          <a:prstGeom prst="ellipse">
            <a:avLst/>
          </a:prstGeom>
          <a:solidFill>
            <a:srgbClr val="3399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70" name="Oval 32"/>
          <p:cNvSpPr/>
          <p:nvPr/>
        </p:nvSpPr>
        <p:spPr>
          <a:xfrm>
            <a:off x="1117637" y="5181655"/>
            <a:ext cx="97367" cy="66675"/>
          </a:xfrm>
          <a:prstGeom prst="ellipse">
            <a:avLst/>
          </a:prstGeom>
          <a:solidFill>
            <a:srgbClr val="3399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71" name="Oval 33"/>
          <p:cNvSpPr/>
          <p:nvPr/>
        </p:nvSpPr>
        <p:spPr>
          <a:xfrm>
            <a:off x="711200" y="5257800"/>
            <a:ext cx="101600" cy="76200"/>
          </a:xfrm>
          <a:prstGeom prst="ellipse">
            <a:avLst/>
          </a:prstGeom>
          <a:solidFill>
            <a:srgbClr val="3399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72" name="Rectangle 34"/>
          <p:cNvSpPr/>
          <p:nvPr/>
        </p:nvSpPr>
        <p:spPr>
          <a:xfrm>
            <a:off x="304800" y="5181600"/>
            <a:ext cx="1117600" cy="3810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73" name="Oval 35"/>
          <p:cNvSpPr/>
          <p:nvPr/>
        </p:nvSpPr>
        <p:spPr>
          <a:xfrm>
            <a:off x="508037" y="5181655"/>
            <a:ext cx="97367" cy="66675"/>
          </a:xfrm>
          <a:prstGeom prst="ellipse">
            <a:avLst/>
          </a:prstGeom>
          <a:solidFill>
            <a:srgbClr val="3399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74" name="Oval 36"/>
          <p:cNvSpPr/>
          <p:nvPr/>
        </p:nvSpPr>
        <p:spPr>
          <a:xfrm>
            <a:off x="1016000" y="5257855"/>
            <a:ext cx="101600" cy="117475"/>
          </a:xfrm>
          <a:prstGeom prst="ellipse">
            <a:avLst/>
          </a:prstGeom>
          <a:solidFill>
            <a:srgbClr val="3399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75" name="Oval 37"/>
          <p:cNvSpPr/>
          <p:nvPr/>
        </p:nvSpPr>
        <p:spPr>
          <a:xfrm>
            <a:off x="406401" y="5257855"/>
            <a:ext cx="95251" cy="66675"/>
          </a:xfrm>
          <a:prstGeom prst="ellipse">
            <a:avLst/>
          </a:prstGeom>
          <a:solidFill>
            <a:srgbClr val="3399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76" name="Oval 38"/>
          <p:cNvSpPr/>
          <p:nvPr/>
        </p:nvSpPr>
        <p:spPr>
          <a:xfrm>
            <a:off x="4978403" y="5410200"/>
            <a:ext cx="114300"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77" name="Oval 39"/>
          <p:cNvSpPr/>
          <p:nvPr/>
        </p:nvSpPr>
        <p:spPr>
          <a:xfrm>
            <a:off x="5080003" y="5410200"/>
            <a:ext cx="114300"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78" name="Oval 40"/>
          <p:cNvSpPr/>
          <p:nvPr/>
        </p:nvSpPr>
        <p:spPr>
          <a:xfrm>
            <a:off x="4775200" y="5486400"/>
            <a:ext cx="112184"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79" name="Oval 41"/>
          <p:cNvSpPr/>
          <p:nvPr/>
        </p:nvSpPr>
        <p:spPr>
          <a:xfrm>
            <a:off x="4775203" y="5334000"/>
            <a:ext cx="114300"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80" name="Oval 42"/>
          <p:cNvSpPr/>
          <p:nvPr/>
        </p:nvSpPr>
        <p:spPr>
          <a:xfrm>
            <a:off x="4572003" y="5257800"/>
            <a:ext cx="114300"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81" name="Oval 43"/>
          <p:cNvSpPr/>
          <p:nvPr/>
        </p:nvSpPr>
        <p:spPr>
          <a:xfrm>
            <a:off x="4572003" y="5410200"/>
            <a:ext cx="114300"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82" name="Oval 44"/>
          <p:cNvSpPr/>
          <p:nvPr/>
        </p:nvSpPr>
        <p:spPr>
          <a:xfrm>
            <a:off x="5080003" y="5181600"/>
            <a:ext cx="114300"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83" name="Oval 45"/>
          <p:cNvSpPr/>
          <p:nvPr/>
        </p:nvSpPr>
        <p:spPr>
          <a:xfrm>
            <a:off x="4368802" y="5257800"/>
            <a:ext cx="114300"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84" name="Oval 46"/>
          <p:cNvSpPr/>
          <p:nvPr/>
        </p:nvSpPr>
        <p:spPr>
          <a:xfrm>
            <a:off x="4978403" y="5257800"/>
            <a:ext cx="114300"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85" name="Rectangle 47"/>
          <p:cNvSpPr/>
          <p:nvPr/>
        </p:nvSpPr>
        <p:spPr>
          <a:xfrm>
            <a:off x="4267200" y="5181600"/>
            <a:ext cx="1016000" cy="3810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86" name="Oval 48"/>
          <p:cNvSpPr/>
          <p:nvPr/>
        </p:nvSpPr>
        <p:spPr>
          <a:xfrm>
            <a:off x="4673603" y="5181600"/>
            <a:ext cx="114300"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87" name="Oval 49"/>
          <p:cNvSpPr/>
          <p:nvPr/>
        </p:nvSpPr>
        <p:spPr>
          <a:xfrm>
            <a:off x="4267203" y="5410200"/>
            <a:ext cx="114300"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88" name="Oval 50"/>
          <p:cNvSpPr/>
          <p:nvPr/>
        </p:nvSpPr>
        <p:spPr>
          <a:xfrm>
            <a:off x="4978403" y="5410200"/>
            <a:ext cx="114300"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89" name="Oval 51"/>
          <p:cNvSpPr/>
          <p:nvPr/>
        </p:nvSpPr>
        <p:spPr>
          <a:xfrm>
            <a:off x="4775203" y="5334000"/>
            <a:ext cx="114300"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90" name="Oval 52"/>
          <p:cNvSpPr/>
          <p:nvPr/>
        </p:nvSpPr>
        <p:spPr>
          <a:xfrm>
            <a:off x="5181600" y="5334000"/>
            <a:ext cx="112184"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91" name="Oval 53"/>
          <p:cNvSpPr/>
          <p:nvPr/>
        </p:nvSpPr>
        <p:spPr>
          <a:xfrm>
            <a:off x="4978400" y="5486400"/>
            <a:ext cx="112184"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92" name="Oval 54"/>
          <p:cNvSpPr/>
          <p:nvPr/>
        </p:nvSpPr>
        <p:spPr>
          <a:xfrm>
            <a:off x="4368800" y="5410200"/>
            <a:ext cx="112184"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93" name="Oval 55"/>
          <p:cNvSpPr/>
          <p:nvPr/>
        </p:nvSpPr>
        <p:spPr>
          <a:xfrm>
            <a:off x="4775200" y="5181600"/>
            <a:ext cx="112184"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94" name="Oval 56"/>
          <p:cNvSpPr/>
          <p:nvPr/>
        </p:nvSpPr>
        <p:spPr>
          <a:xfrm>
            <a:off x="4572000" y="5486400"/>
            <a:ext cx="112184"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95" name="Oval 57"/>
          <p:cNvSpPr/>
          <p:nvPr/>
        </p:nvSpPr>
        <p:spPr>
          <a:xfrm>
            <a:off x="4876803" y="5257800"/>
            <a:ext cx="114300"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96" name="Oval 58"/>
          <p:cNvSpPr/>
          <p:nvPr/>
        </p:nvSpPr>
        <p:spPr>
          <a:xfrm>
            <a:off x="4267203" y="5257800"/>
            <a:ext cx="114300"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97" name="Oval 59"/>
          <p:cNvSpPr/>
          <p:nvPr/>
        </p:nvSpPr>
        <p:spPr>
          <a:xfrm>
            <a:off x="4572003" y="5257800"/>
            <a:ext cx="114300" cy="762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latin typeface="Times New Roman" panose="02020603050405020304" pitchFamily="18" charset="0"/>
              <a:ea typeface="Times New Roman" panose="02020603050405020304" pitchFamily="18" charset="0"/>
            </a:endParaRPr>
          </a:p>
        </p:txBody>
      </p:sp>
      <p:sp>
        <p:nvSpPr>
          <p:cNvPr id="10298" name="Text Box 60"/>
          <p:cNvSpPr txBox="1"/>
          <p:nvPr/>
        </p:nvSpPr>
        <p:spPr>
          <a:xfrm>
            <a:off x="1524000" y="5638800"/>
            <a:ext cx="8839200" cy="45720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Lược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đồ</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Phân bố các chủng tộc trên Thế giới</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8253" name="Text Box 61"/>
          <p:cNvSpPr txBox="1"/>
          <p:nvPr/>
        </p:nvSpPr>
        <p:spPr>
          <a:xfrm>
            <a:off x="0" y="6069897"/>
            <a:ext cx="12192000" cy="4616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400" b="1" dirty="0">
                <a:solidFill>
                  <a:srgbClr val="CC0000"/>
                </a:solidFill>
                <a:latin typeface="Times New Roman" panose="02020603050405020304" pitchFamily="18" charset="0"/>
                <a:cs typeface="Times New Roman" panose="02020603050405020304" pitchFamily="18" charset="0"/>
              </a:rPr>
              <a:t>Trên thế giới gồm có mấy chủng tộc? Dân cư châu Âu chủ yếu  thuộc chủng tộc n</a:t>
            </a:r>
            <a:r>
              <a:rPr lang="en-US" altLang="en-US" sz="2400" b="1" dirty="0">
                <a:solidFill>
                  <a:srgbClr val="CC0000"/>
                </a:solidFill>
                <a:latin typeface="Times New Roman" panose="02020603050405020304" pitchFamily="18" charset="0"/>
                <a:ea typeface="Times New Roman" panose="02020603050405020304" pitchFamily="18" charset="0"/>
              </a:rPr>
              <a:t>à</a:t>
            </a:r>
            <a:r>
              <a:rPr lang="en-US" altLang="en-US" sz="2400" b="1" dirty="0">
                <a:solidFill>
                  <a:srgbClr val="CC0000"/>
                </a:solidFill>
                <a:latin typeface="Times New Roman" panose="02020603050405020304" pitchFamily="18" charset="0"/>
                <a:cs typeface="Times New Roman" panose="02020603050405020304" pitchFamily="18" charset="0"/>
              </a:rPr>
              <a:t>o?</a:t>
            </a:r>
            <a:endParaRPr lang="en-US" altLang="en-US" sz="2400" b="1" dirty="0">
              <a:solidFill>
                <a:srgbClr val="CC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302921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253">
                                            <p:txEl>
                                              <p:pRg st="0" end="0"/>
                                            </p:txEl>
                                          </p:spTgt>
                                        </p:tgtEl>
                                        <p:attrNameLst>
                                          <p:attrName>style.visibility</p:attrName>
                                        </p:attrNameLst>
                                      </p:cBhvr>
                                      <p:to>
                                        <p:strVal val="visible"/>
                                      </p:to>
                                    </p:set>
                                    <p:animEffect transition="in" filter="box(in)">
                                      <p:cBhvr>
                                        <p:cTn id="7" dur="500"/>
                                        <p:tgtEl>
                                          <p:spTgt spid="82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65648" y="20515"/>
            <a:ext cx="100607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GV chia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lớp</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thành</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6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cùng</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nhau</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hoàn</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thành</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phiếu</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tập</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1" y="695741"/>
            <a:ext cx="12192001" cy="2246769"/>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Dựa</a:t>
            </a:r>
            <a:r>
              <a:rPr lang="en-US" sz="2800" i="1" dirty="0" smtClean="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vào</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thông</a:t>
            </a:r>
            <a:r>
              <a:rPr lang="en-US" sz="2800" i="1" dirty="0">
                <a:solidFill>
                  <a:srgbClr val="0000FF"/>
                </a:solidFill>
                <a:latin typeface="Times New Roman" pitchFamily="18" charset="0"/>
                <a:cs typeface="Times New Roman" pitchFamily="18" charset="0"/>
              </a:rPr>
              <a:t> tin SGK </a:t>
            </a:r>
            <a:r>
              <a:rPr lang="en-US" sz="2800" i="1" dirty="0" err="1">
                <a:solidFill>
                  <a:srgbClr val="0000FF"/>
                </a:solidFill>
                <a:latin typeface="Times New Roman" pitchFamily="18" charset="0"/>
                <a:cs typeface="Times New Roman" pitchFamily="18" charset="0"/>
              </a:rPr>
              <a:t>mục</a:t>
            </a:r>
            <a:r>
              <a:rPr lang="en-US" sz="2800" i="1" dirty="0">
                <a:solidFill>
                  <a:srgbClr val="0000FF"/>
                </a:solidFill>
                <a:latin typeface="Times New Roman" pitchFamily="18" charset="0"/>
                <a:cs typeface="Times New Roman" pitchFamily="18" charset="0"/>
              </a:rPr>
              <a:t> 3 </a:t>
            </a:r>
            <a:r>
              <a:rPr lang="en-US" sz="2800" i="1" dirty="0" err="1">
                <a:solidFill>
                  <a:srgbClr val="0000FF"/>
                </a:solidFill>
                <a:latin typeface="Times New Roman" pitchFamily="18" charset="0"/>
                <a:cs typeface="Times New Roman" pitchFamily="18" charset="0"/>
              </a:rPr>
              <a:t>và</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hiểu</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biết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của</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mình</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hoàn</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thành</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các</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câu</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hỏi</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sau</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châu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kỉ</a:t>
            </a:r>
            <a:r>
              <a:rPr lang="en-US" sz="2800" dirty="0">
                <a:latin typeface="Times New Roman" pitchFamily="18" charset="0"/>
                <a:cs typeface="Times New Roman" pitchFamily="18" charset="0"/>
              </a:rPr>
              <a:t> XX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kỉ</a:t>
            </a:r>
            <a:r>
              <a:rPr lang="en-US" sz="2800" dirty="0">
                <a:latin typeface="Times New Roman" pitchFamily="18" charset="0"/>
                <a:cs typeface="Times New Roman" pitchFamily="18" charset="0"/>
              </a:rPr>
              <a:t> XXI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di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châu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Âu</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3413891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8"/>
          <p:cNvSpPr txBox="1">
            <a:spLocks noChangeArrowheads="1"/>
          </p:cNvSpPr>
          <p:nvPr/>
        </p:nvSpPr>
        <p:spPr bwMode="auto">
          <a:xfrm>
            <a:off x="4673600" y="5105463"/>
            <a:ext cx="325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en-US"/>
          </a:p>
        </p:txBody>
      </p:sp>
      <p:pic>
        <p:nvPicPr>
          <p:cNvPr id="34819" name="Picture 4" descr="Kết quả hình ảnh cho hình ảnh các luồng di cư vào châu â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67" y="257179"/>
            <a:ext cx="56896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Kết quả hình ảnh cho hình ảnh các luồng di cư vào châu 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8" y="3581400"/>
            <a:ext cx="5757333"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Kết quả hình ảnh cho hình ảnh các luồng di cư vào châu â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3733" y="241300"/>
            <a:ext cx="5892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733" y="3581400"/>
            <a:ext cx="58928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1"/>
          <p:cNvSpPr txBox="1">
            <a:spLocks noChangeArrowheads="1"/>
          </p:cNvSpPr>
          <p:nvPr/>
        </p:nvSpPr>
        <p:spPr bwMode="auto">
          <a:xfrm>
            <a:off x="2099733" y="3187700"/>
            <a:ext cx="7755467"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3200" b="1"/>
              <a:t>Khủng hoảng di cư vào châu Âu</a:t>
            </a:r>
          </a:p>
        </p:txBody>
      </p:sp>
    </p:spTree>
    <p:extLst>
      <p:ext uri="{BB962C8B-B14F-4D97-AF65-F5344CB8AC3E}">
        <p14:creationId xmlns:p14="http://schemas.microsoft.com/office/powerpoint/2010/main" val="1377471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810548" y="222585"/>
            <a:ext cx="6920306" cy="3748913"/>
          </a:xfrm>
          <a:prstGeom prst="rect">
            <a:avLst/>
          </a:prstGeom>
        </p:spPr>
      </p:pic>
      <p:sp>
        <p:nvSpPr>
          <p:cNvPr id="3" name="Rectangle 2"/>
          <p:cNvSpPr/>
          <p:nvPr/>
        </p:nvSpPr>
        <p:spPr>
          <a:xfrm>
            <a:off x="18196" y="4099595"/>
            <a:ext cx="12173803" cy="2308324"/>
          </a:xfrm>
          <a:prstGeom prst="rect">
            <a:avLst/>
          </a:prstGeom>
        </p:spPr>
        <p:txBody>
          <a:bodyPr wrap="square">
            <a:spAutoFit/>
          </a:bodyPr>
          <a:lstStyle/>
          <a:p>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Theo </a:t>
            </a:r>
            <a:r>
              <a:rPr lang="vi-VN" sz="2400" i="1" dirty="0">
                <a:latin typeface="Times New Roman" pitchFamily="18" charset="0"/>
                <a:cs typeface="Times New Roman" pitchFamily="18" charset="0"/>
              </a:rPr>
              <a:t>số liệu từ </a:t>
            </a:r>
            <a:r>
              <a:rPr lang="en-US" sz="2400" i="1" dirty="0" err="1">
                <a:latin typeface="Times New Roman" pitchFamily="18" charset="0"/>
                <a:cs typeface="Times New Roman" pitchFamily="18" charset="0"/>
              </a:rPr>
              <a:t>Ủy</a:t>
            </a:r>
            <a:r>
              <a:rPr lang="en-US" sz="2400" i="1" dirty="0">
                <a:latin typeface="Times New Roman" pitchFamily="18" charset="0"/>
                <a:cs typeface="Times New Roman" pitchFamily="18" charset="0"/>
              </a:rPr>
              <a:t> ban</a:t>
            </a:r>
            <a:r>
              <a:rPr lang="vi-VN" sz="2400" i="1" dirty="0">
                <a:latin typeface="Times New Roman" pitchFamily="18" charset="0"/>
                <a:cs typeface="Times New Roman" pitchFamily="18" charset="0"/>
              </a:rPr>
              <a:t> Liên hợp quốc vể người tị nạn (UNHCR), chỉ tính riêng sáu tháng đầu năm 2015, đã có 137 000 </a:t>
            </a:r>
            <a:r>
              <a:rPr lang="vi-VN" sz="2400" i="1" dirty="0" smtClean="0">
                <a:latin typeface="Times New Roman" pitchFamily="18" charset="0"/>
                <a:cs typeface="Times New Roman" pitchFamily="18" charset="0"/>
              </a:rPr>
              <a:t>ngư</a:t>
            </a:r>
            <a:r>
              <a:rPr lang="en-US" sz="2400" i="1" dirty="0" smtClean="0">
                <a:latin typeface="Times New Roman" pitchFamily="18" charset="0"/>
                <a:cs typeface="Times New Roman" pitchFamily="18" charset="0"/>
              </a:rPr>
              <a:t>ờ</a:t>
            </a:r>
            <a:r>
              <a:rPr lang="vi-VN" sz="2400" i="1" dirty="0" smtClean="0">
                <a:latin typeface="Times New Roman" pitchFamily="18" charset="0"/>
                <a:cs typeface="Times New Roman" pitchFamily="18" charset="0"/>
              </a:rPr>
              <a:t>i </a:t>
            </a:r>
            <a:r>
              <a:rPr lang="vi-VN" sz="2400" i="1" dirty="0">
                <a:latin typeface="Times New Roman" pitchFamily="18" charset="0"/>
                <a:cs typeface="Times New Roman" pitchFamily="18" charset="0"/>
              </a:rPr>
              <a:t>tị nạn và di cư cố gắng vào EU, tăng 83% so với cùng kì năm 2014. Phần lớn người di cư, tị nạn đến từ Xi-ri, I-rắc, Áp-ga-ni-xtan (là những quốc gia bị ảnh hưởng bởi chiến tranh). Đối với một số người, cuộc hành trình này sẽ là chuyến đi cuối cùng của họ. Hàng nghìn người đã thiệt mạng hoặc mất tích kể từ năm 2015. Năm 2018, hơn 138 000 người đã cố gắng đến châu Âu bằng đường biển, hơn 2 000 người trong số họ đã bị chết đuối.</a:t>
            </a:r>
            <a:endParaRPr lang="en-US" sz="2400" dirty="0">
              <a:latin typeface="Times New Roman" pitchFamily="18" charset="0"/>
              <a:cs typeface="Times New Roman" pitchFamily="18" charset="0"/>
            </a:endParaRPr>
          </a:p>
        </p:txBody>
      </p:sp>
      <p:sp>
        <p:nvSpPr>
          <p:cNvPr id="4" name="TextBox 1"/>
          <p:cNvSpPr txBox="1">
            <a:spLocks noChangeArrowheads="1"/>
          </p:cNvSpPr>
          <p:nvPr/>
        </p:nvSpPr>
        <p:spPr bwMode="auto">
          <a:xfrm>
            <a:off x="0" y="0"/>
            <a:ext cx="39305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3200" b="1" dirty="0">
                <a:solidFill>
                  <a:srgbClr val="FF0000"/>
                </a:solidFill>
              </a:rPr>
              <a:t>EM CÓ BIẾT</a:t>
            </a:r>
          </a:p>
        </p:txBody>
      </p:sp>
    </p:spTree>
    <p:extLst>
      <p:ext uri="{BB962C8B-B14F-4D97-AF65-F5344CB8AC3E}">
        <p14:creationId xmlns:p14="http://schemas.microsoft.com/office/powerpoint/2010/main" val="1001014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2336800" y="571500"/>
            <a:ext cx="690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4800" dirty="0"/>
              <a:t>EM CÓ BIẾT</a:t>
            </a:r>
          </a:p>
        </p:txBody>
      </p:sp>
      <p:sp>
        <p:nvSpPr>
          <p:cNvPr id="26627" name="TextBox 2"/>
          <p:cNvSpPr txBox="1">
            <a:spLocks noChangeArrowheads="1"/>
          </p:cNvSpPr>
          <p:nvPr/>
        </p:nvSpPr>
        <p:spPr bwMode="auto">
          <a:xfrm>
            <a:off x="304800" y="1828801"/>
            <a:ext cx="118872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3400" b="1">
                <a:solidFill>
                  <a:srgbClr val="0033CC"/>
                </a:solidFill>
              </a:rPr>
              <a:t>Theo thống kê của Bộ Ngoại giao, người Việt định cư sinh sống ở nhiều nước châu Âu như </a:t>
            </a:r>
            <a:r>
              <a:rPr lang="en-US" sz="3400" b="1">
                <a:solidFill>
                  <a:srgbClr val="FF0000"/>
                </a:solidFill>
              </a:rPr>
              <a:t>Anh, Pháp, Đức, Nga, Cộng hòa Séc…., </a:t>
            </a:r>
            <a:r>
              <a:rPr lang="en-US" sz="3400" b="1">
                <a:solidFill>
                  <a:srgbClr val="0033CC"/>
                </a:solidFill>
              </a:rPr>
              <a:t>nhưng người Việt định cư đông nhất  ở Pháp  có khoảng 300.000 người. N</a:t>
            </a:r>
            <a:r>
              <a:rPr lang="vi-VN" sz="3400" b="1">
                <a:solidFill>
                  <a:srgbClr val="0033CC"/>
                </a:solidFill>
              </a:rPr>
              <a:t>gười Việt tại Cộng hòa Séc khoảng 58.000 người, là cộng đồng người </a:t>
            </a:r>
            <a:r>
              <a:rPr lang="en-US" sz="3400" b="1">
                <a:solidFill>
                  <a:srgbClr val="0033CC"/>
                </a:solidFill>
              </a:rPr>
              <a:t>nhập cư</a:t>
            </a:r>
            <a:r>
              <a:rPr lang="vi-VN" sz="3400" b="1">
                <a:solidFill>
                  <a:srgbClr val="0033CC"/>
                </a:solidFill>
              </a:rPr>
              <a:t> lớn thứ 3</a:t>
            </a:r>
            <a:r>
              <a:rPr lang="en-US" sz="3400" b="1">
                <a:solidFill>
                  <a:srgbClr val="0033CC"/>
                </a:solidFill>
              </a:rPr>
              <a:t>, </a:t>
            </a:r>
            <a:r>
              <a:rPr lang="vi-VN" sz="3400" b="1">
                <a:solidFill>
                  <a:srgbClr val="FF0000"/>
                </a:solidFill>
              </a:rPr>
              <a:t>đã </a:t>
            </a:r>
            <a:r>
              <a:rPr lang="en-US" sz="3400" b="1">
                <a:solidFill>
                  <a:srgbClr val="FF0000"/>
                </a:solidFill>
              </a:rPr>
              <a:t>được công nhận </a:t>
            </a:r>
            <a:r>
              <a:rPr lang="vi-VN" sz="3400" b="1">
                <a:solidFill>
                  <a:srgbClr val="FF0000"/>
                </a:solidFill>
              </a:rPr>
              <a:t>là dân tộc thiểu số chính thức</a:t>
            </a:r>
            <a:r>
              <a:rPr lang="en-US" sz="3400" b="1">
                <a:solidFill>
                  <a:srgbClr val="FF0000"/>
                </a:solidFill>
              </a:rPr>
              <a:t>.</a:t>
            </a:r>
          </a:p>
        </p:txBody>
      </p:sp>
    </p:spTree>
    <p:extLst>
      <p:ext uri="{BB962C8B-B14F-4D97-AF65-F5344CB8AC3E}">
        <p14:creationId xmlns:p14="http://schemas.microsoft.com/office/powerpoint/2010/main" val="3223274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p:cNvSpPr txBox="1">
            <a:spLocks noChangeArrowheads="1"/>
          </p:cNvSpPr>
          <p:nvPr/>
        </p:nvSpPr>
        <p:spPr bwMode="auto">
          <a:xfrm>
            <a:off x="0" y="603343"/>
            <a:ext cx="55986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800" b="1" dirty="0">
                <a:solidFill>
                  <a:srgbClr val="0000FF"/>
                </a:solidFill>
              </a:rPr>
              <a:t>1/ </a:t>
            </a:r>
            <a:r>
              <a:rPr lang="en-US" sz="2800" b="1" dirty="0" err="1">
                <a:solidFill>
                  <a:srgbClr val="0000FF"/>
                </a:solidFill>
              </a:rPr>
              <a:t>Cơ</a:t>
            </a:r>
            <a:r>
              <a:rPr lang="en-US" sz="2800" b="1" dirty="0">
                <a:solidFill>
                  <a:srgbClr val="0000FF"/>
                </a:solidFill>
              </a:rPr>
              <a:t> </a:t>
            </a:r>
            <a:r>
              <a:rPr lang="en-US" sz="2800" b="1" dirty="0" err="1">
                <a:solidFill>
                  <a:srgbClr val="0000FF"/>
                </a:solidFill>
              </a:rPr>
              <a:t>cấu</a:t>
            </a:r>
            <a:r>
              <a:rPr lang="en-US" sz="2800" b="1" dirty="0">
                <a:solidFill>
                  <a:srgbClr val="0000FF"/>
                </a:solidFill>
              </a:rPr>
              <a:t> </a:t>
            </a:r>
            <a:r>
              <a:rPr lang="en-US" sz="2800" b="1" dirty="0" err="1">
                <a:solidFill>
                  <a:srgbClr val="0000FF"/>
                </a:solidFill>
              </a:rPr>
              <a:t>dân</a:t>
            </a:r>
            <a:r>
              <a:rPr lang="en-US" sz="2800" b="1" dirty="0">
                <a:solidFill>
                  <a:srgbClr val="0000FF"/>
                </a:solidFill>
              </a:rPr>
              <a:t> </a:t>
            </a:r>
            <a:r>
              <a:rPr lang="en-US" sz="2800" b="1" dirty="0" err="1">
                <a:solidFill>
                  <a:srgbClr val="0000FF"/>
                </a:solidFill>
              </a:rPr>
              <a:t>cư</a:t>
            </a:r>
            <a:r>
              <a:rPr lang="en-US" sz="2800" b="1" dirty="0">
                <a:solidFill>
                  <a:srgbClr val="0000FF"/>
                </a:solidFill>
              </a:rPr>
              <a:t> </a:t>
            </a:r>
            <a:r>
              <a:rPr lang="en-US" sz="2800" b="1" dirty="0" err="1">
                <a:solidFill>
                  <a:srgbClr val="0000FF"/>
                </a:solidFill>
              </a:rPr>
              <a:t>châu</a:t>
            </a:r>
            <a:r>
              <a:rPr lang="en-US" sz="2800" b="1" dirty="0">
                <a:solidFill>
                  <a:srgbClr val="0000FF"/>
                </a:solidFill>
              </a:rPr>
              <a:t> </a:t>
            </a:r>
            <a:r>
              <a:rPr lang="en-US" sz="2800" b="1" dirty="0" err="1">
                <a:solidFill>
                  <a:srgbClr val="0000FF"/>
                </a:solidFill>
              </a:rPr>
              <a:t>Âu</a:t>
            </a:r>
            <a:r>
              <a:rPr lang="en-US" sz="2800" b="1" dirty="0">
                <a:solidFill>
                  <a:srgbClr val="0000FF"/>
                </a:solidFill>
              </a:rPr>
              <a:t> </a:t>
            </a:r>
            <a:endParaRPr lang="en-US" sz="2800" dirty="0">
              <a:solidFill>
                <a:srgbClr val="0000FF"/>
              </a:solidFill>
            </a:endParaRPr>
          </a:p>
        </p:txBody>
      </p:sp>
      <p:sp>
        <p:nvSpPr>
          <p:cNvPr id="4" name="Rectangle 3"/>
          <p:cNvSpPr/>
          <p:nvPr/>
        </p:nvSpPr>
        <p:spPr>
          <a:xfrm>
            <a:off x="1982702" y="18568"/>
            <a:ext cx="8861721" cy="584775"/>
          </a:xfrm>
          <a:prstGeom prst="rect">
            <a:avLst/>
          </a:prstGeom>
        </p:spPr>
        <p:txBody>
          <a:bodyPr wrap="none">
            <a:spAutoFit/>
          </a:bodyPr>
          <a:lstStyle/>
          <a:p>
            <a:r>
              <a:rPr lang="en-US" sz="3200" b="1" dirty="0">
                <a:solidFill>
                  <a:srgbClr val="FF0000"/>
                </a:solidFill>
                <a:latin typeface="Times New Roman" pitchFamily="18" charset="0"/>
                <a:cs typeface="Times New Roman" pitchFamily="18" charset="0"/>
              </a:rPr>
              <a:t>BÀI 2. ĐẶC ĐIỂM DÂN CƯ XÃ HỘI</a:t>
            </a:r>
            <a:r>
              <a:rPr lang="vi-VN" sz="3200" b="1" dirty="0">
                <a:solidFill>
                  <a:srgbClr val="FF0000"/>
                </a:solidFill>
                <a:latin typeface="Times New Roman" pitchFamily="18" charset="0"/>
                <a:cs typeface="Times New Roman" pitchFamily="18" charset="0"/>
              </a:rPr>
              <a:t> CHÂU ÂU</a:t>
            </a:r>
            <a:endParaRPr lang="en-US" sz="3200" dirty="0">
              <a:solidFill>
                <a:srgbClr val="FF0000"/>
              </a:solidFill>
              <a:latin typeface="Times New Roman" pitchFamily="18" charset="0"/>
              <a:cs typeface="Times New Roman" pitchFamily="18" charset="0"/>
            </a:endParaRPr>
          </a:p>
        </p:txBody>
      </p:sp>
      <p:sp>
        <p:nvSpPr>
          <p:cNvPr id="5" name="Rectangle 4"/>
          <p:cNvSpPr/>
          <p:nvPr/>
        </p:nvSpPr>
        <p:spPr>
          <a:xfrm>
            <a:off x="0" y="1089234"/>
            <a:ext cx="2331087" cy="523220"/>
          </a:xfrm>
          <a:prstGeom prst="rect">
            <a:avLst/>
          </a:prstGeom>
        </p:spPr>
        <p:txBody>
          <a:bodyPr wrap="none">
            <a:spAutoFit/>
          </a:bodyPr>
          <a:lstStyle/>
          <a:p>
            <a:r>
              <a:rPr lang="en-US" sz="2800" b="1" dirty="0" smtClean="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2" name="Rectangle 1"/>
          <p:cNvSpPr/>
          <p:nvPr/>
        </p:nvSpPr>
        <p:spPr>
          <a:xfrm>
            <a:off x="24615" y="1585931"/>
            <a:ext cx="11937242" cy="1815882"/>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kỉ</a:t>
            </a:r>
            <a:r>
              <a:rPr lang="en-US" sz="2800" dirty="0">
                <a:latin typeface="Times New Roman" pitchFamily="18" charset="0"/>
                <a:cs typeface="Times New Roman" pitchFamily="18" charset="0"/>
              </a:rPr>
              <a:t> XIX,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CNH.</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CN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chiếm</a:t>
            </a:r>
            <a:r>
              <a:rPr lang="en-US" sz="2800" dirty="0">
                <a:latin typeface="Times New Roman" pitchFamily="18" charset="0"/>
                <a:cs typeface="Times New Roman" pitchFamily="18" charset="0"/>
              </a:rPr>
              <a:t> 75% (2020).</a:t>
            </a:r>
          </a:p>
        </p:txBody>
      </p:sp>
      <p:sp>
        <p:nvSpPr>
          <p:cNvPr id="6" name="Rectangle 5"/>
          <p:cNvSpPr/>
          <p:nvPr/>
        </p:nvSpPr>
        <p:spPr>
          <a:xfrm>
            <a:off x="39541" y="3411519"/>
            <a:ext cx="1465466" cy="523220"/>
          </a:xfrm>
          <a:prstGeom prst="rect">
            <a:avLst/>
          </a:prstGeom>
        </p:spPr>
        <p:txBody>
          <a:bodyPr wrap="none">
            <a:spAutoFit/>
          </a:bodyPr>
          <a:lstStyle/>
          <a:p>
            <a:r>
              <a:rPr lang="en-US" sz="2800" b="1" dirty="0" smtClean="0">
                <a:solidFill>
                  <a:srgbClr val="0000FF"/>
                </a:solidFill>
                <a:latin typeface="Times New Roman" pitchFamily="18" charset="0"/>
                <a:cs typeface="Times New Roman" pitchFamily="18" charset="0"/>
              </a:rPr>
              <a:t>3/ </a:t>
            </a:r>
            <a:r>
              <a:rPr lang="en-US" sz="2800" b="1" dirty="0">
                <a:solidFill>
                  <a:srgbClr val="0000FF"/>
                </a:solidFill>
                <a:latin typeface="Times New Roman" pitchFamily="18" charset="0"/>
                <a:cs typeface="Times New Roman" pitchFamily="18" charset="0"/>
              </a:rPr>
              <a:t>Di </a:t>
            </a:r>
            <a:r>
              <a:rPr lang="en-US" sz="2800" b="1" dirty="0" err="1">
                <a:solidFill>
                  <a:srgbClr val="0000FF"/>
                </a:solidFill>
                <a:latin typeface="Times New Roman" pitchFamily="18" charset="0"/>
                <a:cs typeface="Times New Roman" pitchFamily="18" charset="0"/>
              </a:rPr>
              <a:t>cư</a:t>
            </a:r>
            <a:r>
              <a:rPr lang="en-US" sz="2800" b="1" dirty="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3" name="Rectangle 2"/>
          <p:cNvSpPr/>
          <p:nvPr/>
        </p:nvSpPr>
        <p:spPr>
          <a:xfrm>
            <a:off x="39540" y="3934739"/>
            <a:ext cx="12152459" cy="1815882"/>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kỉ</a:t>
            </a:r>
            <a:r>
              <a:rPr lang="en-US" sz="2800" dirty="0">
                <a:latin typeface="Times New Roman" pitchFamily="18" charset="0"/>
                <a:cs typeface="Times New Roman" pitchFamily="18" charset="0"/>
              </a:rPr>
              <a:t> XX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kỉ</a:t>
            </a:r>
            <a:r>
              <a:rPr lang="en-US" sz="2800" dirty="0">
                <a:latin typeface="Times New Roman" pitchFamily="18" charset="0"/>
                <a:cs typeface="Times New Roman" pitchFamily="18" charset="0"/>
              </a:rPr>
              <a:t> XXI,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53136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0" y="5359450"/>
            <a:ext cx="464024" cy="436733"/>
          </a:xfrm>
          <a:prstGeom prst="ellipse">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Oval 3"/>
          <p:cNvSpPr/>
          <p:nvPr/>
        </p:nvSpPr>
        <p:spPr>
          <a:xfrm>
            <a:off x="0" y="3591631"/>
            <a:ext cx="464024" cy="436733"/>
          </a:xfrm>
          <a:prstGeom prst="ellipse">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Oval 4"/>
          <p:cNvSpPr/>
          <p:nvPr/>
        </p:nvSpPr>
        <p:spPr>
          <a:xfrm>
            <a:off x="0" y="2730883"/>
            <a:ext cx="464024" cy="436733"/>
          </a:xfrm>
          <a:prstGeom prst="ellipse">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Oval 2"/>
          <p:cNvSpPr/>
          <p:nvPr/>
        </p:nvSpPr>
        <p:spPr>
          <a:xfrm>
            <a:off x="6509983" y="982634"/>
            <a:ext cx="464024" cy="436733"/>
          </a:xfrm>
          <a:prstGeom prst="ellipse">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Rectangle 1"/>
          <p:cNvSpPr/>
          <p:nvPr/>
        </p:nvSpPr>
        <p:spPr>
          <a:xfrm>
            <a:off x="0" y="102317"/>
            <a:ext cx="12192000" cy="5693866"/>
          </a:xfrm>
          <a:prstGeom prst="rect">
            <a:avLst/>
          </a:prstGeom>
        </p:spPr>
        <p:txBody>
          <a:bodyPr wrap="square">
            <a:spAutoFit/>
          </a:bodyPr>
          <a:lstStyle/>
          <a:p>
            <a:r>
              <a:rPr lang="en-US" sz="2800" b="1" dirty="0" smtClean="0"/>
              <a:t>                                                   </a:t>
            </a:r>
            <a:r>
              <a:rPr lang="en-US" sz="2800" b="1" dirty="0" smtClean="0">
                <a:solidFill>
                  <a:srgbClr val="FF0000"/>
                </a:solidFill>
              </a:rPr>
              <a:t>1</a:t>
            </a:r>
            <a:r>
              <a:rPr lang="en-US" sz="2800" b="1" dirty="0">
                <a:solidFill>
                  <a:srgbClr val="FF0000"/>
                </a:solidFill>
              </a:rPr>
              <a:t>. </a:t>
            </a:r>
            <a:r>
              <a:rPr lang="en-US" sz="2800" b="1" dirty="0" err="1">
                <a:solidFill>
                  <a:srgbClr val="FF0000"/>
                </a:solidFill>
              </a:rPr>
              <a:t>Trò</a:t>
            </a:r>
            <a:r>
              <a:rPr lang="en-US" sz="2800" b="1" dirty="0">
                <a:solidFill>
                  <a:srgbClr val="FF0000"/>
                </a:solidFill>
              </a:rPr>
              <a:t> </a:t>
            </a:r>
            <a:r>
              <a:rPr lang="en-US" sz="2800" b="1" dirty="0" err="1">
                <a:solidFill>
                  <a:srgbClr val="FF0000"/>
                </a:solidFill>
              </a:rPr>
              <a:t>chơi</a:t>
            </a:r>
            <a:r>
              <a:rPr lang="en-US" sz="2800" b="1" dirty="0">
                <a:solidFill>
                  <a:srgbClr val="FF0000"/>
                </a:solidFill>
              </a:rPr>
              <a:t>: </a:t>
            </a:r>
            <a:r>
              <a:rPr lang="en-US" sz="2800" b="1" dirty="0" err="1">
                <a:solidFill>
                  <a:srgbClr val="FF0000"/>
                </a:solidFill>
              </a:rPr>
              <a:t>Đấu</a:t>
            </a:r>
            <a:r>
              <a:rPr lang="en-US" sz="2800" b="1" dirty="0">
                <a:solidFill>
                  <a:srgbClr val="FF0000"/>
                </a:solidFill>
              </a:rPr>
              <a:t> </a:t>
            </a:r>
            <a:r>
              <a:rPr lang="en-US" sz="2800" b="1" dirty="0" err="1">
                <a:solidFill>
                  <a:srgbClr val="FF0000"/>
                </a:solidFill>
              </a:rPr>
              <a:t>trường</a:t>
            </a:r>
            <a:r>
              <a:rPr lang="en-US" sz="2800" b="1" dirty="0">
                <a:solidFill>
                  <a:srgbClr val="FF0000"/>
                </a:solidFill>
              </a:rPr>
              <a:t> 36</a:t>
            </a:r>
            <a:endParaRPr lang="en-US" sz="2800" dirty="0">
              <a:solidFill>
                <a:srgbClr val="FF0000"/>
              </a:solidFill>
            </a:endParaRPr>
          </a:p>
          <a:p>
            <a:r>
              <a:rPr lang="en-US" sz="2800" b="1" dirty="0" err="1"/>
              <a:t>Câu</a:t>
            </a:r>
            <a:r>
              <a:rPr lang="en-US" sz="2800" b="1" dirty="0"/>
              <a:t> 1. </a:t>
            </a:r>
            <a:r>
              <a:rPr lang="en-US" sz="2800" i="1" dirty="0">
                <a:solidFill>
                  <a:srgbClr val="0000FF"/>
                </a:solidFill>
              </a:rPr>
              <a:t>So </a:t>
            </a:r>
            <a:r>
              <a:rPr lang="en-US" sz="2800" i="1" dirty="0" err="1">
                <a:solidFill>
                  <a:srgbClr val="0000FF"/>
                </a:solidFill>
              </a:rPr>
              <a:t>với</a:t>
            </a:r>
            <a:r>
              <a:rPr lang="en-US" sz="2800" i="1" dirty="0">
                <a:solidFill>
                  <a:srgbClr val="0000FF"/>
                </a:solidFill>
              </a:rPr>
              <a:t> </a:t>
            </a:r>
            <a:r>
              <a:rPr lang="en-US" sz="2800" i="1" dirty="0" err="1">
                <a:solidFill>
                  <a:srgbClr val="0000FF"/>
                </a:solidFill>
              </a:rPr>
              <a:t>thế</a:t>
            </a:r>
            <a:r>
              <a:rPr lang="en-US" sz="2800" i="1" dirty="0">
                <a:solidFill>
                  <a:srgbClr val="0000FF"/>
                </a:solidFill>
              </a:rPr>
              <a:t> </a:t>
            </a:r>
            <a:r>
              <a:rPr lang="en-US" sz="2800" i="1" dirty="0" err="1">
                <a:solidFill>
                  <a:srgbClr val="0000FF"/>
                </a:solidFill>
              </a:rPr>
              <a:t>giới</a:t>
            </a:r>
            <a:r>
              <a:rPr lang="en-US" sz="2800" i="1" dirty="0">
                <a:solidFill>
                  <a:srgbClr val="0000FF"/>
                </a:solidFill>
              </a:rPr>
              <a:t>, </a:t>
            </a:r>
            <a:r>
              <a:rPr lang="en-US" sz="2800" i="1" dirty="0" err="1">
                <a:solidFill>
                  <a:srgbClr val="0000FF"/>
                </a:solidFill>
              </a:rPr>
              <a:t>cơ</a:t>
            </a:r>
            <a:r>
              <a:rPr lang="en-US" sz="2800" i="1" dirty="0">
                <a:solidFill>
                  <a:srgbClr val="0000FF"/>
                </a:solidFill>
              </a:rPr>
              <a:t> </a:t>
            </a:r>
            <a:r>
              <a:rPr lang="en-US" sz="2800" i="1" dirty="0" err="1">
                <a:solidFill>
                  <a:srgbClr val="0000FF"/>
                </a:solidFill>
              </a:rPr>
              <a:t>cấu</a:t>
            </a:r>
            <a:r>
              <a:rPr lang="en-US" sz="2800" i="1" dirty="0">
                <a:solidFill>
                  <a:srgbClr val="0000FF"/>
                </a:solidFill>
              </a:rPr>
              <a:t> </a:t>
            </a:r>
            <a:r>
              <a:rPr lang="en-US" sz="2800" i="1" dirty="0" err="1">
                <a:solidFill>
                  <a:srgbClr val="0000FF"/>
                </a:solidFill>
              </a:rPr>
              <a:t>dân</a:t>
            </a:r>
            <a:r>
              <a:rPr lang="en-US" sz="2800" i="1" dirty="0">
                <a:solidFill>
                  <a:srgbClr val="0000FF"/>
                </a:solidFill>
              </a:rPr>
              <a:t> </a:t>
            </a:r>
            <a:r>
              <a:rPr lang="en-US" sz="2800" i="1" dirty="0" err="1">
                <a:solidFill>
                  <a:srgbClr val="0000FF"/>
                </a:solidFill>
              </a:rPr>
              <a:t>số</a:t>
            </a:r>
            <a:r>
              <a:rPr lang="en-US" sz="2800" i="1" dirty="0">
                <a:solidFill>
                  <a:srgbClr val="0000FF"/>
                </a:solidFill>
              </a:rPr>
              <a:t> </a:t>
            </a:r>
            <a:r>
              <a:rPr lang="en-US" sz="2800" i="1" dirty="0" err="1">
                <a:solidFill>
                  <a:srgbClr val="0000FF"/>
                </a:solidFill>
              </a:rPr>
              <a:t>của</a:t>
            </a:r>
            <a:r>
              <a:rPr lang="en-US" sz="2800" i="1" dirty="0">
                <a:solidFill>
                  <a:srgbClr val="0000FF"/>
                </a:solidFill>
              </a:rPr>
              <a:t> </a:t>
            </a:r>
            <a:r>
              <a:rPr lang="en-US" sz="2800" i="1" dirty="0" err="1">
                <a:solidFill>
                  <a:srgbClr val="0000FF"/>
                </a:solidFill>
              </a:rPr>
              <a:t>châu</a:t>
            </a:r>
            <a:r>
              <a:rPr lang="en-US" sz="2800" i="1" dirty="0">
                <a:solidFill>
                  <a:srgbClr val="0000FF"/>
                </a:solidFill>
              </a:rPr>
              <a:t> </a:t>
            </a:r>
            <a:r>
              <a:rPr lang="en-US" sz="2800" i="1" dirty="0" err="1">
                <a:solidFill>
                  <a:srgbClr val="0000FF"/>
                </a:solidFill>
              </a:rPr>
              <a:t>Âu</a:t>
            </a:r>
            <a:r>
              <a:rPr lang="en-US" sz="2800" i="1" dirty="0">
                <a:solidFill>
                  <a:srgbClr val="0000FF"/>
                </a:solidFill>
              </a:rPr>
              <a:t> </a:t>
            </a:r>
            <a:r>
              <a:rPr lang="en-US" sz="2800" i="1" dirty="0" err="1">
                <a:solidFill>
                  <a:srgbClr val="0000FF"/>
                </a:solidFill>
              </a:rPr>
              <a:t>là</a:t>
            </a:r>
            <a:endParaRPr lang="en-US" sz="2800" i="1" dirty="0">
              <a:solidFill>
                <a:srgbClr val="0000FF"/>
              </a:solidFill>
            </a:endParaRPr>
          </a:p>
          <a:p>
            <a:pPr marL="457200" indent="-457200">
              <a:buAutoNum type="alphaUcPeriod"/>
            </a:pPr>
            <a:r>
              <a:rPr lang="en-US" sz="2800" dirty="0" err="1" smtClean="0"/>
              <a:t>cơ</a:t>
            </a:r>
            <a:r>
              <a:rPr lang="en-US" sz="2800" dirty="0" smtClean="0"/>
              <a:t> </a:t>
            </a:r>
            <a:r>
              <a:rPr lang="en-US" sz="2800" dirty="0" err="1"/>
              <a:t>cấu</a:t>
            </a:r>
            <a:r>
              <a:rPr lang="en-US" sz="2800" dirty="0"/>
              <a:t> </a:t>
            </a:r>
            <a:r>
              <a:rPr lang="en-US" sz="2800" dirty="0" err="1"/>
              <a:t>dân</a:t>
            </a:r>
            <a:r>
              <a:rPr lang="en-US" sz="2800" dirty="0"/>
              <a:t> </a:t>
            </a:r>
            <a:r>
              <a:rPr lang="en-US" sz="2800" dirty="0" err="1"/>
              <a:t>số</a:t>
            </a:r>
            <a:r>
              <a:rPr lang="en-US" sz="2800" dirty="0"/>
              <a:t> </a:t>
            </a:r>
            <a:r>
              <a:rPr lang="en-US" sz="2800" dirty="0" err="1" smtClean="0"/>
              <a:t>trẻ</a:t>
            </a:r>
            <a:r>
              <a:rPr lang="en-US" sz="2800" dirty="0" smtClean="0"/>
              <a:t>.                                            B</a:t>
            </a:r>
            <a:r>
              <a:rPr lang="en-US" sz="2800" dirty="0"/>
              <a:t>. </a:t>
            </a:r>
            <a:r>
              <a:rPr lang="en-US" sz="2800" dirty="0" err="1"/>
              <a:t>cơ</a:t>
            </a:r>
            <a:r>
              <a:rPr lang="en-US" sz="2800" dirty="0"/>
              <a:t> </a:t>
            </a:r>
            <a:r>
              <a:rPr lang="en-US" sz="2800" dirty="0" err="1"/>
              <a:t>cấu</a:t>
            </a:r>
            <a:r>
              <a:rPr lang="en-US" sz="2800" dirty="0"/>
              <a:t> </a:t>
            </a:r>
            <a:r>
              <a:rPr lang="en-US" sz="2800" dirty="0" err="1"/>
              <a:t>dân</a:t>
            </a:r>
            <a:r>
              <a:rPr lang="en-US" sz="2800" dirty="0"/>
              <a:t> </a:t>
            </a:r>
            <a:r>
              <a:rPr lang="en-US" sz="2800" dirty="0" err="1"/>
              <a:t>số</a:t>
            </a:r>
            <a:r>
              <a:rPr lang="en-US" sz="2800" dirty="0"/>
              <a:t> </a:t>
            </a:r>
            <a:r>
              <a:rPr lang="en-US" sz="2800" dirty="0" err="1" smtClean="0"/>
              <a:t>già</a:t>
            </a:r>
            <a:r>
              <a:rPr lang="en-US" sz="2800" dirty="0" smtClean="0"/>
              <a:t>.                  </a:t>
            </a:r>
          </a:p>
          <a:p>
            <a:r>
              <a:rPr lang="en-US" sz="2800" dirty="0" smtClean="0"/>
              <a:t>C</a:t>
            </a:r>
            <a:r>
              <a:rPr lang="en-US" sz="2800" dirty="0"/>
              <a:t>. </a:t>
            </a:r>
            <a:r>
              <a:rPr lang="en-US" sz="2800" dirty="0" smtClean="0"/>
              <a:t>  </a:t>
            </a:r>
            <a:r>
              <a:rPr lang="en-US" sz="2800" dirty="0" err="1" smtClean="0"/>
              <a:t>cơ</a:t>
            </a:r>
            <a:r>
              <a:rPr lang="en-US" sz="2800" dirty="0" smtClean="0"/>
              <a:t> </a:t>
            </a:r>
            <a:r>
              <a:rPr lang="en-US" sz="2800" dirty="0" err="1"/>
              <a:t>cấu</a:t>
            </a:r>
            <a:r>
              <a:rPr lang="en-US" sz="2800" dirty="0"/>
              <a:t> </a:t>
            </a:r>
            <a:r>
              <a:rPr lang="en-US" sz="2800" dirty="0" err="1"/>
              <a:t>dân</a:t>
            </a:r>
            <a:r>
              <a:rPr lang="en-US" sz="2800" dirty="0"/>
              <a:t> </a:t>
            </a:r>
            <a:r>
              <a:rPr lang="en-US" sz="2800" dirty="0" err="1"/>
              <a:t>số</a:t>
            </a:r>
            <a:r>
              <a:rPr lang="en-US" sz="2800" dirty="0"/>
              <a:t> </a:t>
            </a:r>
            <a:r>
              <a:rPr lang="en-US" sz="2800" dirty="0" err="1"/>
              <a:t>ổn</a:t>
            </a:r>
            <a:r>
              <a:rPr lang="en-US" sz="2800" dirty="0"/>
              <a:t> </a:t>
            </a:r>
            <a:r>
              <a:rPr lang="en-US" sz="2800" dirty="0" err="1" smtClean="0"/>
              <a:t>định</a:t>
            </a:r>
            <a:r>
              <a:rPr lang="en-US" sz="2800" dirty="0" smtClean="0"/>
              <a:t>.                                   D</a:t>
            </a:r>
            <a:r>
              <a:rPr lang="en-US" sz="2800" dirty="0"/>
              <a:t>. </a:t>
            </a:r>
            <a:r>
              <a:rPr lang="en-US" sz="2800" dirty="0" err="1"/>
              <a:t>đang</a:t>
            </a:r>
            <a:r>
              <a:rPr lang="en-US" sz="2800" dirty="0"/>
              <a:t> </a:t>
            </a:r>
            <a:r>
              <a:rPr lang="en-US" sz="2800" dirty="0" err="1"/>
              <a:t>chuyển</a:t>
            </a:r>
            <a:r>
              <a:rPr lang="en-US" sz="2800" dirty="0"/>
              <a:t> </a:t>
            </a:r>
            <a:r>
              <a:rPr lang="en-US" sz="2800" dirty="0" err="1"/>
              <a:t>từ</a:t>
            </a:r>
            <a:r>
              <a:rPr lang="en-US" sz="2800" dirty="0"/>
              <a:t> </a:t>
            </a:r>
            <a:r>
              <a:rPr lang="en-US" sz="2800" dirty="0" err="1"/>
              <a:t>ổn</a:t>
            </a:r>
            <a:r>
              <a:rPr lang="en-US" sz="2800" dirty="0"/>
              <a:t> </a:t>
            </a:r>
            <a:r>
              <a:rPr lang="en-US" sz="2800" dirty="0" err="1"/>
              <a:t>định</a:t>
            </a:r>
            <a:r>
              <a:rPr lang="en-US" sz="2800" dirty="0"/>
              <a:t> sang </a:t>
            </a:r>
            <a:r>
              <a:rPr lang="en-US" sz="2800" dirty="0" err="1"/>
              <a:t>già</a:t>
            </a:r>
            <a:r>
              <a:rPr lang="en-US" sz="2800" dirty="0"/>
              <a:t>.</a:t>
            </a:r>
          </a:p>
          <a:p>
            <a:r>
              <a:rPr lang="en-US" sz="2800" b="1" dirty="0" err="1"/>
              <a:t>Câu</a:t>
            </a:r>
            <a:r>
              <a:rPr lang="en-US" sz="2800" b="1" dirty="0"/>
              <a:t> 2. </a:t>
            </a:r>
            <a:r>
              <a:rPr lang="en-US" sz="2800" i="1" dirty="0" err="1">
                <a:solidFill>
                  <a:srgbClr val="0000FF"/>
                </a:solidFill>
              </a:rPr>
              <a:t>Đô</a:t>
            </a:r>
            <a:r>
              <a:rPr lang="en-US" sz="2800" i="1" dirty="0">
                <a:solidFill>
                  <a:srgbClr val="0000FF"/>
                </a:solidFill>
              </a:rPr>
              <a:t> </a:t>
            </a:r>
            <a:r>
              <a:rPr lang="en-US" sz="2800" i="1" dirty="0" err="1">
                <a:solidFill>
                  <a:srgbClr val="0000FF"/>
                </a:solidFill>
              </a:rPr>
              <a:t>thị</a:t>
            </a:r>
            <a:r>
              <a:rPr lang="en-US" sz="2800" i="1" dirty="0">
                <a:solidFill>
                  <a:srgbClr val="0000FF"/>
                </a:solidFill>
              </a:rPr>
              <a:t> </a:t>
            </a:r>
            <a:r>
              <a:rPr lang="en-US" sz="2800" i="1" dirty="0" err="1">
                <a:solidFill>
                  <a:srgbClr val="0000FF"/>
                </a:solidFill>
              </a:rPr>
              <a:t>hóa</a:t>
            </a:r>
            <a:r>
              <a:rPr lang="en-US" sz="2800" i="1" dirty="0">
                <a:solidFill>
                  <a:srgbClr val="0000FF"/>
                </a:solidFill>
              </a:rPr>
              <a:t> ở </a:t>
            </a:r>
            <a:r>
              <a:rPr lang="en-US" sz="2800" i="1" dirty="0" err="1">
                <a:solidFill>
                  <a:srgbClr val="0000FF"/>
                </a:solidFill>
              </a:rPr>
              <a:t>châu</a:t>
            </a:r>
            <a:r>
              <a:rPr lang="en-US" sz="2800" i="1" dirty="0">
                <a:solidFill>
                  <a:srgbClr val="0000FF"/>
                </a:solidFill>
              </a:rPr>
              <a:t> </a:t>
            </a:r>
            <a:r>
              <a:rPr lang="en-US" sz="2800" i="1" dirty="0" err="1">
                <a:solidFill>
                  <a:srgbClr val="0000FF"/>
                </a:solidFill>
              </a:rPr>
              <a:t>Âu</a:t>
            </a:r>
            <a:r>
              <a:rPr lang="en-US" sz="2800" i="1" dirty="0">
                <a:solidFill>
                  <a:srgbClr val="0000FF"/>
                </a:solidFill>
              </a:rPr>
              <a:t> </a:t>
            </a:r>
            <a:r>
              <a:rPr lang="en-US" sz="2800" i="1" dirty="0" err="1">
                <a:solidFill>
                  <a:srgbClr val="0000FF"/>
                </a:solidFill>
              </a:rPr>
              <a:t>có</a:t>
            </a:r>
            <a:r>
              <a:rPr lang="en-US" sz="2800" i="1" dirty="0">
                <a:solidFill>
                  <a:srgbClr val="0000FF"/>
                </a:solidFill>
              </a:rPr>
              <a:t> </a:t>
            </a:r>
            <a:r>
              <a:rPr lang="en-US" sz="2800" i="1" dirty="0" err="1">
                <a:solidFill>
                  <a:srgbClr val="0000FF"/>
                </a:solidFill>
              </a:rPr>
              <a:t>đặc</a:t>
            </a:r>
            <a:r>
              <a:rPr lang="en-US" sz="2800" i="1" dirty="0">
                <a:solidFill>
                  <a:srgbClr val="0000FF"/>
                </a:solidFill>
              </a:rPr>
              <a:t> </a:t>
            </a:r>
            <a:r>
              <a:rPr lang="en-US" sz="2800" i="1" dirty="0" err="1">
                <a:solidFill>
                  <a:srgbClr val="0000FF"/>
                </a:solidFill>
              </a:rPr>
              <a:t>điểm</a:t>
            </a:r>
            <a:r>
              <a:rPr lang="en-US" sz="2800" i="1" dirty="0">
                <a:solidFill>
                  <a:srgbClr val="0000FF"/>
                </a:solidFill>
              </a:rPr>
              <a:t> </a:t>
            </a:r>
            <a:r>
              <a:rPr lang="en-US" sz="2800" i="1" dirty="0" err="1">
                <a:solidFill>
                  <a:srgbClr val="0000FF"/>
                </a:solidFill>
              </a:rPr>
              <a:t>chủ</a:t>
            </a:r>
            <a:r>
              <a:rPr lang="en-US" sz="2800" i="1" dirty="0">
                <a:solidFill>
                  <a:srgbClr val="0000FF"/>
                </a:solidFill>
              </a:rPr>
              <a:t> </a:t>
            </a:r>
            <a:r>
              <a:rPr lang="en-US" sz="2800" i="1" dirty="0" err="1">
                <a:solidFill>
                  <a:srgbClr val="0000FF"/>
                </a:solidFill>
              </a:rPr>
              <a:t>yếu</a:t>
            </a:r>
            <a:r>
              <a:rPr lang="en-US" sz="2800" i="1" dirty="0">
                <a:solidFill>
                  <a:srgbClr val="0000FF"/>
                </a:solidFill>
              </a:rPr>
              <a:t> </a:t>
            </a:r>
            <a:r>
              <a:rPr lang="en-US" sz="2800" i="1" dirty="0" err="1">
                <a:solidFill>
                  <a:srgbClr val="0000FF"/>
                </a:solidFill>
              </a:rPr>
              <a:t>nào</a:t>
            </a:r>
            <a:r>
              <a:rPr lang="en-US" sz="2800" i="1" dirty="0">
                <a:solidFill>
                  <a:srgbClr val="0000FF"/>
                </a:solidFill>
              </a:rPr>
              <a:t> </a:t>
            </a:r>
            <a:r>
              <a:rPr lang="en-US" sz="2800" i="1" dirty="0" err="1">
                <a:solidFill>
                  <a:srgbClr val="0000FF"/>
                </a:solidFill>
              </a:rPr>
              <a:t>sau</a:t>
            </a:r>
            <a:r>
              <a:rPr lang="en-US" sz="2800" i="1" dirty="0">
                <a:solidFill>
                  <a:srgbClr val="0000FF"/>
                </a:solidFill>
              </a:rPr>
              <a:t> </a:t>
            </a:r>
            <a:r>
              <a:rPr lang="en-US" sz="2800" i="1" dirty="0" err="1">
                <a:solidFill>
                  <a:srgbClr val="0000FF"/>
                </a:solidFill>
              </a:rPr>
              <a:t>đây</a:t>
            </a:r>
            <a:r>
              <a:rPr lang="en-US" sz="2800" i="1" dirty="0">
                <a:solidFill>
                  <a:srgbClr val="0000FF"/>
                </a:solidFill>
              </a:rPr>
              <a:t>?</a:t>
            </a:r>
          </a:p>
          <a:p>
            <a:r>
              <a:rPr lang="en-US" sz="2800" dirty="0"/>
              <a:t>A. </a:t>
            </a:r>
            <a:r>
              <a:rPr lang="en-US" sz="2800" dirty="0" err="1"/>
              <a:t>Mức</a:t>
            </a:r>
            <a:r>
              <a:rPr lang="en-US" sz="2800" dirty="0"/>
              <a:t> </a:t>
            </a:r>
            <a:r>
              <a:rPr lang="en-US" sz="2800" dirty="0" err="1"/>
              <a:t>độ</a:t>
            </a:r>
            <a:r>
              <a:rPr lang="en-US" sz="2800" dirty="0"/>
              <a:t> </a:t>
            </a:r>
            <a:r>
              <a:rPr lang="en-US" sz="2800" dirty="0" err="1"/>
              <a:t>đô</a:t>
            </a:r>
            <a:r>
              <a:rPr lang="en-US" sz="2800" dirty="0"/>
              <a:t> </a:t>
            </a:r>
            <a:r>
              <a:rPr lang="en-US" sz="2800" dirty="0" err="1"/>
              <a:t>thị</a:t>
            </a:r>
            <a:r>
              <a:rPr lang="en-US" sz="2800" dirty="0"/>
              <a:t> </a:t>
            </a:r>
            <a:r>
              <a:rPr lang="en-US" sz="2800" dirty="0" err="1"/>
              <a:t>hóa</a:t>
            </a:r>
            <a:r>
              <a:rPr lang="en-US" sz="2800" dirty="0"/>
              <a:t> </a:t>
            </a:r>
            <a:r>
              <a:rPr lang="en-US" sz="2800" dirty="0" err="1" smtClean="0"/>
              <a:t>chậm</a:t>
            </a:r>
            <a:r>
              <a:rPr lang="en-US" sz="2800" dirty="0" smtClean="0"/>
              <a:t>.                         B</a:t>
            </a:r>
            <a:r>
              <a:rPr lang="en-US" sz="2800" dirty="0"/>
              <a:t>. </a:t>
            </a:r>
            <a:r>
              <a:rPr lang="en-US" sz="2800" dirty="0" err="1"/>
              <a:t>Chủ</a:t>
            </a:r>
            <a:r>
              <a:rPr lang="en-US" sz="2800" dirty="0"/>
              <a:t> </a:t>
            </a:r>
            <a:r>
              <a:rPr lang="en-US" sz="2800" dirty="0" err="1"/>
              <a:t>yếu</a:t>
            </a:r>
            <a:r>
              <a:rPr lang="en-US" sz="2800" dirty="0"/>
              <a:t> </a:t>
            </a:r>
            <a:r>
              <a:rPr lang="en-US" sz="2800" dirty="0" err="1"/>
              <a:t>là</a:t>
            </a:r>
            <a:r>
              <a:rPr lang="en-US" sz="2800" dirty="0"/>
              <a:t> </a:t>
            </a:r>
            <a:r>
              <a:rPr lang="en-US" sz="2800" dirty="0" err="1"/>
              <a:t>đô</a:t>
            </a:r>
            <a:r>
              <a:rPr lang="en-US" sz="2800" dirty="0"/>
              <a:t> </a:t>
            </a:r>
            <a:r>
              <a:rPr lang="en-US" sz="2800" dirty="0" err="1"/>
              <a:t>thị</a:t>
            </a:r>
            <a:r>
              <a:rPr lang="en-US" sz="2800" dirty="0"/>
              <a:t> </a:t>
            </a:r>
            <a:r>
              <a:rPr lang="en-US" sz="2800" dirty="0" err="1"/>
              <a:t>hóa</a:t>
            </a:r>
            <a:r>
              <a:rPr lang="en-US" sz="2800" dirty="0"/>
              <a:t> </a:t>
            </a:r>
            <a:r>
              <a:rPr lang="en-US" sz="2800" dirty="0" err="1"/>
              <a:t>tự</a:t>
            </a:r>
            <a:r>
              <a:rPr lang="en-US" sz="2800" dirty="0"/>
              <a:t> </a:t>
            </a:r>
            <a:r>
              <a:rPr lang="en-US" sz="2800" dirty="0" err="1"/>
              <a:t>phát</a:t>
            </a:r>
            <a:r>
              <a:rPr lang="en-US" sz="2800" dirty="0"/>
              <a:t>.</a:t>
            </a:r>
          </a:p>
          <a:p>
            <a:r>
              <a:rPr lang="en-US" sz="2800" dirty="0"/>
              <a:t>C. </a:t>
            </a:r>
            <a:r>
              <a:rPr lang="en-US" sz="2800" dirty="0" err="1"/>
              <a:t>Quá</a:t>
            </a:r>
            <a:r>
              <a:rPr lang="en-US" sz="2800" dirty="0"/>
              <a:t> </a:t>
            </a:r>
            <a:r>
              <a:rPr lang="en-US" sz="2800" dirty="0" err="1"/>
              <a:t>trình</a:t>
            </a:r>
            <a:r>
              <a:rPr lang="en-US" sz="2800" dirty="0"/>
              <a:t> </a:t>
            </a:r>
            <a:r>
              <a:rPr lang="en-US" sz="2800" dirty="0" err="1"/>
              <a:t>đô</a:t>
            </a:r>
            <a:r>
              <a:rPr lang="en-US" sz="2800" dirty="0"/>
              <a:t> </a:t>
            </a:r>
            <a:r>
              <a:rPr lang="en-US" sz="2800" dirty="0" err="1"/>
              <a:t>thị</a:t>
            </a:r>
            <a:r>
              <a:rPr lang="en-US" sz="2800" dirty="0"/>
              <a:t> </a:t>
            </a:r>
            <a:r>
              <a:rPr lang="en-US" sz="2800" dirty="0" err="1"/>
              <a:t>hóa</a:t>
            </a:r>
            <a:r>
              <a:rPr lang="en-US" sz="2800" dirty="0"/>
              <a:t> </a:t>
            </a:r>
            <a:r>
              <a:rPr lang="en-US" sz="2800" dirty="0" err="1"/>
              <a:t>diễn</a:t>
            </a:r>
            <a:r>
              <a:rPr lang="en-US" sz="2800" dirty="0"/>
              <a:t> </a:t>
            </a:r>
            <a:r>
              <a:rPr lang="en-US" sz="2800" dirty="0" err="1"/>
              <a:t>ra</a:t>
            </a:r>
            <a:r>
              <a:rPr lang="en-US" sz="2800" dirty="0"/>
              <a:t> </a:t>
            </a:r>
            <a:r>
              <a:rPr lang="en-US" sz="2800" dirty="0" err="1" smtClean="0"/>
              <a:t>sớm</a:t>
            </a:r>
            <a:r>
              <a:rPr lang="en-US" sz="2800" dirty="0" smtClean="0"/>
              <a:t>.           D</a:t>
            </a:r>
            <a:r>
              <a:rPr lang="en-US" sz="2800" dirty="0"/>
              <a:t>. </a:t>
            </a:r>
            <a:r>
              <a:rPr lang="en-US" sz="2800" dirty="0" err="1"/>
              <a:t>Quá</a:t>
            </a:r>
            <a:r>
              <a:rPr lang="en-US" sz="2800" dirty="0"/>
              <a:t> </a:t>
            </a:r>
            <a:r>
              <a:rPr lang="en-US" sz="2800" dirty="0" err="1"/>
              <a:t>trình</a:t>
            </a:r>
            <a:r>
              <a:rPr lang="en-US" sz="2800" dirty="0"/>
              <a:t> </a:t>
            </a:r>
            <a:r>
              <a:rPr lang="en-US" sz="2800" dirty="0" err="1"/>
              <a:t>đô</a:t>
            </a:r>
            <a:r>
              <a:rPr lang="en-US" sz="2800" dirty="0"/>
              <a:t> </a:t>
            </a:r>
            <a:r>
              <a:rPr lang="en-US" sz="2800" dirty="0" err="1"/>
              <a:t>thị</a:t>
            </a:r>
            <a:r>
              <a:rPr lang="en-US" sz="2800" dirty="0"/>
              <a:t> </a:t>
            </a:r>
            <a:r>
              <a:rPr lang="en-US" sz="2800" dirty="0" err="1"/>
              <a:t>hóa</a:t>
            </a:r>
            <a:r>
              <a:rPr lang="en-US" sz="2800" dirty="0"/>
              <a:t> </a:t>
            </a:r>
            <a:r>
              <a:rPr lang="en-US" sz="2800" dirty="0" err="1"/>
              <a:t>diễn</a:t>
            </a:r>
            <a:r>
              <a:rPr lang="en-US" sz="2800" dirty="0"/>
              <a:t> </a:t>
            </a:r>
            <a:r>
              <a:rPr lang="en-US" sz="2800" dirty="0" err="1"/>
              <a:t>ra</a:t>
            </a:r>
            <a:r>
              <a:rPr lang="en-US" sz="2800" dirty="0"/>
              <a:t> </a:t>
            </a:r>
            <a:r>
              <a:rPr lang="en-US" sz="2800" dirty="0" err="1"/>
              <a:t>muộn</a:t>
            </a:r>
            <a:r>
              <a:rPr lang="en-US" sz="2800" dirty="0"/>
              <a:t>.</a:t>
            </a:r>
          </a:p>
          <a:p>
            <a:r>
              <a:rPr lang="en-US" sz="2800" b="1" dirty="0" err="1"/>
              <a:t>Câu</a:t>
            </a:r>
            <a:r>
              <a:rPr lang="en-US" sz="2800" b="1" dirty="0"/>
              <a:t> 3.</a:t>
            </a:r>
            <a:r>
              <a:rPr lang="en-US" sz="2800" dirty="0"/>
              <a:t> </a:t>
            </a:r>
            <a:r>
              <a:rPr lang="en-US" sz="2800" i="1" dirty="0" err="1">
                <a:solidFill>
                  <a:srgbClr val="0000FF"/>
                </a:solidFill>
              </a:rPr>
              <a:t>Thuận</a:t>
            </a:r>
            <a:r>
              <a:rPr lang="en-US" sz="2800" i="1" dirty="0">
                <a:solidFill>
                  <a:srgbClr val="0000FF"/>
                </a:solidFill>
              </a:rPr>
              <a:t> </a:t>
            </a:r>
            <a:r>
              <a:rPr lang="en-US" sz="2800" i="1" dirty="0" err="1">
                <a:solidFill>
                  <a:srgbClr val="0000FF"/>
                </a:solidFill>
              </a:rPr>
              <a:t>lợi</a:t>
            </a:r>
            <a:r>
              <a:rPr lang="en-US" sz="2800" i="1" dirty="0">
                <a:solidFill>
                  <a:srgbClr val="0000FF"/>
                </a:solidFill>
              </a:rPr>
              <a:t> </a:t>
            </a:r>
            <a:r>
              <a:rPr lang="en-US" sz="2800" i="1" dirty="0" err="1">
                <a:solidFill>
                  <a:srgbClr val="0000FF"/>
                </a:solidFill>
              </a:rPr>
              <a:t>của</a:t>
            </a:r>
            <a:r>
              <a:rPr lang="en-US" sz="2800" i="1" dirty="0">
                <a:solidFill>
                  <a:srgbClr val="0000FF"/>
                </a:solidFill>
              </a:rPr>
              <a:t> </a:t>
            </a:r>
            <a:r>
              <a:rPr lang="en-US" sz="2800" i="1" dirty="0" err="1">
                <a:solidFill>
                  <a:srgbClr val="0000FF"/>
                </a:solidFill>
              </a:rPr>
              <a:t>châu</a:t>
            </a:r>
            <a:r>
              <a:rPr lang="en-US" sz="2800" i="1" dirty="0">
                <a:solidFill>
                  <a:srgbClr val="0000FF"/>
                </a:solidFill>
              </a:rPr>
              <a:t> </a:t>
            </a:r>
            <a:r>
              <a:rPr lang="en-US" sz="2800" i="1" dirty="0" err="1">
                <a:solidFill>
                  <a:srgbClr val="0000FF"/>
                </a:solidFill>
              </a:rPr>
              <a:t>Âu</a:t>
            </a:r>
            <a:r>
              <a:rPr lang="en-US" sz="2800" i="1" dirty="0">
                <a:solidFill>
                  <a:srgbClr val="0000FF"/>
                </a:solidFill>
              </a:rPr>
              <a:t> </a:t>
            </a:r>
            <a:r>
              <a:rPr lang="en-US" sz="2800" i="1" dirty="0" err="1">
                <a:solidFill>
                  <a:srgbClr val="0000FF"/>
                </a:solidFill>
              </a:rPr>
              <a:t>khi</a:t>
            </a:r>
            <a:r>
              <a:rPr lang="en-US" sz="2800" i="1" dirty="0">
                <a:solidFill>
                  <a:srgbClr val="0000FF"/>
                </a:solidFill>
              </a:rPr>
              <a:t> </a:t>
            </a:r>
            <a:r>
              <a:rPr lang="en-US" sz="2800" i="1" dirty="0" err="1">
                <a:solidFill>
                  <a:srgbClr val="0000FF"/>
                </a:solidFill>
              </a:rPr>
              <a:t>có</a:t>
            </a:r>
            <a:r>
              <a:rPr lang="en-US" sz="2800" i="1" dirty="0">
                <a:solidFill>
                  <a:srgbClr val="0000FF"/>
                </a:solidFill>
              </a:rPr>
              <a:t> </a:t>
            </a:r>
            <a:r>
              <a:rPr lang="en-US" sz="2800" i="1" dirty="0" err="1">
                <a:solidFill>
                  <a:srgbClr val="0000FF"/>
                </a:solidFill>
              </a:rPr>
              <a:t>người</a:t>
            </a:r>
            <a:r>
              <a:rPr lang="en-US" sz="2800" i="1" dirty="0">
                <a:solidFill>
                  <a:srgbClr val="0000FF"/>
                </a:solidFill>
              </a:rPr>
              <a:t> di </a:t>
            </a:r>
            <a:r>
              <a:rPr lang="en-US" sz="2800" i="1" dirty="0" err="1">
                <a:solidFill>
                  <a:srgbClr val="0000FF"/>
                </a:solidFill>
              </a:rPr>
              <a:t>cư</a:t>
            </a:r>
            <a:r>
              <a:rPr lang="en-US" sz="2800" i="1" dirty="0">
                <a:solidFill>
                  <a:srgbClr val="0000FF"/>
                </a:solidFill>
              </a:rPr>
              <a:t> </a:t>
            </a:r>
            <a:r>
              <a:rPr lang="en-US" sz="2800" i="1" dirty="0" err="1">
                <a:solidFill>
                  <a:srgbClr val="0000FF"/>
                </a:solidFill>
              </a:rPr>
              <a:t>đến</a:t>
            </a:r>
            <a:r>
              <a:rPr lang="en-US" sz="2800" i="1" dirty="0">
                <a:solidFill>
                  <a:srgbClr val="0000FF"/>
                </a:solidFill>
              </a:rPr>
              <a:t> </a:t>
            </a:r>
            <a:r>
              <a:rPr lang="en-US" sz="2800" i="1" dirty="0" err="1">
                <a:solidFill>
                  <a:srgbClr val="0000FF"/>
                </a:solidFill>
              </a:rPr>
              <a:t>là</a:t>
            </a:r>
            <a:endParaRPr lang="en-US" sz="2800" i="1" dirty="0">
              <a:solidFill>
                <a:srgbClr val="0000FF"/>
              </a:solidFill>
            </a:endParaRPr>
          </a:p>
          <a:p>
            <a:pPr marL="514350" indent="-514350">
              <a:buAutoNum type="alphaUcPeriod"/>
            </a:pPr>
            <a:r>
              <a:rPr lang="en-US" sz="2800" dirty="0" err="1" smtClean="0"/>
              <a:t>tăng</a:t>
            </a:r>
            <a:r>
              <a:rPr lang="en-US" sz="2800" dirty="0" smtClean="0"/>
              <a:t> </a:t>
            </a:r>
            <a:r>
              <a:rPr lang="en-US" sz="2800" dirty="0" err="1"/>
              <a:t>nguồn</a:t>
            </a:r>
            <a:r>
              <a:rPr lang="en-US" sz="2800" dirty="0"/>
              <a:t> </a:t>
            </a:r>
            <a:r>
              <a:rPr lang="en-US" sz="2800" dirty="0" err="1"/>
              <a:t>lao</a:t>
            </a:r>
            <a:r>
              <a:rPr lang="en-US" sz="2800" dirty="0"/>
              <a:t> </a:t>
            </a:r>
            <a:r>
              <a:rPr lang="en-US" sz="2800" dirty="0" err="1" smtClean="0"/>
              <a:t>động</a:t>
            </a:r>
            <a:r>
              <a:rPr lang="en-US" sz="2800" dirty="0" smtClean="0"/>
              <a:t>.                             B</a:t>
            </a:r>
            <a:r>
              <a:rPr lang="en-US" sz="2800" dirty="0"/>
              <a:t>. </a:t>
            </a:r>
            <a:r>
              <a:rPr lang="en-US" sz="2800" dirty="0" err="1"/>
              <a:t>tăng</a:t>
            </a:r>
            <a:r>
              <a:rPr lang="en-US" sz="2800" dirty="0"/>
              <a:t> </a:t>
            </a:r>
            <a:r>
              <a:rPr lang="en-US" sz="2800" dirty="0" err="1"/>
              <a:t>phúc</a:t>
            </a:r>
            <a:r>
              <a:rPr lang="en-US" sz="2800" dirty="0"/>
              <a:t> </a:t>
            </a:r>
            <a:r>
              <a:rPr lang="en-US" sz="2800" dirty="0" err="1"/>
              <a:t>lợi</a:t>
            </a:r>
            <a:r>
              <a:rPr lang="en-US" sz="2800" dirty="0"/>
              <a:t> </a:t>
            </a:r>
            <a:r>
              <a:rPr lang="en-US" sz="2800" dirty="0" err="1"/>
              <a:t>xã</a:t>
            </a:r>
            <a:r>
              <a:rPr lang="en-US" sz="2800" dirty="0"/>
              <a:t> </a:t>
            </a:r>
            <a:r>
              <a:rPr lang="en-US" sz="2800" dirty="0" err="1" smtClean="0"/>
              <a:t>hội</a:t>
            </a:r>
            <a:r>
              <a:rPr lang="en-US" sz="2800" dirty="0" smtClean="0"/>
              <a:t>.       </a:t>
            </a:r>
          </a:p>
          <a:p>
            <a:r>
              <a:rPr lang="en-US" sz="2800" dirty="0" smtClean="0"/>
              <a:t>C</a:t>
            </a:r>
            <a:r>
              <a:rPr lang="en-US" sz="2800" dirty="0"/>
              <a:t>. </a:t>
            </a:r>
            <a:r>
              <a:rPr lang="en-US" sz="2800" dirty="0" smtClean="0"/>
              <a:t>  </a:t>
            </a:r>
            <a:r>
              <a:rPr lang="en-US" sz="2800" dirty="0" err="1" smtClean="0"/>
              <a:t>chú</a:t>
            </a:r>
            <a:r>
              <a:rPr lang="en-US" sz="2800" dirty="0" smtClean="0"/>
              <a:t> </a:t>
            </a:r>
            <a:r>
              <a:rPr lang="en-US" sz="2800" dirty="0" err="1"/>
              <a:t>trọng</a:t>
            </a:r>
            <a:r>
              <a:rPr lang="en-US" sz="2800" dirty="0"/>
              <a:t> an </a:t>
            </a:r>
            <a:r>
              <a:rPr lang="en-US" sz="2800" dirty="0" err="1" smtClean="0"/>
              <a:t>ninh</a:t>
            </a:r>
            <a:r>
              <a:rPr lang="en-US" sz="2800" dirty="0" smtClean="0"/>
              <a:t>.                                  D</a:t>
            </a:r>
            <a:r>
              <a:rPr lang="en-US" sz="2800" dirty="0"/>
              <a:t>. </a:t>
            </a:r>
            <a:r>
              <a:rPr lang="en-US" sz="2800" dirty="0" err="1"/>
              <a:t>ổn</a:t>
            </a:r>
            <a:r>
              <a:rPr lang="en-US" sz="2800" dirty="0"/>
              <a:t> </a:t>
            </a:r>
            <a:r>
              <a:rPr lang="en-US" sz="2800" dirty="0" err="1"/>
              <a:t>định</a:t>
            </a:r>
            <a:r>
              <a:rPr lang="en-US" sz="2800" dirty="0"/>
              <a:t> </a:t>
            </a:r>
            <a:r>
              <a:rPr lang="en-US" sz="2800" dirty="0" err="1"/>
              <a:t>về</a:t>
            </a:r>
            <a:r>
              <a:rPr lang="en-US" sz="2800" dirty="0"/>
              <a:t> </a:t>
            </a:r>
            <a:r>
              <a:rPr lang="en-US" sz="2800" dirty="0" err="1"/>
              <a:t>xã</a:t>
            </a:r>
            <a:r>
              <a:rPr lang="en-US" sz="2800" dirty="0"/>
              <a:t> </a:t>
            </a:r>
            <a:r>
              <a:rPr lang="en-US" sz="2800" dirty="0" err="1"/>
              <a:t>hội</a:t>
            </a:r>
            <a:r>
              <a:rPr lang="en-US" sz="2800" dirty="0"/>
              <a:t>.</a:t>
            </a:r>
          </a:p>
          <a:p>
            <a:r>
              <a:rPr lang="en-US" sz="2800" b="1" dirty="0" err="1"/>
              <a:t>Câu</a:t>
            </a:r>
            <a:r>
              <a:rPr lang="en-US" sz="2800" b="1" dirty="0"/>
              <a:t> 4.</a:t>
            </a:r>
            <a:r>
              <a:rPr lang="en-US" sz="2800" dirty="0"/>
              <a:t> </a:t>
            </a:r>
            <a:r>
              <a:rPr lang="en-US" sz="2800" i="1" dirty="0" err="1">
                <a:solidFill>
                  <a:srgbClr val="0000FF"/>
                </a:solidFill>
              </a:rPr>
              <a:t>Người</a:t>
            </a:r>
            <a:r>
              <a:rPr lang="en-US" sz="2800" i="1" dirty="0">
                <a:solidFill>
                  <a:srgbClr val="0000FF"/>
                </a:solidFill>
              </a:rPr>
              <a:t> </a:t>
            </a:r>
            <a:r>
              <a:rPr lang="en-US" sz="2800" i="1" dirty="0" err="1">
                <a:solidFill>
                  <a:srgbClr val="0000FF"/>
                </a:solidFill>
              </a:rPr>
              <a:t>tị</a:t>
            </a:r>
            <a:r>
              <a:rPr lang="en-US" sz="2800" i="1" dirty="0">
                <a:solidFill>
                  <a:srgbClr val="0000FF"/>
                </a:solidFill>
              </a:rPr>
              <a:t> </a:t>
            </a:r>
            <a:r>
              <a:rPr lang="en-US" sz="2800" i="1" dirty="0" err="1">
                <a:solidFill>
                  <a:srgbClr val="0000FF"/>
                </a:solidFill>
              </a:rPr>
              <a:t>nạn</a:t>
            </a:r>
            <a:r>
              <a:rPr lang="en-US" sz="2800" i="1" dirty="0">
                <a:solidFill>
                  <a:srgbClr val="0000FF"/>
                </a:solidFill>
              </a:rPr>
              <a:t> </a:t>
            </a:r>
            <a:r>
              <a:rPr lang="en-US" sz="2800" i="1" dirty="0" err="1">
                <a:solidFill>
                  <a:srgbClr val="0000FF"/>
                </a:solidFill>
              </a:rPr>
              <a:t>đến</a:t>
            </a:r>
            <a:r>
              <a:rPr lang="en-US" sz="2800" i="1" dirty="0">
                <a:solidFill>
                  <a:srgbClr val="0000FF"/>
                </a:solidFill>
              </a:rPr>
              <a:t> </a:t>
            </a:r>
            <a:r>
              <a:rPr lang="en-US" sz="2800" i="1" dirty="0" err="1">
                <a:solidFill>
                  <a:srgbClr val="0000FF"/>
                </a:solidFill>
              </a:rPr>
              <a:t>châu</a:t>
            </a:r>
            <a:r>
              <a:rPr lang="en-US" sz="2800" i="1" dirty="0">
                <a:solidFill>
                  <a:srgbClr val="0000FF"/>
                </a:solidFill>
              </a:rPr>
              <a:t> </a:t>
            </a:r>
            <a:r>
              <a:rPr lang="en-US" sz="2800" i="1" dirty="0" err="1">
                <a:solidFill>
                  <a:srgbClr val="0000FF"/>
                </a:solidFill>
              </a:rPr>
              <a:t>Âu</a:t>
            </a:r>
            <a:r>
              <a:rPr lang="en-US" sz="2800" i="1" dirty="0">
                <a:solidFill>
                  <a:srgbClr val="0000FF"/>
                </a:solidFill>
              </a:rPr>
              <a:t> </a:t>
            </a:r>
            <a:r>
              <a:rPr lang="en-US" sz="2800" i="1" dirty="0" err="1">
                <a:solidFill>
                  <a:srgbClr val="0000FF"/>
                </a:solidFill>
              </a:rPr>
              <a:t>hiện</a:t>
            </a:r>
            <a:r>
              <a:rPr lang="en-US" sz="2800" i="1" dirty="0">
                <a:solidFill>
                  <a:srgbClr val="0000FF"/>
                </a:solidFill>
              </a:rPr>
              <a:t> nay </a:t>
            </a:r>
            <a:r>
              <a:rPr lang="en-US" sz="2800" i="1" dirty="0" err="1">
                <a:solidFill>
                  <a:srgbClr val="0000FF"/>
                </a:solidFill>
              </a:rPr>
              <a:t>chủ</a:t>
            </a:r>
            <a:r>
              <a:rPr lang="en-US" sz="2800" i="1" dirty="0">
                <a:solidFill>
                  <a:srgbClr val="0000FF"/>
                </a:solidFill>
              </a:rPr>
              <a:t> </a:t>
            </a:r>
            <a:r>
              <a:rPr lang="en-US" sz="2800" i="1" dirty="0" err="1">
                <a:solidFill>
                  <a:srgbClr val="0000FF"/>
                </a:solidFill>
              </a:rPr>
              <a:t>yếu</a:t>
            </a:r>
            <a:r>
              <a:rPr lang="en-US" sz="2800" i="1" dirty="0">
                <a:solidFill>
                  <a:srgbClr val="0000FF"/>
                </a:solidFill>
              </a:rPr>
              <a:t> </a:t>
            </a:r>
            <a:r>
              <a:rPr lang="en-US" sz="2800" i="1" dirty="0" err="1">
                <a:solidFill>
                  <a:srgbClr val="0000FF"/>
                </a:solidFill>
              </a:rPr>
              <a:t>từ</a:t>
            </a:r>
            <a:endParaRPr lang="en-US" sz="2800" i="1" dirty="0">
              <a:solidFill>
                <a:srgbClr val="0000FF"/>
              </a:solidFill>
            </a:endParaRPr>
          </a:p>
          <a:p>
            <a:r>
              <a:rPr lang="en-US" sz="2800" dirty="0"/>
              <a:t>A. </a:t>
            </a:r>
            <a:r>
              <a:rPr lang="en-US" sz="2800" dirty="0" err="1"/>
              <a:t>châu</a:t>
            </a:r>
            <a:r>
              <a:rPr lang="en-US" sz="2800" dirty="0"/>
              <a:t> Phi, </a:t>
            </a:r>
            <a:r>
              <a:rPr lang="en-US" sz="2800" dirty="0" err="1"/>
              <a:t>Trung</a:t>
            </a:r>
            <a:r>
              <a:rPr lang="en-US" sz="2800" dirty="0"/>
              <a:t> </a:t>
            </a:r>
            <a:r>
              <a:rPr lang="en-US" sz="2800" dirty="0" err="1"/>
              <a:t>Đông</a:t>
            </a:r>
            <a:r>
              <a:rPr lang="en-US" sz="2800" dirty="0"/>
              <a:t>, </a:t>
            </a:r>
            <a:r>
              <a:rPr lang="en-US" sz="2800" dirty="0" err="1"/>
              <a:t>Bắc</a:t>
            </a:r>
            <a:r>
              <a:rPr lang="en-US" sz="2800" dirty="0"/>
              <a:t> </a:t>
            </a:r>
            <a:r>
              <a:rPr lang="en-US" sz="2800" dirty="0" err="1" smtClean="0"/>
              <a:t>Mỹ</a:t>
            </a:r>
            <a:r>
              <a:rPr lang="en-US" sz="2800" dirty="0" smtClean="0"/>
              <a:t>.                B</a:t>
            </a:r>
            <a:r>
              <a:rPr lang="en-US" sz="2800" dirty="0"/>
              <a:t>. </a:t>
            </a:r>
            <a:r>
              <a:rPr lang="en-US" sz="2800" dirty="0" err="1"/>
              <a:t>châu</a:t>
            </a:r>
            <a:r>
              <a:rPr lang="en-US" sz="2800" dirty="0"/>
              <a:t> Phi, </a:t>
            </a:r>
            <a:r>
              <a:rPr lang="en-US" sz="2800" dirty="0" err="1"/>
              <a:t>Trung</a:t>
            </a:r>
            <a:r>
              <a:rPr lang="en-US" sz="2800" dirty="0"/>
              <a:t> </a:t>
            </a:r>
            <a:r>
              <a:rPr lang="en-US" sz="2800" dirty="0" err="1"/>
              <a:t>Đông</a:t>
            </a:r>
            <a:r>
              <a:rPr lang="en-US" sz="2800" dirty="0"/>
              <a:t>, Nam </a:t>
            </a:r>
            <a:r>
              <a:rPr lang="en-US" sz="2800" dirty="0" err="1"/>
              <a:t>Mỹ</a:t>
            </a:r>
            <a:r>
              <a:rPr lang="en-US" sz="2800" dirty="0"/>
              <a:t>.</a:t>
            </a:r>
          </a:p>
          <a:p>
            <a:r>
              <a:rPr lang="en-US" sz="2800" dirty="0"/>
              <a:t>C. </a:t>
            </a:r>
            <a:r>
              <a:rPr lang="en-US" sz="2800" dirty="0" err="1"/>
              <a:t>châu</a:t>
            </a:r>
            <a:r>
              <a:rPr lang="en-US" sz="2800" dirty="0"/>
              <a:t> Phi, </a:t>
            </a:r>
            <a:r>
              <a:rPr lang="en-US" sz="2800" dirty="0" err="1"/>
              <a:t>Trung</a:t>
            </a:r>
            <a:r>
              <a:rPr lang="en-US" sz="2800" dirty="0"/>
              <a:t> </a:t>
            </a:r>
            <a:r>
              <a:rPr lang="en-US" sz="2800" dirty="0" err="1"/>
              <a:t>Đông</a:t>
            </a:r>
            <a:r>
              <a:rPr lang="en-US" sz="2800" dirty="0"/>
              <a:t>, </a:t>
            </a:r>
            <a:r>
              <a:rPr lang="en-US" sz="2800" dirty="0" err="1"/>
              <a:t>Bắc</a:t>
            </a:r>
            <a:r>
              <a:rPr lang="en-US" sz="2800" dirty="0"/>
              <a:t> </a:t>
            </a:r>
            <a:r>
              <a:rPr lang="en-US" sz="2800" dirty="0" smtClean="0"/>
              <a:t>Á.                   D</a:t>
            </a:r>
            <a:r>
              <a:rPr lang="en-US" sz="2800" dirty="0"/>
              <a:t>. </a:t>
            </a:r>
            <a:r>
              <a:rPr lang="en-US" sz="2800" dirty="0" err="1"/>
              <a:t>châu</a:t>
            </a:r>
            <a:r>
              <a:rPr lang="en-US" sz="2800" dirty="0"/>
              <a:t> Phi, </a:t>
            </a:r>
            <a:r>
              <a:rPr lang="en-US" sz="2800" dirty="0" err="1"/>
              <a:t>Trung</a:t>
            </a:r>
            <a:r>
              <a:rPr lang="en-US" sz="2800" dirty="0"/>
              <a:t> </a:t>
            </a:r>
            <a:r>
              <a:rPr lang="en-US" sz="2800" dirty="0" err="1"/>
              <a:t>Đông</a:t>
            </a:r>
            <a:r>
              <a:rPr lang="en-US" sz="2800" dirty="0"/>
              <a:t>, </a:t>
            </a:r>
            <a:r>
              <a:rPr lang="en-US" sz="2800" dirty="0" err="1"/>
              <a:t>Đông</a:t>
            </a:r>
            <a:r>
              <a:rPr lang="en-US" sz="2800" dirty="0"/>
              <a:t> Á</a:t>
            </a:r>
            <a:r>
              <a:rPr lang="en-US" sz="2800" dirty="0" smtClean="0"/>
              <a:t>.</a:t>
            </a:r>
            <a:endParaRPr lang="en-US" sz="2800" dirty="0"/>
          </a:p>
        </p:txBody>
      </p:sp>
    </p:spTree>
    <p:extLst>
      <p:ext uri="{BB962C8B-B14F-4D97-AF65-F5344CB8AC3E}">
        <p14:creationId xmlns:p14="http://schemas.microsoft.com/office/powerpoint/2010/main" val="165585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802573" y="5653912"/>
            <a:ext cx="464024" cy="436733"/>
          </a:xfrm>
          <a:prstGeom prst="ellipse">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Oval 5"/>
          <p:cNvSpPr/>
          <p:nvPr/>
        </p:nvSpPr>
        <p:spPr>
          <a:xfrm>
            <a:off x="0" y="3930550"/>
            <a:ext cx="464024" cy="436733"/>
          </a:xfrm>
          <a:prstGeom prst="ellipse">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Oval 4"/>
          <p:cNvSpPr/>
          <p:nvPr/>
        </p:nvSpPr>
        <p:spPr>
          <a:xfrm>
            <a:off x="0" y="2620365"/>
            <a:ext cx="464024" cy="436733"/>
          </a:xfrm>
          <a:prstGeom prst="ellipse">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Oval 3"/>
          <p:cNvSpPr/>
          <p:nvPr/>
        </p:nvSpPr>
        <p:spPr>
          <a:xfrm>
            <a:off x="5701430" y="1760556"/>
            <a:ext cx="464024" cy="436733"/>
          </a:xfrm>
          <a:prstGeom prst="ellipse">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Rectangle 1"/>
          <p:cNvSpPr/>
          <p:nvPr/>
        </p:nvSpPr>
        <p:spPr>
          <a:xfrm>
            <a:off x="0" y="827666"/>
            <a:ext cx="12069170" cy="5262979"/>
          </a:xfrm>
          <a:prstGeom prst="rect">
            <a:avLst/>
          </a:prstGeom>
        </p:spPr>
        <p:txBody>
          <a:bodyPr wrap="square">
            <a:spAutoFit/>
          </a:bodyPr>
          <a:lstStyle/>
          <a:p>
            <a:r>
              <a:rPr lang="en-US" sz="2800" b="1" dirty="0" err="1"/>
              <a:t>Câu</a:t>
            </a:r>
            <a:r>
              <a:rPr lang="en-US" sz="2800" b="1" dirty="0"/>
              <a:t> 5.</a:t>
            </a:r>
            <a:r>
              <a:rPr lang="en-US" sz="2800" dirty="0"/>
              <a:t> </a:t>
            </a:r>
            <a:r>
              <a:rPr lang="en-US" sz="2800" i="1" dirty="0" err="1">
                <a:solidFill>
                  <a:srgbClr val="0000FF"/>
                </a:solidFill>
              </a:rPr>
              <a:t>Phát</a:t>
            </a:r>
            <a:r>
              <a:rPr lang="en-US" sz="2800" i="1" dirty="0">
                <a:solidFill>
                  <a:srgbClr val="0000FF"/>
                </a:solidFill>
              </a:rPr>
              <a:t> </a:t>
            </a:r>
            <a:r>
              <a:rPr lang="en-US" sz="2800" i="1" dirty="0" err="1">
                <a:solidFill>
                  <a:srgbClr val="0000FF"/>
                </a:solidFill>
              </a:rPr>
              <a:t>biểu</a:t>
            </a:r>
            <a:r>
              <a:rPr lang="en-US" sz="2800" i="1" dirty="0">
                <a:solidFill>
                  <a:srgbClr val="0000FF"/>
                </a:solidFill>
              </a:rPr>
              <a:t> </a:t>
            </a:r>
            <a:r>
              <a:rPr lang="en-US" sz="2800" i="1" dirty="0" err="1">
                <a:solidFill>
                  <a:srgbClr val="0000FF"/>
                </a:solidFill>
              </a:rPr>
              <a:t>nào</a:t>
            </a:r>
            <a:r>
              <a:rPr lang="en-US" sz="2800" i="1" dirty="0">
                <a:solidFill>
                  <a:srgbClr val="0000FF"/>
                </a:solidFill>
              </a:rPr>
              <a:t> </a:t>
            </a:r>
            <a:r>
              <a:rPr lang="en-US" sz="2800" b="1" i="1" dirty="0" err="1">
                <a:solidFill>
                  <a:srgbClr val="0000FF"/>
                </a:solidFill>
              </a:rPr>
              <a:t>không</a:t>
            </a:r>
            <a:r>
              <a:rPr lang="en-US" sz="2800" i="1" dirty="0">
                <a:solidFill>
                  <a:srgbClr val="0000FF"/>
                </a:solidFill>
              </a:rPr>
              <a:t> </a:t>
            </a:r>
            <a:r>
              <a:rPr lang="en-US" sz="2800" i="1" dirty="0" err="1">
                <a:solidFill>
                  <a:srgbClr val="0000FF"/>
                </a:solidFill>
              </a:rPr>
              <a:t>đúng</a:t>
            </a:r>
            <a:r>
              <a:rPr lang="en-US" sz="2800" i="1" dirty="0">
                <a:solidFill>
                  <a:srgbClr val="0000FF"/>
                </a:solidFill>
              </a:rPr>
              <a:t> </a:t>
            </a:r>
            <a:r>
              <a:rPr lang="en-US" sz="2800" i="1" dirty="0" err="1">
                <a:solidFill>
                  <a:srgbClr val="0000FF"/>
                </a:solidFill>
              </a:rPr>
              <a:t>về</a:t>
            </a:r>
            <a:r>
              <a:rPr lang="en-US" sz="2800" i="1" dirty="0">
                <a:solidFill>
                  <a:srgbClr val="0000FF"/>
                </a:solidFill>
              </a:rPr>
              <a:t> </a:t>
            </a:r>
            <a:r>
              <a:rPr lang="en-US" sz="2800" i="1" dirty="0" err="1">
                <a:solidFill>
                  <a:srgbClr val="0000FF"/>
                </a:solidFill>
              </a:rPr>
              <a:t>đô</a:t>
            </a:r>
            <a:r>
              <a:rPr lang="en-US" sz="2800" i="1" dirty="0">
                <a:solidFill>
                  <a:srgbClr val="0000FF"/>
                </a:solidFill>
              </a:rPr>
              <a:t> </a:t>
            </a:r>
            <a:r>
              <a:rPr lang="en-US" sz="2800" i="1" dirty="0" err="1">
                <a:solidFill>
                  <a:srgbClr val="0000FF"/>
                </a:solidFill>
              </a:rPr>
              <a:t>thị</a:t>
            </a:r>
            <a:r>
              <a:rPr lang="en-US" sz="2800" i="1" dirty="0">
                <a:solidFill>
                  <a:srgbClr val="0000FF"/>
                </a:solidFill>
              </a:rPr>
              <a:t> </a:t>
            </a:r>
            <a:r>
              <a:rPr lang="en-US" sz="2800" i="1" dirty="0" err="1">
                <a:solidFill>
                  <a:srgbClr val="0000FF"/>
                </a:solidFill>
              </a:rPr>
              <a:t>hóa</a:t>
            </a:r>
            <a:r>
              <a:rPr lang="en-US" sz="2800" i="1" dirty="0">
                <a:solidFill>
                  <a:srgbClr val="0000FF"/>
                </a:solidFill>
              </a:rPr>
              <a:t> ở </a:t>
            </a:r>
            <a:r>
              <a:rPr lang="en-US" sz="2800" i="1" dirty="0" err="1">
                <a:solidFill>
                  <a:srgbClr val="0000FF"/>
                </a:solidFill>
              </a:rPr>
              <a:t>châu</a:t>
            </a:r>
            <a:r>
              <a:rPr lang="en-US" sz="2800" i="1" dirty="0">
                <a:solidFill>
                  <a:srgbClr val="0000FF"/>
                </a:solidFill>
              </a:rPr>
              <a:t> </a:t>
            </a:r>
            <a:r>
              <a:rPr lang="en-US" sz="2800" i="1" dirty="0" err="1">
                <a:solidFill>
                  <a:srgbClr val="0000FF"/>
                </a:solidFill>
              </a:rPr>
              <a:t>Âu</a:t>
            </a:r>
            <a:r>
              <a:rPr lang="en-US" sz="2800" i="1" dirty="0">
                <a:solidFill>
                  <a:srgbClr val="0000FF"/>
                </a:solidFill>
              </a:rPr>
              <a:t>?</a:t>
            </a:r>
          </a:p>
          <a:p>
            <a:r>
              <a:rPr lang="en-US" sz="2800" dirty="0"/>
              <a:t>A. </a:t>
            </a:r>
            <a:r>
              <a:rPr lang="en-US" sz="2800" dirty="0" err="1"/>
              <a:t>Tỉ</a:t>
            </a:r>
            <a:r>
              <a:rPr lang="en-US" sz="2800" dirty="0"/>
              <a:t> </a:t>
            </a:r>
            <a:r>
              <a:rPr lang="en-US" sz="2800" dirty="0" err="1"/>
              <a:t>lệ</a:t>
            </a:r>
            <a:r>
              <a:rPr lang="en-US" sz="2800" dirty="0"/>
              <a:t> </a:t>
            </a:r>
            <a:r>
              <a:rPr lang="en-US" sz="2800" dirty="0" err="1"/>
              <a:t>dân</a:t>
            </a:r>
            <a:r>
              <a:rPr lang="en-US" sz="2800" dirty="0"/>
              <a:t> </a:t>
            </a:r>
            <a:r>
              <a:rPr lang="en-US" sz="2800" dirty="0" err="1"/>
              <a:t>thành</a:t>
            </a:r>
            <a:r>
              <a:rPr lang="en-US" sz="2800" dirty="0"/>
              <a:t> </a:t>
            </a:r>
            <a:r>
              <a:rPr lang="en-US" sz="2800" dirty="0" err="1"/>
              <a:t>thị</a:t>
            </a:r>
            <a:r>
              <a:rPr lang="en-US" sz="2800" dirty="0"/>
              <a:t> </a:t>
            </a:r>
            <a:r>
              <a:rPr lang="en-US" sz="2800" dirty="0" err="1"/>
              <a:t>cao</a:t>
            </a:r>
            <a:r>
              <a:rPr lang="en-US" sz="2800" dirty="0"/>
              <a:t>.                         </a:t>
            </a:r>
            <a:r>
              <a:rPr lang="en-US" sz="2800" dirty="0" smtClean="0"/>
              <a:t>B</a:t>
            </a:r>
            <a:r>
              <a:rPr lang="en-US" sz="2800" dirty="0"/>
              <a:t>. </a:t>
            </a:r>
            <a:r>
              <a:rPr lang="en-US" sz="2800" dirty="0" err="1"/>
              <a:t>Các</a:t>
            </a:r>
            <a:r>
              <a:rPr lang="en-US" sz="2800" dirty="0"/>
              <a:t> </a:t>
            </a:r>
            <a:r>
              <a:rPr lang="en-US" sz="2800" dirty="0" err="1"/>
              <a:t>thành</a:t>
            </a:r>
            <a:r>
              <a:rPr lang="en-US" sz="2800" dirty="0"/>
              <a:t> </a:t>
            </a:r>
            <a:r>
              <a:rPr lang="en-US" sz="2800" dirty="0" err="1"/>
              <a:t>phố</a:t>
            </a:r>
            <a:r>
              <a:rPr lang="en-US" sz="2800" dirty="0"/>
              <a:t> </a:t>
            </a:r>
            <a:r>
              <a:rPr lang="en-US" sz="2800" dirty="0" err="1"/>
              <a:t>nối</a:t>
            </a:r>
            <a:r>
              <a:rPr lang="en-US" sz="2800" dirty="0"/>
              <a:t> </a:t>
            </a:r>
            <a:r>
              <a:rPr lang="en-US" sz="2800" dirty="0" err="1"/>
              <a:t>tạo</a:t>
            </a:r>
            <a:r>
              <a:rPr lang="en-US" sz="2800" dirty="0"/>
              <a:t> </a:t>
            </a:r>
            <a:r>
              <a:rPr lang="en-US" sz="2800" dirty="0" err="1"/>
              <a:t>dải</a:t>
            </a:r>
            <a:r>
              <a:rPr lang="en-US" sz="2800" dirty="0"/>
              <a:t> </a:t>
            </a:r>
            <a:r>
              <a:rPr lang="en-US" sz="2800" dirty="0" err="1"/>
              <a:t>siêu</a:t>
            </a:r>
            <a:r>
              <a:rPr lang="en-US" sz="2800" dirty="0"/>
              <a:t> </a:t>
            </a:r>
            <a:r>
              <a:rPr lang="en-US" sz="2800" dirty="0" err="1"/>
              <a:t>đô</a:t>
            </a:r>
            <a:r>
              <a:rPr lang="en-US" sz="2800" dirty="0"/>
              <a:t> </a:t>
            </a:r>
            <a:r>
              <a:rPr lang="en-US" sz="2800" dirty="0" err="1"/>
              <a:t>thị</a:t>
            </a:r>
            <a:r>
              <a:rPr lang="en-US" sz="2800" dirty="0"/>
              <a:t>.</a:t>
            </a:r>
          </a:p>
          <a:p>
            <a:r>
              <a:rPr lang="en-US" sz="2800" dirty="0"/>
              <a:t>C. </a:t>
            </a:r>
            <a:r>
              <a:rPr lang="en-US" sz="2800" dirty="0" err="1"/>
              <a:t>Đô</a:t>
            </a:r>
            <a:r>
              <a:rPr lang="en-US" sz="2800" dirty="0"/>
              <a:t> </a:t>
            </a:r>
            <a:r>
              <a:rPr lang="en-US" sz="2800" dirty="0" err="1"/>
              <a:t>thị</a:t>
            </a:r>
            <a:r>
              <a:rPr lang="en-US" sz="2800" dirty="0"/>
              <a:t> </a:t>
            </a:r>
            <a:r>
              <a:rPr lang="en-US" sz="2800" dirty="0" err="1"/>
              <a:t>hóa</a:t>
            </a:r>
            <a:r>
              <a:rPr lang="en-US" sz="2800" dirty="0"/>
              <a:t> </a:t>
            </a:r>
            <a:r>
              <a:rPr lang="en-US" sz="2800" dirty="0" err="1"/>
              <a:t>nông</a:t>
            </a:r>
            <a:r>
              <a:rPr lang="en-US" sz="2800" dirty="0"/>
              <a:t> </a:t>
            </a:r>
            <a:r>
              <a:rPr lang="en-US" sz="2800" dirty="0" err="1"/>
              <a:t>thôn</a:t>
            </a:r>
            <a:r>
              <a:rPr lang="en-US" sz="2800" dirty="0"/>
              <a:t> </a:t>
            </a:r>
            <a:r>
              <a:rPr lang="en-US" sz="2800" dirty="0" err="1"/>
              <a:t>phát</a:t>
            </a:r>
            <a:r>
              <a:rPr lang="en-US" sz="2800" dirty="0"/>
              <a:t> </a:t>
            </a:r>
            <a:r>
              <a:rPr lang="en-US" sz="2800" dirty="0" err="1"/>
              <a:t>triển</a:t>
            </a:r>
            <a:r>
              <a:rPr lang="en-US" sz="2800" dirty="0"/>
              <a:t>.        </a:t>
            </a:r>
            <a:r>
              <a:rPr lang="en-US" sz="2800" dirty="0" smtClean="0"/>
              <a:t>D</a:t>
            </a:r>
            <a:r>
              <a:rPr lang="en-US" sz="2800" dirty="0"/>
              <a:t>. </a:t>
            </a:r>
            <a:r>
              <a:rPr lang="en-US" sz="2800" dirty="0" err="1"/>
              <a:t>Phổ</a:t>
            </a:r>
            <a:r>
              <a:rPr lang="en-US" sz="2800" dirty="0"/>
              <a:t> </a:t>
            </a:r>
            <a:r>
              <a:rPr lang="en-US" sz="2800" dirty="0" err="1"/>
              <a:t>biến</a:t>
            </a:r>
            <a:r>
              <a:rPr lang="en-US" sz="2800" dirty="0"/>
              <a:t> </a:t>
            </a:r>
            <a:r>
              <a:rPr lang="en-US" sz="2800" dirty="0" err="1"/>
              <a:t>hầu</a:t>
            </a:r>
            <a:r>
              <a:rPr lang="en-US" sz="2800" dirty="0"/>
              <a:t> </a:t>
            </a:r>
            <a:r>
              <a:rPr lang="en-US" sz="2800" dirty="0" err="1"/>
              <a:t>hết</a:t>
            </a:r>
            <a:r>
              <a:rPr lang="en-US" sz="2800" dirty="0"/>
              <a:t> </a:t>
            </a:r>
            <a:r>
              <a:rPr lang="en-US" sz="2800" dirty="0" err="1"/>
              <a:t>là</a:t>
            </a:r>
            <a:r>
              <a:rPr lang="en-US" sz="2800" dirty="0"/>
              <a:t> </a:t>
            </a:r>
            <a:r>
              <a:rPr lang="en-US" sz="2800" dirty="0" err="1"/>
              <a:t>siêu</a:t>
            </a:r>
            <a:r>
              <a:rPr lang="en-US" sz="2800" dirty="0"/>
              <a:t> </a:t>
            </a:r>
            <a:r>
              <a:rPr lang="en-US" sz="2800" dirty="0" err="1"/>
              <a:t>đô</a:t>
            </a:r>
            <a:r>
              <a:rPr lang="en-US" sz="2800" dirty="0"/>
              <a:t> </a:t>
            </a:r>
            <a:r>
              <a:rPr lang="en-US" sz="2800" dirty="0" err="1"/>
              <a:t>thị</a:t>
            </a:r>
            <a:r>
              <a:rPr lang="en-US" sz="2800" dirty="0"/>
              <a:t>.</a:t>
            </a:r>
          </a:p>
          <a:p>
            <a:r>
              <a:rPr lang="en-US" sz="2800" b="1" dirty="0" err="1" smtClean="0"/>
              <a:t>Câu</a:t>
            </a:r>
            <a:r>
              <a:rPr lang="en-US" sz="2800" b="1" dirty="0" smtClean="0"/>
              <a:t> </a:t>
            </a:r>
            <a:r>
              <a:rPr lang="en-US" sz="2800" b="1" dirty="0"/>
              <a:t>6.</a:t>
            </a:r>
            <a:r>
              <a:rPr lang="en-US" sz="2800" dirty="0"/>
              <a:t> </a:t>
            </a:r>
            <a:r>
              <a:rPr lang="en-US" sz="2800" i="1" dirty="0" err="1">
                <a:solidFill>
                  <a:srgbClr val="0000FF"/>
                </a:solidFill>
              </a:rPr>
              <a:t>Nông</a:t>
            </a:r>
            <a:r>
              <a:rPr lang="en-US" sz="2800" i="1" dirty="0">
                <a:solidFill>
                  <a:srgbClr val="0000FF"/>
                </a:solidFill>
              </a:rPr>
              <a:t> </a:t>
            </a:r>
            <a:r>
              <a:rPr lang="en-US" sz="2800" i="1" dirty="0" err="1">
                <a:solidFill>
                  <a:srgbClr val="0000FF"/>
                </a:solidFill>
              </a:rPr>
              <a:t>thôn</a:t>
            </a:r>
            <a:r>
              <a:rPr lang="en-US" sz="2800" i="1" dirty="0">
                <a:solidFill>
                  <a:srgbClr val="0000FF"/>
                </a:solidFill>
              </a:rPr>
              <a:t> ở </a:t>
            </a:r>
            <a:r>
              <a:rPr lang="en-US" sz="2800" i="1" dirty="0" err="1">
                <a:solidFill>
                  <a:srgbClr val="0000FF"/>
                </a:solidFill>
              </a:rPr>
              <a:t>châu</a:t>
            </a:r>
            <a:r>
              <a:rPr lang="en-US" sz="2800" i="1" dirty="0">
                <a:solidFill>
                  <a:srgbClr val="0000FF"/>
                </a:solidFill>
              </a:rPr>
              <a:t> </a:t>
            </a:r>
            <a:r>
              <a:rPr lang="en-US" sz="2800" i="1" dirty="0" err="1">
                <a:solidFill>
                  <a:srgbClr val="0000FF"/>
                </a:solidFill>
              </a:rPr>
              <a:t>Âu</a:t>
            </a:r>
            <a:r>
              <a:rPr lang="en-US" sz="2800" i="1" dirty="0">
                <a:solidFill>
                  <a:srgbClr val="0000FF"/>
                </a:solidFill>
              </a:rPr>
              <a:t> </a:t>
            </a:r>
            <a:r>
              <a:rPr lang="en-US" sz="2800" i="1" dirty="0" err="1">
                <a:solidFill>
                  <a:srgbClr val="0000FF"/>
                </a:solidFill>
              </a:rPr>
              <a:t>có</a:t>
            </a:r>
            <a:r>
              <a:rPr lang="en-US" sz="2800" i="1" dirty="0">
                <a:solidFill>
                  <a:srgbClr val="0000FF"/>
                </a:solidFill>
              </a:rPr>
              <a:t> </a:t>
            </a:r>
            <a:r>
              <a:rPr lang="en-US" sz="2800" i="1" dirty="0" err="1">
                <a:solidFill>
                  <a:srgbClr val="0000FF"/>
                </a:solidFill>
              </a:rPr>
              <a:t>đô</a:t>
            </a:r>
            <a:r>
              <a:rPr lang="en-US" sz="2800" i="1" dirty="0">
                <a:solidFill>
                  <a:srgbClr val="0000FF"/>
                </a:solidFill>
              </a:rPr>
              <a:t> </a:t>
            </a:r>
            <a:r>
              <a:rPr lang="en-US" sz="2800" i="1" dirty="0" err="1">
                <a:solidFill>
                  <a:srgbClr val="0000FF"/>
                </a:solidFill>
              </a:rPr>
              <a:t>thị</a:t>
            </a:r>
            <a:r>
              <a:rPr lang="en-US" sz="2800" i="1" dirty="0">
                <a:solidFill>
                  <a:srgbClr val="0000FF"/>
                </a:solidFill>
              </a:rPr>
              <a:t> </a:t>
            </a:r>
            <a:r>
              <a:rPr lang="en-US" sz="2800" i="1" dirty="0" err="1">
                <a:solidFill>
                  <a:srgbClr val="0000FF"/>
                </a:solidFill>
              </a:rPr>
              <a:t>hóa</a:t>
            </a:r>
            <a:r>
              <a:rPr lang="en-US" sz="2800" i="1" dirty="0">
                <a:solidFill>
                  <a:srgbClr val="0000FF"/>
                </a:solidFill>
              </a:rPr>
              <a:t> </a:t>
            </a:r>
            <a:r>
              <a:rPr lang="en-US" sz="2800" i="1" dirty="0" err="1">
                <a:solidFill>
                  <a:srgbClr val="0000FF"/>
                </a:solidFill>
              </a:rPr>
              <a:t>phát</a:t>
            </a:r>
            <a:r>
              <a:rPr lang="en-US" sz="2800" i="1" dirty="0">
                <a:solidFill>
                  <a:srgbClr val="0000FF"/>
                </a:solidFill>
              </a:rPr>
              <a:t> </a:t>
            </a:r>
            <a:r>
              <a:rPr lang="en-US" sz="2800" i="1" dirty="0" err="1">
                <a:solidFill>
                  <a:srgbClr val="0000FF"/>
                </a:solidFill>
              </a:rPr>
              <a:t>triển</a:t>
            </a:r>
            <a:r>
              <a:rPr lang="en-US" sz="2800" i="1" dirty="0">
                <a:solidFill>
                  <a:srgbClr val="0000FF"/>
                </a:solidFill>
              </a:rPr>
              <a:t> </a:t>
            </a:r>
            <a:r>
              <a:rPr lang="en-US" sz="2800" i="1" dirty="0" err="1">
                <a:solidFill>
                  <a:srgbClr val="0000FF"/>
                </a:solidFill>
              </a:rPr>
              <a:t>chủ</a:t>
            </a:r>
            <a:r>
              <a:rPr lang="en-US" sz="2800" i="1" dirty="0">
                <a:solidFill>
                  <a:srgbClr val="0000FF"/>
                </a:solidFill>
              </a:rPr>
              <a:t> </a:t>
            </a:r>
            <a:r>
              <a:rPr lang="en-US" sz="2800" i="1" dirty="0" err="1">
                <a:solidFill>
                  <a:srgbClr val="0000FF"/>
                </a:solidFill>
              </a:rPr>
              <a:t>yếu</a:t>
            </a:r>
            <a:r>
              <a:rPr lang="en-US" sz="2800" i="1" dirty="0">
                <a:solidFill>
                  <a:srgbClr val="0000FF"/>
                </a:solidFill>
              </a:rPr>
              <a:t> do</a:t>
            </a:r>
          </a:p>
          <a:p>
            <a:r>
              <a:rPr lang="en-US" sz="2800" dirty="0"/>
              <a:t>A. </a:t>
            </a:r>
            <a:r>
              <a:rPr lang="en-US" sz="2800" dirty="0" err="1"/>
              <a:t>phát</a:t>
            </a:r>
            <a:r>
              <a:rPr lang="en-US" sz="2800" dirty="0"/>
              <a:t> </a:t>
            </a:r>
            <a:r>
              <a:rPr lang="en-US" sz="2800" dirty="0" err="1"/>
              <a:t>triển</a:t>
            </a:r>
            <a:r>
              <a:rPr lang="en-US" sz="2800" dirty="0"/>
              <a:t> </a:t>
            </a:r>
            <a:r>
              <a:rPr lang="en-US" sz="2800" dirty="0" err="1"/>
              <a:t>sản</a:t>
            </a:r>
            <a:r>
              <a:rPr lang="en-US" sz="2800" dirty="0"/>
              <a:t> </a:t>
            </a:r>
            <a:r>
              <a:rPr lang="en-US" sz="2800" dirty="0" err="1"/>
              <a:t>xuất</a:t>
            </a:r>
            <a:r>
              <a:rPr lang="en-US" sz="2800" dirty="0"/>
              <a:t> </a:t>
            </a:r>
            <a:r>
              <a:rPr lang="en-US" sz="2800" dirty="0" err="1"/>
              <a:t>công</a:t>
            </a:r>
            <a:r>
              <a:rPr lang="en-US" sz="2800" dirty="0"/>
              <a:t> </a:t>
            </a:r>
            <a:r>
              <a:rPr lang="en-US" sz="2800" dirty="0" err="1"/>
              <a:t>nghiệp</a:t>
            </a:r>
            <a:r>
              <a:rPr lang="en-US" sz="2800" dirty="0"/>
              <a:t>.     </a:t>
            </a:r>
            <a:r>
              <a:rPr lang="en-US" sz="2800" dirty="0" smtClean="0"/>
              <a:t>     </a:t>
            </a:r>
            <a:r>
              <a:rPr lang="en-US" sz="2800" dirty="0"/>
              <a:t>B. </a:t>
            </a:r>
            <a:r>
              <a:rPr lang="en-US" sz="2800" dirty="0" err="1"/>
              <a:t>lối</a:t>
            </a:r>
            <a:r>
              <a:rPr lang="en-US" sz="2800" dirty="0"/>
              <a:t> </a:t>
            </a:r>
            <a:r>
              <a:rPr lang="en-US" sz="2800" dirty="0" err="1"/>
              <a:t>sống</a:t>
            </a:r>
            <a:r>
              <a:rPr lang="en-US" sz="2800" dirty="0"/>
              <a:t> </a:t>
            </a:r>
            <a:r>
              <a:rPr lang="en-US" sz="2800" dirty="0" err="1"/>
              <a:t>ngày</a:t>
            </a:r>
            <a:r>
              <a:rPr lang="en-US" sz="2800" dirty="0"/>
              <a:t> </a:t>
            </a:r>
            <a:r>
              <a:rPr lang="en-US" sz="2800" dirty="0" err="1"/>
              <a:t>càng</a:t>
            </a:r>
            <a:r>
              <a:rPr lang="en-US" sz="2800" dirty="0"/>
              <a:t> </a:t>
            </a:r>
            <a:r>
              <a:rPr lang="en-US" sz="2800" dirty="0" err="1"/>
              <a:t>gần</a:t>
            </a:r>
            <a:r>
              <a:rPr lang="en-US" sz="2800" dirty="0"/>
              <a:t> </a:t>
            </a:r>
            <a:r>
              <a:rPr lang="en-US" sz="2800" dirty="0" err="1"/>
              <a:t>đô</a:t>
            </a:r>
            <a:r>
              <a:rPr lang="en-US" sz="2800" dirty="0"/>
              <a:t> </a:t>
            </a:r>
            <a:r>
              <a:rPr lang="en-US" sz="2800" dirty="0" err="1"/>
              <a:t>thị</a:t>
            </a:r>
            <a:r>
              <a:rPr lang="en-US" sz="2800" dirty="0"/>
              <a:t>.</a:t>
            </a:r>
          </a:p>
          <a:p>
            <a:r>
              <a:rPr lang="en-US" sz="2800" dirty="0"/>
              <a:t>C. </a:t>
            </a:r>
            <a:r>
              <a:rPr lang="en-US" sz="2800" dirty="0" err="1"/>
              <a:t>điều</a:t>
            </a:r>
            <a:r>
              <a:rPr lang="en-US" sz="2800" dirty="0"/>
              <a:t> </a:t>
            </a:r>
            <a:r>
              <a:rPr lang="en-US" sz="2800" dirty="0" err="1"/>
              <a:t>kiện</a:t>
            </a:r>
            <a:r>
              <a:rPr lang="en-US" sz="2800" dirty="0"/>
              <a:t> </a:t>
            </a:r>
            <a:r>
              <a:rPr lang="en-US" sz="2800" dirty="0" err="1"/>
              <a:t>ngày</a:t>
            </a:r>
            <a:r>
              <a:rPr lang="en-US" sz="2800" dirty="0"/>
              <a:t> </a:t>
            </a:r>
            <a:r>
              <a:rPr lang="en-US" sz="2800" dirty="0" err="1"/>
              <a:t>càng</a:t>
            </a:r>
            <a:r>
              <a:rPr lang="en-US" sz="2800" dirty="0"/>
              <a:t> </a:t>
            </a:r>
            <a:r>
              <a:rPr lang="en-US" sz="2800" dirty="0" err="1"/>
              <a:t>tốt</a:t>
            </a:r>
            <a:r>
              <a:rPr lang="en-US" sz="2800" dirty="0"/>
              <a:t>.                         </a:t>
            </a:r>
            <a:r>
              <a:rPr lang="en-US" sz="2800" dirty="0" smtClean="0"/>
              <a:t>D</a:t>
            </a:r>
            <a:r>
              <a:rPr lang="en-US" sz="2800" dirty="0"/>
              <a:t>. </a:t>
            </a:r>
            <a:r>
              <a:rPr lang="en-US" sz="2800" dirty="0" err="1"/>
              <a:t>nông</a:t>
            </a:r>
            <a:r>
              <a:rPr lang="en-US" sz="2800" dirty="0"/>
              <a:t> </a:t>
            </a:r>
            <a:r>
              <a:rPr lang="en-US" sz="2800" dirty="0" err="1"/>
              <a:t>nghiệp</a:t>
            </a:r>
            <a:r>
              <a:rPr lang="en-US" sz="2800" dirty="0"/>
              <a:t> </a:t>
            </a:r>
            <a:r>
              <a:rPr lang="en-US" sz="2800" dirty="0" err="1"/>
              <a:t>được</a:t>
            </a:r>
            <a:r>
              <a:rPr lang="en-US" sz="2800" dirty="0"/>
              <a:t> </a:t>
            </a:r>
            <a:r>
              <a:rPr lang="en-US" sz="2800" dirty="0" err="1"/>
              <a:t>hiện</a:t>
            </a:r>
            <a:r>
              <a:rPr lang="en-US" sz="2800" dirty="0"/>
              <a:t> </a:t>
            </a:r>
            <a:r>
              <a:rPr lang="en-US" sz="2800" dirty="0" err="1"/>
              <a:t>đại</a:t>
            </a:r>
            <a:r>
              <a:rPr lang="en-US" sz="2800" dirty="0"/>
              <a:t> </a:t>
            </a:r>
            <a:r>
              <a:rPr lang="en-US" sz="2800" dirty="0" err="1"/>
              <a:t>hóa</a:t>
            </a:r>
            <a:r>
              <a:rPr lang="en-US" sz="2800" dirty="0"/>
              <a:t>.</a:t>
            </a:r>
          </a:p>
          <a:p>
            <a:r>
              <a:rPr lang="en-US" sz="2800" b="1" dirty="0" err="1"/>
              <a:t>Câu</a:t>
            </a:r>
            <a:r>
              <a:rPr lang="en-US" sz="2800" b="1" dirty="0"/>
              <a:t> 7.</a:t>
            </a:r>
            <a:r>
              <a:rPr lang="en-US" sz="2800" dirty="0"/>
              <a:t> </a:t>
            </a:r>
            <a:r>
              <a:rPr lang="en-US" sz="2800" i="1" dirty="0" err="1">
                <a:solidFill>
                  <a:srgbClr val="0000FF"/>
                </a:solidFill>
              </a:rPr>
              <a:t>Một</a:t>
            </a:r>
            <a:r>
              <a:rPr lang="en-US" sz="2800" i="1" dirty="0">
                <a:solidFill>
                  <a:srgbClr val="0000FF"/>
                </a:solidFill>
              </a:rPr>
              <a:t> </a:t>
            </a:r>
            <a:r>
              <a:rPr lang="en-US" sz="2800" i="1" dirty="0" err="1">
                <a:solidFill>
                  <a:srgbClr val="0000FF"/>
                </a:solidFill>
              </a:rPr>
              <a:t>số</a:t>
            </a:r>
            <a:r>
              <a:rPr lang="en-US" sz="2800" i="1" dirty="0">
                <a:solidFill>
                  <a:srgbClr val="0000FF"/>
                </a:solidFill>
              </a:rPr>
              <a:t> </a:t>
            </a:r>
            <a:r>
              <a:rPr lang="en-US" sz="2800" i="1" dirty="0" err="1">
                <a:solidFill>
                  <a:srgbClr val="0000FF"/>
                </a:solidFill>
              </a:rPr>
              <a:t>nước</a:t>
            </a:r>
            <a:r>
              <a:rPr lang="en-US" sz="2800" i="1" dirty="0">
                <a:solidFill>
                  <a:srgbClr val="0000FF"/>
                </a:solidFill>
              </a:rPr>
              <a:t> </a:t>
            </a:r>
            <a:r>
              <a:rPr lang="en-US" sz="2800" i="1" dirty="0" err="1">
                <a:solidFill>
                  <a:srgbClr val="0000FF"/>
                </a:solidFill>
              </a:rPr>
              <a:t>châu</a:t>
            </a:r>
            <a:r>
              <a:rPr lang="en-US" sz="2800" i="1" dirty="0">
                <a:solidFill>
                  <a:srgbClr val="0000FF"/>
                </a:solidFill>
              </a:rPr>
              <a:t> </a:t>
            </a:r>
            <a:r>
              <a:rPr lang="en-US" sz="2800" i="1" dirty="0" err="1">
                <a:solidFill>
                  <a:srgbClr val="0000FF"/>
                </a:solidFill>
              </a:rPr>
              <a:t>Âu</a:t>
            </a:r>
            <a:r>
              <a:rPr lang="en-US" sz="2800" i="1" dirty="0">
                <a:solidFill>
                  <a:srgbClr val="0000FF"/>
                </a:solidFill>
              </a:rPr>
              <a:t> </a:t>
            </a:r>
            <a:r>
              <a:rPr lang="en-US" sz="2800" i="1" dirty="0" err="1">
                <a:solidFill>
                  <a:srgbClr val="0000FF"/>
                </a:solidFill>
              </a:rPr>
              <a:t>có</a:t>
            </a:r>
            <a:endParaRPr lang="en-US" sz="2800" i="1" dirty="0">
              <a:solidFill>
                <a:srgbClr val="0000FF"/>
              </a:solidFill>
            </a:endParaRPr>
          </a:p>
          <a:p>
            <a:r>
              <a:rPr lang="en-US" sz="2800" dirty="0"/>
              <a:t>A. </a:t>
            </a:r>
            <a:r>
              <a:rPr lang="en-US" sz="2800" dirty="0" err="1"/>
              <a:t>tỉ</a:t>
            </a:r>
            <a:r>
              <a:rPr lang="en-US" sz="2800" dirty="0"/>
              <a:t> </a:t>
            </a:r>
            <a:r>
              <a:rPr lang="en-US" sz="2800" dirty="0" err="1"/>
              <a:t>lệ</a:t>
            </a:r>
            <a:r>
              <a:rPr lang="en-US" sz="2800" dirty="0"/>
              <a:t> </a:t>
            </a:r>
            <a:r>
              <a:rPr lang="en-US" sz="2800" dirty="0" err="1"/>
              <a:t>gia</a:t>
            </a:r>
            <a:r>
              <a:rPr lang="en-US" sz="2800" dirty="0"/>
              <a:t> </a:t>
            </a:r>
            <a:r>
              <a:rPr lang="en-US" sz="2800" dirty="0" err="1"/>
              <a:t>tăng</a:t>
            </a:r>
            <a:r>
              <a:rPr lang="en-US" sz="2800" dirty="0"/>
              <a:t> </a:t>
            </a:r>
            <a:r>
              <a:rPr lang="en-US" sz="2800" dirty="0" err="1"/>
              <a:t>tự</a:t>
            </a:r>
            <a:r>
              <a:rPr lang="en-US" sz="2800" dirty="0"/>
              <a:t> </a:t>
            </a:r>
            <a:r>
              <a:rPr lang="en-US" sz="2800" dirty="0" err="1"/>
              <a:t>nhiên</a:t>
            </a:r>
            <a:r>
              <a:rPr lang="en-US" sz="2800" dirty="0"/>
              <a:t> </a:t>
            </a:r>
            <a:r>
              <a:rPr lang="en-US" sz="2800" dirty="0" err="1"/>
              <a:t>âm</a:t>
            </a:r>
            <a:r>
              <a:rPr lang="en-US" sz="2800" dirty="0"/>
              <a:t>.                     </a:t>
            </a:r>
            <a:r>
              <a:rPr lang="en-US" sz="2800" dirty="0" smtClean="0"/>
              <a:t>B</a:t>
            </a:r>
            <a:r>
              <a:rPr lang="en-US" sz="2800" dirty="0"/>
              <a:t>. </a:t>
            </a:r>
            <a:r>
              <a:rPr lang="en-US" sz="2800" dirty="0" err="1"/>
              <a:t>tỉ</a:t>
            </a:r>
            <a:r>
              <a:rPr lang="en-US" sz="2800" dirty="0"/>
              <a:t> </a:t>
            </a:r>
            <a:r>
              <a:rPr lang="en-US" sz="2800" dirty="0" err="1"/>
              <a:t>suất</a:t>
            </a:r>
            <a:r>
              <a:rPr lang="en-US" sz="2800" dirty="0"/>
              <a:t> </a:t>
            </a:r>
            <a:r>
              <a:rPr lang="en-US" sz="2800" dirty="0" err="1"/>
              <a:t>sinh</a:t>
            </a:r>
            <a:r>
              <a:rPr lang="en-US" sz="2800" dirty="0"/>
              <a:t> </a:t>
            </a:r>
            <a:r>
              <a:rPr lang="en-US" sz="2800" dirty="0" err="1"/>
              <a:t>tăng</a:t>
            </a:r>
            <a:r>
              <a:rPr lang="en-US" sz="2800" dirty="0"/>
              <a:t> </a:t>
            </a:r>
            <a:r>
              <a:rPr lang="en-US" sz="2800" dirty="0" err="1"/>
              <a:t>đột</a:t>
            </a:r>
            <a:r>
              <a:rPr lang="en-US" sz="2800" dirty="0"/>
              <a:t> </a:t>
            </a:r>
            <a:r>
              <a:rPr lang="en-US" sz="2800" dirty="0" err="1"/>
              <a:t>biến</a:t>
            </a:r>
            <a:r>
              <a:rPr lang="en-US" sz="2800" dirty="0"/>
              <a:t>.</a:t>
            </a:r>
          </a:p>
          <a:p>
            <a:r>
              <a:rPr lang="en-US" sz="2800" dirty="0"/>
              <a:t>C. </a:t>
            </a:r>
            <a:r>
              <a:rPr lang="en-US" sz="2800" dirty="0" err="1"/>
              <a:t>tỉ</a:t>
            </a:r>
            <a:r>
              <a:rPr lang="en-US" sz="2800" dirty="0"/>
              <a:t> </a:t>
            </a:r>
            <a:r>
              <a:rPr lang="en-US" sz="2800" dirty="0" err="1"/>
              <a:t>lệ</a:t>
            </a:r>
            <a:r>
              <a:rPr lang="en-US" sz="2800" dirty="0"/>
              <a:t> </a:t>
            </a:r>
            <a:r>
              <a:rPr lang="en-US" sz="2800" dirty="0" err="1"/>
              <a:t>dân</a:t>
            </a:r>
            <a:r>
              <a:rPr lang="en-US" sz="2800" dirty="0"/>
              <a:t> </a:t>
            </a:r>
            <a:r>
              <a:rPr lang="en-US" sz="2800" dirty="0" err="1"/>
              <a:t>cư</a:t>
            </a:r>
            <a:r>
              <a:rPr lang="en-US" sz="2800" dirty="0"/>
              <a:t> </a:t>
            </a:r>
            <a:r>
              <a:rPr lang="en-US" sz="2800" dirty="0" err="1"/>
              <a:t>xuất</a:t>
            </a:r>
            <a:r>
              <a:rPr lang="en-US" sz="2800" dirty="0"/>
              <a:t> </a:t>
            </a:r>
            <a:r>
              <a:rPr lang="en-US" sz="2800" dirty="0" err="1"/>
              <a:t>cư</a:t>
            </a:r>
            <a:r>
              <a:rPr lang="en-US" sz="2800" dirty="0"/>
              <a:t> </a:t>
            </a:r>
            <a:r>
              <a:rPr lang="en-US" sz="2800" dirty="0" err="1"/>
              <a:t>lớn</a:t>
            </a:r>
            <a:r>
              <a:rPr lang="en-US" sz="2800" dirty="0"/>
              <a:t>.                         </a:t>
            </a:r>
            <a:r>
              <a:rPr lang="en-US" sz="2800" dirty="0" smtClean="0"/>
              <a:t>D</a:t>
            </a:r>
            <a:r>
              <a:rPr lang="en-US" sz="2800" dirty="0"/>
              <a:t>. </a:t>
            </a:r>
            <a:r>
              <a:rPr lang="en-US" sz="2800" dirty="0" err="1"/>
              <a:t>tỉ</a:t>
            </a:r>
            <a:r>
              <a:rPr lang="en-US" sz="2800" dirty="0"/>
              <a:t> </a:t>
            </a:r>
            <a:r>
              <a:rPr lang="en-US" sz="2800" dirty="0" err="1"/>
              <a:t>lệ</a:t>
            </a:r>
            <a:r>
              <a:rPr lang="en-US" sz="2800" dirty="0"/>
              <a:t> </a:t>
            </a:r>
            <a:r>
              <a:rPr lang="en-US" sz="2800" dirty="0" err="1"/>
              <a:t>chết</a:t>
            </a:r>
            <a:r>
              <a:rPr lang="en-US" sz="2800" dirty="0"/>
              <a:t> </a:t>
            </a:r>
            <a:r>
              <a:rPr lang="en-US" sz="2800" dirty="0" err="1"/>
              <a:t>luôn</a:t>
            </a:r>
            <a:r>
              <a:rPr lang="en-US" sz="2800" dirty="0"/>
              <a:t> </a:t>
            </a:r>
            <a:r>
              <a:rPr lang="en-US" sz="2800" dirty="0" err="1"/>
              <a:t>rất</a:t>
            </a:r>
            <a:r>
              <a:rPr lang="en-US" sz="2800" dirty="0"/>
              <a:t> </a:t>
            </a:r>
            <a:r>
              <a:rPr lang="en-US" sz="2800" dirty="0" err="1"/>
              <a:t>cao</a:t>
            </a:r>
            <a:r>
              <a:rPr lang="en-US" sz="2800" dirty="0"/>
              <a:t>.</a:t>
            </a:r>
          </a:p>
          <a:p>
            <a:r>
              <a:rPr lang="en-US" sz="2800" b="1" dirty="0" err="1"/>
              <a:t>Câu</a:t>
            </a:r>
            <a:r>
              <a:rPr lang="en-US" sz="2800" b="1" dirty="0"/>
              <a:t> 8. </a:t>
            </a:r>
            <a:r>
              <a:rPr lang="en-US" sz="2800" i="1" dirty="0" err="1">
                <a:solidFill>
                  <a:srgbClr val="0000FF"/>
                </a:solidFill>
              </a:rPr>
              <a:t>Châu</a:t>
            </a:r>
            <a:r>
              <a:rPr lang="en-US" sz="2800" i="1" dirty="0">
                <a:solidFill>
                  <a:srgbClr val="0000FF"/>
                </a:solidFill>
              </a:rPr>
              <a:t> </a:t>
            </a:r>
            <a:r>
              <a:rPr lang="en-US" sz="2800" i="1" dirty="0" err="1">
                <a:solidFill>
                  <a:srgbClr val="0000FF"/>
                </a:solidFill>
              </a:rPr>
              <a:t>Âu</a:t>
            </a:r>
            <a:r>
              <a:rPr lang="en-US" sz="2800" i="1" dirty="0">
                <a:solidFill>
                  <a:srgbClr val="0000FF"/>
                </a:solidFill>
              </a:rPr>
              <a:t> </a:t>
            </a:r>
            <a:r>
              <a:rPr lang="en-US" sz="2800" b="1" i="1" dirty="0" err="1">
                <a:solidFill>
                  <a:srgbClr val="0000FF"/>
                </a:solidFill>
              </a:rPr>
              <a:t>không</a:t>
            </a:r>
            <a:r>
              <a:rPr lang="en-US" sz="2800" i="1" dirty="0">
                <a:solidFill>
                  <a:srgbClr val="0000FF"/>
                </a:solidFill>
              </a:rPr>
              <a:t> </a:t>
            </a:r>
            <a:r>
              <a:rPr lang="en-US" sz="2800" i="1" dirty="0" err="1">
                <a:solidFill>
                  <a:srgbClr val="0000FF"/>
                </a:solidFill>
              </a:rPr>
              <a:t>cần</a:t>
            </a:r>
            <a:r>
              <a:rPr lang="en-US" sz="2800" i="1" dirty="0">
                <a:solidFill>
                  <a:srgbClr val="0000FF"/>
                </a:solidFill>
              </a:rPr>
              <a:t> </a:t>
            </a:r>
            <a:r>
              <a:rPr lang="en-US" sz="2800" i="1" dirty="0" err="1">
                <a:solidFill>
                  <a:srgbClr val="0000FF"/>
                </a:solidFill>
              </a:rPr>
              <a:t>phải</a:t>
            </a:r>
            <a:r>
              <a:rPr lang="en-US" sz="2800" i="1" dirty="0">
                <a:solidFill>
                  <a:srgbClr val="0000FF"/>
                </a:solidFill>
              </a:rPr>
              <a:t> </a:t>
            </a:r>
            <a:r>
              <a:rPr lang="en-US" sz="2800" i="1" dirty="0" err="1">
                <a:solidFill>
                  <a:srgbClr val="0000FF"/>
                </a:solidFill>
              </a:rPr>
              <a:t>quan</a:t>
            </a:r>
            <a:r>
              <a:rPr lang="en-US" sz="2800" i="1" dirty="0">
                <a:solidFill>
                  <a:srgbClr val="0000FF"/>
                </a:solidFill>
              </a:rPr>
              <a:t> </a:t>
            </a:r>
            <a:r>
              <a:rPr lang="en-US" sz="2800" i="1" dirty="0" err="1">
                <a:solidFill>
                  <a:srgbClr val="0000FF"/>
                </a:solidFill>
              </a:rPr>
              <a:t>tâm</a:t>
            </a:r>
            <a:r>
              <a:rPr lang="en-US" sz="2800" i="1" dirty="0">
                <a:solidFill>
                  <a:srgbClr val="0000FF"/>
                </a:solidFill>
              </a:rPr>
              <a:t> </a:t>
            </a:r>
            <a:r>
              <a:rPr lang="en-US" sz="2800" i="1" dirty="0" err="1">
                <a:solidFill>
                  <a:srgbClr val="0000FF"/>
                </a:solidFill>
              </a:rPr>
              <a:t>giải</a:t>
            </a:r>
            <a:r>
              <a:rPr lang="en-US" sz="2800" i="1" dirty="0">
                <a:solidFill>
                  <a:srgbClr val="0000FF"/>
                </a:solidFill>
              </a:rPr>
              <a:t> </a:t>
            </a:r>
            <a:r>
              <a:rPr lang="en-US" sz="2800" i="1" dirty="0" err="1">
                <a:solidFill>
                  <a:srgbClr val="0000FF"/>
                </a:solidFill>
              </a:rPr>
              <a:t>quyết</a:t>
            </a:r>
            <a:r>
              <a:rPr lang="en-US" sz="2800" i="1" dirty="0">
                <a:solidFill>
                  <a:srgbClr val="0000FF"/>
                </a:solidFill>
              </a:rPr>
              <a:t> </a:t>
            </a:r>
            <a:r>
              <a:rPr lang="en-US" sz="2800" i="1" dirty="0" err="1">
                <a:solidFill>
                  <a:srgbClr val="0000FF"/>
                </a:solidFill>
              </a:rPr>
              <a:t>vấn</a:t>
            </a:r>
            <a:r>
              <a:rPr lang="en-US" sz="2800" i="1" dirty="0">
                <a:solidFill>
                  <a:srgbClr val="0000FF"/>
                </a:solidFill>
              </a:rPr>
              <a:t> </a:t>
            </a:r>
            <a:r>
              <a:rPr lang="en-US" sz="2800" i="1" dirty="0" err="1">
                <a:solidFill>
                  <a:srgbClr val="0000FF"/>
                </a:solidFill>
              </a:rPr>
              <a:t>đề</a:t>
            </a:r>
            <a:r>
              <a:rPr lang="en-US" sz="2800" i="1" dirty="0">
                <a:solidFill>
                  <a:srgbClr val="0000FF"/>
                </a:solidFill>
              </a:rPr>
              <a:t> </a:t>
            </a:r>
            <a:r>
              <a:rPr lang="en-US" sz="2800" i="1" dirty="0" err="1">
                <a:solidFill>
                  <a:srgbClr val="0000FF"/>
                </a:solidFill>
              </a:rPr>
              <a:t>xã</a:t>
            </a:r>
            <a:r>
              <a:rPr lang="en-US" sz="2800" i="1" dirty="0">
                <a:solidFill>
                  <a:srgbClr val="0000FF"/>
                </a:solidFill>
              </a:rPr>
              <a:t> </a:t>
            </a:r>
            <a:r>
              <a:rPr lang="en-US" sz="2800" i="1" dirty="0" err="1">
                <a:solidFill>
                  <a:srgbClr val="0000FF"/>
                </a:solidFill>
              </a:rPr>
              <a:t>hội</a:t>
            </a:r>
            <a:r>
              <a:rPr lang="en-US" sz="2800" i="1" dirty="0">
                <a:solidFill>
                  <a:srgbClr val="0000FF"/>
                </a:solidFill>
              </a:rPr>
              <a:t> </a:t>
            </a:r>
            <a:r>
              <a:rPr lang="en-US" sz="2800" i="1" dirty="0" err="1">
                <a:solidFill>
                  <a:srgbClr val="0000FF"/>
                </a:solidFill>
              </a:rPr>
              <a:t>nào</a:t>
            </a:r>
            <a:r>
              <a:rPr lang="en-US" sz="2800" i="1" dirty="0">
                <a:solidFill>
                  <a:srgbClr val="0000FF"/>
                </a:solidFill>
              </a:rPr>
              <a:t> </a:t>
            </a:r>
            <a:r>
              <a:rPr lang="en-US" sz="2800" i="1" dirty="0" err="1">
                <a:solidFill>
                  <a:srgbClr val="0000FF"/>
                </a:solidFill>
              </a:rPr>
              <a:t>sau</a:t>
            </a:r>
            <a:r>
              <a:rPr lang="en-US" sz="2800" i="1" dirty="0">
                <a:solidFill>
                  <a:srgbClr val="0000FF"/>
                </a:solidFill>
              </a:rPr>
              <a:t> </a:t>
            </a:r>
            <a:r>
              <a:rPr lang="en-US" sz="2800" i="1" dirty="0" err="1">
                <a:solidFill>
                  <a:srgbClr val="0000FF"/>
                </a:solidFill>
              </a:rPr>
              <a:t>đây</a:t>
            </a:r>
            <a:r>
              <a:rPr lang="en-US" sz="2800" i="1" dirty="0">
                <a:solidFill>
                  <a:srgbClr val="0000FF"/>
                </a:solidFill>
              </a:rPr>
              <a:t>?</a:t>
            </a:r>
          </a:p>
          <a:p>
            <a:pPr marL="514350" indent="-514350">
              <a:buAutoNum type="alphaUcPeriod"/>
            </a:pPr>
            <a:r>
              <a:rPr lang="en-US" sz="2800" dirty="0" err="1" smtClean="0"/>
              <a:t>Dân</a:t>
            </a:r>
            <a:r>
              <a:rPr lang="en-US" sz="2800" dirty="0" smtClean="0"/>
              <a:t> </a:t>
            </a:r>
            <a:r>
              <a:rPr lang="en-US" sz="2800" dirty="0" err="1"/>
              <a:t>số</a:t>
            </a:r>
            <a:r>
              <a:rPr lang="en-US" sz="2800" dirty="0"/>
              <a:t> </a:t>
            </a:r>
            <a:r>
              <a:rPr lang="en-US" sz="2800" dirty="0" err="1"/>
              <a:t>đang</a:t>
            </a:r>
            <a:r>
              <a:rPr lang="en-US" sz="2800" dirty="0"/>
              <a:t> </a:t>
            </a:r>
            <a:r>
              <a:rPr lang="en-US" sz="2800" dirty="0" err="1"/>
              <a:t>già</a:t>
            </a:r>
            <a:r>
              <a:rPr lang="en-US" sz="2800" dirty="0"/>
              <a:t> </a:t>
            </a:r>
            <a:r>
              <a:rPr lang="en-US" sz="2800" dirty="0" err="1"/>
              <a:t>đi</a:t>
            </a:r>
            <a:r>
              <a:rPr lang="en-US" sz="2800" dirty="0"/>
              <a:t>.        </a:t>
            </a:r>
            <a:r>
              <a:rPr lang="en-US" sz="2800" dirty="0" smtClean="0"/>
              <a:t>                        B</a:t>
            </a:r>
            <a:r>
              <a:rPr lang="en-US" sz="2800" dirty="0"/>
              <a:t>. </a:t>
            </a:r>
            <a:r>
              <a:rPr lang="en-US" sz="2800" dirty="0" err="1"/>
              <a:t>Vấn</a:t>
            </a:r>
            <a:r>
              <a:rPr lang="en-US" sz="2800" dirty="0"/>
              <a:t> </a:t>
            </a:r>
            <a:r>
              <a:rPr lang="en-US" sz="2800" dirty="0" err="1"/>
              <a:t>đề</a:t>
            </a:r>
            <a:r>
              <a:rPr lang="en-US" sz="2800" dirty="0"/>
              <a:t> </a:t>
            </a:r>
            <a:r>
              <a:rPr lang="en-US" sz="2800" dirty="0" err="1"/>
              <a:t>đô</a:t>
            </a:r>
            <a:r>
              <a:rPr lang="en-US" sz="2800" dirty="0"/>
              <a:t> </a:t>
            </a:r>
            <a:r>
              <a:rPr lang="en-US" sz="2800" dirty="0" err="1"/>
              <a:t>thị</a:t>
            </a:r>
            <a:r>
              <a:rPr lang="en-US" sz="2800" dirty="0"/>
              <a:t> </a:t>
            </a:r>
            <a:r>
              <a:rPr lang="en-US" sz="2800" dirty="0" err="1"/>
              <a:t>hóa</a:t>
            </a:r>
            <a:r>
              <a:rPr lang="en-US" sz="2800" dirty="0"/>
              <a:t>.                      </a:t>
            </a:r>
            <a:endParaRPr lang="en-US" sz="2800" dirty="0" smtClean="0"/>
          </a:p>
          <a:p>
            <a:r>
              <a:rPr lang="en-US" sz="2800" dirty="0" smtClean="0"/>
              <a:t>C.   </a:t>
            </a:r>
            <a:r>
              <a:rPr lang="en-US" sz="2800" dirty="0" err="1" smtClean="0"/>
              <a:t>Dân</a:t>
            </a:r>
            <a:r>
              <a:rPr lang="en-US" sz="2800" dirty="0" smtClean="0"/>
              <a:t> </a:t>
            </a:r>
            <a:r>
              <a:rPr lang="en-US" sz="2800" dirty="0" err="1"/>
              <a:t>tộc</a:t>
            </a:r>
            <a:r>
              <a:rPr lang="en-US" sz="2800" dirty="0"/>
              <a:t>, </a:t>
            </a:r>
            <a:r>
              <a:rPr lang="en-US" sz="2800" dirty="0" err="1"/>
              <a:t>tôn</a:t>
            </a:r>
            <a:r>
              <a:rPr lang="en-US" sz="2800" dirty="0"/>
              <a:t> </a:t>
            </a:r>
            <a:r>
              <a:rPr lang="en-US" sz="2800" dirty="0" err="1"/>
              <a:t>giáo</a:t>
            </a:r>
            <a:r>
              <a:rPr lang="en-US" sz="2800" dirty="0"/>
              <a:t>.                </a:t>
            </a:r>
            <a:r>
              <a:rPr lang="en-US" sz="2800" dirty="0" smtClean="0"/>
              <a:t>                  </a:t>
            </a:r>
            <a:r>
              <a:rPr lang="en-US" sz="2800" dirty="0"/>
              <a:t>D. </a:t>
            </a:r>
            <a:r>
              <a:rPr lang="en-US" sz="2800" dirty="0" err="1"/>
              <a:t>Bùng</a:t>
            </a:r>
            <a:r>
              <a:rPr lang="en-US" sz="2800" dirty="0"/>
              <a:t> </a:t>
            </a:r>
            <a:r>
              <a:rPr lang="en-US" sz="2800" dirty="0" err="1"/>
              <a:t>nổ</a:t>
            </a:r>
            <a:r>
              <a:rPr lang="en-US" sz="2800" dirty="0"/>
              <a:t> </a:t>
            </a:r>
            <a:r>
              <a:rPr lang="en-US" sz="2800" dirty="0" err="1"/>
              <a:t>dân</a:t>
            </a:r>
            <a:r>
              <a:rPr lang="en-US" sz="2800" dirty="0"/>
              <a:t> </a:t>
            </a:r>
            <a:r>
              <a:rPr lang="en-US" sz="2800" dirty="0" err="1"/>
              <a:t>số</a:t>
            </a:r>
            <a:r>
              <a:rPr lang="en-US" sz="2800" dirty="0"/>
              <a:t>.</a:t>
            </a:r>
            <a:endParaRPr lang="en-US" sz="2800" dirty="0"/>
          </a:p>
        </p:txBody>
      </p:sp>
      <p:sp>
        <p:nvSpPr>
          <p:cNvPr id="3" name="Rectangle 2"/>
          <p:cNvSpPr/>
          <p:nvPr/>
        </p:nvSpPr>
        <p:spPr>
          <a:xfrm>
            <a:off x="3859958" y="214531"/>
            <a:ext cx="4146969" cy="523220"/>
          </a:xfrm>
          <a:prstGeom prst="rect">
            <a:avLst/>
          </a:prstGeom>
        </p:spPr>
        <p:txBody>
          <a:bodyPr wrap="none">
            <a:spAutoFit/>
          </a:bodyPr>
          <a:lstStyle/>
          <a:p>
            <a:r>
              <a:rPr lang="en-US" sz="2800" b="1" dirty="0">
                <a:solidFill>
                  <a:srgbClr val="FF0000"/>
                </a:solidFill>
              </a:rPr>
              <a:t>1. </a:t>
            </a:r>
            <a:r>
              <a:rPr lang="en-US" sz="2800" b="1" dirty="0" err="1">
                <a:solidFill>
                  <a:srgbClr val="FF0000"/>
                </a:solidFill>
              </a:rPr>
              <a:t>Trò</a:t>
            </a:r>
            <a:r>
              <a:rPr lang="en-US" sz="2800" b="1" dirty="0">
                <a:solidFill>
                  <a:srgbClr val="FF0000"/>
                </a:solidFill>
              </a:rPr>
              <a:t> </a:t>
            </a:r>
            <a:r>
              <a:rPr lang="en-US" sz="2800" b="1" dirty="0" err="1">
                <a:solidFill>
                  <a:srgbClr val="FF0000"/>
                </a:solidFill>
              </a:rPr>
              <a:t>chơi</a:t>
            </a:r>
            <a:r>
              <a:rPr lang="en-US" sz="2800" b="1" dirty="0">
                <a:solidFill>
                  <a:srgbClr val="FF0000"/>
                </a:solidFill>
              </a:rPr>
              <a:t>: </a:t>
            </a:r>
            <a:r>
              <a:rPr lang="en-US" sz="2800" b="1" dirty="0" err="1">
                <a:solidFill>
                  <a:srgbClr val="FF0000"/>
                </a:solidFill>
              </a:rPr>
              <a:t>Đấu</a:t>
            </a:r>
            <a:r>
              <a:rPr lang="en-US" sz="2800" b="1" dirty="0">
                <a:solidFill>
                  <a:srgbClr val="FF0000"/>
                </a:solidFill>
              </a:rPr>
              <a:t> </a:t>
            </a:r>
            <a:r>
              <a:rPr lang="en-US" sz="2800" b="1" dirty="0" err="1">
                <a:solidFill>
                  <a:srgbClr val="FF0000"/>
                </a:solidFill>
              </a:rPr>
              <a:t>trường</a:t>
            </a:r>
            <a:r>
              <a:rPr lang="en-US" sz="2800" b="1" dirty="0">
                <a:solidFill>
                  <a:srgbClr val="FF0000"/>
                </a:solidFill>
              </a:rPr>
              <a:t> 36</a:t>
            </a:r>
            <a:endParaRPr lang="en-US" sz="2800" dirty="0">
              <a:solidFill>
                <a:srgbClr val="FF0000"/>
              </a:solidFill>
            </a:endParaRPr>
          </a:p>
        </p:txBody>
      </p:sp>
    </p:spTree>
    <p:extLst>
      <p:ext uri="{BB962C8B-B14F-4D97-AF65-F5344CB8AC3E}">
        <p14:creationId xmlns:p14="http://schemas.microsoft.com/office/powerpoint/2010/main" val="173772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1187356" y="1528549"/>
            <a:ext cx="8188656" cy="3098042"/>
          </a:xfrm>
          <a:prstGeom prst="rect">
            <a:avLst/>
          </a:prstGeom>
        </p:spPr>
      </p:pic>
      <p:sp>
        <p:nvSpPr>
          <p:cNvPr id="3" name="Rectangle 2"/>
          <p:cNvSpPr/>
          <p:nvPr/>
        </p:nvSpPr>
        <p:spPr>
          <a:xfrm>
            <a:off x="122830" y="99284"/>
            <a:ext cx="12069170" cy="1384995"/>
          </a:xfrm>
          <a:prstGeom prst="rect">
            <a:avLst/>
          </a:prstGeom>
        </p:spPr>
        <p:txBody>
          <a:bodyPr wrap="square">
            <a:spAutoFit/>
          </a:bodyPr>
          <a:lstStyle/>
          <a:p>
            <a:r>
              <a:rPr lang="en-US" sz="2800" b="1" dirty="0">
                <a:solidFill>
                  <a:srgbClr val="FF0000"/>
                </a:solidFill>
              </a:rPr>
              <a:t>2. </a:t>
            </a:r>
            <a:r>
              <a:rPr lang="en-US" sz="2800" b="1" dirty="0" err="1">
                <a:solidFill>
                  <a:srgbClr val="FF0000"/>
                </a:solidFill>
              </a:rPr>
              <a:t>Trò</a:t>
            </a:r>
            <a:r>
              <a:rPr lang="en-US" sz="2800" b="1" dirty="0">
                <a:solidFill>
                  <a:srgbClr val="FF0000"/>
                </a:solidFill>
              </a:rPr>
              <a:t> </a:t>
            </a:r>
            <a:r>
              <a:rPr lang="en-US" sz="2800" b="1" dirty="0" err="1">
                <a:solidFill>
                  <a:srgbClr val="FF0000"/>
                </a:solidFill>
              </a:rPr>
              <a:t>chơi</a:t>
            </a:r>
            <a:r>
              <a:rPr lang="en-US" sz="2800" b="1" dirty="0">
                <a:solidFill>
                  <a:srgbClr val="FF0000"/>
                </a:solidFill>
              </a:rPr>
              <a:t> “Ai </a:t>
            </a:r>
            <a:r>
              <a:rPr lang="en-US" sz="2800" b="1" dirty="0" err="1">
                <a:solidFill>
                  <a:srgbClr val="FF0000"/>
                </a:solidFill>
              </a:rPr>
              <a:t>nhanh</a:t>
            </a:r>
            <a:r>
              <a:rPr lang="en-US" sz="2800" b="1" dirty="0">
                <a:solidFill>
                  <a:srgbClr val="FF0000"/>
                </a:solidFill>
              </a:rPr>
              <a:t> </a:t>
            </a:r>
            <a:r>
              <a:rPr lang="en-US" sz="2800" b="1" dirty="0" err="1">
                <a:solidFill>
                  <a:srgbClr val="FF0000"/>
                </a:solidFill>
              </a:rPr>
              <a:t>hơn</a:t>
            </a:r>
            <a:r>
              <a:rPr lang="en-US" sz="2800" b="1" dirty="0">
                <a:solidFill>
                  <a:srgbClr val="FF0000"/>
                </a:solidFill>
              </a:rPr>
              <a:t>?”</a:t>
            </a:r>
            <a:endParaRPr lang="en-US" sz="2800" dirty="0">
              <a:solidFill>
                <a:srgbClr val="FF0000"/>
              </a:solidFill>
            </a:endParaRPr>
          </a:p>
          <a:p>
            <a:r>
              <a:rPr lang="en-US" sz="2800" b="1" dirty="0" err="1" smtClean="0">
                <a:solidFill>
                  <a:srgbClr val="0000FF"/>
                </a:solidFill>
              </a:rPr>
              <a:t>Dựa</a:t>
            </a:r>
            <a:r>
              <a:rPr lang="en-US" sz="2800" b="1" dirty="0" smtClean="0">
                <a:solidFill>
                  <a:srgbClr val="0000FF"/>
                </a:solidFill>
              </a:rPr>
              <a:t> </a:t>
            </a:r>
            <a:r>
              <a:rPr lang="en-US" sz="2800" b="1" dirty="0" err="1" smtClean="0">
                <a:solidFill>
                  <a:srgbClr val="0000FF"/>
                </a:solidFill>
              </a:rPr>
              <a:t>vào</a:t>
            </a:r>
            <a:r>
              <a:rPr lang="en-US" sz="2800" b="1" dirty="0" smtClean="0">
                <a:solidFill>
                  <a:srgbClr val="0000FF"/>
                </a:solidFill>
              </a:rPr>
              <a:t> </a:t>
            </a:r>
            <a:r>
              <a:rPr lang="en-US" sz="2800" b="1" dirty="0" err="1">
                <a:solidFill>
                  <a:srgbClr val="0000FF"/>
                </a:solidFill>
              </a:rPr>
              <a:t>b</a:t>
            </a:r>
            <a:r>
              <a:rPr lang="en-US" sz="2800" b="1" dirty="0" err="1" smtClean="0">
                <a:solidFill>
                  <a:srgbClr val="0000FF"/>
                </a:solidFill>
              </a:rPr>
              <a:t>iểu</a:t>
            </a:r>
            <a:r>
              <a:rPr lang="en-US" sz="2800" b="1" dirty="0" smtClean="0">
                <a:solidFill>
                  <a:srgbClr val="0000FF"/>
                </a:solidFill>
              </a:rPr>
              <a:t> </a:t>
            </a:r>
            <a:r>
              <a:rPr lang="en-US" sz="2800" b="1" dirty="0" err="1">
                <a:solidFill>
                  <a:srgbClr val="0000FF"/>
                </a:solidFill>
              </a:rPr>
              <a:t>đồ</a:t>
            </a:r>
            <a:r>
              <a:rPr lang="en-US" sz="2800" b="1" dirty="0">
                <a:solidFill>
                  <a:srgbClr val="0000FF"/>
                </a:solidFill>
              </a:rPr>
              <a:t>: </a:t>
            </a:r>
            <a:r>
              <a:rPr lang="en-US" sz="2800" b="1" dirty="0" err="1">
                <a:solidFill>
                  <a:srgbClr val="0000FF"/>
                </a:solidFill>
              </a:rPr>
              <a:t>Cơ</a:t>
            </a:r>
            <a:r>
              <a:rPr lang="en-US" sz="2800" b="1" dirty="0">
                <a:solidFill>
                  <a:srgbClr val="0000FF"/>
                </a:solidFill>
              </a:rPr>
              <a:t> </a:t>
            </a:r>
            <a:r>
              <a:rPr lang="en-US" sz="2800" b="1" dirty="0" err="1">
                <a:solidFill>
                  <a:srgbClr val="0000FF"/>
                </a:solidFill>
              </a:rPr>
              <a:t>cấu</a:t>
            </a:r>
            <a:r>
              <a:rPr lang="en-US" sz="2800" b="1" dirty="0">
                <a:solidFill>
                  <a:srgbClr val="0000FF"/>
                </a:solidFill>
              </a:rPr>
              <a:t> </a:t>
            </a:r>
            <a:r>
              <a:rPr lang="en-US" sz="2800" b="1" dirty="0" err="1">
                <a:solidFill>
                  <a:srgbClr val="0000FF"/>
                </a:solidFill>
              </a:rPr>
              <a:t>dân</a:t>
            </a:r>
            <a:r>
              <a:rPr lang="en-US" sz="2800" b="1" dirty="0">
                <a:solidFill>
                  <a:srgbClr val="0000FF"/>
                </a:solidFill>
              </a:rPr>
              <a:t> </a:t>
            </a:r>
            <a:r>
              <a:rPr lang="en-US" sz="2800" b="1" dirty="0" err="1">
                <a:solidFill>
                  <a:srgbClr val="0000FF"/>
                </a:solidFill>
              </a:rPr>
              <a:t>số</a:t>
            </a:r>
            <a:r>
              <a:rPr lang="en-US" sz="2800" b="1" dirty="0">
                <a:solidFill>
                  <a:srgbClr val="0000FF"/>
                </a:solidFill>
              </a:rPr>
              <a:t> </a:t>
            </a:r>
            <a:r>
              <a:rPr lang="en-US" sz="2800" b="1" dirty="0" err="1">
                <a:solidFill>
                  <a:srgbClr val="0000FF"/>
                </a:solidFill>
              </a:rPr>
              <a:t>theo</a:t>
            </a:r>
            <a:r>
              <a:rPr lang="en-US" sz="2800" b="1" dirty="0">
                <a:solidFill>
                  <a:srgbClr val="0000FF"/>
                </a:solidFill>
              </a:rPr>
              <a:t> </a:t>
            </a:r>
            <a:r>
              <a:rPr lang="en-US" sz="2800" b="1" dirty="0" err="1">
                <a:solidFill>
                  <a:srgbClr val="0000FF"/>
                </a:solidFill>
              </a:rPr>
              <a:t>nhóm</a:t>
            </a:r>
            <a:r>
              <a:rPr lang="en-US" sz="2800" b="1" dirty="0">
                <a:solidFill>
                  <a:srgbClr val="0000FF"/>
                </a:solidFill>
              </a:rPr>
              <a:t> </a:t>
            </a:r>
            <a:r>
              <a:rPr lang="en-US" sz="2800" b="1" dirty="0" err="1">
                <a:solidFill>
                  <a:srgbClr val="0000FF"/>
                </a:solidFill>
              </a:rPr>
              <a:t>tuổi</a:t>
            </a:r>
            <a:r>
              <a:rPr lang="en-US" sz="2800" b="1" dirty="0">
                <a:solidFill>
                  <a:srgbClr val="0000FF"/>
                </a:solidFill>
              </a:rPr>
              <a:t> ở </a:t>
            </a:r>
            <a:r>
              <a:rPr lang="en-US" sz="2800" b="1" dirty="0" err="1">
                <a:solidFill>
                  <a:srgbClr val="0000FF"/>
                </a:solidFill>
              </a:rPr>
              <a:t>châu</a:t>
            </a:r>
            <a:r>
              <a:rPr lang="en-US" sz="2800" b="1" dirty="0">
                <a:solidFill>
                  <a:srgbClr val="0000FF"/>
                </a:solidFill>
              </a:rPr>
              <a:t> </a:t>
            </a:r>
            <a:r>
              <a:rPr lang="en-US" sz="2800" b="1" dirty="0" err="1">
                <a:solidFill>
                  <a:srgbClr val="0000FF"/>
                </a:solidFill>
              </a:rPr>
              <a:t>Âu</a:t>
            </a:r>
            <a:r>
              <a:rPr lang="en-US" sz="2800" b="1" dirty="0">
                <a:solidFill>
                  <a:srgbClr val="0000FF"/>
                </a:solidFill>
              </a:rPr>
              <a:t> </a:t>
            </a:r>
            <a:r>
              <a:rPr lang="en-US" sz="2800" b="1" dirty="0" err="1">
                <a:solidFill>
                  <a:srgbClr val="0000FF"/>
                </a:solidFill>
              </a:rPr>
              <a:t>năm</a:t>
            </a:r>
            <a:r>
              <a:rPr lang="en-US" sz="2800" b="1" dirty="0">
                <a:solidFill>
                  <a:srgbClr val="0000FF"/>
                </a:solidFill>
              </a:rPr>
              <a:t> 1990 </a:t>
            </a:r>
            <a:r>
              <a:rPr lang="en-US" sz="2800" b="1" dirty="0" err="1">
                <a:solidFill>
                  <a:srgbClr val="0000FF"/>
                </a:solidFill>
              </a:rPr>
              <a:t>và</a:t>
            </a:r>
            <a:r>
              <a:rPr lang="en-US" sz="2800" b="1" dirty="0">
                <a:solidFill>
                  <a:srgbClr val="0000FF"/>
                </a:solidFill>
              </a:rPr>
              <a:t> 2020 (%)</a:t>
            </a:r>
            <a:endParaRPr lang="en-US" sz="2800" dirty="0">
              <a:solidFill>
                <a:srgbClr val="0000FF"/>
              </a:solidFill>
            </a:endParaRPr>
          </a:p>
        </p:txBody>
      </p:sp>
      <p:sp>
        <p:nvSpPr>
          <p:cNvPr id="4" name="Rectangle 3"/>
          <p:cNvSpPr/>
          <p:nvPr/>
        </p:nvSpPr>
        <p:spPr>
          <a:xfrm>
            <a:off x="122830" y="4626591"/>
            <a:ext cx="8338781" cy="523220"/>
          </a:xfrm>
          <a:prstGeom prst="rect">
            <a:avLst/>
          </a:prstGeom>
        </p:spPr>
        <p:txBody>
          <a:bodyPr wrap="square">
            <a:spAutoFit/>
          </a:bodyPr>
          <a:lstStyle/>
          <a:p>
            <a:r>
              <a:rPr lang="en-US" sz="2800" b="1" i="1" dirty="0" err="1" smtClean="0">
                <a:solidFill>
                  <a:srgbClr val="0000FF"/>
                </a:solidFill>
              </a:rPr>
              <a:t>Nhận</a:t>
            </a:r>
            <a:r>
              <a:rPr lang="en-US" sz="2800" b="1" i="1" dirty="0" smtClean="0">
                <a:solidFill>
                  <a:srgbClr val="0000FF"/>
                </a:solidFill>
              </a:rPr>
              <a:t> </a:t>
            </a:r>
            <a:r>
              <a:rPr lang="en-US" sz="2800" b="1" i="1" dirty="0" err="1" smtClean="0">
                <a:solidFill>
                  <a:srgbClr val="0000FF"/>
                </a:solidFill>
              </a:rPr>
              <a:t>xét</a:t>
            </a:r>
            <a:r>
              <a:rPr lang="en-US" sz="2800" b="1" i="1" dirty="0" smtClean="0">
                <a:solidFill>
                  <a:srgbClr val="0000FF"/>
                </a:solidFill>
              </a:rPr>
              <a:t> </a:t>
            </a:r>
            <a:r>
              <a:rPr lang="en-US" sz="2800" b="1" i="1" dirty="0" err="1" smtClean="0">
                <a:solidFill>
                  <a:srgbClr val="0000FF"/>
                </a:solidFill>
              </a:rPr>
              <a:t>cơ</a:t>
            </a:r>
            <a:r>
              <a:rPr lang="en-US" sz="2800" b="1" i="1" dirty="0" smtClean="0">
                <a:solidFill>
                  <a:srgbClr val="0000FF"/>
                </a:solidFill>
              </a:rPr>
              <a:t> </a:t>
            </a:r>
            <a:r>
              <a:rPr lang="en-US" sz="2800" b="1" i="1" dirty="0" err="1" smtClean="0">
                <a:solidFill>
                  <a:srgbClr val="0000FF"/>
                </a:solidFill>
              </a:rPr>
              <a:t>cấu</a:t>
            </a:r>
            <a:r>
              <a:rPr lang="en-US" sz="2800" b="1" i="1" dirty="0" smtClean="0">
                <a:solidFill>
                  <a:srgbClr val="0000FF"/>
                </a:solidFill>
              </a:rPr>
              <a:t> </a:t>
            </a:r>
            <a:r>
              <a:rPr lang="en-US" sz="2800" b="1" i="1" dirty="0" err="1" smtClean="0">
                <a:solidFill>
                  <a:srgbClr val="0000FF"/>
                </a:solidFill>
              </a:rPr>
              <a:t>dân</a:t>
            </a:r>
            <a:r>
              <a:rPr lang="en-US" sz="2800" b="1" i="1" dirty="0" smtClean="0">
                <a:solidFill>
                  <a:srgbClr val="0000FF"/>
                </a:solidFill>
              </a:rPr>
              <a:t> </a:t>
            </a:r>
            <a:r>
              <a:rPr lang="en-US" sz="2800" b="1" i="1" dirty="0" err="1" smtClean="0">
                <a:solidFill>
                  <a:srgbClr val="0000FF"/>
                </a:solidFill>
              </a:rPr>
              <a:t>số</a:t>
            </a:r>
            <a:r>
              <a:rPr lang="en-US" sz="2800" b="1" i="1" dirty="0" smtClean="0">
                <a:solidFill>
                  <a:srgbClr val="0000FF"/>
                </a:solidFill>
              </a:rPr>
              <a:t> </a:t>
            </a:r>
            <a:r>
              <a:rPr lang="en-US" sz="2800" b="1" i="1" dirty="0" err="1" smtClean="0">
                <a:solidFill>
                  <a:srgbClr val="0000FF"/>
                </a:solidFill>
              </a:rPr>
              <a:t>châu</a:t>
            </a:r>
            <a:r>
              <a:rPr lang="en-US" sz="2800" b="1" i="1" dirty="0" smtClean="0">
                <a:solidFill>
                  <a:srgbClr val="0000FF"/>
                </a:solidFill>
              </a:rPr>
              <a:t> </a:t>
            </a:r>
            <a:r>
              <a:rPr lang="en-US" sz="2800" b="1" i="1" dirty="0" err="1" smtClean="0">
                <a:solidFill>
                  <a:srgbClr val="0000FF"/>
                </a:solidFill>
              </a:rPr>
              <a:t>Âu</a:t>
            </a:r>
            <a:r>
              <a:rPr lang="en-US" sz="2800" b="1" i="1" dirty="0" smtClean="0">
                <a:solidFill>
                  <a:srgbClr val="0000FF"/>
                </a:solidFill>
              </a:rPr>
              <a:t>.</a:t>
            </a:r>
            <a:endParaRPr lang="en-US" sz="2800" dirty="0">
              <a:solidFill>
                <a:srgbClr val="0000FF"/>
              </a:solidFill>
            </a:endParaRPr>
          </a:p>
        </p:txBody>
      </p:sp>
      <p:sp>
        <p:nvSpPr>
          <p:cNvPr id="5" name="Rectangle 4"/>
          <p:cNvSpPr/>
          <p:nvPr/>
        </p:nvSpPr>
        <p:spPr>
          <a:xfrm>
            <a:off x="2016298" y="4994786"/>
            <a:ext cx="10175702" cy="1938992"/>
          </a:xfrm>
          <a:prstGeom prst="rect">
            <a:avLst/>
          </a:prstGeom>
        </p:spPr>
        <p:txBody>
          <a:bodyPr wrap="square">
            <a:spAutoFit/>
          </a:bodyPr>
          <a:lstStyle/>
          <a:p>
            <a:r>
              <a:rPr lang="en-US" sz="2400" dirty="0"/>
              <a:t>- </a:t>
            </a:r>
            <a:r>
              <a:rPr lang="en-US" sz="2400" dirty="0" err="1"/>
              <a:t>Châu</a:t>
            </a:r>
            <a:r>
              <a:rPr lang="en-US" sz="2400" dirty="0"/>
              <a:t> </a:t>
            </a:r>
            <a:r>
              <a:rPr lang="en-US" sz="2400" dirty="0" err="1"/>
              <a:t>Âu</a:t>
            </a:r>
            <a:r>
              <a:rPr lang="en-US" sz="2400" dirty="0"/>
              <a:t> </a:t>
            </a:r>
            <a:r>
              <a:rPr lang="en-US" sz="2400" dirty="0" err="1"/>
              <a:t>có</a:t>
            </a:r>
            <a:r>
              <a:rPr lang="en-US" sz="2400" dirty="0"/>
              <a:t> </a:t>
            </a:r>
            <a:r>
              <a:rPr lang="en-US" sz="2400" dirty="0" err="1"/>
              <a:t>cơ</a:t>
            </a:r>
            <a:r>
              <a:rPr lang="en-US" sz="2400" dirty="0"/>
              <a:t> </a:t>
            </a:r>
            <a:r>
              <a:rPr lang="en-US" sz="2400" dirty="0" err="1"/>
              <a:t>cấu</a:t>
            </a:r>
            <a:r>
              <a:rPr lang="en-US" sz="2400" dirty="0"/>
              <a:t> </a:t>
            </a:r>
            <a:r>
              <a:rPr lang="en-US" sz="2400" dirty="0" err="1"/>
              <a:t>dân</a:t>
            </a:r>
            <a:r>
              <a:rPr lang="en-US" sz="2400" dirty="0"/>
              <a:t> </a:t>
            </a:r>
            <a:r>
              <a:rPr lang="en-US" sz="2400" dirty="0" err="1"/>
              <a:t>số</a:t>
            </a:r>
            <a:r>
              <a:rPr lang="en-US" sz="2400" dirty="0"/>
              <a:t> </a:t>
            </a:r>
            <a:r>
              <a:rPr lang="en-US" sz="2400" dirty="0" err="1"/>
              <a:t>già</a:t>
            </a:r>
            <a:r>
              <a:rPr lang="en-US" sz="2400" dirty="0"/>
              <a:t>. </a:t>
            </a:r>
            <a:r>
              <a:rPr lang="en-US" sz="2400" dirty="0" err="1"/>
              <a:t>Giai</a:t>
            </a:r>
            <a:r>
              <a:rPr lang="en-US" sz="2400" dirty="0"/>
              <a:t> </a:t>
            </a:r>
            <a:r>
              <a:rPr lang="en-US" sz="2400" dirty="0" err="1"/>
              <a:t>đoạn</a:t>
            </a:r>
            <a:r>
              <a:rPr lang="en-US" sz="2400" dirty="0"/>
              <a:t> 1990 – 2020.</a:t>
            </a:r>
          </a:p>
          <a:p>
            <a:r>
              <a:rPr lang="en-US" sz="2400" dirty="0"/>
              <a:t>+ </a:t>
            </a:r>
            <a:r>
              <a:rPr lang="en-US" sz="2400" dirty="0" err="1"/>
              <a:t>Nhóm</a:t>
            </a:r>
            <a:r>
              <a:rPr lang="en-US" sz="2400" dirty="0"/>
              <a:t> 0 – 14 </a:t>
            </a:r>
            <a:r>
              <a:rPr lang="en-US" sz="2400" dirty="0" err="1"/>
              <a:t>tuổi</a:t>
            </a:r>
            <a:r>
              <a:rPr lang="en-US" sz="2400" dirty="0"/>
              <a:t>: </a:t>
            </a:r>
            <a:r>
              <a:rPr lang="en-US" sz="2400" dirty="0" err="1"/>
              <a:t>chiếm</a:t>
            </a:r>
            <a:r>
              <a:rPr lang="en-US" sz="2400" dirty="0"/>
              <a:t> </a:t>
            </a:r>
            <a:r>
              <a:rPr lang="en-US" sz="2400" dirty="0" err="1"/>
              <a:t>tỉ</a:t>
            </a:r>
            <a:r>
              <a:rPr lang="en-US" sz="2400" dirty="0"/>
              <a:t> </a:t>
            </a:r>
            <a:r>
              <a:rPr lang="en-US" sz="2400" dirty="0" err="1"/>
              <a:t>lệ</a:t>
            </a:r>
            <a:r>
              <a:rPr lang="en-US" sz="2400" dirty="0"/>
              <a:t> </a:t>
            </a:r>
            <a:r>
              <a:rPr lang="en-US" sz="2400" dirty="0" err="1"/>
              <a:t>thấp</a:t>
            </a:r>
            <a:r>
              <a:rPr lang="en-US" sz="2400" dirty="0"/>
              <a:t> </a:t>
            </a:r>
            <a:r>
              <a:rPr lang="en-US" sz="2400" dirty="0" err="1"/>
              <a:t>và</a:t>
            </a:r>
            <a:r>
              <a:rPr lang="en-US" sz="2400" dirty="0"/>
              <a:t> </a:t>
            </a:r>
            <a:r>
              <a:rPr lang="en-US" sz="2400" dirty="0" err="1"/>
              <a:t>có</a:t>
            </a:r>
            <a:r>
              <a:rPr lang="en-US" sz="2400" dirty="0"/>
              <a:t> </a:t>
            </a:r>
            <a:r>
              <a:rPr lang="en-US" sz="2400" dirty="0" err="1"/>
              <a:t>xu</a:t>
            </a:r>
            <a:r>
              <a:rPr lang="en-US" sz="2400" dirty="0"/>
              <a:t> </a:t>
            </a:r>
            <a:r>
              <a:rPr lang="en-US" sz="2400" dirty="0" err="1"/>
              <a:t>hướng</a:t>
            </a:r>
            <a:r>
              <a:rPr lang="en-US" sz="2400" dirty="0"/>
              <a:t> </a:t>
            </a:r>
            <a:r>
              <a:rPr lang="en-US" sz="2400" dirty="0" err="1"/>
              <a:t>giảm</a:t>
            </a:r>
            <a:r>
              <a:rPr lang="en-US" sz="2400" dirty="0"/>
              <a:t> (</a:t>
            </a:r>
            <a:r>
              <a:rPr lang="en-US" sz="2400" dirty="0" err="1"/>
              <a:t>dẫn</a:t>
            </a:r>
            <a:r>
              <a:rPr lang="en-US" sz="2400" dirty="0"/>
              <a:t> </a:t>
            </a:r>
            <a:r>
              <a:rPr lang="en-US" sz="2400" dirty="0" err="1"/>
              <a:t>chứng</a:t>
            </a:r>
            <a:r>
              <a:rPr lang="en-US" sz="2400" dirty="0"/>
              <a:t>).</a:t>
            </a:r>
          </a:p>
          <a:p>
            <a:r>
              <a:rPr lang="en-US" sz="2400" dirty="0"/>
              <a:t>+ </a:t>
            </a:r>
            <a:r>
              <a:rPr lang="en-US" sz="2400" dirty="0" err="1"/>
              <a:t>Nhóm</a:t>
            </a:r>
            <a:r>
              <a:rPr lang="en-US" sz="2400" dirty="0"/>
              <a:t> 15 – 64 </a:t>
            </a:r>
            <a:r>
              <a:rPr lang="en-US" sz="2400" dirty="0" err="1"/>
              <a:t>tuổi</a:t>
            </a:r>
            <a:r>
              <a:rPr lang="en-US" sz="2400" dirty="0"/>
              <a:t> </a:t>
            </a:r>
            <a:r>
              <a:rPr lang="en-US" sz="2400" dirty="0" err="1"/>
              <a:t>chiếm</a:t>
            </a:r>
            <a:r>
              <a:rPr lang="en-US" sz="2400" dirty="0"/>
              <a:t> </a:t>
            </a:r>
            <a:r>
              <a:rPr lang="en-US" sz="2400" dirty="0" err="1"/>
              <a:t>tỉ</a:t>
            </a:r>
            <a:r>
              <a:rPr lang="en-US" sz="2400" dirty="0"/>
              <a:t> </a:t>
            </a:r>
            <a:r>
              <a:rPr lang="en-US" sz="2400" dirty="0" err="1"/>
              <a:t>lệ</a:t>
            </a:r>
            <a:r>
              <a:rPr lang="en-US" sz="2400" dirty="0"/>
              <a:t> </a:t>
            </a:r>
            <a:r>
              <a:rPr lang="en-US" sz="2400" dirty="0" err="1"/>
              <a:t>lớn</a:t>
            </a:r>
            <a:r>
              <a:rPr lang="en-US" sz="2400" dirty="0"/>
              <a:t> </a:t>
            </a:r>
            <a:r>
              <a:rPr lang="en-US" sz="2400" dirty="0" err="1"/>
              <a:t>nhất</a:t>
            </a:r>
            <a:r>
              <a:rPr lang="en-US" sz="2400" dirty="0"/>
              <a:t> </a:t>
            </a:r>
            <a:r>
              <a:rPr lang="en-US" sz="2400" dirty="0" err="1"/>
              <a:t>nhưng</a:t>
            </a:r>
            <a:r>
              <a:rPr lang="en-US" sz="2400" dirty="0"/>
              <a:t> </a:t>
            </a:r>
            <a:r>
              <a:rPr lang="en-US" sz="2400" dirty="0" err="1"/>
              <a:t>cũng</a:t>
            </a:r>
            <a:r>
              <a:rPr lang="en-US" sz="2400" dirty="0"/>
              <a:t> </a:t>
            </a:r>
            <a:r>
              <a:rPr lang="en-US" sz="2400" dirty="0" err="1"/>
              <a:t>có</a:t>
            </a:r>
            <a:r>
              <a:rPr lang="en-US" sz="2400" dirty="0"/>
              <a:t> </a:t>
            </a:r>
            <a:r>
              <a:rPr lang="en-US" sz="2400" dirty="0" err="1"/>
              <a:t>xu</a:t>
            </a:r>
            <a:r>
              <a:rPr lang="en-US" sz="2400" dirty="0"/>
              <a:t> </a:t>
            </a:r>
            <a:r>
              <a:rPr lang="en-US" sz="2400" dirty="0" err="1"/>
              <a:t>hướng</a:t>
            </a:r>
            <a:r>
              <a:rPr lang="en-US" sz="2400" dirty="0"/>
              <a:t> </a:t>
            </a:r>
            <a:r>
              <a:rPr lang="en-US" sz="2400" dirty="0" err="1"/>
              <a:t>giảm</a:t>
            </a:r>
            <a:r>
              <a:rPr lang="en-US" sz="2400" dirty="0"/>
              <a:t> (</a:t>
            </a:r>
            <a:r>
              <a:rPr lang="en-US" sz="2400" dirty="0" err="1"/>
              <a:t>dẫn</a:t>
            </a:r>
            <a:r>
              <a:rPr lang="en-US" sz="2400" dirty="0"/>
              <a:t> </a:t>
            </a:r>
            <a:r>
              <a:rPr lang="en-US" sz="2400" dirty="0" err="1"/>
              <a:t>chứng</a:t>
            </a:r>
            <a:r>
              <a:rPr lang="en-US" sz="2400" dirty="0"/>
              <a:t>).</a:t>
            </a:r>
          </a:p>
          <a:p>
            <a:r>
              <a:rPr lang="en-US" sz="2400" dirty="0"/>
              <a:t>+ </a:t>
            </a:r>
            <a:r>
              <a:rPr lang="en-US" sz="2400" dirty="0" err="1"/>
              <a:t>Nhóm</a:t>
            </a:r>
            <a:r>
              <a:rPr lang="en-US" sz="2400" dirty="0"/>
              <a:t> </a:t>
            </a:r>
            <a:r>
              <a:rPr lang="en-US" sz="2400" dirty="0" err="1"/>
              <a:t>từ</a:t>
            </a:r>
            <a:r>
              <a:rPr lang="en-US" sz="2400" dirty="0"/>
              <a:t> 65 </a:t>
            </a:r>
            <a:r>
              <a:rPr lang="en-US" sz="2400" dirty="0" err="1"/>
              <a:t>tuổi</a:t>
            </a:r>
            <a:r>
              <a:rPr lang="en-US" sz="2400" dirty="0"/>
              <a:t> </a:t>
            </a:r>
            <a:r>
              <a:rPr lang="en-US" sz="2400" dirty="0" err="1"/>
              <a:t>trở</a:t>
            </a:r>
            <a:r>
              <a:rPr lang="en-US" sz="2400" dirty="0"/>
              <a:t> </a:t>
            </a:r>
            <a:r>
              <a:rPr lang="en-US" sz="2400" dirty="0" err="1"/>
              <a:t>lên</a:t>
            </a:r>
            <a:r>
              <a:rPr lang="en-US" sz="2400" dirty="0"/>
              <a:t> </a:t>
            </a:r>
            <a:r>
              <a:rPr lang="en-US" sz="2400" dirty="0" err="1"/>
              <a:t>tăng</a:t>
            </a:r>
            <a:r>
              <a:rPr lang="en-US" sz="2400" dirty="0"/>
              <a:t> </a:t>
            </a:r>
            <a:r>
              <a:rPr lang="en-US" sz="2400" dirty="0" err="1"/>
              <a:t>nhanh</a:t>
            </a:r>
            <a:r>
              <a:rPr lang="en-US" sz="2400" dirty="0"/>
              <a:t> (</a:t>
            </a:r>
            <a:r>
              <a:rPr lang="en-US" sz="2400" dirty="0" err="1"/>
              <a:t>dẫn</a:t>
            </a:r>
            <a:r>
              <a:rPr lang="en-US" sz="2400" dirty="0"/>
              <a:t> </a:t>
            </a:r>
            <a:r>
              <a:rPr lang="en-US" sz="2400" dirty="0" err="1"/>
              <a:t>chứng</a:t>
            </a:r>
            <a:r>
              <a:rPr lang="en-US" sz="2400" dirty="0"/>
              <a:t>).</a:t>
            </a:r>
            <a:endParaRPr lang="en-US" sz="2400" dirty="0"/>
          </a:p>
        </p:txBody>
      </p:sp>
    </p:spTree>
    <p:extLst>
      <p:ext uri="{BB962C8B-B14F-4D97-AF65-F5344CB8AC3E}">
        <p14:creationId xmlns:p14="http://schemas.microsoft.com/office/powerpoint/2010/main" val="163572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7"/>
          <p:cNvSpPr txBox="1">
            <a:spLocks noChangeArrowheads="1"/>
          </p:cNvSpPr>
          <p:nvPr/>
        </p:nvSpPr>
        <p:spPr bwMode="auto">
          <a:xfrm>
            <a:off x="0" y="1103376"/>
            <a:ext cx="69447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hangingPunct="0">
              <a:spcBef>
                <a:spcPct val="50000"/>
              </a:spcBef>
              <a:defRPr/>
            </a:pPr>
            <a:r>
              <a:rPr lang="en-US" sz="2800" b="1" dirty="0" smtClean="0">
                <a:solidFill>
                  <a:srgbClr val="0000FF"/>
                </a:solidFill>
                <a:cs typeface="+mn-cs"/>
              </a:rPr>
              <a:t>- </a:t>
            </a:r>
            <a:r>
              <a:rPr lang="en-US" sz="2800" b="1" dirty="0" err="1" smtClean="0">
                <a:solidFill>
                  <a:srgbClr val="0000FF"/>
                </a:solidFill>
                <a:cs typeface="+mn-cs"/>
              </a:rPr>
              <a:t>Học</a:t>
            </a:r>
            <a:r>
              <a:rPr lang="en-US" sz="2800" b="1" dirty="0" smtClean="0">
                <a:solidFill>
                  <a:srgbClr val="0000FF"/>
                </a:solidFill>
                <a:cs typeface="+mn-cs"/>
              </a:rPr>
              <a:t> </a:t>
            </a:r>
            <a:r>
              <a:rPr lang="en-US" sz="2800" b="1" dirty="0" err="1" smtClean="0">
                <a:solidFill>
                  <a:srgbClr val="0000FF"/>
                </a:solidFill>
                <a:cs typeface="+mn-cs"/>
              </a:rPr>
              <a:t>bài</a:t>
            </a:r>
            <a:endParaRPr lang="en-US" sz="2800" b="1" dirty="0" smtClean="0">
              <a:solidFill>
                <a:srgbClr val="0000FF"/>
              </a:solidFill>
              <a:cs typeface="+mn-cs"/>
            </a:endParaRPr>
          </a:p>
        </p:txBody>
      </p:sp>
      <p:sp>
        <p:nvSpPr>
          <p:cNvPr id="25604" name="Text Box 8"/>
          <p:cNvSpPr txBox="1">
            <a:spLocks noChangeArrowheads="1"/>
          </p:cNvSpPr>
          <p:nvPr/>
        </p:nvSpPr>
        <p:spPr bwMode="auto">
          <a:xfrm>
            <a:off x="0" y="4436013"/>
            <a:ext cx="1148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hangingPunct="0">
              <a:spcBef>
                <a:spcPct val="50000"/>
              </a:spcBef>
              <a:buFontTx/>
              <a:buChar char="-"/>
              <a:defRPr/>
            </a:pPr>
            <a:r>
              <a:rPr lang="en-US" sz="2800" b="1" dirty="0" smtClean="0">
                <a:solidFill>
                  <a:srgbClr val="0000FF"/>
                </a:solidFill>
                <a:cs typeface="+mn-cs"/>
              </a:rPr>
              <a:t> </a:t>
            </a:r>
            <a:r>
              <a:rPr lang="en-US" sz="2800" b="1" dirty="0" err="1" smtClean="0">
                <a:solidFill>
                  <a:srgbClr val="0000FF"/>
                </a:solidFill>
                <a:cs typeface="+mn-cs"/>
              </a:rPr>
              <a:t>Chuẩn</a:t>
            </a:r>
            <a:r>
              <a:rPr lang="en-US" sz="2800" b="1" dirty="0" smtClean="0">
                <a:solidFill>
                  <a:srgbClr val="0000FF"/>
                </a:solidFill>
                <a:cs typeface="+mn-cs"/>
              </a:rPr>
              <a:t> </a:t>
            </a:r>
            <a:r>
              <a:rPr lang="en-US" sz="2800" b="1" dirty="0" err="1" smtClean="0">
                <a:solidFill>
                  <a:srgbClr val="0000FF"/>
                </a:solidFill>
                <a:cs typeface="+mn-cs"/>
              </a:rPr>
              <a:t>bị</a:t>
            </a:r>
            <a:r>
              <a:rPr lang="en-US" sz="2800" b="1" dirty="0" smtClean="0">
                <a:solidFill>
                  <a:srgbClr val="0000FF"/>
                </a:solidFill>
                <a:cs typeface="+mn-cs"/>
              </a:rPr>
              <a:t> </a:t>
            </a:r>
            <a:r>
              <a:rPr lang="en-US" sz="2800" b="1" dirty="0" err="1" smtClean="0">
                <a:solidFill>
                  <a:srgbClr val="0000FF"/>
                </a:solidFill>
                <a:cs typeface="+mn-cs"/>
              </a:rPr>
              <a:t>bài</a:t>
            </a:r>
            <a:r>
              <a:rPr lang="en-US" sz="2800" b="1" dirty="0" smtClean="0">
                <a:solidFill>
                  <a:srgbClr val="0000FF"/>
                </a:solidFill>
                <a:cs typeface="+mn-cs"/>
              </a:rPr>
              <a:t>: </a:t>
            </a:r>
            <a:r>
              <a:rPr lang="en-US" sz="2800" b="1" dirty="0" err="1" smtClean="0">
                <a:solidFill>
                  <a:srgbClr val="0000FF"/>
                </a:solidFill>
                <a:cs typeface="+mn-cs"/>
              </a:rPr>
              <a:t>Kinh</a:t>
            </a:r>
            <a:r>
              <a:rPr lang="en-US" sz="2800" b="1" dirty="0" smtClean="0">
                <a:solidFill>
                  <a:srgbClr val="0000FF"/>
                </a:solidFill>
                <a:cs typeface="+mn-cs"/>
              </a:rPr>
              <a:t> </a:t>
            </a:r>
            <a:r>
              <a:rPr lang="en-US" sz="2800" b="1" dirty="0" err="1" smtClean="0">
                <a:solidFill>
                  <a:srgbClr val="0000FF"/>
                </a:solidFill>
                <a:cs typeface="+mn-cs"/>
              </a:rPr>
              <a:t>tế</a:t>
            </a:r>
            <a:r>
              <a:rPr lang="en-US" sz="2800" b="1" dirty="0" smtClean="0">
                <a:solidFill>
                  <a:srgbClr val="0000FF"/>
                </a:solidFill>
                <a:cs typeface="+mn-cs"/>
              </a:rPr>
              <a:t> </a:t>
            </a:r>
            <a:r>
              <a:rPr lang="en-US" sz="2800" b="1" dirty="0" err="1" smtClean="0">
                <a:solidFill>
                  <a:srgbClr val="0000FF"/>
                </a:solidFill>
                <a:cs typeface="+mn-cs"/>
              </a:rPr>
              <a:t>châu</a:t>
            </a:r>
            <a:r>
              <a:rPr lang="en-US" sz="2800" b="1" dirty="0" smtClean="0">
                <a:solidFill>
                  <a:srgbClr val="0000FF"/>
                </a:solidFill>
                <a:cs typeface="+mn-cs"/>
              </a:rPr>
              <a:t> </a:t>
            </a:r>
            <a:r>
              <a:rPr lang="en-US" sz="2800" b="1" dirty="0" err="1" smtClean="0">
                <a:solidFill>
                  <a:srgbClr val="0000FF"/>
                </a:solidFill>
                <a:cs typeface="+mn-cs"/>
              </a:rPr>
              <a:t>Âu</a:t>
            </a:r>
            <a:endParaRPr lang="en-US" sz="2800" b="1" dirty="0" smtClean="0">
              <a:solidFill>
                <a:srgbClr val="0000FF"/>
              </a:solidFill>
              <a:cs typeface="+mn-cs"/>
            </a:endParaRPr>
          </a:p>
        </p:txBody>
      </p:sp>
      <p:sp>
        <p:nvSpPr>
          <p:cNvPr id="3" name="Rectangle 2"/>
          <p:cNvSpPr/>
          <p:nvPr/>
        </p:nvSpPr>
        <p:spPr>
          <a:xfrm>
            <a:off x="0" y="1626596"/>
            <a:ext cx="11805313" cy="2677656"/>
          </a:xfrm>
          <a:prstGeom prst="rect">
            <a:avLst/>
          </a:prstGeom>
        </p:spPr>
        <p:txBody>
          <a:bodyPr wrap="square">
            <a:spAutoFit/>
          </a:bodyPr>
          <a:lstStyle/>
          <a:p>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Em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hãy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1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2 </a:t>
            </a:r>
            <a:r>
              <a:rPr lang="en-US" sz="2800" b="1" dirty="0" err="1" smtClean="0">
                <a:solidFill>
                  <a:srgbClr val="0000FF"/>
                </a:solidFill>
                <a:latin typeface="Times New Roman" pitchFamily="18" charset="0"/>
                <a:cs typeface="Times New Roman" pitchFamily="18" charset="0"/>
              </a:rPr>
              <a:t>yêu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cầu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sau</a:t>
            </a:r>
            <a:r>
              <a:rPr lang="en-US" sz="2800" b="1" dirty="0" smtClean="0">
                <a:solidFill>
                  <a:srgbClr val="0000FF"/>
                </a:solidFill>
                <a:latin typeface="Times New Roman" pitchFamily="18" charset="0"/>
                <a:cs typeface="Times New Roman" pitchFamily="18" charset="0"/>
              </a:rPr>
              <a:t>:</a:t>
            </a:r>
          </a:p>
          <a:p>
            <a:r>
              <a:rPr lang="en-US" sz="2800" i="1" dirty="0" smtClean="0">
                <a:latin typeface="Times New Roman" pitchFamily="18" charset="0"/>
                <a:cs typeface="Times New Roman" pitchFamily="18" charset="0"/>
              </a:rPr>
              <a:t>? </a:t>
            </a:r>
            <a:r>
              <a:rPr lang="vi-VN" sz="2800" i="1" dirty="0">
                <a:latin typeface="Times New Roman" pitchFamily="18" charset="0"/>
                <a:cs typeface="Times New Roman" pitchFamily="18" charset="0"/>
              </a:rPr>
              <a:t>Đóng </a:t>
            </a:r>
            <a:r>
              <a:rPr lang="en-US" sz="2800" i="1" dirty="0" err="1">
                <a:latin typeface="Times New Roman" pitchFamily="18" charset="0"/>
                <a:cs typeface="Times New Roman" pitchFamily="18" charset="0"/>
              </a:rPr>
              <a:t>vai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người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đứng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đầu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1 </a:t>
            </a:r>
            <a:r>
              <a:rPr lang="en-US" sz="2800" i="1" dirty="0" err="1">
                <a:latin typeface="Times New Roman" pitchFamily="18" charset="0"/>
                <a:cs typeface="Times New Roman" pitchFamily="18" charset="0"/>
              </a:rPr>
              <a:t>quốc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gia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Châu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Âu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hãy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đề</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xuất</a:t>
            </a:r>
            <a:r>
              <a:rPr lang="en-US" sz="2800" i="1" dirty="0">
                <a:latin typeface="Times New Roman" pitchFamily="18" charset="0"/>
                <a:cs typeface="Times New Roman" pitchFamily="18" charset="0"/>
              </a:rPr>
              <a:t> 1 </a:t>
            </a:r>
            <a:r>
              <a:rPr lang="en-US" sz="2800" i="1" dirty="0" err="1">
                <a:latin typeface="Times New Roman" pitchFamily="18" charset="0"/>
                <a:cs typeface="Times New Roman" pitchFamily="18" charset="0"/>
              </a:rPr>
              <a:t>số</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giải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pháp</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nhằm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giải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quyết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tình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trạng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nhập</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cư</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trái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phép</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vào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Châu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Âu</a:t>
            </a:r>
            <a:r>
              <a:rPr lang="en-US" sz="2800" i="1"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r>
              <a:rPr lang="en-US" sz="2800" i="1" dirty="0" smtClean="0">
                <a:latin typeface="Times New Roman" pitchFamily="18" charset="0"/>
                <a:cs typeface="Times New Roman" pitchFamily="18" charset="0"/>
              </a:rPr>
              <a:t>? </a:t>
            </a:r>
            <a:r>
              <a:rPr lang="vi-VN" sz="2800" i="1" dirty="0" smtClean="0">
                <a:latin typeface="Times New Roman" pitchFamily="18" charset="0"/>
                <a:cs typeface="Times New Roman" pitchFamily="18" charset="0"/>
              </a:rPr>
              <a:t>Đóng vai 1 người dân của nước Nga hoặc U</a:t>
            </a:r>
            <a:r>
              <a:rPr lang="en-US" sz="2800" i="1" dirty="0" smtClean="0">
                <a:latin typeface="Times New Roman" pitchFamily="18" charset="0"/>
                <a:cs typeface="Times New Roman" pitchFamily="18" charset="0"/>
              </a:rPr>
              <a:t>-</a:t>
            </a:r>
            <a:r>
              <a:rPr lang="vi-VN" sz="2800" i="1" dirty="0" smtClean="0">
                <a:latin typeface="Times New Roman" pitchFamily="18" charset="0"/>
                <a:cs typeface="Times New Roman" pitchFamily="18" charset="0"/>
              </a:rPr>
              <a:t>crai</a:t>
            </a:r>
            <a:r>
              <a:rPr lang="en-US" sz="2800" i="1" dirty="0" smtClean="0">
                <a:latin typeface="Times New Roman" pitchFamily="18" charset="0"/>
                <a:cs typeface="Times New Roman" pitchFamily="18" charset="0"/>
              </a:rPr>
              <a:t>-</a:t>
            </a:r>
            <a:r>
              <a:rPr lang="vi-VN" sz="2800" i="1" dirty="0" smtClean="0">
                <a:latin typeface="Times New Roman" pitchFamily="18" charset="0"/>
                <a:cs typeface="Times New Roman" pitchFamily="18" charset="0"/>
              </a:rPr>
              <a:t>na, </a:t>
            </a:r>
            <a:r>
              <a:rPr lang="en-US" sz="2800" i="1" dirty="0" err="1" smtClean="0">
                <a:latin typeface="Times New Roman" pitchFamily="18" charset="0"/>
                <a:cs typeface="Times New Roman" pitchFamily="18" charset="0"/>
              </a:rPr>
              <a:t>em</a:t>
            </a:r>
            <a:r>
              <a:rPr lang="vi-VN" sz="2800" i="1" dirty="0" smtClean="0">
                <a:latin typeface="Times New Roman" pitchFamily="18" charset="0"/>
                <a:cs typeface="Times New Roman" pitchFamily="18" charset="0"/>
              </a:rPr>
              <a:t> hãy viết 1 bức thư cho người đứng đầu nước này để nói lên quan điểm của mình về vấn đề xung đột của 2 quốc gia trong thời gian gần đây</a:t>
            </a:r>
            <a:r>
              <a:rPr lang="en-US" sz="2800" i="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Rectangle 3"/>
          <p:cNvSpPr/>
          <p:nvPr/>
        </p:nvSpPr>
        <p:spPr>
          <a:xfrm>
            <a:off x="4302209" y="214531"/>
            <a:ext cx="2418739" cy="646331"/>
          </a:xfrm>
          <a:prstGeom prst="rect">
            <a:avLst/>
          </a:prstGeom>
        </p:spPr>
        <p:txBody>
          <a:bodyPr wrap="none">
            <a:spAutoFit/>
          </a:bodyPr>
          <a:lstStyle/>
          <a:p>
            <a:r>
              <a:rPr lang="en-US" sz="3600" b="1" dirty="0">
                <a:solidFill>
                  <a:srgbClr val="FF0000"/>
                </a:solidFill>
              </a:rPr>
              <a:t>VẬN DỤNG </a:t>
            </a:r>
            <a:endParaRPr lang="en-US" sz="3600" dirty="0">
              <a:solidFill>
                <a:srgbClr val="FF0000"/>
              </a:solidFill>
            </a:endParaRPr>
          </a:p>
        </p:txBody>
      </p:sp>
    </p:spTree>
    <p:extLst>
      <p:ext uri="{BB962C8B-B14F-4D97-AF65-F5344CB8AC3E}">
        <p14:creationId xmlns:p14="http://schemas.microsoft.com/office/powerpoint/2010/main" val="725753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heckerboard(across)">
                                      <p:cBhvr>
                                        <p:cTn id="7" dur="25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p:cNvSpPr txBox="1">
            <a:spLocks noChangeArrowheads="1"/>
          </p:cNvSpPr>
          <p:nvPr/>
        </p:nvSpPr>
        <p:spPr bwMode="auto">
          <a:xfrm>
            <a:off x="0" y="603343"/>
            <a:ext cx="55986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3600" b="1" dirty="0">
                <a:solidFill>
                  <a:srgbClr val="0000FF"/>
                </a:solidFill>
              </a:rPr>
              <a:t>1/ </a:t>
            </a:r>
            <a:r>
              <a:rPr lang="en-US" sz="3600" b="1" dirty="0" err="1">
                <a:solidFill>
                  <a:srgbClr val="0000FF"/>
                </a:solidFill>
              </a:rPr>
              <a:t>Cơ</a:t>
            </a:r>
            <a:r>
              <a:rPr lang="en-US" sz="3600" b="1" dirty="0">
                <a:solidFill>
                  <a:srgbClr val="0000FF"/>
                </a:solidFill>
              </a:rPr>
              <a:t> </a:t>
            </a:r>
            <a:r>
              <a:rPr lang="en-US" sz="3600" b="1" dirty="0" err="1">
                <a:solidFill>
                  <a:srgbClr val="0000FF"/>
                </a:solidFill>
              </a:rPr>
              <a:t>cấu</a:t>
            </a:r>
            <a:r>
              <a:rPr lang="en-US" sz="3600" b="1" dirty="0">
                <a:solidFill>
                  <a:srgbClr val="0000FF"/>
                </a:solidFill>
              </a:rPr>
              <a:t> </a:t>
            </a:r>
            <a:r>
              <a:rPr lang="en-US" sz="3600" b="1" dirty="0" err="1">
                <a:solidFill>
                  <a:srgbClr val="0000FF"/>
                </a:solidFill>
              </a:rPr>
              <a:t>dân</a:t>
            </a:r>
            <a:r>
              <a:rPr lang="en-US" sz="3600" b="1" dirty="0">
                <a:solidFill>
                  <a:srgbClr val="0000FF"/>
                </a:solidFill>
              </a:rPr>
              <a:t> </a:t>
            </a:r>
            <a:r>
              <a:rPr lang="en-US" sz="3600" b="1" dirty="0" err="1">
                <a:solidFill>
                  <a:srgbClr val="0000FF"/>
                </a:solidFill>
              </a:rPr>
              <a:t>cư</a:t>
            </a:r>
            <a:r>
              <a:rPr lang="en-US" sz="3600" b="1" dirty="0">
                <a:solidFill>
                  <a:srgbClr val="0000FF"/>
                </a:solidFill>
              </a:rPr>
              <a:t> </a:t>
            </a:r>
            <a:r>
              <a:rPr lang="en-US" sz="3600" b="1" dirty="0" err="1">
                <a:solidFill>
                  <a:srgbClr val="0000FF"/>
                </a:solidFill>
              </a:rPr>
              <a:t>châu</a:t>
            </a:r>
            <a:r>
              <a:rPr lang="en-US" sz="3600" b="1" dirty="0">
                <a:solidFill>
                  <a:srgbClr val="0000FF"/>
                </a:solidFill>
              </a:rPr>
              <a:t> </a:t>
            </a:r>
            <a:r>
              <a:rPr lang="en-US" sz="3600" b="1" dirty="0" err="1">
                <a:solidFill>
                  <a:srgbClr val="0000FF"/>
                </a:solidFill>
              </a:rPr>
              <a:t>Âu</a:t>
            </a:r>
            <a:r>
              <a:rPr lang="en-US" sz="3600" b="1" dirty="0">
                <a:solidFill>
                  <a:srgbClr val="0000FF"/>
                </a:solidFill>
              </a:rPr>
              <a:t> </a:t>
            </a:r>
            <a:endParaRPr lang="en-US" sz="3600" dirty="0">
              <a:solidFill>
                <a:srgbClr val="0000FF"/>
              </a:solidFill>
            </a:endParaRPr>
          </a:p>
        </p:txBody>
      </p:sp>
      <p:sp>
        <p:nvSpPr>
          <p:cNvPr id="4" name="Rectangle 3"/>
          <p:cNvSpPr/>
          <p:nvPr/>
        </p:nvSpPr>
        <p:spPr>
          <a:xfrm>
            <a:off x="1982702" y="18568"/>
            <a:ext cx="8861721" cy="584775"/>
          </a:xfrm>
          <a:prstGeom prst="rect">
            <a:avLst/>
          </a:prstGeom>
        </p:spPr>
        <p:txBody>
          <a:bodyPr wrap="none">
            <a:spAutoFit/>
          </a:bodyPr>
          <a:lstStyle/>
          <a:p>
            <a:r>
              <a:rPr lang="en-US" sz="3200" b="1" dirty="0">
                <a:solidFill>
                  <a:srgbClr val="FF0000"/>
                </a:solidFill>
                <a:latin typeface="Times New Roman" pitchFamily="18" charset="0"/>
                <a:cs typeface="Times New Roman" pitchFamily="18" charset="0"/>
              </a:rPr>
              <a:t>BÀI 2. ĐẶC ĐIỂM DÂN CƯ XÃ HỘI</a:t>
            </a:r>
            <a:r>
              <a:rPr lang="vi-VN" sz="3200" b="1" dirty="0">
                <a:solidFill>
                  <a:srgbClr val="FF0000"/>
                </a:solidFill>
                <a:latin typeface="Times New Roman" pitchFamily="18" charset="0"/>
                <a:cs typeface="Times New Roman" pitchFamily="18" charset="0"/>
              </a:rPr>
              <a:t> CHÂU ÂU</a:t>
            </a:r>
            <a:endParaRPr lang="en-US" sz="3200" dirty="0">
              <a:solidFill>
                <a:srgbClr val="FF0000"/>
              </a:solidFill>
              <a:latin typeface="Times New Roman" pitchFamily="18" charset="0"/>
              <a:cs typeface="Times New Roman" pitchFamily="18" charset="0"/>
            </a:endParaRPr>
          </a:p>
        </p:txBody>
      </p:sp>
      <p:sp>
        <p:nvSpPr>
          <p:cNvPr id="2" name="Rectangle 1"/>
          <p:cNvSpPr/>
          <p:nvPr/>
        </p:nvSpPr>
        <p:spPr>
          <a:xfrm>
            <a:off x="8816454" y="1364776"/>
            <a:ext cx="3193577"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2020 </a:t>
            </a:r>
            <a:r>
              <a:rPr lang="en-US" sz="2800" dirty="0" err="1" smtClean="0">
                <a:latin typeface="Times New Roman" pitchFamily="18" charset="0"/>
                <a:cs typeface="Times New Roman" pitchFamily="18" charset="0"/>
              </a:rPr>
              <a:t>khoảng</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6" name="Picture 1" descr="mat do dan so"/>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0" y="1249673"/>
            <a:ext cx="8679976" cy="5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425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537026"/>
          <p:cNvPicPr>
            <a:picLocks noChangeAspect="1"/>
          </p:cNvPicPr>
          <p:nvPr/>
        </p:nvPicPr>
        <p:blipFill>
          <a:blip r:embed="rId2"/>
          <a:stretch>
            <a:fillRect/>
          </a:stretch>
        </p:blipFill>
        <p:spPr>
          <a:xfrm>
            <a:off x="0" y="873126"/>
            <a:ext cx="12192000" cy="5127625"/>
          </a:xfrm>
          <a:prstGeom prst="rect">
            <a:avLst/>
          </a:prstGeom>
          <a:noFill/>
          <a:ln w="9525">
            <a:noFill/>
          </a:ln>
        </p:spPr>
      </p:pic>
      <p:sp>
        <p:nvSpPr>
          <p:cNvPr id="67587" name="Text Box 3"/>
          <p:cNvSpPr txBox="1"/>
          <p:nvPr/>
        </p:nvSpPr>
        <p:spPr>
          <a:xfrm rot="219488">
            <a:off x="2559523" y="1689659"/>
            <a:ext cx="7823200" cy="3477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nl-NL" altLang="en-US" sz="4000" i="1" dirty="0">
              <a:solidFill>
                <a:srgbClr val="222268"/>
              </a:solidFill>
              <a:latin typeface="Times New Roman" panose="02020603050405020304" pitchFamily="18" charset="0"/>
              <a:cs typeface="Arial" panose="020B0604020202020204" pitchFamily="34" charset="0"/>
            </a:endParaRPr>
          </a:p>
          <a:p>
            <a:pPr marL="0" lvl="0" indent="0" eaLnBrk="1" hangingPunct="1">
              <a:spcBef>
                <a:spcPct val="0"/>
              </a:spcBef>
              <a:buFontTx/>
              <a:buNone/>
            </a:pPr>
            <a:endParaRPr lang="nl-NL" altLang="en-US" sz="4000" i="1" dirty="0">
              <a:solidFill>
                <a:srgbClr val="222268"/>
              </a:solidFill>
              <a:latin typeface="Times New Roman" panose="02020603050405020304" pitchFamily="18" charset="0"/>
              <a:cs typeface="Arial" panose="020B0604020202020204" pitchFamily="34" charset="0"/>
            </a:endParaRPr>
          </a:p>
          <a:p>
            <a:pPr marL="0" lvl="0" indent="0" eaLnBrk="1" hangingPunct="1">
              <a:spcBef>
                <a:spcPct val="0"/>
              </a:spcBef>
              <a:buFontTx/>
              <a:buNone/>
            </a:pPr>
            <a:r>
              <a:rPr lang="nl-NL" altLang="en-US" sz="4000" b="1" i="1" dirty="0">
                <a:solidFill>
                  <a:srgbClr val="FF0000"/>
                </a:solidFill>
                <a:latin typeface="Times New Roman" panose="02020603050405020304" pitchFamily="18" charset="0"/>
                <a:cs typeface="Arial" panose="020B0604020202020204" pitchFamily="34" charset="0"/>
              </a:rPr>
              <a:t>Chân th</a:t>
            </a:r>
            <a:r>
              <a:rPr lang="nl-NL" altLang="en-US" sz="4000" b="1" i="1" dirty="0">
                <a:solidFill>
                  <a:srgbClr val="FF0000"/>
                </a:solidFill>
                <a:latin typeface="Times New Roman" panose="02020603050405020304" pitchFamily="18" charset="0"/>
                <a:ea typeface="Arial" panose="020B0604020202020204" pitchFamily="34" charset="0"/>
              </a:rPr>
              <a:t>à</a:t>
            </a:r>
            <a:r>
              <a:rPr lang="nl-NL" altLang="en-US" sz="4000" b="1" i="1" dirty="0">
                <a:solidFill>
                  <a:srgbClr val="FF0000"/>
                </a:solidFill>
                <a:latin typeface="Times New Roman" panose="02020603050405020304" pitchFamily="18" charset="0"/>
                <a:cs typeface="Arial" panose="020B0604020202020204" pitchFamily="34" charset="0"/>
              </a:rPr>
              <a:t>nh cảm ơn </a:t>
            </a:r>
            <a:r>
              <a:rPr lang="nl-NL" altLang="en-US" sz="4000" b="1" i="1" dirty="0" smtClean="0">
                <a:solidFill>
                  <a:srgbClr val="FF0000"/>
                </a:solidFill>
                <a:latin typeface="Times New Roman" panose="02020603050405020304" pitchFamily="18" charset="0"/>
                <a:cs typeface="Arial" panose="020B0604020202020204" pitchFamily="34" charset="0"/>
              </a:rPr>
              <a:t>thầy </a:t>
            </a:r>
            <a:r>
              <a:rPr lang="nl-NL" altLang="en-US" sz="4000" b="1" i="1" dirty="0">
                <a:solidFill>
                  <a:srgbClr val="FF0000"/>
                </a:solidFill>
                <a:latin typeface="Times New Roman" panose="02020603050405020304" pitchFamily="18" charset="0"/>
                <a:cs typeface="Arial" panose="020B0604020202020204" pitchFamily="34" charset="0"/>
              </a:rPr>
              <a:t>cô </a:t>
            </a:r>
            <a:r>
              <a:rPr lang="nl-NL" altLang="en-US" sz="4000" b="1" i="1" dirty="0" smtClean="0">
                <a:solidFill>
                  <a:srgbClr val="FF0000"/>
                </a:solidFill>
                <a:latin typeface="Times New Roman" panose="02020603050405020304" pitchFamily="18" charset="0"/>
                <a:cs typeface="Arial" panose="020B0604020202020204" pitchFamily="34" charset="0"/>
              </a:rPr>
              <a:t>giáo v</a:t>
            </a:r>
            <a:r>
              <a:rPr lang="nl-NL" altLang="en-US" sz="4000" b="1" i="1" dirty="0" smtClean="0">
                <a:solidFill>
                  <a:srgbClr val="FF0000"/>
                </a:solidFill>
                <a:latin typeface="Times New Roman" panose="02020603050405020304" pitchFamily="18" charset="0"/>
                <a:ea typeface="Arial" panose="020B0604020202020204" pitchFamily="34" charset="0"/>
              </a:rPr>
              <a:t>à</a:t>
            </a:r>
            <a:r>
              <a:rPr lang="nl-NL" altLang="en-US" sz="4000" b="1" i="1" dirty="0" smtClean="0">
                <a:solidFill>
                  <a:srgbClr val="FF0000"/>
                </a:solidFill>
                <a:latin typeface="Times New Roman" panose="02020603050405020304" pitchFamily="18" charset="0"/>
                <a:cs typeface="Arial" panose="020B0604020202020204" pitchFamily="34" charset="0"/>
              </a:rPr>
              <a:t> </a:t>
            </a:r>
            <a:r>
              <a:rPr lang="nl-NL" altLang="en-US" sz="4000" b="1" i="1" dirty="0">
                <a:solidFill>
                  <a:srgbClr val="FF0000"/>
                </a:solidFill>
                <a:latin typeface="Times New Roman" panose="02020603050405020304" pitchFamily="18" charset="0"/>
                <a:cs typeface="Arial" panose="020B0604020202020204" pitchFamily="34" charset="0"/>
              </a:rPr>
              <a:t>các em!</a:t>
            </a:r>
          </a:p>
          <a:p>
            <a:pPr marL="0" lvl="0" indent="0" algn="ctr">
              <a:spcBef>
                <a:spcPct val="50000"/>
              </a:spcBef>
              <a:buFontTx/>
              <a:buNone/>
            </a:pPr>
            <a:endParaRPr lang="en-US" altLang="vi-VN" sz="4000" b="1" dirty="0">
              <a:solidFill>
                <a:srgbClr val="C91603"/>
              </a:solidFill>
              <a:latin typeface="Times New Roman" panose="02020603050405020304" pitchFamily="18" charset="0"/>
              <a:ea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6"/>
          <p:cNvSpPr txBox="1">
            <a:spLocks noChangeArrowheads="1"/>
          </p:cNvSpPr>
          <p:nvPr/>
        </p:nvSpPr>
        <p:spPr bwMode="auto">
          <a:xfrm>
            <a:off x="508000" y="977962"/>
            <a:ext cx="109728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600" b="1" dirty="0" err="1"/>
              <a:t>Bảng</a:t>
            </a:r>
            <a:r>
              <a:rPr lang="en-US" sz="3600" b="1" dirty="0"/>
              <a:t> </a:t>
            </a:r>
            <a:r>
              <a:rPr lang="en-US" sz="3600" b="1" dirty="0" err="1"/>
              <a:t>số</a:t>
            </a:r>
            <a:r>
              <a:rPr lang="en-US" sz="3600" b="1" dirty="0"/>
              <a:t> </a:t>
            </a:r>
            <a:r>
              <a:rPr lang="en-US" sz="3600" b="1" dirty="0" err="1"/>
              <a:t>liệu</a:t>
            </a:r>
            <a:r>
              <a:rPr lang="en-US" sz="3600" b="1" dirty="0"/>
              <a:t> </a:t>
            </a:r>
            <a:r>
              <a:rPr lang="en-US" sz="3600" b="1" dirty="0" err="1"/>
              <a:t>dân</a:t>
            </a:r>
            <a:r>
              <a:rPr lang="en-US" sz="3600" b="1" dirty="0"/>
              <a:t> </a:t>
            </a:r>
            <a:r>
              <a:rPr lang="en-US" sz="3600" b="1" dirty="0" err="1"/>
              <a:t>số</a:t>
            </a:r>
            <a:r>
              <a:rPr lang="en-US" sz="3600" b="1" dirty="0"/>
              <a:t> (</a:t>
            </a:r>
            <a:r>
              <a:rPr lang="en-US" sz="3600" b="1" dirty="0" smtClean="0"/>
              <a:t>2020), </a:t>
            </a:r>
            <a:r>
              <a:rPr lang="en-US" sz="3600" b="1" dirty="0" err="1"/>
              <a:t>diện</a:t>
            </a:r>
            <a:r>
              <a:rPr lang="en-US" sz="3600" b="1" dirty="0"/>
              <a:t> </a:t>
            </a:r>
            <a:r>
              <a:rPr lang="en-US" sz="3600" b="1" dirty="0" err="1"/>
              <a:t>tích</a:t>
            </a:r>
            <a:r>
              <a:rPr lang="en-US" sz="3600" b="1" dirty="0"/>
              <a:t> </a:t>
            </a:r>
            <a:r>
              <a:rPr lang="en-US" sz="3600" b="1" dirty="0" err="1"/>
              <a:t>của</a:t>
            </a:r>
            <a:r>
              <a:rPr lang="en-US" sz="3600" b="1" dirty="0"/>
              <a:t>  </a:t>
            </a:r>
            <a:r>
              <a:rPr lang="en-US" sz="3600" b="1" dirty="0" err="1"/>
              <a:t>Châu</a:t>
            </a:r>
            <a:r>
              <a:rPr lang="en-US" sz="3600" b="1" dirty="0"/>
              <a:t> </a:t>
            </a:r>
            <a:r>
              <a:rPr lang="en-US" sz="3600" b="1" dirty="0" err="1"/>
              <a:t>Âu</a:t>
            </a:r>
            <a:r>
              <a:rPr lang="en-US" sz="3600" b="1" dirty="0"/>
              <a:t>.</a:t>
            </a:r>
          </a:p>
        </p:txBody>
      </p:sp>
      <p:graphicFrame>
        <p:nvGraphicFramePr>
          <p:cNvPr id="4" name="Group 74"/>
          <p:cNvGraphicFramePr>
            <a:graphicFrameLocks noGrp="1"/>
          </p:cNvGraphicFramePr>
          <p:nvPr>
            <p:extLst>
              <p:ext uri="{D42A27DB-BD31-4B8C-83A1-F6EECF244321}">
                <p14:modId xmlns:p14="http://schemas.microsoft.com/office/powerpoint/2010/main" val="200954654"/>
              </p:ext>
            </p:extLst>
          </p:nvPr>
        </p:nvGraphicFramePr>
        <p:xfrm>
          <a:off x="508000" y="2206625"/>
          <a:ext cx="11176000" cy="4054476"/>
        </p:xfrm>
        <a:graphic>
          <a:graphicData uri="http://schemas.openxmlformats.org/drawingml/2006/table">
            <a:tbl>
              <a:tblPr/>
              <a:tblGrid>
                <a:gridCol w="3431116"/>
                <a:gridCol w="3369733"/>
                <a:gridCol w="4375151"/>
              </a:tblGrid>
              <a:tr h="761966">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err="1" smtClean="0">
                          <a:ln>
                            <a:noFill/>
                          </a:ln>
                          <a:solidFill>
                            <a:srgbClr val="0000CC"/>
                          </a:solidFill>
                          <a:effectLst/>
                          <a:latin typeface="Times New Roman" pitchFamily="18" charset="0"/>
                        </a:rPr>
                        <a:t>Châu</a:t>
                      </a:r>
                      <a:r>
                        <a:rPr kumimoji="0" lang="en-US" sz="4400" b="1" i="0" u="none" strike="noStrike" cap="none" normalizeH="0" baseline="0" dirty="0" smtClean="0">
                          <a:ln>
                            <a:noFill/>
                          </a:ln>
                          <a:solidFill>
                            <a:srgbClr val="0000CC"/>
                          </a:solidFill>
                          <a:effectLst/>
                          <a:latin typeface="Times New Roman" pitchFamily="18" charset="0"/>
                        </a:rPr>
                        <a:t> </a:t>
                      </a:r>
                      <a:r>
                        <a:rPr kumimoji="0" lang="en-US" sz="4400" b="1" i="0" u="none" strike="noStrike" cap="none" normalizeH="0" baseline="0" dirty="0" err="1" smtClean="0">
                          <a:ln>
                            <a:noFill/>
                          </a:ln>
                          <a:solidFill>
                            <a:srgbClr val="0000CC"/>
                          </a:solidFill>
                          <a:effectLst/>
                          <a:latin typeface="Times New Roman" pitchFamily="18" charset="0"/>
                        </a:rPr>
                        <a:t>Âu</a:t>
                      </a:r>
                      <a:endParaRPr kumimoji="0" lang="en-US" sz="4400" b="1" i="0" u="none" strike="noStrike" cap="none" normalizeH="0" baseline="0" dirty="0" smtClean="0">
                        <a:ln>
                          <a:noFill/>
                        </a:ln>
                        <a:solidFill>
                          <a:srgbClr val="0000CC"/>
                        </a:solidFill>
                        <a:effectLst/>
                        <a:latin typeface="Times New Roman" pitchFamily="18" charset="0"/>
                      </a:endParaRPr>
                    </a:p>
                  </a:txBody>
                  <a:tcPr marL="121920" marR="121920" marT="45703" marB="457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4820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smtClean="0">
                          <a:ln>
                            <a:noFill/>
                          </a:ln>
                          <a:solidFill>
                            <a:schemeClr val="tx1"/>
                          </a:solidFill>
                          <a:effectLst/>
                          <a:latin typeface="Times New Roman" pitchFamily="18" charset="0"/>
                        </a:rPr>
                        <a:t>Số</a:t>
                      </a:r>
                      <a:r>
                        <a:rPr kumimoji="0" lang="en-US" sz="3600" b="0" i="0" u="none" strike="noStrike" cap="none" normalizeH="0" baseline="0" dirty="0" smtClean="0">
                          <a:ln>
                            <a:noFill/>
                          </a:ln>
                          <a:solidFill>
                            <a:schemeClr val="tx1"/>
                          </a:solidFill>
                          <a:effectLst/>
                          <a:latin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rPr>
                        <a:t>dân</a:t>
                      </a:r>
                      <a:r>
                        <a:rPr kumimoji="0" lang="en-US" sz="3200" b="0" i="0" u="none" strike="noStrike" cap="none" normalizeH="0" baseline="0" dirty="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rPr>
                        <a:t>(</a:t>
                      </a:r>
                      <a:r>
                        <a:rPr kumimoji="0" lang="en-US" sz="3200" b="0" i="0" u="none" strike="noStrike" cap="none" normalizeH="0" baseline="0" dirty="0" err="1" smtClean="0">
                          <a:ln>
                            <a:noFill/>
                          </a:ln>
                          <a:solidFill>
                            <a:schemeClr val="tx1"/>
                          </a:solidFill>
                          <a:effectLst/>
                          <a:latin typeface="Times New Roman" pitchFamily="18" charset="0"/>
                        </a:rPr>
                        <a:t>Triệu</a:t>
                      </a: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rPr>
                        <a:t>người</a:t>
                      </a:r>
                      <a:r>
                        <a:rPr kumimoji="0" lang="en-US" sz="3200" b="0" i="0" u="none" strike="noStrike" cap="none" normalizeH="0" baseline="0" dirty="0" smtClean="0">
                          <a:ln>
                            <a:noFill/>
                          </a:ln>
                          <a:solidFill>
                            <a:schemeClr val="tx1"/>
                          </a:solidFill>
                          <a:effectLst/>
                          <a:latin typeface="Times New Roman" pitchFamily="18" charset="0"/>
                        </a:rPr>
                        <a:t>)</a:t>
                      </a:r>
                    </a:p>
                  </a:txBody>
                  <a:tcPr marL="121920" marR="121920"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smtClean="0">
                          <a:ln>
                            <a:noFill/>
                          </a:ln>
                          <a:solidFill>
                            <a:schemeClr val="tx1"/>
                          </a:solidFill>
                          <a:effectLst/>
                          <a:latin typeface="Times New Roman" pitchFamily="18" charset="0"/>
                        </a:rPr>
                        <a:t>Diện</a:t>
                      </a:r>
                      <a:r>
                        <a:rPr kumimoji="0" lang="en-US" sz="4000" b="0" i="0" u="none" strike="noStrike" cap="none" normalizeH="0" baseline="0" dirty="0" smtClean="0">
                          <a:ln>
                            <a:noFill/>
                          </a:ln>
                          <a:solidFill>
                            <a:schemeClr val="tx1"/>
                          </a:solidFill>
                          <a:effectLst/>
                          <a:latin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rPr>
                        <a:t>tích</a:t>
                      </a:r>
                      <a:endParaRPr kumimoji="0" lang="en-US" sz="4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rPr>
                        <a:t>(</a:t>
                      </a:r>
                      <a:r>
                        <a:rPr kumimoji="0" lang="en-US" sz="3200" b="0" i="0" u="none" strike="noStrike" cap="none" normalizeH="0" baseline="0" dirty="0" err="1" smtClean="0">
                          <a:ln>
                            <a:noFill/>
                          </a:ln>
                          <a:solidFill>
                            <a:schemeClr val="tx1"/>
                          </a:solidFill>
                          <a:effectLst/>
                          <a:latin typeface="Times New Roman" pitchFamily="18" charset="0"/>
                        </a:rPr>
                        <a:t>Triệu</a:t>
                      </a:r>
                      <a:r>
                        <a:rPr kumimoji="0" lang="en-US" sz="3200" b="0" i="0" u="none" strike="noStrike" cap="none" normalizeH="0" baseline="0" dirty="0" smtClean="0">
                          <a:ln>
                            <a:noFill/>
                          </a:ln>
                          <a:solidFill>
                            <a:schemeClr val="tx1"/>
                          </a:solidFill>
                          <a:effectLst/>
                          <a:latin typeface="Times New Roman" pitchFamily="18" charset="0"/>
                        </a:rPr>
                        <a:t> km</a:t>
                      </a:r>
                      <a:r>
                        <a:rPr kumimoji="0" lang="en-US" sz="3200" b="0" i="0" u="none" strike="noStrike" cap="none" normalizeH="0" baseline="30000" dirty="0" smtClean="0">
                          <a:ln>
                            <a:noFill/>
                          </a:ln>
                          <a:solidFill>
                            <a:schemeClr val="tx1"/>
                          </a:solidFill>
                          <a:effectLst/>
                          <a:latin typeface="Times New Roman" pitchFamily="18" charset="0"/>
                        </a:rPr>
                        <a:t>2</a:t>
                      </a:r>
                      <a:r>
                        <a:rPr kumimoji="0" lang="en-US" sz="3200" b="0" i="0" u="none" strike="noStrike" cap="none" normalizeH="0" baseline="0" dirty="0" smtClean="0">
                          <a:ln>
                            <a:noFill/>
                          </a:ln>
                          <a:solidFill>
                            <a:schemeClr val="tx1"/>
                          </a:solidFill>
                          <a:effectLst/>
                          <a:latin typeface="Times New Roman" pitchFamily="18" charset="0"/>
                        </a:rPr>
                        <a:t>)</a:t>
                      </a:r>
                    </a:p>
                  </a:txBody>
                  <a:tcPr marL="121920" marR="121920"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tx1"/>
                          </a:solidFill>
                          <a:effectLst/>
                          <a:latin typeface="Times New Roman" pitchFamily="18" charset="0"/>
                        </a:rPr>
                        <a:t>Mật độ dân số</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(Người/km</a:t>
                      </a:r>
                      <a:r>
                        <a:rPr kumimoji="0" lang="en-US" sz="3200" b="0" i="0" u="none" strike="noStrike" cap="none" normalizeH="0" baseline="30000" smtClean="0">
                          <a:ln>
                            <a:noFill/>
                          </a:ln>
                          <a:solidFill>
                            <a:schemeClr val="tx1"/>
                          </a:solidFill>
                          <a:effectLst/>
                          <a:latin typeface="Times New Roman" pitchFamily="18" charset="0"/>
                        </a:rPr>
                        <a:t>2</a:t>
                      </a:r>
                      <a:r>
                        <a:rPr kumimoji="0" lang="en-US" sz="3200" b="0" i="0" u="none" strike="noStrike" cap="none" normalizeH="0" baseline="0" smtClean="0">
                          <a:ln>
                            <a:noFill/>
                          </a:ln>
                          <a:solidFill>
                            <a:schemeClr val="tx1"/>
                          </a:solidFill>
                          <a:effectLst/>
                          <a:latin typeface="Times New Roman" pitchFamily="18" charset="0"/>
                        </a:rPr>
                        <a:t>)</a:t>
                      </a:r>
                      <a:endParaRPr kumimoji="0" lang="en-US" sz="3200" b="0" i="0" u="none" strike="noStrike" cap="none" normalizeH="0" baseline="30000" smtClean="0">
                        <a:ln>
                          <a:noFill/>
                        </a:ln>
                        <a:solidFill>
                          <a:schemeClr val="tx1"/>
                        </a:solidFill>
                        <a:effectLst/>
                        <a:latin typeface="Times New Roman" pitchFamily="18" charset="0"/>
                      </a:endParaRPr>
                    </a:p>
                  </a:txBody>
                  <a:tcPr marL="121920" marR="121920"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04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6000" b="1" i="0" u="none" strike="noStrike" cap="none" normalizeH="0" baseline="0" dirty="0" smtClean="0">
                          <a:ln>
                            <a:noFill/>
                          </a:ln>
                          <a:solidFill>
                            <a:srgbClr val="006600"/>
                          </a:solidFill>
                          <a:effectLst/>
                          <a:latin typeface="Times New Roman" pitchFamily="18" charset="0"/>
                        </a:rPr>
                        <a:t>747 </a:t>
                      </a:r>
                      <a:endParaRPr kumimoji="0" lang="en-US" sz="6000" b="1" i="0" u="none" strike="noStrike" cap="none" normalizeH="0" baseline="0" dirty="0" smtClean="0">
                        <a:ln>
                          <a:noFill/>
                        </a:ln>
                        <a:solidFill>
                          <a:srgbClr val="0066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1" i="0" u="none" strike="noStrike" cap="none" normalizeH="0" baseline="0" dirty="0" smtClean="0">
                        <a:ln>
                          <a:noFill/>
                        </a:ln>
                        <a:solidFill>
                          <a:srgbClr val="003300"/>
                        </a:solidFill>
                        <a:effectLst/>
                        <a:latin typeface="Times New Roman" pitchFamily="18" charset="0"/>
                      </a:endParaRPr>
                    </a:p>
                  </a:txBody>
                  <a:tcPr marL="121920" marR="121920"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600" b="1" i="0" u="none" strike="noStrike" cap="none" normalizeH="0" baseline="0" dirty="0" smtClean="0">
                          <a:ln>
                            <a:noFill/>
                          </a:ln>
                          <a:solidFill>
                            <a:srgbClr val="0033CC"/>
                          </a:solidFill>
                          <a:effectLst/>
                          <a:latin typeface="Times New Roman" pitchFamily="18" charset="0"/>
                        </a:rPr>
                        <a:t>10</a:t>
                      </a:r>
                    </a:p>
                  </a:txBody>
                  <a:tcPr marL="121920" marR="121920"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1" i="0" u="none" strike="noStrike" cap="none" normalizeH="0" baseline="0" dirty="0" smtClean="0">
                        <a:ln>
                          <a:noFill/>
                        </a:ln>
                        <a:solidFill>
                          <a:srgbClr val="003300"/>
                        </a:solidFill>
                        <a:effectLst/>
                        <a:latin typeface="Times New Roman" pitchFamily="18" charset="0"/>
                      </a:endParaRPr>
                    </a:p>
                  </a:txBody>
                  <a:tcPr marL="121920" marR="121920"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a:spLocks noChangeArrowheads="1"/>
          </p:cNvSpPr>
          <p:nvPr/>
        </p:nvSpPr>
        <p:spPr bwMode="auto">
          <a:xfrm>
            <a:off x="8128000" y="4572063"/>
            <a:ext cx="3048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6600" b="1" dirty="0" smtClean="0">
                <a:solidFill>
                  <a:srgbClr val="FF0000"/>
                </a:solidFill>
              </a:rPr>
              <a:t>74,7</a:t>
            </a:r>
            <a:endParaRPr lang="en-US" sz="6600" b="1" dirty="0">
              <a:solidFill>
                <a:srgbClr val="FF0000"/>
              </a:solidFill>
            </a:endParaRPr>
          </a:p>
        </p:txBody>
      </p:sp>
    </p:spTree>
    <p:extLst>
      <p:ext uri="{BB962C8B-B14F-4D97-AF65-F5344CB8AC3E}">
        <p14:creationId xmlns:p14="http://schemas.microsoft.com/office/powerpoint/2010/main" val="397241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3" name="Content Placeholder 30722"/>
          <p:cNvGraphicFramePr>
            <a:graphicFrameLocks noGrp="1"/>
          </p:cNvGraphicFramePr>
          <p:nvPr>
            <p:ph idx="4294967295"/>
            <p:extLst>
              <p:ext uri="{D42A27DB-BD31-4B8C-83A1-F6EECF244321}">
                <p14:modId xmlns:p14="http://schemas.microsoft.com/office/powerpoint/2010/main" val="3836220277"/>
              </p:ext>
            </p:extLst>
          </p:nvPr>
        </p:nvGraphicFramePr>
        <p:xfrm>
          <a:off x="1759045" y="506104"/>
          <a:ext cx="9245600" cy="6018213"/>
        </p:xfrm>
        <a:graphic>
          <a:graphicData uri="http://schemas.openxmlformats.org/drawingml/2006/table">
            <a:tbl>
              <a:tblPr/>
              <a:tblGrid>
                <a:gridCol w="4978400"/>
                <a:gridCol w="4267200"/>
              </a:tblGrid>
              <a:tr h="14573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0000FF"/>
                          </a:solidFill>
                          <a:latin typeface="Times New Roman" panose="02020603050405020304" pitchFamily="18" charset="0"/>
                          <a:cs typeface="Times New Roman" panose="02020603050405020304" pitchFamily="18" charset="0"/>
                        </a:rPr>
                        <a:t>Các châu lục </a:t>
                      </a:r>
                      <a:endParaRPr lang="en-US" sz="2800" b="1" dirty="0">
                        <a:solidFill>
                          <a:srgbClr val="0000FF"/>
                        </a:solidFill>
                        <a:latin typeface="Times New Roman" panose="02020603050405020304" pitchFamily="18" charset="0"/>
                        <a:ea typeface="Times New Roman" panose="02020603050405020304" pitchFamily="18" charset="0"/>
                      </a:endParaRPr>
                    </a:p>
                  </a:txBody>
                  <a:tcPr marL="121920" marR="121920"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0000FF"/>
                          </a:solidFill>
                          <a:latin typeface="Times New Roman" panose="02020603050405020304" pitchFamily="18" charset="0"/>
                          <a:cs typeface="Times New Roman" panose="02020603050405020304" pitchFamily="18" charset="0"/>
                        </a:rPr>
                        <a:t>Tỉ lệ gia tăng tự nhiên</a:t>
                      </a:r>
                    </a:p>
                    <a:p>
                      <a:pPr lvl="0" algn="ctr" eaLnBrk="1" hangingPunct="1">
                        <a:spcBef>
                          <a:spcPct val="20000"/>
                        </a:spcBef>
                        <a:buNone/>
                      </a:pPr>
                      <a:r>
                        <a:rPr sz="2800" b="1" dirty="0">
                          <a:solidFill>
                            <a:srgbClr val="0000FF"/>
                          </a:solidFill>
                          <a:latin typeface="Times New Roman" panose="02020603050405020304" pitchFamily="18" charset="0"/>
                          <a:cs typeface="Times New Roman" panose="02020603050405020304" pitchFamily="18" charset="0"/>
                        </a:rPr>
                        <a:t>%năm 2005</a:t>
                      </a:r>
                      <a:endParaRPr lang="en-US" sz="2800" b="1" dirty="0">
                        <a:solidFill>
                          <a:srgbClr val="0000FF"/>
                        </a:solidFill>
                        <a:latin typeface="Times New Roman" panose="02020603050405020304" pitchFamily="18" charset="0"/>
                        <a:ea typeface="Times New Roman" panose="02020603050405020304" pitchFamily="18" charset="0"/>
                      </a:endParaRPr>
                    </a:p>
                  </a:txBody>
                  <a:tcPr marL="121920" marR="121920"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6524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003300"/>
                          </a:solidFill>
                          <a:latin typeface="Times New Roman" panose="02020603050405020304" pitchFamily="18" charset="0"/>
                          <a:cs typeface="Times New Roman" panose="02020603050405020304" pitchFamily="18" charset="0"/>
                        </a:rPr>
                        <a:t>To</a:t>
                      </a:r>
                      <a:r>
                        <a:rPr sz="2800" b="1" dirty="0">
                          <a:solidFill>
                            <a:srgbClr val="003300"/>
                          </a:solidFill>
                          <a:latin typeface="Times New Roman" panose="02020603050405020304" pitchFamily="18" charset="0"/>
                          <a:ea typeface="Times New Roman" panose="02020603050405020304" pitchFamily="18" charset="0"/>
                        </a:rPr>
                        <a:t>à</a:t>
                      </a:r>
                      <a:r>
                        <a:rPr sz="2800" b="1" dirty="0">
                          <a:solidFill>
                            <a:srgbClr val="003300"/>
                          </a:solidFill>
                          <a:latin typeface="Times New Roman" panose="02020603050405020304" pitchFamily="18" charset="0"/>
                          <a:cs typeface="Times New Roman" panose="02020603050405020304" pitchFamily="18" charset="0"/>
                        </a:rPr>
                        <a:t>n thế giới</a:t>
                      </a:r>
                      <a:endParaRPr lang="en-US" sz="2800" b="1" dirty="0">
                        <a:solidFill>
                          <a:srgbClr val="003300"/>
                        </a:solidFill>
                        <a:latin typeface="Times New Roman" panose="02020603050405020304" pitchFamily="18" charset="0"/>
                        <a:ea typeface="Times New Roman" panose="02020603050405020304" pitchFamily="18" charset="0"/>
                      </a:endParaRPr>
                    </a:p>
                  </a:txBody>
                  <a:tcPr marL="121920" marR="121920"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003300"/>
                          </a:solidFill>
                          <a:latin typeface="Times New Roman" panose="02020603050405020304" pitchFamily="18" charset="0"/>
                          <a:cs typeface="Times New Roman" panose="02020603050405020304" pitchFamily="18" charset="0"/>
                        </a:rPr>
                        <a:t>1,2</a:t>
                      </a:r>
                      <a:endParaRPr lang="en-US" sz="2800" b="1" dirty="0">
                        <a:solidFill>
                          <a:srgbClr val="003300"/>
                        </a:solidFill>
                        <a:latin typeface="Times New Roman" panose="02020603050405020304" pitchFamily="18" charset="0"/>
                        <a:ea typeface="Times New Roman" panose="02020603050405020304" pitchFamily="18" charset="0"/>
                      </a:endParaRPr>
                    </a:p>
                  </a:txBody>
                  <a:tcPr marL="121920" marR="121920"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650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FF0000"/>
                          </a:solidFill>
                          <a:latin typeface="Times New Roman" panose="02020603050405020304" pitchFamily="18" charset="0"/>
                          <a:cs typeface="Times New Roman" panose="02020603050405020304" pitchFamily="18" charset="0"/>
                        </a:rPr>
                        <a:t>Châu Âu</a:t>
                      </a:r>
                      <a:endParaRPr lang="en-US" sz="2800" b="1" dirty="0">
                        <a:solidFill>
                          <a:srgbClr val="FF0000"/>
                        </a:solidFill>
                        <a:latin typeface="Times New Roman" panose="02020603050405020304" pitchFamily="18" charset="0"/>
                        <a:ea typeface="Times New Roman" panose="02020603050405020304" pitchFamily="18" charset="0"/>
                      </a:endParaRPr>
                    </a:p>
                  </a:txBody>
                  <a:tcPr marL="121920" marR="121920"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FF0000"/>
                          </a:solidFill>
                          <a:latin typeface="Times New Roman" panose="02020603050405020304" pitchFamily="18" charset="0"/>
                          <a:cs typeface="Times New Roman" panose="02020603050405020304" pitchFamily="18" charset="0"/>
                        </a:rPr>
                        <a:t> 0,1</a:t>
                      </a:r>
                      <a:endParaRPr lang="en-US" sz="2800" b="1" dirty="0">
                        <a:solidFill>
                          <a:srgbClr val="FF0000"/>
                        </a:solidFill>
                        <a:latin typeface="Times New Roman" panose="02020603050405020304" pitchFamily="18" charset="0"/>
                        <a:ea typeface="Times New Roman" panose="02020603050405020304" pitchFamily="18" charset="0"/>
                      </a:endParaRPr>
                    </a:p>
                  </a:txBody>
                  <a:tcPr marL="121920" marR="121920"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6524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003300"/>
                          </a:solidFill>
                          <a:latin typeface="Times New Roman" panose="02020603050405020304" pitchFamily="18" charset="0"/>
                          <a:cs typeface="Times New Roman" panose="02020603050405020304" pitchFamily="18" charset="0"/>
                        </a:rPr>
                        <a:t>Châu Á</a:t>
                      </a:r>
                      <a:endParaRPr lang="en-US" sz="2800" b="1" dirty="0">
                        <a:solidFill>
                          <a:srgbClr val="003300"/>
                        </a:solidFill>
                        <a:latin typeface="Times New Roman" panose="02020603050405020304" pitchFamily="18" charset="0"/>
                        <a:ea typeface="Times New Roman" panose="02020603050405020304" pitchFamily="18" charset="0"/>
                      </a:endParaRPr>
                    </a:p>
                  </a:txBody>
                  <a:tcPr marL="121920" marR="121920"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003300"/>
                          </a:solidFill>
                          <a:latin typeface="Times New Roman" panose="02020603050405020304" pitchFamily="18" charset="0"/>
                          <a:cs typeface="Times New Roman" panose="02020603050405020304" pitchFamily="18" charset="0"/>
                        </a:rPr>
                        <a:t>1,3</a:t>
                      </a:r>
                      <a:endParaRPr lang="en-US" sz="2800" b="1" dirty="0">
                        <a:solidFill>
                          <a:srgbClr val="003300"/>
                        </a:solidFill>
                        <a:latin typeface="Times New Roman" panose="02020603050405020304" pitchFamily="18" charset="0"/>
                        <a:ea typeface="Times New Roman" panose="02020603050405020304" pitchFamily="18" charset="0"/>
                      </a:endParaRPr>
                    </a:p>
                  </a:txBody>
                  <a:tcPr marL="121920" marR="121920"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650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003300"/>
                          </a:solidFill>
                          <a:latin typeface="Times New Roman" panose="02020603050405020304" pitchFamily="18" charset="0"/>
                          <a:cs typeface="Times New Roman" panose="02020603050405020304" pitchFamily="18" charset="0"/>
                        </a:rPr>
                        <a:t>Châu Phi</a:t>
                      </a:r>
                      <a:endParaRPr lang="en-US" sz="2800" b="1" dirty="0">
                        <a:solidFill>
                          <a:srgbClr val="003300"/>
                        </a:solidFill>
                        <a:latin typeface="Times New Roman" panose="02020603050405020304" pitchFamily="18" charset="0"/>
                        <a:ea typeface="Times New Roman" panose="02020603050405020304" pitchFamily="18" charset="0"/>
                      </a:endParaRPr>
                    </a:p>
                  </a:txBody>
                  <a:tcPr marL="121920" marR="121920"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003300"/>
                          </a:solidFill>
                          <a:latin typeface="Times New Roman" panose="02020603050405020304" pitchFamily="18" charset="0"/>
                          <a:cs typeface="Times New Roman" panose="02020603050405020304" pitchFamily="18" charset="0"/>
                        </a:rPr>
                        <a:t>2,3</a:t>
                      </a:r>
                      <a:endParaRPr lang="en-US" sz="2800" b="1" dirty="0">
                        <a:solidFill>
                          <a:srgbClr val="003300"/>
                        </a:solidFill>
                        <a:latin typeface="Times New Roman" panose="02020603050405020304" pitchFamily="18" charset="0"/>
                        <a:ea typeface="Times New Roman" panose="02020603050405020304" pitchFamily="18" charset="0"/>
                      </a:endParaRPr>
                    </a:p>
                  </a:txBody>
                  <a:tcPr marL="121920" marR="121920"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650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003300"/>
                          </a:solidFill>
                          <a:latin typeface="Times New Roman" panose="02020603050405020304" pitchFamily="18" charset="0"/>
                          <a:cs typeface="Times New Roman" panose="02020603050405020304" pitchFamily="18" charset="0"/>
                        </a:rPr>
                        <a:t>Bắc Mĩ</a:t>
                      </a:r>
                      <a:endParaRPr lang="en-US" sz="2800" b="1" dirty="0">
                        <a:solidFill>
                          <a:srgbClr val="003300"/>
                        </a:solidFill>
                        <a:latin typeface="Times New Roman" panose="02020603050405020304" pitchFamily="18" charset="0"/>
                        <a:ea typeface="Times New Roman" panose="02020603050405020304" pitchFamily="18" charset="0"/>
                      </a:endParaRPr>
                    </a:p>
                  </a:txBody>
                  <a:tcPr marL="121920" marR="121920"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003300"/>
                          </a:solidFill>
                          <a:latin typeface="Times New Roman" panose="02020603050405020304" pitchFamily="18" charset="0"/>
                          <a:cs typeface="Times New Roman" panose="02020603050405020304" pitchFamily="18" charset="0"/>
                        </a:rPr>
                        <a:t>0,6</a:t>
                      </a:r>
                      <a:endParaRPr lang="en-US" sz="2800" b="1" dirty="0">
                        <a:solidFill>
                          <a:srgbClr val="003300"/>
                        </a:solidFill>
                        <a:latin typeface="Times New Roman" panose="02020603050405020304" pitchFamily="18" charset="0"/>
                        <a:ea typeface="Times New Roman" panose="02020603050405020304" pitchFamily="18" charset="0"/>
                      </a:endParaRPr>
                    </a:p>
                  </a:txBody>
                  <a:tcPr marL="121920" marR="121920"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6524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003300"/>
                          </a:solidFill>
                          <a:latin typeface="Times New Roman" panose="02020603050405020304" pitchFamily="18" charset="0"/>
                          <a:cs typeface="Times New Roman" panose="02020603050405020304" pitchFamily="18" charset="0"/>
                        </a:rPr>
                        <a:t>Nam Mĩ</a:t>
                      </a:r>
                      <a:endParaRPr lang="en-US" sz="2800" b="1" dirty="0">
                        <a:solidFill>
                          <a:srgbClr val="003300"/>
                        </a:solidFill>
                        <a:latin typeface="Times New Roman" panose="02020603050405020304" pitchFamily="18" charset="0"/>
                        <a:ea typeface="Times New Roman" panose="02020603050405020304" pitchFamily="18" charset="0"/>
                      </a:endParaRPr>
                    </a:p>
                  </a:txBody>
                  <a:tcPr marL="121920" marR="121920"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003300"/>
                          </a:solidFill>
                          <a:latin typeface="Times New Roman" panose="02020603050405020304" pitchFamily="18" charset="0"/>
                          <a:cs typeface="Times New Roman" panose="02020603050405020304" pitchFamily="18" charset="0"/>
                        </a:rPr>
                        <a:t>1,6</a:t>
                      </a:r>
                      <a:endParaRPr lang="en-US" sz="2800" b="1" dirty="0">
                        <a:solidFill>
                          <a:srgbClr val="003300"/>
                        </a:solidFill>
                        <a:latin typeface="Times New Roman" panose="02020603050405020304" pitchFamily="18" charset="0"/>
                        <a:ea typeface="Times New Roman" panose="02020603050405020304" pitchFamily="18" charset="0"/>
                      </a:endParaRPr>
                    </a:p>
                  </a:txBody>
                  <a:tcPr marL="121920" marR="121920"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650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003300"/>
                          </a:solidFill>
                          <a:latin typeface="Times New Roman" panose="02020603050405020304" pitchFamily="18" charset="0"/>
                          <a:cs typeface="Times New Roman" panose="02020603050405020304" pitchFamily="18" charset="0"/>
                        </a:rPr>
                        <a:t>Châu Đại Dương</a:t>
                      </a:r>
                      <a:endParaRPr lang="en-US" sz="2800" b="1" dirty="0">
                        <a:solidFill>
                          <a:srgbClr val="003300"/>
                        </a:solidFill>
                        <a:latin typeface="Times New Roman" panose="02020603050405020304" pitchFamily="18" charset="0"/>
                        <a:ea typeface="Times New Roman" panose="02020603050405020304" pitchFamily="18" charset="0"/>
                      </a:endParaRPr>
                    </a:p>
                  </a:txBody>
                  <a:tcPr marL="121920" marR="121920"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003300"/>
                          </a:solidFill>
                          <a:latin typeface="Times New Roman" panose="02020603050405020304" pitchFamily="18" charset="0"/>
                          <a:cs typeface="Times New Roman" panose="02020603050405020304" pitchFamily="18" charset="0"/>
                        </a:rPr>
                        <a:t>1,0</a:t>
                      </a:r>
                      <a:endParaRPr lang="en-US" sz="2800" b="1" dirty="0">
                        <a:solidFill>
                          <a:srgbClr val="003300"/>
                        </a:solidFill>
                        <a:latin typeface="Times New Roman" panose="02020603050405020304" pitchFamily="18" charset="0"/>
                        <a:ea typeface="Times New Roman" panose="02020603050405020304" pitchFamily="18" charset="0"/>
                      </a:endParaRPr>
                    </a:p>
                  </a:txBody>
                  <a:tcPr marL="121920" marR="121920"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spd="med">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82" y="3200876"/>
            <a:ext cx="8911988" cy="211870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82" y="700641"/>
            <a:ext cx="6578222" cy="1947025"/>
          </a:xfrm>
          <a:prstGeom prst="rect">
            <a:avLst/>
          </a:prstGeom>
        </p:spPr>
      </p:pic>
      <p:sp>
        <p:nvSpPr>
          <p:cNvPr id="4" name="TextBox 3"/>
          <p:cNvSpPr txBox="1"/>
          <p:nvPr/>
        </p:nvSpPr>
        <p:spPr>
          <a:xfrm>
            <a:off x="477671" y="0"/>
            <a:ext cx="11150222" cy="523220"/>
          </a:xfrm>
          <a:prstGeom prst="rect">
            <a:avLst/>
          </a:prstGeom>
          <a:noFill/>
        </p:spPr>
        <p:txBody>
          <a:bodyPr wrap="square" rtlCol="0">
            <a:spAutoFit/>
          </a:bodyPr>
          <a:lstStyle/>
          <a:p>
            <a:r>
              <a:rPr lang="en-US" sz="2800" b="1" i="1" dirty="0" err="1" smtClean="0">
                <a:solidFill>
                  <a:srgbClr val="0000FF"/>
                </a:solidFill>
                <a:latin typeface="Times New Roman" pitchFamily="18" charset="0"/>
                <a:cs typeface="Times New Roman" pitchFamily="18" charset="0"/>
              </a:rPr>
              <a:t>Thảo</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luận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cặp</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Dựa</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vào</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bảng</a:t>
            </a:r>
            <a:r>
              <a:rPr lang="en-US" sz="2800" b="1" i="1" dirty="0" smtClean="0">
                <a:solidFill>
                  <a:srgbClr val="0000FF"/>
                </a:solidFill>
                <a:latin typeface="Times New Roman" pitchFamily="18" charset="0"/>
                <a:cs typeface="Times New Roman" pitchFamily="18" charset="0"/>
              </a:rPr>
              <a:t> 1 </a:t>
            </a:r>
            <a:r>
              <a:rPr lang="en-US" sz="2800" b="1" i="1" dirty="0" err="1" smtClean="0">
                <a:solidFill>
                  <a:srgbClr val="0000FF"/>
                </a:solidFill>
                <a:latin typeface="Times New Roman" pitchFamily="18" charset="0"/>
                <a:cs typeface="Times New Roman" pitchFamily="18" charset="0"/>
              </a:rPr>
              <a:t>và</a:t>
            </a:r>
            <a:r>
              <a:rPr lang="en-US" sz="2800" b="1" i="1" dirty="0" smtClean="0">
                <a:solidFill>
                  <a:srgbClr val="0000FF"/>
                </a:solidFill>
                <a:latin typeface="Times New Roman" pitchFamily="18" charset="0"/>
                <a:cs typeface="Times New Roman" pitchFamily="18" charset="0"/>
              </a:rPr>
              <a:t> 2 </a:t>
            </a:r>
            <a:r>
              <a:rPr lang="en-US" sz="2800" b="1" i="1" dirty="0" err="1" smtClean="0">
                <a:solidFill>
                  <a:srgbClr val="0000FF"/>
                </a:solidFill>
                <a:latin typeface="Times New Roman" pitchFamily="18" charset="0"/>
                <a:cs typeface="Times New Roman" pitchFamily="18" charset="0"/>
              </a:rPr>
              <a:t>để</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trả</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lời</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các</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câu</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hỏi</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sau</a:t>
            </a:r>
            <a:r>
              <a:rPr lang="en-US" sz="2800" b="1" i="1" dirty="0" smtClean="0">
                <a:solidFill>
                  <a:srgbClr val="0000FF"/>
                </a:solidFill>
                <a:latin typeface="Times New Roman" pitchFamily="18" charset="0"/>
                <a:cs typeface="Times New Roman" pitchFamily="18" charset="0"/>
              </a:rPr>
              <a:t>.</a:t>
            </a:r>
            <a:endParaRPr lang="en-US" sz="2800" b="1" i="1" dirty="0">
              <a:solidFill>
                <a:srgbClr val="0000FF"/>
              </a:solidFill>
              <a:latin typeface="Times New Roman" pitchFamily="18" charset="0"/>
              <a:cs typeface="Times New Roman" pitchFamily="18" charset="0"/>
            </a:endParaRPr>
          </a:p>
        </p:txBody>
      </p:sp>
      <p:sp>
        <p:nvSpPr>
          <p:cNvPr id="5" name="Rectangle 4"/>
          <p:cNvSpPr/>
          <p:nvPr/>
        </p:nvSpPr>
        <p:spPr>
          <a:xfrm>
            <a:off x="6728348" y="523220"/>
            <a:ext cx="5322625" cy="2677656"/>
          </a:xfrm>
          <a:prstGeom prst="rect">
            <a:avLst/>
          </a:prstGeom>
        </p:spPr>
        <p:txBody>
          <a:bodyPr wrap="square">
            <a:spAutoFit/>
          </a:bodyPr>
          <a:lstStyle/>
          <a:p>
            <a:r>
              <a:rPr lang="en-US" sz="2800" i="1" dirty="0">
                <a:latin typeface="Times New Roman" pitchFamily="18" charset="0"/>
                <a:cs typeface="Times New Roman" pitchFamily="18" charset="0"/>
              </a:rPr>
              <a:t>1. </a:t>
            </a:r>
            <a:r>
              <a:rPr lang="en-US" sz="2800" i="1" dirty="0" err="1">
                <a:latin typeface="Times New Roman" pitchFamily="18" charset="0"/>
                <a:cs typeface="Times New Roman" pitchFamily="18" charset="0"/>
              </a:rPr>
              <a:t>Nhận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xét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cấu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dân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theo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nhóm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tuổi</a:t>
            </a:r>
            <a:r>
              <a:rPr lang="en-US" sz="2800" i="1" dirty="0">
                <a:latin typeface="Times New Roman" pitchFamily="18" charset="0"/>
                <a:cs typeface="Times New Roman" pitchFamily="18" charset="0"/>
              </a:rPr>
              <a:t> ở </a:t>
            </a:r>
            <a:r>
              <a:rPr lang="en-US" sz="2800" i="1" dirty="0" err="1">
                <a:latin typeface="Times New Roman" pitchFamily="18" charset="0"/>
                <a:cs typeface="Times New Roman" pitchFamily="18" charset="0"/>
              </a:rPr>
              <a:t>châu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Âu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năm</a:t>
            </a:r>
            <a:r>
              <a:rPr lang="en-US" sz="2800" i="1" dirty="0">
                <a:latin typeface="Times New Roman" pitchFamily="18" charset="0"/>
                <a:cs typeface="Times New Roman" pitchFamily="18" charset="0"/>
              </a:rPr>
              <a:t> 1990 </a:t>
            </a:r>
            <a:r>
              <a:rPr lang="en-US" sz="2800" i="1" dirty="0" err="1">
                <a:latin typeface="Times New Roman" pitchFamily="18" charset="0"/>
                <a:cs typeface="Times New Roman" pitchFamily="18" charset="0"/>
              </a:rPr>
              <a:t>và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năm</a:t>
            </a:r>
            <a:r>
              <a:rPr lang="en-US" sz="2800" i="1" dirty="0">
                <a:latin typeface="Times New Roman" pitchFamily="18" charset="0"/>
                <a:cs typeface="Times New Roman" pitchFamily="18" charset="0"/>
              </a:rPr>
              <a:t> 2020.</a:t>
            </a:r>
          </a:p>
          <a:p>
            <a:r>
              <a:rPr lang="en-US" sz="2800" i="1" dirty="0">
                <a:latin typeface="Times New Roman" pitchFamily="18" charset="0"/>
                <a:cs typeface="Times New Roman" pitchFamily="18" charset="0"/>
              </a:rPr>
              <a:t> </a:t>
            </a:r>
            <a:r>
              <a:rPr lang="en-US" sz="2800" i="1" dirty="0" smtClean="0">
                <a:latin typeface="Times New Roman" pitchFamily="18" charset="0"/>
                <a:cs typeface="Times New Roman" pitchFamily="18" charset="0"/>
              </a:rPr>
              <a:t>2</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cấu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dân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theo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nhóm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tuổi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ảnh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hưởng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như</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thế</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nào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tới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các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quốc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gia</a:t>
            </a:r>
            <a:r>
              <a:rPr lang="en-US" sz="2800" i="1" dirty="0">
                <a:latin typeface="Times New Roman" pitchFamily="18" charset="0"/>
                <a:cs typeface="Times New Roman" pitchFamily="18" charset="0"/>
              </a:rPr>
              <a:t> ở </a:t>
            </a:r>
            <a:r>
              <a:rPr lang="en-US" sz="2800" i="1" dirty="0" err="1">
                <a:latin typeface="Times New Roman" pitchFamily="18" charset="0"/>
                <a:cs typeface="Times New Roman" pitchFamily="18" charset="0"/>
              </a:rPr>
              <a:t>châu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Âu</a:t>
            </a:r>
            <a:r>
              <a:rPr lang="en-US" sz="2800" i="1" dirty="0">
                <a:latin typeface="Times New Roman" pitchFamily="18" charset="0"/>
                <a:cs typeface="Times New Roman" pitchFamily="18" charset="0"/>
              </a:rPr>
              <a:t>?</a:t>
            </a:r>
          </a:p>
        </p:txBody>
      </p:sp>
      <p:sp>
        <p:nvSpPr>
          <p:cNvPr id="6" name="Rectangle 5"/>
          <p:cNvSpPr/>
          <p:nvPr/>
        </p:nvSpPr>
        <p:spPr>
          <a:xfrm>
            <a:off x="0" y="5531093"/>
            <a:ext cx="12192000" cy="954107"/>
          </a:xfrm>
          <a:prstGeom prst="rect">
            <a:avLst/>
          </a:prstGeom>
        </p:spPr>
        <p:txBody>
          <a:bodyPr wrap="square">
            <a:spAutoFit/>
          </a:bodyPr>
          <a:lstStyle/>
          <a:p>
            <a:r>
              <a:rPr lang="en-US" sz="2800" i="1" dirty="0">
                <a:latin typeface="Times New Roman" pitchFamily="18" charset="0"/>
                <a:cs typeface="Times New Roman" pitchFamily="18" charset="0"/>
              </a:rPr>
              <a:t>1. </a:t>
            </a:r>
            <a:r>
              <a:rPr lang="en-US" sz="2800" i="1" dirty="0" err="1">
                <a:latin typeface="Times New Roman" pitchFamily="18" charset="0"/>
                <a:cs typeface="Times New Roman" pitchFamily="18" charset="0"/>
              </a:rPr>
              <a:t>Nhận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xét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cấu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dân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theo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giới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tính</a:t>
            </a:r>
            <a:r>
              <a:rPr lang="en-US" sz="2800" i="1" dirty="0">
                <a:latin typeface="Times New Roman" pitchFamily="18" charset="0"/>
                <a:cs typeface="Times New Roman" pitchFamily="18" charset="0"/>
              </a:rPr>
              <a:t> ở </a:t>
            </a:r>
            <a:r>
              <a:rPr lang="en-US" sz="2800" i="1" dirty="0" err="1">
                <a:latin typeface="Times New Roman" pitchFamily="18" charset="0"/>
                <a:cs typeface="Times New Roman" pitchFamily="18" charset="0"/>
              </a:rPr>
              <a:t>châu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Âu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năm</a:t>
            </a:r>
            <a:r>
              <a:rPr lang="en-US" sz="2800" i="1" dirty="0">
                <a:latin typeface="Times New Roman" pitchFamily="18" charset="0"/>
                <a:cs typeface="Times New Roman" pitchFamily="18" charset="0"/>
              </a:rPr>
              <a:t> 1990 </a:t>
            </a:r>
            <a:r>
              <a:rPr lang="en-US" sz="2800" i="1" dirty="0" err="1">
                <a:latin typeface="Times New Roman" pitchFamily="18" charset="0"/>
                <a:cs typeface="Times New Roman" pitchFamily="18" charset="0"/>
              </a:rPr>
              <a:t>và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năm</a:t>
            </a:r>
            <a:r>
              <a:rPr lang="en-US" sz="2800" i="1" dirty="0">
                <a:latin typeface="Times New Roman" pitchFamily="18" charset="0"/>
                <a:cs typeface="Times New Roman" pitchFamily="18" charset="0"/>
              </a:rPr>
              <a:t> 2020.</a:t>
            </a:r>
          </a:p>
          <a:p>
            <a:r>
              <a:rPr lang="en-US" sz="2800" i="1" dirty="0" smtClean="0">
                <a:latin typeface="Times New Roman" pitchFamily="18" charset="0"/>
                <a:cs typeface="Times New Roman" pitchFamily="18" charset="0"/>
              </a:rPr>
              <a:t>2</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cấu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dân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theo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giới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tính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ảnh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hưởng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như</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thế</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nào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tới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các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quốc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gia</a:t>
            </a:r>
            <a:r>
              <a:rPr lang="en-US" sz="2800" i="1" dirty="0">
                <a:latin typeface="Times New Roman" pitchFamily="18" charset="0"/>
                <a:cs typeface="Times New Roman" pitchFamily="18" charset="0"/>
              </a:rPr>
              <a:t> ở </a:t>
            </a:r>
            <a:r>
              <a:rPr lang="en-US" sz="2800" i="1" dirty="0" err="1">
                <a:latin typeface="Times New Roman" pitchFamily="18" charset="0"/>
                <a:cs typeface="Times New Roman" pitchFamily="18" charset="0"/>
              </a:rPr>
              <a:t>châu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Âu</a:t>
            </a:r>
            <a:r>
              <a:rPr lang="en-US" sz="2800" i="1" dirty="0">
                <a:latin typeface="Times New Roman" pitchFamily="18" charset="0"/>
                <a:cs typeface="Times New Roman" pitchFamily="18" charset="0"/>
              </a:rPr>
              <a:t>?</a:t>
            </a:r>
            <a:endParaRPr lang="en-US" sz="2800" i="1" dirty="0">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2917811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p:cNvSpPr txBox="1">
            <a:spLocks noChangeArrowheads="1"/>
          </p:cNvSpPr>
          <p:nvPr/>
        </p:nvSpPr>
        <p:spPr bwMode="auto">
          <a:xfrm>
            <a:off x="0" y="603343"/>
            <a:ext cx="55986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800" b="1" dirty="0">
                <a:solidFill>
                  <a:srgbClr val="0000FF"/>
                </a:solidFill>
              </a:rPr>
              <a:t>1/ </a:t>
            </a:r>
            <a:r>
              <a:rPr lang="en-US" sz="2800" b="1" dirty="0" err="1">
                <a:solidFill>
                  <a:srgbClr val="0000FF"/>
                </a:solidFill>
              </a:rPr>
              <a:t>Cơ</a:t>
            </a:r>
            <a:r>
              <a:rPr lang="en-US" sz="2800" b="1" dirty="0">
                <a:solidFill>
                  <a:srgbClr val="0000FF"/>
                </a:solidFill>
              </a:rPr>
              <a:t> </a:t>
            </a:r>
            <a:r>
              <a:rPr lang="en-US" sz="2800" b="1" dirty="0" err="1">
                <a:solidFill>
                  <a:srgbClr val="0000FF"/>
                </a:solidFill>
              </a:rPr>
              <a:t>cấu</a:t>
            </a:r>
            <a:r>
              <a:rPr lang="en-US" sz="2800" b="1" dirty="0">
                <a:solidFill>
                  <a:srgbClr val="0000FF"/>
                </a:solidFill>
              </a:rPr>
              <a:t> </a:t>
            </a:r>
            <a:r>
              <a:rPr lang="en-US" sz="2800" b="1" dirty="0" err="1">
                <a:solidFill>
                  <a:srgbClr val="0000FF"/>
                </a:solidFill>
              </a:rPr>
              <a:t>dân</a:t>
            </a:r>
            <a:r>
              <a:rPr lang="en-US" sz="2800" b="1" dirty="0">
                <a:solidFill>
                  <a:srgbClr val="0000FF"/>
                </a:solidFill>
              </a:rPr>
              <a:t> </a:t>
            </a:r>
            <a:r>
              <a:rPr lang="en-US" sz="2800" b="1" dirty="0" err="1">
                <a:solidFill>
                  <a:srgbClr val="0000FF"/>
                </a:solidFill>
              </a:rPr>
              <a:t>cư</a:t>
            </a:r>
            <a:r>
              <a:rPr lang="en-US" sz="2800" b="1" dirty="0">
                <a:solidFill>
                  <a:srgbClr val="0000FF"/>
                </a:solidFill>
              </a:rPr>
              <a:t> </a:t>
            </a:r>
            <a:r>
              <a:rPr lang="en-US" sz="2800" b="1" dirty="0" err="1">
                <a:solidFill>
                  <a:srgbClr val="0000FF"/>
                </a:solidFill>
              </a:rPr>
              <a:t>châu</a:t>
            </a:r>
            <a:r>
              <a:rPr lang="en-US" sz="2800" b="1" dirty="0">
                <a:solidFill>
                  <a:srgbClr val="0000FF"/>
                </a:solidFill>
              </a:rPr>
              <a:t> </a:t>
            </a:r>
            <a:r>
              <a:rPr lang="en-US" sz="2800" b="1" dirty="0" err="1">
                <a:solidFill>
                  <a:srgbClr val="0000FF"/>
                </a:solidFill>
              </a:rPr>
              <a:t>Âu</a:t>
            </a:r>
            <a:r>
              <a:rPr lang="en-US" sz="2800" b="1" dirty="0">
                <a:solidFill>
                  <a:srgbClr val="0000FF"/>
                </a:solidFill>
              </a:rPr>
              <a:t> </a:t>
            </a:r>
            <a:endParaRPr lang="en-US" sz="2800" dirty="0">
              <a:solidFill>
                <a:srgbClr val="0000FF"/>
              </a:solidFill>
            </a:endParaRPr>
          </a:p>
        </p:txBody>
      </p:sp>
      <p:sp>
        <p:nvSpPr>
          <p:cNvPr id="4" name="Rectangle 3"/>
          <p:cNvSpPr/>
          <p:nvPr/>
        </p:nvSpPr>
        <p:spPr>
          <a:xfrm>
            <a:off x="1982702" y="18568"/>
            <a:ext cx="8861721" cy="584775"/>
          </a:xfrm>
          <a:prstGeom prst="rect">
            <a:avLst/>
          </a:prstGeom>
        </p:spPr>
        <p:txBody>
          <a:bodyPr wrap="none">
            <a:spAutoFit/>
          </a:bodyPr>
          <a:lstStyle/>
          <a:p>
            <a:r>
              <a:rPr lang="en-US" sz="3200" b="1" dirty="0">
                <a:solidFill>
                  <a:srgbClr val="FF0000"/>
                </a:solidFill>
                <a:latin typeface="Times New Roman" pitchFamily="18" charset="0"/>
                <a:cs typeface="Times New Roman" pitchFamily="18" charset="0"/>
              </a:rPr>
              <a:t>BÀI 2. ĐẶC ĐIỂM DÂN CƯ XÃ HỘI</a:t>
            </a:r>
            <a:r>
              <a:rPr lang="vi-VN" sz="3200" b="1" dirty="0">
                <a:solidFill>
                  <a:srgbClr val="FF0000"/>
                </a:solidFill>
                <a:latin typeface="Times New Roman" pitchFamily="18" charset="0"/>
                <a:cs typeface="Times New Roman" pitchFamily="18" charset="0"/>
              </a:rPr>
              <a:t> CHÂU ÂU</a:t>
            </a:r>
            <a:endParaRPr lang="en-US" sz="3200" dirty="0">
              <a:solidFill>
                <a:srgbClr val="FF0000"/>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51600538"/>
              </p:ext>
            </p:extLst>
          </p:nvPr>
        </p:nvGraphicFramePr>
        <p:xfrm>
          <a:off x="0" y="1249674"/>
          <a:ext cx="12023678" cy="2987040"/>
        </p:xfrm>
        <a:graphic>
          <a:graphicData uri="http://schemas.openxmlformats.org/drawingml/2006/table">
            <a:tbl>
              <a:tblPr firstRow="1" firstCol="1" bandRow="1">
                <a:tableStyleId>{5C22544A-7EE6-4342-B048-85BDC9FD1C3A}</a:tableStyleId>
              </a:tblPr>
              <a:tblGrid>
                <a:gridCol w="12023678"/>
              </a:tblGrid>
              <a:tr h="0">
                <a:tc>
                  <a:txBody>
                    <a:bodyPr/>
                    <a:lstStyle/>
                    <a:p>
                      <a:pPr marL="0" marR="0" indent="0" algn="just">
                        <a:spcBef>
                          <a:spcPts val="0"/>
                        </a:spcBef>
                        <a:spcAft>
                          <a:spcPts val="0"/>
                        </a:spcAft>
                      </a:pPr>
                      <a:r>
                        <a:rPr lang="vi-VN" sz="2800" b="0" dirty="0" smtClean="0">
                          <a:solidFill>
                            <a:schemeClr val="tx1"/>
                          </a:solidFill>
                          <a:effectLst/>
                          <a:latin typeface="+mj-lt"/>
                        </a:rPr>
                        <a:t>- </a:t>
                      </a:r>
                      <a:r>
                        <a:rPr lang="vi-VN" sz="2800" b="0" dirty="0">
                          <a:solidFill>
                            <a:schemeClr val="tx1"/>
                          </a:solidFill>
                          <a:effectLst/>
                          <a:latin typeface="+mj-lt"/>
                        </a:rPr>
                        <a:t>Năm 2020: Số dân của châu Âu khoảng 747 triệu người (gồm cả dân số Liên Bang Nga), đứng thứ 4 thế giới.</a:t>
                      </a:r>
                      <a:endParaRPr lang="en-US" sz="2800" b="0" dirty="0">
                        <a:solidFill>
                          <a:schemeClr val="tx1"/>
                        </a:solidFill>
                        <a:effectLst/>
                        <a:latin typeface="+mj-lt"/>
                      </a:endParaRPr>
                    </a:p>
                    <a:p>
                      <a:pPr marL="0" marR="0" indent="0" algn="just">
                        <a:spcBef>
                          <a:spcPts val="0"/>
                        </a:spcBef>
                        <a:spcAft>
                          <a:spcPts val="0"/>
                        </a:spcAft>
                      </a:pPr>
                      <a:r>
                        <a:rPr lang="vi-VN" sz="2800" b="0" dirty="0">
                          <a:solidFill>
                            <a:schemeClr val="tx1"/>
                          </a:solidFill>
                          <a:effectLst/>
                          <a:latin typeface="+mj-lt"/>
                        </a:rPr>
                        <a:t>- Cơ cấu dân số già: Tỉ lệ người &lt; 15 tuổi: Thấp, xu hướng giảm. Tỉ lệ người &gt;65 tuổi: Cao, xu hướng tăng. </a:t>
                      </a:r>
                      <a:endParaRPr lang="en-US" sz="2800" b="0" dirty="0">
                        <a:solidFill>
                          <a:schemeClr val="tx1"/>
                        </a:solidFill>
                        <a:effectLst/>
                        <a:latin typeface="+mj-lt"/>
                      </a:endParaRPr>
                    </a:p>
                    <a:p>
                      <a:pPr marL="0" marR="0" indent="0" algn="just">
                        <a:spcBef>
                          <a:spcPts val="0"/>
                        </a:spcBef>
                        <a:spcAft>
                          <a:spcPts val="0"/>
                        </a:spcAft>
                      </a:pPr>
                      <a:r>
                        <a:rPr lang="vi-VN" sz="2800" b="0" dirty="0">
                          <a:solidFill>
                            <a:schemeClr val="tx1"/>
                          </a:solidFill>
                          <a:effectLst/>
                          <a:latin typeface="+mj-lt"/>
                        </a:rPr>
                        <a:t>- Tình trạng mất cân bằng giới tính, tỉ lệ nữ &gt; nam.</a:t>
                      </a:r>
                      <a:endParaRPr lang="en-US" sz="2800" b="0" dirty="0">
                        <a:solidFill>
                          <a:schemeClr val="tx1"/>
                        </a:solidFill>
                        <a:effectLst/>
                        <a:latin typeface="+mj-lt"/>
                      </a:endParaRPr>
                    </a:p>
                    <a:p>
                      <a:pPr marL="0" marR="0" indent="0" algn="just">
                        <a:spcBef>
                          <a:spcPts val="0"/>
                        </a:spcBef>
                        <a:spcAft>
                          <a:spcPts val="0"/>
                        </a:spcAft>
                      </a:pPr>
                      <a:r>
                        <a:rPr lang="vi-VN" sz="2800" b="0" dirty="0">
                          <a:solidFill>
                            <a:schemeClr val="tx1"/>
                          </a:solidFill>
                          <a:effectLst/>
                          <a:latin typeface="+mj-lt"/>
                        </a:rPr>
                        <a:t>- Trình độ học vấn thuộc hàng cao nhất thế giới, ảnh hưởng rõ rệt tới năng suất lao </a:t>
                      </a:r>
                      <a:endParaRPr lang="en-US" sz="2800" b="0" dirty="0">
                        <a:solidFill>
                          <a:schemeClr val="tx1"/>
                        </a:solidFill>
                        <a:effectLst/>
                        <a:latin typeface="+mj-lt"/>
                      </a:endParaRPr>
                    </a:p>
                    <a:p>
                      <a:pPr marL="0" marR="0" indent="0" algn="just">
                        <a:spcBef>
                          <a:spcPts val="0"/>
                        </a:spcBef>
                        <a:spcAft>
                          <a:spcPts val="0"/>
                        </a:spcAft>
                      </a:pPr>
                      <a:r>
                        <a:rPr lang="vi-VN" sz="2800" b="0" dirty="0">
                          <a:solidFill>
                            <a:schemeClr val="tx1"/>
                          </a:solidFill>
                          <a:effectLst/>
                          <a:latin typeface="+mj-lt"/>
                        </a:rPr>
                        <a:t>động.</a:t>
                      </a:r>
                      <a:endParaRPr lang="en-US" sz="2800" b="0" dirty="0">
                        <a:solidFill>
                          <a:schemeClr val="tx1"/>
                        </a:solidFill>
                        <a:effectLst/>
                        <a:latin typeface="+mj-lt"/>
                        <a:ea typeface="Times New Roman"/>
                      </a:endParaRPr>
                    </a:p>
                  </a:txBody>
                  <a:tcPr marL="68580" marR="68580" marT="0" marB="0">
                    <a:solidFill>
                      <a:schemeClr val="bg1"/>
                    </a:solidFill>
                  </a:tcPr>
                </a:tc>
              </a:tr>
            </a:tbl>
          </a:graphicData>
        </a:graphic>
      </p:graphicFrame>
      <p:sp>
        <p:nvSpPr>
          <p:cNvPr id="5" name="Rectangle 4"/>
          <p:cNvSpPr/>
          <p:nvPr/>
        </p:nvSpPr>
        <p:spPr>
          <a:xfrm>
            <a:off x="0" y="4254269"/>
            <a:ext cx="2331087" cy="523220"/>
          </a:xfrm>
          <a:prstGeom prst="rect">
            <a:avLst/>
          </a:prstGeom>
        </p:spPr>
        <p:txBody>
          <a:bodyPr wrap="none">
            <a:spAutoFit/>
          </a:bodyPr>
          <a:lstStyle/>
          <a:p>
            <a:r>
              <a:rPr lang="en-US" sz="2800" b="1" dirty="0" smtClean="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098792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54107"/>
          </a:xfrm>
          <a:prstGeom prst="rect">
            <a:avLst/>
          </a:prstGeom>
        </p:spPr>
        <p:txBody>
          <a:bodyPr wrap="square">
            <a:spAutoFit/>
          </a:bodyPr>
          <a:lstStyle/>
          <a:p>
            <a:r>
              <a:rPr lang="vi-VN" sz="2800" i="1" dirty="0">
                <a:latin typeface="+mj-lt"/>
              </a:rPr>
              <a:t>HS hoạt động nhóm, tham gia trò chơi “hỏi nhanh – đáp gọn”, trả lời các câu hỏi thông qua đọc thông tin trong SGK – mục 2.</a:t>
            </a:r>
            <a:endParaRPr lang="en-US" sz="2800" i="1" dirty="0">
              <a:effectLst/>
              <a:latin typeface="+mj-lt"/>
            </a:endParaRPr>
          </a:p>
        </p:txBody>
      </p:sp>
      <p:sp>
        <p:nvSpPr>
          <p:cNvPr id="3" name="Rectangle 2"/>
          <p:cNvSpPr/>
          <p:nvPr/>
        </p:nvSpPr>
        <p:spPr>
          <a:xfrm>
            <a:off x="0" y="1052057"/>
            <a:ext cx="6123521" cy="461665"/>
          </a:xfrm>
          <a:prstGeom prst="rect">
            <a:avLst/>
          </a:prstGeom>
          <a:solidFill>
            <a:schemeClr val="accent4">
              <a:lumMod val="20000"/>
              <a:lumOff val="80000"/>
            </a:schemeClr>
          </a:solidFill>
        </p:spPr>
        <p:txBody>
          <a:bodyPr wrap="square">
            <a:spAutoFit/>
          </a:bodyPr>
          <a:lstStyle/>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Đô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châu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p:txBody>
      </p:sp>
      <p:sp>
        <p:nvSpPr>
          <p:cNvPr id="4" name="Rectangle 3"/>
          <p:cNvSpPr/>
          <p:nvPr/>
        </p:nvSpPr>
        <p:spPr>
          <a:xfrm>
            <a:off x="1" y="2273493"/>
            <a:ext cx="6096000" cy="830997"/>
          </a:xfrm>
          <a:prstGeom prst="rect">
            <a:avLst/>
          </a:prstGeom>
          <a:solidFill>
            <a:schemeClr val="accent4">
              <a:lumMod val="20000"/>
              <a:lumOff val="80000"/>
            </a:schemeClr>
          </a:solidFill>
        </p:spPr>
        <p:txBody>
          <a:bodyPr>
            <a:spAutoFit/>
          </a:bodyPr>
          <a:lstStyle/>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2: Ở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p:txBody>
      </p:sp>
      <p:sp>
        <p:nvSpPr>
          <p:cNvPr id="5" name="Rectangle 4"/>
          <p:cNvSpPr/>
          <p:nvPr/>
        </p:nvSpPr>
        <p:spPr>
          <a:xfrm>
            <a:off x="1" y="3725753"/>
            <a:ext cx="6151043" cy="830997"/>
          </a:xfrm>
          <a:prstGeom prst="rect">
            <a:avLst/>
          </a:prstGeom>
          <a:solidFill>
            <a:schemeClr val="accent4">
              <a:lumMod val="20000"/>
              <a:lumOff val="80000"/>
            </a:schemeClr>
          </a:solidFill>
        </p:spPr>
        <p:txBody>
          <a:bodyPr wrap="square">
            <a:spAutoFit/>
          </a:bodyPr>
          <a:lstStyle/>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Đô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châu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a:t>
            </a:r>
          </a:p>
        </p:txBody>
      </p:sp>
      <p:sp>
        <p:nvSpPr>
          <p:cNvPr id="6" name="Rectangle 5"/>
          <p:cNvSpPr/>
          <p:nvPr/>
        </p:nvSpPr>
        <p:spPr>
          <a:xfrm>
            <a:off x="27521" y="5269211"/>
            <a:ext cx="6160432" cy="461665"/>
          </a:xfrm>
          <a:prstGeom prst="rect">
            <a:avLst/>
          </a:prstGeom>
          <a:solidFill>
            <a:schemeClr val="accent4">
              <a:lumMod val="20000"/>
              <a:lumOff val="80000"/>
            </a:schemeClr>
          </a:solidFill>
        </p:spPr>
        <p:txBody>
          <a:bodyPr wrap="square">
            <a:spAutoFit/>
          </a:bodyPr>
          <a:lstStyle/>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4: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châu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2020?</a:t>
            </a:r>
          </a:p>
        </p:txBody>
      </p:sp>
      <p:sp>
        <p:nvSpPr>
          <p:cNvPr id="7" name="Rectangle 6"/>
          <p:cNvSpPr/>
          <p:nvPr/>
        </p:nvSpPr>
        <p:spPr>
          <a:xfrm>
            <a:off x="-1" y="5969041"/>
            <a:ext cx="6187953" cy="830997"/>
          </a:xfrm>
          <a:prstGeom prst="rect">
            <a:avLst/>
          </a:prstGeom>
          <a:solidFill>
            <a:schemeClr val="accent4">
              <a:lumMod val="20000"/>
              <a:lumOff val="80000"/>
            </a:schemeClr>
          </a:solidFill>
        </p:spPr>
        <p:txBody>
          <a:bodyPr wrap="square">
            <a:spAutoFit/>
          </a:bodyPr>
          <a:lstStyle/>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Dựa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triệu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châu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Âu</a:t>
            </a:r>
            <a:r>
              <a:rPr lang="en-US" sz="2400" dirty="0">
                <a:latin typeface="Times New Roman" pitchFamily="18" charset="0"/>
                <a:cs typeface="Times New Roman" pitchFamily="18" charset="0"/>
              </a:rPr>
              <a:t>?</a:t>
            </a:r>
          </a:p>
        </p:txBody>
      </p:sp>
      <p:sp>
        <p:nvSpPr>
          <p:cNvPr id="8" name="Rectangle 7"/>
          <p:cNvSpPr/>
          <p:nvPr/>
        </p:nvSpPr>
        <p:spPr>
          <a:xfrm>
            <a:off x="6802102" y="815829"/>
            <a:ext cx="5262519" cy="1200329"/>
          </a:xfrm>
          <a:prstGeom prst="rect">
            <a:avLst/>
          </a:prstGeom>
          <a:solidFill>
            <a:schemeClr val="accent6">
              <a:lumMod val="20000"/>
              <a:lumOff val="80000"/>
            </a:schemeClr>
          </a:solidFill>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Châu</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kỉ</a:t>
            </a:r>
            <a:r>
              <a:rPr lang="en-US" sz="2400" dirty="0">
                <a:latin typeface="Times New Roman" pitchFamily="18" charset="0"/>
                <a:cs typeface="Times New Roman" pitchFamily="18" charset="0"/>
              </a:rPr>
              <a:t> XIX,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a:t>
            </a:r>
          </a:p>
        </p:txBody>
      </p:sp>
      <p:sp>
        <p:nvSpPr>
          <p:cNvPr id="9" name="Right Arrow 8"/>
          <p:cNvSpPr/>
          <p:nvPr/>
        </p:nvSpPr>
        <p:spPr>
          <a:xfrm>
            <a:off x="6187953" y="1282890"/>
            <a:ext cx="614149" cy="133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02102" y="2286969"/>
            <a:ext cx="5262519" cy="1200329"/>
          </a:xfrm>
          <a:prstGeom prst="rect">
            <a:avLst/>
          </a:prstGeom>
          <a:solidFill>
            <a:schemeClr val="accent6">
              <a:lumMod val="20000"/>
              <a:lumOff val="80000"/>
            </a:schemeClr>
          </a:solidFill>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a:t>
            </a:r>
          </a:p>
        </p:txBody>
      </p:sp>
      <p:sp>
        <p:nvSpPr>
          <p:cNvPr id="11" name="Right Arrow 10"/>
          <p:cNvSpPr/>
          <p:nvPr/>
        </p:nvSpPr>
        <p:spPr>
          <a:xfrm>
            <a:off x="6123521" y="2712544"/>
            <a:ext cx="614149" cy="133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02102" y="3698372"/>
            <a:ext cx="5284299" cy="1569660"/>
          </a:xfrm>
          <a:prstGeom prst="rect">
            <a:avLst/>
          </a:prstGeom>
          <a:solidFill>
            <a:schemeClr val="accent6">
              <a:lumMod val="20000"/>
              <a:lumOff val="80000"/>
            </a:schemeClr>
          </a:solidFill>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a:t>
            </a:r>
            <a:r>
              <a:rPr lang="en-US" sz="2400" dirty="0">
                <a:latin typeface="Times New Roman" pitchFamily="18" charset="0"/>
                <a:cs typeface="Times New Roman" pitchFamily="18" charset="0"/>
              </a:rPr>
              <a:t>.</a:t>
            </a:r>
          </a:p>
        </p:txBody>
      </p:sp>
      <p:sp>
        <p:nvSpPr>
          <p:cNvPr id="13" name="Right Arrow 12"/>
          <p:cNvSpPr/>
          <p:nvPr/>
        </p:nvSpPr>
        <p:spPr>
          <a:xfrm>
            <a:off x="6148429" y="4196064"/>
            <a:ext cx="614149" cy="133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56944" y="5359819"/>
            <a:ext cx="1398140" cy="461665"/>
          </a:xfrm>
          <a:prstGeom prst="rect">
            <a:avLst/>
          </a:prstGeom>
          <a:solidFill>
            <a:schemeClr val="accent6">
              <a:lumMod val="20000"/>
              <a:lumOff val="80000"/>
            </a:schemeClr>
          </a:solidFill>
        </p:spPr>
        <p:txBody>
          <a:bodyPr wrap="none">
            <a:spAutoFit/>
          </a:bodyPr>
          <a:lstStyle/>
          <a:p>
            <a:r>
              <a:rPr lang="en-US" sz="2400" dirty="0" smtClean="0">
                <a:latin typeface="Times New Roman" pitchFamily="18" charset="0"/>
                <a:cs typeface="Times New Roman" pitchFamily="18" charset="0"/>
              </a:rPr>
              <a:t>Cao</a:t>
            </a:r>
            <a:r>
              <a:rPr lang="en-US" sz="2400" dirty="0">
                <a:latin typeface="Times New Roman" pitchFamily="18" charset="0"/>
                <a:cs typeface="Times New Roman" pitchFamily="18" charset="0"/>
              </a:rPr>
              <a:t>, 75</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5" name="Rectangle 14"/>
          <p:cNvSpPr/>
          <p:nvPr/>
        </p:nvSpPr>
        <p:spPr>
          <a:xfrm>
            <a:off x="6762578" y="5970808"/>
            <a:ext cx="5302043" cy="830997"/>
          </a:xfrm>
          <a:prstGeom prst="rect">
            <a:avLst/>
          </a:prstGeom>
          <a:solidFill>
            <a:schemeClr val="accent6">
              <a:lumMod val="20000"/>
              <a:lumOff val="80000"/>
            </a:schemeClr>
          </a:solidFill>
        </p:spPr>
        <p:txBody>
          <a:bodyPr wrap="square">
            <a:spAutoFit/>
          </a:bodyPr>
          <a:lstStyle/>
          <a:p>
            <a:r>
              <a:rPr lang="en-US" sz="2400" dirty="0">
                <a:latin typeface="Times New Roman" pitchFamily="18" charset="0"/>
                <a:cs typeface="Times New Roman" pitchFamily="18" charset="0"/>
              </a:rPr>
              <a:t>Pa-</a:t>
            </a:r>
            <a:r>
              <a:rPr lang="en-US" sz="2400" dirty="0" err="1">
                <a:latin typeface="Times New Roman" pitchFamily="18" charset="0"/>
                <a:cs typeface="Times New Roman" pitchFamily="18" charset="0"/>
              </a:rPr>
              <a:t>ri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Mát-xcơ-va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Pê-téc-bua</a:t>
            </a:r>
            <a:r>
              <a:rPr lang="en-US" sz="2400" dirty="0">
                <a:latin typeface="Times New Roman" pitchFamily="18" charset="0"/>
                <a:cs typeface="Times New Roman" pitchFamily="18" charset="0"/>
              </a:rPr>
              <a:t>, Ma-</a:t>
            </a:r>
            <a:r>
              <a:rPr lang="en-US" sz="2400" dirty="0" err="1">
                <a:latin typeface="Times New Roman" pitchFamily="18" charset="0"/>
                <a:cs typeface="Times New Roman" pitchFamily="18" charset="0"/>
              </a:rPr>
              <a:t>đrít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Bác-xê-lô-na</a:t>
            </a:r>
            <a:r>
              <a:rPr lang="en-US" sz="2400" dirty="0">
                <a:latin typeface="Times New Roman" pitchFamily="18" charset="0"/>
                <a:cs typeface="Times New Roman" pitchFamily="18" charset="0"/>
              </a:rPr>
              <a:t>.</a:t>
            </a:r>
          </a:p>
        </p:txBody>
      </p:sp>
      <p:sp>
        <p:nvSpPr>
          <p:cNvPr id="16" name="Right Arrow 15"/>
          <p:cNvSpPr/>
          <p:nvPr/>
        </p:nvSpPr>
        <p:spPr>
          <a:xfrm>
            <a:off x="6229283" y="5504709"/>
            <a:ext cx="927661" cy="52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224459" y="6411999"/>
            <a:ext cx="538119" cy="133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50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mat do dan so"/>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203200" y="133350"/>
            <a:ext cx="9652000" cy="6115050"/>
          </a:xfrm>
          <a:prstGeom prst="rect">
            <a:avLst/>
          </a:prstGeom>
          <a:noFill/>
          <a:ln w="2857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ular Callout 1"/>
          <p:cNvSpPr/>
          <p:nvPr/>
        </p:nvSpPr>
        <p:spPr>
          <a:xfrm>
            <a:off x="8449733" y="762000"/>
            <a:ext cx="2133600" cy="1447800"/>
          </a:xfrm>
          <a:prstGeom prst="wedgeRectCallout">
            <a:avLst>
              <a:gd name="adj1" fmla="val -123349"/>
              <a:gd name="adj2" fmla="val 90396"/>
            </a:avLst>
          </a:prstGeom>
          <a:solidFill>
            <a:srgbClr val="FF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pic>
        <p:nvPicPr>
          <p:cNvPr id="6" name="Picture 8" descr="http://upload.wikimedia.org/wikipedia/commons/a/a4/Moscow-City-09-05-2010.jpg"/>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8483600" y="76200"/>
            <a:ext cx="3556000" cy="2971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8534400" y="57150"/>
            <a:ext cx="36576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600" b="1">
                <a:solidFill>
                  <a:srgbClr val="0033CC"/>
                </a:solidFill>
                <a:cs typeface="Times New Roman" pitchFamily="18" charset="0"/>
              </a:rPr>
              <a:t>Thủ đô Mat-xcơ-va (Nga)</a:t>
            </a:r>
          </a:p>
          <a:p>
            <a:r>
              <a:rPr lang="en-US" sz="1600" b="1">
                <a:solidFill>
                  <a:srgbClr val="0033CC"/>
                </a:solidFill>
                <a:cs typeface="Times New Roman" pitchFamily="18" charset="0"/>
              </a:rPr>
              <a:t>12,3 triệu người</a:t>
            </a:r>
          </a:p>
        </p:txBody>
      </p:sp>
      <p:sp>
        <p:nvSpPr>
          <p:cNvPr id="3" name="Rectangular Callout 2"/>
          <p:cNvSpPr/>
          <p:nvPr/>
        </p:nvSpPr>
        <p:spPr>
          <a:xfrm>
            <a:off x="8534400" y="3476688"/>
            <a:ext cx="2641600" cy="1514475"/>
          </a:xfrm>
          <a:prstGeom prst="wedgeRectCallout">
            <a:avLst>
              <a:gd name="adj1" fmla="val -139562"/>
              <a:gd name="adj2" fmla="val -108031"/>
            </a:avLst>
          </a:prstGeom>
          <a:solidFill>
            <a:srgbClr val="FF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pic>
        <p:nvPicPr>
          <p:cNvPr id="10" name="Picture 9" descr="Bấm vào ảnh &amp;dstrok;ể xem kích cỡ &amp;dstrok;ầy &amp;dstrok;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3190938"/>
            <a:ext cx="3556000" cy="305752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11"/>
          <p:cNvSpPr txBox="1">
            <a:spLocks noChangeArrowheads="1"/>
          </p:cNvSpPr>
          <p:nvPr/>
        </p:nvSpPr>
        <p:spPr bwMode="auto">
          <a:xfrm>
            <a:off x="8534400" y="5664200"/>
            <a:ext cx="36576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1600" b="1">
                <a:solidFill>
                  <a:srgbClr val="FF0000"/>
                </a:solidFill>
                <a:cs typeface="Times New Roman" pitchFamily="18" charset="0"/>
              </a:rPr>
              <a:t> Thành phố Xanh pê-tec-bua 5,5 triệu người</a:t>
            </a:r>
          </a:p>
        </p:txBody>
      </p:sp>
      <p:sp>
        <p:nvSpPr>
          <p:cNvPr id="5" name="Rectangular Callout 4"/>
          <p:cNvSpPr/>
          <p:nvPr/>
        </p:nvSpPr>
        <p:spPr>
          <a:xfrm>
            <a:off x="203200" y="482663"/>
            <a:ext cx="2235200" cy="2206625"/>
          </a:xfrm>
          <a:prstGeom prst="wedgeRectCallout">
            <a:avLst>
              <a:gd name="adj1" fmla="val 52328"/>
              <a:gd name="adj2" fmla="val 72243"/>
            </a:avLst>
          </a:prstGeom>
          <a:solidFill>
            <a:srgbClr val="FF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pic>
        <p:nvPicPr>
          <p:cNvPr id="17" name="Picture 3" descr="Sổ tay du lịch so tay du lich Sotaydulich  Sotay Dulich Khampha Kham Pha Bui Tour Tham quan Thanh pho London ca ng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984" y="161925"/>
            <a:ext cx="3251200" cy="26670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5"/>
          <p:cNvSpPr>
            <a:spLocks noChangeArrowheads="1"/>
          </p:cNvSpPr>
          <p:nvPr/>
        </p:nvSpPr>
        <p:spPr bwMode="auto">
          <a:xfrm>
            <a:off x="65659" y="128588"/>
            <a:ext cx="328718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600" b="1">
                <a:solidFill>
                  <a:srgbClr val="008000"/>
                </a:solidFill>
                <a:cs typeface="Times New Roman" pitchFamily="18" charset="0"/>
              </a:rPr>
              <a:t>Thủ đô Luân Đôn ( Anh) 8.6 triệu người</a:t>
            </a:r>
          </a:p>
        </p:txBody>
      </p:sp>
      <p:sp>
        <p:nvSpPr>
          <p:cNvPr id="9" name="Rectangular Callout 8"/>
          <p:cNvSpPr/>
          <p:nvPr/>
        </p:nvSpPr>
        <p:spPr>
          <a:xfrm>
            <a:off x="406403" y="4264088"/>
            <a:ext cx="2715684" cy="612775"/>
          </a:xfrm>
          <a:prstGeom prst="wedgeRectCallout">
            <a:avLst>
              <a:gd name="adj1" fmla="val 33629"/>
              <a:gd name="adj2" fmla="val -144673"/>
            </a:avLst>
          </a:prstGeom>
          <a:solidFill>
            <a:srgbClr val="FF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pic>
        <p:nvPicPr>
          <p:cNvPr id="21" name="Picture 6" descr="27-thanh-pho-paris-eiffel-tower"/>
          <p:cNvPicPr>
            <a:picLocks noChangeAspect="1" noChangeArrowheads="1"/>
          </p:cNvPicPr>
          <p:nvPr/>
        </p:nvPicPr>
        <p:blipFill>
          <a:blip r:embed="rId7">
            <a:lum bright="-2000" contrast="20000"/>
            <a:extLst>
              <a:ext uri="{28A0092B-C50C-407E-A947-70E740481C1C}">
                <a14:useLocalDpi xmlns:a14="http://schemas.microsoft.com/office/drawing/2010/main" val="0"/>
              </a:ext>
            </a:extLst>
          </a:blip>
          <a:srcRect/>
          <a:stretch>
            <a:fillRect/>
          </a:stretch>
        </p:blipFill>
        <p:spPr bwMode="auto">
          <a:xfrm>
            <a:off x="177836" y="3962400"/>
            <a:ext cx="3079751" cy="26670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2" name="Text Box 7"/>
          <p:cNvSpPr txBox="1">
            <a:spLocks noChangeArrowheads="1"/>
          </p:cNvSpPr>
          <p:nvPr/>
        </p:nvSpPr>
        <p:spPr bwMode="auto">
          <a:xfrm>
            <a:off x="205360" y="6032500"/>
            <a:ext cx="305223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1600" b="1">
                <a:cs typeface="Times New Roman" pitchFamily="18" charset="0"/>
              </a:rPr>
              <a:t>Thủ đô Pari (Pháp)  13 triệu người</a:t>
            </a:r>
          </a:p>
        </p:txBody>
      </p:sp>
    </p:spTree>
    <p:extLst>
      <p:ext uri="{BB962C8B-B14F-4D97-AF65-F5344CB8AC3E}">
        <p14:creationId xmlns:p14="http://schemas.microsoft.com/office/powerpoint/2010/main" val="2048647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linds(horizontal)">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linds(horizontal)">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P spid="11" grpId="0" animBg="1"/>
      <p:bldP spid="5" grpId="0" animBg="1"/>
      <p:bldP spid="18" grpId="0" animBg="1"/>
      <p:bldP spid="9"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2065</TotalTime>
  <Words>2298</Words>
  <Application>Microsoft Office PowerPoint</Application>
  <PresentationFormat>Custom</PresentationFormat>
  <Paragraphs>197</Paragraphs>
  <Slides>30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Admin</cp:lastModifiedBy>
  <cp:revision>205</cp:revision>
  <dcterms:created xsi:type="dcterms:W3CDTF">2018-10-29T09:59:25Z</dcterms:created>
  <dcterms:modified xsi:type="dcterms:W3CDTF">2022-08-03T10:04:53Z</dcterms:modified>
</cp:coreProperties>
</file>