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880" y="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6034bd5f31_0_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26034bd5f31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6034bd5f31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26034bd5f31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6034bd5f31_0_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6034bd5f31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26034bd5f31_0_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26034bd5f31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60874c5298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260874c529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6034bd5f3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6034bd5f3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6034bd5f31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6034bd5f3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6034bd5f31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6034bd5f31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6034bd5f31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6034bd5f31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6034bd5f31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6034bd5f31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607c18273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607c18273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26034bd5f31_0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26034bd5f31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6034bd5f31_0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6034bd5f31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hyperlink" Target="https://www.aaxel.ca/understanding-wsib-what-it-is-and-how-it-works-in-ontario/" TargetMode="External"/><Relationship Id="rId3" Type="http://schemas.openxmlformats.org/officeDocument/2006/relationships/hyperlink" Target="https://www.indeed.com/career-advice/career-development/accident-prevention-workplace" TargetMode="External"/><Relationship Id="rId7" Type="http://schemas.openxmlformats.org/officeDocument/2006/relationships/hyperlink" Target="https://www.ontario.ca/page/reporting-workplace-incidents-and-illnesses#:~:text=If%20you%20are%20an%20employer%20or%20constructor%20in,including%20those%20resulting%20in%3A%20death%20injury%20occupational%20illness"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hyperlink" Target="https://www.ontario.ca/document/guide-occupational-health-and-safety-act/part-iii-duties-employers-and-other-persons" TargetMode="External"/><Relationship Id="rId5" Type="http://schemas.openxmlformats.org/officeDocument/2006/relationships/hyperlink" Target="https://www.ontario.ca/page/occupational-health-and-safety-act-ohsa" TargetMode="External"/><Relationship Id="rId4" Type="http://schemas.openxmlformats.org/officeDocument/2006/relationships/hyperlink" Target="https://www.glassdoor.com/Award/Best-Places-to-Work-2022-LST_KQ0,24.htm" TargetMode="External"/><Relationship Id="rId9" Type="http://schemas.openxmlformats.org/officeDocument/2006/relationships/hyperlink" Target="https://www.hse.gov.uk/riddor/"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osha.gov/incident-investigation"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MGMT - 3029</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LAWS RELATED TO WORKPLACE ACCIDENTS</a:t>
            </a:r>
            <a:endParaRPr/>
          </a:p>
        </p:txBody>
      </p:sp>
      <p:sp>
        <p:nvSpPr>
          <p:cNvPr id="113" name="Google Shape;113;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Occupational Health and Safety Act (OHSA)</a:t>
            </a:r>
            <a:br>
              <a:rPr lang="en" b="1"/>
            </a:br>
            <a:r>
              <a:rPr lang="en"/>
              <a:t>The primary legislation governing workplace health and safety in Ontario (Ontario, 2022). OHSA provides the following duties:</a:t>
            </a:r>
            <a:endParaRPr/>
          </a:p>
          <a:p>
            <a:pPr marL="457200" lvl="0" indent="-342900" algn="l" rtl="0">
              <a:spcBef>
                <a:spcPts val="1200"/>
              </a:spcBef>
              <a:spcAft>
                <a:spcPts val="0"/>
              </a:spcAft>
              <a:buSzPts val="1800"/>
              <a:buChar char="●"/>
            </a:pPr>
            <a:r>
              <a:rPr lang="en"/>
              <a:t>It sets out the rights and duties of workers, employers, supervisors, contractors, and others (Ontario, 2017).</a:t>
            </a:r>
            <a:endParaRPr/>
          </a:p>
          <a:p>
            <a:pPr marL="457200" lvl="0" indent="-342900" algn="l" rtl="0">
              <a:spcBef>
                <a:spcPts val="1000"/>
              </a:spcBef>
              <a:spcAft>
                <a:spcPts val="0"/>
              </a:spcAft>
              <a:buSzPts val="1800"/>
              <a:buChar char="●"/>
            </a:pPr>
            <a:r>
              <a:rPr lang="en"/>
              <a:t>It also requires employers to report workplace accidents and illnesses to the Ministry of Labour, Training and Skills Development (Ontario, 2018).</a:t>
            </a:r>
            <a:endParaRPr/>
          </a:p>
        </p:txBody>
      </p:sp>
      <p:sp>
        <p:nvSpPr>
          <p:cNvPr id="114" name="Google Shape;114;p22"/>
          <p:cNvSpPr txBox="1"/>
          <p:nvPr/>
        </p:nvSpPr>
        <p:spPr>
          <a:xfrm>
            <a:off x="8295600" y="4634400"/>
            <a:ext cx="848400" cy="509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chemeClr val="dk2"/>
                </a:solidFill>
              </a:rPr>
              <a:t>JB</a:t>
            </a:r>
            <a:endParaRPr sz="1800">
              <a:solidFill>
                <a:schemeClr val="dk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LAWS RELATED TO WORKPLACE ACCIDENTS</a:t>
            </a:r>
            <a:endParaRPr/>
          </a:p>
        </p:txBody>
      </p:sp>
      <p:sp>
        <p:nvSpPr>
          <p:cNvPr id="120" name="Google Shape;120;p23"/>
          <p:cNvSpPr txBox="1">
            <a:spLocks noGrp="1"/>
          </p:cNvSpPr>
          <p:nvPr>
            <p:ph type="body" idx="1"/>
          </p:nvPr>
        </p:nvSpPr>
        <p:spPr>
          <a:xfrm>
            <a:off x="417750" y="1064750"/>
            <a:ext cx="8520600" cy="38646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b="1"/>
              <a:t>Workplace Safety and Insurance Act (WSIA)</a:t>
            </a:r>
            <a:br>
              <a:rPr lang="en"/>
            </a:br>
            <a:r>
              <a:rPr lang="en"/>
              <a:t>The WSIA provides a framework for workplace insurance and compensation for injured workers or become ill as a result of their work (AAxel Insurance Brokers Ltd, 2023). Through WSIA, workers are entitled to benefits and compensation of the following:</a:t>
            </a:r>
            <a:endParaRPr/>
          </a:p>
          <a:p>
            <a:pPr marL="457200" lvl="0" indent="-342900" algn="l" rtl="0">
              <a:spcBef>
                <a:spcPts val="1200"/>
              </a:spcBef>
              <a:spcAft>
                <a:spcPts val="0"/>
              </a:spcAft>
              <a:buSzPts val="1800"/>
              <a:buChar char="●"/>
            </a:pPr>
            <a:r>
              <a:rPr lang="en" b="1"/>
              <a:t>Wage Replacement</a:t>
            </a:r>
            <a:r>
              <a:rPr lang="en"/>
              <a:t>: If a worker is unable to work due to a workplace injury or illness.</a:t>
            </a:r>
            <a:endParaRPr/>
          </a:p>
          <a:p>
            <a:pPr marL="457200" lvl="0" indent="-342900" algn="l" rtl="0">
              <a:spcBef>
                <a:spcPts val="0"/>
              </a:spcBef>
              <a:spcAft>
                <a:spcPts val="0"/>
              </a:spcAft>
              <a:buSzPts val="1800"/>
              <a:buChar char="●"/>
            </a:pPr>
            <a:r>
              <a:rPr lang="en" b="1"/>
              <a:t>Healthcare</a:t>
            </a:r>
            <a:r>
              <a:rPr lang="en"/>
              <a:t>: Covers the costs of medical treatment, prescription drugs and other healthcare expenses related to the workplace injury or illness.</a:t>
            </a:r>
            <a:endParaRPr/>
          </a:p>
          <a:p>
            <a:pPr marL="457200" lvl="0" indent="-342900" algn="l" rtl="0">
              <a:spcBef>
                <a:spcPts val="0"/>
              </a:spcBef>
              <a:spcAft>
                <a:spcPts val="0"/>
              </a:spcAft>
              <a:buSzPts val="1800"/>
              <a:buChar char="●"/>
            </a:pPr>
            <a:r>
              <a:rPr lang="en" b="1"/>
              <a:t>Rehabilitation</a:t>
            </a:r>
            <a:r>
              <a:rPr lang="en"/>
              <a:t>: Provides funding for rehabilitation services to help workers recover and return to work as soon as possible.</a:t>
            </a:r>
            <a:endParaRPr/>
          </a:p>
          <a:p>
            <a:pPr marL="457200" lvl="0" indent="-342900" algn="l" rtl="0">
              <a:spcBef>
                <a:spcPts val="0"/>
              </a:spcBef>
              <a:spcAft>
                <a:spcPts val="0"/>
              </a:spcAft>
              <a:buSzPts val="1800"/>
              <a:buChar char="●"/>
            </a:pPr>
            <a:r>
              <a:rPr lang="en" b="1"/>
              <a:t>Survivor Benefits</a:t>
            </a:r>
            <a:r>
              <a:rPr lang="en"/>
              <a:t>: Provides survivor benefits to their dependent If a worker dies as a result of a workplace injury or illness.</a:t>
            </a:r>
            <a:endParaRPr/>
          </a:p>
        </p:txBody>
      </p:sp>
      <p:sp>
        <p:nvSpPr>
          <p:cNvPr id="121" name="Google Shape;121;p23"/>
          <p:cNvSpPr txBox="1"/>
          <p:nvPr/>
        </p:nvSpPr>
        <p:spPr>
          <a:xfrm>
            <a:off x="8356875" y="4681800"/>
            <a:ext cx="659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t>JB</a:t>
            </a:r>
            <a:endParaRPr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CONCLUSION</a:t>
            </a:r>
            <a:endParaRPr/>
          </a:p>
        </p:txBody>
      </p:sp>
      <p:sp>
        <p:nvSpPr>
          <p:cNvPr id="127" name="Google Shape;127;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
        <p:nvSpPr>
          <p:cNvPr id="128" name="Google Shape;128;p24"/>
          <p:cNvSpPr txBox="1"/>
          <p:nvPr/>
        </p:nvSpPr>
        <p:spPr>
          <a:xfrm>
            <a:off x="7890650" y="3982375"/>
            <a:ext cx="578100" cy="429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dk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5"/>
          <p:cNvSpPr txBox="1">
            <a:spLocks noGrp="1"/>
          </p:cNvSpPr>
          <p:nvPr>
            <p:ph type="title"/>
          </p:nvPr>
        </p:nvSpPr>
        <p:spPr>
          <a:xfrm>
            <a:off x="311700" y="1930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REFERENCES</a:t>
            </a:r>
            <a:endParaRPr/>
          </a:p>
        </p:txBody>
      </p:sp>
      <p:sp>
        <p:nvSpPr>
          <p:cNvPr id="134" name="Google Shape;134;p25"/>
          <p:cNvSpPr txBox="1">
            <a:spLocks noGrp="1"/>
          </p:cNvSpPr>
          <p:nvPr>
            <p:ph type="body" idx="1"/>
          </p:nvPr>
        </p:nvSpPr>
        <p:spPr>
          <a:xfrm>
            <a:off x="311700" y="825125"/>
            <a:ext cx="8651700" cy="4209600"/>
          </a:xfrm>
          <a:prstGeom prst="rect">
            <a:avLst/>
          </a:prstGeom>
        </p:spPr>
        <p:txBody>
          <a:bodyPr spcFirstLastPara="1" wrap="square" lIns="91425" tIns="91425" rIns="91425" bIns="91425" anchor="t" anchorCtr="0">
            <a:noAutofit/>
          </a:bodyPr>
          <a:lstStyle/>
          <a:p>
            <a:pPr marL="457200" lvl="0" indent="-317500" algn="l" rtl="0">
              <a:spcBef>
                <a:spcPts val="1200"/>
              </a:spcBef>
              <a:spcAft>
                <a:spcPts val="0"/>
              </a:spcAft>
              <a:buClr>
                <a:schemeClr val="dk1"/>
              </a:buClr>
              <a:buSzPts val="1400"/>
              <a:buFont typeface="Times New Roman"/>
              <a:buChar char="●"/>
            </a:pPr>
            <a:r>
              <a:rPr lang="en" sz="1400" i="1">
                <a:solidFill>
                  <a:schemeClr val="dk1"/>
                </a:solidFill>
                <a:latin typeface="Times New Roman"/>
                <a:ea typeface="Times New Roman"/>
                <a:cs typeface="Times New Roman"/>
                <a:sym typeface="Times New Roman"/>
              </a:rPr>
              <a:t>11 tips for preventing workplace injuries</a:t>
            </a:r>
            <a:r>
              <a:rPr lang="en" sz="1400">
                <a:solidFill>
                  <a:schemeClr val="dk1"/>
                </a:solidFill>
                <a:latin typeface="Times New Roman"/>
                <a:ea typeface="Times New Roman"/>
                <a:cs typeface="Times New Roman"/>
                <a:sym typeface="Times New Roman"/>
              </a:rPr>
              <a:t>. (2022, June 25). Indeed.com. Retrieved November 8, 2023, from </a:t>
            </a:r>
            <a:r>
              <a:rPr lang="en" sz="1400" u="sng">
                <a:solidFill>
                  <a:schemeClr val="hlink"/>
                </a:solidFill>
                <a:latin typeface="Times New Roman"/>
                <a:ea typeface="Times New Roman"/>
                <a:cs typeface="Times New Roman"/>
                <a:sym typeface="Times New Roman"/>
                <a:hlinkClick r:id="rId3"/>
              </a:rPr>
              <a:t>https://www.indeed.com/career-advice/career-development/accident-prevention-workplace</a:t>
            </a:r>
            <a:endParaRPr sz="1400">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 sz="1400" i="1">
                <a:solidFill>
                  <a:schemeClr val="dk1"/>
                </a:solidFill>
                <a:latin typeface="Times New Roman"/>
                <a:ea typeface="Times New Roman"/>
                <a:cs typeface="Times New Roman"/>
                <a:sym typeface="Times New Roman"/>
              </a:rPr>
              <a:t>Best places to work 2022</a:t>
            </a:r>
            <a:r>
              <a:rPr lang="en" sz="1400">
                <a:solidFill>
                  <a:schemeClr val="dk1"/>
                </a:solidFill>
                <a:latin typeface="Times New Roman"/>
                <a:ea typeface="Times New Roman"/>
                <a:cs typeface="Times New Roman"/>
                <a:sym typeface="Times New Roman"/>
              </a:rPr>
              <a:t>. (2022). Glassdoor.com. Retrieved November 8, 2023, from </a:t>
            </a:r>
            <a:r>
              <a:rPr lang="en" sz="1400" u="sng">
                <a:solidFill>
                  <a:schemeClr val="hlink"/>
                </a:solidFill>
                <a:latin typeface="Times New Roman"/>
                <a:ea typeface="Times New Roman"/>
                <a:cs typeface="Times New Roman"/>
                <a:sym typeface="Times New Roman"/>
                <a:hlinkClick r:id="rId4"/>
              </a:rPr>
              <a:t>https://www.glassdoor.com/Award/Best-Places-to-Work-2022-LST_KQ0,24.htm</a:t>
            </a:r>
            <a:endParaRPr sz="1400">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 sz="1400" i="1">
                <a:solidFill>
                  <a:schemeClr val="dk1"/>
                </a:solidFill>
                <a:latin typeface="Times New Roman"/>
                <a:ea typeface="Times New Roman"/>
                <a:cs typeface="Times New Roman"/>
                <a:sym typeface="Times New Roman"/>
              </a:rPr>
              <a:t>Occupational Health and Safety Act (OHSA). </a:t>
            </a:r>
            <a:r>
              <a:rPr lang="en" sz="1400">
                <a:solidFill>
                  <a:schemeClr val="dk1"/>
                </a:solidFill>
                <a:latin typeface="Times New Roman"/>
                <a:ea typeface="Times New Roman"/>
                <a:cs typeface="Times New Roman"/>
                <a:sym typeface="Times New Roman"/>
              </a:rPr>
              <a:t>(2022, February). Ontario.ca. Retrieved from </a:t>
            </a:r>
            <a:r>
              <a:rPr lang="en" sz="1400" u="sng">
                <a:solidFill>
                  <a:schemeClr val="hlink"/>
                </a:solidFill>
                <a:latin typeface="Times New Roman"/>
                <a:ea typeface="Times New Roman"/>
                <a:cs typeface="Times New Roman"/>
                <a:sym typeface="Times New Roman"/>
                <a:hlinkClick r:id="rId5"/>
              </a:rPr>
              <a:t>https://www.ontario.ca/page/occupational-health-and-safety-act-ohsa</a:t>
            </a:r>
            <a:endParaRPr sz="1400">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 sz="1400" i="1">
                <a:solidFill>
                  <a:schemeClr val="dk1"/>
                </a:solidFill>
                <a:latin typeface="Times New Roman"/>
                <a:ea typeface="Times New Roman"/>
                <a:cs typeface="Times New Roman"/>
                <a:sym typeface="Times New Roman"/>
              </a:rPr>
              <a:t>Duties of employers and other persons.</a:t>
            </a:r>
            <a:r>
              <a:rPr lang="en" sz="1400">
                <a:solidFill>
                  <a:schemeClr val="dk1"/>
                </a:solidFill>
                <a:latin typeface="Times New Roman"/>
                <a:ea typeface="Times New Roman"/>
                <a:cs typeface="Times New Roman"/>
                <a:sym typeface="Times New Roman"/>
              </a:rPr>
              <a:t> (2017, March). Ontario.ca. Retrieved from </a:t>
            </a:r>
            <a:r>
              <a:rPr lang="en" sz="1400" u="sng">
                <a:solidFill>
                  <a:schemeClr val="hlink"/>
                </a:solidFill>
                <a:latin typeface="Times New Roman"/>
                <a:ea typeface="Times New Roman"/>
                <a:cs typeface="Times New Roman"/>
                <a:sym typeface="Times New Roman"/>
                <a:hlinkClick r:id="rId6"/>
              </a:rPr>
              <a:t>https://www.ontario.ca/document/guide-occupational-health-and-safety-act/part-iii-duties-employers-and-other-persons</a:t>
            </a:r>
            <a:endParaRPr sz="1400">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 sz="1400" i="1">
                <a:solidFill>
                  <a:schemeClr val="dk1"/>
                </a:solidFill>
                <a:latin typeface="Times New Roman"/>
                <a:ea typeface="Times New Roman"/>
                <a:cs typeface="Times New Roman"/>
                <a:sym typeface="Times New Roman"/>
              </a:rPr>
              <a:t>Reporting workplace incidents and illnesses</a:t>
            </a:r>
            <a:r>
              <a:rPr lang="en" sz="1400">
                <a:solidFill>
                  <a:schemeClr val="dk1"/>
                </a:solidFill>
                <a:latin typeface="Times New Roman"/>
                <a:ea typeface="Times New Roman"/>
                <a:cs typeface="Times New Roman"/>
                <a:sym typeface="Times New Roman"/>
              </a:rPr>
              <a:t>. (2018). Ontario.ca. Retrieved from </a:t>
            </a:r>
            <a:r>
              <a:rPr lang="en" sz="1400" u="sng">
                <a:solidFill>
                  <a:schemeClr val="hlink"/>
                </a:solidFill>
                <a:latin typeface="Times New Roman"/>
                <a:ea typeface="Times New Roman"/>
                <a:cs typeface="Times New Roman"/>
                <a:sym typeface="Times New Roman"/>
                <a:hlinkClick r:id="rId7"/>
              </a:rPr>
              <a:t>https://www.ontario.ca/page/reporting-workplace-incidents-and-illnesses#:~:text=If%20you%20are%20an%20employer%20or%20constructor%20in,including%20those%20resulting%20in%3A%20death%20injury%20occupational%20illness</a:t>
            </a:r>
            <a:endParaRPr sz="1400">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 sz="1400" i="1">
                <a:solidFill>
                  <a:schemeClr val="dk1"/>
                </a:solidFill>
                <a:latin typeface="Times New Roman"/>
                <a:ea typeface="Times New Roman"/>
                <a:cs typeface="Times New Roman"/>
                <a:sym typeface="Times New Roman"/>
              </a:rPr>
              <a:t>Understanding WSIB: What It Is and How It Works in Ontario. </a:t>
            </a:r>
            <a:r>
              <a:rPr lang="en" sz="1400">
                <a:solidFill>
                  <a:schemeClr val="dk1"/>
                </a:solidFill>
                <a:latin typeface="Times New Roman"/>
                <a:ea typeface="Times New Roman"/>
                <a:cs typeface="Times New Roman"/>
                <a:sym typeface="Times New Roman"/>
              </a:rPr>
              <a:t>(2023)</a:t>
            </a:r>
            <a:r>
              <a:rPr lang="en" sz="1400" i="1">
                <a:solidFill>
                  <a:schemeClr val="dk1"/>
                </a:solidFill>
                <a:latin typeface="Times New Roman"/>
                <a:ea typeface="Times New Roman"/>
                <a:cs typeface="Times New Roman"/>
                <a:sym typeface="Times New Roman"/>
              </a:rPr>
              <a:t>. </a:t>
            </a:r>
            <a:r>
              <a:rPr lang="en" sz="1400">
                <a:solidFill>
                  <a:schemeClr val="dk1"/>
                </a:solidFill>
                <a:latin typeface="Times New Roman"/>
                <a:ea typeface="Times New Roman"/>
                <a:cs typeface="Times New Roman"/>
                <a:sym typeface="Times New Roman"/>
              </a:rPr>
              <a:t>AAxel Insurance Brokers Ltd. Retrieved from </a:t>
            </a:r>
            <a:r>
              <a:rPr lang="en" sz="1400" u="sng">
                <a:solidFill>
                  <a:schemeClr val="hlink"/>
                </a:solidFill>
                <a:latin typeface="Times New Roman"/>
                <a:ea typeface="Times New Roman"/>
                <a:cs typeface="Times New Roman"/>
                <a:sym typeface="Times New Roman"/>
                <a:hlinkClick r:id="rId8"/>
              </a:rPr>
              <a:t>https://www.aaxel.ca/understanding-wsib-what-it-is-and-how-it-works-in-ontario/</a:t>
            </a:r>
            <a:endParaRPr sz="1400">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 sz="1400" i="1">
                <a:solidFill>
                  <a:schemeClr val="dk1"/>
                </a:solidFill>
                <a:highlight>
                  <a:srgbClr val="FFFFFF"/>
                </a:highlight>
                <a:latin typeface="Times New Roman"/>
                <a:ea typeface="Times New Roman"/>
                <a:cs typeface="Times New Roman"/>
                <a:sym typeface="Times New Roman"/>
              </a:rPr>
              <a:t>RIDDOR - Reporting of injuries, diseases and dangerous occurrences regulations 2013</a:t>
            </a:r>
            <a:r>
              <a:rPr lang="en" sz="1400">
                <a:solidFill>
                  <a:schemeClr val="dk1"/>
                </a:solidFill>
                <a:highlight>
                  <a:srgbClr val="FFFFFF"/>
                </a:highlight>
                <a:latin typeface="Times New Roman"/>
                <a:ea typeface="Times New Roman"/>
                <a:cs typeface="Times New Roman"/>
                <a:sym typeface="Times New Roman"/>
              </a:rPr>
              <a:t>. (2023, April 5). HSE: Information about health and safety at work. </a:t>
            </a:r>
            <a:r>
              <a:rPr lang="en" sz="1400">
                <a:solidFill>
                  <a:schemeClr val="dk1"/>
                </a:solidFill>
                <a:latin typeface="Times New Roman"/>
                <a:ea typeface="Times New Roman"/>
                <a:cs typeface="Times New Roman"/>
                <a:sym typeface="Times New Roman"/>
              </a:rPr>
              <a:t>Retrieved from </a:t>
            </a:r>
            <a:r>
              <a:rPr lang="en" sz="1400" u="sng">
                <a:solidFill>
                  <a:schemeClr val="hlink"/>
                </a:solidFill>
                <a:highlight>
                  <a:srgbClr val="FFFFFF"/>
                </a:highlight>
                <a:latin typeface="Times New Roman"/>
                <a:ea typeface="Times New Roman"/>
                <a:cs typeface="Times New Roman"/>
                <a:sym typeface="Times New Roman"/>
                <a:hlinkClick r:id="rId9"/>
              </a:rPr>
              <a:t>https://www.hse.gov.uk/riddor</a:t>
            </a:r>
            <a:br>
              <a:rPr lang="en" sz="1400">
                <a:solidFill>
                  <a:schemeClr val="dk1"/>
                </a:solidFill>
                <a:latin typeface="Times New Roman"/>
                <a:ea typeface="Times New Roman"/>
                <a:cs typeface="Times New Roman"/>
                <a:sym typeface="Times New Roman"/>
              </a:rPr>
            </a:br>
            <a:endParaRPr sz="1400">
              <a:solidFill>
                <a:schemeClr val="dk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REFERENCES</a:t>
            </a:r>
            <a:endParaRPr/>
          </a:p>
        </p:txBody>
      </p:sp>
      <p:sp>
        <p:nvSpPr>
          <p:cNvPr id="140" name="Google Shape;140;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a:bodyPr>
          <a:lstStyle/>
          <a:p>
            <a:pPr marL="457200" lvl="0" indent="-346075" algn="l" rtl="0">
              <a:spcBef>
                <a:spcPts val="0"/>
              </a:spcBef>
              <a:spcAft>
                <a:spcPts val="0"/>
              </a:spcAft>
              <a:buSzPct val="100000"/>
              <a:buFont typeface="Times New Roman"/>
              <a:buChar char="●"/>
            </a:pPr>
            <a:r>
              <a:rPr lang="en" sz="2000" i="1">
                <a:solidFill>
                  <a:schemeClr val="dk1"/>
                </a:solidFill>
                <a:latin typeface="Times New Roman"/>
                <a:ea typeface="Times New Roman"/>
                <a:cs typeface="Times New Roman"/>
                <a:sym typeface="Times New Roman"/>
              </a:rPr>
              <a:t>Incident investigation - overview</a:t>
            </a:r>
            <a:r>
              <a:rPr lang="en" sz="2000">
                <a:solidFill>
                  <a:schemeClr val="dk1"/>
                </a:solidFill>
                <a:latin typeface="Times New Roman"/>
                <a:ea typeface="Times New Roman"/>
                <a:cs typeface="Times New Roman"/>
                <a:sym typeface="Times New Roman"/>
              </a:rPr>
              <a:t>. Occupational Safety and Health Administration. (n.d.-a). Retrieved from </a:t>
            </a:r>
            <a:r>
              <a:rPr lang="en" sz="2000" u="sng">
                <a:solidFill>
                  <a:schemeClr val="hlink"/>
                </a:solidFill>
                <a:latin typeface="Times New Roman"/>
                <a:ea typeface="Times New Roman"/>
                <a:cs typeface="Times New Roman"/>
                <a:sym typeface="Times New Roman"/>
                <a:hlinkClick r:id="rId3"/>
              </a:rPr>
              <a:t>https://www.osha.gov/incident-investigatio</a:t>
            </a:r>
            <a:r>
              <a:rPr lang="en" sz="2000" u="sng">
                <a:solidFill>
                  <a:schemeClr val="hlink"/>
                </a:solidFill>
                <a:latin typeface="Times New Roman"/>
                <a:ea typeface="Times New Roman"/>
                <a:cs typeface="Times New Roman"/>
                <a:sym typeface="Times New Roman"/>
                <a:hlinkClick r:id="rId3"/>
              </a:rPr>
              <a:t>n</a:t>
            </a:r>
            <a:endParaRPr sz="2000">
              <a:solidFill>
                <a:schemeClr val="dk1"/>
              </a:solidFill>
              <a:latin typeface="Times New Roman"/>
              <a:ea typeface="Times New Roman"/>
              <a:cs typeface="Times New Roman"/>
              <a:sym typeface="Times New Roman"/>
            </a:endParaRPr>
          </a:p>
          <a:p>
            <a:pPr marL="457200" lvl="0" indent="-346075" algn="l" rtl="0">
              <a:spcBef>
                <a:spcPts val="0"/>
              </a:spcBef>
              <a:spcAft>
                <a:spcPts val="0"/>
              </a:spcAft>
              <a:buClr>
                <a:schemeClr val="dk1"/>
              </a:buClr>
              <a:buSzPct val="100000"/>
              <a:buChar char="●"/>
            </a:pPr>
            <a:r>
              <a:rPr lang="en" sz="2000">
                <a:solidFill>
                  <a:schemeClr val="dk1"/>
                </a:solidFill>
              </a:rPr>
              <a:t>Voss, E., &amp; DeFrancesco, M. (2019, October 18). </a:t>
            </a:r>
            <a:r>
              <a:rPr lang="en" sz="2000" i="1">
                <a:solidFill>
                  <a:schemeClr val="dk1"/>
                </a:solidFill>
              </a:rPr>
              <a:t>Common workplace accidents and how to prevent them</a:t>
            </a:r>
            <a:r>
              <a:rPr lang="en" sz="2000">
                <a:solidFill>
                  <a:schemeClr val="dk1"/>
                </a:solidFill>
              </a:rPr>
              <a:t>. EHS Daily Advisor. https://ehsdailyadvisor.blr.com/2019/10/common-workplace-accidents-and-how-to-prevent-them/ </a:t>
            </a:r>
            <a:endParaRPr sz="2000">
              <a:solidFill>
                <a:schemeClr val="dk1"/>
              </a:solidFill>
            </a:endParaRPr>
          </a:p>
          <a:p>
            <a:pPr marL="0" lvl="0" indent="0" algn="l" rtl="0">
              <a:spcBef>
                <a:spcPts val="1200"/>
              </a:spcBef>
              <a:spcAft>
                <a:spcPts val="0"/>
              </a:spcAft>
              <a:buNone/>
            </a:pPr>
            <a:endParaRPr sz="2000">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r>
              <a:rPr lang="en" sz="1400">
                <a:solidFill>
                  <a:schemeClr val="dk1"/>
                </a:solidFill>
                <a:latin typeface="Times New Roman"/>
                <a:ea typeface="Times New Roman"/>
                <a:cs typeface="Times New Roman"/>
                <a:sym typeface="Times New Roman"/>
              </a:rPr>
              <a:t> </a:t>
            </a:r>
            <a:endParaRPr sz="1400">
              <a:solidFill>
                <a:schemeClr val="dk1"/>
              </a:solidFill>
              <a:latin typeface="Times New Roman"/>
              <a:ea typeface="Times New Roman"/>
              <a:cs typeface="Times New Roman"/>
              <a:sym typeface="Times New Roman"/>
            </a:endParaRPr>
          </a:p>
          <a:p>
            <a:pPr marL="0" lvl="0" indent="0" algn="l" rtl="0">
              <a:spcBef>
                <a:spcPts val="1200"/>
              </a:spcBef>
              <a:spcAft>
                <a:spcPts val="1200"/>
              </a:spcAft>
              <a:buNone/>
            </a:pPr>
            <a:endParaRPr>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341800" y="361100"/>
            <a:ext cx="8490600" cy="42078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4000" b="1">
                <a:solidFill>
                  <a:schemeClr val="dk1"/>
                </a:solidFill>
                <a:highlight>
                  <a:srgbClr val="FFFFFF"/>
                </a:highlight>
              </a:rPr>
              <a:t>Management and Employees </a:t>
            </a:r>
            <a:endParaRPr sz="4000" b="1">
              <a:solidFill>
                <a:schemeClr val="dk1"/>
              </a:solidFill>
              <a:highlight>
                <a:srgbClr val="FFFFFF"/>
              </a:highlight>
            </a:endParaRPr>
          </a:p>
          <a:p>
            <a:pPr marL="0" lvl="0" indent="0" algn="ctr" rtl="0">
              <a:spcBef>
                <a:spcPts val="0"/>
              </a:spcBef>
              <a:spcAft>
                <a:spcPts val="0"/>
              </a:spcAft>
              <a:buNone/>
            </a:pPr>
            <a:r>
              <a:rPr lang="en" sz="4000" b="1">
                <a:solidFill>
                  <a:schemeClr val="dk1"/>
                </a:solidFill>
                <a:highlight>
                  <a:srgbClr val="FFFFFF"/>
                </a:highlight>
              </a:rPr>
              <a:t>Outlining the Causes of </a:t>
            </a:r>
            <a:endParaRPr sz="4000" b="1">
              <a:solidFill>
                <a:schemeClr val="dk1"/>
              </a:solidFill>
              <a:highlight>
                <a:srgbClr val="FFFFFF"/>
              </a:highlight>
            </a:endParaRPr>
          </a:p>
          <a:p>
            <a:pPr marL="0" lvl="0" indent="0" algn="ctr" rtl="0">
              <a:spcBef>
                <a:spcPts val="0"/>
              </a:spcBef>
              <a:spcAft>
                <a:spcPts val="0"/>
              </a:spcAft>
              <a:buNone/>
            </a:pPr>
            <a:r>
              <a:rPr lang="en" sz="4000" b="1">
                <a:solidFill>
                  <a:schemeClr val="dk1"/>
                </a:solidFill>
                <a:highlight>
                  <a:srgbClr val="FFFFFF"/>
                </a:highlight>
              </a:rPr>
              <a:t>Accidents in the </a:t>
            </a:r>
            <a:endParaRPr sz="4000" b="1">
              <a:solidFill>
                <a:schemeClr val="dk1"/>
              </a:solidFill>
              <a:highlight>
                <a:srgbClr val="FFFFFF"/>
              </a:highlight>
            </a:endParaRPr>
          </a:p>
          <a:p>
            <a:pPr marL="0" lvl="0" indent="0" algn="ctr" rtl="0">
              <a:spcBef>
                <a:spcPts val="0"/>
              </a:spcBef>
              <a:spcAft>
                <a:spcPts val="0"/>
              </a:spcAft>
              <a:buClr>
                <a:schemeClr val="dk1"/>
              </a:buClr>
              <a:buSzPts val="1100"/>
              <a:buFont typeface="Arial"/>
              <a:buNone/>
            </a:pPr>
            <a:r>
              <a:rPr lang="en" sz="4000" b="1">
                <a:solidFill>
                  <a:schemeClr val="dk1"/>
                </a:solidFill>
                <a:highlight>
                  <a:srgbClr val="FFFFFF"/>
                </a:highlight>
              </a:rPr>
              <a:t>Workplace</a:t>
            </a:r>
            <a:endParaRPr sz="4000" b="1">
              <a:solidFill>
                <a:schemeClr val="dk1"/>
              </a:solidFill>
              <a:highlight>
                <a:srgbClr val="FFFFFF"/>
              </a:highlight>
            </a:endParaRPr>
          </a:p>
          <a:p>
            <a:pPr marL="0" lvl="0" indent="0" algn="l" rtl="0">
              <a:spcBef>
                <a:spcPts val="0"/>
              </a:spcBef>
              <a:spcAft>
                <a:spcPts val="1200"/>
              </a:spcAft>
              <a:buNone/>
            </a:pPr>
            <a:endParaRPr sz="40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INTRODUCTION</a:t>
            </a:r>
            <a:endParaRPr/>
          </a:p>
        </p:txBody>
      </p:sp>
      <p:sp>
        <p:nvSpPr>
          <p:cNvPr id="66" name="Google Shape;66;p15"/>
          <p:cNvSpPr txBox="1">
            <a:spLocks noGrp="1"/>
          </p:cNvSpPr>
          <p:nvPr>
            <p:ph type="body" idx="1"/>
          </p:nvPr>
        </p:nvSpPr>
        <p:spPr>
          <a:xfrm>
            <a:off x="311700" y="1152475"/>
            <a:ext cx="8520600" cy="41205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2000">
                <a:solidFill>
                  <a:schemeClr val="dk1"/>
                </a:solidFill>
              </a:rPr>
              <a:t>What are the most prevalent causes of accidents in the workplace, and how may they be avoided? is a question that occupies the thoughts of any responsible employer. The article "Common Workplace Accidents and How to Prevent Them" by Emma Voss says, "To keep accidents from happening, start by being aware of and understanding the safety risks in your workplace." Then, you'll need to make sure that the possible dangers you've found don't cause harm at work by putting that information together with an accident prevention plan. Considering that individuals frequently control the operations and success of a business, employee safety is arguably one of the most critical concerns that organizations should prioritize. </a:t>
            </a:r>
            <a:endParaRPr sz="2000">
              <a:solidFill>
                <a:schemeClr val="dk1"/>
              </a:solidFill>
            </a:endParaRPr>
          </a:p>
          <a:p>
            <a:pPr marL="0" lvl="0" indent="0" algn="l" rtl="0">
              <a:spcBef>
                <a:spcPts val="1200"/>
              </a:spcBef>
              <a:spcAft>
                <a:spcPts val="0"/>
              </a:spcAft>
              <a:buClr>
                <a:schemeClr val="dk1"/>
              </a:buClr>
              <a:buSzPts val="1100"/>
              <a:buFont typeface="Arial"/>
              <a:buNone/>
            </a:pPr>
            <a:endParaRPr sz="2000"/>
          </a:p>
          <a:p>
            <a:pPr marL="0" lvl="0" indent="0" algn="l" rtl="0">
              <a:spcBef>
                <a:spcPts val="1200"/>
              </a:spcBef>
              <a:spcAft>
                <a:spcPts val="1200"/>
              </a:spcAft>
              <a:buNone/>
            </a:pPr>
            <a:endParaRPr/>
          </a:p>
        </p:txBody>
      </p:sp>
      <p:sp>
        <p:nvSpPr>
          <p:cNvPr id="67" name="Google Shape;67;p15"/>
          <p:cNvSpPr txBox="1"/>
          <p:nvPr/>
        </p:nvSpPr>
        <p:spPr>
          <a:xfrm>
            <a:off x="7974350" y="4768625"/>
            <a:ext cx="769200" cy="264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chemeClr val="dk2"/>
                </a:solidFill>
              </a:rPr>
              <a:t>M.M.</a:t>
            </a:r>
            <a:endParaRPr sz="1800">
              <a:solidFill>
                <a:schemeClr val="dk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CAUSES OF ACCIDENTS IN THE WORKPLACE</a:t>
            </a: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2227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HOW TO AVOID ACCIDENTS</a:t>
            </a:r>
            <a:endParaRPr/>
          </a:p>
        </p:txBody>
      </p:sp>
      <p:sp>
        <p:nvSpPr>
          <p:cNvPr id="85" name="Google Shape;85;p18"/>
          <p:cNvSpPr txBox="1">
            <a:spLocks noGrp="1"/>
          </p:cNvSpPr>
          <p:nvPr>
            <p:ph type="body" idx="1"/>
          </p:nvPr>
        </p:nvSpPr>
        <p:spPr>
          <a:xfrm>
            <a:off x="311700" y="913975"/>
            <a:ext cx="8520600" cy="4008300"/>
          </a:xfrm>
          <a:prstGeom prst="rect">
            <a:avLst/>
          </a:prstGeom>
        </p:spPr>
        <p:txBody>
          <a:bodyPr spcFirstLastPara="1" wrap="square" lIns="91425" tIns="91425" rIns="91425" bIns="91425" anchor="t" anchorCtr="0">
            <a:noAutofit/>
          </a:bodyPr>
          <a:lstStyle/>
          <a:p>
            <a:pPr marL="0" lvl="0" indent="0" algn="just" rtl="0">
              <a:lnSpc>
                <a:spcPct val="115000"/>
              </a:lnSpc>
              <a:spcBef>
                <a:spcPts val="1200"/>
              </a:spcBef>
              <a:spcAft>
                <a:spcPts val="0"/>
              </a:spcAft>
              <a:buClr>
                <a:schemeClr val="dk1"/>
              </a:buClr>
              <a:buSzPts val="1100"/>
              <a:buFont typeface="Arial"/>
              <a:buNone/>
            </a:pPr>
            <a:r>
              <a:rPr lang="en" sz="2000">
                <a:solidFill>
                  <a:schemeClr val="dk1"/>
                </a:solidFill>
                <a:latin typeface="Times New Roman"/>
                <a:ea typeface="Times New Roman"/>
                <a:cs typeface="Times New Roman"/>
                <a:sym typeface="Times New Roman"/>
              </a:rPr>
              <a:t>Implementing measures to prevent workplace accidents is one of the most important things (Indeed, 2022).</a:t>
            </a:r>
            <a:r>
              <a:rPr lang="en" sz="2000">
                <a:solidFill>
                  <a:srgbClr val="FF0000"/>
                </a:solidFill>
                <a:latin typeface="Times New Roman"/>
                <a:ea typeface="Times New Roman"/>
                <a:cs typeface="Times New Roman"/>
                <a:sym typeface="Times New Roman"/>
              </a:rPr>
              <a:t> </a:t>
            </a:r>
            <a:r>
              <a:rPr lang="en" sz="2000">
                <a:solidFill>
                  <a:schemeClr val="dk1"/>
                </a:solidFill>
                <a:latin typeface="Times New Roman"/>
                <a:ea typeface="Times New Roman"/>
                <a:cs typeface="Times New Roman"/>
                <a:sym typeface="Times New Roman"/>
              </a:rPr>
              <a:t>Here are some of the most effective solutions to avoid accidents in the workplace:</a:t>
            </a:r>
            <a:endParaRPr sz="2000">
              <a:solidFill>
                <a:schemeClr val="dk1"/>
              </a:solidFill>
              <a:latin typeface="Times New Roman"/>
              <a:ea typeface="Times New Roman"/>
              <a:cs typeface="Times New Roman"/>
              <a:sym typeface="Times New Roman"/>
            </a:endParaRPr>
          </a:p>
          <a:p>
            <a:pPr marL="457200" lvl="0" indent="-355600" algn="just" rtl="0">
              <a:lnSpc>
                <a:spcPct val="150000"/>
              </a:lnSpc>
              <a:spcBef>
                <a:spcPts val="1200"/>
              </a:spcBef>
              <a:spcAft>
                <a:spcPts val="0"/>
              </a:spcAft>
              <a:buClr>
                <a:schemeClr val="dk1"/>
              </a:buClr>
              <a:buSzPts val="2000"/>
              <a:buFont typeface="Times New Roman"/>
              <a:buChar char="●"/>
            </a:pPr>
            <a:r>
              <a:rPr lang="en" sz="2000">
                <a:solidFill>
                  <a:schemeClr val="dk1"/>
                </a:solidFill>
                <a:latin typeface="Times New Roman"/>
                <a:ea typeface="Times New Roman"/>
                <a:cs typeface="Times New Roman"/>
                <a:sym typeface="Times New Roman"/>
              </a:rPr>
              <a:t>Train everyone well in safety, including regular reminders</a:t>
            </a:r>
            <a:endParaRPr sz="2000">
              <a:solidFill>
                <a:schemeClr val="dk1"/>
              </a:solidFill>
              <a:latin typeface="Times New Roman"/>
              <a:ea typeface="Times New Roman"/>
              <a:cs typeface="Times New Roman"/>
              <a:sym typeface="Times New Roman"/>
            </a:endParaRPr>
          </a:p>
          <a:p>
            <a:pPr marL="457200" lvl="0" indent="-355600" algn="just" rtl="0">
              <a:lnSpc>
                <a:spcPct val="150000"/>
              </a:lnSpc>
              <a:spcBef>
                <a:spcPts val="0"/>
              </a:spcBef>
              <a:spcAft>
                <a:spcPts val="0"/>
              </a:spcAft>
              <a:buClr>
                <a:schemeClr val="dk1"/>
              </a:buClr>
              <a:buSzPts val="2000"/>
              <a:buFont typeface="Times New Roman"/>
              <a:buChar char="●"/>
            </a:pPr>
            <a:r>
              <a:rPr lang="en" sz="2000">
                <a:solidFill>
                  <a:schemeClr val="dk1"/>
                </a:solidFill>
                <a:latin typeface="Times New Roman"/>
                <a:ea typeface="Times New Roman"/>
                <a:cs typeface="Times New Roman"/>
                <a:sym typeface="Times New Roman"/>
              </a:rPr>
              <a:t>Check the workplace often for possible dangers</a:t>
            </a:r>
            <a:endParaRPr sz="2000">
              <a:solidFill>
                <a:schemeClr val="dk1"/>
              </a:solidFill>
              <a:latin typeface="Times New Roman"/>
              <a:ea typeface="Times New Roman"/>
              <a:cs typeface="Times New Roman"/>
              <a:sym typeface="Times New Roman"/>
            </a:endParaRPr>
          </a:p>
          <a:p>
            <a:pPr marL="457200" lvl="0" indent="-355600" algn="just" rtl="0">
              <a:lnSpc>
                <a:spcPct val="150000"/>
              </a:lnSpc>
              <a:spcBef>
                <a:spcPts val="0"/>
              </a:spcBef>
              <a:spcAft>
                <a:spcPts val="0"/>
              </a:spcAft>
              <a:buClr>
                <a:schemeClr val="dk1"/>
              </a:buClr>
              <a:buSzPts val="2000"/>
              <a:buFont typeface="Times New Roman"/>
              <a:buChar char="●"/>
            </a:pPr>
            <a:r>
              <a:rPr lang="en" sz="2000">
                <a:solidFill>
                  <a:schemeClr val="dk1"/>
                </a:solidFill>
                <a:latin typeface="Times New Roman"/>
                <a:ea typeface="Times New Roman"/>
                <a:cs typeface="Times New Roman"/>
                <a:sym typeface="Times New Roman"/>
              </a:rPr>
              <a:t>Keep all machines in good shape with regular checks</a:t>
            </a:r>
            <a:endParaRPr sz="2000">
              <a:solidFill>
                <a:schemeClr val="dk1"/>
              </a:solidFill>
              <a:latin typeface="Times New Roman"/>
              <a:ea typeface="Times New Roman"/>
              <a:cs typeface="Times New Roman"/>
              <a:sym typeface="Times New Roman"/>
            </a:endParaRPr>
          </a:p>
          <a:p>
            <a:pPr marL="457200" lvl="0" indent="-355600" algn="just" rtl="0">
              <a:lnSpc>
                <a:spcPct val="150000"/>
              </a:lnSpc>
              <a:spcBef>
                <a:spcPts val="0"/>
              </a:spcBef>
              <a:spcAft>
                <a:spcPts val="0"/>
              </a:spcAft>
              <a:buClr>
                <a:schemeClr val="dk1"/>
              </a:buClr>
              <a:buSzPts val="2000"/>
              <a:buFont typeface="Times New Roman"/>
              <a:buChar char="●"/>
            </a:pPr>
            <a:r>
              <a:rPr lang="en" sz="2000">
                <a:solidFill>
                  <a:schemeClr val="dk1"/>
                </a:solidFill>
                <a:latin typeface="Times New Roman"/>
                <a:ea typeface="Times New Roman"/>
                <a:cs typeface="Times New Roman"/>
                <a:sym typeface="Times New Roman"/>
              </a:rPr>
              <a:t>Make sure everyone wears the right safety gear like helmets and gloves</a:t>
            </a:r>
            <a:endParaRPr sz="2000">
              <a:solidFill>
                <a:schemeClr val="dk1"/>
              </a:solidFill>
              <a:latin typeface="Times New Roman"/>
              <a:ea typeface="Times New Roman"/>
              <a:cs typeface="Times New Roman"/>
              <a:sym typeface="Times New Roman"/>
            </a:endParaRPr>
          </a:p>
          <a:p>
            <a:pPr marL="457200" lvl="0" indent="-355600" algn="just" rtl="0">
              <a:lnSpc>
                <a:spcPct val="150000"/>
              </a:lnSpc>
              <a:spcBef>
                <a:spcPts val="0"/>
              </a:spcBef>
              <a:spcAft>
                <a:spcPts val="0"/>
              </a:spcAft>
              <a:buClr>
                <a:schemeClr val="dk1"/>
              </a:buClr>
              <a:buSzPts val="2000"/>
              <a:buFont typeface="Times New Roman"/>
              <a:buChar char="●"/>
            </a:pPr>
            <a:r>
              <a:rPr lang="en" sz="2000">
                <a:solidFill>
                  <a:schemeClr val="dk1"/>
                </a:solidFill>
                <a:latin typeface="Times New Roman"/>
                <a:ea typeface="Times New Roman"/>
                <a:cs typeface="Times New Roman"/>
                <a:sym typeface="Times New Roman"/>
              </a:rPr>
              <a:t>Set simple safety rules for different jobs</a:t>
            </a:r>
            <a:endParaRPr sz="2000">
              <a:solidFill>
                <a:schemeClr val="dk1"/>
              </a:solidFill>
              <a:latin typeface="Times New Roman"/>
              <a:ea typeface="Times New Roman"/>
              <a:cs typeface="Times New Roman"/>
              <a:sym typeface="Times New Roman"/>
            </a:endParaRPr>
          </a:p>
          <a:p>
            <a:pPr marL="457200" lvl="0" indent="-355600" algn="just" rtl="0">
              <a:lnSpc>
                <a:spcPct val="150000"/>
              </a:lnSpc>
              <a:spcBef>
                <a:spcPts val="0"/>
              </a:spcBef>
              <a:spcAft>
                <a:spcPts val="0"/>
              </a:spcAft>
              <a:buClr>
                <a:schemeClr val="dk1"/>
              </a:buClr>
              <a:buSzPts val="2000"/>
              <a:buFont typeface="Times New Roman"/>
              <a:buChar char="●"/>
            </a:pPr>
            <a:r>
              <a:rPr lang="en" sz="2000">
                <a:solidFill>
                  <a:schemeClr val="dk1"/>
                </a:solidFill>
                <a:latin typeface="Times New Roman"/>
                <a:ea typeface="Times New Roman"/>
                <a:cs typeface="Times New Roman"/>
                <a:sym typeface="Times New Roman"/>
              </a:rPr>
              <a:t>Let employees report problems or near-misses anonymously</a:t>
            </a:r>
            <a:endParaRPr sz="2000">
              <a:solidFill>
                <a:schemeClr val="dk1"/>
              </a:solidFill>
              <a:latin typeface="Times New Roman"/>
              <a:ea typeface="Times New Roman"/>
              <a:cs typeface="Times New Roman"/>
              <a:sym typeface="Times New Roman"/>
            </a:endParaRPr>
          </a:p>
          <a:p>
            <a:pPr marL="0" lvl="0" indent="0" algn="l" rtl="0">
              <a:spcBef>
                <a:spcPts val="1200"/>
              </a:spcBef>
              <a:spcAft>
                <a:spcPts val="0"/>
              </a:spcAft>
              <a:buClr>
                <a:schemeClr val="dk1"/>
              </a:buClr>
              <a:buSzPts val="1100"/>
              <a:buFont typeface="Arial"/>
              <a:buNone/>
            </a:pPr>
            <a:r>
              <a:rPr lang="en">
                <a:solidFill>
                  <a:srgbClr val="FF0000"/>
                </a:solidFill>
                <a:latin typeface="Times New Roman"/>
                <a:ea typeface="Times New Roman"/>
                <a:cs typeface="Times New Roman"/>
                <a:sym typeface="Times New Roman"/>
              </a:rPr>
              <a:t> </a:t>
            </a:r>
            <a:endParaRPr>
              <a:solidFill>
                <a:srgbClr val="FF0000"/>
              </a:solidFill>
              <a:latin typeface="Times New Roman"/>
              <a:ea typeface="Times New Roman"/>
              <a:cs typeface="Times New Roman"/>
              <a:sym typeface="Times New Roman"/>
            </a:endParaRPr>
          </a:p>
          <a:p>
            <a:pPr marL="0" lvl="0" indent="0" algn="l" rtl="0">
              <a:spcBef>
                <a:spcPts val="1200"/>
              </a:spcBef>
              <a:spcAft>
                <a:spcPts val="1200"/>
              </a:spcAft>
              <a:buNone/>
            </a:pPr>
            <a:endParaRPr/>
          </a:p>
        </p:txBody>
      </p:sp>
      <p:sp>
        <p:nvSpPr>
          <p:cNvPr id="86" name="Google Shape;86;p18"/>
          <p:cNvSpPr txBox="1"/>
          <p:nvPr/>
        </p:nvSpPr>
        <p:spPr>
          <a:xfrm>
            <a:off x="8409900" y="4640575"/>
            <a:ext cx="734100" cy="281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chemeClr val="dk2"/>
                </a:solidFill>
              </a:rPr>
              <a:t>D.L</a:t>
            </a:r>
            <a:endParaRPr sz="1800">
              <a:solidFill>
                <a:schemeClr val="dk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311700" y="1337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HOW TO AVOID ACCIDENTS</a:t>
            </a:r>
            <a:endParaRPr/>
          </a:p>
        </p:txBody>
      </p:sp>
      <p:sp>
        <p:nvSpPr>
          <p:cNvPr id="92" name="Google Shape;92;p19"/>
          <p:cNvSpPr txBox="1">
            <a:spLocks noGrp="1"/>
          </p:cNvSpPr>
          <p:nvPr>
            <p:ph type="body" idx="1"/>
          </p:nvPr>
        </p:nvSpPr>
        <p:spPr>
          <a:xfrm>
            <a:off x="311700" y="706475"/>
            <a:ext cx="8520600" cy="43776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 b="1">
                <a:solidFill>
                  <a:schemeClr val="dk1"/>
                </a:solidFill>
                <a:latin typeface="Times New Roman"/>
                <a:ea typeface="Times New Roman"/>
                <a:cs typeface="Times New Roman"/>
                <a:sym typeface="Times New Roman"/>
              </a:rPr>
              <a:t>Example: </a:t>
            </a:r>
            <a:endParaRPr b="1">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None/>
            </a:pPr>
            <a:r>
              <a:rPr lang="en">
                <a:solidFill>
                  <a:schemeClr val="dk1"/>
                </a:solidFill>
                <a:latin typeface="Times New Roman"/>
                <a:ea typeface="Times New Roman"/>
                <a:cs typeface="Times New Roman"/>
                <a:sym typeface="Times New Roman"/>
              </a:rPr>
              <a:t>Nvidia, a global IT company, is one of the prime examples in prioritizing workplace safety as well as implementing effective solutions to prevent workplace accidents. They reduced accidents by:</a:t>
            </a:r>
            <a:endParaRPr>
              <a:solidFill>
                <a:schemeClr val="dk1"/>
              </a:solidFill>
              <a:latin typeface="Times New Roman"/>
              <a:ea typeface="Times New Roman"/>
              <a:cs typeface="Times New Roman"/>
              <a:sym typeface="Times New Roman"/>
            </a:endParaRPr>
          </a:p>
          <a:p>
            <a:pPr marL="457200" lvl="0" indent="-323850" algn="l" rtl="0">
              <a:lnSpc>
                <a:spcPct val="115000"/>
              </a:lnSpc>
              <a:spcBef>
                <a:spcPts val="1200"/>
              </a:spcBef>
              <a:spcAft>
                <a:spcPts val="0"/>
              </a:spcAft>
              <a:buClr>
                <a:schemeClr val="dk1"/>
              </a:buClr>
              <a:buSzPts val="1500"/>
              <a:buFont typeface="Times New Roman"/>
              <a:buChar char="●"/>
            </a:pPr>
            <a:r>
              <a:rPr lang="en">
                <a:solidFill>
                  <a:schemeClr val="dk1"/>
                </a:solidFill>
                <a:latin typeface="Times New Roman"/>
                <a:ea typeface="Times New Roman"/>
                <a:cs typeface="Times New Roman"/>
                <a:sym typeface="Times New Roman"/>
              </a:rPr>
              <a:t>Comprehensive safety training</a:t>
            </a:r>
            <a:endParaRPr>
              <a:solidFill>
                <a:schemeClr val="dk1"/>
              </a:solidFill>
              <a:latin typeface="Times New Roman"/>
              <a:ea typeface="Times New Roman"/>
              <a:cs typeface="Times New Roman"/>
              <a:sym typeface="Times New Roman"/>
            </a:endParaRPr>
          </a:p>
          <a:p>
            <a:pPr marL="457200" lvl="0" indent="-323850" algn="l" rtl="0">
              <a:lnSpc>
                <a:spcPct val="115000"/>
              </a:lnSpc>
              <a:spcBef>
                <a:spcPts val="0"/>
              </a:spcBef>
              <a:spcAft>
                <a:spcPts val="0"/>
              </a:spcAft>
              <a:buClr>
                <a:schemeClr val="dk1"/>
              </a:buClr>
              <a:buSzPts val="1500"/>
              <a:buFont typeface="Times New Roman"/>
              <a:buChar char="●"/>
            </a:pPr>
            <a:r>
              <a:rPr lang="en">
                <a:solidFill>
                  <a:schemeClr val="dk1"/>
                </a:solidFill>
                <a:latin typeface="Times New Roman"/>
                <a:ea typeface="Times New Roman"/>
                <a:cs typeface="Times New Roman"/>
                <a:sym typeface="Times New Roman"/>
              </a:rPr>
              <a:t>Regular hazard assessments</a:t>
            </a:r>
            <a:endParaRPr>
              <a:solidFill>
                <a:schemeClr val="dk1"/>
              </a:solidFill>
              <a:latin typeface="Times New Roman"/>
              <a:ea typeface="Times New Roman"/>
              <a:cs typeface="Times New Roman"/>
              <a:sym typeface="Times New Roman"/>
            </a:endParaRPr>
          </a:p>
          <a:p>
            <a:pPr marL="457200" lvl="0" indent="-323850" algn="l" rtl="0">
              <a:lnSpc>
                <a:spcPct val="115000"/>
              </a:lnSpc>
              <a:spcBef>
                <a:spcPts val="0"/>
              </a:spcBef>
              <a:spcAft>
                <a:spcPts val="0"/>
              </a:spcAft>
              <a:buClr>
                <a:schemeClr val="dk1"/>
              </a:buClr>
              <a:buSzPts val="1500"/>
              <a:buFont typeface="Times New Roman"/>
              <a:buChar char="●"/>
            </a:pPr>
            <a:r>
              <a:rPr lang="en">
                <a:solidFill>
                  <a:schemeClr val="dk1"/>
                </a:solidFill>
                <a:latin typeface="Times New Roman"/>
                <a:ea typeface="Times New Roman"/>
                <a:cs typeface="Times New Roman"/>
                <a:sym typeface="Times New Roman"/>
              </a:rPr>
              <a:t>Equipment maintenance</a:t>
            </a:r>
            <a:endParaRPr>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None/>
            </a:pPr>
            <a:r>
              <a:rPr lang="en">
                <a:solidFill>
                  <a:schemeClr val="dk1"/>
                </a:solidFill>
                <a:latin typeface="Times New Roman"/>
                <a:ea typeface="Times New Roman"/>
                <a:cs typeface="Times New Roman"/>
                <a:sym typeface="Times New Roman"/>
              </a:rPr>
              <a:t>Result: Thanks to that measures, Nvidia became the best place to work in America in 2022 (Glassdoor, 2022) with 95% of staff members feeling that Nvidia provided them with excellent solutions to help them avoid accidents at the workplace and enhance job quality.</a:t>
            </a:r>
            <a:endParaRPr>
              <a:solidFill>
                <a:schemeClr val="dk1"/>
              </a:solidFill>
              <a:latin typeface="Times New Roman"/>
              <a:ea typeface="Times New Roman"/>
              <a:cs typeface="Times New Roman"/>
              <a:sym typeface="Times New Roman"/>
            </a:endParaRPr>
          </a:p>
          <a:p>
            <a:pPr marL="0" lvl="0" indent="0" algn="l" rtl="0">
              <a:lnSpc>
                <a:spcPct val="105000"/>
              </a:lnSpc>
              <a:spcBef>
                <a:spcPts val="1200"/>
              </a:spcBef>
              <a:spcAft>
                <a:spcPts val="0"/>
              </a:spcAft>
              <a:buClr>
                <a:schemeClr val="dk1"/>
              </a:buClr>
              <a:buSzPts val="1100"/>
              <a:buFont typeface="Arial"/>
              <a:buNone/>
            </a:pPr>
            <a:endParaRPr>
              <a:solidFill>
                <a:schemeClr val="dk1"/>
              </a:solidFill>
              <a:latin typeface="Times New Roman"/>
              <a:ea typeface="Times New Roman"/>
              <a:cs typeface="Times New Roman"/>
              <a:sym typeface="Times New Roman"/>
            </a:endParaRPr>
          </a:p>
          <a:p>
            <a:pPr marL="0" lvl="0" indent="0" algn="l" rtl="0">
              <a:lnSpc>
                <a:spcPct val="105000"/>
              </a:lnSpc>
              <a:spcBef>
                <a:spcPts val="1200"/>
              </a:spcBef>
              <a:spcAft>
                <a:spcPts val="1200"/>
              </a:spcAft>
              <a:buNone/>
            </a:pPr>
            <a:endParaRPr/>
          </a:p>
        </p:txBody>
      </p:sp>
      <p:sp>
        <p:nvSpPr>
          <p:cNvPr id="93" name="Google Shape;93;p19"/>
          <p:cNvSpPr txBox="1"/>
          <p:nvPr/>
        </p:nvSpPr>
        <p:spPr>
          <a:xfrm>
            <a:off x="8403000" y="4622500"/>
            <a:ext cx="741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2"/>
                </a:solidFill>
              </a:rPr>
              <a:t>D.L</a:t>
            </a:r>
            <a:endParaRPr sz="1800">
              <a:solidFill>
                <a:schemeClr val="dk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HOW TO RESPOND AND REPORT ACCIDENTS</a:t>
            </a:r>
            <a:endParaRPr/>
          </a:p>
        </p:txBody>
      </p:sp>
      <p:sp>
        <p:nvSpPr>
          <p:cNvPr id="99" name="Google Shape;99;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sz="1900" b="1">
                <a:solidFill>
                  <a:schemeClr val="dk1"/>
                </a:solidFill>
              </a:rPr>
              <a:t>Responding to Workplace Accidents</a:t>
            </a:r>
            <a:endParaRPr sz="1600" b="1">
              <a:solidFill>
                <a:schemeClr val="dk1"/>
              </a:solidFill>
            </a:endParaRPr>
          </a:p>
          <a:p>
            <a:pPr marL="0" lvl="0" indent="0" algn="l" rtl="0">
              <a:spcBef>
                <a:spcPts val="1200"/>
              </a:spcBef>
              <a:spcAft>
                <a:spcPts val="0"/>
              </a:spcAft>
              <a:buClr>
                <a:schemeClr val="dk1"/>
              </a:buClr>
              <a:buSzPts val="1100"/>
              <a:buFont typeface="Arial"/>
              <a:buNone/>
            </a:pPr>
            <a:r>
              <a:rPr lang="en" sz="1600" b="1">
                <a:solidFill>
                  <a:schemeClr val="dk1"/>
                </a:solidFill>
              </a:rPr>
              <a:t>First Aid and Medical Assistance:</a:t>
            </a:r>
            <a:endParaRPr sz="1600" b="1">
              <a:solidFill>
                <a:schemeClr val="dk1"/>
              </a:solidFill>
            </a:endParaRPr>
          </a:p>
          <a:p>
            <a:pPr marL="0" lvl="0" indent="0" algn="l" rtl="0">
              <a:spcBef>
                <a:spcPts val="0"/>
              </a:spcBef>
              <a:spcAft>
                <a:spcPts val="0"/>
              </a:spcAft>
              <a:buNone/>
            </a:pPr>
            <a:r>
              <a:rPr lang="en" sz="1400">
                <a:solidFill>
                  <a:schemeClr val="dk1"/>
                </a:solidFill>
              </a:rPr>
              <a:t>Administer first aid if qualified: Provide basic first aid to the injured if trained to do so.</a:t>
            </a:r>
            <a:endParaRPr sz="1400">
              <a:solidFill>
                <a:schemeClr val="dk1"/>
              </a:solidFill>
            </a:endParaRPr>
          </a:p>
          <a:p>
            <a:pPr marL="0" lvl="0" indent="0" algn="l" rtl="0">
              <a:spcBef>
                <a:spcPts val="0"/>
              </a:spcBef>
              <a:spcAft>
                <a:spcPts val="0"/>
              </a:spcAft>
              <a:buNone/>
            </a:pPr>
            <a:r>
              <a:rPr lang="en" sz="1400">
                <a:solidFill>
                  <a:schemeClr val="dk1"/>
                </a:solidFill>
              </a:rPr>
              <a:t>Call for professional help: Dial emergency services or the company's designated medical response team for serious accidents.</a:t>
            </a:r>
            <a:endParaRPr sz="1400">
              <a:solidFill>
                <a:schemeClr val="dk1"/>
              </a:solidFill>
            </a:endParaRPr>
          </a:p>
          <a:p>
            <a:pPr marL="0" lvl="0" indent="0" algn="l" rtl="0">
              <a:spcBef>
                <a:spcPts val="1200"/>
              </a:spcBef>
              <a:spcAft>
                <a:spcPts val="0"/>
              </a:spcAft>
              <a:buClr>
                <a:schemeClr val="dk1"/>
              </a:buClr>
              <a:buSzPts val="1100"/>
              <a:buFont typeface="Arial"/>
              <a:buNone/>
            </a:pPr>
            <a:r>
              <a:rPr lang="en" sz="1600" b="1">
                <a:solidFill>
                  <a:schemeClr val="dk1"/>
                </a:solidFill>
              </a:rPr>
              <a:t>Isolate and Secure the Area:</a:t>
            </a:r>
            <a:endParaRPr sz="1600" b="1">
              <a:solidFill>
                <a:schemeClr val="dk1"/>
              </a:solidFill>
            </a:endParaRPr>
          </a:p>
          <a:p>
            <a:pPr marL="0" lvl="0" indent="0" algn="l" rtl="0">
              <a:spcBef>
                <a:spcPts val="0"/>
              </a:spcBef>
              <a:spcAft>
                <a:spcPts val="0"/>
              </a:spcAft>
              <a:buNone/>
            </a:pPr>
            <a:r>
              <a:rPr lang="en" sz="1400">
                <a:solidFill>
                  <a:schemeClr val="dk1"/>
                </a:solidFill>
              </a:rPr>
              <a:t>Block access to the accident location: Prevent others from entering the accident area to avoid contamination or further injuries.</a:t>
            </a:r>
            <a:endParaRPr sz="1400">
              <a:solidFill>
                <a:schemeClr val="dk1"/>
              </a:solidFill>
            </a:endParaRPr>
          </a:p>
          <a:p>
            <a:pPr marL="0" lvl="0" indent="0" algn="l" rtl="0">
              <a:spcBef>
                <a:spcPts val="0"/>
              </a:spcBef>
              <a:spcAft>
                <a:spcPts val="0"/>
              </a:spcAft>
              <a:buNone/>
            </a:pPr>
            <a:r>
              <a:rPr lang="en" sz="1400">
                <a:solidFill>
                  <a:schemeClr val="dk1"/>
                </a:solidFill>
              </a:rPr>
              <a:t>Preserve evidence: Ensure that evidence and information about the accident are preserved for investigation.</a:t>
            </a:r>
            <a:endParaRPr sz="1400">
              <a:solidFill>
                <a:schemeClr val="dk1"/>
              </a:solidFill>
            </a:endParaRPr>
          </a:p>
          <a:p>
            <a:pPr marL="0" lvl="0" indent="0" algn="l" rtl="0">
              <a:spcBef>
                <a:spcPts val="1200"/>
              </a:spcBef>
              <a:spcAft>
                <a:spcPts val="1200"/>
              </a:spcAft>
              <a:buNone/>
            </a:pPr>
            <a:endParaRPr/>
          </a:p>
        </p:txBody>
      </p:sp>
      <p:sp>
        <p:nvSpPr>
          <p:cNvPr id="100" name="Google Shape;100;p20"/>
          <p:cNvSpPr txBox="1"/>
          <p:nvPr/>
        </p:nvSpPr>
        <p:spPr>
          <a:xfrm>
            <a:off x="8279700" y="4568875"/>
            <a:ext cx="655200" cy="446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700">
                <a:solidFill>
                  <a:schemeClr val="dk2"/>
                </a:solidFill>
              </a:rPr>
              <a:t>G.S</a:t>
            </a:r>
            <a:endParaRPr sz="1700">
              <a:solidFill>
                <a:schemeClr val="dk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HOW TO RESPOND AND REPORT ACCIDENTS</a:t>
            </a:r>
            <a:endParaRPr/>
          </a:p>
          <a:p>
            <a:pPr marL="0" lvl="0" indent="0" algn="l" rtl="0">
              <a:spcBef>
                <a:spcPts val="0"/>
              </a:spcBef>
              <a:spcAft>
                <a:spcPts val="0"/>
              </a:spcAft>
              <a:buNone/>
            </a:pPr>
            <a:endParaRPr/>
          </a:p>
        </p:txBody>
      </p:sp>
      <p:sp>
        <p:nvSpPr>
          <p:cNvPr id="106" name="Google Shape;106;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900" b="1">
                <a:solidFill>
                  <a:schemeClr val="dk1"/>
                </a:solidFill>
              </a:rPr>
              <a:t>Reporting Workplace Accidents</a:t>
            </a:r>
            <a:endParaRPr sz="1900" b="1">
              <a:solidFill>
                <a:schemeClr val="dk1"/>
              </a:solidFill>
            </a:endParaRPr>
          </a:p>
          <a:p>
            <a:pPr marL="0" lvl="0" indent="0" algn="l" rtl="0">
              <a:spcBef>
                <a:spcPts val="1200"/>
              </a:spcBef>
              <a:spcAft>
                <a:spcPts val="0"/>
              </a:spcAft>
              <a:buNone/>
            </a:pPr>
            <a:r>
              <a:rPr lang="en" sz="1600" b="1">
                <a:solidFill>
                  <a:schemeClr val="dk1"/>
                </a:solidFill>
              </a:rPr>
              <a:t>Immediate Reporting:</a:t>
            </a:r>
            <a:br>
              <a:rPr lang="en" sz="1500" b="1">
                <a:solidFill>
                  <a:schemeClr val="dk1"/>
                </a:solidFill>
              </a:rPr>
            </a:br>
            <a:r>
              <a:rPr lang="en" sz="1400">
                <a:solidFill>
                  <a:schemeClr val="dk1"/>
                </a:solidFill>
              </a:rPr>
              <a:t>Alert your supervisor or manager promptly: Inform your immediate supervisor or manager about the accident without delay.</a:t>
            </a:r>
            <a:br>
              <a:rPr lang="en" sz="1400">
                <a:solidFill>
                  <a:schemeClr val="dk1"/>
                </a:solidFill>
              </a:rPr>
            </a:br>
            <a:r>
              <a:rPr lang="en" sz="1400">
                <a:solidFill>
                  <a:schemeClr val="dk1"/>
                </a:solidFill>
              </a:rPr>
              <a:t>Follow the company's designated reporting protocols: Adhere to the established company procedures for reporting accidents.</a:t>
            </a:r>
            <a:endParaRPr sz="1400">
              <a:solidFill>
                <a:schemeClr val="dk1"/>
              </a:solidFill>
            </a:endParaRPr>
          </a:p>
          <a:p>
            <a:pPr marL="0" lvl="0" indent="0" algn="l" rtl="0">
              <a:spcBef>
                <a:spcPts val="1200"/>
              </a:spcBef>
              <a:spcAft>
                <a:spcPts val="0"/>
              </a:spcAft>
              <a:buClr>
                <a:schemeClr val="dk1"/>
              </a:buClr>
              <a:buSzPts val="1100"/>
              <a:buFont typeface="Arial"/>
              <a:buNone/>
            </a:pPr>
            <a:r>
              <a:rPr lang="en" sz="1600" b="1">
                <a:solidFill>
                  <a:schemeClr val="dk1"/>
                </a:solidFill>
              </a:rPr>
              <a:t>Follow-up and Investigation:</a:t>
            </a:r>
            <a:endParaRPr sz="1600" b="1">
              <a:solidFill>
                <a:schemeClr val="dk1"/>
              </a:solidFill>
            </a:endParaRPr>
          </a:p>
          <a:p>
            <a:pPr marL="0" lvl="0" indent="0" algn="l" rtl="0">
              <a:spcBef>
                <a:spcPts val="0"/>
              </a:spcBef>
              <a:spcAft>
                <a:spcPts val="0"/>
              </a:spcAft>
              <a:buClr>
                <a:schemeClr val="dk1"/>
              </a:buClr>
              <a:buSzPts val="1100"/>
              <a:buFont typeface="Arial"/>
              <a:buNone/>
            </a:pPr>
            <a:r>
              <a:rPr lang="en" sz="1400">
                <a:solidFill>
                  <a:schemeClr val="dk1"/>
                </a:solidFill>
              </a:rPr>
              <a:t>Cooperate with the investigation: If an investigation is necessary, assist the designated team with accurate information.</a:t>
            </a:r>
            <a:endParaRPr sz="1400">
              <a:solidFill>
                <a:schemeClr val="dk1"/>
              </a:solidFill>
            </a:endParaRPr>
          </a:p>
          <a:p>
            <a:pPr marL="0" lvl="0" indent="0" algn="l" rtl="0">
              <a:spcBef>
                <a:spcPts val="0"/>
              </a:spcBef>
              <a:spcAft>
                <a:spcPts val="0"/>
              </a:spcAft>
              <a:buNone/>
            </a:pPr>
            <a:r>
              <a:rPr lang="en" sz="1400">
                <a:solidFill>
                  <a:schemeClr val="dk1"/>
                </a:solidFill>
              </a:rPr>
              <a:t>Maintain confidentiality: Respect the privacy and confidentiality of those involved in the accident.</a:t>
            </a:r>
            <a:endParaRPr sz="1400">
              <a:solidFill>
                <a:schemeClr val="dk1"/>
              </a:solidFill>
            </a:endParaRPr>
          </a:p>
        </p:txBody>
      </p:sp>
      <p:sp>
        <p:nvSpPr>
          <p:cNvPr id="107" name="Google Shape;107;p21"/>
          <p:cNvSpPr txBox="1"/>
          <p:nvPr/>
        </p:nvSpPr>
        <p:spPr>
          <a:xfrm>
            <a:off x="8284275" y="4568875"/>
            <a:ext cx="694200" cy="446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700">
                <a:solidFill>
                  <a:schemeClr val="dk2"/>
                </a:solidFill>
              </a:rPr>
              <a:t>G.S</a:t>
            </a:r>
            <a:endParaRPr sz="1700">
              <a:solidFill>
                <a:schemeClr val="dk2"/>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1105</Words>
  <Application>Microsoft Office PowerPoint</Application>
  <PresentationFormat>On-screen Show (16:9)</PresentationFormat>
  <Paragraphs>69</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Simple Light</vt:lpstr>
      <vt:lpstr>MGMT - 3029</vt:lpstr>
      <vt:lpstr>PowerPoint Presentation</vt:lpstr>
      <vt:lpstr>INTRODUCTION</vt:lpstr>
      <vt:lpstr>CAUSES OF ACCIDENTS IN THE WORKPLACE</vt:lpstr>
      <vt:lpstr>PowerPoint Presentation</vt:lpstr>
      <vt:lpstr>HOW TO AVOID ACCIDENTS</vt:lpstr>
      <vt:lpstr>HOW TO AVOID ACCIDENTS</vt:lpstr>
      <vt:lpstr>HOW TO RESPOND AND REPORT ACCIDENTS</vt:lpstr>
      <vt:lpstr>HOW TO RESPOND AND REPORT ACCIDENTS </vt:lpstr>
      <vt:lpstr>LAWS RELATED TO WORKPLACE ACCIDENTS</vt:lpstr>
      <vt:lpstr>LAWS RELATED TO WORKPLACE ACCIDENTS</vt:lpstr>
      <vt:lpstr>CONCLUSION</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MGMT - 3029</dc:title>
  <dc:creator>Diễm Lê Phước Hoài</dc:creator>
  <cp:lastModifiedBy>Diễm Lê Phước Hoài</cp:lastModifiedBy>
  <cp:revision>1</cp:revision>
  <dcterms:modified xsi:type="dcterms:W3CDTF">2023-11-10T11:29:20Z</dcterms:modified>
</cp:coreProperties>
</file>