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  <p:sldMasterId id="214748366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1" roundtripDataSignature="AMtx7mg279gXnz4/2Tv6E+Yjp/EvPRmo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7B2B8EF-DECF-4885-8C08-084F8B734137}">
  <a:tblStyle styleId="{37B2B8EF-DECF-4885-8C08-084F8B734137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customschemas.google.com/relationships/presentationmetadata" Target="metadata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b7060991e2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b7060991e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b7060991e2_1_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b="0"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4" name="Google Shape;74;p3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5" name="Google Shape;75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9"/>
          <p:cNvSpPr txBox="1"/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1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3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4" name="Google Shape;54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3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3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3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8" name="Google Shape;68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2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28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2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2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transition spd="slow">
    <p:wheel spokes="8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utterflies_flowers_md_wht"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867400"/>
            <a:ext cx="1728787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tterflies_flowers_md_wht" id="100" name="Google Shape;10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6912" y="5834062"/>
            <a:ext cx="17272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tterflies_flowers_md_wht" id="101" name="Google Shape;10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32450" y="5848350"/>
            <a:ext cx="1728787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tterflies_flowers_md_wht"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5212" y="5867400"/>
            <a:ext cx="1728787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609600" y="1247775"/>
            <a:ext cx="822960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4F47F7"/>
              </a:buClr>
              <a:buSzPts val="4400"/>
              <a:buFont typeface="Corsiva"/>
              <a:buNone/>
            </a:pPr>
            <a:r>
              <a:rPr b="1" lang="en-US" sz="4000">
                <a:solidFill>
                  <a:srgbClr val="FF3300"/>
                </a:solidFill>
              </a:rPr>
              <a:t>XIN CHÀO CÁC EM !</a:t>
            </a:r>
            <a:endParaRPr b="1" sz="4000">
              <a:solidFill>
                <a:srgbClr val="FF33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4F47F7"/>
              </a:buClr>
              <a:buSzPts val="4400"/>
              <a:buFont typeface="Corsiva"/>
              <a:buNone/>
            </a:pPr>
            <a:r>
              <a:t/>
            </a:r>
            <a:endParaRPr b="1" sz="4000">
              <a:solidFill>
                <a:srgbClr val="FF3300"/>
              </a:solidFill>
            </a:endParaRPr>
          </a:p>
        </p:txBody>
      </p:sp>
      <p:pic>
        <p:nvPicPr>
          <p:cNvPr descr="butterflies_flowers_md_wht" id="104" name="Google Shape;10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6200" y="5867400"/>
            <a:ext cx="17272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/>
          <p:nvPr/>
        </p:nvSpPr>
        <p:spPr>
          <a:xfrm>
            <a:off x="7239000" y="6096000"/>
            <a:ext cx="381000" cy="484187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Google Shape;166;p9"/>
          <p:cNvGraphicFramePr/>
          <p:nvPr/>
        </p:nvGraphicFramePr>
        <p:xfrm>
          <a:off x="457200" y="53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{37B2B8EF-DECF-4885-8C08-084F8B734137}</a:tableStyleId>
              </a:tblPr>
              <a:tblGrid>
                <a:gridCol w="4114800"/>
                <a:gridCol w="4114800"/>
              </a:tblGrid>
              <a:tr h="53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Tên nghĩa sự việc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Dấu hiệu nhận biết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hành động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động từ chỉ hoạt động.(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chạy, nhảy, bơi,...)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trạng thái, tính chất, đặc điểm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tính từ chỉ trạng thái, tính chất, đặc điểm.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quá trình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chỉ diễn biến trong không gian, thời gian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tư thế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miêu tả tư thế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ngất ngưởng, chênh vênh, lom khom,...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sự tồn tại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 từ chỉ tồn tại (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có, còn, mất,...)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quan hệ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chỉ sự đồng nhất, sở hữu, so sánh, nguyên nhân, mục đích,…..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 txBox="1"/>
          <p:nvPr>
            <p:ph type="title"/>
          </p:nvPr>
        </p:nvSpPr>
        <p:spPr>
          <a:xfrm>
            <a:off x="304800" y="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II.NGHĨA SỰ VIỆC.</a:t>
            </a:r>
            <a:endParaRPr/>
          </a:p>
        </p:txBody>
      </p:sp>
      <p:sp>
        <p:nvSpPr>
          <p:cNvPr id="172" name="Google Shape;172;p10"/>
          <p:cNvSpPr/>
          <p:nvPr>
            <p:ph idx="1" type="body"/>
          </p:nvPr>
        </p:nvSpPr>
        <p:spPr>
          <a:xfrm>
            <a:off x="685800" y="1143000"/>
            <a:ext cx="8001000" cy="3657600"/>
          </a:xfrm>
          <a:prstGeom prst="cloudCallout">
            <a:avLst>
              <a:gd fmla="val 3690" name="adj1"/>
              <a:gd fmla="val 30085" name="adj2"/>
            </a:avLst>
          </a:prstGeom>
          <a:solidFill>
            <a:srgbClr val="8EB4E3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hãy phân biệt một số nghĩa sự việc và câu biểu hiện nghĩa sự việc trong các ví dụ sau?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"/>
          <p:cNvSpPr txBox="1"/>
          <p:nvPr>
            <p:ph idx="1" type="body"/>
          </p:nvPr>
        </p:nvSpPr>
        <p:spPr>
          <a:xfrm>
            <a:off x="304800" y="304800"/>
            <a:ext cx="88392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Tầng  mây lơ lửng trời xanh ngắt. 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Khuyến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Đạc ngựa bò vàng đeo ngất ngưởng. 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Công Trứ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0" i="0" lang="en-US" sz="24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Lan là bạn thân của tôi.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b="0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Liên thấy lòng buồn man mác trước cái thời khắc của ngày tàn.</a:t>
            </a:r>
            <a:r>
              <a:rPr b="1" i="1" lang="en-US" sz="24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Thạch Lam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Vì trời mưa, chúng tôi không đi chơi được.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</a:t>
            </a:r>
            <a:r>
              <a:rPr b="0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Xưa nay, hắn chỉ sống bằng giật cướp và doạ nạt.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 Cao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Nhà bà ấy có năm người con.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Ung dung buồng lái ta ngồi.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Phạm Tiến Duật.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Sóng biếc theo làn hơi gợn tí.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Nguyễn Khuyến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Bữa thấy bòng bong che trắng lốp muốn tới ăn gan, ngày xem ống khói chạy đen sì muốn ra cắn cổ</a:t>
            </a:r>
            <a:r>
              <a:rPr b="1" i="1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Đình Chiểu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THẢO LUẬN NHÓM</a:t>
            </a:r>
            <a:endParaRPr/>
          </a:p>
        </p:txBody>
      </p:sp>
      <p:sp>
        <p:nvSpPr>
          <p:cNvPr id="183" name="Google Shape;183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gian: 5 phút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dung: phân biệt các nghĩa sự việc của câu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thức: các nhóm thảo luận, cử thư kí ghi chép, sau đó nhóm trưởng các nhóm kiểm tra, đánh giá chéo.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" name="Google Shape;188;p13"/>
          <p:cNvGraphicFramePr/>
          <p:nvPr/>
        </p:nvGraphicFramePr>
        <p:xfrm>
          <a:off x="914400" y="53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{37B2B8EF-DECF-4885-8C08-084F8B734137}</a:tableStyleId>
              </a:tblPr>
              <a:tblGrid>
                <a:gridCol w="4657725"/>
                <a:gridCol w="2809875"/>
              </a:tblGrid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hành động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6, 10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trạng thái, tính chất, đặc điểm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1,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quá trình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9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tư thế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2, 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sự tồn tại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7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quan hệ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3, 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NGHĨA SỰ VIỆC</a:t>
            </a:r>
            <a:endParaRPr/>
          </a:p>
        </p:txBody>
      </p:sp>
      <p:sp>
        <p:nvSpPr>
          <p:cNvPr id="194" name="Google Shape;194;p14"/>
          <p:cNvSpPr/>
          <p:nvPr>
            <p:ph idx="1" type="body"/>
          </p:nvPr>
        </p:nvSpPr>
        <p:spPr>
          <a:xfrm>
            <a:off x="381000" y="1066800"/>
            <a:ext cx="8382000" cy="3535362"/>
          </a:xfrm>
          <a:prstGeom prst="cloudCallout">
            <a:avLst>
              <a:gd fmla="val 3850" name="adj1"/>
              <a:gd fmla="val 33243" name="adj2"/>
            </a:avLst>
          </a:prstGeom>
          <a:solidFill>
            <a:srgbClr val="8EB4E3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hãy cho biết nghĩa sự việc của câu thường được biểu hiện nhờ những thành phần ngữ pháp nào trong câu?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"/>
          <p:cNvSpPr txBox="1"/>
          <p:nvPr>
            <p:ph type="title"/>
          </p:nvPr>
        </p:nvSpPr>
        <p:spPr>
          <a:xfrm>
            <a:off x="304800" y="-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NGHĨA SỰ VIỆC</a:t>
            </a:r>
            <a:endParaRPr/>
          </a:p>
        </p:txBody>
      </p:sp>
      <p:sp>
        <p:nvSpPr>
          <p:cNvPr id="200" name="Google Shape;200;p15"/>
          <p:cNvSpPr txBox="1"/>
          <p:nvPr>
            <p:ph idx="1" type="body"/>
          </p:nvPr>
        </p:nvSpPr>
        <p:spPr>
          <a:xfrm>
            <a:off x="152400" y="1066800"/>
            <a:ext cx="87630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Lưu ý</a:t>
            </a:r>
            <a:endParaRPr/>
          </a:p>
          <a:p>
            <a:pPr indent="-342900" lvl="0" marL="342900" marR="0" rtl="0" algn="l">
              <a:lnSpc>
                <a:spcPct val="156250"/>
              </a:lnSpc>
              <a:spcBef>
                <a:spcPts val="64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Nghĩa sự việc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thường được biểu hiện nhờ các thành phần ngữ pháp như: </a:t>
            </a: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 ngữ, vị ngữ, trạng ngữ, khởi ngữ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một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 thành phần phụ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khác.</a:t>
            </a:r>
            <a:r>
              <a:rPr b="0" i="0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15625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Một câu có thể biểu hiện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sự việc, hoặc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số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sự việc.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" name="Google Shape;205;p16"/>
          <p:cNvGraphicFramePr/>
          <p:nvPr/>
        </p:nvGraphicFramePr>
        <p:xfrm>
          <a:off x="381000" y="3657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{37B2B8EF-DECF-4885-8C08-084F8B734137}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6" name="Google Shape;206;p16"/>
          <p:cNvGraphicFramePr/>
          <p:nvPr/>
        </p:nvGraphicFramePr>
        <p:xfrm>
          <a:off x="304800" y="2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{37B2B8EF-DECF-4885-8C08-084F8B734137}</a:tableStyleId>
              </a:tblPr>
              <a:tblGrid>
                <a:gridCol w="884225"/>
                <a:gridCol w="1497000"/>
                <a:gridCol w="815975"/>
                <a:gridCol w="612775"/>
                <a:gridCol w="681025"/>
                <a:gridCol w="1223950"/>
              </a:tblGrid>
              <a:tr h="1554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Hành động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Trạng thái, tính chất, đặc điểm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Quá  trình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Tư thế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Tồn tại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Quan hệ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07" name="Google Shape;207;p16"/>
          <p:cNvSpPr txBox="1"/>
          <p:nvPr/>
        </p:nvSpPr>
        <p:spPr>
          <a:xfrm>
            <a:off x="2743200" y="152400"/>
            <a:ext cx="2819400" cy="609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Nghĩa của câu</a:t>
            </a:r>
            <a:endParaRPr/>
          </a:p>
        </p:txBody>
      </p:sp>
      <p:sp>
        <p:nvSpPr>
          <p:cNvPr id="208" name="Google Shape;208;p16"/>
          <p:cNvSpPr txBox="1"/>
          <p:nvPr/>
        </p:nvSpPr>
        <p:spPr>
          <a:xfrm>
            <a:off x="685800" y="1447800"/>
            <a:ext cx="3505200" cy="7620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Nghĩa sự việc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(một hoặc một vài sự việc)</a:t>
            </a:r>
            <a:endParaRPr/>
          </a:p>
        </p:txBody>
      </p:sp>
      <p:sp>
        <p:nvSpPr>
          <p:cNvPr id="209" name="Google Shape;209;p16"/>
          <p:cNvSpPr txBox="1"/>
          <p:nvPr/>
        </p:nvSpPr>
        <p:spPr>
          <a:xfrm>
            <a:off x="6096000" y="1524000"/>
            <a:ext cx="2819400" cy="609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Nghĩa tình thái</a:t>
            </a:r>
            <a:endParaRPr/>
          </a:p>
        </p:txBody>
      </p:sp>
      <p:sp>
        <p:nvSpPr>
          <p:cNvPr id="210" name="Google Shape;210;p16"/>
          <p:cNvSpPr txBox="1"/>
          <p:nvPr/>
        </p:nvSpPr>
        <p:spPr>
          <a:xfrm>
            <a:off x="304800" y="5334000"/>
            <a:ext cx="5181600" cy="609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Chủ ngữ, vị ngữ, trạng ngữ,.....</a:t>
            </a:r>
            <a:endParaRPr/>
          </a:p>
        </p:txBody>
      </p:sp>
      <p:cxnSp>
        <p:nvCxnSpPr>
          <p:cNvPr id="211" name="Google Shape;211;p16"/>
          <p:cNvCxnSpPr/>
          <p:nvPr/>
        </p:nvCxnSpPr>
        <p:spPr>
          <a:xfrm flipH="1">
            <a:off x="2438400" y="762000"/>
            <a:ext cx="16764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12" name="Google Shape;212;p16"/>
          <p:cNvCxnSpPr/>
          <p:nvPr/>
        </p:nvCxnSpPr>
        <p:spPr>
          <a:xfrm flipH="1" rot="-5400000">
            <a:off x="5124450" y="-209550"/>
            <a:ext cx="685800" cy="2628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13" name="Google Shape;213;p16"/>
          <p:cNvCxnSpPr/>
          <p:nvPr/>
        </p:nvCxnSpPr>
        <p:spPr>
          <a:xfrm>
            <a:off x="2133600" y="2209800"/>
            <a:ext cx="9144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4" name="Google Shape;214;p16"/>
          <p:cNvCxnSpPr/>
          <p:nvPr/>
        </p:nvCxnSpPr>
        <p:spPr>
          <a:xfrm>
            <a:off x="2133600" y="2209800"/>
            <a:ext cx="1600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5" name="Google Shape;215;p16"/>
          <p:cNvCxnSpPr/>
          <p:nvPr/>
        </p:nvCxnSpPr>
        <p:spPr>
          <a:xfrm rot="5400000">
            <a:off x="1792287" y="2552700"/>
            <a:ext cx="6842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6" name="Google Shape;216;p16"/>
          <p:cNvCxnSpPr/>
          <p:nvPr/>
        </p:nvCxnSpPr>
        <p:spPr>
          <a:xfrm flipH="1">
            <a:off x="762000" y="2209800"/>
            <a:ext cx="13716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7" name="Google Shape;217;p16"/>
          <p:cNvCxnSpPr/>
          <p:nvPr/>
        </p:nvCxnSpPr>
        <p:spPr>
          <a:xfrm>
            <a:off x="2057400" y="2209800"/>
            <a:ext cx="2362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8" name="Google Shape;218;p16"/>
          <p:cNvCxnSpPr/>
          <p:nvPr/>
        </p:nvCxnSpPr>
        <p:spPr>
          <a:xfrm>
            <a:off x="2209800" y="2209800"/>
            <a:ext cx="30480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9" name="Google Shape;219;p16"/>
          <p:cNvCxnSpPr/>
          <p:nvPr/>
        </p:nvCxnSpPr>
        <p:spPr>
          <a:xfrm rot="5400000">
            <a:off x="2516187" y="4953000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0" name="Google Shape;220;p16"/>
          <p:cNvCxnSpPr/>
          <p:nvPr/>
        </p:nvCxnSpPr>
        <p:spPr>
          <a:xfrm rot="5400000">
            <a:off x="1601787" y="4875212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1" name="Google Shape;221;p16"/>
          <p:cNvCxnSpPr/>
          <p:nvPr/>
        </p:nvCxnSpPr>
        <p:spPr>
          <a:xfrm rot="5400000">
            <a:off x="3276600" y="4875212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2" name="Google Shape;222;p16"/>
          <p:cNvCxnSpPr/>
          <p:nvPr/>
        </p:nvCxnSpPr>
        <p:spPr>
          <a:xfrm rot="5400000">
            <a:off x="4040187" y="4875212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3" name="Google Shape;223;p16"/>
          <p:cNvCxnSpPr/>
          <p:nvPr/>
        </p:nvCxnSpPr>
        <p:spPr>
          <a:xfrm flipH="1" rot="-5400000">
            <a:off x="381000" y="4572000"/>
            <a:ext cx="838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24" name="Google Shape;224;p16"/>
          <p:cNvCxnSpPr/>
          <p:nvPr/>
        </p:nvCxnSpPr>
        <p:spPr>
          <a:xfrm rot="5400000">
            <a:off x="4876800" y="4572000"/>
            <a:ext cx="838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7"/>
          <p:cNvSpPr txBox="1"/>
          <p:nvPr>
            <p:ph type="title"/>
          </p:nvPr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Times New Roman"/>
              <a:buNone/>
            </a:pPr>
            <a:r>
              <a:rPr b="1" i="0" lang="en-US" sz="36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THẢO LUẬN NHÓM</a:t>
            </a:r>
            <a:endParaRPr/>
          </a:p>
        </p:txBody>
      </p:sp>
      <p:sp>
        <p:nvSpPr>
          <p:cNvPr id="230" name="Google Shape;230;p17"/>
          <p:cNvSpPr txBox="1"/>
          <p:nvPr>
            <p:ph idx="1" type="body"/>
          </p:nvPr>
        </p:nvSpPr>
        <p:spPr>
          <a:xfrm>
            <a:off x="457200" y="2209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gian: 3 phút.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dung: tách nghĩa sự việc và nghĩa tình thái trong ví dụ a và b ở bài tập 2/trang 9/sgk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thức: các nhóm thảo luận, chọn các từ cho sẵn dán vào ô tương ứng trên bảng phụ, các nhóm trưởng kiểm tra, đánh giá chéo.</a:t>
            </a:r>
            <a:endParaRPr/>
          </a:p>
        </p:txBody>
      </p:sp>
      <p:sp>
        <p:nvSpPr>
          <p:cNvPr id="231" name="Google Shape;231;p17"/>
          <p:cNvSpPr txBox="1"/>
          <p:nvPr/>
        </p:nvSpPr>
        <p:spPr>
          <a:xfrm>
            <a:off x="457200" y="-15240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8"/>
          <p:cNvSpPr txBox="1"/>
          <p:nvPr>
            <p:ph type="title"/>
          </p:nvPr>
        </p:nvSpPr>
        <p:spPr>
          <a:xfrm>
            <a:off x="457200" y="133350"/>
            <a:ext cx="7543800" cy="552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Times New Roman"/>
              <a:buNone/>
            </a:pPr>
            <a:r>
              <a:rPr b="1" i="0" lang="en-US" sz="3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tập 2 trang 9/sgk</a:t>
            </a:r>
            <a:endParaRPr/>
          </a:p>
        </p:txBody>
      </p:sp>
      <p:graphicFrame>
        <p:nvGraphicFramePr>
          <p:cNvPr id="237" name="Google Shape;237;p18"/>
          <p:cNvGraphicFramePr/>
          <p:nvPr/>
        </p:nvGraphicFramePr>
        <p:xfrm>
          <a:off x="304800" y="990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{37B2B8EF-DECF-4885-8C08-084F8B734137}</a:tableStyleId>
              </a:tblPr>
              <a:tblGrid>
                <a:gridCol w="5457825"/>
                <a:gridCol w="2847975"/>
              </a:tblGrid>
              <a:tr h="1096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1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Nghĩa sự việc</a:t>
                      </a: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1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Nghĩa tình thái</a:t>
                      </a: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300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49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a) Có một ông rể quý như Xuân cũng danh giá, nhưng cũng đáng sợ. 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4572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a) 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kể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thực 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lắm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3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b) Hắn cũng như mình, chọn nhầm nghề 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b) 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lẽ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mất rồi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descr="cat gif clip art" id="238" name="Google Shape;23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4800" y="6069012"/>
            <a:ext cx="838200" cy="788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9"/>
          <p:cNvSpPr txBox="1"/>
          <p:nvPr>
            <p:ph type="title"/>
          </p:nvPr>
        </p:nvSpPr>
        <p:spPr>
          <a:xfrm>
            <a:off x="228600" y="609600"/>
            <a:ext cx="86106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Làm bài tập trong SGK/ trang 9</a:t>
            </a:r>
            <a:b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4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tích nghĩa sự việc trong bài thơ “</a:t>
            </a:r>
            <a:r>
              <a:rPr b="1" i="1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Thương vợ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của Tú Xương</a:t>
            </a:r>
            <a:endParaRPr/>
          </a:p>
        </p:txBody>
      </p:sp>
      <p:sp>
        <p:nvSpPr>
          <p:cNvPr id="244" name="Google Shape;244;p19"/>
          <p:cNvSpPr txBox="1"/>
          <p:nvPr/>
        </p:nvSpPr>
        <p:spPr>
          <a:xfrm>
            <a:off x="457200" y="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0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VẬN DỤNG</a:t>
            </a:r>
            <a:endParaRPr/>
          </a:p>
        </p:txBody>
      </p:sp>
      <p:sp>
        <p:nvSpPr>
          <p:cNvPr id="250" name="Google Shape;250;p20"/>
          <p:cNvSpPr txBox="1"/>
          <p:nvPr>
            <p:ph idx="1" type="body"/>
          </p:nvPr>
        </p:nvSpPr>
        <p:spPr>
          <a:xfrm>
            <a:off x="381000" y="1447800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Giả sử, bạn em đăng một dòng trạng thái lên Facebook như sau, em sẽ bình luận như thế nào?</a:t>
            </a:r>
            <a:endParaRPr/>
          </a:p>
          <a:p>
            <a:pPr indent="-342900" lvl="0" marL="342900" marR="0" rtl="0" algn="l">
              <a:lnSpc>
                <a:spcPct val="1375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Mỗi bạn hãy viết một câu bình luận về trạng thái đó ra giấy.</a:t>
            </a:r>
            <a:endParaRPr/>
          </a:p>
          <a:p>
            <a:pPr indent="-342900" lvl="0" marL="342900" marR="0" rtl="0" algn="l">
              <a:lnSpc>
                <a:spcPct val="137500"/>
              </a:lnSpc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Administrator\Downloads\Screenshot_20200107-173008_Facebook (1).jpg" id="255" name="Google Shape;255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-2057400"/>
            <a:ext cx="6324600" cy="807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2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MỞ RỘNG, BỔ SUNG</a:t>
            </a:r>
            <a:endParaRPr/>
          </a:p>
        </p:txBody>
      </p:sp>
      <p:sp>
        <p:nvSpPr>
          <p:cNvPr id="261" name="Google Shape;261;p22"/>
          <p:cNvSpPr txBox="1"/>
          <p:nvPr>
            <p:ph idx="1" type="body"/>
          </p:nvPr>
        </p:nvSpPr>
        <p:spPr>
          <a:xfrm>
            <a:off x="228600" y="10668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Học sinh về nhà tìm đọc các sách và tài liệu liên quan như: 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Sách </a:t>
            </a:r>
            <a:r>
              <a:rPr b="1" i="1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“Nghĩa tình thái của câu tiếng Việt và việc vận dụng trong dạy học Ngữ văn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”- Tiến sĩ Nguyễn Thị Nhung – NXB Giáo dục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Sách “ </a:t>
            </a:r>
            <a:r>
              <a:rPr b="1" i="1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 sở ngữ nghĩa phân tích cú pháp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– Nguyễn Văn Hiệp – NXB Giáo dục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 bài viết, tài liệu tham khảo trên các trang mạng như :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Hoc360.net ; Hoc247 ; 123doc.org ; ......  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/>
          <p:nvPr>
            <p:ph type="title"/>
          </p:nvPr>
        </p:nvSpPr>
        <p:spPr>
          <a:xfrm>
            <a:off x="5334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</a:t>
            </a: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A: - 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Ăn </a:t>
            </a: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không, bạn của tôi?</a:t>
            </a:r>
            <a:b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B: - 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Ăn, ăn.</a:t>
            </a:r>
            <a:endParaRPr/>
          </a:p>
        </p:txBody>
      </p:sp>
      <p:sp>
        <p:nvSpPr>
          <p:cNvPr id="116" name="Google Shape;116;p2"/>
          <p:cNvSpPr txBox="1"/>
          <p:nvPr>
            <p:ph idx="1" type="body"/>
          </p:nvPr>
        </p:nvSpPr>
        <p:spPr>
          <a:xfrm>
            <a:off x="-76200" y="2438400"/>
            <a:ext cx="92202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2.   A: - </a:t>
            </a:r>
            <a:r>
              <a:rPr b="1" i="1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 như </a:t>
            </a:r>
            <a:r>
              <a:rPr b="0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hôm nay cô dạy Văn đi công tác hay sao ấy.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B :  - </a:t>
            </a:r>
            <a:r>
              <a:rPr b="1" i="1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Chắc là </a:t>
            </a:r>
            <a:r>
              <a:rPr b="0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 Văn hôm nay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chúng ta được ngồi chơi rồi. Ha ha.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/>
          <p:nvPr/>
        </p:nvSpPr>
        <p:spPr>
          <a:xfrm>
            <a:off x="1295400" y="2209800"/>
            <a:ext cx="6705600" cy="1524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>
                  <a:noFill/>
                </a:ln>
                <a:solidFill>
                  <a:srgbClr val="0509BF"/>
                </a:solidFill>
                <a:latin typeface="Times New Roman"/>
              </a:rPr>
              <a:t>NGHĨA CỦA CÂU </a:t>
            </a:r>
          </a:p>
        </p:txBody>
      </p:sp>
      <p:sp>
        <p:nvSpPr>
          <p:cNvPr id="122" name="Google Shape;122;p3"/>
          <p:cNvSpPr txBox="1"/>
          <p:nvPr/>
        </p:nvSpPr>
        <p:spPr>
          <a:xfrm>
            <a:off x="533400" y="533400"/>
            <a:ext cx="68580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Tiết 73: Tiếng Việt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457200" y="-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HAI THÀNH PHẦN NGHĨA CỦA CÂU</a:t>
            </a:r>
            <a:endParaRPr/>
          </a:p>
        </p:txBody>
      </p:sp>
      <p:sp>
        <p:nvSpPr>
          <p:cNvPr id="128" name="Google Shape;128;p4"/>
          <p:cNvSpPr txBox="1"/>
          <p:nvPr>
            <p:ph idx="1" type="body"/>
          </p:nvPr>
        </p:nvSpPr>
        <p:spPr>
          <a:xfrm>
            <a:off x="381000" y="685800"/>
            <a:ext cx="87630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b="1" i="1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Phân tích ngữ liệu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b="1" i="1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sánh hai câu trong từng cặp câu sau đây: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*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a1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Hình như có một thời hắn đã ao ước có một gia đình nho nhỏ</a:t>
            </a: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.(Nam Cao)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a2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Có một thời hắn đã ao ước có một gia đình nho nhỏ.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* 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b1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Nếu tôi nói thì chắc người ta cũng bằng lòng</a:t>
            </a: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…(Vũ Trọng Phụng)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b2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Nếu tôi nói thì người ta cũng bằng lòng…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Google Shape;133;p5"/>
          <p:cNvGraphicFramePr/>
          <p:nvPr/>
        </p:nvGraphicFramePr>
        <p:xfrm>
          <a:off x="2286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{37B2B8EF-DECF-4885-8C08-084F8B734137}</a:tableStyleId>
              </a:tblPr>
              <a:tblGrid>
                <a:gridCol w="1295400"/>
                <a:gridCol w="2463800"/>
                <a:gridCol w="4927600"/>
              </a:tblGrid>
              <a:tr h="1411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1" i="0" sz="2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Sự việc được nói đến trong câu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 giống nhau)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Thái độ của người nói đối với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sự việc được nói đến trong câu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400" u="none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081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Cặp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 a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25095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6207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Cặp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 b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9697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4" name="Google Shape;134;p5"/>
          <p:cNvSpPr txBox="1"/>
          <p:nvPr/>
        </p:nvSpPr>
        <p:spPr>
          <a:xfrm>
            <a:off x="2422525" y="6056312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2362200" y="3886200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1676400" y="1676400"/>
            <a:ext cx="228600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một thời hắn đã ao ước có một gia đình nho nhỏ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962400" y="1752600"/>
            <a:ext cx="5181600" cy="1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i="0" lang="en-US" sz="24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chưa tin tưởng chắc chắn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en-US" sz="2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 như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3962400" y="3048000"/>
            <a:ext cx="50292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nhìn nhận, đánh giá bình thường</a:t>
            </a:r>
            <a:endParaRPr/>
          </a:p>
        </p:txBody>
      </p:sp>
      <p:sp>
        <p:nvSpPr>
          <p:cNvPr id="139" name="Google Shape;139;p5"/>
          <p:cNvSpPr txBox="1"/>
          <p:nvPr/>
        </p:nvSpPr>
        <p:spPr>
          <a:xfrm>
            <a:off x="3962400" y="4419600"/>
            <a:ext cx="5029200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</a:t>
            </a:r>
            <a:r>
              <a:rPr b="1" i="0" lang="en-US" sz="24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phỏng đoán có độ tin cậy cao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en-US" sz="2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chắc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</p:txBody>
      </p:sp>
      <p:sp>
        <p:nvSpPr>
          <p:cNvPr id="140" name="Google Shape;140;p5"/>
          <p:cNvSpPr txBox="1"/>
          <p:nvPr/>
        </p:nvSpPr>
        <p:spPr>
          <a:xfrm>
            <a:off x="4038600" y="5715000"/>
            <a:ext cx="51054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nhìn nhận, đánh giá bình thường</a:t>
            </a:r>
            <a:endParaRPr/>
          </a:p>
        </p:txBody>
      </p:sp>
      <p:sp>
        <p:nvSpPr>
          <p:cNvPr id="141" name="Google Shape;141;p5"/>
          <p:cNvSpPr txBox="1"/>
          <p:nvPr/>
        </p:nvSpPr>
        <p:spPr>
          <a:xfrm>
            <a:off x="1752600" y="4267200"/>
            <a:ext cx="2133600" cy="1754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Nếu tôi nói thì người ta cũng bằng lòng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 txBox="1"/>
          <p:nvPr>
            <p:ph type="title"/>
          </p:nvPr>
        </p:nvSpPr>
        <p:spPr>
          <a:xfrm>
            <a:off x="457200" y="274637"/>
            <a:ext cx="8229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HAI THÀNH PHẦN NGHĨA CỦA CÂU</a:t>
            </a:r>
            <a:b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2. Kết luận</a:t>
            </a:r>
            <a:endParaRPr/>
          </a:p>
        </p:txBody>
      </p:sp>
      <p:sp>
        <p:nvSpPr>
          <p:cNvPr id="147" name="Google Shape;147;p6"/>
          <p:cNvSpPr txBox="1"/>
          <p:nvPr/>
        </p:nvSpPr>
        <p:spPr>
          <a:xfrm flipH="1">
            <a:off x="304800" y="2971800"/>
            <a:ext cx="3581400" cy="124618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gồm hai thành phần nghĩa nào? </a:t>
            </a:r>
            <a:endParaRPr/>
          </a:p>
        </p:txBody>
      </p:sp>
      <p:sp>
        <p:nvSpPr>
          <p:cNvPr id="148" name="Google Shape;148;p6"/>
          <p:cNvSpPr txBox="1"/>
          <p:nvPr/>
        </p:nvSpPr>
        <p:spPr>
          <a:xfrm>
            <a:off x="4267200" y="1676400"/>
            <a:ext cx="4648200" cy="355441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7800" lvl="0" marL="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Char char="-"/>
            </a:pP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 sự việc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 cập đến một sự việc (hoặc một vài sự việc)</a:t>
            </a:r>
            <a:endParaRPr/>
          </a:p>
          <a:p>
            <a:pPr indent="-177800" lvl="0" marL="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 tình thái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bày tỏ thái độ, sự đánh giá của người nói đối với sự việc đó.</a:t>
            </a:r>
            <a:endParaRPr/>
          </a:p>
        </p:txBody>
      </p:sp>
      <p:cxnSp>
        <p:nvCxnSpPr>
          <p:cNvPr id="149" name="Google Shape;149;p6"/>
          <p:cNvCxnSpPr/>
          <p:nvPr/>
        </p:nvCxnSpPr>
        <p:spPr>
          <a:xfrm>
            <a:off x="3886200" y="35052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"/>
          <p:cNvSpPr txBox="1"/>
          <p:nvPr>
            <p:ph type="title"/>
          </p:nvPr>
        </p:nvSpPr>
        <p:spPr>
          <a:xfrm>
            <a:off x="457200" y="457200"/>
            <a:ext cx="83058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 1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Hôm nay, trời đẹp.</a:t>
            </a:r>
            <a:b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 2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Ôi!</a:t>
            </a:r>
            <a:b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- Chao ôi!</a:t>
            </a:r>
            <a:endParaRPr/>
          </a:p>
        </p:txBody>
      </p:sp>
      <p:sp>
        <p:nvSpPr>
          <p:cNvPr id="155" name="Google Shape;155;p7"/>
          <p:cNvSpPr txBox="1"/>
          <p:nvPr>
            <p:ph idx="1" type="body"/>
          </p:nvPr>
        </p:nvSpPr>
        <p:spPr>
          <a:xfrm>
            <a:off x="381000" y="16764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125000"/>
              </a:lnSpc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Lưu ý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Câu có nghĩa sự việc thì sẽ có nghĩa tình thái. 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 Có trường hợp câu chỉ có nghĩa tình thái mà không có nghĩa sự việc</a:t>
            </a:r>
            <a:endParaRPr/>
          </a:p>
        </p:txBody>
      </p:sp>
    </p:spTree>
  </p:cSld>
  <p:clrMapOvr>
    <a:masterClrMapping/>
  </p:clrMapOvr>
  <p:transition spd="slow">
    <p:wheel spokes="8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 txBox="1"/>
          <p:nvPr>
            <p:ph type="title"/>
          </p:nvPr>
        </p:nvSpPr>
        <p:spPr>
          <a:xfrm>
            <a:off x="228600" y="-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NGHĨA SỰ VIỆC</a:t>
            </a:r>
            <a:endParaRPr/>
          </a:p>
        </p:txBody>
      </p:sp>
      <p:sp>
        <p:nvSpPr>
          <p:cNvPr id="161" name="Google Shape;161;p8"/>
          <p:cNvSpPr txBox="1"/>
          <p:nvPr>
            <p:ph idx="1" type="body"/>
          </p:nvPr>
        </p:nvSpPr>
        <p:spPr>
          <a:xfrm>
            <a:off x="457200" y="990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Khái niệm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b="1" i="1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 sự việc :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thành phần nghĩa ứng với sự việc mà câu đề cập đến.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(nghĩa miêu tả, nghĩa biểu hiện, nghĩa mệnh đề).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Một số nghĩa sự việc và câu biểu hiện nghĩa sự việc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2006-09-22T10:39:56Z</dcterms:created>
  <dc:creator>Windows xp sp2 Full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