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304" r:id="rId4"/>
    <p:sldId id="305" r:id="rId5"/>
    <p:sldId id="306" r:id="rId6"/>
    <p:sldId id="308" r:id="rId7"/>
    <p:sldId id="309" r:id="rId8"/>
    <p:sldId id="310" r:id="rId9"/>
    <p:sldId id="311" r:id="rId10"/>
    <p:sldId id="312" r:id="rId11"/>
    <p:sldId id="313" r:id="rId12"/>
    <p:sldId id="303" r:id="rId13"/>
    <p:sldId id="301" r:id="rId14"/>
    <p:sldId id="295" r:id="rId15"/>
    <p:sldId id="296" r:id="rId16"/>
    <p:sldId id="302" r:id="rId17"/>
    <p:sldId id="299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304"/>
            <p14:sldId id="305"/>
            <p14:sldId id="306"/>
            <p14:sldId id="308"/>
            <p14:sldId id="309"/>
            <p14:sldId id="310"/>
            <p14:sldId id="311"/>
            <p14:sldId id="312"/>
            <p14:sldId id="313"/>
            <p14:sldId id="303"/>
            <p14:sldId id="301"/>
            <p14:sldId id="295"/>
            <p14:sldId id="296"/>
            <p14:sldId id="302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>
        <p:scale>
          <a:sx n="89" d="100"/>
          <a:sy n="89" d="100"/>
        </p:scale>
        <p:origin x="-451" y="-28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2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19/08/2020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982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85" y="3537585"/>
            <a:ext cx="4273550" cy="1118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571" y="1452118"/>
            <a:ext cx="704314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ĐỒNG HỒ - THỜI GIAN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newsflash/>
      </p:transition>
    </mc:Choice>
    <mc:Fallback xmlns="">
      <p:transition spd="slow" advTm="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255"/>
            <a:ext cx="9144000" cy="1833245"/>
          </a:xfrm>
          <a:prstGeom prst="rect">
            <a:avLst/>
          </a:prstGeom>
        </p:spPr>
      </p:pic>
      <p:sp>
        <p:nvSpPr>
          <p:cNvPr id="3" name="Title 53249"/>
          <p:cNvSpPr txBox="1"/>
          <p:nvPr/>
        </p:nvSpPr>
        <p:spPr>
          <a:xfrm>
            <a:off x="1090295" y="1262380"/>
            <a:ext cx="7162800" cy="2133600"/>
          </a:xfrm>
          <a:prstGeom prst="rect">
            <a:avLst/>
          </a:prstGeom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x-none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3. Thực hành luyện tập</a:t>
            </a:r>
            <a:endParaRPr lang="vi-VN" altLang="x-none" sz="4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wedge/>
      </p:transition>
    </mc:Choice>
    <mc:Fallback xmlns="">
      <p:transition spd="slow" advTm="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r="12981"/>
          <a:stretch/>
        </p:blipFill>
        <p:spPr>
          <a:xfrm>
            <a:off x="202017" y="872701"/>
            <a:ext cx="8429391" cy="3316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417" y="117522"/>
            <a:ext cx="526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HP-221" pitchFamily="34" charset="0"/>
              </a:rPr>
              <a:t>Nhóm đôi</a:t>
            </a:r>
            <a:endParaRPr lang="en-US" sz="3200">
              <a:latin typeface="HP-22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3855" y="4023224"/>
            <a:ext cx="1193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HP-221" pitchFamily="34" charset="0"/>
              </a:rPr>
              <a:t>5 giờ</a:t>
            </a:r>
            <a:endParaRPr lang="en-US" sz="3200">
              <a:solidFill>
                <a:srgbClr val="FF0000"/>
              </a:solidFill>
              <a:latin typeface="HP-22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0090" y="4023223"/>
            <a:ext cx="1193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-221" pitchFamily="34" charset="0"/>
              </a:rPr>
              <a:t>2</a:t>
            </a:r>
            <a:r>
              <a:rPr lang="en-US" sz="3200" smtClean="0">
                <a:solidFill>
                  <a:srgbClr val="FF0000"/>
                </a:solidFill>
                <a:latin typeface="HP-221" pitchFamily="34" charset="0"/>
              </a:rPr>
              <a:t> giờ</a:t>
            </a:r>
            <a:endParaRPr lang="en-US" sz="3200">
              <a:solidFill>
                <a:srgbClr val="FF0000"/>
              </a:solidFill>
              <a:latin typeface="HP-22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8853" y="4023222"/>
            <a:ext cx="1193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HP-221" pitchFamily="34" charset="0"/>
              </a:rPr>
              <a:t>10 giờ</a:t>
            </a:r>
            <a:endParaRPr lang="en-US" sz="3200">
              <a:solidFill>
                <a:srgbClr val="FF0000"/>
              </a:solidFill>
              <a:latin typeface="HP-22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10280" y="1311275"/>
            <a:ext cx="2440305" cy="1106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zh-CN" alt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 dir="in"/>
      </p:transition>
    </mc:Choice>
    <mc:Fallback xmlns="">
      <p:transition spd="slow" advTm="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255"/>
            <a:ext cx="9144000" cy="1833245"/>
          </a:xfrm>
          <a:prstGeom prst="rect">
            <a:avLst/>
          </a:prstGeom>
        </p:spPr>
      </p:pic>
      <p:sp>
        <p:nvSpPr>
          <p:cNvPr id="3" name="Title 53249"/>
          <p:cNvSpPr txBox="1"/>
          <p:nvPr/>
        </p:nvSpPr>
        <p:spPr>
          <a:xfrm>
            <a:off x="1090295" y="1262380"/>
            <a:ext cx="7162800" cy="2133600"/>
          </a:xfrm>
          <a:prstGeom prst="rect">
            <a:avLst/>
          </a:prstGeom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x-none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3. Thực hành luyện tập</a:t>
            </a:r>
            <a:endParaRPr lang="vi-VN" altLang="x-none" sz="4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wedge/>
      </p:transition>
    </mc:Choice>
    <mc:Fallback xmlns="">
      <p:transition spd="slow" advTm="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0"/>
            <a:ext cx="6096635" cy="551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5" y="551180"/>
            <a:ext cx="2085340" cy="1744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430" y="444500"/>
            <a:ext cx="2199640" cy="1957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430" y="2520950"/>
            <a:ext cx="2072640" cy="2025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5" y="2295525"/>
            <a:ext cx="2127250" cy="2153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5850" y="2994025"/>
            <a:ext cx="1904365" cy="2026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8675" y="3348355"/>
            <a:ext cx="1971040" cy="1672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9325" y="551180"/>
            <a:ext cx="1346200" cy="25552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7780" y="566420"/>
            <a:ext cx="1317625" cy="2546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8295" y="566420"/>
            <a:ext cx="1267460" cy="247459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1946910" y="1638935"/>
            <a:ext cx="3971290" cy="288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739005" y="1608455"/>
            <a:ext cx="2441575" cy="365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20825" y="1547495"/>
            <a:ext cx="1072515" cy="18637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1"/>
          </p:cNvCxnSpPr>
          <p:nvPr/>
        </p:nvCxnSpPr>
        <p:spPr>
          <a:xfrm flipH="1" flipV="1">
            <a:off x="4890770" y="2879090"/>
            <a:ext cx="1978660" cy="6546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745740" y="2962910"/>
            <a:ext cx="159385" cy="2432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484495" y="2978150"/>
            <a:ext cx="319405" cy="6083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" y="91440"/>
            <a:ext cx="5331460" cy="507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945" y="598805"/>
            <a:ext cx="6592570" cy="2064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945" y="2703195"/>
            <a:ext cx="6722745" cy="213741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818765" y="1031875"/>
            <a:ext cx="1270" cy="15430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029200" y="1021080"/>
            <a:ext cx="68580" cy="14478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353300" y="998855"/>
            <a:ext cx="162316" cy="94615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0520" y="3187700"/>
            <a:ext cx="79375" cy="11557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42535" y="3193415"/>
            <a:ext cx="67310" cy="12827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76135" y="3162935"/>
            <a:ext cx="152400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"/>
          <p:cNvSpPr txBox="1"/>
          <p:nvPr/>
        </p:nvSpPr>
        <p:spPr>
          <a:xfrm>
            <a:off x="844413" y="4673532"/>
            <a:ext cx="5158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Kể chuyện theo các tranh trên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255"/>
            <a:ext cx="9144000" cy="1833245"/>
          </a:xfrm>
          <a:prstGeom prst="rect">
            <a:avLst/>
          </a:prstGeom>
        </p:spPr>
      </p:pic>
      <p:sp>
        <p:nvSpPr>
          <p:cNvPr id="3" name="Title 53249"/>
          <p:cNvSpPr txBox="1"/>
          <p:nvPr/>
        </p:nvSpPr>
        <p:spPr>
          <a:xfrm>
            <a:off x="1217930" y="2087245"/>
            <a:ext cx="7162800" cy="1738630"/>
          </a:xfrm>
          <a:prstGeom prst="rect">
            <a:avLst/>
          </a:prstGeom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altLang="x-none" sz="3600" b="1" dirty="0" smtClean="0">
                <a:latin typeface="Times New Roman" panose="02020603050405020304" pitchFamily="18" charset="0"/>
                <a:sym typeface="+mn-ea"/>
              </a:rPr>
              <a:t>4.Vận dụng</a:t>
            </a:r>
          </a:p>
          <a:p>
            <a:pPr>
              <a:lnSpc>
                <a:spcPct val="100000"/>
              </a:lnSpc>
              <a:buNone/>
            </a:pPr>
            <a:r>
              <a:rPr lang="en-US" altLang="x-none" sz="4800" b="1" dirty="0" smtClean="0">
                <a:latin typeface="Times New Roman" panose="02020603050405020304" pitchFamily="18" charset="0"/>
                <a:sym typeface="+mn-ea"/>
              </a:rPr>
              <a:t> </a:t>
            </a:r>
          </a:p>
          <a:p>
            <a:pPr>
              <a:lnSpc>
                <a:spcPct val="100000"/>
              </a:lnSpc>
              <a:buNone/>
            </a:pPr>
            <a:endParaRPr lang="en-US" altLang="vi-VN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" y="215265"/>
            <a:ext cx="7259955" cy="664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90" y="880110"/>
            <a:ext cx="7052945" cy="36671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3627120" y="1684421"/>
            <a:ext cx="174859" cy="106279"/>
          </a:xfrm>
          <a:prstGeom prst="line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914260" y="2234690"/>
            <a:ext cx="106680" cy="144780"/>
          </a:xfrm>
          <a:prstGeom prst="line">
            <a:avLst/>
          </a:prstGeom>
          <a:ln w="19050"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1857375" y="4547235"/>
            <a:ext cx="692721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Học sinh liên hệ với bản thân rồi chia sẻ với các bạn trong nhóm.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10280" y="1311275"/>
            <a:ext cx="2440305" cy="1106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6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 dir="in"/>
      </p:transition>
    </mc:Choice>
    <mc:Fallback xmlns="">
      <p:transition spd="slow" advTm="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255"/>
            <a:ext cx="9144000" cy="18332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6930" y="402590"/>
            <a:ext cx="7294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ĐỒNG HỒ - THỜI GIAN</a:t>
            </a:r>
          </a:p>
        </p:txBody>
      </p:sp>
      <p:sp>
        <p:nvSpPr>
          <p:cNvPr id="3" name="Title 53249"/>
          <p:cNvSpPr txBox="1"/>
          <p:nvPr/>
        </p:nvSpPr>
        <p:spPr>
          <a:xfrm>
            <a:off x="1090295" y="1262380"/>
            <a:ext cx="7162800" cy="2133600"/>
          </a:xfrm>
          <a:prstGeom prst="rect">
            <a:avLst/>
          </a:prstGeom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x-none" sz="40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1. Khởi động</a:t>
            </a:r>
            <a:endParaRPr lang="vi-VN" altLang="x-none" sz="4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wedge/>
      </p:transition>
    </mc:Choice>
    <mc:Fallback xmlns="">
      <p:transition spd="slow" advTm="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904" y="96257"/>
            <a:ext cx="422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HP-221" pitchFamily="34" charset="0"/>
              </a:rPr>
              <a:t>Thảo luận nhóm</a:t>
            </a:r>
            <a:endParaRPr lang="en-US" sz="3200">
              <a:latin typeface="HP-221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304" y="681032"/>
            <a:ext cx="6990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HP-221" pitchFamily="34" charset="0"/>
              </a:rPr>
              <a:t>Quan sát mặt đồng hồ, chia sẻ hiểu biết về các thông tin trên đồng hồ</a:t>
            </a:r>
            <a:endParaRPr lang="en-US" sz="3200">
              <a:solidFill>
                <a:srgbClr val="FF0000"/>
              </a:solidFill>
              <a:latin typeface="HP-221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DDE0E9"/>
              </a:clrFrom>
              <a:clrTo>
                <a:srgbClr val="DDE0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 b="10155"/>
          <a:stretch/>
        </p:blipFill>
        <p:spPr>
          <a:xfrm>
            <a:off x="2484369" y="1952490"/>
            <a:ext cx="1970753" cy="2117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21" y="1952490"/>
            <a:ext cx="2007617" cy="2007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6F2"/>
              </a:clrFrom>
              <a:clrTo>
                <a:srgbClr val="F7F6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69" y="1758250"/>
            <a:ext cx="2432231" cy="2432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9" y="2062432"/>
            <a:ext cx="1897675" cy="18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0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255"/>
            <a:ext cx="9144000" cy="1833245"/>
          </a:xfrm>
          <a:prstGeom prst="rect">
            <a:avLst/>
          </a:prstGeom>
        </p:spPr>
      </p:pic>
      <p:sp>
        <p:nvSpPr>
          <p:cNvPr id="3" name="Title 53249"/>
          <p:cNvSpPr txBox="1"/>
          <p:nvPr/>
        </p:nvSpPr>
        <p:spPr>
          <a:xfrm>
            <a:off x="1090295" y="1262380"/>
            <a:ext cx="7162800" cy="2133600"/>
          </a:xfrm>
          <a:prstGeom prst="rect">
            <a:avLst/>
          </a:prstGeom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x-none" sz="40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2. Hoạt động </a:t>
            </a:r>
          </a:p>
          <a:p>
            <a:r>
              <a:rPr lang="en-US" altLang="x-none" sz="40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hình thành kiến thức</a:t>
            </a:r>
            <a:endParaRPr lang="vi-VN" altLang="x-none" sz="4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wedge/>
      </p:transition>
    </mc:Choice>
    <mc:Fallback xmlns="">
      <p:transition spd="slow" advTm="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r="5993" b="3126"/>
          <a:stretch/>
        </p:blipFill>
        <p:spPr>
          <a:xfrm>
            <a:off x="4169799" y="728908"/>
            <a:ext cx="4874509" cy="4276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192" y="894297"/>
            <a:ext cx="42282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smtClean="0">
                <a:latin typeface="HP-221" pitchFamily="34" charset="0"/>
              </a:rPr>
              <a:t>Mặt đồng hồ có:</a:t>
            </a:r>
          </a:p>
          <a:p>
            <a:r>
              <a:rPr lang="en-US" sz="2800" smtClean="0">
                <a:latin typeface="HP-221" pitchFamily="34" charset="0"/>
              </a:rPr>
              <a:t>+ 12 số</a:t>
            </a:r>
          </a:p>
          <a:p>
            <a:r>
              <a:rPr lang="en-US" sz="2800" smtClean="0">
                <a:latin typeface="HP-221" pitchFamily="34" charset="0"/>
              </a:rPr>
              <a:t>+ Kim ngắn</a:t>
            </a:r>
          </a:p>
          <a:p>
            <a:r>
              <a:rPr lang="en-US" sz="2800" smtClean="0">
                <a:latin typeface="HP-221" pitchFamily="34" charset="0"/>
              </a:rPr>
              <a:t>+ Kim dài</a:t>
            </a:r>
            <a:endParaRPr lang="en-US" sz="2800">
              <a:latin typeface="HP-22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92" y="2755151"/>
            <a:ext cx="42282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smtClean="0">
                <a:latin typeface="HP-221" pitchFamily="34" charset="0"/>
              </a:rPr>
              <a:t>Các kim quay theo chiều từ số 1 đến số 12</a:t>
            </a:r>
          </a:p>
          <a:p>
            <a:r>
              <a:rPr lang="en-US" sz="2800" smtClean="0">
                <a:latin typeface="HP-221" pitchFamily="34" charset="0"/>
              </a:rPr>
              <a:t>+ Kim ngắn chỉ giờ</a:t>
            </a:r>
          </a:p>
          <a:p>
            <a:r>
              <a:rPr lang="en-US" sz="2800" smtClean="0">
                <a:latin typeface="HP-221" pitchFamily="34" charset="0"/>
              </a:rPr>
              <a:t>+ Kim dài chỉ phút</a:t>
            </a:r>
            <a:endParaRPr lang="en-US" sz="2800">
              <a:latin typeface="HP-22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4881"/>
          <a:stretch/>
        </p:blipFill>
        <p:spPr>
          <a:xfrm>
            <a:off x="336564" y="1126945"/>
            <a:ext cx="3725073" cy="3281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552" y="2075181"/>
            <a:ext cx="4774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smtClean="0">
                <a:latin typeface="HP-221" pitchFamily="34" charset="0"/>
              </a:rPr>
              <a:t>Kim dài chỉ vào số 12</a:t>
            </a:r>
          </a:p>
          <a:p>
            <a:pPr marL="457200" indent="-457200">
              <a:buFontTx/>
              <a:buChar char="-"/>
            </a:pPr>
            <a:r>
              <a:rPr lang="en-US" sz="2800" smtClean="0">
                <a:latin typeface="HP-221" pitchFamily="34" charset="0"/>
              </a:rPr>
              <a:t>Kim ngắn chỉ vào số 9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mtClean="0">
                <a:latin typeface="HP-221" pitchFamily="34" charset="0"/>
              </a:rPr>
              <a:t>Ta nói: Đồng hồ chỉ 9 giờ </a:t>
            </a:r>
            <a:endParaRPr lang="en-US" sz="2800">
              <a:latin typeface="HP-22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904" y="96257"/>
            <a:ext cx="422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HP-221" pitchFamily="34" charset="0"/>
              </a:rPr>
              <a:t>Đố bạn</a:t>
            </a:r>
            <a:endParaRPr lang="en-US" sz="3200">
              <a:latin typeface="HP-221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45" y="1293008"/>
            <a:ext cx="3001216" cy="3001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165" y="1896704"/>
            <a:ext cx="422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HP-221" pitchFamily="34" charset="0"/>
              </a:rPr>
              <a:t>Đồng hồ chỉ mấy giờ?</a:t>
            </a:r>
            <a:endParaRPr lang="en-US" sz="3200">
              <a:solidFill>
                <a:srgbClr val="FF0000"/>
              </a:solidFill>
              <a:latin typeface="HP-22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94" y="659218"/>
            <a:ext cx="4063859" cy="3031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417" y="117522"/>
            <a:ext cx="526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HP-221" pitchFamily="34" charset="0"/>
              </a:rPr>
              <a:t>Thực hành xem đồng hồ</a:t>
            </a:r>
            <a:endParaRPr lang="en-US" sz="3200">
              <a:latin typeface="HP-22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82" y="3831825"/>
            <a:ext cx="8601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HP-221" pitchFamily="34" charset="0"/>
              </a:rPr>
              <a:t>	Thực hành theo nhóm, phân biệt kim ngắn, kim dài, quay kim trên mặt đồng hồ của nhóm rồi đọc kết quả. </a:t>
            </a:r>
            <a:endParaRPr lang="en-US" sz="2800">
              <a:latin typeface="HP-22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162</Words>
  <Application>Microsoft Office PowerPoint</Application>
  <PresentationFormat>On-screen Show (16:9)</PresentationFormat>
  <Paragraphs>33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35</cp:revision>
  <dcterms:created xsi:type="dcterms:W3CDTF">2017-01-10T13:46:00Z</dcterms:created>
  <dcterms:modified xsi:type="dcterms:W3CDTF">2020-08-19T10:39:42Z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