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4"/>
  </p:notesMasterIdLst>
  <p:sldIdLst>
    <p:sldId id="313" r:id="rId3"/>
    <p:sldId id="301" r:id="rId4"/>
    <p:sldId id="308" r:id="rId5"/>
    <p:sldId id="309" r:id="rId6"/>
    <p:sldId id="310" r:id="rId7"/>
    <p:sldId id="312" r:id="rId8"/>
    <p:sldId id="315" r:id="rId9"/>
    <p:sldId id="316" r:id="rId10"/>
    <p:sldId id="318" r:id="rId11"/>
    <p:sldId id="384" r:id="rId12"/>
    <p:sldId id="385" r:id="rId13"/>
    <p:sldId id="386" r:id="rId14"/>
    <p:sldId id="389" r:id="rId15"/>
    <p:sldId id="392" r:id="rId16"/>
    <p:sldId id="390" r:id="rId17"/>
    <p:sldId id="391" r:id="rId18"/>
    <p:sldId id="393" r:id="rId19"/>
    <p:sldId id="381" r:id="rId20"/>
    <p:sldId id="382" r:id="rId21"/>
    <p:sldId id="383" r:id="rId22"/>
    <p:sldId id="362" r:id="rId23"/>
    <p:sldId id="363" r:id="rId24"/>
    <p:sldId id="364" r:id="rId25"/>
    <p:sldId id="365" r:id="rId26"/>
    <p:sldId id="366" r:id="rId27"/>
    <p:sldId id="367" r:id="rId28"/>
    <p:sldId id="394" r:id="rId29"/>
    <p:sldId id="395" r:id="rId30"/>
    <p:sldId id="396" r:id="rId31"/>
    <p:sldId id="397" r:id="rId32"/>
    <p:sldId id="398" r:id="rId33"/>
  </p:sldIdLst>
  <p:sldSz cx="24384000" cy="13716000"/>
  <p:notesSz cx="6858000" cy="9144000"/>
  <p:custDataLst>
    <p:tags r:id="rId35"/>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D60093"/>
    <a:srgbClr val="008000"/>
    <a:srgbClr val="135F82"/>
    <a:srgbClr val="270F6B"/>
    <a:srgbClr val="FFA700"/>
    <a:srgbClr val="242452"/>
    <a:srgbClr val="C0504D"/>
    <a:srgbClr val="FFF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139" autoAdjust="0"/>
  </p:normalViewPr>
  <p:slideViewPr>
    <p:cSldViewPr>
      <p:cViewPr varScale="1">
        <p:scale>
          <a:sx n="35" d="100"/>
          <a:sy n="35" d="100"/>
        </p:scale>
        <p:origin x="84" y="168"/>
      </p:cViewPr>
      <p:guideLst>
        <p:guide orient="horz" pos="4320"/>
        <p:guide pos="7680"/>
      </p:guideLst>
    </p:cSldViewPr>
  </p:slideViewPr>
  <p:notesTextViewPr>
    <p:cViewPr>
      <p:scale>
        <a:sx n="100" d="100"/>
        <a:sy n="100" d="100"/>
      </p:scale>
      <p:origin x="0" y="0"/>
    </p:cViewPr>
  </p:notesTextViewPr>
  <p:sorterViewPr>
    <p:cViewPr>
      <p:scale>
        <a:sx n="100" d="100"/>
        <a:sy n="100" d="100"/>
      </p:scale>
      <p:origin x="0" y="-26556"/>
    </p:cViewPr>
  </p:sorter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24</a:t>
            </a:fld>
            <a:endParaRPr lang="en-US"/>
          </a:p>
        </p:txBody>
      </p:sp>
    </p:spTree>
    <p:extLst>
      <p:ext uri="{BB962C8B-B14F-4D97-AF65-F5344CB8AC3E}">
        <p14:creationId xmlns:p14="http://schemas.microsoft.com/office/powerpoint/2010/main" val="400120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7516120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7145321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9568113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2401330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2423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1272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2889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513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724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549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463068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5264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863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4135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1395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0379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9224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5261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15987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8195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635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99179218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6019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66705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86349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68818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51720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296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2889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1714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68567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2713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15278898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6901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41970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0501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3606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77389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1352967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84549177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02083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370464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png"/><Relationship Id="rId5" Type="http://schemas.openxmlformats.org/officeDocument/2006/relationships/slideLayout" Target="../slideLayouts/slideLayout5.xml"/><Relationship Id="rId61" Type="http://schemas.openxmlformats.org/officeDocument/2006/relationships/image" Target="../media/image5.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theme" Target="../theme/theme2.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57">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58">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59">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60">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7BF18791-9608-4E47-B037-C94737CED959}"/>
              </a:ext>
            </a:extLst>
          </p:cNvPr>
          <p:cNvPicPr>
            <a:picLocks noChangeAspect="1"/>
          </p:cNvPicPr>
          <p:nvPr userDrawn="1"/>
        </p:nvPicPr>
        <p:blipFill>
          <a:blip r:embed="rId61"/>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8/8/2022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a:t>
            </a:r>
            <a:r>
              <a:rPr lang="en-US" sz="4800" b="1" kern="0" baseline="0" dirty="0" smtClean="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TỬ</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60">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818" r:id="rId3"/>
    <p:sldLayoutId id="2147483817" r:id="rId4"/>
    <p:sldLayoutId id="2147483809" r:id="rId5"/>
    <p:sldLayoutId id="2147483808" r:id="rId6"/>
    <p:sldLayoutId id="2147483807" r:id="rId7"/>
    <p:sldLayoutId id="2147483806" r:id="rId8"/>
    <p:sldLayoutId id="2147483805" r:id="rId9"/>
    <p:sldLayoutId id="2147483804" r:id="rId10"/>
    <p:sldLayoutId id="2147483801" r:id="rId11"/>
    <p:sldLayoutId id="2147483800" r:id="rId12"/>
    <p:sldLayoutId id="2147483784" r:id="rId13"/>
    <p:sldLayoutId id="2147483741" r:id="rId14"/>
    <p:sldLayoutId id="2147483742" r:id="rId15"/>
    <p:sldLayoutId id="2147483743" r:id="rId16"/>
    <p:sldLayoutId id="2147483744" r:id="rId17"/>
    <p:sldLayoutId id="2147483745" r:id="rId18"/>
    <p:sldLayoutId id="2147483812" r:id="rId19"/>
    <p:sldLayoutId id="2147483746" r:id="rId20"/>
    <p:sldLayoutId id="2147483747" r:id="rId21"/>
    <p:sldLayoutId id="2147483748" r:id="rId22"/>
    <p:sldLayoutId id="2147483749" r:id="rId23"/>
    <p:sldLayoutId id="2147483750" r:id="rId24"/>
    <p:sldLayoutId id="2147483824" r:id="rId25"/>
    <p:sldLayoutId id="2147483823" r:id="rId26"/>
    <p:sldLayoutId id="2147483822" r:id="rId27"/>
    <p:sldLayoutId id="2147483821" r:id="rId28"/>
    <p:sldLayoutId id="2147483820" r:id="rId29"/>
    <p:sldLayoutId id="2147483819" r:id="rId30"/>
    <p:sldLayoutId id="2147483816" r:id="rId31"/>
    <p:sldLayoutId id="2147483815" r:id="rId32"/>
    <p:sldLayoutId id="2147483814" r:id="rId33"/>
    <p:sldLayoutId id="2147483813" r:id="rId34"/>
    <p:sldLayoutId id="2147483811" r:id="rId35"/>
    <p:sldLayoutId id="2147483810" r:id="rId36"/>
    <p:sldLayoutId id="2147483803" r:id="rId37"/>
    <p:sldLayoutId id="2147483802" r:id="rId38"/>
    <p:sldLayoutId id="2147483799" r:id="rId39"/>
    <p:sldLayoutId id="2147483798" r:id="rId40"/>
    <p:sldLayoutId id="2147483797" r:id="rId41"/>
    <p:sldLayoutId id="2147483796" r:id="rId42"/>
    <p:sldLayoutId id="2147483795" r:id="rId43"/>
    <p:sldLayoutId id="2147483794" r:id="rId44"/>
    <p:sldLayoutId id="2147483793" r:id="rId45"/>
    <p:sldLayoutId id="2147483792" r:id="rId46"/>
    <p:sldLayoutId id="2147483791" r:id="rId47"/>
    <p:sldLayoutId id="2147483790" r:id="rId48"/>
    <p:sldLayoutId id="2147483789" r:id="rId49"/>
    <p:sldLayoutId id="2147483788" r:id="rId50"/>
    <p:sldLayoutId id="2147483787" r:id="rId51"/>
    <p:sldLayoutId id="2147483786" r:id="rId52"/>
    <p:sldLayoutId id="2147483785" r:id="rId53"/>
    <p:sldLayoutId id="2147483783" r:id="rId54"/>
    <p:sldLayoutId id="2147483782" r:id="rId5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8/8/2022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6.png"/><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3.bin"/><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9.bin"/><Relationship Id="rId18" Type="http://schemas.openxmlformats.org/officeDocument/2006/relationships/image" Target="../media/image34.wmf"/><Relationship Id="rId3" Type="http://schemas.openxmlformats.org/officeDocument/2006/relationships/oleObject" Target="../embeddings/oleObject4.bin"/><Relationship Id="rId21" Type="http://schemas.openxmlformats.org/officeDocument/2006/relationships/image" Target="../media/image38.png"/><Relationship Id="rId7" Type="http://schemas.openxmlformats.org/officeDocument/2006/relationships/oleObject" Target="../embeddings/oleObject6.bin"/><Relationship Id="rId12" Type="http://schemas.openxmlformats.org/officeDocument/2006/relationships/image" Target="../media/image31.wmf"/><Relationship Id="rId17" Type="http://schemas.openxmlformats.org/officeDocument/2006/relationships/oleObject" Target="../embeddings/oleObject11.bin"/><Relationship Id="rId25" Type="http://schemas.openxmlformats.org/officeDocument/2006/relationships/image" Target="../media/image37.wmf"/><Relationship Id="rId2" Type="http://schemas.openxmlformats.org/officeDocument/2006/relationships/slideLayout" Target="../slideLayouts/slideLayout2.xml"/><Relationship Id="rId16" Type="http://schemas.openxmlformats.org/officeDocument/2006/relationships/image" Target="../media/image33.wmf"/><Relationship Id="rId20" Type="http://schemas.openxmlformats.org/officeDocument/2006/relationships/image" Target="../media/image35.wmf"/><Relationship Id="rId1" Type="http://schemas.openxmlformats.org/officeDocument/2006/relationships/vmlDrawing" Target="../drawings/vmlDrawing3.vml"/><Relationship Id="rId6" Type="http://schemas.openxmlformats.org/officeDocument/2006/relationships/image" Target="../media/image28.wmf"/><Relationship Id="rId11" Type="http://schemas.openxmlformats.org/officeDocument/2006/relationships/oleObject" Target="../embeddings/oleObject8.bin"/><Relationship Id="rId24" Type="http://schemas.openxmlformats.org/officeDocument/2006/relationships/oleObject" Target="../embeddings/oleObject14.bin"/><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image" Target="../media/image36.wmf"/><Relationship Id="rId10" Type="http://schemas.openxmlformats.org/officeDocument/2006/relationships/image" Target="../media/image30.wmf"/><Relationship Id="rId19" Type="http://schemas.openxmlformats.org/officeDocument/2006/relationships/oleObject" Target="../embeddings/oleObject12.bin"/><Relationship Id="rId4" Type="http://schemas.openxmlformats.org/officeDocument/2006/relationships/image" Target="../media/image27.wmf"/><Relationship Id="rId9" Type="http://schemas.openxmlformats.org/officeDocument/2006/relationships/oleObject" Target="../embeddings/oleObject7.bin"/><Relationship Id="rId14" Type="http://schemas.openxmlformats.org/officeDocument/2006/relationships/image" Target="../media/image32.wmf"/><Relationship Id="rId22"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1.png"/><Relationship Id="rId5" Type="http://schemas.openxmlformats.org/officeDocument/2006/relationships/image" Target="../media/image39.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4.wmf"/><Relationship Id="rId5" Type="http://schemas.openxmlformats.org/officeDocument/2006/relationships/oleObject" Target="../embeddings/oleObject17.bin"/><Relationship Id="rId4" Type="http://schemas.openxmlformats.org/officeDocument/2006/relationships/image" Target="../media/image43.wmf"/></Relationships>
</file>

<file path=ppt/slides/_rels/slide16.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7.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image" Target="../media/image52.png"/><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22.bin"/><Relationship Id="rId1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image" Target="../media/image59.wmf"/><Relationship Id="rId5" Type="http://schemas.openxmlformats.org/officeDocument/2006/relationships/oleObject" Target="../embeddings/oleObject25.bin"/><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2.png"/><Relationship Id="rId1" Type="http://schemas.openxmlformats.org/officeDocument/2006/relationships/slideLayout" Target="../slideLayouts/slideLayout2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4.xm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9.wmf"/></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24.xml"/><Relationship Id="rId5" Type="http://schemas.openxmlformats.org/officeDocument/2006/relationships/image" Target="../media/image81.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9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727715" y="2107582"/>
            <a:ext cx="13944600" cy="11207982"/>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9982200" y="2586689"/>
            <a:ext cx="13526830" cy="13187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124703" y="2461234"/>
            <a:ext cx="13547612" cy="1569660"/>
          </a:xfrm>
          <a:prstGeom prst="rect">
            <a:avLst/>
          </a:prstGeom>
          <a:noFill/>
        </p:spPr>
        <p:txBody>
          <a:bodyPr wrap="square" rtlCol="0">
            <a:spAutoFit/>
          </a:bodyPr>
          <a:lstStyle/>
          <a:p>
            <a:r>
              <a:rPr lang="vi-VN" sz="4800" b="1" dirty="0">
                <a:solidFill>
                  <a:srgbClr val="FFFF00"/>
                </a:solidFill>
                <a:latin typeface="Tahoma" panose="020B0604030504040204" pitchFamily="34" charset="0"/>
                <a:ea typeface="Tahoma" panose="020B0604030504040204" pitchFamily="34" charset="0"/>
                <a:cs typeface="Tahoma" panose="020B0604030504040204" pitchFamily="34" charset="0"/>
              </a:rPr>
              <a:t>CHƯƠNG </a:t>
            </a:r>
            <a:r>
              <a:rPr lang="en-US" sz="4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II</a:t>
            </a:r>
            <a:r>
              <a:rPr lang="vi-VN" sz="4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4800" b="1" dirty="0" smtClean="0">
                <a:solidFill>
                  <a:srgbClr val="FFFF00"/>
                </a:solidFill>
                <a:latin typeface="Tahoma" panose="020B0604030504040204" pitchFamily="34" charset="0"/>
                <a:ea typeface="Tahoma" panose="020B0604030504040204" pitchFamily="34" charset="0"/>
                <a:cs typeface="Tahoma" panose="020B0604030504040204" pitchFamily="34" charset="0"/>
              </a:rPr>
              <a:t>BẤT PHƯƠNG TRÌNH VÀ HỆ BẤT PHƯƠNG TRÌNH BẬC NHẤT HAI ẨN</a:t>
            </a:r>
            <a:endPar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Diagram&#10;&#10;Description automatically generated">
            <a:extLst>
              <a:ext uri="{FF2B5EF4-FFF2-40B4-BE49-F238E27FC236}">
                <a16:creationId xmlns:a16="http://schemas.microsoft.com/office/drawing/2014/main"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923568"/>
            <a:ext cx="8531796" cy="11576010"/>
          </a:xfrm>
          <a:prstGeom prst="rect">
            <a:avLst/>
          </a:prstGeom>
        </p:spPr>
      </p:pic>
      <p:sp>
        <p:nvSpPr>
          <p:cNvPr id="17" name="Rectangle 6">
            <a:extLst>
              <a:ext uri="{FF2B5EF4-FFF2-40B4-BE49-F238E27FC236}">
                <a16:creationId xmlns:a16="http://schemas.microsoft.com/office/drawing/2014/main" id="{FA1434C5-B6EA-4E8A-9827-5D7F3A0203C8}"/>
              </a:ext>
            </a:extLst>
          </p:cNvPr>
          <p:cNvSpPr>
            <a:spLocks noChangeArrowheads="1"/>
          </p:cNvSpPr>
          <p:nvPr/>
        </p:nvSpPr>
        <p:spPr bwMode="auto">
          <a:xfrm>
            <a:off x="9797695" y="6263773"/>
            <a:ext cx="13804641" cy="2895600"/>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defRPr/>
            </a:pP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1.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Bất</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phương</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trình</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bậc</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nhất</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hai</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ẩn</a:t>
            </a:r>
            <a:endPar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defRPr/>
            </a:pP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2.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Hệ</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bất</a:t>
            </a:r>
            <a:r>
              <a:rPr lang="en-US" sz="5200" b="1" dirty="0" smtClean="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phương</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trình</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bậc</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nhất</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D60093"/>
                </a:solidFill>
                <a:latin typeface="Tahoma" panose="020B0604030504040204" pitchFamily="34" charset="0"/>
                <a:ea typeface="Tahoma" panose="020B0604030504040204" pitchFamily="34" charset="0"/>
                <a:cs typeface="Tahoma" panose="020B0604030504040204" pitchFamily="34" charset="0"/>
              </a:rPr>
              <a:t>hai</a:t>
            </a:r>
            <a:r>
              <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rPr>
              <a:t> </a:t>
            </a:r>
            <a:r>
              <a:rPr lang="en-US" sz="5200" b="1" dirty="0" err="1" smtClean="0">
                <a:solidFill>
                  <a:srgbClr val="D60093"/>
                </a:solidFill>
                <a:latin typeface="Tahoma" panose="020B0604030504040204" pitchFamily="34" charset="0"/>
                <a:ea typeface="Tahoma" panose="020B0604030504040204" pitchFamily="34" charset="0"/>
                <a:cs typeface="Tahoma" panose="020B0604030504040204" pitchFamily="34" charset="0"/>
              </a:rPr>
              <a:t>ẩn</a:t>
            </a:r>
            <a:endParaRPr lang="en-US" sz="5200" b="1" dirty="0">
              <a:solidFill>
                <a:srgbClr val="D6009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7742" y="1947270"/>
            <a:ext cx="22917059" cy="836597"/>
            <a:chOff x="168274" y="1878677"/>
            <a:chExt cx="11447004" cy="917904"/>
          </a:xfrm>
        </p:grpSpPr>
        <p:sp>
          <p:nvSpPr>
            <p:cNvPr id="3" name="Rounded Rectangle 2"/>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34392" y="1969243"/>
              <a:ext cx="358071" cy="827338"/>
            </a:xfrm>
            <a:prstGeom prst="rect">
              <a:avLst/>
            </a:prstGeom>
            <a:noFill/>
          </p:spPr>
          <p:txBody>
            <a:bodyPr wrap="none" rtlCol="0">
              <a:spAutoFit/>
            </a:bodyPr>
            <a:lstStyle/>
            <a:p>
              <a:r>
                <a:rPr lang="en-US"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282732" y="1878677"/>
              <a:ext cx="9332546" cy="911759"/>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BIỂU DIỄN MIỀN NGHIỆM CỦA HỆ BPT BẬC NHẤT HAI ẨN </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4"/>
          <p:cNvGrpSpPr/>
          <p:nvPr/>
        </p:nvGrpSpPr>
        <p:grpSpPr>
          <a:xfrm>
            <a:off x="678593" y="2554569"/>
            <a:ext cx="22714807" cy="5507364"/>
            <a:chOff x="1268078" y="3405486"/>
            <a:chExt cx="22486206" cy="4134265"/>
          </a:xfrm>
        </p:grpSpPr>
        <p:sp>
          <p:nvSpPr>
            <p:cNvPr id="7" name="Rounded Rectangle 6"/>
            <p:cNvSpPr/>
            <p:nvPr/>
          </p:nvSpPr>
          <p:spPr>
            <a:xfrm>
              <a:off x="1532360" y="3579402"/>
              <a:ext cx="22221924" cy="396034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8" name="Group 67"/>
            <p:cNvGrpSpPr/>
            <p:nvPr/>
          </p:nvGrpSpPr>
          <p:grpSpPr>
            <a:xfrm>
              <a:off x="1268078" y="3405486"/>
              <a:ext cx="3343538" cy="940513"/>
              <a:chOff x="1311958" y="3405486"/>
              <a:chExt cx="3343538" cy="940513"/>
            </a:xfrm>
          </p:grpSpPr>
          <p:sp>
            <p:nvSpPr>
              <p:cNvPr id="9"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2094590" y="3600324"/>
                <a:ext cx="2404826"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smtClean="0">
                    <a:solidFill>
                      <a:schemeClr val="bg1"/>
                    </a:solidFill>
                    <a:latin typeface="Tahoma" pitchFamily="34" charset="0"/>
                    <a:ea typeface="Tahoma" pitchFamily="34" charset="0"/>
                    <a:cs typeface="Tahoma" pitchFamily="34" charset="0"/>
                  </a:rPr>
                  <a:t>2</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1" name="Group 70"/>
              <p:cNvGrpSpPr/>
              <p:nvPr/>
            </p:nvGrpSpPr>
            <p:grpSpPr>
              <a:xfrm>
                <a:off x="1311958" y="3405486"/>
                <a:ext cx="950173" cy="940513"/>
                <a:chOff x="1311958" y="3405486"/>
                <a:chExt cx="950173" cy="940513"/>
              </a:xfrm>
            </p:grpSpPr>
            <p:sp>
              <p:nvSpPr>
                <p:cNvPr id="12"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4"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5"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7"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8"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5"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6"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7"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8"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9"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0"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1"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2"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3"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4"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5"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6"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7" name="TextBox 36"/>
          <p:cNvSpPr txBox="1"/>
          <p:nvPr/>
        </p:nvSpPr>
        <p:spPr>
          <a:xfrm>
            <a:off x="4005723" y="2789672"/>
            <a:ext cx="22979186" cy="1338828"/>
          </a:xfrm>
          <a:prstGeom prst="rect">
            <a:avLst/>
          </a:prstGeom>
          <a:noFill/>
        </p:spPr>
        <p:txBody>
          <a:bodyPr wrap="square" rtlCol="0">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Biểu</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diễn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miền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nghiệm</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của</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hệ</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bất</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phương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smtClean="0">
                <a:latin typeface="Tahoma" panose="020B0604030504040204" pitchFamily="34" charset="0"/>
                <a:ea typeface="Tahoma" panose="020B0604030504040204" pitchFamily="34" charset="0"/>
                <a:cs typeface="Tahoma" panose="020B0604030504040204" pitchFamily="34" charset="0"/>
              </a:rPr>
              <a:t>trình</a:t>
            </a:r>
            <a:r>
              <a:rPr lang="en-US" sz="5400" b="1" dirty="0" smtClean="0">
                <a:latin typeface="Tahoma" panose="020B0604030504040204" pitchFamily="34" charset="0"/>
                <a:ea typeface="Tahoma" panose="020B0604030504040204" pitchFamily="34" charset="0"/>
                <a:cs typeface="Tahoma" panose="020B0604030504040204" pitchFamily="34" charset="0"/>
              </a:rPr>
              <a:t> </a:t>
            </a:r>
            <a:r>
              <a:rPr lang="en-US" sz="5400" b="1" dirty="0">
                <a:latin typeface="Tahoma" panose="020B0604030504040204" pitchFamily="34" charset="0"/>
                <a:ea typeface="Tahoma" panose="020B0604030504040204" pitchFamily="34" charset="0"/>
                <a:cs typeface="Tahoma" panose="020B0604030504040204" pitchFamily="34" charset="0"/>
              </a:rPr>
              <a:t>:</a:t>
            </a:r>
          </a:p>
        </p:txBody>
      </p:sp>
      <p:grpSp>
        <p:nvGrpSpPr>
          <p:cNvPr id="43" name="Group 42"/>
          <p:cNvGrpSpPr/>
          <p:nvPr/>
        </p:nvGrpSpPr>
        <p:grpSpPr>
          <a:xfrm>
            <a:off x="506510" y="7696200"/>
            <a:ext cx="22886890" cy="6019800"/>
            <a:chOff x="1076414" y="4334859"/>
            <a:chExt cx="22655024" cy="4716873"/>
          </a:xfrm>
        </p:grpSpPr>
        <p:grpSp>
          <p:nvGrpSpPr>
            <p:cNvPr id="44" name="Group 5"/>
            <p:cNvGrpSpPr/>
            <p:nvPr/>
          </p:nvGrpSpPr>
          <p:grpSpPr>
            <a:xfrm>
              <a:off x="1533269" y="4671091"/>
              <a:ext cx="22198169" cy="4380641"/>
              <a:chOff x="637542" y="1083939"/>
              <a:chExt cx="8741405" cy="1724678"/>
            </a:xfrm>
          </p:grpSpPr>
          <p:sp>
            <p:nvSpPr>
              <p:cNvPr id="61" name="Rounded Rectangle 60"/>
              <p:cNvSpPr/>
              <p:nvPr/>
            </p:nvSpPr>
            <p:spPr>
              <a:xfrm>
                <a:off x="637542" y="1083939"/>
                <a:ext cx="8741405" cy="1724678"/>
              </a:xfrm>
              <a:prstGeom prst="roundRect">
                <a:avLst>
                  <a:gd name="adj" fmla="val 4110"/>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1007731" y="1742814"/>
                <a:ext cx="7867095" cy="198287"/>
              </a:xfrm>
              <a:prstGeom prst="rect">
                <a:avLst/>
              </a:prstGeom>
              <a:noFill/>
            </p:spPr>
            <p:txBody>
              <a:bodyPr wrap="square" rtlCol="0">
                <a:spAutoFit/>
              </a:bodyPr>
              <a:lstStyle/>
              <a:p>
                <a:pPr algn="just">
                  <a:lnSpc>
                    <a:spcPts val="4000"/>
                  </a:lnSpc>
                </a:pPr>
                <a:endParaRPr lang="en-US" sz="46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45" name="Group 65"/>
            <p:cNvGrpSpPr/>
            <p:nvPr/>
          </p:nvGrpSpPr>
          <p:grpSpPr>
            <a:xfrm>
              <a:off x="1076414" y="4334859"/>
              <a:ext cx="4411573" cy="1971896"/>
              <a:chOff x="166396" y="8712046"/>
              <a:chExt cx="4411573" cy="1971896"/>
            </a:xfrm>
          </p:grpSpPr>
          <p:sp>
            <p:nvSpPr>
              <p:cNvPr id="46"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nvGrpSpPr>
              <p:cNvPr id="47" name="Group 7"/>
              <p:cNvGrpSpPr/>
              <p:nvPr/>
            </p:nvGrpSpPr>
            <p:grpSpPr>
              <a:xfrm>
                <a:off x="166396" y="8780577"/>
                <a:ext cx="702538" cy="572229"/>
                <a:chOff x="-145995" y="8633545"/>
                <a:chExt cx="787401" cy="641352"/>
              </a:xfrm>
            </p:grpSpPr>
            <p:sp>
              <p:nvSpPr>
                <p:cNvPr id="49"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0"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1"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2"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3"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4"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5"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6"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7"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8"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9"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60"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sp>
            <p:nvSpPr>
              <p:cNvPr id="48" name="TextBox 47"/>
              <p:cNvSpPr txBox="1"/>
              <p:nvPr/>
            </p:nvSpPr>
            <p:spPr>
              <a:xfrm>
                <a:off x="932117" y="8712046"/>
                <a:ext cx="3526169" cy="1971896"/>
              </a:xfrm>
              <a:prstGeom prst="rect">
                <a:avLst/>
              </a:prstGeom>
              <a:noFill/>
            </p:spPr>
            <p:txBody>
              <a:bodyPr wrap="square" rtlCol="0">
                <a:spAutoFit/>
              </a:bodyPr>
              <a:lstStyle/>
              <a:p>
                <a:r>
                  <a:rPr lang="en-US" sz="5400" b="1" dirty="0" err="1">
                    <a:solidFill>
                      <a:schemeClr val="bg1"/>
                    </a:solidFill>
                    <a:latin typeface="Tahoma" panose="020B0604030504040204" pitchFamily="34" charset="0"/>
                    <a:ea typeface="Tahoma" panose="020B0604030504040204" pitchFamily="34" charset="0"/>
                    <a:cs typeface="Tahoma" panose="020B0604030504040204" pitchFamily="34" charset="0"/>
                  </a:rPr>
                  <a:t>Lời</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chemeClr val="bg1"/>
                    </a:solidFill>
                    <a:latin typeface="Tahoma" panose="020B0604030504040204" pitchFamily="34" charset="0"/>
                    <a:ea typeface="Tahoma" panose="020B0604030504040204" pitchFamily="34" charset="0"/>
                    <a:cs typeface="Tahoma" panose="020B0604030504040204" pitchFamily="34" charset="0"/>
                  </a:rPr>
                  <a:t>giải</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63" name="TextBox 62"/>
          <p:cNvSpPr txBox="1"/>
          <p:nvPr/>
        </p:nvSpPr>
        <p:spPr>
          <a:xfrm>
            <a:off x="5189532" y="8265234"/>
            <a:ext cx="15921318" cy="2585323"/>
          </a:xfrm>
          <a:prstGeom prst="rect">
            <a:avLst/>
          </a:prstGeom>
          <a:noFill/>
        </p:spPr>
        <p:txBody>
          <a:bodyPr wrap="square" rtlCol="0">
            <a:spAutoFit/>
          </a:bodyPr>
          <a:lstStyle/>
          <a:p>
            <a:pPr>
              <a:spcBef>
                <a:spcPct val="50000"/>
              </a:spcBef>
            </a:pPr>
            <a:r>
              <a:rPr lang="en-US" sz="5400" b="1" dirty="0" err="1">
                <a:latin typeface="Tahoma" panose="020B0604030504040204" pitchFamily="34" charset="0"/>
                <a:ea typeface="Tahoma" panose="020B0604030504040204" pitchFamily="34" charset="0"/>
                <a:cs typeface="Tahoma" panose="020B0604030504040204" pitchFamily="34" charset="0"/>
              </a:rPr>
              <a:t>Bước</a:t>
            </a:r>
            <a:r>
              <a:rPr lang="vi-VN" sz="5400" b="1" dirty="0">
                <a:latin typeface="Tahoma" panose="020B0604030504040204" pitchFamily="34" charset="0"/>
                <a:ea typeface="Tahoma" panose="020B0604030504040204" pitchFamily="34" charset="0"/>
                <a:cs typeface="Tahoma" panose="020B0604030504040204" pitchFamily="34" charset="0"/>
              </a:rPr>
              <a:t> 1</a:t>
            </a:r>
            <a:r>
              <a:rPr lang="en-US" sz="5400" b="1" dirty="0">
                <a:latin typeface="Tahoma" panose="020B0604030504040204" pitchFamily="34" charset="0"/>
                <a:ea typeface="Tahoma" panose="020B0604030504040204" pitchFamily="34" charset="0"/>
                <a:cs typeface="Tahoma" panose="020B0604030504040204" pitchFamily="34" charset="0"/>
              </a:rPr>
              <a:t>:</a:t>
            </a:r>
            <a:r>
              <a:rPr lang="vi-VN" sz="5400" b="1"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Vẽ</a:t>
            </a:r>
            <a:r>
              <a:rPr lang="vi-VN" sz="5400" dirty="0">
                <a:latin typeface="Tahoma" panose="020B0604030504040204" pitchFamily="34" charset="0"/>
                <a:ea typeface="Tahoma" panose="020B0604030504040204" pitchFamily="34" charset="0"/>
                <a:cs typeface="Tahoma" panose="020B0604030504040204" pitchFamily="34" charset="0"/>
              </a:rPr>
              <a:t> các đường thẳng</a:t>
            </a:r>
            <a:r>
              <a:rPr lang="en-US" sz="5400" dirty="0">
                <a:latin typeface="Tahoma" panose="020B0604030504040204" pitchFamily="34" charset="0"/>
                <a:ea typeface="Tahoma" panose="020B0604030504040204" pitchFamily="34" charset="0"/>
                <a:cs typeface="Tahoma" panose="020B0604030504040204" pitchFamily="34" charset="0"/>
              </a:rPr>
              <a:t> </a:t>
            </a:r>
            <a:br>
              <a:rPr lang="en-US" sz="5400" dirty="0">
                <a:latin typeface="Tahoma" panose="020B0604030504040204" pitchFamily="34" charset="0"/>
                <a:ea typeface="Tahoma" panose="020B0604030504040204" pitchFamily="34" charset="0"/>
                <a:cs typeface="Tahoma" panose="020B0604030504040204" pitchFamily="34" charset="0"/>
              </a:rPr>
            </a:br>
            <a:r>
              <a:rPr lang="en-US" sz="5400" dirty="0">
                <a:latin typeface="Tahoma" panose="020B0604030504040204" pitchFamily="34" charset="0"/>
                <a:ea typeface="Tahoma" panose="020B0604030504040204" pitchFamily="34" charset="0"/>
                <a:cs typeface="Tahoma" panose="020B0604030504040204" pitchFamily="34" charset="0"/>
              </a:rPr>
              <a:t/>
            </a:r>
            <a:br>
              <a:rPr lang="en-US" sz="5400" dirty="0">
                <a:latin typeface="Tahoma" panose="020B0604030504040204" pitchFamily="34" charset="0"/>
                <a:ea typeface="Tahoma" panose="020B0604030504040204" pitchFamily="34" charset="0"/>
                <a:cs typeface="Tahoma" panose="020B0604030504040204" pitchFamily="34" charset="0"/>
              </a:rPr>
            </a:br>
            <a:endParaRPr lang="en-US" sz="5400" b="1" dirty="0">
              <a:latin typeface="Tahoma" pitchFamily="34" charset="0"/>
              <a:ea typeface="Tahoma" pitchFamily="34" charset="0"/>
              <a:cs typeface="Tahoma" pitchFamily="34" charset="0"/>
            </a:endParaRPr>
          </a:p>
        </p:txBody>
      </p:sp>
      <p:sp>
        <p:nvSpPr>
          <p:cNvPr id="64" name="Rectangle 63"/>
          <p:cNvSpPr/>
          <p:nvPr/>
        </p:nvSpPr>
        <p:spPr>
          <a:xfrm>
            <a:off x="962812" y="11281120"/>
            <a:ext cx="14581988" cy="1446550"/>
          </a:xfrm>
          <a:prstGeom prst="rect">
            <a:avLst/>
          </a:prstGeom>
        </p:spPr>
        <p:txBody>
          <a:bodyPr wrap="square">
            <a:spAutoFit/>
          </a:bodyPr>
          <a:lstStyle/>
          <a:p>
            <a:pPr algn="just">
              <a:lnSpc>
                <a:spcPct val="200000"/>
              </a:lnSpc>
            </a:pPr>
            <a:r>
              <a:rPr lang="en-US" sz="4400" b="1" dirty="0">
                <a:latin typeface="Tahoma" panose="020B0604030504040204" pitchFamily="34" charset="0"/>
                <a:ea typeface="Tahoma" panose="020B0604030504040204" pitchFamily="34" charset="0"/>
                <a:cs typeface="Tahoma" panose="020B0604030504040204" pitchFamily="34" charset="0"/>
              </a:rPr>
              <a:t>  </a:t>
            </a:r>
          </a:p>
        </p:txBody>
      </p:sp>
      <p:sp>
        <p:nvSpPr>
          <p:cNvPr id="65" name="TextBox 64"/>
          <p:cNvSpPr txBox="1"/>
          <p:nvPr/>
        </p:nvSpPr>
        <p:spPr>
          <a:xfrm>
            <a:off x="1150459" y="10473915"/>
            <a:ext cx="22631400" cy="5262979"/>
          </a:xfrm>
          <a:prstGeom prst="rect">
            <a:avLst/>
          </a:prstGeom>
          <a:noFill/>
        </p:spPr>
        <p:txBody>
          <a:bodyPr wrap="square" rtlCol="0">
            <a:spAutoFit/>
          </a:bodyPr>
          <a:lstStyle/>
          <a:p>
            <a:r>
              <a:rPr lang="en-US" sz="5400" b="1" dirty="0" err="1">
                <a:latin typeface="Tahoma" panose="020B0604030504040204" pitchFamily="34" charset="0"/>
                <a:ea typeface="Tahoma" panose="020B0604030504040204" pitchFamily="34" charset="0"/>
                <a:cs typeface="Tahoma" panose="020B0604030504040204" pitchFamily="34" charset="0"/>
              </a:rPr>
              <a:t>Bước</a:t>
            </a:r>
            <a:r>
              <a:rPr lang="vi-VN" sz="5400" b="1" dirty="0">
                <a:latin typeface="Tahoma" panose="020B0604030504040204" pitchFamily="34" charset="0"/>
                <a:ea typeface="Tahoma" panose="020B0604030504040204" pitchFamily="34" charset="0"/>
                <a:cs typeface="Tahoma" panose="020B0604030504040204" pitchFamily="34" charset="0"/>
              </a:rPr>
              <a:t> </a:t>
            </a:r>
            <a:r>
              <a:rPr lang="en-US" sz="5400" b="1" dirty="0">
                <a:latin typeface="Tahoma" panose="020B0604030504040204" pitchFamily="34" charset="0"/>
                <a:ea typeface="Tahoma" panose="020B0604030504040204" pitchFamily="34" charset="0"/>
                <a:cs typeface="Tahoma" panose="020B0604030504040204" pitchFamily="34" charset="0"/>
              </a:rPr>
              <a:t>2: </a:t>
            </a:r>
            <a:r>
              <a:rPr lang="en-US" sz="5400" dirty="0" err="1">
                <a:latin typeface="Tahoma" panose="020B0604030504040204" pitchFamily="34" charset="0"/>
                <a:ea typeface="Tahoma" panose="020B0604030504040204" pitchFamily="34" charset="0"/>
                <a:cs typeface="Tahoma" panose="020B0604030504040204" pitchFamily="34" charset="0"/>
              </a:rPr>
              <a:t>Kết</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luận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phần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không</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bị</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gạch</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là</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miền</a:t>
            </a:r>
            <a:endParaRPr lang="en-US" sz="5400" dirty="0">
              <a:latin typeface="Tahoma" panose="020B0604030504040204" pitchFamily="34" charset="0"/>
              <a:ea typeface="Tahoma" panose="020B0604030504040204" pitchFamily="34" charset="0"/>
              <a:cs typeface="Tahoma" panose="020B0604030504040204" pitchFamily="34" charset="0"/>
            </a:endParaRPr>
          </a:p>
          <a:p>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nghiệm</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của</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hệ</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Miền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nghiệm</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là</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tứ</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giác</a:t>
            </a:r>
            <a:r>
              <a:rPr lang="en-US" sz="5400" dirty="0">
                <a:latin typeface="Tahoma" panose="020B0604030504040204" pitchFamily="34" charset="0"/>
                <a:ea typeface="Tahoma" panose="020B0604030504040204" pitchFamily="34" charset="0"/>
                <a:cs typeface="Tahoma" panose="020B0604030504040204" pitchFamily="34" charset="0"/>
              </a:rPr>
              <a:t> OABC</a:t>
            </a:r>
          </a:p>
          <a:p>
            <a:r>
              <a:rPr lang="en-US" sz="5400" dirty="0" err="1">
                <a:latin typeface="Tahoma" panose="020B0604030504040204" pitchFamily="34" charset="0"/>
                <a:ea typeface="Tahoma" panose="020B0604030504040204" pitchFamily="34" charset="0"/>
                <a:cs typeface="Tahoma" panose="020B0604030504040204" pitchFamily="34" charset="0"/>
              </a:rPr>
              <a:t>kể</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cả</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miền</a:t>
            </a:r>
            <a:r>
              <a:rPr lang="en-US" sz="5400" dirty="0">
                <a:latin typeface="Tahoma" panose="020B0604030504040204" pitchFamily="34" charset="0"/>
                <a:ea typeface="Tahoma" panose="020B0604030504040204" pitchFamily="34" charset="0"/>
                <a:cs typeface="Tahoma" panose="020B0604030504040204" pitchFamily="34" charset="0"/>
              </a:rPr>
              <a:t> </a:t>
            </a:r>
            <a:r>
              <a:rPr lang="en-US" sz="5400" dirty="0" err="1">
                <a:latin typeface="Tahoma" panose="020B0604030504040204" pitchFamily="34" charset="0"/>
                <a:ea typeface="Tahoma" panose="020B0604030504040204" pitchFamily="34" charset="0"/>
                <a:cs typeface="Tahoma" panose="020B0604030504040204" pitchFamily="34" charset="0"/>
              </a:rPr>
              <a:t>trong</a:t>
            </a:r>
            <a:r>
              <a:rPr lang="en-US" sz="5400" dirty="0">
                <a:latin typeface="Tahoma" panose="020B0604030504040204" pitchFamily="34" charset="0"/>
                <a:ea typeface="Tahoma" panose="020B0604030504040204" pitchFamily="34" charset="0"/>
                <a:cs typeface="Tahoma" panose="020B0604030504040204" pitchFamily="34" charset="0"/>
              </a:rPr>
              <a:t>.</a:t>
            </a:r>
            <a:br>
              <a:rPr lang="en-US" sz="5400" dirty="0">
                <a:latin typeface="Tahoma" panose="020B0604030504040204" pitchFamily="34" charset="0"/>
                <a:ea typeface="Tahoma" panose="020B0604030504040204" pitchFamily="34" charset="0"/>
                <a:cs typeface="Tahoma" panose="020B0604030504040204" pitchFamily="34" charset="0"/>
              </a:rPr>
            </a:br>
            <a:r>
              <a:rPr lang="en-US" sz="5400" dirty="0">
                <a:latin typeface="Tahoma" panose="020B0604030504040204" pitchFamily="34" charset="0"/>
                <a:ea typeface="Tahoma" panose="020B0604030504040204" pitchFamily="34" charset="0"/>
                <a:cs typeface="Tahoma" panose="020B0604030504040204" pitchFamily="34" charset="0"/>
              </a:rPr>
              <a:t/>
            </a:r>
            <a:br>
              <a:rPr lang="en-US" sz="5400" dirty="0">
                <a:latin typeface="Tahoma" panose="020B0604030504040204" pitchFamily="34" charset="0"/>
                <a:ea typeface="Tahoma" panose="020B0604030504040204" pitchFamily="34" charset="0"/>
                <a:cs typeface="Tahoma" panose="020B0604030504040204" pitchFamily="34" charset="0"/>
              </a:rPr>
            </a:br>
            <a:endParaRPr lang="en-US" sz="5400" dirty="0">
              <a:latin typeface="Tahoma" panose="020B0604030504040204" pitchFamily="34" charset="0"/>
              <a:ea typeface="Tahoma" panose="020B0604030504040204" pitchFamily="34" charset="0"/>
              <a:cs typeface="Tahoma" panose="020B0604030504040204" pitchFamily="34" charset="0"/>
            </a:endParaRPr>
          </a:p>
          <a:p>
            <a:pPr>
              <a:spcBef>
                <a:spcPct val="50000"/>
              </a:spcBef>
            </a:pPr>
            <a:endParaRPr lang="en-US" sz="4400" b="1" dirty="0">
              <a:latin typeface="Tahoma" pitchFamily="34" charset="0"/>
              <a:ea typeface="Tahoma" pitchFamily="34" charset="0"/>
              <a:cs typeface="Tahoma" pitchFamily="34" charset="0"/>
            </a:endParaRPr>
          </a:p>
        </p:txBody>
      </p:sp>
      <p:graphicFrame>
        <p:nvGraphicFramePr>
          <p:cNvPr id="67" name="Object 66"/>
          <p:cNvGraphicFramePr>
            <a:graphicFrameLocks noChangeAspect="1"/>
          </p:cNvGraphicFramePr>
          <p:nvPr>
            <p:extLst>
              <p:ext uri="{D42A27DB-BD31-4B8C-83A1-F6EECF244321}">
                <p14:modId xmlns:p14="http://schemas.microsoft.com/office/powerpoint/2010/main" val="2318399151"/>
              </p:ext>
            </p:extLst>
          </p:nvPr>
        </p:nvGraphicFramePr>
        <p:xfrm>
          <a:off x="8818962" y="4054524"/>
          <a:ext cx="3144437" cy="3920338"/>
        </p:xfrm>
        <a:graphic>
          <a:graphicData uri="http://schemas.openxmlformats.org/presentationml/2006/ole">
            <mc:AlternateContent xmlns:mc="http://schemas.openxmlformats.org/markup-compatibility/2006">
              <mc:Choice xmlns:v="urn:schemas-microsoft-com:vml" Requires="v">
                <p:oleObj spid="_x0000_s8212" name="Equation" r:id="rId3" imgW="736600" imgH="914400" progId="Equation.DSMT4">
                  <p:embed/>
                </p:oleObj>
              </mc:Choice>
              <mc:Fallback>
                <p:oleObj name="Equation" r:id="rId3" imgW="736600" imgH="914400" progId="Equation.DSMT4">
                  <p:embed/>
                  <p:pic>
                    <p:nvPicPr>
                      <p:cNvPr id="67" name="Object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8962" y="4054524"/>
                        <a:ext cx="3144437" cy="3920338"/>
                      </a:xfrm>
                      <a:prstGeom prst="rect">
                        <a:avLst/>
                      </a:prstGeom>
                      <a:noFill/>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3929990661"/>
              </p:ext>
            </p:extLst>
          </p:nvPr>
        </p:nvGraphicFramePr>
        <p:xfrm>
          <a:off x="1981989" y="9258524"/>
          <a:ext cx="12877011" cy="1082580"/>
        </p:xfrm>
        <a:graphic>
          <a:graphicData uri="http://schemas.openxmlformats.org/presentationml/2006/ole">
            <mc:AlternateContent xmlns:mc="http://schemas.openxmlformats.org/markup-compatibility/2006">
              <mc:Choice xmlns:v="urn:schemas-microsoft-com:vml" Requires="v">
                <p:oleObj spid="_x0000_s8213" name="Equation" r:id="rId5" imgW="2869920" imgH="241200" progId="Equation.DSMT4">
                  <p:embed/>
                </p:oleObj>
              </mc:Choice>
              <mc:Fallback>
                <p:oleObj name="Equation" r:id="rId5" imgW="2869920" imgH="241200" progId="Equation.DSMT4">
                  <p:embed/>
                  <p:pic>
                    <p:nvPicPr>
                      <p:cNvPr id="69" name="Object 68"/>
                      <p:cNvPicPr/>
                      <p:nvPr/>
                    </p:nvPicPr>
                    <p:blipFill>
                      <a:blip r:embed="rId6"/>
                      <a:stretch>
                        <a:fillRect/>
                      </a:stretch>
                    </p:blipFill>
                    <p:spPr>
                      <a:xfrm>
                        <a:off x="1981989" y="9258524"/>
                        <a:ext cx="12877011" cy="1082580"/>
                      </a:xfrm>
                      <a:prstGeom prst="rect">
                        <a:avLst/>
                      </a:prstGeom>
                    </p:spPr>
                  </p:pic>
                </p:oleObj>
              </mc:Fallback>
            </mc:AlternateContent>
          </a:graphicData>
        </a:graphic>
      </p:graphicFrame>
      <p:pic>
        <p:nvPicPr>
          <p:cNvPr id="70" name="Picture 69"/>
          <p:cNvPicPr/>
          <p:nvPr/>
        </p:nvPicPr>
        <p:blipFill>
          <a:blip r:embed="rId7"/>
          <a:stretch>
            <a:fillRect/>
          </a:stretch>
        </p:blipFill>
        <p:spPr>
          <a:xfrm>
            <a:off x="15707399" y="8589106"/>
            <a:ext cx="6930214" cy="5126893"/>
          </a:xfrm>
          <a:prstGeom prst="rect">
            <a:avLst/>
          </a:prstGeom>
        </p:spPr>
      </p:pic>
    </p:spTree>
    <p:extLst>
      <p:ext uri="{BB962C8B-B14F-4D97-AF65-F5344CB8AC3E}">
        <p14:creationId xmlns:p14="http://schemas.microsoft.com/office/powerpoint/2010/main" val="37934714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down)">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3">
                                            <p:txEl>
                                              <p:pRg st="0" end="0"/>
                                            </p:txEl>
                                          </p:spTgt>
                                        </p:tgtEl>
                                        <p:attrNameLst>
                                          <p:attrName>style.visibility</p:attrName>
                                        </p:attrNameLst>
                                      </p:cBhvr>
                                      <p:to>
                                        <p:strVal val="visible"/>
                                      </p:to>
                                    </p:set>
                                    <p:animEffect transition="in" filter="barn(inVertical)">
                                      <p:cBhvr>
                                        <p:cTn id="34" dur="500"/>
                                        <p:tgtEl>
                                          <p:spTgt spid="6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1000"/>
                                        <p:tgtEl>
                                          <p:spTgt spid="69"/>
                                        </p:tgtEl>
                                      </p:cBhvr>
                                    </p:animEffect>
                                    <p:anim calcmode="lin" valueType="num">
                                      <p:cBhvr>
                                        <p:cTn id="45" dur="1000" fill="hold"/>
                                        <p:tgtEl>
                                          <p:spTgt spid="69"/>
                                        </p:tgtEl>
                                        <p:attrNameLst>
                                          <p:attrName>ppt_x</p:attrName>
                                        </p:attrNameLst>
                                      </p:cBhvr>
                                      <p:tavLst>
                                        <p:tav tm="0">
                                          <p:val>
                                            <p:strVal val="#ppt_x"/>
                                          </p:val>
                                        </p:tav>
                                        <p:tav tm="100000">
                                          <p:val>
                                            <p:strVal val="#ppt_x"/>
                                          </p:val>
                                        </p:tav>
                                      </p:tavLst>
                                    </p:anim>
                                    <p:anim calcmode="lin" valueType="num">
                                      <p:cBhvr>
                                        <p:cTn id="4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barn(inVertical)">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circle(in)">
                                      <p:cBhvr>
                                        <p:cTn id="56"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1534966" y="9171857"/>
            <a:ext cx="2480166" cy="800219"/>
          </a:xfrm>
          <a:prstGeom prst="rect">
            <a:avLst/>
          </a:prstGeom>
          <a:noFill/>
        </p:spPr>
        <p:txBody>
          <a:bodyPr wrap="none" rtlCol="0">
            <a:spAutoFit/>
          </a:bodyPr>
          <a:lstStyle/>
          <a:p>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Ghi</a:t>
            </a:r>
            <a:r>
              <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nhớ</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6" name="Rounded Rectangle 75"/>
          <p:cNvSpPr/>
          <p:nvPr/>
        </p:nvSpPr>
        <p:spPr>
          <a:xfrm>
            <a:off x="247742" y="3581400"/>
            <a:ext cx="23926800" cy="8222824"/>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pt-BR" sz="48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pt-BR" sz="4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pt-BR" sz="5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Bài</a:t>
            </a:r>
            <a:r>
              <a:rPr lang="vi-VN" sz="5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5400" b="1" dirty="0">
                <a:solidFill>
                  <a:schemeClr val="tx1"/>
                </a:solidFill>
                <a:latin typeface="Tahoma" panose="020B0604030504040204" pitchFamily="34" charset="0"/>
                <a:ea typeface="Tahoma" panose="020B0604030504040204" pitchFamily="34" charset="0"/>
                <a:cs typeface="Tahoma" panose="020B0604030504040204" pitchFamily="34" charset="0"/>
              </a:rPr>
              <a:t>toán 1.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Quảng cáo sản phẩm trên truyền hình là một hoạt động quan trọng trong kinh doanh của các doanh nghiệp. Theo Thông báo số 10/2019, giá quảng cáo trên VTV1 là 30 triệu đồng cho 15 giây/1 lần quảng cáo vào khoảng 20h30; là 6 triệu đồng cho 15 giây/1 lần quảng cáo vào khung giờ 16h00 – 17h00</a:t>
            </a:r>
            <a:r>
              <a:rPr lang="vi-VN" sz="54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vi-VN" sz="5400" dirty="0">
                <a:latin typeface="Tahoma" panose="020B0604030504040204" pitchFamily="34" charset="0"/>
                <a:ea typeface="Tahoma" panose="020B0604030504040204" pitchFamily="34" charset="0"/>
                <a:cs typeface="Tahoma" panose="020B0604030504040204" pitchFamily="34" charset="0"/>
              </a:rPr>
              <a:t>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Một công ty dự định chi không quá 900 triệu đồng để quảng cáo trên VTV1 sau: ít nhất 10 lần quảng cáo vào khoảng 20h30 và không quá 50 lần quảng cáo vào khung giờ 16h00 – 17h00. Gọi</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tx1"/>
                </a:solidFill>
                <a:latin typeface="Tahoma" panose="020B0604030504040204" pitchFamily="34" charset="0"/>
                <a:ea typeface="Tahoma" panose="020B0604030504040204" pitchFamily="34" charset="0"/>
                <a:cs typeface="Tahoma" panose="020B0604030504040204" pitchFamily="34" charset="0"/>
              </a:rPr>
              <a:t>x,y</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lần lượt là số lần phát quảng cáo vào khoảng 20h30 và vào khung giờ 16h00 – 17h00. </a:t>
            </a:r>
            <a:r>
              <a:rPr lang="en-US" sz="5400" dirty="0" err="1">
                <a:solidFill>
                  <a:schemeClr val="tx1"/>
                </a:solidFill>
                <a:latin typeface="Tahoma" panose="020B0604030504040204" pitchFamily="34" charset="0"/>
                <a:ea typeface="Tahoma" panose="020B0604030504040204" pitchFamily="34" charset="0"/>
                <a:cs typeface="Tahoma" panose="020B0604030504040204" pitchFamily="34" charset="0"/>
              </a:rPr>
              <a:t>Tìm</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x </a:t>
            </a:r>
            <a:r>
              <a:rPr lang="en-US" sz="5400"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5400" dirty="0">
                <a:solidFill>
                  <a:schemeClr val="tx1"/>
                </a:solidFill>
                <a:latin typeface="Tahoma" panose="020B0604030504040204" pitchFamily="34" charset="0"/>
                <a:ea typeface="Tahoma" panose="020B0604030504040204" pitchFamily="34" charset="0"/>
                <a:cs typeface="Tahoma" panose="020B0604030504040204" pitchFamily="34" charset="0"/>
              </a:rPr>
              <a:t> y </a:t>
            </a:r>
            <a:r>
              <a:rPr lang="vi-VN" sz="5400" dirty="0">
                <a:solidFill>
                  <a:schemeClr val="tx1"/>
                </a:solidFill>
                <a:latin typeface="Tahoma" panose="020B0604030504040204" pitchFamily="34" charset="0"/>
                <a:ea typeface="Tahoma" panose="020B0604030504040204" pitchFamily="34" charset="0"/>
                <a:cs typeface="Tahoma" panose="020B0604030504040204" pitchFamily="34" charset="0"/>
              </a:rPr>
              <a:t>sao cho tổng số lần xuất hiện quảng cáo của công ty là nhiều nhất.</a:t>
            </a:r>
            <a:endParaRPr lang="en-US" sz="5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5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5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n-US" sz="4600" dirty="0">
              <a:solidFill>
                <a:schemeClr val="tx1"/>
              </a:solidFill>
              <a:latin typeface="Tahoma" pitchFamily="34" charset="0"/>
              <a:ea typeface="Tahoma" pitchFamily="34" charset="0"/>
              <a:cs typeface="Tahoma" pitchFamily="34" charset="0"/>
            </a:endParaRPr>
          </a:p>
        </p:txBody>
      </p:sp>
      <p:grpSp>
        <p:nvGrpSpPr>
          <p:cNvPr id="6" name="Group 5"/>
          <p:cNvGrpSpPr/>
          <p:nvPr/>
        </p:nvGrpSpPr>
        <p:grpSpPr>
          <a:xfrm>
            <a:off x="247742" y="1947271"/>
            <a:ext cx="22917059" cy="923330"/>
            <a:chOff x="168274" y="1878677"/>
            <a:chExt cx="11447004" cy="1013066"/>
          </a:xfrm>
        </p:grpSpPr>
        <p:sp>
          <p:nvSpPr>
            <p:cNvPr id="7" name="Rounded Rectangle 6"/>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934392" y="1969243"/>
              <a:ext cx="490986" cy="827337"/>
            </a:xfrm>
            <a:prstGeom prst="rect">
              <a:avLst/>
            </a:prstGeom>
            <a:noFill/>
          </p:spPr>
          <p:txBody>
            <a:bodyPr wrap="none" rtlCol="0">
              <a:spAutoFit/>
            </a:bodyPr>
            <a:lstStyle/>
            <a:p>
              <a:r>
                <a:rPr lang="en-US"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82732" y="1878677"/>
              <a:ext cx="9332546" cy="1013066"/>
            </a:xfrm>
            <a:prstGeom prst="rect">
              <a:avLst/>
            </a:prstGeom>
            <a:noFill/>
          </p:spPr>
          <p:txBody>
            <a:bodyPr wrap="square" rtlCol="0">
              <a:spAutoFit/>
            </a:bodyPr>
            <a:lstStyle/>
            <a:p>
              <a:r>
                <a:rPr lang="en-US" sz="54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ÁP DỤNG VÀO BÀI TOÁN THỰC TIỄN</a:t>
              </a:r>
              <a:endParaRPr lang="en-US" sz="54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1230273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80521" y="1654648"/>
            <a:ext cx="23992517" cy="12407358"/>
            <a:chOff x="443601" y="1871106"/>
            <a:chExt cx="22960434" cy="4057815"/>
          </a:xfrm>
        </p:grpSpPr>
        <p:grpSp>
          <p:nvGrpSpPr>
            <p:cNvPr id="34" name="Group 33"/>
            <p:cNvGrpSpPr/>
            <p:nvPr/>
          </p:nvGrpSpPr>
          <p:grpSpPr>
            <a:xfrm>
              <a:off x="443601" y="1895004"/>
              <a:ext cx="22960434" cy="4033917"/>
              <a:chOff x="940602" y="4377894"/>
              <a:chExt cx="22960434" cy="4033917"/>
            </a:xfrm>
          </p:grpSpPr>
          <p:grpSp>
            <p:nvGrpSpPr>
              <p:cNvPr id="36" name="Group 5"/>
              <p:cNvGrpSpPr/>
              <p:nvPr/>
            </p:nvGrpSpPr>
            <p:grpSpPr>
              <a:xfrm>
                <a:off x="940602" y="4377895"/>
                <a:ext cx="22960434" cy="4033916"/>
                <a:chOff x="404156" y="968506"/>
                <a:chExt cx="9041577" cy="1588170"/>
              </a:xfrm>
            </p:grpSpPr>
            <p:sp>
              <p:nvSpPr>
                <p:cNvPr id="62" name="Rounded Rectangle 61"/>
                <p:cNvSpPr/>
                <p:nvPr/>
              </p:nvSpPr>
              <p:spPr>
                <a:xfrm>
                  <a:off x="404156" y="968506"/>
                  <a:ext cx="9041577" cy="1588170"/>
                </a:xfrm>
                <a:prstGeom prst="roundRect">
                  <a:avLst>
                    <a:gd name="adj" fmla="val 4110"/>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anose="020B0604030504040204" pitchFamily="34" charset="0"/>
                    <a:ea typeface="Tahoma" panose="020B0604030504040204" pitchFamily="34" charset="0"/>
                    <a:cs typeface="Tahoma" panose="020B0604030504040204" pitchFamily="34" charset="0"/>
                  </a:endParaRPr>
                </a:p>
              </p:txBody>
            </p:sp>
            <p:sp>
              <p:nvSpPr>
                <p:cNvPr id="63" name="TextBox 62"/>
                <p:cNvSpPr txBox="1"/>
                <p:nvPr/>
              </p:nvSpPr>
              <p:spPr>
                <a:xfrm>
                  <a:off x="1007731" y="1742814"/>
                  <a:ext cx="7867095" cy="77938"/>
                </a:xfrm>
                <a:prstGeom prst="rect">
                  <a:avLst/>
                </a:prstGeom>
                <a:noFill/>
              </p:spPr>
              <p:txBody>
                <a:bodyPr wrap="square" rtlCol="0">
                  <a:spAutoFit/>
                </a:bodyPr>
                <a:lstStyle/>
                <a:p>
                  <a:pPr algn="just">
                    <a:lnSpc>
                      <a:spcPts val="4000"/>
                    </a:lnSpc>
                  </a:pPr>
                  <a:endParaRPr lang="en-US" sz="46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5"/>
              <p:cNvGrpSpPr/>
              <p:nvPr/>
            </p:nvGrpSpPr>
            <p:grpSpPr>
              <a:xfrm>
                <a:off x="1076414" y="4377894"/>
                <a:ext cx="3719028" cy="597723"/>
                <a:chOff x="166396" y="8755081"/>
                <a:chExt cx="3719028" cy="597723"/>
              </a:xfrm>
            </p:grpSpPr>
            <p:sp>
              <p:nvSpPr>
                <p:cNvPr id="48" name="Freeform 20"/>
                <p:cNvSpPr>
                  <a:spLocks/>
                </p:cNvSpPr>
                <p:nvPr/>
              </p:nvSpPr>
              <p:spPr bwMode="auto">
                <a:xfrm>
                  <a:off x="384522" y="8755081"/>
                  <a:ext cx="3500902" cy="34135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nvGrpSpPr>
                <p:cNvPr id="49" name="Group 7"/>
                <p:cNvGrpSpPr/>
                <p:nvPr/>
              </p:nvGrpSpPr>
              <p:grpSpPr>
                <a:xfrm>
                  <a:off x="166396" y="8780571"/>
                  <a:ext cx="702538" cy="572233"/>
                  <a:chOff x="-145995" y="8633545"/>
                  <a:chExt cx="787401" cy="641357"/>
                </a:xfrm>
              </p:grpSpPr>
              <p:sp>
                <p:nvSpPr>
                  <p:cNvPr id="50"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1"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2"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3"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4"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5"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6"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7" name="Freeform 52"/>
                  <p:cNvSpPr>
                    <a:spLocks noEditPoints="1"/>
                  </p:cNvSpPr>
                  <p:nvPr/>
                </p:nvSpPr>
                <p:spPr bwMode="auto">
                  <a:xfrm>
                    <a:off x="-145995" y="8701813"/>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8" name="Rectangle 53"/>
                  <p:cNvSpPr>
                    <a:spLocks noChangeArrowheads="1"/>
                  </p:cNvSpPr>
                  <p:nvPr/>
                </p:nvSpPr>
                <p:spPr bwMode="auto">
                  <a:xfrm>
                    <a:off x="277868" y="9084395"/>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59"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60"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sp>
                <p:nvSpPr>
                  <p:cNvPr id="61"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5" name="TextBox 34"/>
            <p:cNvSpPr txBox="1"/>
            <p:nvPr/>
          </p:nvSpPr>
          <p:spPr>
            <a:xfrm>
              <a:off x="1461671" y="1871106"/>
              <a:ext cx="2253393" cy="261711"/>
            </a:xfrm>
            <a:prstGeom prst="rect">
              <a:avLst/>
            </a:prstGeom>
            <a:noFill/>
          </p:spPr>
          <p:txBody>
            <a:bodyPr wrap="square" rtlCol="0">
              <a:spAutoFit/>
            </a:bodyPr>
            <a:lstStyle/>
            <a:p>
              <a:r>
                <a:rPr lang="en-US" sz="4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Lời</a:t>
              </a:r>
              <a:r>
                <a:rPr lang="en-US" sz="4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6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giải</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itle 1"/>
          <p:cNvSpPr>
            <a:spLocks noGrp="1"/>
          </p:cNvSpPr>
          <p:nvPr>
            <p:ph type="title"/>
          </p:nvPr>
        </p:nvSpPr>
        <p:spPr>
          <a:xfrm>
            <a:off x="4014469" y="1890965"/>
            <a:ext cx="8715196" cy="1771084"/>
          </a:xfrm>
        </p:spPr>
        <p:txBody>
          <a:bodyPr>
            <a:normAutofit/>
          </a:bodyPr>
          <a:lstStyle/>
          <a:p>
            <a:r>
              <a:rPr lang="en-US" sz="4800" b="1" dirty="0" smtClean="0">
                <a:latin typeface="Tahoma" panose="020B0604030504040204" pitchFamily="34" charset="0"/>
                <a:ea typeface="Tahoma" panose="020B0604030504040204" pitchFamily="34" charset="0"/>
                <a:cs typeface="Tahoma" panose="020B0604030504040204" pitchFamily="34" charset="0"/>
              </a:rPr>
              <a:t> </a:t>
            </a:r>
            <a:r>
              <a:rPr lang="en-US" sz="4800" dirty="0">
                <a:latin typeface="Tahoma" panose="020B0604030504040204" pitchFamily="34" charset="0"/>
                <a:ea typeface="Tahoma" panose="020B0604030504040204" pitchFamily="34" charset="0"/>
                <a:cs typeface="Tahoma" panose="020B0604030504040204" pitchFamily="34" charset="0"/>
              </a:rPr>
              <a:t>Theo </a:t>
            </a:r>
            <a:r>
              <a:rPr lang="en-US" sz="4800" dirty="0" err="1">
                <a:latin typeface="Tahoma" panose="020B0604030504040204" pitchFamily="34" charset="0"/>
                <a:ea typeface="Tahoma" panose="020B0604030504040204" pitchFamily="34" charset="0"/>
                <a:cs typeface="Tahoma" panose="020B0604030504040204" pitchFamily="34" charset="0"/>
              </a:rPr>
              <a:t>giả</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thiết</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có</a:t>
            </a:r>
            <a:r>
              <a:rPr lang="en-US" sz="4800" dirty="0">
                <a:latin typeface="Tahoma" panose="020B0604030504040204" pitchFamily="34" charset="0"/>
                <a:ea typeface="Tahoma" panose="020B0604030504040204" pitchFamily="34" charset="0"/>
                <a:cs typeface="Tahoma" panose="020B0604030504040204" pitchFamily="34" charset="0"/>
              </a:rPr>
              <a:t>:</a:t>
            </a:r>
          </a:p>
        </p:txBody>
      </p:sp>
      <p:sp>
        <p:nvSpPr>
          <p:cNvPr id="4" name="Rectangle 2"/>
          <p:cNvSpPr>
            <a:spLocks noChangeArrowheads="1"/>
          </p:cNvSpPr>
          <p:nvPr/>
        </p:nvSpPr>
        <p:spPr bwMode="auto">
          <a:xfrm>
            <a:off x="8281853" y="222727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20765829"/>
              </p:ext>
            </p:extLst>
          </p:nvPr>
        </p:nvGraphicFramePr>
        <p:xfrm>
          <a:off x="9769257" y="1825638"/>
          <a:ext cx="7814596" cy="833028"/>
        </p:xfrm>
        <a:graphic>
          <a:graphicData uri="http://schemas.openxmlformats.org/presentationml/2006/ole">
            <mc:AlternateContent xmlns:mc="http://schemas.openxmlformats.org/markup-compatibility/2006">
              <mc:Choice xmlns:v="urn:schemas-microsoft-com:vml" Requires="v">
                <p:oleObj spid="_x0000_s9306" name="Equation" r:id="rId3" imgW="1866090" imgH="203112" progId="Equation.DSMT4">
                  <p:embed/>
                </p:oleObj>
              </mc:Choice>
              <mc:Fallback>
                <p:oleObj name="Equation" r:id="rId3" imgW="1866090" imgH="203112"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9257" y="1825638"/>
                        <a:ext cx="7814596" cy="833028"/>
                      </a:xfrm>
                      <a:prstGeom prst="rect">
                        <a:avLst/>
                      </a:prstGeom>
                      <a:noFill/>
                    </p:spPr>
                  </p:pic>
                </p:oleObj>
              </mc:Fallback>
            </mc:AlternateContent>
          </a:graphicData>
        </a:graphic>
      </p:graphicFrame>
      <p:sp>
        <p:nvSpPr>
          <p:cNvPr id="6" name="Title 1"/>
          <p:cNvSpPr txBox="1">
            <a:spLocks/>
          </p:cNvSpPr>
          <p:nvPr/>
        </p:nvSpPr>
        <p:spPr>
          <a:xfrm>
            <a:off x="1676400" y="1971185"/>
            <a:ext cx="21031200" cy="265112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atin typeface="Tahoma" panose="020B0604030504040204" pitchFamily="34" charset="0"/>
                <a:ea typeface="Tahoma" panose="020B0604030504040204" pitchFamily="34" charset="0"/>
                <a:cs typeface="Tahoma" panose="020B0604030504040204" pitchFamily="34" charset="0"/>
              </a:rPr>
              <a:t>Tổng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phát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quảng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cáo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a:t>
            </a:r>
          </a:p>
        </p:txBody>
      </p:sp>
      <p:sp>
        <p:nvSpPr>
          <p:cNvPr id="7" name="Rectangle 5"/>
          <p:cNvSpPr>
            <a:spLocks noChangeArrowheads="1"/>
          </p:cNvSpPr>
          <p:nvPr/>
        </p:nvSpPr>
        <p:spPr bwMode="auto">
          <a:xfrm>
            <a:off x="8949593" y="5357097"/>
            <a:ext cx="6952025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888282303"/>
              </p:ext>
            </p:extLst>
          </p:nvPr>
        </p:nvGraphicFramePr>
        <p:xfrm>
          <a:off x="10365751" y="2864248"/>
          <a:ext cx="2598354" cy="866120"/>
        </p:xfrm>
        <a:graphic>
          <a:graphicData uri="http://schemas.openxmlformats.org/presentationml/2006/ole">
            <mc:AlternateContent xmlns:mc="http://schemas.openxmlformats.org/markup-compatibility/2006">
              <mc:Choice xmlns:v="urn:schemas-microsoft-com:vml" Requires="v">
                <p:oleObj spid="_x0000_s9307" name="Equation" r:id="rId5" imgW="596641" imgH="203112" progId="Equation.DSMT4">
                  <p:embed/>
                </p:oleObj>
              </mc:Choice>
              <mc:Fallback>
                <p:oleObj name="Equation" r:id="rId5" imgW="596641" imgH="203112" progId="Equation.DSMT4">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5751" y="2864248"/>
                        <a:ext cx="2598354" cy="866120"/>
                      </a:xfrm>
                      <a:prstGeom prst="rect">
                        <a:avLst/>
                      </a:prstGeom>
                      <a:noFill/>
                    </p:spPr>
                  </p:pic>
                </p:oleObj>
              </mc:Fallback>
            </mc:AlternateContent>
          </a:graphicData>
        </a:graphic>
      </p:graphicFrame>
      <p:sp>
        <p:nvSpPr>
          <p:cNvPr id="12" name="Title 1"/>
          <p:cNvSpPr txBox="1">
            <a:spLocks/>
          </p:cNvSpPr>
          <p:nvPr/>
        </p:nvSpPr>
        <p:spPr>
          <a:xfrm>
            <a:off x="1676400" y="3219975"/>
            <a:ext cx="21031200" cy="265112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atin typeface="Tahoma" panose="020B0604030504040204" pitchFamily="34" charset="0"/>
                <a:ea typeface="Tahoma" panose="020B0604030504040204" pitchFamily="34" charset="0"/>
                <a:cs typeface="Tahoma" panose="020B0604030504040204" pitchFamily="34" charset="0"/>
              </a:rPr>
              <a:t>Số</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tiền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công</a:t>
            </a:r>
            <a:r>
              <a:rPr lang="en-US" sz="4800" dirty="0">
                <a:latin typeface="Tahoma" panose="020B0604030504040204" pitchFamily="34" charset="0"/>
                <a:ea typeface="Tahoma" panose="020B0604030504040204" pitchFamily="34" charset="0"/>
                <a:cs typeface="Tahoma" panose="020B0604030504040204" pitchFamily="34" charset="0"/>
              </a:rPr>
              <a:t> ty </a:t>
            </a:r>
            <a:r>
              <a:rPr lang="en-US" sz="4800" dirty="0" err="1">
                <a:latin typeface="Tahoma" panose="020B0604030504040204" pitchFamily="34" charset="0"/>
                <a:ea typeface="Tahoma" panose="020B0604030504040204" pitchFamily="34" charset="0"/>
                <a:cs typeface="Tahoma" panose="020B0604030504040204" pitchFamily="34" charset="0"/>
              </a:rPr>
              <a:t>cần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chỉ</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là</a:t>
            </a:r>
            <a:r>
              <a:rPr lang="en-US" sz="4800" dirty="0">
                <a:latin typeface="Tahoma" panose="020B0604030504040204" pitchFamily="34" charset="0"/>
                <a:ea typeface="Tahoma" panose="020B0604030504040204" pitchFamily="34" charset="0"/>
                <a:cs typeface="Tahoma" panose="020B0604030504040204" pitchFamily="34" charset="0"/>
              </a:rPr>
              <a:t>:</a:t>
            </a:r>
          </a:p>
        </p:txBody>
      </p:sp>
      <p:sp>
        <p:nvSpPr>
          <p:cNvPr id="15" name="Rectangle 11"/>
          <p:cNvSpPr>
            <a:spLocks noChangeArrowheads="1"/>
          </p:cNvSpPr>
          <p:nvPr/>
        </p:nvSpPr>
        <p:spPr bwMode="auto">
          <a:xfrm>
            <a:off x="10139082" y="8454553"/>
            <a:ext cx="6602726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481867174"/>
              </p:ext>
            </p:extLst>
          </p:nvPr>
        </p:nvGraphicFramePr>
        <p:xfrm>
          <a:off x="9009531" y="4214386"/>
          <a:ext cx="2286000" cy="786984"/>
        </p:xfrm>
        <a:graphic>
          <a:graphicData uri="http://schemas.openxmlformats.org/presentationml/2006/ole">
            <mc:AlternateContent xmlns:mc="http://schemas.openxmlformats.org/markup-compatibility/2006">
              <mc:Choice xmlns:v="urn:schemas-microsoft-com:vml" Requires="v">
                <p:oleObj spid="_x0000_s9308" name="Equation" r:id="rId7" imgW="571252" imgH="203112" progId="Equation.DSMT4">
                  <p:embed/>
                </p:oleObj>
              </mc:Choice>
              <mc:Fallback>
                <p:oleObj name="Equation" r:id="rId7" imgW="571252" imgH="203112" progId="Equation.DSMT4">
                  <p:embed/>
                  <p:pic>
                    <p:nvPicPr>
                      <p:cNvPr id="16"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9531" y="4214386"/>
                        <a:ext cx="2286000" cy="786984"/>
                      </a:xfrm>
                      <a:prstGeom prst="rect">
                        <a:avLst/>
                      </a:prstGeom>
                      <a:noFill/>
                    </p:spPr>
                  </p:pic>
                </p:oleObj>
              </mc:Fallback>
            </mc:AlternateContent>
          </a:graphicData>
        </a:graphic>
      </p:graphicFrame>
      <p:sp>
        <p:nvSpPr>
          <p:cNvPr id="18" name="Title 1"/>
          <p:cNvSpPr txBox="1">
            <a:spLocks/>
          </p:cNvSpPr>
          <p:nvPr/>
        </p:nvSpPr>
        <p:spPr>
          <a:xfrm>
            <a:off x="1661180" y="4256473"/>
            <a:ext cx="21031200" cy="265112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dirty="0">
                <a:latin typeface="Tahoma" panose="020B0604030504040204" pitchFamily="34" charset="0"/>
                <a:ea typeface="Tahoma" panose="020B0604030504040204" pitchFamily="34" charset="0"/>
                <a:cs typeface="Tahoma" panose="020B0604030504040204" pitchFamily="34" charset="0"/>
              </a:rPr>
              <a:t>Do công ty dự định chi không quá 900 triệu đồng nên </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3325905" y="10771939"/>
            <a:ext cx="3419497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484835261"/>
              </p:ext>
            </p:extLst>
          </p:nvPr>
        </p:nvGraphicFramePr>
        <p:xfrm>
          <a:off x="3227490" y="6253320"/>
          <a:ext cx="3864722" cy="811590"/>
        </p:xfrm>
        <a:graphic>
          <a:graphicData uri="http://schemas.openxmlformats.org/presentationml/2006/ole">
            <mc:AlternateContent xmlns:mc="http://schemas.openxmlformats.org/markup-compatibility/2006">
              <mc:Choice xmlns:v="urn:schemas-microsoft-com:vml" Requires="v">
                <p:oleObj spid="_x0000_s9309" name="Equation" r:id="rId9" imgW="952087" imgH="203112" progId="Equation.DSMT4">
                  <p:embed/>
                </p:oleObj>
              </mc:Choice>
              <mc:Fallback>
                <p:oleObj name="Equation" r:id="rId9" imgW="952087" imgH="203112" progId="Equation.DSMT4">
                  <p:embed/>
                  <p:pic>
                    <p:nvPicPr>
                      <p:cNvPr id="2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7490" y="6253320"/>
                        <a:ext cx="3864722" cy="811590"/>
                      </a:xfrm>
                      <a:prstGeom prst="rect">
                        <a:avLst/>
                      </a:prstGeom>
                      <a:noFill/>
                    </p:spPr>
                  </p:pic>
                </p:oleObj>
              </mc:Fallback>
            </mc:AlternateContent>
          </a:graphicData>
        </a:graphic>
      </p:graphicFrame>
      <p:sp>
        <p:nvSpPr>
          <p:cNvPr id="23" name="Rectangle 17"/>
          <p:cNvSpPr>
            <a:spLocks noChangeArrowheads="1"/>
          </p:cNvSpPr>
          <p:nvPr/>
        </p:nvSpPr>
        <p:spPr bwMode="auto">
          <a:xfrm>
            <a:off x="11295531" y="10656257"/>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954556462"/>
              </p:ext>
            </p:extLst>
          </p:nvPr>
        </p:nvGraphicFramePr>
        <p:xfrm>
          <a:off x="9259587" y="6293026"/>
          <a:ext cx="3651356" cy="801104"/>
        </p:xfrm>
        <a:graphic>
          <a:graphicData uri="http://schemas.openxmlformats.org/presentationml/2006/ole">
            <mc:AlternateContent xmlns:mc="http://schemas.openxmlformats.org/markup-compatibility/2006">
              <mc:Choice xmlns:v="urn:schemas-microsoft-com:vml" Requires="v">
                <p:oleObj spid="_x0000_s9310" name="Equation" r:id="rId11" imgW="787058" imgH="203112" progId="Equation.DSMT4">
                  <p:embed/>
                </p:oleObj>
              </mc:Choice>
              <mc:Fallback>
                <p:oleObj name="Equation" r:id="rId11" imgW="787058" imgH="203112" progId="Equation.DSMT4">
                  <p:embed/>
                  <p:pic>
                    <p:nvPicPr>
                      <p:cNvPr id="24"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59587" y="6293026"/>
                        <a:ext cx="3651356" cy="801104"/>
                      </a:xfrm>
                      <a:prstGeom prst="rect">
                        <a:avLst/>
                      </a:prstGeom>
                      <a:noFill/>
                    </p:spPr>
                  </p:pic>
                </p:oleObj>
              </mc:Fallback>
            </mc:AlternateContent>
          </a:graphicData>
        </a:graphic>
      </p:graphicFrame>
      <p:sp>
        <p:nvSpPr>
          <p:cNvPr id="25" name="Title 1"/>
          <p:cNvSpPr txBox="1">
            <a:spLocks/>
          </p:cNvSpPr>
          <p:nvPr/>
        </p:nvSpPr>
        <p:spPr>
          <a:xfrm>
            <a:off x="7569801" y="6226828"/>
            <a:ext cx="1416422" cy="88684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Tahoma" panose="020B0604030504040204" pitchFamily="34" charset="0"/>
                <a:ea typeface="Tahoma" panose="020B0604030504040204" pitchFamily="34" charset="0"/>
                <a:cs typeface="Tahoma" panose="020B0604030504040204" pitchFamily="34" charset="0"/>
              </a:rPr>
              <a:t>hay</a:t>
            </a:r>
          </a:p>
        </p:txBody>
      </p:sp>
      <p:sp>
        <p:nvSpPr>
          <p:cNvPr id="26" name="Title 1"/>
          <p:cNvSpPr txBox="1">
            <a:spLocks/>
          </p:cNvSpPr>
          <p:nvPr/>
        </p:nvSpPr>
        <p:spPr>
          <a:xfrm>
            <a:off x="1056554" y="7145949"/>
            <a:ext cx="9309197" cy="1657597"/>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dirty="0">
                <a:latin typeface="Tahoma" panose="020B0604030504040204" pitchFamily="34" charset="0"/>
                <a:ea typeface="Tahoma" panose="020B0604030504040204" pitchFamily="34" charset="0"/>
                <a:cs typeface="Tahoma" panose="020B0604030504040204" pitchFamily="34" charset="0"/>
              </a:rPr>
              <a:t>Ta có hệ bất phương trình</a:t>
            </a:r>
            <a:r>
              <a:rPr lang="vi-VN" sz="4800" dirty="0" smtClean="0">
                <a:latin typeface="Tahoma" panose="020B0604030504040204" pitchFamily="34" charset="0"/>
                <a:ea typeface="Tahoma" panose="020B0604030504040204" pitchFamily="34" charset="0"/>
                <a:cs typeface="Tahoma" panose="020B0604030504040204" pitchFamily="34" charset="0"/>
              </a:rPr>
              <a:t>:</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19"/>
          <p:cNvSpPr>
            <a:spLocks noChangeArrowheads="1"/>
          </p:cNvSpPr>
          <p:nvPr/>
        </p:nvSpPr>
        <p:spPr bwMode="auto">
          <a:xfrm>
            <a:off x="10139080" y="7104275"/>
            <a:ext cx="44231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510398092"/>
              </p:ext>
            </p:extLst>
          </p:nvPr>
        </p:nvGraphicFramePr>
        <p:xfrm>
          <a:off x="9195921" y="7568155"/>
          <a:ext cx="3334870" cy="2748518"/>
        </p:xfrm>
        <a:graphic>
          <a:graphicData uri="http://schemas.openxmlformats.org/presentationml/2006/ole">
            <mc:AlternateContent xmlns:mc="http://schemas.openxmlformats.org/markup-compatibility/2006">
              <mc:Choice xmlns:v="urn:schemas-microsoft-com:vml" Requires="v">
                <p:oleObj spid="_x0000_s9311" name="Equation" r:id="rId13" imgW="863225" imgH="710891" progId="Equation.DSMT4">
                  <p:embed/>
                </p:oleObj>
              </mc:Choice>
              <mc:Fallback>
                <p:oleObj name="Equation" r:id="rId13" imgW="863225" imgH="710891" progId="Equation.DSMT4">
                  <p:embed/>
                  <p:pic>
                    <p:nvPicPr>
                      <p:cNvPr id="28"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95921" y="7568155"/>
                        <a:ext cx="3334870" cy="2748518"/>
                      </a:xfrm>
                      <a:prstGeom prst="rect">
                        <a:avLst/>
                      </a:prstGeom>
                      <a:noFill/>
                    </p:spPr>
                  </p:pic>
                </p:oleObj>
              </mc:Fallback>
            </mc:AlternateContent>
          </a:graphicData>
        </a:graphic>
      </p:graphicFrame>
      <p:sp>
        <p:nvSpPr>
          <p:cNvPr id="29" name="Rectangle 27"/>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3899567745"/>
              </p:ext>
            </p:extLst>
          </p:nvPr>
        </p:nvGraphicFramePr>
        <p:xfrm>
          <a:off x="13062790" y="8340682"/>
          <a:ext cx="887506" cy="958508"/>
        </p:xfrm>
        <a:graphic>
          <a:graphicData uri="http://schemas.openxmlformats.org/presentationml/2006/ole">
            <mc:AlternateContent xmlns:mc="http://schemas.openxmlformats.org/markup-compatibility/2006">
              <mc:Choice xmlns:v="urn:schemas-microsoft-com:vml" Requires="v">
                <p:oleObj spid="_x0000_s9312" name="Equation" r:id="rId15" imgW="241195" imgH="253890" progId="Equation.DSMT4">
                  <p:embed/>
                </p:oleObj>
              </mc:Choice>
              <mc:Fallback>
                <p:oleObj name="Equation" r:id="rId15" imgW="241195" imgH="253890" progId="Equation.DSMT4">
                  <p:embed/>
                  <p:pic>
                    <p:nvPicPr>
                      <p:cNvPr id="3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062790" y="8340682"/>
                        <a:ext cx="887506" cy="958508"/>
                      </a:xfrm>
                      <a:prstGeom prst="rect">
                        <a:avLst/>
                      </a:prstGeom>
                      <a:noFill/>
                    </p:spPr>
                  </p:pic>
                </p:oleObj>
              </mc:Fallback>
            </mc:AlternateContent>
          </a:graphicData>
        </a:graphic>
      </p:graphicFrame>
      <p:sp>
        <p:nvSpPr>
          <p:cNvPr id="31" name="Title 1"/>
          <p:cNvSpPr txBox="1">
            <a:spLocks/>
          </p:cNvSpPr>
          <p:nvPr/>
        </p:nvSpPr>
        <p:spPr>
          <a:xfrm>
            <a:off x="1676400" y="10200413"/>
            <a:ext cx="19247224" cy="1209898"/>
          </a:xfrm>
          <a:prstGeom prst="rect">
            <a:avLst/>
          </a:prstGeom>
        </p:spPr>
        <p:txBody>
          <a:bodyPr vert="horz" lIns="182880" tIns="91440" rIns="182880" bIns="9144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8800" dirty="0">
                <a:latin typeface="Tahoma" panose="020B0604030504040204" pitchFamily="34" charset="0"/>
                <a:ea typeface="Tahoma" panose="020B0604030504040204" pitchFamily="34" charset="0"/>
                <a:cs typeface="Tahoma" panose="020B0604030504040204" pitchFamily="34" charset="0"/>
              </a:rPr>
              <a:t>Miền nghiệm của hệ bất phương trình (1) là miền tứ giác ABCD với </a:t>
            </a:r>
            <a:r>
              <a:rPr lang="en-US" sz="8800" dirty="0">
                <a:latin typeface="Tahoma" panose="020B0604030504040204" pitchFamily="34" charset="0"/>
                <a:ea typeface="Tahoma" panose="020B0604030504040204" pitchFamily="34" charset="0"/>
                <a:cs typeface="Tahoma" panose="020B0604030504040204" pitchFamily="34" charset="0"/>
              </a:rPr>
              <a:t>:</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37" name="Rectangle 41"/>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448997397"/>
              </p:ext>
            </p:extLst>
          </p:nvPr>
        </p:nvGraphicFramePr>
        <p:xfrm>
          <a:off x="2201954" y="11502050"/>
          <a:ext cx="2047316" cy="936908"/>
        </p:xfrm>
        <a:graphic>
          <a:graphicData uri="http://schemas.openxmlformats.org/presentationml/2006/ole">
            <mc:AlternateContent xmlns:mc="http://schemas.openxmlformats.org/markup-compatibility/2006">
              <mc:Choice xmlns:v="urn:schemas-microsoft-com:vml" Requires="v">
                <p:oleObj spid="_x0000_s9313" name="Equation" r:id="rId17" imgW="558558" imgH="253890" progId="Equation.DSMT4">
                  <p:embed/>
                </p:oleObj>
              </mc:Choice>
              <mc:Fallback>
                <p:oleObj name="Equation" r:id="rId17" imgW="558558" imgH="253890" progId="Equation.DSMT4">
                  <p:embed/>
                  <p:pic>
                    <p:nvPicPr>
                      <p:cNvPr id="38"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1954" y="11502050"/>
                        <a:ext cx="2047316" cy="936908"/>
                      </a:xfrm>
                      <a:prstGeom prst="rect">
                        <a:avLst/>
                      </a:prstGeom>
                      <a:noFill/>
                    </p:spPr>
                  </p:pic>
                </p:oleObj>
              </mc:Fallback>
            </mc:AlternateContent>
          </a:graphicData>
        </a:graphic>
      </p:graphicFrame>
      <p:sp>
        <p:nvSpPr>
          <p:cNvPr id="39" name="Rectangle 43"/>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1106225772"/>
              </p:ext>
            </p:extLst>
          </p:nvPr>
        </p:nvGraphicFramePr>
        <p:xfrm>
          <a:off x="4634644" y="11481839"/>
          <a:ext cx="7286732" cy="998690"/>
        </p:xfrm>
        <a:graphic>
          <a:graphicData uri="http://schemas.openxmlformats.org/presentationml/2006/ole">
            <mc:AlternateContent xmlns:mc="http://schemas.openxmlformats.org/markup-compatibility/2006">
              <mc:Choice xmlns:v="urn:schemas-microsoft-com:vml" Requires="v">
                <p:oleObj spid="_x0000_s9314" name="Equation" r:id="rId19" imgW="1879600" imgH="254000" progId="Equation.DSMT4">
                  <p:embed/>
                </p:oleObj>
              </mc:Choice>
              <mc:Fallback>
                <p:oleObj name="Equation" r:id="rId19" imgW="1879600" imgH="254000" progId="Equation.DSMT4">
                  <p:embed/>
                  <p:pic>
                    <p:nvPicPr>
                      <p:cNvPr id="40" name="Object 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34644" y="11481839"/>
                        <a:ext cx="7286732" cy="998690"/>
                      </a:xfrm>
                      <a:prstGeom prst="rect">
                        <a:avLst/>
                      </a:prstGeom>
                      <a:noFill/>
                    </p:spPr>
                  </p:pic>
                </p:oleObj>
              </mc:Fallback>
            </mc:AlternateContent>
          </a:graphicData>
        </a:graphic>
      </p:graphicFrame>
      <p:pic>
        <p:nvPicPr>
          <p:cNvPr id="41" name="Picture 40"/>
          <p:cNvPicPr/>
          <p:nvPr/>
        </p:nvPicPr>
        <p:blipFill>
          <a:blip r:embed="rId21"/>
          <a:stretch>
            <a:fillRect/>
          </a:stretch>
        </p:blipFill>
        <p:spPr>
          <a:xfrm>
            <a:off x="15315968" y="2912686"/>
            <a:ext cx="8545866" cy="6973230"/>
          </a:xfrm>
          <a:prstGeom prst="rect">
            <a:avLst/>
          </a:prstGeom>
        </p:spPr>
      </p:pic>
      <p:sp>
        <p:nvSpPr>
          <p:cNvPr id="42" name="Title 1"/>
          <p:cNvSpPr txBox="1">
            <a:spLocks/>
          </p:cNvSpPr>
          <p:nvPr/>
        </p:nvSpPr>
        <p:spPr>
          <a:xfrm>
            <a:off x="1676400" y="12064740"/>
            <a:ext cx="8715196" cy="177108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atin typeface="Tahoma" panose="020B0604030504040204" pitchFamily="34" charset="0"/>
                <a:ea typeface="Tahoma" panose="020B0604030504040204" pitchFamily="34" charset="0"/>
                <a:cs typeface="Tahoma" panose="020B0604030504040204" pitchFamily="34" charset="0"/>
              </a:rPr>
              <a:t>Để</a:t>
            </a:r>
            <a:r>
              <a:rPr lang="en-US" sz="4800" dirty="0">
                <a:latin typeface="Tahoma" panose="020B0604030504040204" pitchFamily="34" charset="0"/>
                <a:ea typeface="Tahoma" panose="020B0604030504040204" pitchFamily="34" charset="0"/>
                <a:cs typeface="Tahoma" panose="020B0604030504040204" pitchFamily="34" charset="0"/>
              </a:rPr>
              <a:t> T </a:t>
            </a:r>
            <a:r>
              <a:rPr lang="en-US" sz="4800" dirty="0" err="1">
                <a:latin typeface="Tahoma" panose="020B0604030504040204" pitchFamily="34" charset="0"/>
                <a:ea typeface="Tahoma" panose="020B0604030504040204" pitchFamily="34" charset="0"/>
                <a:cs typeface="Tahoma" panose="020B0604030504040204" pitchFamily="34" charset="0"/>
              </a:rPr>
              <a:t>lớn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thì</a:t>
            </a:r>
            <a:r>
              <a:rPr lang="en-US" sz="4800" dirty="0">
                <a:latin typeface="Tahoma" panose="020B0604030504040204" pitchFamily="34" charset="0"/>
                <a:ea typeface="Tahoma" panose="020B0604030504040204" pitchFamily="34" charset="0"/>
                <a:cs typeface="Tahoma" panose="020B0604030504040204" pitchFamily="34" charset="0"/>
              </a:rPr>
              <a:t>: </a:t>
            </a:r>
          </a:p>
        </p:txBody>
      </p:sp>
      <p:sp>
        <p:nvSpPr>
          <p:cNvPr id="43" name="Rectangle 54"/>
          <p:cNvSpPr>
            <a:spLocks noChangeArrowheads="1"/>
          </p:cNvSpPr>
          <p:nvPr/>
        </p:nvSpPr>
        <p:spPr bwMode="auto">
          <a:xfrm>
            <a:off x="8731915" y="11868281"/>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3896246064"/>
              </p:ext>
            </p:extLst>
          </p:nvPr>
        </p:nvGraphicFramePr>
        <p:xfrm>
          <a:off x="7155759" y="12501773"/>
          <a:ext cx="1971626" cy="844982"/>
        </p:xfrm>
        <a:graphic>
          <a:graphicData uri="http://schemas.openxmlformats.org/presentationml/2006/ole">
            <mc:AlternateContent xmlns:mc="http://schemas.openxmlformats.org/markup-compatibility/2006">
              <mc:Choice xmlns:v="urn:schemas-microsoft-com:vml" Requires="v">
                <p:oleObj spid="_x0000_s9315" name="Equation" r:id="rId22" imgW="469696" imgH="203112" progId="Equation.DSMT4">
                  <p:embed/>
                </p:oleObj>
              </mc:Choice>
              <mc:Fallback>
                <p:oleObj name="Equation" r:id="rId22" imgW="469696" imgH="203112" progId="Equation.DSMT4">
                  <p:embed/>
                  <p:pic>
                    <p:nvPicPr>
                      <p:cNvPr id="44" name="Object 4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155759" y="12501773"/>
                        <a:ext cx="1971626" cy="844982"/>
                      </a:xfrm>
                      <a:prstGeom prst="rect">
                        <a:avLst/>
                      </a:prstGeom>
                      <a:noFill/>
                    </p:spPr>
                  </p:pic>
                </p:oleObj>
              </mc:Fallback>
            </mc:AlternateContent>
          </a:graphicData>
        </a:graphic>
      </p:graphicFrame>
      <p:sp>
        <p:nvSpPr>
          <p:cNvPr id="45" name="Rectangle 56"/>
          <p:cNvSpPr>
            <a:spLocks noChangeArrowheads="1"/>
          </p:cNvSpPr>
          <p:nvPr/>
        </p:nvSpPr>
        <p:spPr bwMode="auto">
          <a:xfrm>
            <a:off x="10670431" y="11939635"/>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3251189219"/>
              </p:ext>
            </p:extLst>
          </p:nvPr>
        </p:nvGraphicFramePr>
        <p:xfrm>
          <a:off x="9625763" y="12483904"/>
          <a:ext cx="1645414" cy="767860"/>
        </p:xfrm>
        <a:graphic>
          <a:graphicData uri="http://schemas.openxmlformats.org/presentationml/2006/ole">
            <mc:AlternateContent xmlns:mc="http://schemas.openxmlformats.org/markup-compatibility/2006">
              <mc:Choice xmlns:v="urn:schemas-microsoft-com:vml" Requires="v">
                <p:oleObj spid="_x0000_s9316" name="Equation" r:id="rId24" imgW="431613" imgH="203112" progId="Equation.DSMT4">
                  <p:embed/>
                </p:oleObj>
              </mc:Choice>
              <mc:Fallback>
                <p:oleObj name="Equation" r:id="rId24" imgW="431613" imgH="203112" progId="Equation.DSMT4">
                  <p:embed/>
                  <p:pic>
                    <p:nvPicPr>
                      <p:cNvPr id="46" name="Object 4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625763" y="12483904"/>
                        <a:ext cx="1645414" cy="767860"/>
                      </a:xfrm>
                      <a:prstGeom prst="rect">
                        <a:avLst/>
                      </a:prstGeom>
                      <a:noFill/>
                    </p:spPr>
                  </p:pic>
                </p:oleObj>
              </mc:Fallback>
            </mc:AlternateContent>
          </a:graphicData>
        </a:graphic>
      </p:graphicFrame>
    </p:spTree>
    <p:extLst>
      <p:ext uri="{BB962C8B-B14F-4D97-AF65-F5344CB8AC3E}">
        <p14:creationId xmlns:p14="http://schemas.microsoft.com/office/powerpoint/2010/main" val="4878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arn(inVertical)">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down)">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circle(in)">
                                      <p:cBhvr>
                                        <p:cTn id="89" dur="20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barn(inVertical)">
                                      <p:cBhvr>
                                        <p:cTn id="94" dur="500"/>
                                        <p:tgtEl>
                                          <p:spTgt spid="4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down)">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2" grpId="0"/>
      <p:bldP spid="18" grpId="0"/>
      <p:bldP spid="25" grpId="0"/>
      <p:bldP spid="26" grpId="0"/>
      <p:bldP spid="3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3855" y="3200400"/>
            <a:ext cx="23926800" cy="8222824"/>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just"/>
            <a:r>
              <a:rPr lang="pt-BR" sz="5400" b="1" dirty="0" smtClean="0">
                <a:solidFill>
                  <a:schemeClr val="tx1"/>
                </a:solidFill>
                <a:latin typeface="Times New Roman" panose="02020603050405020304" pitchFamily="18" charset="0"/>
                <a:cs typeface="Times New Roman" panose="02020603050405020304" pitchFamily="18" charset="0"/>
              </a:rPr>
              <a:t>Bài</a:t>
            </a:r>
            <a:r>
              <a:rPr lang="vi-VN" sz="5400" b="1" dirty="0" smtClean="0">
                <a:solidFill>
                  <a:schemeClr val="tx1"/>
                </a:solidFill>
                <a:latin typeface="Times New Roman" panose="02020603050405020304" pitchFamily="18" charset="0"/>
                <a:cs typeface="Times New Roman" panose="02020603050405020304" pitchFamily="18" charset="0"/>
              </a:rPr>
              <a:t> </a:t>
            </a:r>
            <a:r>
              <a:rPr lang="vi-VN" sz="5400" b="1" dirty="0">
                <a:solidFill>
                  <a:schemeClr val="tx1"/>
                </a:solidFill>
                <a:latin typeface="Times New Roman" panose="02020603050405020304" pitchFamily="18" charset="0"/>
                <a:cs typeface="Times New Roman" panose="02020603050405020304" pitchFamily="18" charset="0"/>
              </a:rPr>
              <a:t>toán </a:t>
            </a:r>
            <a:r>
              <a:rPr lang="en-US" sz="5400" b="1" dirty="0" smtClean="0">
                <a:solidFill>
                  <a:schemeClr val="tx1"/>
                </a:solidFill>
                <a:latin typeface="Times New Roman" panose="02020603050405020304" pitchFamily="18" charset="0"/>
                <a:cs typeface="Times New Roman" panose="02020603050405020304" pitchFamily="18" charset="0"/>
              </a:rPr>
              <a:t>2</a:t>
            </a:r>
            <a:r>
              <a:rPr lang="vi-VN" sz="5400" b="1" dirty="0" smtClean="0">
                <a:solidFill>
                  <a:schemeClr val="tx1"/>
                </a:solidFill>
                <a:latin typeface="+mj-lt"/>
                <a:cs typeface="Times New Roman" panose="02020603050405020304" pitchFamily="18" charset="0"/>
              </a:rPr>
              <a:t>.</a:t>
            </a:r>
            <a:r>
              <a:rPr lang="vi-VN" sz="5400" b="1" dirty="0" smtClean="0">
                <a:solidFill>
                  <a:schemeClr val="tx1"/>
                </a:solidFill>
                <a:latin typeface="+mj-lt"/>
              </a:rPr>
              <a:t> </a:t>
            </a:r>
            <a:r>
              <a:rPr lang="vi-VN" sz="5400" dirty="0">
                <a:solidFill>
                  <a:schemeClr val="tx1"/>
                </a:solidFill>
                <a:latin typeface="+mj-lt"/>
              </a:rPr>
              <a:t>Người ta dự định dùng hai loại nguyên liệu để chiết xuất ít nhất 140 kg chất A và 9 kg chất B. Từ mỗi tấn nguyên liệu loại 1 giá 4 triệu đồng, có thể chiết xuất được 20 kg chất A và 0,6 kg chất B. Từ mỗi tấn nguyên liệu loại II giá 3 triệu đồng, có thể chiết xuất được 10 kg chất A và 1,5 kg chất B. Hỏi phải dùng bao nhiêu tấn nguyên liệu mỗi loại để chi phí mua nguyên liệu là ít nhất? Biết rằng cơ sở cung cấp nguyên liệu chỉ có thể cung cấp không quá 10 tấn nguyên liệu loại I và không quá 9 tấn nguyên liệu loại II.</a:t>
            </a:r>
            <a:endParaRPr lang="en-US" sz="5400" dirty="0">
              <a:solidFill>
                <a:schemeClr val="tx1"/>
              </a:solidFill>
              <a:latin typeface="+mj-lt"/>
              <a:ea typeface="Tahoma" pitchFamily="34" charset="0"/>
              <a:cs typeface="Tahoma" pitchFamily="34" charset="0"/>
            </a:endParaRPr>
          </a:p>
        </p:txBody>
      </p:sp>
      <p:grpSp>
        <p:nvGrpSpPr>
          <p:cNvPr id="17" name="Group 16"/>
          <p:cNvGrpSpPr/>
          <p:nvPr/>
        </p:nvGrpSpPr>
        <p:grpSpPr>
          <a:xfrm>
            <a:off x="247742" y="1947271"/>
            <a:ext cx="22917059" cy="923330"/>
            <a:chOff x="168274" y="1878677"/>
            <a:chExt cx="11447004" cy="1013066"/>
          </a:xfrm>
        </p:grpSpPr>
        <p:sp>
          <p:nvSpPr>
            <p:cNvPr id="18" name="Rounded Rectangle 17"/>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934392" y="1969243"/>
              <a:ext cx="490986" cy="827337"/>
            </a:xfrm>
            <a:prstGeom prst="rect">
              <a:avLst/>
            </a:prstGeom>
            <a:noFill/>
          </p:spPr>
          <p:txBody>
            <a:bodyPr wrap="none" rtlCol="0">
              <a:spAutoFit/>
            </a:bodyPr>
            <a:lstStyle/>
            <a:p>
              <a:r>
                <a:rPr lang="en-US" b="1" dirty="0" smtClean="0">
                  <a:solidFill>
                    <a:prstClr val="white"/>
                  </a:solidFill>
                  <a:latin typeface="Tahoma" pitchFamily="34" charset="0"/>
                  <a:ea typeface="Tahoma" pitchFamily="34" charset="0"/>
                  <a:cs typeface="Tahoma" pitchFamily="34" charset="0"/>
                </a:rPr>
                <a:t>III</a:t>
              </a:r>
              <a:endParaRPr lang="en-US" b="1" dirty="0">
                <a:solidFill>
                  <a:prstClr val="white"/>
                </a:solidFill>
                <a:latin typeface="Tahoma" pitchFamily="34" charset="0"/>
                <a:ea typeface="Tahoma" pitchFamily="34" charset="0"/>
                <a:cs typeface="Tahoma" pitchFamily="34" charset="0"/>
              </a:endParaRPr>
            </a:p>
          </p:txBody>
        </p:sp>
        <p:sp>
          <p:nvSpPr>
            <p:cNvPr id="20" name="TextBox 19"/>
            <p:cNvSpPr txBox="1"/>
            <p:nvPr/>
          </p:nvSpPr>
          <p:spPr>
            <a:xfrm>
              <a:off x="2282732" y="1878677"/>
              <a:ext cx="9332546" cy="1013066"/>
            </a:xfrm>
            <a:prstGeom prst="rect">
              <a:avLst/>
            </a:prstGeom>
            <a:noFill/>
          </p:spPr>
          <p:txBody>
            <a:bodyPr wrap="square" rtlCol="0">
              <a:spAutoFit/>
            </a:bodyPr>
            <a:lstStyle/>
            <a:p>
              <a:r>
                <a:rPr lang="en-US" sz="5400" b="1" dirty="0" smtClean="0">
                  <a:solidFill>
                    <a:srgbClr val="145F82"/>
                  </a:solidFill>
                  <a:latin typeface="Times New Roman" panose="02020603050405020304" pitchFamily="18" charset="0"/>
                  <a:ea typeface="Tahoma" pitchFamily="34" charset="0"/>
                  <a:cs typeface="Times New Roman" panose="02020603050405020304" pitchFamily="18" charset="0"/>
                </a:rPr>
                <a:t>ÁP DỤNG VÀO BÀI TOÁN THỰC TIỄN</a:t>
              </a:r>
              <a:endParaRPr lang="en-US" sz="54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Tree>
    <p:extLst>
      <p:ext uri="{BB962C8B-B14F-4D97-AF65-F5344CB8AC3E}">
        <p14:creationId xmlns:p14="http://schemas.microsoft.com/office/powerpoint/2010/main" val="90810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180521" y="1654648"/>
            <a:ext cx="23992517" cy="12407358"/>
            <a:chOff x="443601" y="1871106"/>
            <a:chExt cx="22960434" cy="4057815"/>
          </a:xfrm>
        </p:grpSpPr>
        <p:grpSp>
          <p:nvGrpSpPr>
            <p:cNvPr id="34" name="Group 33"/>
            <p:cNvGrpSpPr/>
            <p:nvPr/>
          </p:nvGrpSpPr>
          <p:grpSpPr>
            <a:xfrm>
              <a:off x="443601" y="1895004"/>
              <a:ext cx="22960434" cy="4033917"/>
              <a:chOff x="940602" y="4377894"/>
              <a:chExt cx="22960434" cy="4033917"/>
            </a:xfrm>
          </p:grpSpPr>
          <p:grpSp>
            <p:nvGrpSpPr>
              <p:cNvPr id="36" name="Group 5"/>
              <p:cNvGrpSpPr/>
              <p:nvPr/>
            </p:nvGrpSpPr>
            <p:grpSpPr>
              <a:xfrm>
                <a:off x="940602" y="4377895"/>
                <a:ext cx="22960434" cy="4033916"/>
                <a:chOff x="404156" y="968506"/>
                <a:chExt cx="9041577" cy="1588170"/>
              </a:xfrm>
            </p:grpSpPr>
            <p:sp>
              <p:nvSpPr>
                <p:cNvPr id="62" name="Rounded Rectangle 61"/>
                <p:cNvSpPr/>
                <p:nvPr/>
              </p:nvSpPr>
              <p:spPr>
                <a:xfrm>
                  <a:off x="404156" y="968506"/>
                  <a:ext cx="9041577" cy="1588170"/>
                </a:xfrm>
                <a:prstGeom prst="roundRect">
                  <a:avLst>
                    <a:gd name="adj" fmla="val 4110"/>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63" name="TextBox 62"/>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19028" cy="597723"/>
                <a:chOff x="166396" y="8755081"/>
                <a:chExt cx="3719028" cy="597723"/>
              </a:xfrm>
            </p:grpSpPr>
            <p:sp>
              <p:nvSpPr>
                <p:cNvPr id="48" name="Freeform 20"/>
                <p:cNvSpPr>
                  <a:spLocks/>
                </p:cNvSpPr>
                <p:nvPr/>
              </p:nvSpPr>
              <p:spPr bwMode="auto">
                <a:xfrm>
                  <a:off x="384522" y="8755081"/>
                  <a:ext cx="3500902" cy="34135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1"/>
                  <a:ext cx="702538" cy="572233"/>
                  <a:chOff x="-145995" y="8633545"/>
                  <a:chExt cx="787401" cy="641357"/>
                </a:xfrm>
              </p:grpSpPr>
              <p:sp>
                <p:nvSpPr>
                  <p:cNvPr id="50"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1"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52"/>
                  <p:cNvSpPr>
                    <a:spLocks noEditPoints="1"/>
                  </p:cNvSpPr>
                  <p:nvPr/>
                </p:nvSpPr>
                <p:spPr bwMode="auto">
                  <a:xfrm>
                    <a:off x="-145995" y="8701813"/>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Rectangle 53"/>
                  <p:cNvSpPr>
                    <a:spLocks noChangeArrowheads="1"/>
                  </p:cNvSpPr>
                  <p:nvPr/>
                </p:nvSpPr>
                <p:spPr bwMode="auto">
                  <a:xfrm>
                    <a:off x="277868" y="9084395"/>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35" name="TextBox 34"/>
            <p:cNvSpPr txBox="1"/>
            <p:nvPr/>
          </p:nvSpPr>
          <p:spPr>
            <a:xfrm>
              <a:off x="1461671" y="1871106"/>
              <a:ext cx="2253393" cy="261711"/>
            </a:xfrm>
            <a:prstGeom prst="rect">
              <a:avLst/>
            </a:prstGeom>
            <a:noFill/>
          </p:spPr>
          <p:txBody>
            <a:bodyPr wrap="square" rtlCol="0">
              <a:spAutoFit/>
            </a:bodyPr>
            <a:lstStyle/>
            <a:p>
              <a:r>
                <a:rPr lang="en-US" sz="4600" b="1" dirty="0" err="1" smtClean="0">
                  <a:solidFill>
                    <a:schemeClr val="bg1"/>
                  </a:solidFill>
                  <a:latin typeface="Tahoma" pitchFamily="34" charset="0"/>
                  <a:ea typeface="Tahoma" pitchFamily="34" charset="0"/>
                  <a:cs typeface="Tahoma" pitchFamily="34" charset="0"/>
                </a:rPr>
                <a:t>Lời</a:t>
              </a:r>
              <a:r>
                <a:rPr lang="en-US" sz="4600" b="1" dirty="0" smtClean="0">
                  <a:solidFill>
                    <a:schemeClr val="bg1"/>
                  </a:solidFill>
                  <a:latin typeface="Tahoma" pitchFamily="34" charset="0"/>
                  <a:ea typeface="Tahoma" pitchFamily="34" charset="0"/>
                  <a:cs typeface="Tahoma" pitchFamily="34" charset="0"/>
                </a:rPr>
                <a:t> </a:t>
              </a:r>
              <a:r>
                <a:rPr lang="en-US" sz="4600" b="1" dirty="0" err="1" smtClean="0">
                  <a:solidFill>
                    <a:schemeClr val="bg1"/>
                  </a:solidFill>
                  <a:latin typeface="Tahoma" pitchFamily="34" charset="0"/>
                  <a:ea typeface="Tahoma" pitchFamily="34" charset="0"/>
                  <a:cs typeface="Tahoma" pitchFamily="34" charset="0"/>
                </a:rPr>
                <a:t>giải</a:t>
              </a:r>
              <a:endParaRPr lang="en-US" sz="4600" b="1" dirty="0">
                <a:solidFill>
                  <a:schemeClr val="bg1"/>
                </a:solidFill>
                <a:latin typeface="Tahoma" pitchFamily="34" charset="0"/>
                <a:ea typeface="Tahoma" pitchFamily="34" charset="0"/>
                <a:cs typeface="Tahoma" pitchFamily="34" charset="0"/>
              </a:endParaRPr>
            </a:p>
          </p:txBody>
        </p:sp>
      </p:grpSp>
      <p:sp>
        <p:nvSpPr>
          <p:cNvPr id="4" name="Rectangle 2"/>
          <p:cNvSpPr>
            <a:spLocks noChangeArrowheads="1"/>
          </p:cNvSpPr>
          <p:nvPr/>
        </p:nvSpPr>
        <p:spPr bwMode="auto">
          <a:xfrm>
            <a:off x="8281853" y="222727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7" name="Rectangle 5"/>
          <p:cNvSpPr>
            <a:spLocks noChangeArrowheads="1"/>
          </p:cNvSpPr>
          <p:nvPr/>
        </p:nvSpPr>
        <p:spPr bwMode="auto">
          <a:xfrm>
            <a:off x="8949593" y="5357097"/>
            <a:ext cx="69520254"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15" name="Rectangle 11"/>
          <p:cNvSpPr>
            <a:spLocks noChangeArrowheads="1"/>
          </p:cNvSpPr>
          <p:nvPr/>
        </p:nvSpPr>
        <p:spPr bwMode="auto">
          <a:xfrm>
            <a:off x="10139082" y="8454553"/>
            <a:ext cx="6602726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19" name="Rectangle 13"/>
          <p:cNvSpPr>
            <a:spLocks noChangeArrowheads="1"/>
          </p:cNvSpPr>
          <p:nvPr/>
        </p:nvSpPr>
        <p:spPr bwMode="auto">
          <a:xfrm>
            <a:off x="3325905" y="10771939"/>
            <a:ext cx="3419497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23" name="Rectangle 17"/>
          <p:cNvSpPr>
            <a:spLocks noChangeArrowheads="1"/>
          </p:cNvSpPr>
          <p:nvPr/>
        </p:nvSpPr>
        <p:spPr bwMode="auto">
          <a:xfrm>
            <a:off x="11295531" y="10656257"/>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27" name="Rectangle 19"/>
          <p:cNvSpPr>
            <a:spLocks noChangeArrowheads="1"/>
          </p:cNvSpPr>
          <p:nvPr/>
        </p:nvSpPr>
        <p:spPr bwMode="auto">
          <a:xfrm>
            <a:off x="10139080" y="7104275"/>
            <a:ext cx="44231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p>
        </p:txBody>
      </p:sp>
      <p:sp>
        <p:nvSpPr>
          <p:cNvPr id="29" name="Rectangle 27"/>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37" name="Rectangle 41"/>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39" name="Rectangle 43"/>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43" name="Rectangle 54"/>
          <p:cNvSpPr>
            <a:spLocks noChangeArrowheads="1"/>
          </p:cNvSpPr>
          <p:nvPr/>
        </p:nvSpPr>
        <p:spPr bwMode="auto">
          <a:xfrm>
            <a:off x="8731915" y="11868281"/>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sp>
        <p:nvSpPr>
          <p:cNvPr id="45" name="Rectangle 56"/>
          <p:cNvSpPr>
            <a:spLocks noChangeArrowheads="1"/>
          </p:cNvSpPr>
          <p:nvPr/>
        </p:nvSpPr>
        <p:spPr bwMode="auto">
          <a:xfrm>
            <a:off x="10670431" y="11939635"/>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p>
        </p:txBody>
      </p:sp>
      <p:pic>
        <p:nvPicPr>
          <p:cNvPr id="10" name="Picture 9"/>
          <p:cNvPicPr>
            <a:picLocks noChangeAspect="1"/>
          </p:cNvPicPr>
          <p:nvPr/>
        </p:nvPicPr>
        <p:blipFill>
          <a:blip r:embed="rId3"/>
          <a:stretch>
            <a:fillRect/>
          </a:stretch>
        </p:blipFill>
        <p:spPr>
          <a:xfrm>
            <a:off x="1186451" y="2535963"/>
            <a:ext cx="9906183" cy="8539811"/>
          </a:xfrm>
          <a:prstGeom prst="rect">
            <a:avLst/>
          </a:prstGeom>
        </p:spPr>
      </p:pic>
      <p:sp>
        <p:nvSpPr>
          <p:cNvPr id="11"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158159301"/>
              </p:ext>
            </p:extLst>
          </p:nvPr>
        </p:nvGraphicFramePr>
        <p:xfrm>
          <a:off x="6235112" y="10336856"/>
          <a:ext cx="3392734" cy="3540244"/>
        </p:xfrm>
        <a:graphic>
          <a:graphicData uri="http://schemas.openxmlformats.org/presentationml/2006/ole">
            <mc:AlternateContent xmlns:mc="http://schemas.openxmlformats.org/markup-compatibility/2006">
              <mc:Choice xmlns:v="urn:schemas-microsoft-com:vml" Requires="v">
                <p:oleObj spid="_x0000_s14347" name="Equation" r:id="rId4" imgW="876300" imgH="914400" progId="Equation.DSMT4">
                  <p:embed/>
                </p:oleObj>
              </mc:Choice>
              <mc:Fallback>
                <p:oleObj name="Equation" r:id="rId4" imgW="876300" imgH="914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112" y="10336856"/>
                        <a:ext cx="3392734" cy="3540244"/>
                      </a:xfrm>
                      <a:prstGeom prst="rect">
                        <a:avLst/>
                      </a:prstGeom>
                      <a:noFill/>
                    </p:spPr>
                  </p:pic>
                </p:oleObj>
              </mc:Fallback>
            </mc:AlternateContent>
          </a:graphicData>
        </a:graphic>
      </p:graphicFrame>
      <p:pic>
        <p:nvPicPr>
          <p:cNvPr id="14" name="Picture 13"/>
          <p:cNvPicPr>
            <a:picLocks noChangeAspect="1"/>
          </p:cNvPicPr>
          <p:nvPr/>
        </p:nvPicPr>
        <p:blipFill>
          <a:blip r:embed="rId6"/>
          <a:stretch>
            <a:fillRect/>
          </a:stretch>
        </p:blipFill>
        <p:spPr>
          <a:xfrm>
            <a:off x="11295531" y="2597883"/>
            <a:ext cx="11362561" cy="5442905"/>
          </a:xfrm>
          <a:prstGeom prst="rect">
            <a:avLst/>
          </a:prstGeom>
        </p:spPr>
      </p:pic>
      <p:pic>
        <p:nvPicPr>
          <p:cNvPr id="64" name="Picture 63"/>
          <p:cNvPicPr/>
          <p:nvPr/>
        </p:nvPicPr>
        <p:blipFill>
          <a:blip r:embed="rId7"/>
          <a:stretch>
            <a:fillRect/>
          </a:stretch>
        </p:blipFill>
        <p:spPr>
          <a:xfrm>
            <a:off x="12447356" y="7750743"/>
            <a:ext cx="9338857" cy="6430799"/>
          </a:xfrm>
          <a:prstGeom prst="rect">
            <a:avLst/>
          </a:prstGeom>
        </p:spPr>
      </p:pic>
    </p:spTree>
    <p:extLst>
      <p:ext uri="{BB962C8B-B14F-4D97-AF65-F5344CB8AC3E}">
        <p14:creationId xmlns:p14="http://schemas.microsoft.com/office/powerpoint/2010/main" val="267639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barn(inVertical)">
                                      <p:cBhvr>
                                        <p:cTn id="2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54"/>
          <p:cNvGrpSpPr/>
          <p:nvPr/>
        </p:nvGrpSpPr>
        <p:grpSpPr>
          <a:xfrm>
            <a:off x="-381000" y="990600"/>
            <a:ext cx="24079200" cy="12344399"/>
            <a:chOff x="1268078" y="3405486"/>
            <a:chExt cx="22106109" cy="4245008"/>
          </a:xfrm>
        </p:grpSpPr>
        <p:sp>
          <p:nvSpPr>
            <p:cNvPr id="38" name="Rounded Rectangle 3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39" name="Group 67"/>
            <p:cNvGrpSpPr/>
            <p:nvPr/>
          </p:nvGrpSpPr>
          <p:grpSpPr>
            <a:xfrm>
              <a:off x="1268078" y="3405486"/>
              <a:ext cx="6352217" cy="940513"/>
              <a:chOff x="1311958" y="3405486"/>
              <a:chExt cx="6352217" cy="940513"/>
            </a:xfrm>
          </p:grpSpPr>
          <p:sp>
            <p:nvSpPr>
              <p:cNvPr id="40" name="Freeform 20"/>
              <p:cNvSpPr>
                <a:spLocks/>
              </p:cNvSpPr>
              <p:nvPr/>
            </p:nvSpPr>
            <p:spPr bwMode="auto">
              <a:xfrm rot="5400000">
                <a:off x="4703335" y="889135"/>
                <a:ext cx="330182" cy="5591498"/>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2250671" y="3527166"/>
                <a:ext cx="3370374" cy="275180"/>
              </a:xfrm>
              <a:prstGeom prst="rect">
                <a:avLst/>
              </a:prstGeom>
              <a:noFill/>
            </p:spPr>
            <p:txBody>
              <a:bodyPr wrap="none" rtlCol="0">
                <a:spAutoFit/>
              </a:bodyPr>
              <a:lstStyle/>
              <a:p>
                <a:r>
                  <a:rPr lang="en-US" sz="4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LUYỆN TẬP</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42" name="Group 70"/>
              <p:cNvGrpSpPr/>
              <p:nvPr/>
            </p:nvGrpSpPr>
            <p:grpSpPr>
              <a:xfrm>
                <a:off x="1311958" y="3405486"/>
                <a:ext cx="950173" cy="940513"/>
                <a:chOff x="1311958" y="3405486"/>
                <a:chExt cx="950173" cy="940513"/>
              </a:xfrm>
            </p:grpSpPr>
            <p:sp>
              <p:nvSpPr>
                <p:cNvPr id="43" name="Rectangle 4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Freeform 4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5" name="Freeform 4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6" name="Freeform 4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7" name="Freeform 4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8" name="Freeform 4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9" name="Freeform 4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0" name="Freeform 4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1" name="Freeform 5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2" name="Freeform 5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3" name="Freeform 5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4" name="Freeform 5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5" name="Freeform 5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6" name="Freeform 5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Freeform 5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8" name="Freeform 5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Freeform 5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5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6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6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6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6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6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6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6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 name="Title 1"/>
          <p:cNvSpPr>
            <a:spLocks noGrp="1"/>
          </p:cNvSpPr>
          <p:nvPr>
            <p:ph type="title"/>
          </p:nvPr>
        </p:nvSpPr>
        <p:spPr>
          <a:xfrm>
            <a:off x="2590800" y="2615568"/>
            <a:ext cx="21247735" cy="1922898"/>
          </a:xfrm>
        </p:spPr>
        <p:txBody>
          <a:bodyPr>
            <a:normAutofit/>
          </a:bodyPr>
          <a:lstStyle/>
          <a:p>
            <a:r>
              <a:rPr lang="pt-BR" sz="4800" b="1" dirty="0">
                <a:latin typeface="Tahoma" panose="020B0604030504040204" pitchFamily="34" charset="0"/>
                <a:ea typeface="Tahoma" panose="020B0604030504040204" pitchFamily="34" charset="0"/>
                <a:cs typeface="Tahoma" panose="020B0604030504040204" pitchFamily="34" charset="0"/>
              </a:rPr>
              <a:t>Bài 1: </a:t>
            </a:r>
            <a:r>
              <a:rPr lang="pt-BR" sz="4800" b="1" dirty="0">
                <a:solidFill>
                  <a:srgbClr val="FF0000"/>
                </a:solidFill>
                <a:latin typeface="Tahoma" panose="020B0604030504040204" pitchFamily="34" charset="0"/>
                <a:ea typeface="Tahoma" panose="020B0604030504040204" pitchFamily="34" charset="0"/>
                <a:cs typeface="Tahoma" panose="020B0604030504040204" pitchFamily="34" charset="0"/>
              </a:rPr>
              <a:t>Biểu diễn miền nghiệm của hệ bất phương trình tương ứng:</a:t>
            </a:r>
            <a: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1510401" y="1792698"/>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6920601" y="3459432"/>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latin typeface="Tahoma" panose="020B0604030504040204" pitchFamily="34" charset="0"/>
                <a:ea typeface="Tahoma" panose="020B0604030504040204" pitchFamily="34" charset="0"/>
                <a:cs typeface="Tahoma" panose="020B0604030504040204" pitchFamily="34" charset="0"/>
              </a:rPr>
              <a:t>Nhóm</a:t>
            </a:r>
            <a:r>
              <a:rPr lang="en-US" sz="4800" b="1" dirty="0">
                <a:latin typeface="Tahoma" panose="020B0604030504040204" pitchFamily="34" charset="0"/>
                <a:ea typeface="Tahoma" panose="020B0604030504040204" pitchFamily="34" charset="0"/>
                <a:cs typeface="Tahoma" panose="020B0604030504040204" pitchFamily="34" charset="0"/>
              </a:rPr>
              <a:t> 1:</a:t>
            </a:r>
          </a:p>
        </p:txBody>
      </p:sp>
      <p:sp>
        <p:nvSpPr>
          <p:cNvPr id="7" name="Title 1"/>
          <p:cNvSpPr txBox="1">
            <a:spLocks/>
          </p:cNvSpPr>
          <p:nvPr/>
        </p:nvSpPr>
        <p:spPr>
          <a:xfrm>
            <a:off x="6920601" y="5893073"/>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latin typeface="Tahoma" panose="020B0604030504040204" pitchFamily="34" charset="0"/>
                <a:ea typeface="Tahoma" panose="020B0604030504040204" pitchFamily="34" charset="0"/>
                <a:cs typeface="Tahoma" panose="020B0604030504040204" pitchFamily="34" charset="0"/>
              </a:rPr>
              <a:t>Nhóm</a:t>
            </a:r>
            <a:r>
              <a:rPr lang="en-US" sz="4800" b="1" dirty="0">
                <a:latin typeface="Tahoma" panose="020B0604030504040204" pitchFamily="34" charset="0"/>
                <a:ea typeface="Tahoma" panose="020B0604030504040204" pitchFamily="34" charset="0"/>
                <a:cs typeface="Tahoma" panose="020B0604030504040204" pitchFamily="34" charset="0"/>
              </a:rPr>
              <a:t> 2:</a:t>
            </a:r>
          </a:p>
        </p:txBody>
      </p:sp>
      <p:sp>
        <p:nvSpPr>
          <p:cNvPr id="8" name="Title 1"/>
          <p:cNvSpPr txBox="1">
            <a:spLocks/>
          </p:cNvSpPr>
          <p:nvPr/>
        </p:nvSpPr>
        <p:spPr>
          <a:xfrm>
            <a:off x="6920601" y="8791415"/>
            <a:ext cx="4524639" cy="1630236"/>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err="1">
                <a:latin typeface="Tahoma" panose="020B0604030504040204" pitchFamily="34" charset="0"/>
                <a:ea typeface="Tahoma" panose="020B0604030504040204" pitchFamily="34" charset="0"/>
                <a:cs typeface="Tahoma" panose="020B0604030504040204" pitchFamily="34" charset="0"/>
              </a:rPr>
              <a:t>Nhóm</a:t>
            </a:r>
            <a:r>
              <a:rPr lang="en-US" sz="4800" b="1" dirty="0">
                <a:latin typeface="Tahoma" panose="020B0604030504040204" pitchFamily="34" charset="0"/>
                <a:ea typeface="Tahoma" panose="020B0604030504040204" pitchFamily="34" charset="0"/>
                <a:cs typeface="Tahoma" panose="020B0604030504040204" pitchFamily="34" charset="0"/>
              </a:rPr>
              <a:t> 3:</a:t>
            </a:r>
          </a:p>
        </p:txBody>
      </p:sp>
      <p:sp>
        <p:nvSpPr>
          <p:cNvPr id="10" name="Rectangle 2"/>
          <p:cNvSpPr>
            <a:spLocks noChangeArrowheads="1"/>
          </p:cNvSpPr>
          <p:nvPr/>
        </p:nvSpPr>
        <p:spPr bwMode="auto">
          <a:xfrm>
            <a:off x="3863387" y="4059999"/>
            <a:ext cx="52071808" cy="156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817426670"/>
              </p:ext>
            </p:extLst>
          </p:nvPr>
        </p:nvGraphicFramePr>
        <p:xfrm>
          <a:off x="10327757" y="3367403"/>
          <a:ext cx="3502173" cy="1913979"/>
        </p:xfrm>
        <a:graphic>
          <a:graphicData uri="http://schemas.openxmlformats.org/presentationml/2006/ole">
            <mc:AlternateContent xmlns:mc="http://schemas.openxmlformats.org/markup-compatibility/2006">
              <mc:Choice xmlns:v="urn:schemas-microsoft-com:vml" Requires="v">
                <p:oleObj spid="_x0000_s12314" name="Equation" r:id="rId3" imgW="812447" imgH="457002" progId="Equation.DSMT4">
                  <p:embed/>
                </p:oleObj>
              </mc:Choice>
              <mc:Fallback>
                <p:oleObj name="Equation" r:id="rId3" imgW="812447" imgH="457002" progId="Equation.DSMT4">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757" y="3367403"/>
                        <a:ext cx="3502173" cy="1913979"/>
                      </a:xfrm>
                      <a:prstGeom prst="rect">
                        <a:avLst/>
                      </a:prstGeom>
                      <a:noFill/>
                    </p:spPr>
                  </p:pic>
                </p:oleObj>
              </mc:Fallback>
            </mc:AlternateContent>
          </a:graphicData>
        </a:graphic>
      </p:graphicFrame>
      <p:sp>
        <p:nvSpPr>
          <p:cNvPr id="12" name="Rectangle 4"/>
          <p:cNvSpPr>
            <a:spLocks noChangeArrowheads="1"/>
          </p:cNvSpPr>
          <p:nvPr/>
        </p:nvSpPr>
        <p:spPr bwMode="auto">
          <a:xfrm>
            <a:off x="2845367" y="5466079"/>
            <a:ext cx="49317173" cy="156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860992657"/>
              </p:ext>
            </p:extLst>
          </p:nvPr>
        </p:nvGraphicFramePr>
        <p:xfrm>
          <a:off x="10354567" y="5500652"/>
          <a:ext cx="3239770" cy="2854082"/>
        </p:xfrm>
        <a:graphic>
          <a:graphicData uri="http://schemas.openxmlformats.org/presentationml/2006/ole">
            <mc:AlternateContent xmlns:mc="http://schemas.openxmlformats.org/markup-compatibility/2006">
              <mc:Choice xmlns:v="urn:schemas-microsoft-com:vml" Requires="v">
                <p:oleObj spid="_x0000_s12315" name="Equation" r:id="rId5" imgW="799753" imgH="710891" progId="Equation.DSMT4">
                  <p:embed/>
                </p:oleObj>
              </mc:Choice>
              <mc:Fallback>
                <p:oleObj name="Equation" r:id="rId5" imgW="799753" imgH="710891" progId="Equation.DSMT4">
                  <p:embed/>
                  <p:pic>
                    <p:nvPicPr>
                      <p:cNvPr id="13"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4567" y="5500652"/>
                        <a:ext cx="3239770" cy="2854082"/>
                      </a:xfrm>
                      <a:prstGeom prst="rect">
                        <a:avLst/>
                      </a:prstGeom>
                      <a:noFill/>
                    </p:spPr>
                  </p:pic>
                </p:oleObj>
              </mc:Fallback>
            </mc:AlternateContent>
          </a:graphicData>
        </a:graphic>
      </p:graphicFrame>
      <p:sp>
        <p:nvSpPr>
          <p:cNvPr id="14" name="Rectangle 6"/>
          <p:cNvSpPr>
            <a:spLocks noChangeArrowheads="1"/>
          </p:cNvSpPr>
          <p:nvPr/>
        </p:nvSpPr>
        <p:spPr bwMode="auto">
          <a:xfrm>
            <a:off x="2887442" y="8638841"/>
            <a:ext cx="48170261" cy="156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487414115"/>
              </p:ext>
            </p:extLst>
          </p:nvPr>
        </p:nvGraphicFramePr>
        <p:xfrm>
          <a:off x="10354567" y="8692091"/>
          <a:ext cx="3239770" cy="2863052"/>
        </p:xfrm>
        <a:graphic>
          <a:graphicData uri="http://schemas.openxmlformats.org/presentationml/2006/ole">
            <mc:AlternateContent xmlns:mc="http://schemas.openxmlformats.org/markup-compatibility/2006">
              <mc:Choice xmlns:v="urn:schemas-microsoft-com:vml" Requires="v">
                <p:oleObj spid="_x0000_s12316" name="Equation" r:id="rId7" imgW="812447" imgH="710891" progId="Equation.DSMT4">
                  <p:embed/>
                </p:oleObj>
              </mc:Choice>
              <mc:Fallback>
                <p:oleObj name="Equation" r:id="rId7" imgW="812447" imgH="710891" progId="Equation.DSMT4">
                  <p:embed/>
                  <p:pic>
                    <p:nvPicPr>
                      <p:cNvPr id="15"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4567" y="8692091"/>
                        <a:ext cx="3239770" cy="2863052"/>
                      </a:xfrm>
                      <a:prstGeom prst="rect">
                        <a:avLst/>
                      </a:prstGeom>
                      <a:noFill/>
                    </p:spPr>
                  </p:pic>
                </p:oleObj>
              </mc:Fallback>
            </mc:AlternateContent>
          </a:graphicData>
        </a:graphic>
      </p:graphicFrame>
    </p:spTree>
    <p:extLst>
      <p:ext uri="{BB962C8B-B14F-4D97-AF65-F5344CB8AC3E}">
        <p14:creationId xmlns:p14="http://schemas.microsoft.com/office/powerpoint/2010/main" val="323012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54"/>
          <p:cNvGrpSpPr/>
          <p:nvPr/>
        </p:nvGrpSpPr>
        <p:grpSpPr>
          <a:xfrm>
            <a:off x="678594" y="526108"/>
            <a:ext cx="22486206" cy="13189892"/>
            <a:chOff x="1268078" y="3405486"/>
            <a:chExt cx="22106109" cy="4245008"/>
          </a:xfrm>
        </p:grpSpPr>
        <p:sp>
          <p:nvSpPr>
            <p:cNvPr id="48" name="Rounded Rectangle 4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49" name="Group 67"/>
            <p:cNvGrpSpPr/>
            <p:nvPr/>
          </p:nvGrpSpPr>
          <p:grpSpPr>
            <a:xfrm>
              <a:off x="1268078" y="3405486"/>
              <a:ext cx="6352217" cy="940513"/>
              <a:chOff x="1311958" y="3405486"/>
              <a:chExt cx="6352217" cy="940513"/>
            </a:xfrm>
          </p:grpSpPr>
          <p:sp>
            <p:nvSpPr>
              <p:cNvPr id="50" name="Freeform 20"/>
              <p:cNvSpPr>
                <a:spLocks/>
              </p:cNvSpPr>
              <p:nvPr/>
            </p:nvSpPr>
            <p:spPr bwMode="auto">
              <a:xfrm rot="5400000">
                <a:off x="4611537" y="980932"/>
                <a:ext cx="513777" cy="5591498"/>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1" name="TextBox 50"/>
              <p:cNvSpPr txBox="1"/>
              <p:nvPr/>
            </p:nvSpPr>
            <p:spPr>
              <a:xfrm>
                <a:off x="2250671" y="3527166"/>
                <a:ext cx="3779339" cy="257541"/>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 LUYỆN TẬP</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52" name="Group 70"/>
              <p:cNvGrpSpPr/>
              <p:nvPr/>
            </p:nvGrpSpPr>
            <p:grpSpPr>
              <a:xfrm>
                <a:off x="1311958" y="3405486"/>
                <a:ext cx="950173" cy="940513"/>
                <a:chOff x="1311958" y="3405486"/>
                <a:chExt cx="950173" cy="940513"/>
              </a:xfrm>
            </p:grpSpPr>
            <p:sp>
              <p:nvSpPr>
                <p:cNvPr id="53" name="Rectangle 5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4" name="Freeform 5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5" name="Freeform 5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6" name="Freeform 5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Freeform 5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8" name="Freeform 5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Freeform 5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5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6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6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6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6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6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6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6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8" name="Freeform 6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9" name="Freeform 6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0" name="Freeform 6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1" name="Freeform 7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2" name="Freeform 7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Freeform 7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4" name="Freeform 7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5" name="Freeform 7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Freeform 7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7" name="Freeform 7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 name="Title 1"/>
          <p:cNvSpPr>
            <a:spLocks noGrp="1"/>
          </p:cNvSpPr>
          <p:nvPr>
            <p:ph type="title"/>
          </p:nvPr>
        </p:nvSpPr>
        <p:spPr>
          <a:xfrm>
            <a:off x="1906544" y="2738058"/>
            <a:ext cx="21031200" cy="2651126"/>
          </a:xfrm>
        </p:spPr>
        <p:txBody>
          <a:bodyPr>
            <a:normAutofit/>
          </a:bodyPr>
          <a:lstStyle/>
          <a:p>
            <a:r>
              <a:rPr lang="pt-BR" sz="4800" b="1" dirty="0">
                <a:latin typeface="Tahoma" panose="020B0604030504040204" pitchFamily="34" charset="0"/>
                <a:ea typeface="Tahoma" panose="020B0604030504040204" pitchFamily="34" charset="0"/>
                <a:cs typeface="Tahoma" panose="020B0604030504040204" pitchFamily="34" charset="0"/>
              </a:rPr>
              <a:t>Bài 2: </a:t>
            </a:r>
            <a:r>
              <a:rPr lang="pt-BR" sz="4800" b="1" dirty="0">
                <a:solidFill>
                  <a:srgbClr val="FF0000"/>
                </a:solidFill>
                <a:latin typeface="Tahoma" panose="020B0604030504040204" pitchFamily="34" charset="0"/>
                <a:ea typeface="Tahoma" panose="020B0604030504040204" pitchFamily="34" charset="0"/>
                <a:cs typeface="Tahoma" panose="020B0604030504040204" pitchFamily="34" charset="0"/>
              </a:rPr>
              <a:t>Miền không bị gạch trong các hình vẽ sau biểu diễn miền nghiệm của hệ bất phương trình nào trong các đáp án sau:</a:t>
            </a:r>
            <a: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4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a:spLocks noChangeArrowheads="1"/>
          </p:cNvSpPr>
          <p:nvPr/>
        </p:nvSpPr>
        <p:spPr bwMode="auto">
          <a:xfrm>
            <a:off x="3135085" y="4497215"/>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59829983"/>
              </p:ext>
            </p:extLst>
          </p:nvPr>
        </p:nvGraphicFramePr>
        <p:xfrm>
          <a:off x="2635224" y="4203346"/>
          <a:ext cx="2112040" cy="2295696"/>
        </p:xfrm>
        <a:graphic>
          <a:graphicData uri="http://schemas.openxmlformats.org/presentationml/2006/ole">
            <mc:AlternateContent xmlns:mc="http://schemas.openxmlformats.org/markup-compatibility/2006">
              <mc:Choice xmlns:v="urn:schemas-microsoft-com:vml" Requires="v">
                <p:oleObj spid="_x0000_s13362" name="Equation" r:id="rId3" imgW="660113" imgH="710891" progId="Equation.DSMT4">
                  <p:embed/>
                </p:oleObj>
              </mc:Choice>
              <mc:Fallback>
                <p:oleObj name="Equation" r:id="rId3" imgW="660113" imgH="710891"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24" y="4203346"/>
                        <a:ext cx="2112040" cy="2295696"/>
                      </a:xfrm>
                      <a:prstGeom prst="rect">
                        <a:avLst/>
                      </a:prstGeom>
                      <a:noFill/>
                    </p:spPr>
                  </p:pic>
                </p:oleObj>
              </mc:Fallback>
            </mc:AlternateContent>
          </a:graphicData>
        </a:graphic>
      </p:graphicFrame>
      <p:sp>
        <p:nvSpPr>
          <p:cNvPr id="6" name="Rectangle 4"/>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81029607"/>
              </p:ext>
            </p:extLst>
          </p:nvPr>
        </p:nvGraphicFramePr>
        <p:xfrm>
          <a:off x="6807236" y="3958813"/>
          <a:ext cx="1947672" cy="2655918"/>
        </p:xfrm>
        <a:graphic>
          <a:graphicData uri="http://schemas.openxmlformats.org/presentationml/2006/ole">
            <mc:AlternateContent xmlns:mc="http://schemas.openxmlformats.org/markup-compatibility/2006">
              <mc:Choice xmlns:v="urn:schemas-microsoft-com:vml" Requires="v">
                <p:oleObj spid="_x0000_s13363" name="Equation" r:id="rId5" imgW="520474" imgH="710891" progId="Equation.DSMT4">
                  <p:embed/>
                </p:oleObj>
              </mc:Choice>
              <mc:Fallback>
                <p:oleObj name="Equation" r:id="rId5" imgW="520474" imgH="710891"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36" y="3958813"/>
                        <a:ext cx="1947672" cy="2655918"/>
                      </a:xfrm>
                      <a:prstGeom prst="rect">
                        <a:avLst/>
                      </a:prstGeom>
                      <a:noFill/>
                    </p:spPr>
                  </p:pic>
                </p:oleObj>
              </mc:Fallback>
            </mc:AlternateContent>
          </a:graphicData>
        </a:graphic>
      </p:graphicFrame>
      <p:sp>
        <p:nvSpPr>
          <p:cNvPr id="8" name="Rectangle 6"/>
          <p:cNvSpPr>
            <a:spLocks noChangeArrowheads="1"/>
          </p:cNvSpPr>
          <p:nvPr/>
        </p:nvSpPr>
        <p:spPr bwMode="auto">
          <a:xfrm>
            <a:off x="470263"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846254944"/>
              </p:ext>
            </p:extLst>
          </p:nvPr>
        </p:nvGraphicFramePr>
        <p:xfrm>
          <a:off x="10545477" y="4139237"/>
          <a:ext cx="2499894" cy="2499894"/>
        </p:xfrm>
        <a:graphic>
          <a:graphicData uri="http://schemas.openxmlformats.org/presentationml/2006/ole">
            <mc:AlternateContent xmlns:mc="http://schemas.openxmlformats.org/markup-compatibility/2006">
              <mc:Choice xmlns:v="urn:schemas-microsoft-com:vml" Requires="v">
                <p:oleObj spid="_x0000_s13364" name="Equation" r:id="rId7" imgW="710891" imgH="710891" progId="Equation.DSMT4">
                  <p:embed/>
                </p:oleObj>
              </mc:Choice>
              <mc:Fallback>
                <p:oleObj name="Equation" r:id="rId7" imgW="710891" imgH="710891" progId="Equation.DSMT4">
                  <p:embed/>
                  <p:pic>
                    <p:nvPicPr>
                      <p:cNvPr id="9"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5477" y="4139237"/>
                        <a:ext cx="2499894" cy="2499894"/>
                      </a:xfrm>
                      <a:prstGeom prst="rect">
                        <a:avLst/>
                      </a:prstGeom>
                      <a:noFill/>
                    </p:spPr>
                  </p:pic>
                </p:oleObj>
              </mc:Fallback>
            </mc:AlternateContent>
          </a:graphicData>
        </a:graphic>
      </p:graphicFrame>
      <p:sp>
        <p:nvSpPr>
          <p:cNvPr id="10" name="Rectangle 8"/>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664611270"/>
              </p:ext>
            </p:extLst>
          </p:nvPr>
        </p:nvGraphicFramePr>
        <p:xfrm>
          <a:off x="15617520" y="4372964"/>
          <a:ext cx="3479860" cy="1679932"/>
        </p:xfrm>
        <a:graphic>
          <a:graphicData uri="http://schemas.openxmlformats.org/presentationml/2006/ole">
            <mc:AlternateContent xmlns:mc="http://schemas.openxmlformats.org/markup-compatibility/2006">
              <mc:Choice xmlns:v="urn:schemas-microsoft-com:vml" Requires="v">
                <p:oleObj spid="_x0000_s13365" name="Equation" r:id="rId9" imgW="1117115" imgH="545863" progId="Equation.DSMT4">
                  <p:embed/>
                </p:oleObj>
              </mc:Choice>
              <mc:Fallback>
                <p:oleObj name="Equation" r:id="rId9" imgW="1117115" imgH="545863" progId="Equation.DSMT4">
                  <p:embed/>
                  <p:pic>
                    <p:nvPicPr>
                      <p:cNvPr id="11"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17520" y="4372964"/>
                        <a:ext cx="3479860" cy="1679932"/>
                      </a:xfrm>
                      <a:prstGeom prst="rect">
                        <a:avLst/>
                      </a:prstGeom>
                      <a:noFill/>
                    </p:spPr>
                  </p:pic>
                </p:oleObj>
              </mc:Fallback>
            </mc:AlternateContent>
          </a:graphicData>
        </a:graphic>
      </p:graphicFrame>
      <p:sp>
        <p:nvSpPr>
          <p:cNvPr id="12" name="Rectangle 14"/>
          <p:cNvSpPr>
            <a:spLocks noChangeArrowheads="1"/>
          </p:cNvSpPr>
          <p:nvPr/>
        </p:nvSpPr>
        <p:spPr bwMode="auto">
          <a:xfrm>
            <a:off x="1" y="-754053"/>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935070474"/>
              </p:ext>
            </p:extLst>
          </p:nvPr>
        </p:nvGraphicFramePr>
        <p:xfrm>
          <a:off x="1004847" y="7457881"/>
          <a:ext cx="7484834" cy="5966930"/>
        </p:xfrm>
        <a:graphic>
          <a:graphicData uri="http://schemas.openxmlformats.org/presentationml/2006/ole">
            <mc:AlternateContent xmlns:mc="http://schemas.openxmlformats.org/markup-compatibility/2006">
              <mc:Choice xmlns:v="urn:schemas-microsoft-com:vml" Requires="v">
                <p:oleObj spid="_x0000_s13366" name="Bitmap Image" r:id="rId11" imgW="1365079" imgH="1085714" progId="Paint.Picture">
                  <p:embed/>
                </p:oleObj>
              </mc:Choice>
              <mc:Fallback>
                <p:oleObj name="Bitmap Image" r:id="rId11" imgW="1365079" imgH="1085714" progId="Paint.Picture">
                  <p:embed/>
                  <p:pic>
                    <p:nvPicPr>
                      <p:cNvPr id="13"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4847" y="7457881"/>
                        <a:ext cx="7484834" cy="5966930"/>
                      </a:xfrm>
                      <a:prstGeom prst="rect">
                        <a:avLst/>
                      </a:prstGeom>
                      <a:noFill/>
                    </p:spPr>
                  </p:pic>
                </p:oleObj>
              </mc:Fallback>
            </mc:AlternateContent>
          </a:graphicData>
        </a:graphic>
      </p:graphicFrame>
      <p:sp>
        <p:nvSpPr>
          <p:cNvPr id="14" name="Rectangle 16"/>
          <p:cNvSpPr>
            <a:spLocks noChangeArrowheads="1"/>
          </p:cNvSpPr>
          <p:nvPr/>
        </p:nvSpPr>
        <p:spPr bwMode="auto">
          <a:xfrm>
            <a:off x="800781" y="526107"/>
            <a:ext cx="36939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endParaRPr lang="en-US" sz="860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53960935"/>
              </p:ext>
            </p:extLst>
          </p:nvPr>
        </p:nvGraphicFramePr>
        <p:xfrm>
          <a:off x="8706014" y="7457880"/>
          <a:ext cx="6477564" cy="5839624"/>
        </p:xfrm>
        <a:graphic>
          <a:graphicData uri="http://schemas.openxmlformats.org/presentationml/2006/ole">
            <mc:AlternateContent xmlns:mc="http://schemas.openxmlformats.org/markup-compatibility/2006">
              <mc:Choice xmlns:v="urn:schemas-microsoft-com:vml" Requires="v">
                <p:oleObj spid="_x0000_s13367" name="Bitmap Image" r:id="rId13" imgW="1251014" imgH="1136508" progId="Paint.Picture">
                  <p:embed/>
                </p:oleObj>
              </mc:Choice>
              <mc:Fallback>
                <p:oleObj name="Bitmap Image" r:id="rId13" imgW="1251014" imgH="1136508" progId="Paint.Picture">
                  <p:embed/>
                  <p:pic>
                    <p:nvPicPr>
                      <p:cNvPr id="15"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06014" y="7457880"/>
                        <a:ext cx="6477564" cy="5839624"/>
                      </a:xfrm>
                      <a:prstGeom prst="rect">
                        <a:avLst/>
                      </a:prstGeom>
                      <a:noFill/>
                    </p:spPr>
                  </p:pic>
                </p:oleObj>
              </mc:Fallback>
            </mc:AlternateContent>
          </a:graphicData>
        </a:graphic>
      </p:graphicFrame>
      <p:pic>
        <p:nvPicPr>
          <p:cNvPr id="16" name="Picture 15"/>
          <p:cNvPicPr/>
          <p:nvPr/>
        </p:nvPicPr>
        <p:blipFill>
          <a:blip r:embed="rId15">
            <a:extLst>
              <a:ext uri="{28A0092B-C50C-407E-A947-70E740481C1C}">
                <a14:useLocalDpi xmlns:a14="http://schemas.microsoft.com/office/drawing/2010/main" val="0"/>
              </a:ext>
            </a:extLst>
          </a:blip>
          <a:srcRect/>
          <a:stretch>
            <a:fillRect/>
          </a:stretch>
        </p:blipFill>
        <p:spPr bwMode="auto">
          <a:xfrm>
            <a:off x="16838341" y="7872547"/>
            <a:ext cx="6569802" cy="5137594"/>
          </a:xfrm>
          <a:prstGeom prst="rect">
            <a:avLst/>
          </a:prstGeom>
          <a:noFill/>
          <a:ln>
            <a:noFill/>
          </a:ln>
        </p:spPr>
      </p:pic>
      <p:sp>
        <p:nvSpPr>
          <p:cNvPr id="17" name="Title 1"/>
          <p:cNvSpPr txBox="1">
            <a:spLocks/>
          </p:cNvSpPr>
          <p:nvPr/>
        </p:nvSpPr>
        <p:spPr>
          <a:xfrm>
            <a:off x="2569658" y="6694193"/>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a:latin typeface="Tahoma" panose="020B0604030504040204" pitchFamily="34" charset="0"/>
                <a:ea typeface="Tahoma" panose="020B0604030504040204" pitchFamily="34" charset="0"/>
                <a:cs typeface="Tahoma" panose="020B0604030504040204" pitchFamily="34" charset="0"/>
              </a:rPr>
              <a:t>Nhóm 4:</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0" name="Title 1"/>
          <p:cNvSpPr txBox="1">
            <a:spLocks/>
          </p:cNvSpPr>
          <p:nvPr/>
        </p:nvSpPr>
        <p:spPr>
          <a:xfrm>
            <a:off x="10178414" y="6728881"/>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a:latin typeface="Tahoma" panose="020B0604030504040204" pitchFamily="34" charset="0"/>
                <a:ea typeface="Tahoma" panose="020B0604030504040204" pitchFamily="34" charset="0"/>
                <a:cs typeface="Tahoma" panose="020B0604030504040204" pitchFamily="34" charset="0"/>
              </a:rPr>
              <a:t>Nhóm 5:</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1" name="Title 1"/>
          <p:cNvSpPr txBox="1">
            <a:spLocks/>
          </p:cNvSpPr>
          <p:nvPr/>
        </p:nvSpPr>
        <p:spPr>
          <a:xfrm>
            <a:off x="17534076" y="6667201"/>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dirty="0">
                <a:latin typeface="Tahoma" panose="020B0604030504040204" pitchFamily="34" charset="0"/>
                <a:ea typeface="Tahoma" panose="020B0604030504040204" pitchFamily="34" charset="0"/>
                <a:cs typeface="Tahoma" panose="020B0604030504040204" pitchFamily="34" charset="0"/>
              </a:rPr>
              <a:t>Nhóm 6:</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1748382" y="4632249"/>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A.</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23" name="Title 1"/>
          <p:cNvSpPr txBox="1">
            <a:spLocks/>
          </p:cNvSpPr>
          <p:nvPr/>
        </p:nvSpPr>
        <p:spPr>
          <a:xfrm>
            <a:off x="5849876" y="4538247"/>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B.</a:t>
            </a:r>
            <a:r>
              <a:rPr lang="en-US" sz="4800" dirty="0">
                <a:latin typeface="Tahoma" panose="020B0604030504040204" pitchFamily="34" charset="0"/>
                <a:ea typeface="Tahoma" panose="020B0604030504040204" pitchFamily="34" charset="0"/>
                <a:cs typeface="Tahoma" panose="020B0604030504040204" pitchFamily="34" charset="0"/>
              </a:rPr>
              <a:t/>
            </a:r>
            <a:br>
              <a:rPr lang="en-US" sz="4800" dirty="0">
                <a:latin typeface="Tahoma" panose="020B0604030504040204" pitchFamily="34" charset="0"/>
                <a:ea typeface="Tahoma" panose="020B0604030504040204" pitchFamily="34" charset="0"/>
                <a:cs typeface="Tahoma" panose="020B0604030504040204" pitchFamily="34" charset="0"/>
              </a:rPr>
            </a:b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a:spLocks/>
          </p:cNvSpPr>
          <p:nvPr/>
        </p:nvSpPr>
        <p:spPr>
          <a:xfrm>
            <a:off x="9713994" y="4499309"/>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C.</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25" name="Title 1"/>
          <p:cNvSpPr txBox="1">
            <a:spLocks/>
          </p:cNvSpPr>
          <p:nvPr/>
        </p:nvSpPr>
        <p:spPr>
          <a:xfrm>
            <a:off x="14545108" y="4408119"/>
            <a:ext cx="5403668" cy="1741182"/>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800" b="1" dirty="0">
                <a:latin typeface="Tahoma" panose="020B0604030504040204" pitchFamily="34" charset="0"/>
                <a:ea typeface="Tahoma" panose="020B0604030504040204" pitchFamily="34" charset="0"/>
                <a:cs typeface="Tahoma" panose="020B0604030504040204" pitchFamily="34" charset="0"/>
              </a:rPr>
              <a:t>D.</a:t>
            </a:r>
            <a:r>
              <a:rPr lang="en-US" sz="4800" b="1" dirty="0">
                <a:latin typeface="Tahoma" panose="020B0604030504040204" pitchFamily="34" charset="0"/>
                <a:ea typeface="Tahoma" panose="020B0604030504040204" pitchFamily="34" charset="0"/>
                <a:cs typeface="Tahoma" panose="020B0604030504040204" pitchFamily="34" charset="0"/>
              </a:rPr>
              <a:t/>
            </a:r>
            <a:br>
              <a:rPr lang="en-US" sz="4800" b="1" dirty="0">
                <a:latin typeface="Tahoma" panose="020B0604030504040204" pitchFamily="34" charset="0"/>
                <a:ea typeface="Tahoma" panose="020B0604030504040204" pitchFamily="34" charset="0"/>
                <a:cs typeface="Tahoma" panose="020B0604030504040204" pitchFamily="34" charset="0"/>
              </a:rPr>
            </a:b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84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 calcmode="lin" valueType="num">
                                      <p:cBhvr additive="base">
                                        <p:cTn id="4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ircle(in)">
                                      <p:cBhvr>
                                        <p:cTn id="65" dur="20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circle(in)">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1">
                                            <p:txEl>
                                              <p:pRg st="0" end="0"/>
                                            </p:txEl>
                                          </p:spTgt>
                                        </p:tgtEl>
                                        <p:attrNameLst>
                                          <p:attrName>style.visibility</p:attrName>
                                        </p:attrNameLst>
                                      </p:cBhvr>
                                      <p:to>
                                        <p:strVal val="visible"/>
                                      </p:to>
                                    </p:set>
                                    <p:animEffect transition="in" filter="fade">
                                      <p:cBhvr>
                                        <p:cTn id="82" dur="1000"/>
                                        <p:tgtEl>
                                          <p:spTgt spid="21">
                                            <p:txEl>
                                              <p:pRg st="0" end="0"/>
                                            </p:txEl>
                                          </p:spTgt>
                                        </p:tgtEl>
                                      </p:cBhvr>
                                    </p:animEffect>
                                    <p:anim calcmode="lin" valueType="num">
                                      <p:cBhvr>
                                        <p:cTn id="8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circle(in)">
                                      <p:cBhvr>
                                        <p:cTn id="89" dur="20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barn(inVertical)">
                                      <p:cBhvr>
                                        <p:cTn id="9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0"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07430" y="9933874"/>
            <a:ext cx="11841770" cy="13437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7" name="Group 54"/>
          <p:cNvGrpSpPr/>
          <p:nvPr/>
        </p:nvGrpSpPr>
        <p:grpSpPr>
          <a:xfrm>
            <a:off x="678593" y="2514600"/>
            <a:ext cx="23372041" cy="7419273"/>
            <a:chOff x="1268078" y="3405486"/>
            <a:chExt cx="22106109" cy="4245008"/>
          </a:xfrm>
        </p:grpSpPr>
        <p:sp>
          <p:nvSpPr>
            <p:cNvPr id="8" name="Rounded Rectangle 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67"/>
            <p:cNvGrpSpPr/>
            <p:nvPr/>
          </p:nvGrpSpPr>
          <p:grpSpPr>
            <a:xfrm>
              <a:off x="1268078" y="3405486"/>
              <a:ext cx="6352217" cy="940513"/>
              <a:chOff x="1311958" y="3405486"/>
              <a:chExt cx="6352217" cy="940513"/>
            </a:xfrm>
          </p:grpSpPr>
          <p:sp>
            <p:nvSpPr>
              <p:cNvPr id="10" name="Freeform 20"/>
              <p:cNvSpPr>
                <a:spLocks/>
              </p:cNvSpPr>
              <p:nvPr/>
            </p:nvSpPr>
            <p:spPr bwMode="auto">
              <a:xfrm rot="5400000">
                <a:off x="4541489" y="1050980"/>
                <a:ext cx="653873" cy="5591498"/>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250671" y="3527166"/>
                <a:ext cx="3412616" cy="557721"/>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VẬN DỤNG</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2" name="Group 70"/>
              <p:cNvGrpSpPr/>
              <p:nvPr/>
            </p:nvGrpSpPr>
            <p:grpSpPr>
              <a:xfrm>
                <a:off x="1311958" y="3405486"/>
                <a:ext cx="950173" cy="940513"/>
                <a:chOff x="1311958" y="3405486"/>
                <a:chExt cx="950173" cy="940513"/>
              </a:xfrm>
            </p:grpSpPr>
            <p:sp>
              <p:nvSpPr>
                <p:cNvPr id="13" name="Rectangle 1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9" name="TextBox 38"/>
          <p:cNvSpPr txBox="1"/>
          <p:nvPr/>
        </p:nvSpPr>
        <p:spPr>
          <a:xfrm>
            <a:off x="917746" y="10105064"/>
            <a:ext cx="21756639" cy="769441"/>
          </a:xfrm>
          <a:prstGeom prst="rect">
            <a:avLst/>
          </a:prstGeom>
          <a:noFill/>
        </p:spPr>
        <p:txBody>
          <a:bodyPr wrap="square" rtlCol="0">
            <a:spAutoFit/>
          </a:bodyPr>
          <a:lstStyle/>
          <a:p>
            <a:r>
              <a:rPr lang="en-US" sz="4400" dirty="0" smtClean="0">
                <a:latin typeface="Tahoma" pitchFamily="34" charset="0"/>
                <a:ea typeface="Tahoma" pitchFamily="34" charset="0"/>
                <a:cs typeface="Tahoma" pitchFamily="34" charset="0"/>
              </a:rPr>
              <a:t>HS </a:t>
            </a:r>
            <a:r>
              <a:rPr lang="en-US" sz="4400" dirty="0" err="1" smtClean="0">
                <a:latin typeface="Tahoma" pitchFamily="34" charset="0"/>
                <a:ea typeface="Tahoma" pitchFamily="34" charset="0"/>
                <a:cs typeface="Tahoma" pitchFamily="34" charset="0"/>
              </a:rPr>
              <a:t>hoạt</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động</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nhóm</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để</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đưa</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ra</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được</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lời</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giải</a:t>
            </a:r>
            <a:endParaRPr lang="en-US" sz="4400" dirty="0">
              <a:latin typeface="Tahoma" pitchFamily="34" charset="0"/>
              <a:ea typeface="Tahoma" pitchFamily="34" charset="0"/>
              <a:cs typeface="Tahoma" pitchFamily="34" charset="0"/>
            </a:endParaRPr>
          </a:p>
        </p:txBody>
      </p:sp>
      <p:pic>
        <p:nvPicPr>
          <p:cNvPr id="41" name="Picture 40"/>
          <p:cNvPicPr>
            <a:picLocks noChangeAspect="1"/>
          </p:cNvPicPr>
          <p:nvPr/>
        </p:nvPicPr>
        <p:blipFill>
          <a:blip r:embed="rId2"/>
          <a:stretch>
            <a:fillRect/>
          </a:stretch>
        </p:blipFill>
        <p:spPr>
          <a:xfrm>
            <a:off x="847522" y="3997495"/>
            <a:ext cx="23203112" cy="4832648"/>
          </a:xfrm>
          <a:prstGeom prst="rect">
            <a:avLst/>
          </a:prstGeom>
        </p:spPr>
      </p:pic>
    </p:spTree>
    <p:extLst>
      <p:ext uri="{BB962C8B-B14F-4D97-AF65-F5344CB8AC3E}">
        <p14:creationId xmlns:p14="http://schemas.microsoft.com/office/powerpoint/2010/main" val="382389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4"/>
          <p:cNvGrpSpPr/>
          <p:nvPr/>
        </p:nvGrpSpPr>
        <p:grpSpPr>
          <a:xfrm>
            <a:off x="139788" y="1447800"/>
            <a:ext cx="23787012" cy="12268200"/>
            <a:chOff x="1268078" y="3405486"/>
            <a:chExt cx="22106109" cy="4245008"/>
          </a:xfrm>
        </p:grpSpPr>
        <p:sp>
          <p:nvSpPr>
            <p:cNvPr id="8" name="Rounded Rectangle 7"/>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67"/>
            <p:cNvGrpSpPr/>
            <p:nvPr/>
          </p:nvGrpSpPr>
          <p:grpSpPr>
            <a:xfrm>
              <a:off x="1268078" y="3405486"/>
              <a:ext cx="3090860" cy="940513"/>
              <a:chOff x="1311958" y="3405486"/>
              <a:chExt cx="3090860" cy="940513"/>
            </a:xfrm>
          </p:grpSpPr>
          <p:sp>
            <p:nvSpPr>
              <p:cNvPr id="10"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250671" y="3527166"/>
                <a:ext cx="1813317" cy="60224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HĐ</a:t>
                </a:r>
                <a:r>
                  <a:rPr lang="vi-VN"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4</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2" name="Group 70"/>
              <p:cNvGrpSpPr/>
              <p:nvPr/>
            </p:nvGrpSpPr>
            <p:grpSpPr>
              <a:xfrm>
                <a:off x="1311958" y="3405486"/>
                <a:ext cx="950173" cy="940513"/>
                <a:chOff x="1311958" y="3405486"/>
                <a:chExt cx="950173" cy="940513"/>
              </a:xfrm>
            </p:grpSpPr>
            <p:sp>
              <p:nvSpPr>
                <p:cNvPr id="13" name="Rectangle 1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40" name="Picture 39"/>
          <p:cNvPicPr>
            <a:picLocks noChangeAspect="1"/>
          </p:cNvPicPr>
          <p:nvPr/>
        </p:nvPicPr>
        <p:blipFill rotWithShape="1">
          <a:blip r:embed="rId2"/>
          <a:srcRect b="12265"/>
          <a:stretch/>
        </p:blipFill>
        <p:spPr>
          <a:xfrm>
            <a:off x="2832673" y="1957349"/>
            <a:ext cx="21094127" cy="11492987"/>
          </a:xfrm>
          <a:prstGeom prst="rect">
            <a:avLst/>
          </a:prstGeom>
        </p:spPr>
      </p:pic>
    </p:spTree>
    <p:extLst>
      <p:ext uri="{BB962C8B-B14F-4D97-AF65-F5344CB8AC3E}">
        <p14:creationId xmlns:p14="http://schemas.microsoft.com/office/powerpoint/2010/main" val="30851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747848" y="1828800"/>
            <a:ext cx="23102751" cy="11506200"/>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747849" y="1828800"/>
            <a:ext cx="15258400" cy="9677400"/>
          </a:xfrm>
          <a:prstGeom prst="rect">
            <a:avLst/>
          </a:prstGeom>
        </p:spPr>
      </p:pic>
      <p:pic>
        <p:nvPicPr>
          <p:cNvPr id="6" name="Picture 5"/>
          <p:cNvPicPr>
            <a:picLocks noChangeAspect="1"/>
          </p:cNvPicPr>
          <p:nvPr/>
        </p:nvPicPr>
        <p:blipFill>
          <a:blip r:embed="rId3"/>
          <a:stretch>
            <a:fillRect/>
          </a:stretch>
        </p:blipFill>
        <p:spPr>
          <a:xfrm>
            <a:off x="16006249" y="1828800"/>
            <a:ext cx="8030183" cy="9677400"/>
          </a:xfrm>
          <a:prstGeom prst="rect">
            <a:avLst/>
          </a:prstGeom>
        </p:spPr>
      </p:pic>
    </p:spTree>
    <p:extLst>
      <p:ext uri="{BB962C8B-B14F-4D97-AF65-F5344CB8AC3E}">
        <p14:creationId xmlns:p14="http://schemas.microsoft.com/office/powerpoint/2010/main" val="427603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445870" y="1966686"/>
            <a:ext cx="21526773" cy="10716228"/>
            <a:chOff x="-2789476" y="3486542"/>
            <a:chExt cx="21564599" cy="1159706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2789476" y="355382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718507" y="2009172"/>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5872" y="6190952"/>
            <a:ext cx="14814431" cy="815607"/>
            <a:chOff x="7444161" y="8290633"/>
            <a:chExt cx="14816149" cy="815702"/>
          </a:xfrm>
        </p:grpSpPr>
        <p:sp>
          <p:nvSpPr>
            <p:cNvPr id="57" name="Rectangle 56"/>
            <p:cNvSpPr/>
            <p:nvPr/>
          </p:nvSpPr>
          <p:spPr>
            <a:xfrm>
              <a:off x="9067348" y="8290633"/>
              <a:ext cx="13192962" cy="815702"/>
            </a:xfrm>
            <a:prstGeom prst="rect">
              <a:avLst/>
            </a:prstGeom>
          </p:spPr>
          <p:txBody>
            <a:bodyPr wrap="none">
              <a:spAutoFit/>
            </a:bodyPr>
            <a:lstStyle/>
            <a:p>
              <a:pPr>
                <a:lnSpc>
                  <a:spcPct val="100000"/>
                </a:lnSpc>
                <a:spcBef>
                  <a:spcPct val="0"/>
                </a:spcBef>
                <a:buFontTx/>
                <a:buNone/>
                <a:defRPr/>
              </a:pPr>
              <a:r>
                <a:rPr lang="en-US" sz="47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44161" y="8340373"/>
              <a:ext cx="1383018" cy="731520"/>
              <a:chOff x="7444287" y="8797573"/>
              <a:chExt cx="1371600" cy="731520"/>
            </a:xfrm>
          </p:grpSpPr>
          <p:sp>
            <p:nvSpPr>
              <p:cNvPr id="61" name="Round Same Side Corner Rectangle 60"/>
              <p:cNvSpPr/>
              <p:nvPr/>
            </p:nvSpPr>
            <p:spPr>
              <a:xfrm rot="5400000">
                <a:off x="7764327" y="8477533"/>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72886" y="8801207"/>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nvGrpSpPr>
          <p:cNvPr id="63" name="Group 67"/>
          <p:cNvGrpSpPr/>
          <p:nvPr/>
        </p:nvGrpSpPr>
        <p:grpSpPr>
          <a:xfrm>
            <a:off x="1445870" y="8128998"/>
            <a:ext cx="18888006" cy="815608"/>
            <a:chOff x="7457741" y="10201987"/>
            <a:chExt cx="18890185" cy="815701"/>
          </a:xfrm>
        </p:grpSpPr>
        <p:sp>
          <p:nvSpPr>
            <p:cNvPr id="75" name="Rectangle 74"/>
            <p:cNvSpPr/>
            <p:nvPr/>
          </p:nvSpPr>
          <p:spPr>
            <a:xfrm>
              <a:off x="9080929" y="10201987"/>
              <a:ext cx="17266997" cy="815701"/>
            </a:xfrm>
            <a:prstGeom prst="rect">
              <a:avLst/>
            </a:prstGeom>
          </p:spPr>
          <p:txBody>
            <a:bodyPr wrap="square">
              <a:spAutoFit/>
            </a:bodyPr>
            <a:lstStyle/>
            <a:p>
              <a:pPr>
                <a:lnSpc>
                  <a:spcPct val="100000"/>
                </a:lnSpc>
                <a:spcBef>
                  <a:spcPct val="0"/>
                </a:spcBef>
                <a:buNone/>
                <a:defRPr/>
              </a:pPr>
              <a:r>
                <a:rPr lang="en-US" sz="4700" b="1" spc="-15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BIỂU DIỄN MIỀN NGHIỆM CỦA HỆ BPT BẬC NHẤT HAI ẨN</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57741" y="10229133"/>
              <a:ext cx="1383017" cy="731519"/>
              <a:chOff x="7457754" y="9248438"/>
              <a:chExt cx="1371599" cy="731519"/>
            </a:xfrm>
          </p:grpSpPr>
          <p:sp>
            <p:nvSpPr>
              <p:cNvPr id="79" name="Round Same Side Corner Rectangle 78"/>
              <p:cNvSpPr/>
              <p:nvPr/>
            </p:nvSpPr>
            <p:spPr>
              <a:xfrm rot="5400000">
                <a:off x="7777794" y="8928398"/>
                <a:ext cx="731519" cy="1371599"/>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63146" y="9252071"/>
                <a:ext cx="675970" cy="707885"/>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nvGrpSpPr>
          <p:cNvPr id="47" name="Group 67"/>
          <p:cNvGrpSpPr/>
          <p:nvPr/>
        </p:nvGrpSpPr>
        <p:grpSpPr>
          <a:xfrm>
            <a:off x="1423013" y="7808454"/>
            <a:ext cx="12248440" cy="3082103"/>
            <a:chOff x="7400560" y="8622458"/>
            <a:chExt cx="15836217" cy="3082457"/>
          </a:xfrm>
        </p:grpSpPr>
        <p:sp>
          <p:nvSpPr>
            <p:cNvPr id="48" name="Rectangle 47"/>
            <p:cNvSpPr/>
            <p:nvPr/>
          </p:nvSpPr>
          <p:spPr>
            <a:xfrm>
              <a:off x="9528518" y="10889213"/>
              <a:ext cx="13708259" cy="815702"/>
            </a:xfrm>
            <a:prstGeom prst="rect">
              <a:avLst/>
            </a:prstGeom>
          </p:spPr>
          <p:txBody>
            <a:bodyPr wrap="none">
              <a:spAutoFit/>
            </a:bodyPr>
            <a:lstStyle/>
            <a:p>
              <a:pPr>
                <a:lnSpc>
                  <a:spcPct val="100000"/>
                </a:lnSpc>
                <a:spcBef>
                  <a:spcPct val="0"/>
                </a:spcBef>
                <a:buNone/>
                <a:defRPr/>
              </a:pPr>
              <a:r>
                <a:rPr lang="en-US" sz="4700" b="1" spc="-15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ÁP DỤNG VÀO BÀI TOÁN THỰC TIỄN</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00560" y="8622458"/>
              <a:ext cx="1858043" cy="3055312"/>
              <a:chOff x="7401045" y="7641763"/>
              <a:chExt cx="1842703" cy="3055312"/>
            </a:xfrm>
          </p:grpSpPr>
          <p:sp>
            <p:nvSpPr>
              <p:cNvPr id="50" name="Isosceles Triangle 44"/>
              <p:cNvSpPr/>
              <p:nvPr/>
            </p:nvSpPr>
            <p:spPr>
              <a:xfrm rot="16200000" flipV="1">
                <a:off x="7407495" y="7635313"/>
                <a:ext cx="45724" cy="5862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7802" y="9875495"/>
                <a:ext cx="1775946" cy="821580"/>
                <a:chOff x="7467802" y="9875495"/>
                <a:chExt cx="1775946" cy="821580"/>
              </a:xfrm>
            </p:grpSpPr>
            <p:sp>
              <p:nvSpPr>
                <p:cNvPr id="52" name="Round Same Side Corner Rectangle 51"/>
                <p:cNvSpPr/>
                <p:nvPr/>
              </p:nvSpPr>
              <p:spPr>
                <a:xfrm rot="5400000">
                  <a:off x="7961497" y="9414824"/>
                  <a:ext cx="788556"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7767516" y="9875495"/>
                  <a:ext cx="922492" cy="707968"/>
                </a:xfrm>
                <a:prstGeom prst="rect">
                  <a:avLst/>
                </a:prstGeom>
                <a:noFill/>
              </p:spPr>
              <p:txBody>
                <a:bodyPr wrap="none" rtlCol="0">
                  <a:spAutoFit/>
                </a:bodyPr>
                <a:lstStyle/>
                <a:p>
                  <a:pPr algn="ctr"/>
                  <a:r>
                    <a:rPr lang="en-US" sz="4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97" name="Google Shape;123;p14">
            <a:extLst>
              <a:ext uri="{FF2B5EF4-FFF2-40B4-BE49-F238E27FC236}">
                <a16:creationId xmlns:a16="http://schemas.microsoft.com/office/drawing/2014/main" id="{6F2C5CD0-4105-41B5-AFEE-D88C0083FA70}"/>
              </a:ext>
            </a:extLst>
          </p:cNvPr>
          <p:cNvSpPr txBox="1"/>
          <p:nvPr/>
        </p:nvSpPr>
        <p:spPr>
          <a:xfrm>
            <a:off x="2371156" y="2751293"/>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a16="http://schemas.microsoft.com/office/drawing/2014/main" id="{FC23DE1C-E8E6-4B22-ABFD-8475D2948CC7}"/>
              </a:ext>
            </a:extLst>
          </p:cNvPr>
          <p:cNvGrpSpPr/>
          <p:nvPr/>
        </p:nvGrpSpPr>
        <p:grpSpPr>
          <a:xfrm>
            <a:off x="5207963" y="2043298"/>
            <a:ext cx="15608991" cy="2750225"/>
            <a:chOff x="394026" y="139419"/>
            <a:chExt cx="12078811" cy="2881401"/>
          </a:xfrm>
        </p:grpSpPr>
        <p:grpSp>
          <p:nvGrpSpPr>
            <p:cNvPr id="105" name="Group 104">
              <a:extLst>
                <a:ext uri="{FF2B5EF4-FFF2-40B4-BE49-F238E27FC236}">
                  <a16:creationId xmlns:a16="http://schemas.microsoft.com/office/drawing/2014/main" id="{7E2210BF-806D-47DD-8F8D-CCA2DB18527D}"/>
                </a:ext>
              </a:extLst>
            </p:cNvPr>
            <p:cNvGrpSpPr/>
            <p:nvPr/>
          </p:nvGrpSpPr>
          <p:grpSpPr>
            <a:xfrm>
              <a:off x="394026" y="139419"/>
              <a:ext cx="12078811" cy="2881401"/>
              <a:chOff x="814648" y="4231655"/>
              <a:chExt cx="12078811" cy="2881401"/>
            </a:xfrm>
          </p:grpSpPr>
          <p:sp>
            <p:nvSpPr>
              <p:cNvPr id="107" name="Rectangle 106">
                <a:extLst>
                  <a:ext uri="{FF2B5EF4-FFF2-40B4-BE49-F238E27FC236}">
                    <a16:creationId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id="{7D03E0F1-35C6-4608-AD0C-020FD28E3E4F}"/>
                  </a:ext>
                </a:extLst>
              </p:cNvPr>
              <p:cNvGrpSpPr/>
              <p:nvPr/>
            </p:nvGrpSpPr>
            <p:grpSpPr>
              <a:xfrm>
                <a:off x="1261385" y="4821034"/>
                <a:ext cx="11632074" cy="2292022"/>
                <a:chOff x="2096908" y="4788029"/>
                <a:chExt cx="11632074" cy="2292022"/>
              </a:xfrm>
            </p:grpSpPr>
            <p:grpSp>
              <p:nvGrpSpPr>
                <p:cNvPr id="110" name="Group 109">
                  <a:extLst>
                    <a:ext uri="{FF2B5EF4-FFF2-40B4-BE49-F238E27FC236}">
                      <a16:creationId xmlns:a16="http://schemas.microsoft.com/office/drawing/2014/main" id="{1A11BCDE-0B85-451B-96C0-5D38A0F575DC}"/>
                    </a:ext>
                  </a:extLst>
                </p:cNvPr>
                <p:cNvGrpSpPr/>
                <p:nvPr/>
              </p:nvGrpSpPr>
              <p:grpSpPr>
                <a:xfrm>
                  <a:off x="2096908" y="4788029"/>
                  <a:ext cx="7962386" cy="2228522"/>
                  <a:chOff x="2030406" y="4731333"/>
                  <a:chExt cx="7962386" cy="2228522"/>
                </a:xfrm>
              </p:grpSpPr>
              <p:sp>
                <p:nvSpPr>
                  <p:cNvPr id="112" name="Arrow: Pentagon 111">
                    <a:extLst>
                      <a:ext uri="{FF2B5EF4-FFF2-40B4-BE49-F238E27FC236}">
                        <a16:creationId xmlns:a16="http://schemas.microsoft.com/office/drawing/2014/main" id="{1EAE05B5-4025-4CEE-9AC7-1AB6177A996B}"/>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CAB9DD1D-19B6-46EF-B106-2089127B3A37}"/>
                      </a:ext>
                    </a:extLst>
                  </p:cNvPr>
                  <p:cNvGrpSpPr/>
                  <p:nvPr/>
                </p:nvGrpSpPr>
                <p:grpSpPr>
                  <a:xfrm>
                    <a:off x="2030406" y="5912488"/>
                    <a:ext cx="1388770" cy="1047367"/>
                    <a:chOff x="2709975" y="6206082"/>
                    <a:chExt cx="1388770" cy="1047367"/>
                  </a:xfrm>
                </p:grpSpPr>
                <p:sp>
                  <p:nvSpPr>
                    <p:cNvPr id="114" name="Oval 113">
                      <a:extLst>
                        <a:ext uri="{FF2B5EF4-FFF2-40B4-BE49-F238E27FC236}">
                          <a16:creationId xmlns:a16="http://schemas.microsoft.com/office/drawing/2014/main" id="{1ED8F30B-B3D2-46F4-AF2A-7D023C96473E}"/>
                        </a:ext>
                      </a:extLst>
                    </p:cNvPr>
                    <p:cNvSpPr/>
                    <p:nvPr/>
                  </p:nvSpPr>
                  <p:spPr>
                    <a:xfrm>
                      <a:off x="2709975" y="6206082"/>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0FB7A7CB-AE6C-404F-903F-A20A7BA3A758}"/>
                        </a:ext>
                      </a:extLst>
                    </p:cNvPr>
                    <p:cNvSpPr txBox="1"/>
                    <p:nvPr/>
                  </p:nvSpPr>
                  <p:spPr>
                    <a:xfrm>
                      <a:off x="2891922" y="6511799"/>
                      <a:ext cx="1206823" cy="741650"/>
                    </a:xfrm>
                    <a:prstGeom prst="rect">
                      <a:avLst/>
                    </a:prstGeom>
                    <a:noFill/>
                  </p:spPr>
                  <p:txBody>
                    <a:bodyPr wrap="square" rtlCol="0">
                      <a:spAutoFit/>
                    </a:bodyPr>
                    <a:lstStyle/>
                    <a:p>
                      <a:r>
                        <a:rPr lang="en-US" sz="4000" b="1" dirty="0" smtClean="0">
                          <a:solidFill>
                            <a:srgbClr val="D60093"/>
                          </a:solidFill>
                          <a:latin typeface="Britannic Bold" panose="020B0903060703020204" pitchFamily="34" charset="0"/>
                        </a:rPr>
                        <a:t>§2</a:t>
                      </a:r>
                      <a:endParaRPr lang="en-US" sz="4000" b="1" dirty="0">
                        <a:solidFill>
                          <a:srgbClr val="D60093"/>
                        </a:solidFill>
                        <a:latin typeface="Britannic Bold" panose="020B0903060703020204" pitchFamily="34" charset="0"/>
                      </a:endParaRPr>
                    </a:p>
                  </p:txBody>
                </p:sp>
              </p:grpSp>
            </p:grpSp>
            <p:sp>
              <p:nvSpPr>
                <p:cNvPr id="111" name="TextBox 110">
                  <a:extLst>
                    <a:ext uri="{FF2B5EF4-FFF2-40B4-BE49-F238E27FC236}">
                      <a16:creationId xmlns:a16="http://schemas.microsoft.com/office/drawing/2014/main" id="{41BC9EEA-67FE-4025-88C5-13279157F75A}"/>
                    </a:ext>
                  </a:extLst>
                </p:cNvPr>
                <p:cNvSpPr txBox="1"/>
                <p:nvPr/>
              </p:nvSpPr>
              <p:spPr>
                <a:xfrm>
                  <a:off x="3151709" y="6209418"/>
                  <a:ext cx="10577273" cy="870633"/>
                </a:xfrm>
                <a:prstGeom prst="rect">
                  <a:avLst/>
                </a:prstGeom>
                <a:noFill/>
              </p:spPr>
              <p:txBody>
                <a:bodyPr wrap="square" rtlCol="0">
                  <a:spAutoFit/>
                </a:bodyPr>
                <a:lstStyle/>
                <a:p>
                  <a:r>
                    <a:rPr lang="en-US" sz="48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106" name="Picture 105">
              <a:extLst>
                <a:ext uri="{FF2B5EF4-FFF2-40B4-BE49-F238E27FC236}">
                  <a16:creationId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id="{5DA27644-2C46-47CA-A457-16B35E614217}"/>
              </a:ext>
            </a:extLst>
          </p:cNvPr>
          <p:cNvSpPr txBox="1"/>
          <p:nvPr/>
        </p:nvSpPr>
        <p:spPr>
          <a:xfrm>
            <a:off x="7480873" y="2220400"/>
            <a:ext cx="13009703" cy="1446550"/>
          </a:xfrm>
          <a:prstGeom prst="rect">
            <a:avLst/>
          </a:prstGeom>
          <a:noFill/>
        </p:spPr>
        <p:txBody>
          <a:bodyPr wrap="square" rtlCol="0">
            <a:spAutoFit/>
          </a:bodyPr>
          <a:lstStyle/>
          <a:p>
            <a:r>
              <a:rPr lang="vi-VN" sz="4400" b="1" dirty="0" smtClean="0">
                <a:solidFill>
                  <a:schemeClr val="accent2">
                    <a:lumMod val="75000"/>
                  </a:schemeClr>
                </a:solidFill>
                <a:latin typeface="Times New Roman" panose="02020603050405020304" pitchFamily="18" charset="0"/>
                <a:cs typeface="Times New Roman" panose="02020603050405020304" pitchFamily="18" charset="0"/>
              </a:rPr>
              <a:t>CHƯƠNG</a:t>
            </a:r>
            <a:r>
              <a:rPr lang="en-US" sz="4400" b="1" dirty="0" smtClean="0">
                <a:solidFill>
                  <a:schemeClr val="accent2">
                    <a:lumMod val="75000"/>
                  </a:schemeClr>
                </a:solidFill>
                <a:latin typeface="Times New Roman" panose="02020603050405020304" pitchFamily="18" charset="0"/>
                <a:cs typeface="Times New Roman" panose="02020603050405020304" pitchFamily="18" charset="0"/>
              </a:rPr>
              <a:t> II: BẤT PHƯƠNG TRÌNH VÀ</a:t>
            </a:r>
          </a:p>
          <a:p>
            <a:r>
              <a:rPr lang="en-US" sz="4400" b="1" dirty="0" smtClean="0">
                <a:solidFill>
                  <a:schemeClr val="accent2">
                    <a:lumMod val="75000"/>
                  </a:schemeClr>
                </a:solidFill>
                <a:latin typeface="Times New Roman" panose="02020603050405020304" pitchFamily="18" charset="0"/>
                <a:cs typeface="Times New Roman" panose="02020603050405020304" pitchFamily="18" charset="0"/>
              </a:rPr>
              <a:t> HỆ BẤT PHƯƠNG TRÌNH BẬC NHẤT HAI ẨN </a:t>
            </a:r>
            <a:r>
              <a:rPr lang="vi-VN" sz="4400" b="1" dirty="0" smtClean="0">
                <a:solidFill>
                  <a:schemeClr val="accent2">
                    <a:lumMod val="75000"/>
                  </a:schemeClr>
                </a:solidFill>
                <a:latin typeface="Times New Roman" panose="02020603050405020304" pitchFamily="18" charset="0"/>
                <a:cs typeface="Times New Roman" panose="02020603050405020304" pitchFamily="18" charset="0"/>
              </a:rPr>
              <a:t>  </a:t>
            </a:r>
            <a:endParaRPr lang="vi-VN" sz="44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600200"/>
            <a:ext cx="22758400" cy="11201400"/>
          </a:xfrm>
          <a:prstGeom prst="rect">
            <a:avLst/>
          </a:prstGeom>
        </p:spPr>
      </p:pic>
      <p:pic>
        <p:nvPicPr>
          <p:cNvPr id="3" name="Picture 2"/>
          <p:cNvPicPr>
            <a:picLocks noChangeAspect="1"/>
          </p:cNvPicPr>
          <p:nvPr/>
        </p:nvPicPr>
        <p:blipFill>
          <a:blip r:embed="rId3"/>
          <a:stretch>
            <a:fillRect/>
          </a:stretch>
        </p:blipFill>
        <p:spPr>
          <a:xfrm>
            <a:off x="15364581" y="2391445"/>
            <a:ext cx="7981648" cy="9618909"/>
          </a:xfrm>
          <a:prstGeom prst="rect">
            <a:avLst/>
          </a:prstGeom>
        </p:spPr>
      </p:pic>
    </p:spTree>
    <p:extLst>
      <p:ext uri="{BB962C8B-B14F-4D97-AF65-F5344CB8AC3E}">
        <p14:creationId xmlns:p14="http://schemas.microsoft.com/office/powerpoint/2010/main" val="20015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814635"/>
            <a:ext cx="22676976" cy="4395041"/>
            <a:chOff x="1268078" y="3405486"/>
            <a:chExt cx="22676976" cy="3307701"/>
          </a:xfrm>
        </p:grpSpPr>
        <p:sp>
          <p:nvSpPr>
            <p:cNvPr id="31" name="Rounded Rectangle 30"/>
            <p:cNvSpPr/>
            <p:nvPr/>
          </p:nvSpPr>
          <p:spPr>
            <a:xfrm>
              <a:off x="1532359" y="3579402"/>
              <a:ext cx="22412695" cy="31337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4224" y="3586927"/>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1</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76005" y="7970285"/>
            <a:ext cx="22347506" cy="1783316"/>
            <a:chOff x="1270511" y="5867400"/>
            <a:chExt cx="22347506" cy="1972938"/>
          </a:xfrm>
        </p:grpSpPr>
        <p:sp>
          <p:nvSpPr>
            <p:cNvPr id="66" name="Rounded Rectangle 65"/>
            <p:cNvSpPr/>
            <p:nvPr/>
          </p:nvSpPr>
          <p:spPr>
            <a:xfrm>
              <a:off x="1272211" y="6139010"/>
              <a:ext cx="22345806" cy="1701328"/>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673D670-6F25-4EA2-A3AE-DC21EBCAB798}"/>
                  </a:ext>
                </a:extLst>
              </p:cNvPr>
              <p:cNvSpPr/>
              <p:nvPr/>
            </p:nvSpPr>
            <p:spPr>
              <a:xfrm>
                <a:off x="1304793" y="2844782"/>
                <a:ext cx="21774413" cy="3149324"/>
              </a:xfrm>
              <a:prstGeom prst="rect">
                <a:avLst/>
              </a:prstGeom>
            </p:spPr>
            <p:txBody>
              <a:bodyPr wrap="square">
                <a:spAutoFit/>
              </a:bodyPr>
              <a:lstStyle/>
              <a:p>
                <a:pPr algn="just">
                  <a:lnSpc>
                    <a:spcPct val="107000"/>
                  </a:lnSpc>
                  <a:spcBef>
                    <a:spcPts val="300"/>
                  </a:spcBef>
                  <a:spcAft>
                    <a:spcPts val="300"/>
                  </a:spcAft>
                  <a:tabLst>
                    <a:tab pos="630555" algn="l"/>
                    <a:tab pos="2070735" algn="l"/>
                    <a:tab pos="3429000" algn="l"/>
                    <a:tab pos="477075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Miền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của</a:t>
                </a:r>
                <a:r>
                  <a:rPr lang="en-US" sz="4400" b="1" dirty="0" smtClean="0">
                    <a:latin typeface="Tahoma" panose="020B0604030504040204" pitchFamily="34" charset="0"/>
                    <a:ea typeface="Tahoma" panose="020B0604030504040204" pitchFamily="34" charset="0"/>
                    <a:cs typeface="Tahoma" panose="020B0604030504040204" pitchFamily="34" charset="0"/>
                  </a:rPr>
                  <a:t> BPT </a:t>
                </a:r>
                <a14:m>
                  <m:oMath xmlns:m="http://schemas.openxmlformats.org/officeDocument/2006/math">
                    <m:d>
                      <m:dPr>
                        <m:begChr m:val="{"/>
                        <m:endChr m:val=""/>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e>
                          </m:mr>
                        </m:m>
                      </m:e>
                    </m:d>
                    <m:r>
                      <a:rPr lang="en-US" sz="4400" b="1" i="1" smtClean="0">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smtClean="0">
                    <a:latin typeface="Tahoma" panose="020B0604030504040204" pitchFamily="34" charset="0"/>
                    <a:ea typeface="Tahoma" panose="020B0604030504040204" pitchFamily="34" charset="0"/>
                    <a:cs typeface="Tahoma" panose="020B0604030504040204" pitchFamily="34" charset="0"/>
                  </a:rPr>
                  <a:t>chứa</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điểm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nào</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sau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đây</a:t>
                </a:r>
                <a:r>
                  <a:rPr lang="en-US" sz="4400" b="1" dirty="0" smtClean="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Bef>
                    <a:spcPts val="300"/>
                  </a:spcBef>
                  <a:spcAft>
                    <a:spcPts val="300"/>
                  </a:spcAft>
                  <a:tabLst>
                    <a:tab pos="630555" algn="l"/>
                    <a:tab pos="2070735" algn="l"/>
                    <a:tab pos="3429000" algn="l"/>
                    <a:tab pos="4770755" algn="l"/>
                  </a:tabLst>
                </a:pP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𝑨</m:t>
                    </m:r>
                    <m:d>
                      <m:dPr>
                        <m:ctrlP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𝟎</m:t>
                        </m:r>
                      </m:e>
                    </m:d>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B</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𝑩</m:t>
                    </m:r>
                    <m:d>
                      <m:dPr>
                        <m:ctrlP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𝟐</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𝟑</m:t>
                        </m:r>
                      </m:e>
                    </m:d>
                  </m:oMath>
                </a14:m>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C.</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𝑪</m:t>
                    </m:r>
                    <m:d>
                      <m:dPr>
                        <m:ctrlP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𝟎</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e>
                    </m:d>
                  </m:oMath>
                </a14:m>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D.</a:t>
                </a:r>
                <a14:m>
                  <m:oMath xmlns:m="http://schemas.openxmlformats.org/officeDocument/2006/math">
                    <m:r>
                      <a:rPr lang="en-US" sz="4400" b="1" i="0" smtClean="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  </m:t>
                    </m:r>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𝑫</m:t>
                    </m:r>
                    <m:d>
                      <m:dPr>
                        <m:ctrlPr>
                          <a:rPr lang="en-US" sz="4400" b="1" i="1" dirty="0" smtClean="0">
                            <a:effectLst/>
                            <a:latin typeface="Cambria Math" panose="02040503050406030204" pitchFamily="18" charset="0"/>
                            <a:ea typeface="Tahoma" panose="020B0604030504040204" pitchFamily="34" charset="0"/>
                            <a:cs typeface="Tahoma" panose="020B0604030504040204" pitchFamily="34" charset="0"/>
                          </a:rPr>
                        </m:ctrlPr>
                      </m:dPr>
                      <m:e>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𝟏</m:t>
                        </m:r>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𝟎</m:t>
                        </m:r>
                      </m:e>
                    </m:d>
                    <m:r>
                      <a:rPr lang="en-US" sz="4400" b="1" i="1" dirty="0" smtClean="0">
                        <a:effectLst/>
                        <a:latin typeface="Cambria Math" panose="02040503050406030204" pitchFamily="18" charset="0"/>
                        <a:ea typeface="Tahoma" panose="020B0604030504040204" pitchFamily="34" charset="0"/>
                        <a:cs typeface="Tahoma" panose="020B0604030504040204" pitchFamily="34"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C673D670-6F25-4EA2-A3AE-DC21EBCAB798}"/>
                  </a:ext>
                </a:extLst>
              </p:cNvPr>
              <p:cNvSpPr>
                <a:spLocks noRot="1" noChangeAspect="1" noMove="1" noResize="1" noEditPoints="1" noAdjustHandles="1" noChangeArrowheads="1" noChangeShapeType="1" noTextEdit="1"/>
              </p:cNvSpPr>
              <p:nvPr/>
            </p:nvSpPr>
            <p:spPr>
              <a:xfrm>
                <a:off x="1304793" y="2844782"/>
                <a:ext cx="21774413" cy="3149324"/>
              </a:xfrm>
              <a:prstGeom prst="rect">
                <a:avLst/>
              </a:prstGeom>
              <a:blipFill>
                <a:blip r:embed="rId2"/>
                <a:stretch>
                  <a:fillRect b="-8333"/>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D8CFC9F2-852D-45D4-9450-C2977A655AA7}"/>
              </a:ext>
            </a:extLst>
          </p:cNvPr>
          <p:cNvSpPr/>
          <p:nvPr/>
        </p:nvSpPr>
        <p:spPr>
          <a:xfrm>
            <a:off x="1828800" y="8686800"/>
            <a:ext cx="21694711" cy="751616"/>
          </a:xfrm>
          <a:prstGeom prst="rect">
            <a:avLst/>
          </a:prstGeom>
        </p:spPr>
        <p:txBody>
          <a:bodyPr wrap="squar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itchFamily="34" charset="0"/>
                <a:ea typeface="Tahoma" pitchFamily="34" charset="0"/>
                <a:cs typeface="Tahoma" pitchFamily="34" charset="0"/>
              </a:rPr>
              <a:t>Chọn </a:t>
            </a:r>
            <a:r>
              <a:rPr lang="en-US" sz="4400" b="1" dirty="0">
                <a:solidFill>
                  <a:srgbClr val="0000FF"/>
                </a:solidFill>
                <a:highlight>
                  <a:srgbClr val="00FF00"/>
                </a:highlight>
                <a:latin typeface="Tahoma" pitchFamily="34" charset="0"/>
                <a:ea typeface="Tahoma" pitchFamily="34" charset="0"/>
                <a:cs typeface="Tahoma" pitchFamily="34" charset="0"/>
              </a:rPr>
              <a:t>D</a:t>
            </a:r>
            <a:r>
              <a:rPr lang="vi-VN" sz="4400" b="1" dirty="0" smtClean="0">
                <a:solidFill>
                  <a:srgbClr val="0000FF"/>
                </a:solidFill>
                <a:effectLst/>
                <a:highlight>
                  <a:srgbClr val="00FF00"/>
                </a:highlight>
                <a:latin typeface="Tahoma" pitchFamily="34" charset="0"/>
                <a:ea typeface="Tahoma" pitchFamily="34" charset="0"/>
                <a:cs typeface="Tahoma" pitchFamily="34" charset="0"/>
              </a:rPr>
              <a:t>.</a:t>
            </a:r>
            <a:endParaRPr lang="en-US" sz="4400" b="1" dirty="0">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0322968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846534" y="1905000"/>
            <a:ext cx="19575066" cy="7086600"/>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1586" y="3646323"/>
                <a:ext cx="1858200" cy="602243"/>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Câu</a:t>
                </a:r>
                <a:r>
                  <a:rPr lang="en-US" sz="4600" b="1" dirty="0" smtClean="0">
                    <a:solidFill>
                      <a:schemeClr val="bg1"/>
                    </a:solidFill>
                    <a:latin typeface="Tahoma" pitchFamily="34" charset="0"/>
                    <a:ea typeface="Tahoma" pitchFamily="34" charset="0"/>
                    <a:cs typeface="Tahoma" pitchFamily="34" charset="0"/>
                  </a:rPr>
                  <a:t> </a:t>
                </a:r>
                <a:r>
                  <a:rPr lang="en-US" sz="4600" b="1" dirty="0">
                    <a:solidFill>
                      <a:schemeClr val="bg1"/>
                    </a:solidFill>
                    <a:latin typeface="Tahoma" pitchFamily="34" charset="0"/>
                    <a:ea typeface="Tahoma" pitchFamily="34" charset="0"/>
                    <a:cs typeface="Tahoma" pitchFamily="34" charset="0"/>
                  </a:rPr>
                  <a:t>2</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977188" y="11007183"/>
            <a:ext cx="22156735" cy="1935716"/>
            <a:chOff x="1270511" y="5867400"/>
            <a:chExt cx="17950196" cy="2291988"/>
          </a:xfrm>
        </p:grpSpPr>
        <p:sp>
          <p:nvSpPr>
            <p:cNvPr id="66" name="Rounded Rectangle 65"/>
            <p:cNvSpPr/>
            <p:nvPr/>
          </p:nvSpPr>
          <p:spPr>
            <a:xfrm>
              <a:off x="1272211" y="6139011"/>
              <a:ext cx="17948496" cy="2020377"/>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573F34A-5DEB-4B09-BC06-2A107FDD11DA}"/>
                  </a:ext>
                </a:extLst>
              </p:cNvPr>
              <p:cNvSpPr/>
              <p:nvPr/>
            </p:nvSpPr>
            <p:spPr>
              <a:xfrm>
                <a:off x="1270074" y="3204328"/>
                <a:ext cx="15664742" cy="5482472"/>
              </a:xfrm>
              <a:prstGeom prst="rect">
                <a:avLst/>
              </a:prstGeom>
            </p:spPr>
            <p:txBody>
              <a:bodyPr wrap="square">
                <a:spAutoFit/>
              </a:bodyPr>
              <a:lstStyle/>
              <a:p>
                <a:pPr>
                  <a:lnSpc>
                    <a:spcPct val="115000"/>
                  </a:lnSpc>
                  <a:spcAft>
                    <a:spcPts val="800"/>
                  </a:spcAft>
                </a:pPr>
                <a:r>
                  <a:rPr lang="en-US" sz="4400" b="1" dirty="0" smtClean="0">
                    <a:latin typeface="Tahoma" panose="020B0604030504040204" pitchFamily="34" charset="0"/>
                    <a:ea typeface="Tahoma" panose="020B0604030504040204" pitchFamily="34" charset="0"/>
                    <a:cs typeface="Tahoma" panose="020B0604030504040204" pitchFamily="34" charset="0"/>
                  </a:rPr>
                  <a:t>Phần </a:t>
                </a:r>
                <a:r>
                  <a:rPr lang="en-US" sz="4400" b="1" dirty="0" err="1" smtClean="0">
                    <a:latin typeface="Tahoma" panose="020B0604030504040204" pitchFamily="34" charset="0"/>
                    <a:ea typeface="Tahoma" panose="020B0604030504040204" pitchFamily="34" charset="0"/>
                    <a:cs typeface="Tahoma" panose="020B0604030504040204" pitchFamily="34" charset="0"/>
                  </a:rPr>
                  <a:t>không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gạch</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chéo</a:t>
                </a:r>
                <a:r>
                  <a:rPr lang="en-US" sz="4400" b="1" dirty="0" smtClean="0">
                    <a:latin typeface="Tahoma" panose="020B0604030504040204" pitchFamily="34" charset="0"/>
                    <a:ea typeface="Tahoma" panose="020B0604030504040204" pitchFamily="34" charset="0"/>
                    <a:cs typeface="Tahoma" panose="020B0604030504040204" pitchFamily="34" charset="0"/>
                  </a:rPr>
                  <a:t> ở </a:t>
                </a:r>
                <a:r>
                  <a:rPr lang="en-US" sz="4400" b="1" dirty="0" err="1" smtClean="0">
                    <a:latin typeface="Tahoma" panose="020B0604030504040204" pitchFamily="34" charset="0"/>
                    <a:ea typeface="Tahoma" panose="020B0604030504040204" pitchFamily="34" charset="0"/>
                    <a:cs typeface="Tahoma" panose="020B0604030504040204" pitchFamily="34" charset="0"/>
                  </a:rPr>
                  <a:t>hình</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sau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đây</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biểu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diễn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miền</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800"/>
                  </a:spcAft>
                </a:pPr>
                <a:r>
                  <a:rPr lang="en-US" sz="4400" b="1" dirty="0" err="1" smtClean="0">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của</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hệ</a:t>
                </a:r>
                <a:r>
                  <a:rPr lang="en-US" sz="4400" b="1" dirty="0" smtClean="0">
                    <a:latin typeface="Tahoma" panose="020B0604030504040204" pitchFamily="34" charset="0"/>
                    <a:ea typeface="Tahoma" panose="020B0604030504040204" pitchFamily="34" charset="0"/>
                    <a:cs typeface="Tahoma" panose="020B0604030504040204" pitchFamily="34" charset="0"/>
                  </a:rPr>
                  <a:t> BPT </a:t>
                </a:r>
                <a:r>
                  <a:rPr lang="en-US" sz="4400" b="1" dirty="0" err="1" smtClean="0">
                    <a:latin typeface="Tahoma" panose="020B0604030504040204" pitchFamily="34" charset="0"/>
                    <a:ea typeface="Tahoma" panose="020B0604030504040204" pitchFamily="34" charset="0"/>
                    <a:cs typeface="Tahoma" panose="020B0604030504040204" pitchFamily="34" charset="0"/>
                  </a:rPr>
                  <a:t>nào</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trong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bốn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hệ</a:t>
                </a:r>
                <a:r>
                  <a:rPr lang="en-US" sz="4400" b="1" dirty="0" smtClean="0">
                    <a:latin typeface="Tahoma" panose="020B0604030504040204" pitchFamily="34" charset="0"/>
                    <a:ea typeface="Tahoma" panose="020B0604030504040204" pitchFamily="34" charset="0"/>
                    <a:cs typeface="Tahoma" panose="020B0604030504040204" pitchFamily="34" charset="0"/>
                  </a:rPr>
                  <a:t> A, B, C, D</a:t>
                </a: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800"/>
                  </a:spcAft>
                </a:pPr>
                <a:r>
                  <a:rPr lang="en-US" sz="4400" b="1" dirty="0" smtClean="0">
                    <a:solidFill>
                      <a:srgbClr val="3333FF"/>
                    </a:solidFill>
                    <a:latin typeface="Tahoma" panose="020B0604030504040204" pitchFamily="34" charset="0"/>
                    <a:ea typeface="Tahoma" panose="020B0604030504040204" pitchFamily="34" charset="0"/>
                    <a:cs typeface="Tahoma" panose="020B0604030504040204" pitchFamily="34" charset="0"/>
                  </a:rPr>
                  <a:t>   A. </a:t>
                </a:r>
                <a14:m>
                  <m:oMath xmlns:m="http://schemas.openxmlformats.org/officeDocument/2006/math">
                    <m:d>
                      <m:dPr>
                        <m:begChr m:val="{"/>
                        <m:endChr m:val=""/>
                        <m:ctrlPr>
                          <a:rPr lang="en-US" sz="4400" b="1" i="1" smtClean="0">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latin typeface="Cambria Math" panose="02040503050406030204" pitchFamily="18" charset="0"/>
                                <a:cs typeface="Times New Roman" panose="02020603050405020304" pitchFamily="18" charset="0"/>
                              </a:rPr>
                            </m:ctrlPr>
                          </m:mPr>
                          <m:mr>
                            <m:e>
                              <m:r>
                                <m:rPr>
                                  <m:brk m:alnAt="7"/>
                                </m:rPr>
                                <a:rPr lang="en-US" sz="4400" b="1" i="1" smtClean="0">
                                  <a:latin typeface="Cambria Math" panose="02040503050406030204" pitchFamily="18" charset="0"/>
                                  <a:cs typeface="Times New Roman" panose="02020603050405020304" pitchFamily="18" charset="0"/>
                                </a:rPr>
                                <m:t>𝒚</m:t>
                              </m:r>
                              <m:r>
                                <a:rPr lang="en-US" sz="4400" b="1" i="1" smtClean="0">
                                  <a:latin typeface="Cambria Math" panose="02040503050406030204" pitchFamily="18" charset="0"/>
                                  <a:cs typeface="Times New Roman" panose="02020603050405020304" pitchFamily="18" charset="0"/>
                                </a:rPr>
                                <m:t>&gt;</m:t>
                              </m:r>
                              <m:r>
                                <a:rPr lang="en-US" sz="4400" b="1" i="1" smtClean="0">
                                  <a:latin typeface="Cambria Math" panose="02040503050406030204" pitchFamily="18" charset="0"/>
                                  <a:cs typeface="Times New Roman" panose="02020603050405020304" pitchFamily="18" charset="0"/>
                                </a:rPr>
                                <m:t>𝟎</m:t>
                              </m:r>
                            </m:e>
                          </m:mr>
                          <m:mr>
                            <m:e>
                              <m:r>
                                <a:rPr lang="en-US" sz="4400" b="1" i="1" smtClean="0">
                                  <a:latin typeface="Cambria Math" panose="02040503050406030204" pitchFamily="18" charset="0"/>
                                  <a:cs typeface="Times New Roman" panose="02020603050405020304" pitchFamily="18" charset="0"/>
                                </a:rPr>
                                <m:t>𝟑</m:t>
                              </m:r>
                              <m:r>
                                <a:rPr lang="en-US" sz="4400" b="1" i="1" smtClean="0">
                                  <a:latin typeface="Cambria Math" panose="02040503050406030204" pitchFamily="18" charset="0"/>
                                  <a:cs typeface="Times New Roman" panose="02020603050405020304" pitchFamily="18" charset="0"/>
                                </a:rPr>
                                <m:t>𝒙</m:t>
                              </m:r>
                              <m:r>
                                <a:rPr lang="en-US" sz="4400" b="1" i="1" smtClean="0">
                                  <a:latin typeface="Cambria Math" panose="02040503050406030204" pitchFamily="18" charset="0"/>
                                  <a:cs typeface="Times New Roman" panose="02020603050405020304" pitchFamily="18" charset="0"/>
                                </a:rPr>
                                <m:t>+</m:t>
                              </m:r>
                              <m:r>
                                <a:rPr lang="en-US" sz="4400" b="1" i="1" smtClean="0">
                                  <a:latin typeface="Cambria Math" panose="02040503050406030204" pitchFamily="18" charset="0"/>
                                  <a:cs typeface="Times New Roman" panose="02020603050405020304" pitchFamily="18" charset="0"/>
                                </a:rPr>
                                <m:t>𝟐</m:t>
                              </m:r>
                              <m:r>
                                <a:rPr lang="en-US" sz="4400" b="1" i="1" smtClean="0">
                                  <a:latin typeface="Cambria Math" panose="02040503050406030204" pitchFamily="18" charset="0"/>
                                  <a:cs typeface="Times New Roman" panose="02020603050405020304" pitchFamily="18" charset="0"/>
                                </a:rPr>
                                <m:t>𝒚</m:t>
                              </m:r>
                              <m:r>
                                <a:rPr lang="en-US" sz="4400" b="1" i="1" smtClean="0">
                                  <a:latin typeface="Cambria Math" panose="02040503050406030204" pitchFamily="18" charset="0"/>
                                  <a:cs typeface="Times New Roman" panose="02020603050405020304" pitchFamily="18" charset="0"/>
                                </a:rPr>
                                <m:t>&lt;</m:t>
                              </m:r>
                              <m:r>
                                <a:rPr lang="en-US" sz="4400" b="1" i="1" smtClean="0">
                                  <a:latin typeface="Cambria Math" panose="02040503050406030204" pitchFamily="18" charset="0"/>
                                  <a:cs typeface="Times New Roman" panose="02020603050405020304" pitchFamily="18" charset="0"/>
                                </a:rPr>
                                <m:t>𝟔</m:t>
                              </m:r>
                            </m:e>
                          </m:mr>
                        </m:m>
                      </m:e>
                    </m:d>
                  </m:oMath>
                </a14:m>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effectLst/>
                                <a:latin typeface="Cambria Math" panose="02040503050406030204" pitchFamily="18" charset="0"/>
                                <a:cs typeface="Times New Roman" panose="02020603050405020304" pitchFamily="18" charset="0"/>
                              </a:rPr>
                            </m:ctrlPr>
                          </m:mPr>
                          <m:mr>
                            <m:e>
                              <m:r>
                                <m:rPr>
                                  <m:brk m:alnAt="7"/>
                                </m:rP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&gt;</m:t>
                              </m:r>
                              <m:r>
                                <a:rPr lang="en-US" sz="4400" b="1" i="1" smtClean="0">
                                  <a:effectLst/>
                                  <a:latin typeface="Cambria Math" panose="02040503050406030204" pitchFamily="18" charset="0"/>
                                  <a:cs typeface="Times New Roman" panose="02020603050405020304" pitchFamily="18" charset="0"/>
                                </a:rPr>
                                <m:t>𝟎</m:t>
                              </m:r>
                            </m:e>
                          </m:mr>
                          <m:mr>
                            <m:e>
                              <m:r>
                                <a:rPr lang="en-US" sz="4400" b="1" i="1" smtClean="0">
                                  <a:effectLst/>
                                  <a:latin typeface="Cambria Math" panose="02040503050406030204" pitchFamily="18" charset="0"/>
                                  <a:cs typeface="Times New Roman" panose="02020603050405020304" pitchFamily="18" charset="0"/>
                                </a:rPr>
                                <m:t>𝟑</m:t>
                              </m:r>
                              <m: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𝟐</m:t>
                              </m:r>
                              <m: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&lt;−</m:t>
                              </m:r>
                              <m:r>
                                <a:rPr lang="en-US" sz="4400" b="1" i="1" smtClean="0">
                                  <a:effectLst/>
                                  <a:latin typeface="Cambria Math" panose="02040503050406030204" pitchFamily="18" charset="0"/>
                                  <a:cs typeface="Times New Roman" panose="02020603050405020304" pitchFamily="18" charset="0"/>
                                </a:rPr>
                                <m:t>𝟔</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p>
              <a:p>
                <a:pPr>
                  <a:lnSpc>
                    <a:spcPct val="115000"/>
                  </a:lnSpc>
                  <a:spcAft>
                    <a:spcPts val="800"/>
                  </a:spcAf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effectLst/>
                                <a:latin typeface="Cambria Math" panose="02040503050406030204" pitchFamily="18" charset="0"/>
                                <a:cs typeface="Times New Roman" panose="02020603050405020304" pitchFamily="18" charset="0"/>
                              </a:rPr>
                            </m:ctrlPr>
                          </m:mPr>
                          <m:mr>
                            <m:e>
                              <m:r>
                                <m:rPr>
                                  <m:brk m:alnAt="7"/>
                                </m:rP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&gt;</m:t>
                              </m:r>
                              <m:r>
                                <a:rPr lang="en-US" sz="4400" b="1" i="1" smtClean="0">
                                  <a:effectLst/>
                                  <a:latin typeface="Cambria Math" panose="02040503050406030204" pitchFamily="18" charset="0"/>
                                  <a:cs typeface="Times New Roman" panose="02020603050405020304" pitchFamily="18" charset="0"/>
                                </a:rPr>
                                <m:t>𝟎</m:t>
                              </m:r>
                            </m:e>
                          </m:mr>
                          <m:mr>
                            <m:e>
                              <m:r>
                                <a:rPr lang="en-US" sz="4400" b="1" i="1" smtClean="0">
                                  <a:effectLst/>
                                  <a:latin typeface="Cambria Math" panose="02040503050406030204" pitchFamily="18" charset="0"/>
                                  <a:cs typeface="Times New Roman" panose="02020603050405020304" pitchFamily="18" charset="0"/>
                                </a:rPr>
                                <m:t>𝟑</m:t>
                              </m:r>
                              <m: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𝟐</m:t>
                              </m:r>
                              <m: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&lt;</m:t>
                              </m:r>
                              <m:r>
                                <a:rPr lang="en-US" sz="4400" b="1" i="1" smtClean="0">
                                  <a:effectLst/>
                                  <a:latin typeface="Cambria Math" panose="02040503050406030204" pitchFamily="18" charset="0"/>
                                  <a:cs typeface="Times New Roman" panose="02020603050405020304" pitchFamily="18" charset="0"/>
                                </a:rPr>
                                <m:t>𝟔</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effectLst/>
                            <a:latin typeface="Cambria Math" panose="02040503050406030204" pitchFamily="18" charset="0"/>
                            <a:cs typeface="Times New Roman" panose="02020603050405020304" pitchFamily="18" charset="0"/>
                          </a:rPr>
                        </m:ctrlPr>
                      </m:dPr>
                      <m:e>
                        <m:m>
                          <m:mPr>
                            <m:mcs>
                              <m:mc>
                                <m:mcPr>
                                  <m:count m:val="1"/>
                                  <m:mcJc m:val="center"/>
                                </m:mcPr>
                              </m:mc>
                            </m:mcs>
                            <m:ctrlPr>
                              <a:rPr lang="en-US" sz="4400" b="1" i="1" smtClean="0">
                                <a:effectLst/>
                                <a:latin typeface="Cambria Math" panose="02040503050406030204" pitchFamily="18" charset="0"/>
                                <a:cs typeface="Times New Roman" panose="02020603050405020304" pitchFamily="18" charset="0"/>
                              </a:rPr>
                            </m:ctrlPr>
                          </m:mPr>
                          <m:mr>
                            <m:e>
                              <m:r>
                                <m:rPr>
                                  <m:brk m:alnAt="7"/>
                                </m:rP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&gt;</m:t>
                              </m:r>
                              <m:r>
                                <a:rPr lang="en-US" sz="4400" b="1" i="1" smtClean="0">
                                  <a:effectLst/>
                                  <a:latin typeface="Cambria Math" panose="02040503050406030204" pitchFamily="18" charset="0"/>
                                  <a:cs typeface="Times New Roman" panose="02020603050405020304" pitchFamily="18" charset="0"/>
                                </a:rPr>
                                <m:t>𝟎</m:t>
                              </m:r>
                            </m:e>
                          </m:mr>
                          <m:mr>
                            <m:e>
                              <m:r>
                                <a:rPr lang="en-US" sz="4400" b="1" i="1" smtClean="0">
                                  <a:effectLst/>
                                  <a:latin typeface="Cambria Math" panose="02040503050406030204" pitchFamily="18" charset="0"/>
                                  <a:cs typeface="Times New Roman" panose="02020603050405020304" pitchFamily="18" charset="0"/>
                                </a:rPr>
                                <m:t>𝟑</m:t>
                              </m:r>
                              <m:r>
                                <a:rPr lang="en-US" sz="4400" b="1" i="1" smtClean="0">
                                  <a:effectLst/>
                                  <a:latin typeface="Cambria Math" panose="02040503050406030204" pitchFamily="18" charset="0"/>
                                  <a:cs typeface="Times New Roman" panose="02020603050405020304" pitchFamily="18" charset="0"/>
                                </a:rPr>
                                <m:t>𝒙</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𝟐</m:t>
                              </m:r>
                              <m:r>
                                <a:rPr lang="en-US" sz="4400" b="1" i="1" smtClean="0">
                                  <a:effectLst/>
                                  <a:latin typeface="Cambria Math" panose="02040503050406030204" pitchFamily="18" charset="0"/>
                                  <a:cs typeface="Times New Roman" panose="02020603050405020304" pitchFamily="18" charset="0"/>
                                </a:rPr>
                                <m:t>𝒚</m:t>
                              </m:r>
                              <m:r>
                                <a:rPr lang="en-US" sz="4400" b="1" i="1" smtClean="0">
                                  <a:effectLst/>
                                  <a:latin typeface="Cambria Math" panose="02040503050406030204" pitchFamily="18" charset="0"/>
                                  <a:cs typeface="Times New Roman" panose="02020603050405020304" pitchFamily="18" charset="0"/>
                                </a:rPr>
                                <m:t>≻</m:t>
                              </m:r>
                              <m:r>
                                <a:rPr lang="en-US" sz="4400" b="1" i="1" smtClean="0">
                                  <a:effectLst/>
                                  <a:latin typeface="Cambria Math" panose="02040503050406030204" pitchFamily="18" charset="0"/>
                                  <a:cs typeface="Times New Roman" panose="02020603050405020304" pitchFamily="18" charset="0"/>
                                </a:rPr>
                                <m:t>𝟔</m:t>
                              </m:r>
                            </m:e>
                          </m:mr>
                        </m:m>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2573F34A-5DEB-4B09-BC06-2A107FDD11DA}"/>
                  </a:ext>
                </a:extLst>
              </p:cNvPr>
              <p:cNvSpPr>
                <a:spLocks noRot="1" noChangeAspect="1" noMove="1" noResize="1" noEditPoints="1" noAdjustHandles="1" noChangeArrowheads="1" noChangeShapeType="1" noTextEdit="1"/>
              </p:cNvSpPr>
              <p:nvPr/>
            </p:nvSpPr>
            <p:spPr>
              <a:xfrm>
                <a:off x="1270074" y="3204328"/>
                <a:ext cx="15664742" cy="5482472"/>
              </a:xfrm>
              <a:prstGeom prst="rect">
                <a:avLst/>
              </a:prstGeom>
              <a:blipFill>
                <a:blip r:embed="rId2"/>
                <a:stretch>
                  <a:fillRect l="-1556" t="-1891"/>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C4F05343-B2B6-4B23-BB23-357D1C7270D9}"/>
              </a:ext>
            </a:extLst>
          </p:cNvPr>
          <p:cNvSpPr/>
          <p:nvPr/>
        </p:nvSpPr>
        <p:spPr>
          <a:xfrm>
            <a:off x="4778881" y="11754876"/>
            <a:ext cx="2994409" cy="751616"/>
          </a:xfrm>
          <a:prstGeom prst="rect">
            <a:avLst/>
          </a:prstGeom>
        </p:spPr>
        <p:txBody>
          <a:bodyPr wrap="none">
            <a:spAutoFit/>
          </a:bodyPr>
          <a:lstStyle/>
          <a:p>
            <a:pPr marL="629920" algn="ctr">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3946654" y="4874323"/>
            <a:ext cx="9430318" cy="8034801"/>
          </a:xfrm>
          <a:prstGeom prst="rect">
            <a:avLst/>
          </a:prstGeom>
        </p:spPr>
      </p:pic>
    </p:spTree>
    <p:extLst>
      <p:ext uri="{BB962C8B-B14F-4D97-AF65-F5344CB8AC3E}">
        <p14:creationId xmlns:p14="http://schemas.microsoft.com/office/powerpoint/2010/main" val="17167306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circle(in)">
                                      <p:cBhvr>
                                        <p:cTn id="18" dur="20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533400" y="1814635"/>
            <a:ext cx="23366976" cy="8789565"/>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26398" y="3642225"/>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3</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162734" y="11427921"/>
            <a:ext cx="22597988" cy="1874063"/>
            <a:chOff x="1270511" y="5867400"/>
            <a:chExt cx="22398176" cy="3349410"/>
          </a:xfrm>
        </p:grpSpPr>
        <p:sp>
          <p:nvSpPr>
            <p:cNvPr id="66" name="Rounded Rectangle 65"/>
            <p:cNvSpPr/>
            <p:nvPr/>
          </p:nvSpPr>
          <p:spPr>
            <a:xfrm>
              <a:off x="1272210" y="6139009"/>
              <a:ext cx="22396477" cy="3077801"/>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769628" cy="1640519"/>
              <a:chOff x="1224541" y="6305967"/>
              <a:chExt cx="3769628" cy="1640519"/>
            </a:xfrm>
          </p:grpSpPr>
          <p:sp>
            <p:nvSpPr>
              <p:cNvPr id="68" name="Freeform 20"/>
              <p:cNvSpPr>
                <a:spLocks/>
              </p:cNvSpPr>
              <p:nvPr/>
            </p:nvSpPr>
            <p:spPr bwMode="auto">
              <a:xfrm rot="16200000" flipV="1">
                <a:off x="2602066" y="5554383"/>
                <a:ext cx="1627878" cy="315632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0A9A2E0-DC21-4C05-A757-99FD24281EB6}"/>
                  </a:ext>
                </a:extLst>
              </p:cNvPr>
              <p:cNvSpPr/>
              <p:nvPr/>
            </p:nvSpPr>
            <p:spPr>
              <a:xfrm>
                <a:off x="1358458" y="2274947"/>
                <a:ext cx="24766013" cy="9133847"/>
              </a:xfrm>
              <a:prstGeom prst="rect">
                <a:avLst/>
              </a:prstGeom>
            </p:spPr>
            <p:txBody>
              <a:bodyPr wrap="square">
                <a:spAutoFit/>
              </a:bodyPr>
              <a:lstStyle/>
              <a:p>
                <a:pPr algn="just">
                  <a:lnSpc>
                    <a:spcPct val="115000"/>
                  </a:lnSpc>
                  <a:spcAft>
                    <a:spcPts val="800"/>
                  </a:spcAft>
                  <a:tabLst>
                    <a:tab pos="3599815" algn="l"/>
                    <a:tab pos="503999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latin typeface="Tahoma" panose="020B0604030504040204" pitchFamily="34" charset="0"/>
                    <a:ea typeface="Tahoma" panose="020B0604030504040204" pitchFamily="34" charset="0"/>
                    <a:cs typeface="Tahoma" panose="020B0604030504040204" pitchFamily="34" charset="0"/>
                  </a:rPr>
                  <a:t>Cho </a:t>
                </a:r>
                <a:r>
                  <a:rPr lang="en-US" sz="4400" b="1" dirty="0" err="1" smtClean="0">
                    <a:latin typeface="Tahoma" panose="020B0604030504040204" pitchFamily="34" charset="0"/>
                    <a:ea typeface="Tahoma" panose="020B0604030504040204" pitchFamily="34" charset="0"/>
                    <a:cs typeface="Tahoma" panose="020B0604030504040204" pitchFamily="34" charset="0"/>
                  </a:rPr>
                  <a:t>hệ</a:t>
                </a:r>
                <a:r>
                  <a:rPr lang="en-US" sz="4400" b="1" dirty="0" smtClean="0">
                    <a:latin typeface="Tahoma" panose="020B0604030504040204" pitchFamily="34" charset="0"/>
                    <a:ea typeface="Tahoma" panose="020B0604030504040204" pitchFamily="34" charset="0"/>
                    <a:cs typeface="Tahoma" panose="020B0604030504040204" pitchFamily="34" charset="0"/>
                  </a:rPr>
                  <a:t> BPT</a:t>
                </a:r>
                <a14:m>
                  <m:oMath xmlns:m="http://schemas.openxmlformats.org/officeDocument/2006/math">
                    <m:d>
                      <m:dPr>
                        <m:begChr m:val="{"/>
                        <m:endChr m:val=""/>
                        <m:ctrlPr>
                          <a:rPr lang="en-US" sz="4400" b="1" i="1" smtClean="0">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f>
                                <m:fPr>
                                  <m:ctrlPr>
                                    <a:rPr lang="en-US" sz="4400" b="1" i="1" smtClean="0">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latin typeface="Cambria Math" panose="02040503050406030204" pitchFamily="18" charset="0"/>
                                      <a:ea typeface="Tahoma" panose="020B0604030504040204" pitchFamily="34" charset="0"/>
                                      <a:cs typeface="Tahoma" panose="020B0604030504040204" pitchFamily="34" charset="0"/>
                                    </a:rPr>
                                    <m:t>𝟑</m:t>
                                  </m:r>
                                </m:num>
                                <m:den>
                                  <m:r>
                                    <a:rPr lang="en-US" sz="4400" b="1" i="1" smtClean="0">
                                      <a:latin typeface="Cambria Math" panose="02040503050406030204" pitchFamily="18" charset="0"/>
                                      <a:ea typeface="Tahoma" panose="020B0604030504040204" pitchFamily="34" charset="0"/>
                                      <a:cs typeface="Tahoma" panose="020B0604030504040204" pitchFamily="34" charset="0"/>
                                    </a:rPr>
                                    <m:t>𝟐</m:t>
                                  </m:r>
                                </m:den>
                              </m:f>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𝟏</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𝟒</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e>
                          </m:mr>
                        </m:m>
                      </m:e>
                    </m:d>
                  </m:oMath>
                </a14:m>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có</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tập</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S. </a:t>
                </a:r>
                <a:r>
                  <a:rPr lang="en-US" sz="4400" b="1" dirty="0" err="1" smtClean="0">
                    <a:latin typeface="Tahoma" panose="020B0604030504040204" pitchFamily="34" charset="0"/>
                    <a:ea typeface="Tahoma" panose="020B0604030504040204" pitchFamily="34" charset="0"/>
                    <a:cs typeface="Tahoma" panose="020B0604030504040204" pitchFamily="34" charset="0"/>
                  </a:rPr>
                  <a:t>Khẳng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định</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là</a:t>
                </a:r>
                <a:endParaRPr lang="en-US" sz="4400" b="1"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tabLst>
                    <a:tab pos="3599815" algn="l"/>
                    <a:tab pos="5039995" algn="l"/>
                  </a:tabLs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f>
                          <m:fPr>
                            <m:ctrlP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ctrlPr>
                          </m:fPr>
                          <m:num>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num>
                          <m:den>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𝟒</m:t>
                            </m:r>
                          </m:den>
                        </m:f>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không</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thuộc</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tập</a:t>
                </a:r>
                <a:r>
                  <a:rPr lang="en-US" sz="4400" b="1" dirty="0" smtClean="0">
                    <a:effectLst/>
                    <a:latin typeface="Tahoma" panose="020B0604030504040204" pitchFamily="34" charset="0"/>
                    <a:ea typeface="Tahoma" panose="020B0604030504040204" pitchFamily="34" charset="0"/>
                    <a:cs typeface="Tahoma" panose="020B0604030504040204" pitchFamily="34" charset="0"/>
                  </a:rPr>
                  <a:t> S</a:t>
                </a:r>
                <a:r>
                  <a:rPr lang="vi-VN"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𝑺</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d>
                      <m:dPr>
                        <m:begChr m:val="{"/>
                        <m:endChr m:val="}"/>
                        <m:ctrlPr>
                          <a:rPr lang="en-US" sz="4400" b="1" i="1" smtClean="0">
                            <a:effectLst/>
                            <a:latin typeface="Cambria Math" panose="02040503050406030204" pitchFamily="18" charset="0"/>
                            <a:ea typeface="Tahoma" panose="020B0604030504040204" pitchFamily="34" charset="0"/>
                            <a:cs typeface="Tahoma" panose="020B0604030504040204" pitchFamily="34" charset="0"/>
                          </a:rPr>
                        </m:ctrlPr>
                      </m:dPr>
                      <m:e>
                        <m:d>
                          <m:dPr>
                            <m:ctrlPr>
                              <a:rPr lang="en-US" sz="4400" b="1" i="1" smtClean="0">
                                <a:effectLst/>
                                <a:latin typeface="Cambria Math" panose="02040503050406030204" pitchFamily="18" charset="0"/>
                                <a:ea typeface="Tahoma" panose="020B0604030504040204" pitchFamily="34" charset="0"/>
                                <a:cs typeface="Tahoma" panose="020B0604030504040204" pitchFamily="34" charset="0"/>
                              </a:rPr>
                            </m:ctrlPr>
                          </m:dPr>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𝒚</m:t>
                            </m:r>
                          </m:e>
                        </m:d>
                      </m:e>
                      <m:e>
                        <m:r>
                          <a:rPr lang="en-US" sz="4400" b="1" i="1" smtClean="0">
                            <a:effectLst/>
                            <a:latin typeface="Cambria Math" panose="02040503050406030204" pitchFamily="18" charset="0"/>
                            <a:ea typeface="Tahoma" panose="020B0604030504040204" pitchFamily="34" charset="0"/>
                            <a:cs typeface="Tahoma" panose="020B0604030504040204" pitchFamily="34" charset="0"/>
                          </a:rPr>
                          <m:t>𝟒</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𝟑</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𝟐</m:t>
                        </m:r>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Biểu</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diễn</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hình</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học</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của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S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nửa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mặt</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phẳng</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chứa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gốc</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tọa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độ</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và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kể</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cả</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bờ</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𝒅</m:t>
                    </m:r>
                    <m:r>
                      <a:rPr lang="en-US" sz="4400" b="1" i="1" smtClean="0">
                        <a:effectLst/>
                        <a:latin typeface="Cambria Math" panose="02040503050406030204" pitchFamily="18" charset="0"/>
                        <a:ea typeface="Tahoma" panose="020B0604030504040204" pitchFamily="34" charset="0"/>
                        <a:cs typeface="Tahoma" panose="020B0604030504040204" pitchFamily="34" charset="0"/>
                      </a:rPr>
                      <m:t>; </m:t>
                    </m:r>
                  </m:oMath>
                </a14:m>
                <a:endParaRPr lang="en-US" sz="4400" b="1" dirty="0" smtClean="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14:m>
                  <m:oMath xmlns:m="http://schemas.openxmlformats.org/officeDocument/2006/math">
                    <m:r>
                      <a:rPr lang="en-US" sz="4400" b="1" i="1" smtClean="0">
                        <a:effectLst/>
                        <a:latin typeface="Cambria Math" panose="02040503050406030204" pitchFamily="18" charset="0"/>
                        <a:ea typeface="Tahoma" panose="020B0604030504040204" pitchFamily="34" charset="0"/>
                        <a:cs typeface="Tahoma" panose="020B0604030504040204" pitchFamily="34" charset="0"/>
                      </a:rPr>
                      <m:t>𝒅</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 :</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𝟒𝐱</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𝟑𝐲</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m:t>
                    </m:r>
                    <m:r>
                      <a:rPr lang="en-US" sz="4400" b="1" i="0" smtClean="0">
                        <a:effectLst/>
                        <a:latin typeface="Cambria Math" panose="02040503050406030204" pitchFamily="18" charset="0"/>
                        <a:ea typeface="Tahoma" panose="020B0604030504040204" pitchFamily="34" charset="0"/>
                        <a:cs typeface="Tahoma" panose="020B0604030504040204" pitchFamily="34" charset="0"/>
                      </a:rPr>
                      <m:t>𝟐</m:t>
                    </m:r>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r>
                  <a:rPr lang="en-US" sz="4400" b="1" dirty="0">
                    <a:latin typeface="Tahoma" panose="020B0604030504040204" pitchFamily="34" charset="0"/>
                    <a:ea typeface="Tahoma" panose="020B0604030504040204" pitchFamily="34" charset="0"/>
                    <a:cs typeface="Tahoma" panose="020B0604030504040204" pitchFamily="34" charset="0"/>
                  </a:rPr>
                  <a:t>Biểu </a:t>
                </a:r>
                <a:r>
                  <a:rPr lang="en-US" sz="4400" b="1" dirty="0" err="1">
                    <a:latin typeface="Tahoma" panose="020B0604030504040204" pitchFamily="34" charset="0"/>
                    <a:ea typeface="Tahoma" panose="020B0604030504040204" pitchFamily="34" charset="0"/>
                    <a:cs typeface="Tahoma" panose="020B0604030504040204" pitchFamily="34" charset="0"/>
                  </a:rPr>
                  <a:t>diễn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S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nửa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không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chứa</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gốc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tọa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độ</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và</a:t>
                </a:r>
                <a:endParaRPr lang="en-US" sz="4400" b="1" dirty="0" smtClean="0">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bờ</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Tahoma" panose="020B0604030504040204" pitchFamily="34" charset="0"/>
                        <a:cs typeface="Tahoma" panose="020B0604030504040204" pitchFamily="34" charset="0"/>
                      </a:rPr>
                      <m:t>𝒅</m:t>
                    </m:r>
                    <m:r>
                      <a:rPr lang="en-US" sz="4400" b="1" i="1">
                        <a:latin typeface="Cambria Math" panose="02040503050406030204" pitchFamily="18" charset="0"/>
                        <a:ea typeface="Tahoma" panose="020B0604030504040204" pitchFamily="34" charset="0"/>
                        <a:cs typeface="Tahoma" panose="020B0604030504040204" pitchFamily="34" charset="0"/>
                      </a:rPr>
                      <m:t>; </m:t>
                    </m:r>
                    <m:r>
                      <a:rPr lang="en-US" sz="4400" b="1" i="0" smtClean="0">
                        <a:latin typeface="Cambria Math" panose="02040503050406030204" pitchFamily="18" charset="0"/>
                        <a:ea typeface="Tahoma" panose="020B0604030504040204" pitchFamily="34" charset="0"/>
                        <a:cs typeface="Tahoma" panose="020B0604030504040204" pitchFamily="34" charset="0"/>
                      </a:rPr>
                      <m:t> </m:t>
                    </m:r>
                    <m:r>
                      <a:rPr lang="en-US" sz="4400" b="1" i="1">
                        <a:latin typeface="Cambria Math" panose="02040503050406030204" pitchFamily="18" charset="0"/>
                        <a:ea typeface="Tahoma" panose="020B0604030504040204" pitchFamily="34" charset="0"/>
                        <a:cs typeface="Tahoma" panose="020B0604030504040204" pitchFamily="34" charset="0"/>
                      </a:rPr>
                      <m:t>𝒅</m:t>
                    </m:r>
                    <m:r>
                      <a:rPr lang="en-US" sz="4400" b="1">
                        <a:latin typeface="Cambria Math" panose="02040503050406030204" pitchFamily="18" charset="0"/>
                        <a:ea typeface="Tahoma" panose="020B0604030504040204" pitchFamily="34" charset="0"/>
                        <a:cs typeface="Tahoma" panose="020B0604030504040204" pitchFamily="34" charset="0"/>
                      </a:rPr>
                      <m:t> :</m:t>
                    </m:r>
                    <m:r>
                      <a:rPr lang="en-US" sz="4400" b="1">
                        <a:latin typeface="Cambria Math" panose="02040503050406030204" pitchFamily="18" charset="0"/>
                        <a:ea typeface="Tahoma" panose="020B0604030504040204" pitchFamily="34" charset="0"/>
                        <a:cs typeface="Tahoma" panose="020B0604030504040204" pitchFamily="34" charset="0"/>
                      </a:rPr>
                      <m:t>𝟒𝐱</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a:latin typeface="Cambria Math" panose="02040503050406030204" pitchFamily="18" charset="0"/>
                        <a:ea typeface="Tahoma" panose="020B0604030504040204" pitchFamily="34" charset="0"/>
                        <a:cs typeface="Tahoma" panose="020B0604030504040204" pitchFamily="34" charset="0"/>
                      </a:rPr>
                      <m:t>𝟑𝐲</m:t>
                    </m:r>
                    <m:r>
                      <a:rPr lang="en-US" sz="4400" b="1">
                        <a:latin typeface="Cambria Math" panose="02040503050406030204" pitchFamily="18" charset="0"/>
                        <a:ea typeface="Tahoma" panose="020B0604030504040204" pitchFamily="34" charset="0"/>
                        <a:cs typeface="Tahoma" panose="020B0604030504040204" pitchFamily="34" charset="0"/>
                      </a:rPr>
                      <m:t>=</m:t>
                    </m:r>
                    <m:r>
                      <a:rPr lang="en-US" sz="4400" b="1">
                        <a:latin typeface="Cambria Math" panose="02040503050406030204" pitchFamily="18" charset="0"/>
                        <a:ea typeface="Tahoma" panose="020B0604030504040204" pitchFamily="34" charset="0"/>
                        <a:cs typeface="Tahoma" panose="020B0604030504040204" pitchFamily="34" charset="0"/>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marL="629920" algn="just">
                  <a:lnSpc>
                    <a:spcPct val="115000"/>
                  </a:lnSpc>
                  <a:spcAft>
                    <a:spcPts val="800"/>
                  </a:spcAft>
                  <a:tabLst>
                    <a:tab pos="3599815" algn="l"/>
                    <a:tab pos="5039995"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30A9A2E0-DC21-4C05-A757-99FD24281EB6}"/>
                  </a:ext>
                </a:extLst>
              </p:cNvPr>
              <p:cNvSpPr>
                <a:spLocks noRot="1" noChangeAspect="1" noMove="1" noResize="1" noEditPoints="1" noAdjustHandles="1" noChangeArrowheads="1" noChangeShapeType="1" noTextEdit="1"/>
              </p:cNvSpPr>
              <p:nvPr/>
            </p:nvSpPr>
            <p:spPr>
              <a:xfrm>
                <a:off x="1358458" y="2274947"/>
                <a:ext cx="24766013" cy="9133847"/>
              </a:xfrm>
              <a:prstGeom prst="rect">
                <a:avLst/>
              </a:prstGeom>
              <a:blipFill>
                <a:blip r:embed="rId2"/>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CC7C7AB5-381D-443F-8430-55826CCC9C46}"/>
              </a:ext>
            </a:extLst>
          </p:cNvPr>
          <p:cNvSpPr/>
          <p:nvPr/>
        </p:nvSpPr>
        <p:spPr>
          <a:xfrm>
            <a:off x="4656381" y="12240307"/>
            <a:ext cx="6486777" cy="816827"/>
          </a:xfrm>
          <a:prstGeom prst="rect">
            <a:avLst/>
          </a:prstGeom>
        </p:spPr>
        <p:txBody>
          <a:bodyPr wrap="squar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B</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87960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213996" y="1814634"/>
            <a:ext cx="23408006" cy="5588831"/>
            <a:chOff x="1268078" y="3405486"/>
            <a:chExt cx="22486206" cy="3060350"/>
          </a:xfrm>
        </p:grpSpPr>
        <p:sp>
          <p:nvSpPr>
            <p:cNvPr id="31" name="Rounded Rectangle 30"/>
            <p:cNvSpPr/>
            <p:nvPr/>
          </p:nvSpPr>
          <p:spPr>
            <a:xfrm>
              <a:off x="1532361" y="3579401"/>
              <a:ext cx="22221923" cy="288643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73828" y="3620366"/>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4</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492693" y="9344397"/>
            <a:ext cx="23129308" cy="2161804"/>
            <a:chOff x="1270511" y="5867400"/>
            <a:chExt cx="21465928" cy="2183859"/>
          </a:xfrm>
        </p:grpSpPr>
        <p:sp>
          <p:nvSpPr>
            <p:cNvPr id="66" name="Rounded Rectangle 65"/>
            <p:cNvSpPr/>
            <p:nvPr/>
          </p:nvSpPr>
          <p:spPr>
            <a:xfrm>
              <a:off x="1272211" y="6139010"/>
              <a:ext cx="21464228" cy="1912249"/>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EE021CA-0DCE-4128-B5F8-A86495732786}"/>
                  </a:ext>
                </a:extLst>
              </p:cNvPr>
              <p:cNvSpPr/>
              <p:nvPr/>
            </p:nvSpPr>
            <p:spPr>
              <a:xfrm>
                <a:off x="1236379" y="2472397"/>
                <a:ext cx="24774274" cy="4043030"/>
              </a:xfrm>
              <a:prstGeom prst="rect">
                <a:avLst/>
              </a:prstGeom>
            </p:spPr>
            <p:txBody>
              <a:bodyPr wrap="square">
                <a:spAutoFit/>
              </a:bodyPr>
              <a:lstStyle/>
              <a:p>
                <a:pPr marL="630555" indent="-630555" algn="just">
                  <a:lnSpc>
                    <a:spcPct val="115000"/>
                  </a:lnSpc>
                  <a:spcBef>
                    <a:spcPts val="600"/>
                  </a:spcBef>
                  <a:spcAft>
                    <a:spcPts val="1000"/>
                  </a:spcAft>
                  <a:tabLst>
                    <a:tab pos="630555" algn="l"/>
                  </a:tabLst>
                </a:pP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hệ</a:t>
                </a:r>
                <a:r>
                  <a:rPr lang="en-US" sz="4400" b="1" dirty="0">
                    <a:latin typeface="Tahoma" panose="020B0604030504040204" pitchFamily="34" charset="0"/>
                    <a:ea typeface="Tahoma" panose="020B0604030504040204" pitchFamily="34" charset="0"/>
                    <a:cs typeface="Tahoma" panose="020B0604030504040204" pitchFamily="34" charset="0"/>
                  </a:rPr>
                  <a:t> BPT</a:t>
                </a:r>
                <a14:m>
                  <m:oMath xmlns:m="http://schemas.openxmlformats.org/officeDocument/2006/math">
                    <m:d>
                      <m:dPr>
                        <m:begChr m:val="{"/>
                        <m:endChr m:val=""/>
                        <m:ctrlPr>
                          <a:rPr lang="en-US" sz="4400" b="1" i="1">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&gt;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r>
                            <m:e>
                              <m:r>
                                <a:rPr lang="en-US" sz="4400" b="1" i="1">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400" b="1" i="1" smtClean="0">
                                      <a:latin typeface="Cambria Math" panose="02040503050406030204" pitchFamily="18" charset="0"/>
                                      <a:ea typeface="Tahoma" panose="020B0604030504040204" pitchFamily="34" charset="0"/>
                                      <a:cs typeface="Tahoma" panose="020B0604030504040204" pitchFamily="34" charset="0"/>
                                    </a:rPr>
                                  </m:ctrlPr>
                                </m:radPr>
                                <m:deg/>
                                <m:e>
                                  <m:r>
                                    <a:rPr lang="en-US" sz="4400" b="1" i="1" smtClean="0">
                                      <a:latin typeface="Cambria Math" panose="02040503050406030204" pitchFamily="18" charset="0"/>
                                      <a:ea typeface="Tahoma" panose="020B0604030504040204" pitchFamily="34" charset="0"/>
                                      <a:cs typeface="Tahoma" panose="020B0604030504040204" pitchFamily="34" charset="0"/>
                                    </a:rPr>
                                    <m:t>𝟑</m:t>
                                  </m:r>
                                </m:e>
                              </m:rad>
                              <m:r>
                                <a:rPr lang="en-US" sz="4400" b="1" i="1">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m:t>
                              </m:r>
                              <m:r>
                                <a:rPr lang="en-US" sz="4400" b="1" i="1">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S. </a:t>
                </a:r>
                <a:r>
                  <a:rPr lang="en-US" sz="4400" b="1" dirty="0" err="1">
                    <a:latin typeface="Tahoma" panose="020B0604030504040204" pitchFamily="34" charset="0"/>
                    <a:ea typeface="Tahoma" panose="020B0604030504040204" pitchFamily="34" charset="0"/>
                    <a:cs typeface="Tahoma" panose="020B0604030504040204" pitchFamily="34" charset="0"/>
                  </a:rPr>
                  <a:t>Khẳng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30555" indent="-630555" algn="just">
                  <a:lnSpc>
                    <a:spcPct val="115000"/>
                  </a:lnSpc>
                  <a:spcBef>
                    <a:spcPts val="600"/>
                  </a:spcBef>
                  <a:spcAft>
                    <a:spcPts val="1000"/>
                  </a:spcAft>
                  <a:tabLst>
                    <a:tab pos="630555" algn="l"/>
                  </a:tabLst>
                </a:pPr>
                <a:r>
                  <a:rPr lang="vi-VN" sz="4400" b="1" i="0" u="none" strike="noStrike" spc="0"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chemeClr val="tx1"/>
                            </a:solidFill>
                            <a:effectLst/>
                            <a:latin typeface="Cambria Math" panose="02040503050406030204" pitchFamily="18" charset="0"/>
                            <a:ea typeface="Tahoma" panose="020B0604030504040204" pitchFamily="34" charset="0"/>
                            <a:cs typeface="Tahoma" panose="020B0604030504040204" pitchFamily="34" charset="0"/>
                          </a:rPr>
                          <m:t>𝟏</m:t>
                        </m:r>
                      </m:e>
                    </m:d>
                    <m:r>
                      <a:rPr lang="en-US" sz="4400" b="1" i="1" smtClean="0">
                        <a:solidFill>
                          <a:schemeClr val="tx1"/>
                        </a:solidFill>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chemeClr val="tx1"/>
                        </a:solidFill>
                        <a:effectLst/>
                        <a:latin typeface="Cambria Math" panose="02040503050406030204" pitchFamily="18" charset="0"/>
                        <a:ea typeface="Cambria Math" panose="02040503050406030204" pitchFamily="18" charset="0"/>
                        <a:cs typeface="Tahoma" panose="020B0604030504040204" pitchFamily="34" charset="0"/>
                      </a:rPr>
                      <m:t>𝑺</m:t>
                    </m:r>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FF"/>
                    </a:solidFill>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a:solidFill>
                              <a:schemeClr val="tx1"/>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chemeClr val="tx1"/>
                            </a:solidFill>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radPr>
                          <m:deg/>
                          <m:e>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e>
                        </m:rad>
                      </m:e>
                    </m:d>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𝑺</m:t>
                    </m:r>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07000"/>
                  </a:lnSpc>
                  <a:spcBef>
                    <a:spcPts val="900"/>
                  </a:spcBef>
                  <a:spcAft>
                    <a:spcPts val="900"/>
                  </a:spcAft>
                  <a:tabLst>
                    <a:tab pos="630555" algn="l"/>
                    <a:tab pos="2070735" algn="l"/>
                    <a:tab pos="3429000" algn="l"/>
                    <a:tab pos="4770755" algn="l"/>
                  </a:tabLst>
                </a:pP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en-US" sz="4400" b="1" dirty="0">
                    <a:solidFill>
                      <a:srgbClr val="0000FF"/>
                    </a:solidFill>
                    <a:ea typeface="Tahoma" panose="020B0604030504040204" pitchFamily="34" charset="0"/>
                    <a:cs typeface="Tahoma" panose="020B0604030504040204" pitchFamily="34" charset="0"/>
                  </a:rPr>
                  <a:t> </a:t>
                </a:r>
                <a14:m>
                  <m:oMath xmlns:m="http://schemas.openxmlformats.org/officeDocument/2006/math">
                    <m:d>
                      <m:dPr>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𝟒</m:t>
                        </m:r>
                        <m:r>
                          <a:rPr lang="en-US" sz="4400" b="1" i="1">
                            <a:solidFill>
                              <a:schemeClr val="tx1"/>
                            </a:solidFill>
                            <a:latin typeface="Cambria Math" panose="02040503050406030204" pitchFamily="18" charset="0"/>
                            <a:ea typeface="Tahoma" panose="020B0604030504040204" pitchFamily="34" charset="0"/>
                            <a:cs typeface="Tahoma" panose="020B0604030504040204" pitchFamily="34" charset="0"/>
                          </a:rPr>
                          <m:t>;</m:t>
                        </m:r>
                        <m:rad>
                          <m:radPr>
                            <m:degHide m:val="on"/>
                            <m:ctrlP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radPr>
                          <m:deg/>
                          <m:e>
                            <m:r>
                              <a:rPr lang="en-US" sz="4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𝟑</m:t>
                            </m:r>
                          </m:e>
                        </m:rad>
                      </m:e>
                    </m:d>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chemeClr val="tx1"/>
                        </a:solidFill>
                        <a:latin typeface="Cambria Math" panose="02040503050406030204" pitchFamily="18" charset="0"/>
                        <a:ea typeface="Cambria Math" panose="02040503050406030204" pitchFamily="18" charset="0"/>
                        <a:cs typeface="Tahoma" panose="020B0604030504040204" pitchFamily="34" charset="0"/>
                      </a:rPr>
                      <m:t>𝑺</m:t>
                    </m:r>
                  </m:oMath>
                </a14:m>
                <a:r>
                  <a:rPr lang="en-US" sz="44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0EE021CA-0DCE-4128-B5F8-A86495732786}"/>
                  </a:ext>
                </a:extLst>
              </p:cNvPr>
              <p:cNvSpPr>
                <a:spLocks noRot="1" noChangeAspect="1" noMove="1" noResize="1" noEditPoints="1" noAdjustHandles="1" noChangeArrowheads="1" noChangeShapeType="1" noTextEdit="1"/>
              </p:cNvSpPr>
              <p:nvPr/>
            </p:nvSpPr>
            <p:spPr>
              <a:xfrm>
                <a:off x="1236379" y="2472397"/>
                <a:ext cx="24774274" cy="4043030"/>
              </a:xfrm>
              <a:prstGeom prst="rect">
                <a:avLst/>
              </a:prstGeom>
              <a:blipFill>
                <a:blip r:embed="rId4"/>
                <a:stretch>
                  <a:fillRect b="-3922"/>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EAB28B1D-EE56-45E4-BBB8-99A09659EF02}"/>
              </a:ext>
            </a:extLst>
          </p:cNvPr>
          <p:cNvSpPr/>
          <p:nvPr/>
        </p:nvSpPr>
        <p:spPr>
          <a:xfrm>
            <a:off x="806706" y="10358787"/>
            <a:ext cx="22281894" cy="751616"/>
          </a:xfrm>
          <a:prstGeom prst="rect">
            <a:avLst/>
          </a:prstGeom>
        </p:spPr>
        <p:txBody>
          <a:bodyPr wrap="squar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9965822"/>
              </p:ext>
            </p:extLst>
          </p:nvPr>
        </p:nvGraphicFramePr>
        <p:xfrm>
          <a:off x="2647355" y="5366643"/>
          <a:ext cx="3379896" cy="1308347"/>
        </p:xfrm>
        <a:graphic>
          <a:graphicData uri="http://schemas.openxmlformats.org/presentationml/2006/ole">
            <mc:AlternateContent xmlns:mc="http://schemas.openxmlformats.org/markup-compatibility/2006">
              <mc:Choice xmlns:v="urn:schemas-microsoft-com:vml" Requires="v">
                <p:oleObj spid="_x0000_s3087" name="Equation" r:id="rId5" imgW="787320" imgH="304560" progId="Equation.DSMT4">
                  <p:embed/>
                </p:oleObj>
              </mc:Choice>
              <mc:Fallback>
                <p:oleObj name="Equation" r:id="rId5" imgW="787320" imgH="304560" progId="Equation.DSMT4">
                  <p:embed/>
                  <p:pic>
                    <p:nvPicPr>
                      <p:cNvPr id="0" name=""/>
                      <p:cNvPicPr/>
                      <p:nvPr/>
                    </p:nvPicPr>
                    <p:blipFill>
                      <a:blip r:embed="rId6"/>
                      <a:stretch>
                        <a:fillRect/>
                      </a:stretch>
                    </p:blipFill>
                    <p:spPr>
                      <a:xfrm>
                        <a:off x="2647355" y="5366643"/>
                        <a:ext cx="3379896" cy="1308347"/>
                      </a:xfrm>
                      <a:prstGeom prst="rect">
                        <a:avLst/>
                      </a:prstGeom>
                    </p:spPr>
                  </p:pic>
                </p:oleObj>
              </mc:Fallback>
            </mc:AlternateContent>
          </a:graphicData>
        </a:graphic>
      </p:graphicFrame>
    </p:spTree>
    <p:extLst>
      <p:ext uri="{BB962C8B-B14F-4D97-AF65-F5344CB8AC3E}">
        <p14:creationId xmlns:p14="http://schemas.microsoft.com/office/powerpoint/2010/main" val="922618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304800" y="1814635"/>
            <a:ext cx="23513992" cy="7329366"/>
            <a:chOff x="1268078" y="3405486"/>
            <a:chExt cx="21958390" cy="4463292"/>
          </a:xfrm>
        </p:grpSpPr>
        <p:sp>
          <p:nvSpPr>
            <p:cNvPr id="31" name="Rounded Rectangle 30"/>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379226" y="3677977"/>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5</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601423" y="11182914"/>
            <a:ext cx="23217369" cy="1786361"/>
            <a:chOff x="1270511" y="5884229"/>
            <a:chExt cx="22469340" cy="2407035"/>
          </a:xfrm>
        </p:grpSpPr>
        <p:sp>
          <p:nvSpPr>
            <p:cNvPr id="66" name="Rounded Rectangle 65"/>
            <p:cNvSpPr/>
            <p:nvPr/>
          </p:nvSpPr>
          <p:spPr>
            <a:xfrm>
              <a:off x="1384348" y="6055859"/>
              <a:ext cx="22355503" cy="2235405"/>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70511" y="5884229"/>
              <a:ext cx="3555295" cy="923512"/>
              <a:chOff x="1224541" y="6322796"/>
              <a:chExt cx="3555295" cy="923512"/>
            </a:xfrm>
          </p:grpSpPr>
          <p:sp>
            <p:nvSpPr>
              <p:cNvPr id="68" name="Freeform 20"/>
              <p:cNvSpPr>
                <a:spLocks/>
              </p:cNvSpPr>
              <p:nvPr/>
            </p:nvSpPr>
            <p:spPr bwMode="auto">
              <a:xfrm rot="16200000" flipV="1">
                <a:off x="2826290" y="5292762"/>
                <a:ext cx="923511" cy="2983580"/>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382924" y="6361000"/>
                <a:ext cx="2053767"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71940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74367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D40923E-242C-40D8-A5EF-024E7DBC94E3}"/>
                  </a:ext>
                </a:extLst>
              </p:cNvPr>
              <p:cNvSpPr/>
              <p:nvPr/>
            </p:nvSpPr>
            <p:spPr>
              <a:xfrm>
                <a:off x="915291" y="3422038"/>
                <a:ext cx="22349299" cy="6103337"/>
              </a:xfrm>
              <a:prstGeom prst="rect">
                <a:avLst/>
              </a:prstGeom>
            </p:spPr>
            <p:txBody>
              <a:bodyPr wrap="square">
                <a:spAutoFit/>
              </a:bodyPr>
              <a:lstStyle/>
              <a:p>
                <a:pPr algn="just">
                  <a:lnSpc>
                    <a:spcPct val="115000"/>
                  </a:lnSpc>
                  <a:spcAft>
                    <a:spcPts val="800"/>
                  </a:spcAft>
                  <a:tabLst>
                    <a:tab pos="3599815" algn="l"/>
                    <a:tab pos="5039995" algn="l"/>
                  </a:tabLst>
                </a:pP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Giá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trị</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nhỏ</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nhất</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biểu</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thức</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miền</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xác</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định</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bởi</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hệ</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𝟐</m:t>
                              </m:r>
                            </m:e>
                          </m:mr>
                          <m:m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𝟒</m:t>
                              </m:r>
                            </m:e>
                          </m:mr>
                          <m:mr>
                            <m:e>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𝟓</m:t>
                              </m:r>
                            </m:e>
                          </m:mr>
                        </m:m>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 </m:t>
                        </m:r>
                      </m:e>
                    </m:d>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là</a:t>
                </a:r>
              </a:p>
              <a:p>
                <a:pPr algn="just">
                  <a:lnSpc>
                    <a:spcPct val="115000"/>
                  </a:lnSpc>
                  <a:spcAft>
                    <a:spcPts val="800"/>
                  </a:spcAft>
                  <a:tabLst>
                    <a:tab pos="3599815" algn="l"/>
                    <a:tab pos="5039995" algn="l"/>
                  </a:tabLst>
                </a:pPr>
                <a:endPar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800"/>
                  </a:spcAft>
                  <a:tabLst>
                    <a:tab pos="3599815" algn="l"/>
                    <a:tab pos="5039995" algn="l"/>
                  </a:tabLst>
                </a:pPr>
                <a:r>
                  <a:rPr lang="en-US"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A</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min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𝟑</m:t>
                    </m:r>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B</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min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C</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min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𝟑</m:t>
                    </m:r>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𝟒</m:t>
                    </m:r>
                  </m:oMath>
                </a14:m>
                <a:r>
                  <a:rPr lang="en-US" sz="4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D</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min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𝑭</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r>
                      <a:rPr lang="en-US" sz="4400" b="1">
                        <a:solidFill>
                          <a:srgbClr val="00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𝟎</m:t>
                    </m:r>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8D40923E-242C-40D8-A5EF-024E7DBC94E3}"/>
                  </a:ext>
                </a:extLst>
              </p:cNvPr>
              <p:cNvSpPr>
                <a:spLocks noRot="1" noChangeAspect="1" noMove="1" noResize="1" noEditPoints="1" noAdjustHandles="1" noChangeArrowheads="1" noChangeShapeType="1" noTextEdit="1"/>
              </p:cNvSpPr>
              <p:nvPr/>
            </p:nvSpPr>
            <p:spPr>
              <a:xfrm>
                <a:off x="915291" y="3422038"/>
                <a:ext cx="22349299" cy="6103337"/>
              </a:xfrm>
              <a:prstGeom prst="rect">
                <a:avLst/>
              </a:prstGeom>
              <a:blipFill>
                <a:blip r:embed="rId2"/>
                <a:stretch>
                  <a:fillRect l="-1091" r="-70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17D58AC8-71A8-4C06-9F97-EC06A0E57D9F}"/>
              </a:ext>
            </a:extLst>
          </p:cNvPr>
          <p:cNvSpPr/>
          <p:nvPr/>
        </p:nvSpPr>
        <p:spPr>
          <a:xfrm>
            <a:off x="4275078" y="11797592"/>
            <a:ext cx="2994409" cy="751616"/>
          </a:xfrm>
          <a:prstGeom prst="rect">
            <a:avLst/>
          </a:prstGeom>
        </p:spPr>
        <p:txBody>
          <a:bodyPr wrap="none">
            <a:spAutoFit/>
          </a:bodyPr>
          <a:lstStyle/>
          <a:p>
            <a:pPr marL="629920">
              <a:lnSpc>
                <a:spcPct val="107000"/>
              </a:lnSpc>
              <a:spcAft>
                <a:spcPts val="800"/>
              </a:spcAft>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75390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567897" y="2012923"/>
            <a:ext cx="22208431" cy="8542796"/>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391732" y="3614690"/>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6</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497579" y="11811976"/>
            <a:ext cx="10634995" cy="1288709"/>
            <a:chOff x="1270511" y="5867400"/>
            <a:chExt cx="11644322" cy="1523284"/>
          </a:xfrm>
        </p:grpSpPr>
        <p:sp>
          <p:nvSpPr>
            <p:cNvPr id="66" name="Rounded Rectangle 65"/>
            <p:cNvSpPr/>
            <p:nvPr/>
          </p:nvSpPr>
          <p:spPr>
            <a:xfrm>
              <a:off x="1272211" y="6139011"/>
              <a:ext cx="11642622" cy="1251673"/>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70511" y="5867400"/>
              <a:ext cx="3568119" cy="885308"/>
              <a:chOff x="1224541" y="6305967"/>
              <a:chExt cx="3568119" cy="885308"/>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2917F3F-38E3-4C70-9022-52D29F65BFAB}"/>
                  </a:ext>
                </a:extLst>
              </p:cNvPr>
              <p:cNvSpPr/>
              <p:nvPr/>
            </p:nvSpPr>
            <p:spPr>
              <a:xfrm>
                <a:off x="1042210" y="3463521"/>
                <a:ext cx="21734118" cy="7092198"/>
              </a:xfrm>
              <a:prstGeom prst="rect">
                <a:avLst/>
              </a:prstGeom>
            </p:spPr>
            <p:txBody>
              <a:bodyPr wrap="square">
                <a:spAutoFit/>
              </a:bodyPr>
              <a:lstStyle/>
              <a:p>
                <a:pPr marL="630555" indent="-630555" algn="just">
                  <a:lnSpc>
                    <a:spcPct val="160000"/>
                  </a:lnSpc>
                  <a:tabLst>
                    <a:tab pos="629920" algn="l"/>
                  </a:tabLst>
                </a:pP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Miền</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bị</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gạch</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chéo</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kể</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cả</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đường</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thẳng</a:t>
                </a:r>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sSubPr>
                      <m:e>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𝒅</m:t>
                        </m:r>
                      </m:e>
                      <m:sub>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sub>
                    </m:sSub>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sSub>
                      <m:sSubPr>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sSubP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𝒅</m:t>
                        </m:r>
                      </m:e>
                      <m:sub>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sub>
                    </m:sSub>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miền</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nghiệm</a:t>
                </a:r>
                <a:r>
                  <a:rPr lang="en-US" sz="4400" b="1" dirty="0" smtClean="0">
                    <a:latin typeface="Tahoma" panose="020B0604030504040204" pitchFamily="34" charset="0"/>
                    <a:ea typeface="Tahoma" panose="020B0604030504040204" pitchFamily="34" charset="0"/>
                    <a:cs typeface="Tahoma" panose="020B0604030504040204" pitchFamily="34" charset="0"/>
                  </a:rPr>
                  <a:t> </a:t>
                </a:r>
              </a:p>
              <a:p>
                <a:pPr marL="630555" indent="-630555" algn="just">
                  <a:lnSpc>
                    <a:spcPct val="160000"/>
                  </a:lnSpc>
                  <a:tabLst>
                    <a:tab pos="629920" algn="l"/>
                  </a:tabLst>
                </a:pP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của</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hệ</a:t>
                </a:r>
                <a:r>
                  <a:rPr lang="en-US" sz="4400" b="1" dirty="0" smtClean="0">
                    <a:effectLst/>
                    <a:latin typeface="Tahoma" panose="020B0604030504040204" pitchFamily="34" charset="0"/>
                    <a:ea typeface="Tahoma" panose="020B0604030504040204" pitchFamily="34" charset="0"/>
                    <a:cs typeface="Tahoma" panose="020B0604030504040204" pitchFamily="34" charset="0"/>
                  </a:rPr>
                  <a:t> BPT?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60000"/>
                  </a:lnSpc>
                  <a:tabLst>
                    <a:tab pos="630555" algn="l"/>
                    <a:tab pos="2070735" algn="l"/>
                    <a:tab pos="3429000" algn="l"/>
                    <a:tab pos="4770755" algn="l"/>
                  </a:tabLst>
                </a:pP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𝟐</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𝒙</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𝒚</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000000"/>
                                  </a:solidFill>
                                  <a:effectLst/>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629920" algn="just">
                  <a:lnSpc>
                    <a:spcPct val="160000"/>
                  </a:lnSpc>
                  <a:tabLst>
                    <a:tab pos="630555" algn="l"/>
                    <a:tab pos="2070735" algn="l"/>
                    <a:tab pos="3429000" algn="l"/>
                    <a:tab pos="477075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a:t>
                </a: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smtClean="0">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i="1" smtClean="0">
                        <a:solidFill>
                          <a:srgbClr val="000000"/>
                        </a:solidFill>
                        <a:effectLst/>
                        <a:latin typeface="Cambria Math" panose="02040503050406030204" pitchFamily="18" charset="0"/>
                        <a:ea typeface="MS Mincho" panose="02020609040205080304" pitchFamily="49" charset="-128"/>
                        <a:cs typeface="Times New Roman" panose="02020603050405020304" pitchFamily="18" charset="0"/>
                      </a:rPr>
                      <m:t> </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𝟏</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r>
                            <m:e>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𝒙</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000000"/>
                                  </a:solidFill>
                                  <a:latin typeface="Cambria Math" panose="02040503050406030204" pitchFamily="18" charset="0"/>
                                  <a:ea typeface="Tahoma" panose="020B0604030504040204" pitchFamily="34" charset="0"/>
                                  <a:cs typeface="Tahoma" panose="020B0604030504040204" pitchFamily="34" charset="0"/>
                                </a:rPr>
                                <m:t>𝟐</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𝒚</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000000"/>
                                  </a:solidFill>
                                  <a:latin typeface="Cambria Math" panose="02040503050406030204" pitchFamily="18" charset="0"/>
                                  <a:ea typeface="Tahoma" panose="020B0604030504040204" pitchFamily="34" charset="0"/>
                                  <a:cs typeface="Tahoma" panose="020B0604030504040204" pitchFamily="34" charset="0"/>
                                </a:rPr>
                                <m:t>𝟒</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m:t>
                              </m:r>
                              <m:r>
                                <a:rPr lang="en-US" sz="4400" b="1" i="1">
                                  <a:solidFill>
                                    <a:srgbClr val="000000"/>
                                  </a:solidFill>
                                  <a:latin typeface="Cambria Math" panose="02040503050406030204" pitchFamily="18" charset="0"/>
                                  <a:ea typeface="Cambria Math" panose="02040503050406030204" pitchFamily="18" charset="0"/>
                                  <a:cs typeface="Tahoma" panose="020B0604030504040204" pitchFamily="34" charset="0"/>
                                </a:rPr>
                                <m:t>𝟎</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32917F3F-38E3-4C70-9022-52D29F65BFAB}"/>
                  </a:ext>
                </a:extLst>
              </p:cNvPr>
              <p:cNvSpPr>
                <a:spLocks noRot="1" noChangeAspect="1" noMove="1" noResize="1" noEditPoints="1" noAdjustHandles="1" noChangeArrowheads="1" noChangeShapeType="1" noTextEdit="1"/>
              </p:cNvSpPr>
              <p:nvPr/>
            </p:nvSpPr>
            <p:spPr>
              <a:xfrm>
                <a:off x="1042210" y="3463521"/>
                <a:ext cx="21734118" cy="7092198"/>
              </a:xfrm>
              <a:prstGeom prst="rect">
                <a:avLst/>
              </a:prstGeom>
              <a:blipFill>
                <a:blip r:embed="rId2"/>
                <a:stretch>
                  <a:fillRect l="-1150"/>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FE9E5ECC-6786-4F8E-B2CC-524E4A5C558E}"/>
              </a:ext>
            </a:extLst>
          </p:cNvPr>
          <p:cNvSpPr/>
          <p:nvPr/>
        </p:nvSpPr>
        <p:spPr>
          <a:xfrm>
            <a:off x="3864900" y="11986679"/>
            <a:ext cx="5752035" cy="1020729"/>
          </a:xfrm>
          <a:prstGeom prst="rect">
            <a:avLst/>
          </a:prstGeom>
        </p:spPr>
        <p:txBody>
          <a:bodyPr wrap="square">
            <a:spAutoFit/>
          </a:bodyPr>
          <a:lstStyle/>
          <a:p>
            <a:pPr marL="629920">
              <a:lnSpc>
                <a:spcPct val="160000"/>
              </a:lnSpc>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B</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3840724" y="4876800"/>
            <a:ext cx="10503876" cy="8534400"/>
          </a:xfrm>
          <a:prstGeom prst="rect">
            <a:avLst/>
          </a:prstGeom>
        </p:spPr>
      </p:pic>
    </p:spTree>
    <p:extLst>
      <p:ext uri="{BB962C8B-B14F-4D97-AF65-F5344CB8AC3E}">
        <p14:creationId xmlns:p14="http://schemas.microsoft.com/office/powerpoint/2010/main" val="3892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283643" y="1459263"/>
            <a:ext cx="23414557" cy="7781116"/>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430004" y="3602394"/>
                <a:ext cx="1858201" cy="602243"/>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Câu</a:t>
                </a:r>
                <a:r>
                  <a:rPr lang="en-US" sz="4600" b="1" dirty="0">
                    <a:solidFill>
                      <a:schemeClr val="bg1"/>
                    </a:solidFill>
                    <a:latin typeface="Tahoma" pitchFamily="34" charset="0"/>
                    <a:ea typeface="Tahoma" pitchFamily="34" charset="0"/>
                    <a:cs typeface="Tahoma" pitchFamily="34" charset="0"/>
                  </a:rPr>
                  <a:t> 7</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381744" y="11159098"/>
            <a:ext cx="17673235" cy="1776447"/>
            <a:chOff x="1219882" y="8011546"/>
            <a:chExt cx="21216211" cy="1749243"/>
          </a:xfrm>
        </p:grpSpPr>
        <p:sp>
          <p:nvSpPr>
            <p:cNvPr id="66" name="Rounded Rectangle 65"/>
            <p:cNvSpPr/>
            <p:nvPr/>
          </p:nvSpPr>
          <p:spPr>
            <a:xfrm>
              <a:off x="1238642" y="8153062"/>
              <a:ext cx="21197451" cy="1607727"/>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19882" y="8011546"/>
              <a:ext cx="3310725" cy="828630"/>
              <a:chOff x="1173912" y="8450113"/>
              <a:chExt cx="3310725" cy="828630"/>
            </a:xfrm>
          </p:grpSpPr>
          <p:sp>
            <p:nvSpPr>
              <p:cNvPr id="68" name="Freeform 20"/>
              <p:cNvSpPr>
                <a:spLocks/>
              </p:cNvSpPr>
              <p:nvPr/>
            </p:nvSpPr>
            <p:spPr bwMode="auto">
              <a:xfrm rot="16200000" flipV="1">
                <a:off x="2785503" y="7722323"/>
                <a:ext cx="769260" cy="222779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1991777" y="8451592"/>
                <a:ext cx="2492860" cy="757658"/>
              </a:xfrm>
              <a:prstGeom prst="rect">
                <a:avLst/>
              </a:prstGeom>
              <a:noFill/>
            </p:spPr>
            <p:txBody>
              <a:bodyPr wrap="square" rtlCol="0">
                <a:spAutoFit/>
              </a:bodyPr>
              <a:lstStyle/>
              <a:p>
                <a:r>
                  <a:rPr lang="vi-VN" sz="4400" b="1" dirty="0">
                    <a:solidFill>
                      <a:srgbClr val="0999C8"/>
                    </a:solidFill>
                    <a:latin typeface="Tahoma" pitchFamily="34" charset="0"/>
                    <a:ea typeface="Tahoma" pitchFamily="34" charset="0"/>
                    <a:cs typeface="Tahoma" pitchFamily="34" charset="0"/>
                  </a:rPr>
                  <a:t>Trả lời</a:t>
                </a:r>
                <a:endParaRPr lang="en-US" sz="44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173912" y="8450113"/>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332806" y="852882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8257389"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TRẮC NGHIỆM</a:t>
            </a:r>
            <a:endParaRPr lang="vi-VN" sz="54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A64C20D-B518-4F2E-AC60-C38B0E71D267}"/>
                  </a:ext>
                </a:extLst>
              </p:cNvPr>
              <p:cNvSpPr/>
              <p:nvPr/>
            </p:nvSpPr>
            <p:spPr>
              <a:xfrm>
                <a:off x="810204" y="2876747"/>
                <a:ext cx="13743996" cy="5759012"/>
              </a:xfrm>
              <a:prstGeom prst="rect">
                <a:avLst/>
              </a:prstGeom>
            </p:spPr>
            <p:txBody>
              <a:bodyPr wrap="square">
                <a:spAutoFit/>
              </a:bodyPr>
              <a:lstStyle/>
              <a:p>
                <a:pPr marL="635000" indent="-635000" algn="just">
                  <a:lnSpc>
                    <a:spcPct val="160000"/>
                  </a:lnSpc>
                </a:pPr>
                <a:r>
                  <a:rPr lang="nl-NL" sz="4400" b="1" dirty="0" smtClean="0">
                    <a:latin typeface="Tahoma" panose="020B0604030504040204" pitchFamily="34" charset="0"/>
                    <a:ea typeface="Tahoma" panose="020B0604030504040204" pitchFamily="34" charset="0"/>
                    <a:cs typeface="Tahoma" panose="020B0604030504040204" pitchFamily="34" charset="0"/>
                  </a:rPr>
                  <a:t>Biểu diễn hình học miền nghiệm </a:t>
                </a:r>
              </a:p>
              <a:p>
                <a:pPr marL="635000" indent="-635000" algn="just">
                  <a:lnSpc>
                    <a:spcPct val="160000"/>
                  </a:lnSpc>
                </a:pPr>
                <a:r>
                  <a:rPr lang="nl-NL" sz="4400" b="1" dirty="0" smtClean="0">
                    <a:latin typeface="Tahoma" panose="020B0604030504040204" pitchFamily="34" charset="0"/>
                    <a:ea typeface="Tahoma" panose="020B0604030504040204" pitchFamily="34" charset="0"/>
                    <a:cs typeface="Tahoma" panose="020B0604030504040204" pitchFamily="34" charset="0"/>
                  </a:rPr>
                  <a:t>hệ BPT </a:t>
                </a:r>
                <a14:m>
                  <m:oMath xmlns:m="http://schemas.openxmlformats.org/officeDocument/2006/math">
                    <m:d>
                      <m:dPr>
                        <m:begChr m:val="{"/>
                        <m:endChr m:val=""/>
                        <m:ctrlPr>
                          <a:rPr lang="nl-NL" sz="4400" b="1" i="1" smtClean="0">
                            <a:latin typeface="Cambria Math" panose="02040503050406030204" pitchFamily="18" charset="0"/>
                            <a:ea typeface="Tahoma" panose="020B0604030504040204" pitchFamily="34" charset="0"/>
                            <a:cs typeface="Tahoma" panose="020B0604030504040204" pitchFamily="34" charset="0"/>
                          </a:rPr>
                        </m:ctrlPr>
                      </m:dPr>
                      <m:e>
                        <m:m>
                          <m:mPr>
                            <m:mcs>
                              <m:mc>
                                <m:mcPr>
                                  <m:count m:val="1"/>
                                  <m:mcJc m:val="center"/>
                                </m:mcPr>
                              </m:mc>
                            </m:mcs>
                            <m:ctrlPr>
                              <a:rPr lang="nl-NL" sz="4400" b="1" i="1" smtClean="0">
                                <a:latin typeface="Cambria Math" panose="02040503050406030204" pitchFamily="18" charset="0"/>
                                <a:ea typeface="Tahoma" panose="020B0604030504040204" pitchFamily="34" charset="0"/>
                                <a:cs typeface="Tahoma" panose="020B0604030504040204" pitchFamily="34" charset="0"/>
                              </a:rPr>
                            </m:ctrlPr>
                          </m:mPr>
                          <m:mr>
                            <m:e>
                              <m:r>
                                <m:rPr>
                                  <m:brk m:alnAt="7"/>
                                </m:rP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r>
                            <m:e>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𝟔</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𝟎</m:t>
                              </m:r>
                            </m:e>
                          </m:mr>
                        </m:m>
                      </m:e>
                    </m:d>
                  </m:oMath>
                </a14:m>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p>
              <a:p>
                <a:pPr marL="635000" indent="-635000" algn="just">
                  <a:lnSpc>
                    <a:spcPct val="160000"/>
                  </a:lnSpc>
                </a:pPr>
                <a:r>
                  <a:rPr lang="en-US" sz="4400" b="1" dirty="0" smtClean="0">
                    <a:effectLst/>
                    <a:latin typeface="Tahoma" panose="020B0604030504040204" pitchFamily="34" charset="0"/>
                    <a:ea typeface="Tahoma" panose="020B0604030504040204" pitchFamily="34" charset="0"/>
                    <a:cs typeface="Tahoma" panose="020B0604030504040204" pitchFamily="34" charset="0"/>
                  </a:rPr>
                  <a:t>(</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phần</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gạch</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chéo</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kể</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cả</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bờ</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p>
              <a:p>
                <a:pPr marL="635000" indent="-635000" algn="just">
                  <a:lnSpc>
                    <a:spcPct val="160000"/>
                  </a:lnSpc>
                </a:pPr>
                <a:r>
                  <a:rPr lang="en-US" sz="4400" b="1" dirty="0" err="1" smtClean="0">
                    <a:effectLst/>
                    <a:latin typeface="Tahoma" panose="020B0604030504040204" pitchFamily="34" charset="0"/>
                    <a:ea typeface="Tahoma" panose="020B0604030504040204" pitchFamily="34" charset="0"/>
                    <a:cs typeface="Tahoma" panose="020B0604030504040204" pitchFamily="34" charset="0"/>
                  </a:rPr>
                  <a:t>không</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là</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en-US" sz="4400" b="1" dirty="0" err="1" smtClean="0">
                    <a:effectLst/>
                    <a:latin typeface="Tahoma" panose="020B0604030504040204" pitchFamily="34" charset="0"/>
                    <a:ea typeface="Tahoma" panose="020B0604030504040204" pitchFamily="34" charset="0"/>
                    <a:cs typeface="Tahoma" panose="020B0604030504040204" pitchFamily="34" charset="0"/>
                  </a:rPr>
                  <a:t>nghiệm</a:t>
                </a:r>
                <a:r>
                  <a:rPr lang="en-US" sz="4400" b="1" dirty="0" smtClean="0">
                    <a:effectLst/>
                    <a:latin typeface="Tahoma" panose="020B0604030504040204" pitchFamily="34" charset="0"/>
                    <a:ea typeface="Tahoma" panose="020B0604030504040204" pitchFamily="34" charset="0"/>
                    <a:cs typeface="Tahoma" panose="020B0604030504040204" pitchFamily="34" charset="0"/>
                  </a:rPr>
                  <a:t>)  </a:t>
                </a:r>
                <a:r>
                  <a:rPr lang="nl-NL"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8A64C20D-B518-4F2E-AC60-C38B0E71D267}"/>
                  </a:ext>
                </a:extLst>
              </p:cNvPr>
              <p:cNvSpPr>
                <a:spLocks noRot="1" noChangeAspect="1" noMove="1" noResize="1" noEditPoints="1" noAdjustHandles="1" noChangeArrowheads="1" noChangeShapeType="1" noTextEdit="1"/>
              </p:cNvSpPr>
              <p:nvPr/>
            </p:nvSpPr>
            <p:spPr>
              <a:xfrm>
                <a:off x="810204" y="2876747"/>
                <a:ext cx="13743996" cy="5759012"/>
              </a:xfrm>
              <a:prstGeom prst="rect">
                <a:avLst/>
              </a:prstGeom>
              <a:blipFill>
                <a:blip r:embed="rId2"/>
                <a:stretch>
                  <a:fillRect l="-1818" b="-1481"/>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37F65F6-F071-48C9-B5D6-9A7C0DAAE88D}"/>
              </a:ext>
            </a:extLst>
          </p:cNvPr>
          <p:cNvSpPr/>
          <p:nvPr/>
        </p:nvSpPr>
        <p:spPr>
          <a:xfrm>
            <a:off x="2743200" y="11573673"/>
            <a:ext cx="3537708" cy="1020729"/>
          </a:xfrm>
          <a:prstGeom prst="rect">
            <a:avLst/>
          </a:prstGeom>
        </p:spPr>
        <p:txBody>
          <a:bodyPr wrap="square">
            <a:spAutoFit/>
          </a:bodyPr>
          <a:lstStyle/>
          <a:p>
            <a:pPr marL="629920">
              <a:lnSpc>
                <a:spcPct val="160000"/>
              </a:lnSpc>
              <a:tabLst>
                <a:tab pos="1737360" algn="l"/>
              </a:tabLst>
            </a:pPr>
            <a:r>
              <a:rPr lang="vi-VN"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4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400" b="1" dirty="0" smtClean="0">
                <a:solidFill>
                  <a:srgbClr val="0000FF"/>
                </a:solidFill>
                <a:effectLst/>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a:stretch>
            <a:fillRect/>
          </a:stretch>
        </p:blipFill>
        <p:spPr>
          <a:xfrm>
            <a:off x="9741354" y="2765798"/>
            <a:ext cx="6667711" cy="4860020"/>
          </a:xfrm>
          <a:prstGeom prst="rect">
            <a:avLst/>
          </a:prstGeom>
        </p:spPr>
      </p:pic>
      <p:pic>
        <p:nvPicPr>
          <p:cNvPr id="6" name="Picture 5"/>
          <p:cNvPicPr>
            <a:picLocks noChangeAspect="1"/>
          </p:cNvPicPr>
          <p:nvPr/>
        </p:nvPicPr>
        <p:blipFill>
          <a:blip r:embed="rId4"/>
          <a:stretch>
            <a:fillRect/>
          </a:stretch>
        </p:blipFill>
        <p:spPr>
          <a:xfrm>
            <a:off x="16684259" y="2759190"/>
            <a:ext cx="6785342" cy="4812511"/>
          </a:xfrm>
          <a:prstGeom prst="rect">
            <a:avLst/>
          </a:prstGeom>
        </p:spPr>
      </p:pic>
      <p:pic>
        <p:nvPicPr>
          <p:cNvPr id="7" name="Picture 6"/>
          <p:cNvPicPr>
            <a:picLocks noChangeAspect="1"/>
          </p:cNvPicPr>
          <p:nvPr/>
        </p:nvPicPr>
        <p:blipFill>
          <a:blip r:embed="rId5"/>
          <a:stretch>
            <a:fillRect/>
          </a:stretch>
        </p:blipFill>
        <p:spPr>
          <a:xfrm>
            <a:off x="9659114" y="8144824"/>
            <a:ext cx="6890545" cy="4947059"/>
          </a:xfrm>
          <a:prstGeom prst="rect">
            <a:avLst/>
          </a:prstGeom>
        </p:spPr>
      </p:pic>
      <p:pic>
        <p:nvPicPr>
          <p:cNvPr id="8" name="Picture 7"/>
          <p:cNvPicPr>
            <a:picLocks noChangeAspect="1"/>
          </p:cNvPicPr>
          <p:nvPr/>
        </p:nvPicPr>
        <p:blipFill>
          <a:blip r:embed="rId6"/>
          <a:stretch>
            <a:fillRect/>
          </a:stretch>
        </p:blipFill>
        <p:spPr>
          <a:xfrm>
            <a:off x="16765622" y="8144824"/>
            <a:ext cx="6703979" cy="4867272"/>
          </a:xfrm>
          <a:prstGeom prst="rect">
            <a:avLst/>
          </a:prstGeom>
        </p:spPr>
      </p:pic>
    </p:spTree>
    <p:extLst>
      <p:ext uri="{BB962C8B-B14F-4D97-AF65-F5344CB8AC3E}">
        <p14:creationId xmlns:p14="http://schemas.microsoft.com/office/powerpoint/2010/main" val="30208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arn(inVertical)">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699246" y="2173184"/>
            <a:ext cx="22486206" cy="5930509"/>
            <a:chOff x="1268078" y="3405486"/>
            <a:chExt cx="22486206" cy="4463292"/>
          </a:xfrm>
        </p:grpSpPr>
        <p:sp>
          <p:nvSpPr>
            <p:cNvPr id="31" name="Rounded Rectangle 30"/>
            <p:cNvSpPr/>
            <p:nvPr/>
          </p:nvSpPr>
          <p:spPr>
            <a:xfrm>
              <a:off x="1532360" y="3579401"/>
              <a:ext cx="22221924"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7"/>
            <p:cNvGrpSpPr/>
            <p:nvPr/>
          </p:nvGrpSpPr>
          <p:grpSpPr>
            <a:xfrm>
              <a:off x="1268078" y="3405486"/>
              <a:ext cx="3343538" cy="940513"/>
              <a:chOff x="1311958" y="3405486"/>
              <a:chExt cx="3343538"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370383" y="3646323"/>
                <a:ext cx="1404552" cy="60224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VD1</a:t>
                </a:r>
                <a:endParaRPr lang="en-US" sz="4600" b="1" dirty="0">
                  <a:solidFill>
                    <a:schemeClr val="bg1"/>
                  </a:solidFill>
                  <a:latin typeface="Tahoma" pitchFamily="34" charset="0"/>
                  <a:ea typeface="Tahoma" pitchFamily="34" charset="0"/>
                  <a:cs typeface="Tahoma" pitchFamily="34" charset="0"/>
                </a:endParaRP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vi-VN"/>
          </a:p>
        </p:txBody>
      </p:sp>
      <p:grpSp>
        <p:nvGrpSpPr>
          <p:cNvPr id="65" name="Group 10"/>
          <p:cNvGrpSpPr/>
          <p:nvPr/>
        </p:nvGrpSpPr>
        <p:grpSpPr>
          <a:xfrm>
            <a:off x="1251481" y="8946601"/>
            <a:ext cx="22085570" cy="4843163"/>
            <a:chOff x="1270511" y="5867400"/>
            <a:chExt cx="22085570" cy="5800796"/>
          </a:xfrm>
        </p:grpSpPr>
        <p:sp>
          <p:nvSpPr>
            <p:cNvPr id="66" name="Rounded Rectangle 65"/>
            <p:cNvSpPr/>
            <p:nvPr/>
          </p:nvSpPr>
          <p:spPr>
            <a:xfrm>
              <a:off x="1272211" y="6139010"/>
              <a:ext cx="22083870" cy="5529186"/>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67" name="Group 60"/>
            <p:cNvGrpSpPr/>
            <p:nvPr/>
          </p:nvGrpSpPr>
          <p:grpSpPr>
            <a:xfrm>
              <a:off x="1270511" y="5867400"/>
              <a:ext cx="3568119" cy="885307"/>
              <a:chOff x="1224541" y="6305967"/>
              <a:chExt cx="3568119" cy="885307"/>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6564618" cy="923330"/>
          </a:xfrm>
          <a:prstGeom prst="rect">
            <a:avLst/>
          </a:prstGeom>
          <a:noFill/>
        </p:spPr>
        <p:txBody>
          <a:bodyPr wrap="none" rtlCol="0">
            <a:spAutoFit/>
          </a:bodyPr>
          <a:lstStyle/>
          <a:p>
            <a:r>
              <a:rPr lang="en-US" sz="5400" b="1" dirty="0" err="1" smtClean="0">
                <a:solidFill>
                  <a:schemeClr val="bg1"/>
                </a:solidFill>
                <a:latin typeface="Tahoma" pitchFamily="34" charset="0"/>
                <a:ea typeface="Tahoma" pitchFamily="34" charset="0"/>
                <a:cs typeface="Tahoma" pitchFamily="34" charset="0"/>
              </a:rPr>
              <a:t>Phiếu</a:t>
            </a:r>
            <a:r>
              <a:rPr lang="en-US" sz="5400" b="1" dirty="0" smtClean="0">
                <a:solidFill>
                  <a:schemeClr val="bg1"/>
                </a:solidFill>
                <a:latin typeface="Tahoma" pitchFamily="34" charset="0"/>
                <a:ea typeface="Tahoma" pitchFamily="34" charset="0"/>
                <a:cs typeface="Tahoma" pitchFamily="34" charset="0"/>
              </a:rPr>
              <a:t> </a:t>
            </a:r>
            <a:r>
              <a:rPr lang="en-US" sz="5400" b="1" dirty="0" err="1" smtClean="0">
                <a:solidFill>
                  <a:schemeClr val="bg1"/>
                </a:solidFill>
                <a:latin typeface="Tahoma" pitchFamily="34" charset="0"/>
                <a:ea typeface="Tahoma" pitchFamily="34" charset="0"/>
                <a:cs typeface="Tahoma" pitchFamily="34" charset="0"/>
              </a:rPr>
              <a:t>học</a:t>
            </a:r>
            <a:r>
              <a:rPr lang="en-US" sz="5400" b="1" dirty="0" smtClean="0">
                <a:solidFill>
                  <a:schemeClr val="bg1"/>
                </a:solidFill>
                <a:latin typeface="Tahoma" pitchFamily="34" charset="0"/>
                <a:ea typeface="Tahoma" pitchFamily="34" charset="0"/>
                <a:cs typeface="Tahoma" pitchFamily="34" charset="0"/>
              </a:rPr>
              <a:t> </a:t>
            </a:r>
            <a:r>
              <a:rPr lang="en-US" sz="5400" b="1" dirty="0" err="1" smtClean="0">
                <a:solidFill>
                  <a:schemeClr val="bg1"/>
                </a:solidFill>
                <a:latin typeface="Tahoma" pitchFamily="34" charset="0"/>
                <a:ea typeface="Tahoma" pitchFamily="34" charset="0"/>
                <a:cs typeface="Tahoma" pitchFamily="34" charset="0"/>
              </a:rPr>
              <a:t>tập</a:t>
            </a:r>
            <a:r>
              <a:rPr lang="en-US" sz="5400" b="1" dirty="0" smtClean="0">
                <a:solidFill>
                  <a:schemeClr val="bg1"/>
                </a:solidFill>
                <a:latin typeface="Tahoma" pitchFamily="34" charset="0"/>
                <a:ea typeface="Tahoma" pitchFamily="34" charset="0"/>
                <a:cs typeface="Tahoma" pitchFamily="34" charset="0"/>
              </a:rPr>
              <a:t> </a:t>
            </a:r>
            <a:r>
              <a:rPr lang="en-US" sz="5400" b="1" dirty="0" err="1" smtClean="0">
                <a:solidFill>
                  <a:schemeClr val="bg1"/>
                </a:solidFill>
                <a:latin typeface="Tahoma" pitchFamily="34" charset="0"/>
                <a:ea typeface="Tahoma" pitchFamily="34" charset="0"/>
                <a:cs typeface="Tahoma" pitchFamily="34" charset="0"/>
              </a:rPr>
              <a:t>số</a:t>
            </a:r>
            <a:r>
              <a:rPr lang="en-US" sz="5400" b="1" dirty="0" smtClean="0">
                <a:solidFill>
                  <a:schemeClr val="bg1"/>
                </a:solidFill>
                <a:latin typeface="Tahoma" pitchFamily="34" charset="0"/>
                <a:ea typeface="Tahoma" pitchFamily="34" charset="0"/>
                <a:cs typeface="Tahoma" pitchFamily="34" charset="0"/>
              </a:rPr>
              <a:t> 1</a:t>
            </a:r>
            <a:endParaRPr lang="vi-VN" sz="5400" b="1" dirty="0">
              <a:solidFill>
                <a:schemeClr val="bg1"/>
              </a:solidFill>
              <a:latin typeface="Tahoma" pitchFamily="34" charset="0"/>
              <a:ea typeface="Tahoma" pitchFamily="34" charset="0"/>
              <a:cs typeface="Tahoma" pitchFamily="34" charset="0"/>
            </a:endParaRPr>
          </a:p>
        </p:txBody>
      </p:sp>
      <p:sp>
        <p:nvSpPr>
          <p:cNvPr id="5" name="Rectangle 4">
            <a:extLst>
              <a:ext uri="{FF2B5EF4-FFF2-40B4-BE49-F238E27FC236}">
                <a16:creationId xmlns:a16="http://schemas.microsoft.com/office/drawing/2014/main" id="{EA1879CB-9DF1-48F0-BC59-95F453623618}"/>
              </a:ext>
            </a:extLst>
          </p:cNvPr>
          <p:cNvSpPr/>
          <p:nvPr/>
        </p:nvSpPr>
        <p:spPr>
          <a:xfrm>
            <a:off x="4815290" y="9935581"/>
            <a:ext cx="14310910" cy="792205"/>
          </a:xfrm>
          <a:prstGeom prst="rect">
            <a:avLst/>
          </a:prstGeom>
        </p:spPr>
        <p:txBody>
          <a:bodyPr wrap="square">
            <a:spAutoFit/>
          </a:bodyPr>
          <a:lstStyle/>
          <a:p>
            <a:pPr marL="635000">
              <a:lnSpc>
                <a:spcPct val="115000"/>
              </a:lnSpc>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6E237BC2-2BCF-4FF1-813A-3ACD2827F10A}"/>
              </a:ext>
            </a:extLst>
          </p:cNvPr>
          <p:cNvSpPr/>
          <p:nvPr/>
        </p:nvSpPr>
        <p:spPr>
          <a:xfrm>
            <a:off x="4318052" y="8897269"/>
            <a:ext cx="2800447" cy="691600"/>
          </a:xfrm>
          <a:prstGeom prst="rect">
            <a:avLst/>
          </a:prstGeom>
        </p:spPr>
        <p:txBody>
          <a:bodyPr wrap="none">
            <a:spAutoFit/>
          </a:bodyPr>
          <a:lstStyle/>
          <a:p>
            <a:pPr marL="629920">
              <a:lnSpc>
                <a:spcPct val="107000"/>
              </a:lnSpc>
              <a:spcAft>
                <a:spcPts val="800"/>
              </a:spcAft>
              <a:tabLst>
                <a:tab pos="1737360" algn="l"/>
              </a:tabLst>
            </a:pPr>
            <a:r>
              <a:rPr lang="vi-VN"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000" b="1" dirty="0" smtClean="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1670687" y="2187162"/>
            <a:ext cx="21570637" cy="5411988"/>
          </a:xfrm>
          <a:prstGeom prst="rect">
            <a:avLst/>
          </a:prstGeom>
        </p:spPr>
      </p:pic>
      <p:pic>
        <p:nvPicPr>
          <p:cNvPr id="6" name="Picture 5"/>
          <p:cNvPicPr>
            <a:picLocks noChangeAspect="1"/>
          </p:cNvPicPr>
          <p:nvPr/>
        </p:nvPicPr>
        <p:blipFill>
          <a:blip r:embed="rId3"/>
          <a:stretch>
            <a:fillRect/>
          </a:stretch>
        </p:blipFill>
        <p:spPr>
          <a:xfrm>
            <a:off x="1295118" y="10103743"/>
            <a:ext cx="21959665" cy="3505897"/>
          </a:xfrm>
          <a:prstGeom prst="rect">
            <a:avLst/>
          </a:prstGeom>
        </p:spPr>
      </p:pic>
    </p:spTree>
    <p:extLst>
      <p:ext uri="{BB962C8B-B14F-4D97-AF65-F5344CB8AC3E}">
        <p14:creationId xmlns:p14="http://schemas.microsoft.com/office/powerpoint/2010/main" val="74300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barn(inVertical)">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nodePh="1">
                                  <p:stCondLst>
                                    <p:cond delay="0"/>
                                  </p:stCondLst>
                                  <p:endCondLst>
                                    <p:cond evt="begin" delay="0">
                                      <p:tn val="35"/>
                                    </p:cond>
                                  </p:end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65207" y="1600200"/>
            <a:ext cx="22159098" cy="11887200"/>
            <a:chOff x="1339699" y="3480127"/>
            <a:chExt cx="21868726"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339699" y="3486539"/>
              <a:ext cx="21868726" cy="10505345"/>
              <a:chOff x="1339699" y="3486539"/>
              <a:chExt cx="21868726" cy="10505345"/>
            </a:xfrm>
          </p:grpSpPr>
          <p:sp>
            <p:nvSpPr>
              <p:cNvPr id="6" name="Rounded Rectangle 5"/>
              <p:cNvSpPr/>
              <p:nvPr/>
            </p:nvSpPr>
            <p:spPr>
              <a:xfrm>
                <a:off x="1339699" y="3696072"/>
                <a:ext cx="21868726"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7449941" cy="816493"/>
              </a:xfrm>
              <a:prstGeom prst="rect">
                <a:avLst/>
              </a:prstGeom>
              <a:noFill/>
            </p:spPr>
            <p:txBody>
              <a:bodyPr wrap="none" rtlCol="0">
                <a:spAutoFit/>
              </a:bodyPr>
              <a:lstStyle/>
              <a:p>
                <a:r>
                  <a:rPr lang="en-US" sz="5400" b="1" dirty="0" smtClean="0">
                    <a:solidFill>
                      <a:schemeClr val="bg1"/>
                    </a:solidFill>
                    <a:latin typeface="Tahoma" pitchFamily="34" charset="0"/>
                    <a:ea typeface="Tahoma" pitchFamily="34" charset="0"/>
                    <a:cs typeface="Tahoma" pitchFamily="34" charset="0"/>
                  </a:rPr>
                  <a:t>PHIẾU HỌC TẬP SỐ 1</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5" y="3059380"/>
            <a:ext cx="4327643" cy="1632952"/>
            <a:chOff x="534987" y="1647863"/>
            <a:chExt cx="3113447" cy="1176334"/>
          </a:xfrm>
        </p:grpSpPr>
        <p:sp>
          <p:nvSpPr>
            <p:cNvPr id="16" name="Isosceles Triangle 44"/>
            <p:cNvSpPr/>
            <p:nvPr/>
          </p:nvSpPr>
          <p:spPr bwMode="auto">
            <a:xfrm rot="5400000" flipV="1">
              <a:off x="534195" y="2602741"/>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3"/>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55"/>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5"/>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1"/>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959165" y="1848436"/>
              <a:ext cx="973576" cy="5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smtClean="0">
                  <a:solidFill>
                    <a:schemeClr val="bg1"/>
                  </a:solidFill>
                  <a:latin typeface="Tahoma" pitchFamily="34" charset="0"/>
                  <a:cs typeface="Tahoma" pitchFamily="34" charset="0"/>
                </a:rPr>
                <a:t>VD1</a:t>
              </a:r>
              <a:endParaRPr lang="en-US" sz="4400" b="1" dirty="0">
                <a:solidFill>
                  <a:schemeClr val="bg1"/>
                </a:solidFill>
                <a:latin typeface="Tahoma" pitchFamily="34" charset="0"/>
                <a:cs typeface="Tahoma" pitchFamily="34" charset="0"/>
              </a:endParaRPr>
            </a:p>
          </p:txBody>
        </p:sp>
      </p:grpSp>
      <p:pic>
        <p:nvPicPr>
          <p:cNvPr id="10" name="Picture 9"/>
          <p:cNvPicPr>
            <a:picLocks noChangeAspect="1"/>
          </p:cNvPicPr>
          <p:nvPr/>
        </p:nvPicPr>
        <p:blipFill rotWithShape="1">
          <a:blip r:embed="rId2"/>
          <a:srcRect l="24681" r="38673"/>
          <a:stretch/>
        </p:blipFill>
        <p:spPr>
          <a:xfrm>
            <a:off x="4186705" y="2877774"/>
            <a:ext cx="7331767" cy="3194142"/>
          </a:xfrm>
          <a:prstGeom prst="rect">
            <a:avLst/>
          </a:prstGeom>
        </p:spPr>
      </p:pic>
      <p:pic>
        <p:nvPicPr>
          <p:cNvPr id="12" name="Picture 11"/>
          <p:cNvPicPr>
            <a:picLocks noChangeAspect="1"/>
          </p:cNvPicPr>
          <p:nvPr/>
        </p:nvPicPr>
        <p:blipFill>
          <a:blip r:embed="rId3"/>
          <a:stretch>
            <a:fillRect/>
          </a:stretch>
        </p:blipFill>
        <p:spPr>
          <a:xfrm>
            <a:off x="12352042" y="2412211"/>
            <a:ext cx="9841519" cy="7664212"/>
          </a:xfrm>
          <a:prstGeom prst="rect">
            <a:avLst/>
          </a:prstGeom>
        </p:spPr>
      </p:pic>
      <p:pic>
        <p:nvPicPr>
          <p:cNvPr id="13" name="Picture 12"/>
          <p:cNvPicPr>
            <a:picLocks noChangeAspect="1"/>
          </p:cNvPicPr>
          <p:nvPr/>
        </p:nvPicPr>
        <p:blipFill>
          <a:blip r:embed="rId4"/>
          <a:stretch>
            <a:fillRect/>
          </a:stretch>
        </p:blipFill>
        <p:spPr>
          <a:xfrm>
            <a:off x="4260015" y="6098314"/>
            <a:ext cx="7258458" cy="931275"/>
          </a:xfrm>
          <a:prstGeom prst="rect">
            <a:avLst/>
          </a:prstGeom>
        </p:spPr>
      </p:pic>
      <p:pic>
        <p:nvPicPr>
          <p:cNvPr id="14" name="Picture 13"/>
          <p:cNvPicPr>
            <a:picLocks noChangeAspect="1"/>
          </p:cNvPicPr>
          <p:nvPr/>
        </p:nvPicPr>
        <p:blipFill>
          <a:blip r:embed="rId5"/>
          <a:stretch>
            <a:fillRect/>
          </a:stretch>
        </p:blipFill>
        <p:spPr>
          <a:xfrm>
            <a:off x="903422" y="8415473"/>
            <a:ext cx="20178783" cy="5243738"/>
          </a:xfrm>
          <a:prstGeom prst="rect">
            <a:avLst/>
          </a:prstGeom>
        </p:spPr>
      </p:pic>
    </p:spTree>
    <p:extLst>
      <p:ext uri="{BB962C8B-B14F-4D97-AF65-F5344CB8AC3E}">
        <p14:creationId xmlns:p14="http://schemas.microsoft.com/office/powerpoint/2010/main" val="56293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89031" y="5019930"/>
            <a:ext cx="15208169" cy="157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09" tIns="108855" rIns="217709" bIns="108855">
            <a:spAutoFit/>
          </a:bodyPr>
          <a:lstStyle/>
          <a:p>
            <a:r>
              <a:rPr lang="en-US" sz="4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H1: </a:t>
            </a:r>
            <a:r>
              <a:rPr lang="en-US" sz="4400" dirty="0" err="1" smtClean="0">
                <a:latin typeface="Tahoma" panose="020B0604030504040204" pitchFamily="34" charset="0"/>
                <a:ea typeface="Tahoma" panose="020B0604030504040204" pitchFamily="34" charset="0"/>
                <a:cs typeface="Tahoma" panose="020B0604030504040204" pitchFamily="34" charset="0"/>
              </a:rPr>
              <a:t>Gọi</a:t>
            </a:r>
            <a:r>
              <a:rPr lang="en-US" sz="4400" dirty="0" smtClean="0">
                <a:latin typeface="Tahoma" panose="020B0604030504040204" pitchFamily="34" charset="0"/>
                <a:ea typeface="Tahoma" panose="020B0604030504040204" pitchFamily="34" charset="0"/>
                <a:cs typeface="Tahoma" panose="020B0604030504040204" pitchFamily="34" charset="0"/>
              </a:rPr>
              <a:t> x, y l</a:t>
            </a:r>
            <a:r>
              <a:rPr lang="vi-VN" sz="4400" dirty="0" smtClean="0">
                <a:latin typeface="Tahoma" panose="020B0604030504040204" pitchFamily="34" charset="0"/>
                <a:ea typeface="Tahoma" panose="020B0604030504040204" pitchFamily="34" charset="0"/>
                <a:cs typeface="Tahoma" panose="020B0604030504040204" pitchFamily="34" charset="0"/>
              </a:rPr>
              <a:t>ần </a:t>
            </a:r>
            <a:r>
              <a:rPr lang="vi-VN" sz="4400" dirty="0">
                <a:latin typeface="Tahoma" panose="020B0604030504040204" pitchFamily="34" charset="0"/>
                <a:ea typeface="Tahoma" panose="020B0604030504040204" pitchFamily="34" charset="0"/>
                <a:cs typeface="Tahoma" panose="020B0604030504040204" pitchFamily="34" charset="0"/>
              </a:rPr>
              <a:t>lượt là số lần phát quảng cáo vào </a:t>
            </a:r>
            <a:r>
              <a:rPr lang="en-US" sz="4400" dirty="0" err="1" smtClean="0">
                <a:latin typeface="Tahoma" panose="020B0604030504040204" pitchFamily="34" charset="0"/>
                <a:ea typeface="Tahoma" panose="020B0604030504040204" pitchFamily="34" charset="0"/>
                <a:cs typeface="Tahoma" panose="020B0604030504040204" pitchFamily="34" charset="0"/>
              </a:rPr>
              <a:t>khoảng</a:t>
            </a:r>
            <a:r>
              <a:rPr lang="vi-VN" sz="4400" dirty="0" smtClean="0">
                <a:latin typeface="Tahoma" panose="020B0604030504040204" pitchFamily="34" charset="0"/>
                <a:ea typeface="Tahoma" panose="020B0604030504040204" pitchFamily="34" charset="0"/>
                <a:cs typeface="Tahoma" panose="020B0604030504040204" pitchFamily="34" charset="0"/>
              </a:rPr>
              <a:t> </a:t>
            </a:r>
            <a:r>
              <a:rPr lang="vi-VN" sz="4400" dirty="0">
                <a:latin typeface="Tahoma" panose="020B0604030504040204" pitchFamily="34" charset="0"/>
                <a:ea typeface="Tahoma" panose="020B0604030504040204" pitchFamily="34" charset="0"/>
                <a:cs typeface="Tahoma" panose="020B0604030504040204" pitchFamily="34" charset="0"/>
              </a:rPr>
              <a:t>20h30 và </a:t>
            </a:r>
            <a:r>
              <a:rPr lang="vi-VN" sz="4400" dirty="0" smtClean="0">
                <a:latin typeface="Tahoma" panose="020B0604030504040204" pitchFamily="34" charset="0"/>
                <a:ea typeface="Tahoma" panose="020B0604030504040204" pitchFamily="34" charset="0"/>
                <a:cs typeface="Tahoma" panose="020B0604030504040204" pitchFamily="34" charset="0"/>
              </a:rPr>
              <a:t>vào </a:t>
            </a:r>
            <a:r>
              <a:rPr lang="vi-VN" sz="4400" dirty="0">
                <a:latin typeface="Tahoma" panose="020B0604030504040204" pitchFamily="34" charset="0"/>
                <a:ea typeface="Tahoma" panose="020B0604030504040204" pitchFamily="34" charset="0"/>
                <a:cs typeface="Tahoma" panose="020B0604030504040204" pitchFamily="34" charset="0"/>
              </a:rPr>
              <a:t>16h00-17h00 thì điều kiện </a:t>
            </a:r>
            <a:r>
              <a:rPr lang="vi-VN" sz="4400" dirty="0" smtClean="0">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x,y</a:t>
            </a:r>
            <a:r>
              <a:rPr lang="vi-VN" sz="4400" dirty="0" smtClean="0">
                <a:latin typeface="Tahoma" panose="020B0604030504040204" pitchFamily="34" charset="0"/>
                <a:ea typeface="Tahoma" panose="020B0604030504040204" pitchFamily="34" charset="0"/>
                <a:cs typeface="Tahoma" panose="020B0604030504040204" pitchFamily="34" charset="0"/>
              </a:rPr>
              <a:t> ?</a:t>
            </a:r>
            <a:endParaRPr lang="en-US" sz="4400" dirty="0" smtClean="0">
              <a:latin typeface="Tahoma" panose="020B0604030504040204" pitchFamily="34" charset="0"/>
              <a:ea typeface="Tahoma" panose="020B0604030504040204" pitchFamily="34" charset="0"/>
              <a:cs typeface="Tahoma" panose="020B0604030504040204" pitchFamily="34" charset="0"/>
            </a:endParaRPr>
          </a:p>
        </p:txBody>
      </p:sp>
      <p:sp>
        <p:nvSpPr>
          <p:cNvPr id="7203" name="Rectangle 3"/>
          <p:cNvSpPr>
            <a:spLocks noChangeArrowheads="1"/>
          </p:cNvSpPr>
          <p:nvPr/>
        </p:nvSpPr>
        <p:spPr bwMode="auto">
          <a:xfrm>
            <a:off x="1143000" y="6520187"/>
            <a:ext cx="1089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704" name="Rectangle 8"/>
          <p:cNvSpPr>
            <a:spLocks noChangeArrowheads="1"/>
          </p:cNvSpPr>
          <p:nvPr/>
        </p:nvSpPr>
        <p:spPr bwMode="auto">
          <a:xfrm>
            <a:off x="15697200" y="4903900"/>
            <a:ext cx="7208647" cy="92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09" tIns="108855" rIns="217709" bIns="108855" anchor="ctr">
            <a:spAutoFit/>
          </a:bodyPr>
          <a:lstStyle/>
          <a:p>
            <a:r>
              <a:rPr lang="fr-FR" sz="4400" b="1" dirty="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x,y</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là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các</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số</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tự</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nhiên</a:t>
            </a:r>
            <a:endParaRPr lang="fr-FR"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26" name="Rectangle 9"/>
              <p:cNvSpPr>
                <a:spLocks noChangeArrowheads="1"/>
              </p:cNvSpPr>
              <p:nvPr/>
            </p:nvSpPr>
            <p:spPr bwMode="auto">
              <a:xfrm>
                <a:off x="15697199" y="7180536"/>
                <a:ext cx="7150539" cy="896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sym typeface="Symbol"/>
                      </a:rPr>
                      <m:t>𝒙</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𝟏𝟎</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𝟎</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𝒚</m:t>
                    </m:r>
                    <m:r>
                      <a:rPr lang="en-US" sz="4400" b="1" i="1" smtClean="0">
                        <a:latin typeface="Cambria Math" panose="02040503050406030204" pitchFamily="18" charset="0"/>
                        <a:ea typeface="Cambria Math" panose="02040503050406030204" pitchFamily="18" charset="0"/>
                        <a:cs typeface="Tahoma" pitchFamily="34" charset="0"/>
                        <a:sym typeface="Symbol"/>
                      </a:rPr>
                      <m:t>≤</m:t>
                    </m:r>
                    <m:r>
                      <a:rPr lang="en-US" sz="4400" b="1" i="1" smtClean="0">
                        <a:latin typeface="Cambria Math" panose="02040503050406030204" pitchFamily="18" charset="0"/>
                        <a:ea typeface="Cambria Math" panose="02040503050406030204" pitchFamily="18" charset="0"/>
                        <a:cs typeface="Tahoma" pitchFamily="34" charset="0"/>
                        <a:sym typeface="Symbol"/>
                      </a:rPr>
                      <m:t>𝟓𝟎</m:t>
                    </m:r>
                  </m:oMath>
                </a14:m>
                <a:endParaRPr lang="fr-FR"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6" name="Rectangle 9"/>
              <p:cNvSpPr>
                <a:spLocks noRot="1" noChangeAspect="1" noMove="1" noResize="1" noEditPoints="1" noAdjustHandles="1" noChangeArrowheads="1" noChangeShapeType="1" noTextEdit="1"/>
              </p:cNvSpPr>
              <p:nvPr/>
            </p:nvSpPr>
            <p:spPr bwMode="auto">
              <a:xfrm>
                <a:off x="15697199" y="7180536"/>
                <a:ext cx="7150539" cy="896945"/>
              </a:xfrm>
              <a:prstGeom prst="rect">
                <a:avLst/>
              </a:prstGeom>
              <a:blipFill>
                <a:blip r:embed="rId4"/>
                <a:stretch>
                  <a:fillRect l="-1705" t="-6803" b="-251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9"/>
              <p:cNvSpPr>
                <a:spLocks noChangeArrowheads="1"/>
              </p:cNvSpPr>
              <p:nvPr/>
            </p:nvSpPr>
            <p:spPr bwMode="auto">
              <a:xfrm>
                <a:off x="15511341" y="8277893"/>
                <a:ext cx="8032989" cy="1574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pPr marL="571500" indent="-571500">
                  <a:buFont typeface="Symbol" panose="05050102010706020507" pitchFamily="18" charset="2"/>
                  <a:buChar char="·"/>
                </a:pP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Số</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tiền</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công</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ty</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phải</a:t>
                </a:r>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 </a:t>
                </a:r>
                <a:r>
                  <a:rPr lang="fr-FR" sz="4400" b="1" dirty="0" err="1" smtClean="0">
                    <a:latin typeface="Tahoma" panose="020B0604030504040204" pitchFamily="34" charset="0"/>
                    <a:ea typeface="Tahoma" panose="020B0604030504040204" pitchFamily="34" charset="0"/>
                    <a:cs typeface="Tahoma" panose="020B0604030504040204" pitchFamily="34" charset="0"/>
                    <a:sym typeface="Symbol"/>
                  </a:rPr>
                  <a:t>trả</a:t>
                </a:r>
                <a:endParaRPr lang="fr-FR" sz="4400" b="1" dirty="0" smtClean="0">
                  <a:latin typeface="Tahoma" panose="020B0604030504040204" pitchFamily="34" charset="0"/>
                  <a:ea typeface="Tahoma" panose="020B0604030504040204" pitchFamily="34" charset="0"/>
                  <a:cs typeface="Tahoma" panose="020B0604030504040204" pitchFamily="34" charset="0"/>
                  <a:sym typeface="Symbol"/>
                </a:endParaRPr>
              </a:p>
              <a:p>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𝑻</m:t>
                    </m:r>
                    <m:r>
                      <a:rPr lang="fr-FR"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𝟑𝟎</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𝟔</m:t>
                    </m:r>
                    <m:r>
                      <a:rPr lang="en-US" sz="4400" b="1" i="1" smtClean="0">
                        <a:latin typeface="Cambria Math" panose="02040503050406030204" pitchFamily="18" charset="0"/>
                        <a:ea typeface="Tahoma" pitchFamily="34" charset="0"/>
                        <a:cs typeface="Tahoma" pitchFamily="34" charset="0"/>
                      </a:rPr>
                      <m:t>𝒚</m:t>
                    </m:r>
                  </m:oMath>
                </a14:m>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triệu</a:t>
                </a:r>
                <a:r>
                  <a:rPr lang="fr-FR" sz="4400" b="1" dirty="0" smtClean="0">
                    <a:latin typeface="Tahoma" panose="020B0604030504040204" pitchFamily="34" charset="0"/>
                    <a:ea typeface="Tahoma" panose="020B0604030504040204" pitchFamily="34" charset="0"/>
                    <a:cs typeface="Tahoma" panose="020B0604030504040204" pitchFamily="34" charset="0"/>
                  </a:rPr>
                  <a:t> </a:t>
                </a:r>
                <a:r>
                  <a:rPr lang="fr-FR" sz="4400" b="1" dirty="0" err="1" smtClean="0">
                    <a:latin typeface="Tahoma" panose="020B0604030504040204" pitchFamily="34" charset="0"/>
                    <a:ea typeface="Tahoma" panose="020B0604030504040204" pitchFamily="34" charset="0"/>
                    <a:cs typeface="Tahoma" panose="020B0604030504040204" pitchFamily="34" charset="0"/>
                  </a:rPr>
                  <a:t>đồng</a:t>
                </a:r>
                <a:r>
                  <a:rPr lang="fr-FR" sz="4400" b="1" dirty="0" smtClean="0">
                    <a:latin typeface="Tahoma" panose="020B0604030504040204" pitchFamily="34" charset="0"/>
                    <a:ea typeface="Tahoma" panose="020B0604030504040204" pitchFamily="34" charset="0"/>
                    <a:cs typeface="Tahoma" panose="020B0604030504040204" pitchFamily="34" charset="0"/>
                  </a:rPr>
                  <a:t>)</a:t>
                </a:r>
                <a:endParaRPr lang="fr-FR"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7" name="Rectangle 9"/>
              <p:cNvSpPr>
                <a:spLocks noRot="1" noChangeAspect="1" noMove="1" noResize="1" noEditPoints="1" noAdjustHandles="1" noChangeArrowheads="1" noChangeShapeType="1" noTextEdit="1"/>
              </p:cNvSpPr>
              <p:nvPr/>
            </p:nvSpPr>
            <p:spPr bwMode="auto">
              <a:xfrm>
                <a:off x="15511341" y="8277893"/>
                <a:ext cx="8032989" cy="1574053"/>
              </a:xfrm>
              <a:prstGeom prst="rect">
                <a:avLst/>
              </a:prstGeom>
              <a:blipFill>
                <a:blip r:embed="rId5"/>
                <a:stretch>
                  <a:fillRect l="-1595" t="-3876" b="-139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9" name="Group 8"/>
          <p:cNvGrpSpPr/>
          <p:nvPr/>
        </p:nvGrpSpPr>
        <p:grpSpPr>
          <a:xfrm>
            <a:off x="683699" y="2936405"/>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Khởi</a:t>
                  </a:r>
                  <a:r>
                    <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6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3" name="TextBox 2"/>
            <p:cNvSpPr txBox="1"/>
            <p:nvPr/>
          </p:nvSpPr>
          <p:spPr>
            <a:xfrm>
              <a:off x="5310970" y="1874304"/>
              <a:ext cx="17265024" cy="1446550"/>
            </a:xfrm>
            <a:prstGeom prst="rect">
              <a:avLst/>
            </a:prstGeom>
            <a:noFill/>
          </p:spPr>
          <p:txBody>
            <a:bodyPr wrap="square" rtlCol="0">
              <a:spAutoFit/>
            </a:bodyPr>
            <a:lstStyle/>
            <a:p>
              <a:r>
                <a:rPr lang="en-US" sz="4400" b="1" dirty="0" err="1" smtClean="0">
                  <a:latin typeface="Tahoma" panose="020B0604030504040204" pitchFamily="34" charset="0"/>
                  <a:ea typeface="Tahoma" panose="020B0604030504040204" pitchFamily="34" charset="0"/>
                  <a:cs typeface="Tahoma" panose="020B0604030504040204" pitchFamily="34" charset="0"/>
                </a:rPr>
                <a:t>Các</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em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quan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sát</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quảng</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cáo</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sản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phẩm</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trên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truyền</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hình</a:t>
              </a:r>
              <a:r>
                <a:rPr lang="en-US" sz="4400" b="1" dirty="0" smtClean="0">
                  <a:latin typeface="Tahoma" panose="020B0604030504040204" pitchFamily="34" charset="0"/>
                  <a:ea typeface="Tahoma" panose="020B0604030504040204" pitchFamily="34" charset="0"/>
                  <a:cs typeface="Tahoma" panose="020B0604030504040204" pitchFamily="34" charset="0"/>
                </a:rPr>
                <a:t> ở SGK </a:t>
              </a:r>
              <a:r>
                <a:rPr lang="en-US" sz="4400" b="1" dirty="0" err="1" smtClean="0">
                  <a:latin typeface="Tahoma" panose="020B0604030504040204" pitchFamily="34" charset="0"/>
                  <a:ea typeface="Tahoma" panose="020B0604030504040204" pitchFamily="34" charset="0"/>
                  <a:cs typeface="Tahoma" panose="020B0604030504040204" pitchFamily="34" charset="0"/>
                </a:rPr>
                <a:t>trang</a:t>
              </a:r>
              <a:r>
                <a:rPr lang="en-US" sz="4400" b="1" dirty="0" smtClean="0">
                  <a:latin typeface="Tahoma" panose="020B0604030504040204" pitchFamily="34" charset="0"/>
                  <a:ea typeface="Tahoma" panose="020B0604030504040204" pitchFamily="34" charset="0"/>
                  <a:cs typeface="Tahoma" panose="020B0604030504040204" pitchFamily="34" charset="0"/>
                </a:rPr>
                <a:t> 26 </a:t>
              </a:r>
              <a:r>
                <a:rPr lang="en-US" sz="4400" b="1" dirty="0" err="1" smtClean="0">
                  <a:latin typeface="Tahoma" panose="020B0604030504040204" pitchFamily="34" charset="0"/>
                  <a:ea typeface="Tahoma" panose="020B0604030504040204" pitchFamily="34" charset="0"/>
                  <a:cs typeface="Tahoma" panose="020B0604030504040204" pitchFamily="34" charset="0"/>
                </a:rPr>
                <a:t>và</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trả</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lời</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các</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câu</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hỏi</a:t>
              </a:r>
              <a:r>
                <a:rPr lang="en-US" sz="4400" b="1" dirty="0" smtClean="0">
                  <a:latin typeface="Tahoma" panose="020B0604030504040204" pitchFamily="34" charset="0"/>
                  <a:ea typeface="Tahoma" panose="020B0604030504040204" pitchFamily="34" charset="0"/>
                  <a:cs typeface="Tahoma" panose="020B0604030504040204" pitchFamily="34" charset="0"/>
                </a:rPr>
                <a:t> </a:t>
              </a:r>
              <a:r>
                <a:rPr lang="en-US" sz="4400" b="1" dirty="0" err="1" smtClean="0">
                  <a:latin typeface="Tahoma" panose="020B0604030504040204" pitchFamily="34" charset="0"/>
                  <a:ea typeface="Tahoma" panose="020B0604030504040204" pitchFamily="34" charset="0"/>
                  <a:cs typeface="Tahoma" panose="020B0604030504040204" pitchFamily="34" charset="0"/>
                </a:rPr>
                <a:t>sau</a:t>
              </a:r>
              <a:r>
                <a:rPr lang="en-US" sz="4400" b="1" dirty="0" smtClean="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71" name="Group 70"/>
          <p:cNvGrpSpPr/>
          <p:nvPr/>
        </p:nvGrpSpPr>
        <p:grpSpPr>
          <a:xfrm>
            <a:off x="325435" y="1931840"/>
            <a:ext cx="19202401" cy="830997"/>
            <a:chOff x="168274" y="1892299"/>
            <a:chExt cx="19202401" cy="830995"/>
          </a:xfrm>
        </p:grpSpPr>
        <p:sp>
          <p:nvSpPr>
            <p:cNvPr id="72" name="Rounded Rectangle 7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74" name="TextBox 7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75" name="Rectangle 9">
                <a:extLst>
                  <a:ext uri="{FF2B5EF4-FFF2-40B4-BE49-F238E27FC236}">
                    <a16:creationId xmlns:a16="http://schemas.microsoft.com/office/drawing/2014/main" id="{59B81F2D-22BE-4EEC-AC56-06DD5BE72DD9}"/>
                  </a:ext>
                </a:extLst>
              </p:cNvPr>
              <p:cNvSpPr>
                <a:spLocks noChangeArrowheads="1"/>
              </p:cNvSpPr>
              <p:nvPr/>
            </p:nvSpPr>
            <p:spPr bwMode="auto">
              <a:xfrm>
                <a:off x="14859000" y="10011538"/>
                <a:ext cx="3690070" cy="8969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r>
                  <a:rPr lang="fr-FR" sz="4400" b="1" dirty="0" smtClean="0">
                    <a:latin typeface="Tahoma" panose="020B0604030504040204" pitchFamily="34" charset="0"/>
                    <a:ea typeface="Tahoma" panose="020B0604030504040204" pitchFamily="34" charset="0"/>
                    <a:cs typeface="Tahoma" panose="020B0604030504040204" pitchFamily="34" charset="0"/>
                    <a:sym typeface="Symbol"/>
                  </a:rPr>
                  <a:t></a:t>
                </a:r>
                <a14:m>
                  <m:oMath xmlns:m="http://schemas.openxmlformats.org/officeDocument/2006/math">
                    <m:r>
                      <a:rPr lang="en-US" sz="4400" b="1" i="1" smtClean="0">
                        <a:latin typeface="Cambria Math" panose="02040503050406030204" pitchFamily="18" charset="0"/>
                        <a:ea typeface="Tahoma" pitchFamily="34" charset="0"/>
                        <a:cs typeface="Tahoma" pitchFamily="34" charset="0"/>
                        <a:sym typeface="Symbol"/>
                      </a:rPr>
                      <m:t>𝒙</m:t>
                    </m:r>
                    <m:r>
                      <a:rPr lang="en-US" sz="4400" b="1" i="1" smtClean="0">
                        <a:latin typeface="Cambria Math" panose="02040503050406030204" pitchFamily="18" charset="0"/>
                        <a:ea typeface="Tahoma" pitchFamily="34" charset="0"/>
                        <a:cs typeface="Tahoma" pitchFamily="34" charset="0"/>
                        <a:sym typeface="Symbol"/>
                      </a:rPr>
                      <m:t>,</m:t>
                    </m:r>
                    <m:r>
                      <a:rPr lang="en-US" sz="4400" b="1" i="1" smtClean="0">
                        <a:latin typeface="Cambria Math" panose="02040503050406030204" pitchFamily="18" charset="0"/>
                        <a:ea typeface="Tahoma" pitchFamily="34" charset="0"/>
                        <a:cs typeface="Tahoma" pitchFamily="34" charset="0"/>
                        <a:sym typeface="Symbol"/>
                      </a:rPr>
                      <m:t>𝒚</m:t>
                    </m:r>
                    <m:r>
                      <a:rPr lang="en-US" sz="4400" b="1" i="1" smtClean="0">
                        <a:latin typeface="Cambria Math" panose="02040503050406030204" pitchFamily="18" charset="0"/>
                        <a:ea typeface="Cambria Math" panose="02040503050406030204" pitchFamily="18" charset="0"/>
                        <a:cs typeface="Tahoma" pitchFamily="34" charset="0"/>
                        <a:sym typeface="Symbol"/>
                      </a:rPr>
                      <m:t>∈</m:t>
                    </m:r>
                    <m:sSup>
                      <m:sSupPr>
                        <m:ctrlPr>
                          <a:rPr lang="fr-FR" sz="4400" b="1" i="1" smtClean="0">
                            <a:latin typeface="Cambria Math" panose="02040503050406030204" pitchFamily="18" charset="0"/>
                            <a:ea typeface="Tahoma" pitchFamily="34" charset="0"/>
                            <a:cs typeface="Tahoma" pitchFamily="34" charset="0"/>
                            <a:sym typeface="Symbol"/>
                          </a:rPr>
                        </m:ctrlPr>
                      </m:sSupPr>
                      <m:e>
                        <m:r>
                          <a:rPr lang="en-US" sz="4400" b="1" i="1" smtClean="0">
                            <a:latin typeface="Cambria Math" panose="02040503050406030204" pitchFamily="18" charset="0"/>
                            <a:ea typeface="Tahoma" pitchFamily="34" charset="0"/>
                            <a:cs typeface="Tahoma" pitchFamily="34" charset="0"/>
                            <a:sym typeface="Symbol"/>
                          </a:rPr>
                          <m:t>𝑵</m:t>
                        </m:r>
                      </m:e>
                      <m:sup>
                        <m:r>
                          <a:rPr lang="en-US" sz="4400" b="1" i="1" smtClean="0">
                            <a:latin typeface="Cambria Math" panose="02040503050406030204" pitchFamily="18" charset="0"/>
                            <a:ea typeface="Tahoma" pitchFamily="34" charset="0"/>
                            <a:cs typeface="Tahoma" pitchFamily="34" charset="0"/>
                            <a:sym typeface="Symbol"/>
                          </a:rPr>
                          <m:t>∗</m:t>
                        </m:r>
                      </m:sup>
                    </m:sSup>
                  </m:oMath>
                </a14:m>
                <a:endParaRPr lang="fr-FR"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5" name="Rectangle 9">
                <a:extLst>
                  <a:ext uri="{FF2B5EF4-FFF2-40B4-BE49-F238E27FC236}">
                    <a16:creationId xmlns:a16="http://schemas.microsoft.com/office/drawing/2014/main" id="{59B81F2D-22BE-4EEC-AC56-06DD5BE72DD9}"/>
                  </a:ext>
                </a:extLst>
              </p:cNvPr>
              <p:cNvSpPr>
                <a:spLocks noRot="1" noChangeAspect="1" noMove="1" noResize="1" noEditPoints="1" noAdjustHandles="1" noChangeArrowheads="1" noChangeShapeType="1" noTextEdit="1"/>
              </p:cNvSpPr>
              <p:nvPr/>
            </p:nvSpPr>
            <p:spPr bwMode="auto">
              <a:xfrm>
                <a:off x="14859000" y="10011538"/>
                <a:ext cx="3690070" cy="896945"/>
              </a:xfrm>
              <a:prstGeom prst="rect">
                <a:avLst/>
              </a:prstGeom>
              <a:blipFill>
                <a:blip r:embed="rId6"/>
                <a:stretch>
                  <a:fillRect l="-3306" t="-6122" b="-251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7" name="Rectangle 9">
                <a:extLst>
                  <a:ext uri="{FF2B5EF4-FFF2-40B4-BE49-F238E27FC236}">
                    <a16:creationId xmlns:a16="http://schemas.microsoft.com/office/drawing/2014/main" id="{8A7C21E9-1269-480C-9B3F-1E373BFEA350}"/>
                  </a:ext>
                </a:extLst>
              </p:cNvPr>
              <p:cNvSpPr>
                <a:spLocks noChangeArrowheads="1"/>
              </p:cNvSpPr>
              <p:nvPr/>
            </p:nvSpPr>
            <p:spPr bwMode="auto">
              <a:xfrm>
                <a:off x="13824903" y="10685837"/>
                <a:ext cx="10895130" cy="27270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217709" tIns="108855" rIns="217709" bIns="108855" anchor="ctr">
                <a:spAutoFit/>
              </a:bodyPr>
              <a:lstStyle/>
              <a:p>
                <a:pPr/>
                <a14:m>
                  <m:oMathPara xmlns:m="http://schemas.openxmlformats.org/officeDocument/2006/math">
                    <m:oMathParaPr>
                      <m:jc m:val="centerGroup"/>
                    </m:oMathParaPr>
                    <m:oMath xmlns:m="http://schemas.openxmlformats.org/officeDocument/2006/math">
                      <m:d>
                        <m:dPr>
                          <m:begChr m:val="{"/>
                          <m:endChr m:val=""/>
                          <m:ctrlPr>
                            <a:rPr lang="fr-FR" sz="4400" b="1" i="1" smtClean="0">
                              <a:latin typeface="Cambria Math" panose="02040503050406030204" pitchFamily="18" charset="0"/>
                              <a:ea typeface="Tahoma" pitchFamily="34" charset="0"/>
                              <a:cs typeface="Arial" panose="020B0604020202020204" pitchFamily="34" charset="0"/>
                            </a:rPr>
                          </m:ctrlPr>
                        </m:dPr>
                        <m:e>
                          <m:m>
                            <m:mPr>
                              <m:mcs>
                                <m:mc>
                                  <m:mcPr>
                                    <m:count m:val="1"/>
                                    <m:mcJc m:val="center"/>
                                  </m:mcPr>
                                </m:mc>
                              </m:mcs>
                              <m:ctrlPr>
                                <a:rPr lang="fr-FR" sz="4400" b="1" i="1" smtClean="0">
                                  <a:latin typeface="Cambria Math" panose="02040503050406030204" pitchFamily="18" charset="0"/>
                                  <a:ea typeface="Tahoma" pitchFamily="34" charset="0"/>
                                  <a:cs typeface="Arial" panose="020B0604020202020204" pitchFamily="34" charset="0"/>
                                </a:rPr>
                              </m:ctrlPr>
                            </m:mPr>
                            <m:mr>
                              <m:e>
                                <m:r>
                                  <m:rPr>
                                    <m:brk m:alnAt="7"/>
                                  </m:rPr>
                                  <a:rPr lang="en-US" sz="4400" b="1" i="1" smtClean="0">
                                    <a:latin typeface="Cambria Math" panose="02040503050406030204" pitchFamily="18" charset="0"/>
                                    <a:ea typeface="Tahoma" pitchFamily="34" charset="0"/>
                                    <a:cs typeface="Arial" panose="020B0604020202020204" pitchFamily="34" charset="0"/>
                                  </a:rPr>
                                  <m:t>𝟑</m:t>
                                </m:r>
                                <m:r>
                                  <a:rPr lang="en-US" sz="4400" b="1" i="1" smtClean="0">
                                    <a:latin typeface="Cambria Math" panose="02040503050406030204" pitchFamily="18" charset="0"/>
                                    <a:ea typeface="Tahoma" pitchFamily="34" charset="0"/>
                                    <a:cs typeface="Arial" panose="020B0604020202020204" pitchFamily="34" charset="0"/>
                                  </a:rPr>
                                  <m:t>𝟎</m:t>
                                </m:r>
                                <m:r>
                                  <a:rPr lang="en-US" sz="4400" b="1" i="1" smtClean="0">
                                    <a:latin typeface="Cambria Math" panose="02040503050406030204" pitchFamily="18" charset="0"/>
                                    <a:ea typeface="Tahoma" pitchFamily="34" charset="0"/>
                                    <a:cs typeface="Arial" panose="020B0604020202020204" pitchFamily="34" charset="0"/>
                                  </a:rPr>
                                  <m:t>𝒙</m:t>
                                </m:r>
                                <m:r>
                                  <a:rPr lang="en-US" sz="4400" b="1" i="1" smtClean="0">
                                    <a:latin typeface="Cambria Math" panose="02040503050406030204" pitchFamily="18" charset="0"/>
                                    <a:ea typeface="Tahoma" pitchFamily="34" charset="0"/>
                                    <a:cs typeface="Arial" panose="020B0604020202020204" pitchFamily="34" charset="0"/>
                                  </a:rPr>
                                  <m:t>+</m:t>
                                </m:r>
                                <m:r>
                                  <a:rPr lang="en-US" sz="4400" b="1" i="1" smtClean="0">
                                    <a:latin typeface="Cambria Math" panose="02040503050406030204" pitchFamily="18" charset="0"/>
                                    <a:ea typeface="Tahoma" pitchFamily="34" charset="0"/>
                                    <a:cs typeface="Arial" panose="020B0604020202020204" pitchFamily="34" charset="0"/>
                                  </a:rPr>
                                  <m:t>𝟔</m:t>
                                </m:r>
                                <m:r>
                                  <a:rPr lang="en-US" sz="4400" b="1" i="1" smtClean="0">
                                    <a:latin typeface="Cambria Math" panose="02040503050406030204" pitchFamily="18" charset="0"/>
                                    <a:ea typeface="Tahoma" pitchFamily="34" charset="0"/>
                                    <a:cs typeface="Arial" panose="020B0604020202020204" pitchFamily="34" charset="0"/>
                                  </a:rPr>
                                  <m:t>𝒚</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𝟗𝟎𝟎</m:t>
                                </m:r>
                              </m:e>
                            </m:mr>
                            <m:mr>
                              <m:e>
                                <m:r>
                                  <a:rPr lang="en-US" sz="4400" b="1" i="1" smtClean="0">
                                    <a:latin typeface="Cambria Math" panose="02040503050406030204" pitchFamily="18" charset="0"/>
                                    <a:ea typeface="Tahoma" pitchFamily="34" charset="0"/>
                                    <a:cs typeface="Arial" panose="020B0604020202020204" pitchFamily="34" charset="0"/>
                                  </a:rPr>
                                  <m:t>𝒙</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𝟏𝟎</m:t>
                                </m:r>
                              </m:e>
                            </m:mr>
                            <m:mr>
                              <m:e>
                                <m:r>
                                  <a:rPr lang="en-US" sz="4400" b="1" i="1" smtClean="0">
                                    <a:latin typeface="Cambria Math" panose="02040503050406030204" pitchFamily="18" charset="0"/>
                                    <a:ea typeface="Tahoma" pitchFamily="34" charset="0"/>
                                    <a:cs typeface="Arial" panose="020B0604020202020204" pitchFamily="34" charset="0"/>
                                  </a:rPr>
                                  <m:t>𝟎</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𝒚</m:t>
                                </m:r>
                                <m:r>
                                  <a:rPr lang="en-US" sz="4400" b="1" i="1" smtClean="0">
                                    <a:latin typeface="Cambria Math" panose="02040503050406030204" pitchFamily="18" charset="0"/>
                                    <a:ea typeface="Cambria Math" panose="02040503050406030204" pitchFamily="18" charset="0"/>
                                    <a:cs typeface="Arial" panose="020B0604020202020204" pitchFamily="34" charset="0"/>
                                  </a:rPr>
                                  <m:t>≤</m:t>
                                </m:r>
                                <m:r>
                                  <a:rPr lang="en-US" sz="4400" b="1" i="1" smtClean="0">
                                    <a:latin typeface="Cambria Math" panose="02040503050406030204" pitchFamily="18" charset="0"/>
                                    <a:ea typeface="Cambria Math" panose="02040503050406030204" pitchFamily="18" charset="0"/>
                                    <a:cs typeface="Arial" panose="020B0604020202020204" pitchFamily="34" charset="0"/>
                                  </a:rPr>
                                  <m:t>𝟓𝟎</m:t>
                                </m:r>
                              </m:e>
                            </m:mr>
                          </m:m>
                          <m:r>
                            <a:rPr lang="en-US" sz="4400" b="1" i="1" smtClean="0">
                              <a:latin typeface="Cambria Math" panose="02040503050406030204" pitchFamily="18" charset="0"/>
                              <a:ea typeface="Cambria Math" panose="02040503050406030204" pitchFamily="18" charset="0"/>
                              <a:cs typeface="Arial" panose="020B0604020202020204" pitchFamily="34" charset="0"/>
                            </a:rPr>
                            <m:t>       </m:t>
                          </m:r>
                          <m:d>
                            <m:dPr>
                              <m:begChr m:val="{"/>
                              <m:endChr m:val=""/>
                              <m:ctrlPr>
                                <a:rPr lang="fr-FR" sz="4400" b="1" i="1" smtClean="0">
                                  <a:latin typeface="Cambria Math" panose="02040503050406030204" pitchFamily="18" charset="0"/>
                                  <a:ea typeface="Cambria Math" panose="02040503050406030204" pitchFamily="18" charset="0"/>
                                  <a:cs typeface="Arial" panose="020B0604020202020204" pitchFamily="34" charset="0"/>
                                </a:rPr>
                              </m:ctrlPr>
                            </m:dPr>
                            <m:e>
                              <m:m>
                                <m:mPr>
                                  <m:mcs>
                                    <m:mc>
                                      <m:mcPr>
                                        <m:count m:val="1"/>
                                        <m:mcJc m:val="center"/>
                                      </m:mcPr>
                                    </m:mc>
                                  </m:mcs>
                                  <m:ctrlPr>
                                    <a:rPr lang="fr-FR" sz="4400" b="1" i="1">
                                      <a:latin typeface="Cambria Math" panose="02040503050406030204" pitchFamily="18" charset="0"/>
                                      <a:ea typeface="Tahoma" pitchFamily="34" charset="0"/>
                                      <a:cs typeface="Arial" panose="020B0604020202020204" pitchFamily="34" charset="0"/>
                                    </a:rPr>
                                  </m:ctrlPr>
                                </m:mPr>
                                <m:mr>
                                  <m:e>
                                    <m:r>
                                      <m:rPr>
                                        <m:brk m:alnAt="7"/>
                                      </m:rPr>
                                      <a:rPr lang="en-US" sz="4400" b="1" i="1">
                                        <a:latin typeface="Cambria Math" panose="02040503050406030204" pitchFamily="18" charset="0"/>
                                        <a:ea typeface="Tahoma" pitchFamily="34" charset="0"/>
                                        <a:cs typeface="Arial" panose="020B0604020202020204" pitchFamily="34" charset="0"/>
                                      </a:rPr>
                                      <m:t>𝟓</m:t>
                                    </m:r>
                                    <m:r>
                                      <a:rPr lang="en-US" sz="4400" b="1" i="1">
                                        <a:latin typeface="Cambria Math" panose="02040503050406030204" pitchFamily="18" charset="0"/>
                                        <a:ea typeface="Tahoma" pitchFamily="34" charset="0"/>
                                        <a:cs typeface="Arial" panose="020B0604020202020204" pitchFamily="34" charset="0"/>
                                      </a:rPr>
                                      <m:t>𝒙</m:t>
                                    </m:r>
                                    <m:r>
                                      <a:rPr lang="en-US" sz="4400" b="1" i="1">
                                        <a:latin typeface="Cambria Math" panose="02040503050406030204" pitchFamily="18" charset="0"/>
                                        <a:ea typeface="Tahoma" pitchFamily="34" charset="0"/>
                                        <a:cs typeface="Arial" panose="020B0604020202020204" pitchFamily="34" charset="0"/>
                                      </a:rPr>
                                      <m:t>+</m:t>
                                    </m:r>
                                    <m:r>
                                      <a:rPr lang="en-US" sz="4400" b="1" i="1">
                                        <a:latin typeface="Cambria Math" panose="02040503050406030204" pitchFamily="18" charset="0"/>
                                        <a:ea typeface="Tahoma" pitchFamily="34" charset="0"/>
                                        <a:cs typeface="Arial" panose="020B0604020202020204" pitchFamily="34" charset="0"/>
                                      </a:rPr>
                                      <m:t>𝒚</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𝟏𝟓𝟎</m:t>
                                    </m:r>
                                  </m:e>
                                </m:mr>
                                <m:mr>
                                  <m:e>
                                    <m:r>
                                      <a:rPr lang="en-US" sz="4400" b="1" i="1">
                                        <a:latin typeface="Cambria Math" panose="02040503050406030204" pitchFamily="18" charset="0"/>
                                        <a:ea typeface="Tahoma" pitchFamily="34" charset="0"/>
                                        <a:cs typeface="Arial" panose="020B0604020202020204" pitchFamily="34" charset="0"/>
                                      </a:rPr>
                                      <m:t>𝒙</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𝟏𝟎</m:t>
                                    </m:r>
                                  </m:e>
                                </m:mr>
                                <m:mr>
                                  <m:e>
                                    <m:r>
                                      <a:rPr lang="en-US" sz="4400" b="1" i="1">
                                        <a:latin typeface="Cambria Math" panose="02040503050406030204" pitchFamily="18" charset="0"/>
                                        <a:ea typeface="Tahoma" pitchFamily="34" charset="0"/>
                                        <a:cs typeface="Arial" panose="020B0604020202020204" pitchFamily="34" charset="0"/>
                                      </a:rPr>
                                      <m:t>𝟎</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𝒚</m:t>
                                    </m:r>
                                    <m:r>
                                      <a:rPr lang="en-US" sz="4400" b="1" i="1">
                                        <a:latin typeface="Cambria Math" panose="02040503050406030204" pitchFamily="18" charset="0"/>
                                        <a:ea typeface="Cambria Math" panose="02040503050406030204" pitchFamily="18" charset="0"/>
                                        <a:cs typeface="Arial" panose="020B0604020202020204" pitchFamily="34" charset="0"/>
                                      </a:rPr>
                                      <m:t>≤</m:t>
                                    </m:r>
                                    <m:r>
                                      <a:rPr lang="en-US" sz="4400" b="1" i="1">
                                        <a:latin typeface="Cambria Math" panose="02040503050406030204" pitchFamily="18" charset="0"/>
                                        <a:ea typeface="Cambria Math" panose="02040503050406030204" pitchFamily="18" charset="0"/>
                                        <a:cs typeface="Arial" panose="020B0604020202020204" pitchFamily="34" charset="0"/>
                                      </a:rPr>
                                      <m:t>𝟓𝟎</m:t>
                                    </m:r>
                                  </m:e>
                                </m:mr>
                              </m:m>
                            </m:e>
                          </m:d>
                        </m:e>
                      </m:d>
                    </m:oMath>
                  </m:oMathPara>
                </a14:m>
                <a:endParaRPr lang="en-US" sz="4400" b="1" dirty="0" smtClean="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7" name="Rectangle 9">
                <a:extLst>
                  <a:ext uri="{FF2B5EF4-FFF2-40B4-BE49-F238E27FC236}">
                    <a16:creationId xmlns:a16="http://schemas.microsoft.com/office/drawing/2014/main" id="{8A7C21E9-1269-480C-9B3F-1E373BFEA350}"/>
                  </a:ext>
                </a:extLst>
              </p:cNvPr>
              <p:cNvSpPr>
                <a:spLocks noRot="1" noChangeAspect="1" noMove="1" noResize="1" noEditPoints="1" noAdjustHandles="1" noChangeArrowheads="1" noChangeShapeType="1" noTextEdit="1"/>
              </p:cNvSpPr>
              <p:nvPr/>
            </p:nvSpPr>
            <p:spPr bwMode="auto">
              <a:xfrm>
                <a:off x="13824903" y="10685837"/>
                <a:ext cx="10895130" cy="2727061"/>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4235955989"/>
              </p:ext>
            </p:extLst>
          </p:nvPr>
        </p:nvGraphicFramePr>
        <p:xfrm>
          <a:off x="0" y="0"/>
          <a:ext cx="276225" cy="171450"/>
        </p:xfrm>
        <a:graphic>
          <a:graphicData uri="http://schemas.openxmlformats.org/presentationml/2006/ole">
            <mc:AlternateContent xmlns:mc="http://schemas.openxmlformats.org/markup-compatibility/2006">
              <mc:Choice xmlns:v="urn:schemas-microsoft-com:vml" Requires="v">
                <p:oleObj spid="_x0000_s1068" name="Equation" r:id="rId8" imgW="266353" imgH="164885" progId="Equation.DSMT4">
                  <p:embed/>
                </p:oleObj>
              </mc:Choice>
              <mc:Fallback>
                <p:oleObj name="Equation" r:id="rId8" imgW="266353" imgH="164885"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76225" cy="17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9"/>
          <p:cNvSpPr>
            <a:spLocks noChangeArrowheads="1"/>
          </p:cNvSpPr>
          <p:nvPr/>
        </p:nvSpPr>
        <p:spPr bwMode="auto">
          <a:xfrm>
            <a:off x="0" y="-43993"/>
            <a:ext cx="3481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kumimoji="0" lang="en-US" altLang="en-US" sz="22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6" name="Rectangle 15"/>
              <p:cNvSpPr/>
              <p:nvPr/>
            </p:nvSpPr>
            <p:spPr>
              <a:xfrm>
                <a:off x="627331" y="6799925"/>
                <a:ext cx="14612670" cy="7371249"/>
              </a:xfrm>
              <a:prstGeom prst="rect">
                <a:avLst/>
              </a:prstGeom>
            </p:spPr>
            <p:txBody>
              <a:bodyPr wrap="square">
                <a:spAutoFit/>
              </a:bodyPr>
              <a:lstStyle/>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H2: </a:t>
                </a:r>
                <a:r>
                  <a:rPr lang="en-US" dirty="0" smtClean="0">
                    <a:latin typeface="Tahoma" panose="020B0604030504040204" pitchFamily="34" charset="0"/>
                    <a:ea typeface="Tahoma" panose="020B0604030504040204" pitchFamily="34" charset="0"/>
                    <a:cs typeface="Tahoma" panose="020B0604030504040204" pitchFamily="34" charset="0"/>
                  </a:rPr>
                  <a:t>V</a:t>
                </a:r>
                <a:r>
                  <a:rPr lang="vi-VN" dirty="0" smtClean="0">
                    <a:latin typeface="Tahoma" panose="020B0604030504040204" pitchFamily="34" charset="0"/>
                    <a:ea typeface="Tahoma" panose="020B0604030504040204" pitchFamily="34" charset="0"/>
                    <a:cs typeface="Tahoma" panose="020B0604030504040204" pitchFamily="34" charset="0"/>
                  </a:rPr>
                  <a:t>ới </a:t>
                </a:r>
                <a:r>
                  <a:rPr lang="vi-VN" dirty="0">
                    <a:latin typeface="Tahoma" panose="020B0604030504040204" pitchFamily="34" charset="0"/>
                    <a:ea typeface="Tahoma" panose="020B0604030504040204" pitchFamily="34" charset="0"/>
                    <a:cs typeface="Tahoma" panose="020B0604030504040204" pitchFamily="34" charset="0"/>
                  </a:rPr>
                  <a:t>điều kiện </a:t>
                </a:r>
                <a:r>
                  <a:rPr lang="vi-VN" dirty="0" smtClean="0">
                    <a:latin typeface="Tahoma" panose="020B0604030504040204" pitchFamily="34" charset="0"/>
                    <a:ea typeface="Tahoma" panose="020B0604030504040204" pitchFamily="34" charset="0"/>
                    <a:cs typeface="Tahoma" panose="020B0604030504040204" pitchFamily="34" charset="0"/>
                  </a:rPr>
                  <a:t>ít </a:t>
                </a:r>
                <a:r>
                  <a:rPr lang="vi-VN" dirty="0">
                    <a:latin typeface="Tahoma" panose="020B0604030504040204" pitchFamily="34" charset="0"/>
                    <a:ea typeface="Tahoma" panose="020B0604030504040204" pitchFamily="34" charset="0"/>
                    <a:cs typeface="Tahoma" panose="020B0604030504040204" pitchFamily="34" charset="0"/>
                  </a:rPr>
                  <a:t>nhất 10 lần quảng cáo vào khoảng 20h30 và không quá 50 lần quảng cáo vào khung giờ 16h00-17h00, ta có được điều kiện gì </a:t>
                </a:r>
                <a:r>
                  <a:rPr lang="vi-VN" dirty="0"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x, y</a:t>
                </a:r>
                <a:r>
                  <a:rPr lang="vi-VN" dirty="0" smtClean="0">
                    <a:latin typeface="Tahoma" panose="020B0604030504040204" pitchFamily="34" charset="0"/>
                    <a:ea typeface="Tahoma" panose="020B0604030504040204" pitchFamily="34" charset="0"/>
                    <a:cs typeface="Tahoma" panose="020B0604030504040204" pitchFamily="34" charset="0"/>
                  </a:rPr>
                  <a:t> ?</a:t>
                </a:r>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H3: </a:t>
                </a:r>
                <a:r>
                  <a:rPr lang="en-US" dirty="0" err="1" smtClean="0">
                    <a:latin typeface="Tahoma" panose="020B0604030504040204" pitchFamily="34" charset="0"/>
                    <a:ea typeface="Tahoma" panose="020B0604030504040204" pitchFamily="34" charset="0"/>
                    <a:cs typeface="Tahoma" panose="020B0604030504040204" pitchFamily="34" charset="0"/>
                  </a:rPr>
                  <a:t>Số</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tiền</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phải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trả</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công</a:t>
                </a:r>
                <a:r>
                  <a:rPr lang="en-US" dirty="0" smtClean="0">
                    <a:latin typeface="Tahoma" panose="020B0604030504040204" pitchFamily="34" charset="0"/>
                    <a:ea typeface="Tahoma" panose="020B0604030504040204" pitchFamily="34" charset="0"/>
                    <a:cs typeface="Tahoma" panose="020B0604030504040204" pitchFamily="34" charset="0"/>
                  </a:rPr>
                  <a:t> ty </a:t>
                </a:r>
                <a:r>
                  <a:rPr lang="en-US" dirty="0" err="1" smtClean="0">
                    <a:latin typeface="Tahoma" panose="020B0604030504040204" pitchFamily="34" charset="0"/>
                    <a:ea typeface="Tahoma" panose="020B0604030504040204" pitchFamily="34" charset="0"/>
                    <a:cs typeface="Tahoma" panose="020B0604030504040204" pitchFamily="34" charset="0"/>
                  </a:rPr>
                  <a:t>đó</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được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tính</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theo</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biểu</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thức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nào</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x, y ?</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H4: </a:t>
                </a:r>
                <a14:m>
                  <m:oMath xmlns:m="http://schemas.openxmlformats.org/officeDocument/2006/math">
                    <m:sSup>
                      <m:sSupPr>
                        <m:ctrlPr>
                          <a:rPr lang="en-US"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𝑦</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ea typeface="Cambria Math" panose="02040503050406030204" pitchFamily="18" charset="0"/>
                            <a:cs typeface="Arial" panose="020B0604020202020204" pitchFamily="34" charset="0"/>
                          </a:rPr>
                          <m:t>𝑁</m:t>
                        </m:r>
                      </m:e>
                      <m:sup>
                        <m:r>
                          <a:rPr lang="en-US" b="0" i="1" smtClean="0">
                            <a:latin typeface="Cambria Math" panose="02040503050406030204" pitchFamily="18" charset="0"/>
                            <a:cs typeface="Arial" panose="020B0604020202020204" pitchFamily="34" charset="0"/>
                          </a:rPr>
                          <m:t>∗</m:t>
                        </m:r>
                      </m:sup>
                    </m:sSup>
                    <m:r>
                      <a:rPr lang="en-US" b="0" i="1" smtClean="0">
                        <a:latin typeface="Cambria Math" panose="02040503050406030204" pitchFamily="18" charset="0"/>
                        <a:cs typeface="Arial" panose="020B0604020202020204" pitchFamily="34" charset="0"/>
                      </a:rPr>
                      <m:t>,   </m:t>
                    </m:r>
                  </m:oMath>
                </a14:m>
                <a:r>
                  <a:rPr lang="en-US" dirty="0" err="1" smtClean="0">
                    <a:latin typeface="Tahoma" panose="020B0604030504040204" pitchFamily="34" charset="0"/>
                    <a:ea typeface="Tahoma" panose="020B0604030504040204" pitchFamily="34" charset="0"/>
                    <a:cs typeface="Tahoma" panose="020B0604030504040204" pitchFamily="34" charset="0"/>
                  </a:rPr>
                  <a:t>theo</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điều</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kiện</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công</a:t>
                </a:r>
                <a:r>
                  <a:rPr lang="en-US" dirty="0" smtClean="0">
                    <a:latin typeface="Tahoma" panose="020B0604030504040204" pitchFamily="34" charset="0"/>
                    <a:ea typeface="Tahoma" panose="020B0604030504040204" pitchFamily="34" charset="0"/>
                    <a:cs typeface="Tahoma" panose="020B0604030504040204" pitchFamily="34" charset="0"/>
                  </a:rPr>
                  <a:t> ty, ta </a:t>
                </a:r>
                <a:r>
                  <a:rPr lang="en-US" dirty="0" err="1" smtClean="0">
                    <a:latin typeface="Tahoma" panose="020B0604030504040204" pitchFamily="34" charset="0"/>
                    <a:ea typeface="Tahoma" panose="020B0604030504040204" pitchFamily="34" charset="0"/>
                    <a:cs typeface="Tahoma" panose="020B0604030504040204" pitchFamily="34" charset="0"/>
                  </a:rPr>
                  <a:t>có</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điều</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kiện</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ràng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buộc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của</a:t>
                </a:r>
                <a:r>
                  <a:rPr lang="en-US" dirty="0" smtClean="0">
                    <a:latin typeface="Tahoma" panose="020B0604030504040204" pitchFamily="34" charset="0"/>
                    <a:ea typeface="Tahoma" panose="020B0604030504040204" pitchFamily="34" charset="0"/>
                    <a:cs typeface="Tahoma" panose="020B0604030504040204" pitchFamily="34" charset="0"/>
                  </a:rPr>
                  <a:t> x, y </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627331" y="6799925"/>
                <a:ext cx="14612670" cy="7371249"/>
              </a:xfrm>
              <a:prstGeom prst="rect">
                <a:avLst/>
              </a:prstGeom>
              <a:blipFill>
                <a:blip r:embed="rId10"/>
                <a:stretch>
                  <a:fillRect l="-1669" t="-1653"/>
                </a:stretch>
              </a:blipFill>
            </p:spPr>
            <p:txBody>
              <a:bodyPr/>
              <a:lstStyle/>
              <a:p>
                <a:r>
                  <a:rPr lang="en-US">
                    <a:noFill/>
                  </a:rPr>
                  <a:t> </a:t>
                </a:r>
              </a:p>
            </p:txBody>
          </p:sp>
        </mc:Fallback>
      </mc:AlternateContent>
      <p:sp>
        <p:nvSpPr>
          <p:cNvPr id="2" name="Left-Right Arrow 1"/>
          <p:cNvSpPr/>
          <p:nvPr/>
        </p:nvSpPr>
        <p:spPr>
          <a:xfrm>
            <a:off x="19301523" y="11945949"/>
            <a:ext cx="817564" cy="428505"/>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75979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203"/>
                                        </p:tgtEl>
                                        <p:attrNameLst>
                                          <p:attrName>style.visibility</p:attrName>
                                        </p:attrNameLst>
                                      </p:cBhvr>
                                      <p:to>
                                        <p:strVal val="visible"/>
                                      </p:to>
                                    </p:set>
                                    <p:animEffect transition="in" filter="barn(inVertical)">
                                      <p:cBhvr>
                                        <p:cTn id="22" dur="500"/>
                                        <p:tgtEl>
                                          <p:spTgt spid="720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704"/>
                                        </p:tgtEl>
                                        <p:attrNameLst>
                                          <p:attrName>style.visibility</p:attrName>
                                        </p:attrNameLst>
                                      </p:cBhvr>
                                      <p:to>
                                        <p:strVal val="visible"/>
                                      </p:to>
                                    </p:set>
                                    <p:animEffect transition="in" filter="barn(inVertical)">
                                      <p:cBhvr>
                                        <p:cTn id="27" dur="500"/>
                                        <p:tgtEl>
                                          <p:spTgt spid="2970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fade">
                                      <p:cBhvr>
                                        <p:cTn id="32" dur="1000"/>
                                        <p:tgtEl>
                                          <p:spTgt spid="16">
                                            <p:txEl>
                                              <p:pRg st="0" end="0"/>
                                            </p:txEl>
                                          </p:spTgt>
                                        </p:tgtEl>
                                      </p:cBhvr>
                                    </p:animEffect>
                                    <p:anim calcmode="lin" valueType="num">
                                      <p:cBhvr>
                                        <p:cTn id="3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xEl>
                                              <p:pRg st="2" end="2"/>
                                            </p:txEl>
                                          </p:spTgt>
                                        </p:tgtEl>
                                        <p:attrNameLst>
                                          <p:attrName>style.visibility</p:attrName>
                                        </p:attrNameLst>
                                      </p:cBhvr>
                                      <p:to>
                                        <p:strVal val="visible"/>
                                      </p:to>
                                    </p:set>
                                    <p:animEffect transition="in" filter="fade">
                                      <p:cBhvr>
                                        <p:cTn id="44" dur="1000"/>
                                        <p:tgtEl>
                                          <p:spTgt spid="16">
                                            <p:txEl>
                                              <p:pRg st="2" end="2"/>
                                            </p:txEl>
                                          </p:spTgt>
                                        </p:tgtEl>
                                      </p:cBhvr>
                                    </p:animEffect>
                                    <p:anim calcmode="lin" valueType="num">
                                      <p:cBhvr>
                                        <p:cTn id="45"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xEl>
                                              <p:pRg st="4" end="4"/>
                                            </p:txEl>
                                          </p:spTgt>
                                        </p:tgtEl>
                                        <p:attrNameLst>
                                          <p:attrName>style.visibility</p:attrName>
                                        </p:attrNameLst>
                                      </p:cBhvr>
                                      <p:to>
                                        <p:strVal val="visible"/>
                                      </p:to>
                                    </p:set>
                                    <p:animEffect transition="in" filter="fade">
                                      <p:cBhvr>
                                        <p:cTn id="56" dur="1000"/>
                                        <p:tgtEl>
                                          <p:spTgt spid="16">
                                            <p:txEl>
                                              <p:pRg st="4" end="4"/>
                                            </p:txEl>
                                          </p:spTgt>
                                        </p:tgtEl>
                                      </p:cBhvr>
                                    </p:animEffect>
                                    <p:anim calcmode="lin" valueType="num">
                                      <p:cBhvr>
                                        <p:cTn id="57"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barn(inVertical)">
                                      <p:cBhvr>
                                        <p:cTn id="63" dur="500"/>
                                        <p:tgtEl>
                                          <p:spTgt spid="75"/>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barn(inVertical)">
                                      <p:cBhvr>
                                        <p:cTn id="75" dur="500"/>
                                        <p:tgtEl>
                                          <p:spTgt spid="7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down)">
                                      <p:cBhvr>
                                        <p:cTn id="8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203" grpId="0"/>
      <p:bldP spid="29704" grpId="0"/>
      <p:bldP spid="26" grpId="0"/>
      <p:bldP spid="27" grpId="0"/>
      <p:bldP spid="75" grpId="0"/>
      <p:bldP spid="77" grpId="0"/>
      <p:bldP spid="16"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62298" y="1600200"/>
            <a:ext cx="22541880" cy="11887200"/>
            <a:chOff x="1994977" y="3480127"/>
            <a:chExt cx="20801673" cy="10511757"/>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994977" y="3486539"/>
              <a:ext cx="20801673" cy="10505345"/>
              <a:chOff x="1994977" y="3486539"/>
              <a:chExt cx="20801673" cy="10505345"/>
            </a:xfrm>
          </p:grpSpPr>
          <p:sp>
            <p:nvSpPr>
              <p:cNvPr id="6" name="Rounded Rectangle 5"/>
              <p:cNvSpPr/>
              <p:nvPr/>
            </p:nvSpPr>
            <p:spPr>
              <a:xfrm>
                <a:off x="1994977" y="3696072"/>
                <a:ext cx="20801673"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486539"/>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528000"/>
                <a:ext cx="6966098" cy="816493"/>
              </a:xfrm>
              <a:prstGeom prst="rect">
                <a:avLst/>
              </a:prstGeom>
              <a:noFill/>
            </p:spPr>
            <p:txBody>
              <a:bodyPr wrap="none" rtlCol="0">
                <a:spAutoFit/>
              </a:bodyPr>
              <a:lstStyle/>
              <a:p>
                <a:r>
                  <a:rPr lang="en-US" sz="5400" b="1" dirty="0" smtClean="0">
                    <a:solidFill>
                      <a:schemeClr val="bg1"/>
                    </a:solidFill>
                    <a:latin typeface="Tahoma" pitchFamily="34" charset="0"/>
                    <a:ea typeface="Tahoma" pitchFamily="34" charset="0"/>
                    <a:cs typeface="Tahoma" pitchFamily="34" charset="0"/>
                  </a:rPr>
                  <a:t>PHIẾU HỌC TẬP SỐ 2</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55677" y="2418324"/>
            <a:ext cx="4327643" cy="1632952"/>
            <a:chOff x="534987" y="1647863"/>
            <a:chExt cx="3113447" cy="1176334"/>
          </a:xfrm>
        </p:grpSpPr>
        <p:sp>
          <p:nvSpPr>
            <p:cNvPr id="16" name="Isosceles Triangle 44"/>
            <p:cNvSpPr/>
            <p:nvPr/>
          </p:nvSpPr>
          <p:spPr bwMode="auto">
            <a:xfrm rot="5400000" flipV="1">
              <a:off x="534195" y="2602741"/>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3"/>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3"/>
              <a:ext cx="582199" cy="537955"/>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5"/>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1"/>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959163" y="1848436"/>
              <a:ext cx="973576" cy="55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smtClean="0">
                  <a:solidFill>
                    <a:schemeClr val="bg1"/>
                  </a:solidFill>
                  <a:latin typeface="Tahoma" pitchFamily="34" charset="0"/>
                  <a:cs typeface="Tahoma" pitchFamily="34" charset="0"/>
                </a:rPr>
                <a:t>VD2</a:t>
              </a:r>
              <a:endParaRPr lang="en-US" sz="4400" b="1" dirty="0">
                <a:solidFill>
                  <a:schemeClr val="bg1"/>
                </a:solidFill>
                <a:latin typeface="Tahoma" pitchFamily="34" charset="0"/>
                <a:cs typeface="Tahoma" pitchFamily="34" charset="0"/>
              </a:endParaRPr>
            </a:p>
          </p:txBody>
        </p:sp>
      </p:grpSp>
      <p:pic>
        <p:nvPicPr>
          <p:cNvPr id="9" name="Picture 8"/>
          <p:cNvPicPr>
            <a:picLocks noChangeAspect="1"/>
          </p:cNvPicPr>
          <p:nvPr/>
        </p:nvPicPr>
        <p:blipFill>
          <a:blip r:embed="rId2"/>
          <a:stretch>
            <a:fillRect/>
          </a:stretch>
        </p:blipFill>
        <p:spPr>
          <a:xfrm>
            <a:off x="932076" y="3546827"/>
            <a:ext cx="22548501" cy="4253873"/>
          </a:xfrm>
          <a:prstGeom prst="rect">
            <a:avLst/>
          </a:prstGeom>
        </p:spPr>
      </p:pic>
      <p:grpSp>
        <p:nvGrpSpPr>
          <p:cNvPr id="29" name="Group 10"/>
          <p:cNvGrpSpPr/>
          <p:nvPr/>
        </p:nvGrpSpPr>
        <p:grpSpPr>
          <a:xfrm>
            <a:off x="932076" y="8037647"/>
            <a:ext cx="22085570" cy="4843163"/>
            <a:chOff x="1270511" y="5867400"/>
            <a:chExt cx="22085570" cy="5800796"/>
          </a:xfrm>
        </p:grpSpPr>
        <p:sp>
          <p:nvSpPr>
            <p:cNvPr id="30" name="Rounded Rectangle 29"/>
            <p:cNvSpPr/>
            <p:nvPr/>
          </p:nvSpPr>
          <p:spPr>
            <a:xfrm>
              <a:off x="1272211" y="6139010"/>
              <a:ext cx="22083870" cy="5529186"/>
            </a:xfrm>
            <a:prstGeom prst="roundRect">
              <a:avLst>
                <a:gd name="adj" fmla="val 31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31" name="Group 60"/>
            <p:cNvGrpSpPr/>
            <p:nvPr/>
          </p:nvGrpSpPr>
          <p:grpSpPr>
            <a:xfrm>
              <a:off x="1270511" y="5867400"/>
              <a:ext cx="3568119" cy="885307"/>
              <a:chOff x="1224541" y="6305967"/>
              <a:chExt cx="3568119" cy="885307"/>
            </a:xfrm>
          </p:grpSpPr>
          <p:sp>
            <p:nvSpPr>
              <p:cNvPr id="32"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4" name="Round Diagonal Corner Rectangle 33"/>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10" name="Picture 9"/>
          <p:cNvPicPr>
            <a:picLocks noChangeAspect="1"/>
          </p:cNvPicPr>
          <p:nvPr/>
        </p:nvPicPr>
        <p:blipFill>
          <a:blip r:embed="rId3"/>
          <a:stretch>
            <a:fillRect/>
          </a:stretch>
        </p:blipFill>
        <p:spPr>
          <a:xfrm>
            <a:off x="1970843" y="8748219"/>
            <a:ext cx="20243820" cy="4285188"/>
          </a:xfrm>
          <a:prstGeom prst="rect">
            <a:avLst/>
          </a:prstGeom>
        </p:spPr>
      </p:pic>
      <p:sp>
        <p:nvSpPr>
          <p:cNvPr id="36" name="Rectangle 35">
            <a:extLst>
              <a:ext uri="{FF2B5EF4-FFF2-40B4-BE49-F238E27FC236}">
                <a16:creationId xmlns:a16="http://schemas.microsoft.com/office/drawing/2014/main" id="{6E237BC2-2BCF-4FF1-813A-3ACD2827F10A}"/>
              </a:ext>
            </a:extLst>
          </p:cNvPr>
          <p:cNvSpPr/>
          <p:nvPr/>
        </p:nvSpPr>
        <p:spPr>
          <a:xfrm>
            <a:off x="3976223" y="8229828"/>
            <a:ext cx="2800447" cy="691600"/>
          </a:xfrm>
          <a:prstGeom prst="rect">
            <a:avLst/>
          </a:prstGeom>
        </p:spPr>
        <p:txBody>
          <a:bodyPr wrap="none">
            <a:spAutoFit/>
          </a:bodyPr>
          <a:lstStyle/>
          <a:p>
            <a:pPr marL="629920">
              <a:lnSpc>
                <a:spcPct val="107000"/>
              </a:lnSpc>
              <a:spcAft>
                <a:spcPts val="800"/>
              </a:spcAft>
              <a:tabLst>
                <a:tab pos="1737360" algn="l"/>
              </a:tabLst>
            </a:pPr>
            <a:r>
              <a:rPr lang="vi-VN"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Chọn </a:t>
            </a:r>
            <a:r>
              <a:rPr lang="en-US" sz="4000" b="1" dirty="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a:t>
            </a:r>
            <a:r>
              <a:rPr lang="vi-VN" sz="4000" b="1" dirty="0" smtClean="0">
                <a:solidFill>
                  <a:srgbClr val="0000FF"/>
                </a:solidFill>
                <a:highlight>
                  <a:srgbClr val="00FF00"/>
                </a:highlight>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139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10"/>
          <p:cNvGrpSpPr/>
          <p:nvPr/>
        </p:nvGrpSpPr>
        <p:grpSpPr>
          <a:xfrm>
            <a:off x="457200" y="2509963"/>
            <a:ext cx="23182791" cy="10472749"/>
            <a:chOff x="1270511" y="5867400"/>
            <a:chExt cx="21861473" cy="8255068"/>
          </a:xfrm>
        </p:grpSpPr>
        <p:sp>
          <p:nvSpPr>
            <p:cNvPr id="66" name="Rounded Rectangle 65"/>
            <p:cNvSpPr/>
            <p:nvPr/>
          </p:nvSpPr>
          <p:spPr>
            <a:xfrm>
              <a:off x="1272210" y="6139009"/>
              <a:ext cx="21859774" cy="798345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0"/>
            <p:cNvGrpSpPr/>
            <p:nvPr/>
          </p:nvGrpSpPr>
          <p:grpSpPr>
            <a:xfrm>
              <a:off x="1270511" y="5867400"/>
              <a:ext cx="3568119" cy="845462"/>
              <a:chOff x="1224541" y="6305967"/>
              <a:chExt cx="3568119" cy="845462"/>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9" name="TextBox 68"/>
              <p:cNvSpPr txBox="1"/>
              <p:nvPr/>
            </p:nvSpPr>
            <p:spPr>
              <a:xfrm>
                <a:off x="2296330" y="6305967"/>
                <a:ext cx="1324499" cy="630767"/>
              </a:xfrm>
              <a:prstGeom prst="rect">
                <a:avLst/>
              </a:prstGeom>
              <a:noFill/>
            </p:spPr>
            <p:txBody>
              <a:bodyPr wrap="none" rtlCol="0">
                <a:spAutoFit/>
              </a:bodyPr>
              <a:lstStyle/>
              <a:p>
                <a:r>
                  <a:rPr lang="en-US" sz="4600" b="1" dirty="0" smtClean="0">
                    <a:solidFill>
                      <a:srgbClr val="0999C8"/>
                    </a:solidFill>
                    <a:latin typeface="Tahoma" pitchFamily="34" charset="0"/>
                    <a:ea typeface="Tahoma" pitchFamily="34" charset="0"/>
                    <a:cs typeface="Tahoma" pitchFamily="34" charset="0"/>
                  </a:rPr>
                  <a:t>VD2</a:t>
                </a:r>
                <a:endParaRPr lang="en-US" sz="4600" b="1" dirty="0">
                  <a:solidFill>
                    <a:srgbClr val="0999C8"/>
                  </a:solidFill>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62" name="Round Same Side Corner Rectangle 6">
            <a:extLst>
              <a:ext uri="{FF2B5EF4-FFF2-40B4-BE49-F238E27FC236}">
                <a16:creationId xmlns:a16="http://schemas.microsoft.com/office/drawing/2014/main" id="{44158B4D-8ECA-4EBB-B4DF-6DE425FB5743}"/>
              </a:ext>
            </a:extLst>
          </p:cNvPr>
          <p:cNvSpPr/>
          <p:nvPr/>
        </p:nvSpPr>
        <p:spPr>
          <a:xfrm flipV="1">
            <a:off x="8650698" y="1390785"/>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E839076-FB5A-490F-8BCF-B88C96600FBF}"/>
              </a:ext>
            </a:extLst>
          </p:cNvPr>
          <p:cNvSpPr txBox="1"/>
          <p:nvPr/>
        </p:nvSpPr>
        <p:spPr>
          <a:xfrm>
            <a:off x="9372600" y="1371600"/>
            <a:ext cx="7548861" cy="923330"/>
          </a:xfrm>
          <a:prstGeom prst="rect">
            <a:avLst/>
          </a:prstGeom>
          <a:noFill/>
        </p:spPr>
        <p:txBody>
          <a:bodyPr wrap="none" rtlCol="0">
            <a:spAutoFit/>
          </a:bodyPr>
          <a:lstStyle/>
          <a:p>
            <a:r>
              <a:rPr lang="en-US" sz="5400" b="1" dirty="0" smtClean="0">
                <a:solidFill>
                  <a:schemeClr val="bg1"/>
                </a:solidFill>
                <a:latin typeface="Tahoma" pitchFamily="34" charset="0"/>
                <a:ea typeface="Tahoma" pitchFamily="34" charset="0"/>
                <a:cs typeface="Tahoma" pitchFamily="34" charset="0"/>
              </a:rPr>
              <a:t>PHIẾU HỌC TẬP SỐ 2</a:t>
            </a:r>
            <a:endParaRPr lang="vi-VN" sz="5400" b="1" dirty="0">
              <a:solidFill>
                <a:schemeClr val="bg1"/>
              </a:solidFill>
              <a:latin typeface="Tahoma" pitchFamily="34" charset="0"/>
              <a:ea typeface="Tahoma" pitchFamily="34" charset="0"/>
              <a:cs typeface="Tahoma" pitchFamily="34" charset="0"/>
            </a:endParaRPr>
          </a:p>
        </p:txBody>
      </p:sp>
      <p:pic>
        <p:nvPicPr>
          <p:cNvPr id="2" name="Picture 1"/>
          <p:cNvPicPr>
            <a:picLocks noChangeAspect="1"/>
          </p:cNvPicPr>
          <p:nvPr/>
        </p:nvPicPr>
        <p:blipFill>
          <a:blip r:embed="rId2"/>
          <a:stretch>
            <a:fillRect/>
          </a:stretch>
        </p:blipFill>
        <p:spPr>
          <a:xfrm>
            <a:off x="3088098" y="2854538"/>
            <a:ext cx="11125200" cy="6635589"/>
          </a:xfrm>
          <a:prstGeom prst="rect">
            <a:avLst/>
          </a:prstGeom>
        </p:spPr>
      </p:pic>
      <p:pic>
        <p:nvPicPr>
          <p:cNvPr id="4" name="Picture 3"/>
          <p:cNvPicPr>
            <a:picLocks noChangeAspect="1"/>
          </p:cNvPicPr>
          <p:nvPr/>
        </p:nvPicPr>
        <p:blipFill>
          <a:blip r:embed="rId3"/>
          <a:stretch>
            <a:fillRect/>
          </a:stretch>
        </p:blipFill>
        <p:spPr>
          <a:xfrm>
            <a:off x="15163800" y="2731356"/>
            <a:ext cx="8476191" cy="7152904"/>
          </a:xfrm>
          <a:prstGeom prst="rect">
            <a:avLst/>
          </a:prstGeom>
        </p:spPr>
      </p:pic>
      <p:pic>
        <p:nvPicPr>
          <p:cNvPr id="5" name="Picture 4"/>
          <p:cNvPicPr>
            <a:picLocks noChangeAspect="1"/>
          </p:cNvPicPr>
          <p:nvPr/>
        </p:nvPicPr>
        <p:blipFill rotWithShape="1">
          <a:blip r:embed="rId4"/>
          <a:srcRect l="13343" r="10984" b="18025"/>
          <a:stretch/>
        </p:blipFill>
        <p:spPr>
          <a:xfrm>
            <a:off x="457200" y="9433232"/>
            <a:ext cx="10439400" cy="3593698"/>
          </a:xfrm>
          <a:prstGeom prst="rect">
            <a:avLst/>
          </a:prstGeom>
        </p:spPr>
      </p:pic>
      <p:pic>
        <p:nvPicPr>
          <p:cNvPr id="6" name="Picture 5"/>
          <p:cNvPicPr>
            <a:picLocks noChangeAspect="1"/>
          </p:cNvPicPr>
          <p:nvPr/>
        </p:nvPicPr>
        <p:blipFill>
          <a:blip r:embed="rId5"/>
          <a:stretch>
            <a:fillRect/>
          </a:stretch>
        </p:blipFill>
        <p:spPr>
          <a:xfrm>
            <a:off x="10896600" y="11640142"/>
            <a:ext cx="9727473" cy="1406382"/>
          </a:xfrm>
          <a:prstGeom prst="rect">
            <a:avLst/>
          </a:prstGeom>
        </p:spPr>
      </p:pic>
    </p:spTree>
    <p:extLst>
      <p:ext uri="{BB962C8B-B14F-4D97-AF65-F5344CB8AC3E}">
        <p14:creationId xmlns:p14="http://schemas.microsoft.com/office/powerpoint/2010/main" val="7509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8458201" y="6663825"/>
            <a:ext cx="9804498" cy="957964"/>
          </a:xfrm>
          <a:prstGeom prst="roundRect">
            <a:avLst>
              <a:gd name="adj" fmla="val 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7"/>
          <p:cNvSpPr/>
          <p:nvPr/>
        </p:nvSpPr>
        <p:spPr>
          <a:xfrm>
            <a:off x="6884286" y="3774440"/>
            <a:ext cx="8586488" cy="87962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 name="Rounded Rectangle 2"/>
          <p:cNvSpPr/>
          <p:nvPr/>
        </p:nvSpPr>
        <p:spPr>
          <a:xfrm>
            <a:off x="19233370" y="5996112"/>
            <a:ext cx="3890432" cy="205755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pic>
        <p:nvPicPr>
          <p:cNvPr id="85" name="Picture 2"/>
          <p:cNvPicPr>
            <a:picLocks noChangeAspect="1" noChangeArrowheads="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18922" y="8812193"/>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Rectangle 3"/>
              <p:cNvSpPr/>
              <p:nvPr/>
            </p:nvSpPr>
            <p:spPr>
              <a:xfrm>
                <a:off x="18804735" y="6002582"/>
                <a:ext cx="4442974" cy="20575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4000" b="1" i="1">
                              <a:latin typeface="Cambria Math" panose="02040503050406030204" pitchFamily="18" charset="0"/>
                              <a:ea typeface="Cambria Math" panose="02040503050406030204" pitchFamily="18" charset="0"/>
                              <a:cs typeface="Arial" panose="020B0604020202020204" pitchFamily="34" charset="0"/>
                            </a:rPr>
                          </m:ctrlPr>
                        </m:dPr>
                        <m:e>
                          <m:m>
                            <m:mPr>
                              <m:mcs>
                                <m:mc>
                                  <m:mcPr>
                                    <m:count m:val="1"/>
                                    <m:mcJc m:val="center"/>
                                  </m:mcPr>
                                </m:mc>
                              </m:mcs>
                              <m:ctrlPr>
                                <a:rPr lang="fr-FR" sz="4000" b="1" i="1">
                                  <a:latin typeface="Cambria Math" panose="02040503050406030204" pitchFamily="18" charset="0"/>
                                  <a:ea typeface="Tahoma" pitchFamily="34" charset="0"/>
                                  <a:cs typeface="Arial" panose="020B0604020202020204" pitchFamily="34" charset="0"/>
                                </a:rPr>
                              </m:ctrlPr>
                            </m:mPr>
                            <m:mr>
                              <m:e>
                                <m:r>
                                  <m:rPr>
                                    <m:brk m:alnAt="7"/>
                                  </m:rPr>
                                  <a:rPr lang="en-US" sz="4000" b="1" i="1">
                                    <a:latin typeface="Cambria Math" panose="02040503050406030204" pitchFamily="18" charset="0"/>
                                    <a:ea typeface="Tahoma" pitchFamily="34" charset="0"/>
                                    <a:cs typeface="Arial" panose="020B0604020202020204" pitchFamily="34" charset="0"/>
                                  </a:rPr>
                                  <m:t>𝟓</m:t>
                                </m:r>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Tahoma" pitchFamily="34" charset="0"/>
                                    <a:cs typeface="Arial" panose="020B0604020202020204" pitchFamily="34" charset="0"/>
                                  </a:rPr>
                                  <m:t>+</m:t>
                                </m:r>
                                <m:r>
                                  <a:rPr lang="en-US" sz="4000" b="1" i="1">
                                    <a:latin typeface="Cambria Math" panose="02040503050406030204" pitchFamily="18" charset="0"/>
                                    <a:ea typeface="Tahoma" pitchFamily="34"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𝟏𝟓𝟎</m:t>
                                </m:r>
                              </m:e>
                            </m:mr>
                            <m:mr>
                              <m:e>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𝟏𝟎</m:t>
                                </m:r>
                              </m:e>
                            </m:mr>
                            <m:mr>
                              <m:e>
                                <m:r>
                                  <a:rPr lang="en-US" sz="4000" b="1" i="1">
                                    <a:latin typeface="Cambria Math" panose="02040503050406030204" pitchFamily="18" charset="0"/>
                                    <a:ea typeface="Tahoma" pitchFamily="34" charset="0"/>
                                    <a:cs typeface="Arial" panose="020B0604020202020204" pitchFamily="34" charset="0"/>
                                  </a:rPr>
                                  <m:t>𝟎</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𝟓𝟎</m:t>
                                </m:r>
                              </m:e>
                            </m:mr>
                          </m:m>
                        </m:e>
                      </m:d>
                    </m:oMath>
                  </m:oMathPara>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8804735" y="6002582"/>
                <a:ext cx="4442974" cy="2057551"/>
              </a:xfrm>
              <a:prstGeom prst="rect">
                <a:avLst/>
              </a:prstGeom>
              <a:blipFill>
                <a:blip r:embed="rId4"/>
                <a:stretch>
                  <a:fillRect/>
                </a:stretch>
              </a:blipFill>
            </p:spPr>
            <p:txBody>
              <a:bodyPr/>
              <a:lstStyle/>
              <a:p>
                <a:r>
                  <a:rPr lang="en-US">
                    <a:noFill/>
                  </a:rPr>
                  <a:t> </a:t>
                </a:r>
              </a:p>
            </p:txBody>
          </p:sp>
        </mc:Fallback>
      </mc:AlternateContent>
      <p:sp>
        <p:nvSpPr>
          <p:cNvPr id="2" name="TextBox 1"/>
          <p:cNvSpPr txBox="1"/>
          <p:nvPr/>
        </p:nvSpPr>
        <p:spPr>
          <a:xfrm>
            <a:off x="7088782" y="3870783"/>
            <a:ext cx="8576433" cy="754053"/>
          </a:xfrm>
          <a:prstGeom prst="rect">
            <a:avLst/>
          </a:prstGeom>
          <a:noFill/>
        </p:spPr>
        <p:txBody>
          <a:bodyPr wrap="square" rtlCol="0">
            <a:sp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Bất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phương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trình</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bậc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nhất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hai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ẩn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5" name="TextBox 44"/>
          <p:cNvSpPr txBox="1"/>
          <p:nvPr/>
        </p:nvSpPr>
        <p:spPr>
          <a:xfrm>
            <a:off x="8811919" y="6795404"/>
            <a:ext cx="9271098" cy="754053"/>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Hệ</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a:t>
            </a:r>
            <a:r>
              <a:rPr lang="en-US" dirty="0" err="1" smtClean="0">
                <a:latin typeface="Tahoma" panose="020B0604030504040204" pitchFamily="34" charset="0"/>
                <a:ea typeface="Tahoma" panose="020B0604030504040204" pitchFamily="34" charset="0"/>
                <a:cs typeface="Tahoma" panose="020B0604030504040204" pitchFamily="34" charset="0"/>
              </a:rPr>
              <a:t>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phương</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trình</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bậc</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nhất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hai</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ẩn</a:t>
            </a:r>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47" name="Rectangle 46"/>
              <p:cNvSpPr/>
              <p:nvPr/>
            </p:nvSpPr>
            <p:spPr>
              <a:xfrm>
                <a:off x="2118107" y="3975707"/>
                <a:ext cx="4442974" cy="20575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fr-FR" sz="4000" b="1" i="1">
                              <a:latin typeface="Cambria Math" panose="02040503050406030204" pitchFamily="18" charset="0"/>
                              <a:ea typeface="Cambria Math" panose="02040503050406030204" pitchFamily="18" charset="0"/>
                              <a:cs typeface="Arial" panose="020B0604020202020204" pitchFamily="34" charset="0"/>
                            </a:rPr>
                          </m:ctrlPr>
                        </m:dPr>
                        <m:e>
                          <m:m>
                            <m:mPr>
                              <m:mcs>
                                <m:mc>
                                  <m:mcPr>
                                    <m:count m:val="1"/>
                                    <m:mcJc m:val="center"/>
                                  </m:mcPr>
                                </m:mc>
                              </m:mcs>
                              <m:ctrlPr>
                                <a:rPr lang="fr-FR" sz="4000" b="1" i="1">
                                  <a:latin typeface="Cambria Math" panose="02040503050406030204" pitchFamily="18" charset="0"/>
                                  <a:ea typeface="Tahoma" pitchFamily="34" charset="0"/>
                                  <a:cs typeface="Arial" panose="020B0604020202020204" pitchFamily="34" charset="0"/>
                                </a:rPr>
                              </m:ctrlPr>
                            </m:mPr>
                            <m:mr>
                              <m:e>
                                <m:r>
                                  <m:rPr>
                                    <m:brk m:alnAt="7"/>
                                  </m:rPr>
                                  <a:rPr lang="en-US" sz="4000" b="1" i="1">
                                    <a:latin typeface="Cambria Math" panose="02040503050406030204" pitchFamily="18" charset="0"/>
                                    <a:ea typeface="Tahoma" pitchFamily="34" charset="0"/>
                                    <a:cs typeface="Arial" panose="020B0604020202020204" pitchFamily="34" charset="0"/>
                                  </a:rPr>
                                  <m:t>𝟓</m:t>
                                </m:r>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Tahoma" pitchFamily="34" charset="0"/>
                                    <a:cs typeface="Arial" panose="020B0604020202020204" pitchFamily="34" charset="0"/>
                                  </a:rPr>
                                  <m:t>+</m:t>
                                </m:r>
                                <m:r>
                                  <a:rPr lang="en-US" sz="4000" b="1" i="1">
                                    <a:latin typeface="Cambria Math" panose="02040503050406030204" pitchFamily="18" charset="0"/>
                                    <a:ea typeface="Tahoma" pitchFamily="34"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𝟏𝟓𝟎</m:t>
                                </m:r>
                              </m:e>
                            </m:mr>
                            <m:mr>
                              <m:e>
                                <m:r>
                                  <a:rPr lang="en-US" sz="4000" b="1" i="1">
                                    <a:latin typeface="Cambria Math" panose="02040503050406030204" pitchFamily="18" charset="0"/>
                                    <a:ea typeface="Tahoma" pitchFamily="34" charset="0"/>
                                    <a:cs typeface="Arial" panose="020B0604020202020204" pitchFamily="34" charset="0"/>
                                  </a:rPr>
                                  <m:t>𝒙</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𝟏𝟎</m:t>
                                </m:r>
                              </m:e>
                            </m:mr>
                            <m:mr>
                              <m:e>
                                <m:r>
                                  <a:rPr lang="en-US" sz="4000" b="1" i="1">
                                    <a:latin typeface="Cambria Math" panose="02040503050406030204" pitchFamily="18" charset="0"/>
                                    <a:ea typeface="Tahoma" pitchFamily="34" charset="0"/>
                                    <a:cs typeface="Arial" panose="020B0604020202020204" pitchFamily="34" charset="0"/>
                                  </a:rPr>
                                  <m:t>𝟎</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𝒚</m:t>
                                </m:r>
                                <m:r>
                                  <a:rPr lang="en-US" sz="4000" b="1" i="1">
                                    <a:latin typeface="Cambria Math" panose="02040503050406030204" pitchFamily="18" charset="0"/>
                                    <a:ea typeface="Cambria Math" panose="02040503050406030204" pitchFamily="18" charset="0"/>
                                    <a:cs typeface="Arial" panose="020B0604020202020204" pitchFamily="34" charset="0"/>
                                  </a:rPr>
                                  <m:t>≤</m:t>
                                </m:r>
                                <m:r>
                                  <a:rPr lang="en-US" sz="4000" b="1" i="1">
                                    <a:latin typeface="Cambria Math" panose="02040503050406030204" pitchFamily="18" charset="0"/>
                                    <a:ea typeface="Cambria Math" panose="02040503050406030204" pitchFamily="18" charset="0"/>
                                    <a:cs typeface="Arial" panose="020B0604020202020204" pitchFamily="34" charset="0"/>
                                  </a:rPr>
                                  <m:t>𝟓𝟎</m:t>
                                </m:r>
                              </m:e>
                            </m:mr>
                          </m:m>
                        </m:e>
                      </m:d>
                    </m:oMath>
                  </m:oMathPara>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7" name="Rectangle 46"/>
              <p:cNvSpPr>
                <a:spLocks noRot="1" noChangeAspect="1" noMove="1" noResize="1" noEditPoints="1" noAdjustHandles="1" noChangeArrowheads="1" noChangeShapeType="1" noTextEdit="1"/>
              </p:cNvSpPr>
              <p:nvPr/>
            </p:nvSpPr>
            <p:spPr>
              <a:xfrm>
                <a:off x="2118107" y="3975707"/>
                <a:ext cx="4442974" cy="2057551"/>
              </a:xfrm>
              <a:prstGeom prst="rect">
                <a:avLst/>
              </a:prstGeom>
              <a:blipFill>
                <a:blip r:embed="rId5"/>
                <a:stretch>
                  <a:fillRect/>
                </a:stretch>
              </a:blipFill>
            </p:spPr>
            <p:txBody>
              <a:bodyPr/>
              <a:lstStyle/>
              <a:p>
                <a:r>
                  <a:rPr lang="en-US">
                    <a:noFill/>
                  </a:rPr>
                  <a:t> </a:t>
                </a:r>
              </a:p>
            </p:txBody>
          </p:sp>
        </mc:Fallback>
      </mc:AlternateContent>
      <p:sp>
        <p:nvSpPr>
          <p:cNvPr id="6" name="Left Arrow 5"/>
          <p:cNvSpPr/>
          <p:nvPr/>
        </p:nvSpPr>
        <p:spPr>
          <a:xfrm>
            <a:off x="6062317" y="4179821"/>
            <a:ext cx="710187" cy="3770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Left Arrow 6"/>
          <p:cNvSpPr/>
          <p:nvPr/>
        </p:nvSpPr>
        <p:spPr>
          <a:xfrm>
            <a:off x="18297334" y="6798326"/>
            <a:ext cx="742857" cy="4660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 name="Rounded Rectangle 10"/>
          <p:cNvSpPr/>
          <p:nvPr/>
        </p:nvSpPr>
        <p:spPr>
          <a:xfrm>
            <a:off x="5157226" y="8957879"/>
            <a:ext cx="14609052" cy="2089348"/>
          </a:xfrm>
          <a:prstGeom prst="round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5398013" y="9261089"/>
            <a:ext cx="14127478" cy="1569660"/>
          </a:xfrm>
          <a:prstGeom prst="rect">
            <a:avLst/>
          </a:prstGeom>
        </p:spPr>
        <p:txBody>
          <a:bodyPr wrap="square">
            <a:spAutoFit/>
          </a:bodyPr>
          <a:lstStyle/>
          <a:p>
            <a:r>
              <a:rPr lang="en-US" sz="4800" dirty="0" err="1">
                <a:latin typeface="Tahoma" panose="020B0604030504040204" pitchFamily="34" charset="0"/>
                <a:ea typeface="Tahoma" panose="020B0604030504040204" pitchFamily="34" charset="0"/>
                <a:cs typeface="Tahoma" panose="020B0604030504040204" pitchFamily="34" charset="0"/>
              </a:rPr>
              <a:t>Vậy</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khái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niệm</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hệ</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phương</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smtClean="0">
                <a:latin typeface="Tahoma" panose="020B0604030504040204" pitchFamily="34" charset="0"/>
                <a:ea typeface="Tahoma" panose="020B0604030504040204" pitchFamily="34" charset="0"/>
                <a:cs typeface="Tahoma" panose="020B0604030504040204" pitchFamily="34" charset="0"/>
              </a:rPr>
              <a:t>trình</a:t>
            </a:r>
            <a:r>
              <a:rPr lang="en-US" sz="4800" dirty="0" smtClean="0">
                <a:latin typeface="Tahoma" panose="020B0604030504040204" pitchFamily="34" charset="0"/>
                <a:ea typeface="Tahoma" panose="020B0604030504040204" pitchFamily="34" charset="0"/>
                <a:cs typeface="Tahoma" panose="020B0604030504040204" pitchFamily="34" charset="0"/>
              </a:rPr>
              <a:t> (BPT) </a:t>
            </a:r>
            <a:r>
              <a:rPr lang="en-US" sz="4800" dirty="0" err="1">
                <a:latin typeface="Tahoma" panose="020B0604030504040204" pitchFamily="34" charset="0"/>
                <a:ea typeface="Tahoma" panose="020B0604030504040204" pitchFamily="34" charset="0"/>
                <a:cs typeface="Tahoma" panose="020B0604030504040204" pitchFamily="34" charset="0"/>
              </a:rPr>
              <a:t>bậc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nhất</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hai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ẩn</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như</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thế</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smtClean="0">
                <a:latin typeface="Tahoma" panose="020B0604030504040204" pitchFamily="34" charset="0"/>
                <a:ea typeface="Tahoma" panose="020B0604030504040204" pitchFamily="34" charset="0"/>
                <a:cs typeface="Tahoma" panose="020B0604030504040204" pitchFamily="34" charset="0"/>
              </a:rPr>
              <a:t>nào</a:t>
            </a:r>
            <a:r>
              <a:rPr lang="en-US" sz="4800" dirty="0" smtClean="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chúng</a:t>
            </a:r>
            <a:r>
              <a:rPr lang="en-US" sz="4800" dirty="0">
                <a:latin typeface="Tahoma" panose="020B0604030504040204" pitchFamily="34" charset="0"/>
                <a:ea typeface="Tahoma" panose="020B0604030504040204" pitchFamily="34" charset="0"/>
                <a:cs typeface="Tahoma" panose="020B0604030504040204" pitchFamily="34" charset="0"/>
              </a:rPr>
              <a:t> ta </a:t>
            </a:r>
            <a:r>
              <a:rPr lang="en-US" sz="4800" dirty="0" err="1">
                <a:latin typeface="Tahoma" panose="020B0604030504040204" pitchFamily="34" charset="0"/>
                <a:ea typeface="Tahoma" panose="020B0604030504040204" pitchFamily="34" charset="0"/>
                <a:cs typeface="Tahoma" panose="020B0604030504040204" pitchFamily="34" charset="0"/>
              </a:rPr>
              <a:t>vào</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bài</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học</a:t>
            </a:r>
            <a:r>
              <a:rPr lang="en-US" sz="4800" dirty="0">
                <a:latin typeface="Tahoma" panose="020B0604030504040204" pitchFamily="34" charset="0"/>
                <a:ea typeface="Tahoma" panose="020B0604030504040204" pitchFamily="34" charset="0"/>
                <a:cs typeface="Tahoma" panose="020B0604030504040204" pitchFamily="34" charset="0"/>
              </a:rPr>
              <a:t> </a:t>
            </a:r>
            <a:r>
              <a:rPr lang="en-US" sz="4800" dirty="0" err="1">
                <a:latin typeface="Tahoma" panose="020B0604030504040204" pitchFamily="34" charset="0"/>
                <a:ea typeface="Tahoma" panose="020B0604030504040204" pitchFamily="34" charset="0"/>
                <a:cs typeface="Tahoma" panose="020B0604030504040204" pitchFamily="34" charset="0"/>
              </a:rPr>
              <a:t>mới</a:t>
            </a:r>
            <a:r>
              <a:rPr lang="en-US" sz="48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189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additive="base">
                                        <p:cTn id="59" dur="500" fill="hold"/>
                                        <p:tgtEl>
                                          <p:spTgt spid="85"/>
                                        </p:tgtEl>
                                        <p:attrNameLst>
                                          <p:attrName>ppt_x</p:attrName>
                                        </p:attrNameLst>
                                      </p:cBhvr>
                                      <p:tavLst>
                                        <p:tav tm="0">
                                          <p:val>
                                            <p:strVal val="#ppt_x"/>
                                          </p:val>
                                        </p:tav>
                                        <p:tav tm="100000">
                                          <p:val>
                                            <p:strVal val="#ppt_x"/>
                                          </p:val>
                                        </p:tav>
                                      </p:tavLst>
                                    </p:anim>
                                    <p:anim calcmode="lin" valueType="num">
                                      <p:cBhvr additive="base">
                                        <p:cTn id="6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arn(inVertic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barn(inVertical)">
                                      <p:cBhvr>
                                        <p:cTn id="7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 grpId="0" animBg="1"/>
      <p:bldP spid="3" grpId="0" animBg="1"/>
      <p:bldP spid="4" grpId="0"/>
      <p:bldP spid="2" grpId="0"/>
      <p:bldP spid="45" grpId="0"/>
      <p:bldP spid="47" grpId="0"/>
      <p:bldP spid="6" grpId="0" animBg="1"/>
      <p:bldP spid="7" grpId="0" animBg="1"/>
      <p:bldP spid="11"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54"/>
          <p:cNvGrpSpPr/>
          <p:nvPr/>
        </p:nvGrpSpPr>
        <p:grpSpPr>
          <a:xfrm>
            <a:off x="464852" y="2794209"/>
            <a:ext cx="22123375" cy="1705982"/>
            <a:chOff x="1268078" y="3405486"/>
            <a:chExt cx="22106109" cy="1821601"/>
          </a:xfrm>
        </p:grpSpPr>
        <p:sp>
          <p:nvSpPr>
            <p:cNvPr id="95" name="Rounded Rectangle 94"/>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96" name="Group 67"/>
            <p:cNvGrpSpPr/>
            <p:nvPr/>
          </p:nvGrpSpPr>
          <p:grpSpPr>
            <a:xfrm>
              <a:off x="1268078" y="3405486"/>
              <a:ext cx="3486057" cy="976132"/>
              <a:chOff x="1311958" y="3405486"/>
              <a:chExt cx="3486057" cy="976132"/>
            </a:xfrm>
          </p:grpSpPr>
          <p:sp>
            <p:nvSpPr>
              <p:cNvPr id="97" name="Freeform 20"/>
              <p:cNvSpPr>
                <a:spLocks/>
              </p:cNvSpPr>
              <p:nvPr/>
            </p:nvSpPr>
            <p:spPr bwMode="auto">
              <a:xfrm rot="5400000">
                <a:off x="3038648" y="2553820"/>
                <a:ext cx="793395"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8" name="TextBox 97"/>
              <p:cNvSpPr txBox="1"/>
              <p:nvPr/>
            </p:nvSpPr>
            <p:spPr>
              <a:xfrm>
                <a:off x="2250671" y="3527166"/>
                <a:ext cx="1465923" cy="854452"/>
              </a:xfrm>
              <a:prstGeom prst="rect">
                <a:avLst/>
              </a:prstGeom>
              <a:noFill/>
            </p:spPr>
            <p:txBody>
              <a:bodyPr wrap="none" rtlCol="0">
                <a:spAutoFit/>
              </a:bodyPr>
              <a:lstStyle/>
              <a:p>
                <a:r>
                  <a:rPr lang="en-US" sz="4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HĐ1</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1" name="Group 40"/>
          <p:cNvGrpSpPr/>
          <p:nvPr/>
        </p:nvGrpSpPr>
        <p:grpSpPr>
          <a:xfrm>
            <a:off x="0" y="1689767"/>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anose="020B0604030504040204" pitchFamily="34" charset="0"/>
                  <a:ea typeface="Tahoma" panose="020B0604030504040204" pitchFamily="34" charset="0"/>
                  <a:cs typeface="Tahoma" panose="020B0604030504040204" pitchFamily="34" charset="0"/>
                </a:rPr>
                <a:t>HỆ BẤT PHƯƠNG TRÌNH BẬC NHẤT HAI ẨN</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1" name="Group 50"/>
          <p:cNvGrpSpPr/>
          <p:nvPr/>
        </p:nvGrpSpPr>
        <p:grpSpPr>
          <a:xfrm>
            <a:off x="659186" y="6447168"/>
            <a:ext cx="22810414" cy="3007245"/>
            <a:chOff x="721799" y="1603075"/>
            <a:chExt cx="22810414" cy="3007245"/>
          </a:xfrm>
        </p:grpSpPr>
        <p:grpSp>
          <p:nvGrpSpPr>
            <p:cNvPr id="52" name="Group 54"/>
            <p:cNvGrpSpPr/>
            <p:nvPr/>
          </p:nvGrpSpPr>
          <p:grpSpPr>
            <a:xfrm>
              <a:off x="721799" y="1603075"/>
              <a:ext cx="22200814" cy="2605782"/>
              <a:chOff x="1268078" y="3405486"/>
              <a:chExt cx="22200814" cy="2605782"/>
            </a:xfrm>
          </p:grpSpPr>
          <p:sp>
            <p:nvSpPr>
              <p:cNvPr id="54" name="Rounded Rectangle 53"/>
              <p:cNvSpPr/>
              <p:nvPr/>
            </p:nvSpPr>
            <p:spPr>
              <a:xfrm>
                <a:off x="1532360" y="3497894"/>
                <a:ext cx="21936532" cy="251337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5" name="Group 67"/>
              <p:cNvGrpSpPr/>
              <p:nvPr/>
            </p:nvGrpSpPr>
            <p:grpSpPr>
              <a:xfrm>
                <a:off x="1268078" y="3405486"/>
                <a:ext cx="3343539" cy="940513"/>
                <a:chOff x="1311958" y="3405486"/>
                <a:chExt cx="3343539"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7" name="TextBox 56"/>
                <p:cNvSpPr txBox="1"/>
                <p:nvPr/>
              </p:nvSpPr>
              <p:spPr>
                <a:xfrm>
                  <a:off x="2250671" y="3527166"/>
                  <a:ext cx="2404826"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a:t>
                  </a:r>
                  <a:r>
                    <a:rPr lang="vi-VN" sz="4600" b="1" dirty="0" smtClean="0">
                      <a:solidFill>
                        <a:schemeClr val="bg1"/>
                      </a:solidFill>
                      <a:latin typeface="Tahoma" pitchFamily="34" charset="0"/>
                      <a:ea typeface="Tahoma" pitchFamily="34" charset="0"/>
                      <a:cs typeface="Tahoma" pitchFamily="34" charset="0"/>
                    </a:rPr>
                    <a:t>dụ</a:t>
                  </a:r>
                  <a:r>
                    <a:rPr lang="en-US" sz="4600" b="1" dirty="0" smtClean="0">
                      <a:solidFill>
                        <a:schemeClr val="bg1"/>
                      </a:solidFill>
                      <a:latin typeface="Tahoma" pitchFamily="34" charset="0"/>
                      <a:ea typeface="Tahoma" pitchFamily="34" charset="0"/>
                      <a:cs typeface="Tahoma" pitchFamily="34" charset="0"/>
                    </a:rPr>
                    <a:t> 1</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53" name="TextBox 52"/>
                <p:cNvSpPr txBox="1"/>
                <p:nvPr/>
              </p:nvSpPr>
              <p:spPr>
                <a:xfrm>
                  <a:off x="4159489" y="1653420"/>
                  <a:ext cx="19372724" cy="2956900"/>
                </a:xfrm>
                <a:prstGeom prst="rect">
                  <a:avLst/>
                </a:prstGeom>
                <a:noFill/>
              </p:spPr>
              <p:txBody>
                <a:bodyPr wrap="square" rtlCol="0">
                  <a:spAutoFit/>
                </a:bodyPr>
                <a:lstStyle/>
                <a:p>
                  <a:r>
                    <a:rPr lang="en-US" sz="4400" dirty="0" smtClean="0">
                      <a:latin typeface="Tahoma" pitchFamily="34" charset="0"/>
                      <a:ea typeface="Tahoma" pitchFamily="34" charset="0"/>
                      <a:cs typeface="Tahoma" pitchFamily="34" charset="0"/>
                    </a:rPr>
                    <a:t>Cho </a:t>
                  </a:r>
                  <a:r>
                    <a:rPr lang="en-US" sz="4400" dirty="0" err="1" smtClean="0">
                      <a:latin typeface="Tahoma" pitchFamily="34" charset="0"/>
                      <a:ea typeface="Tahoma" pitchFamily="34" charset="0"/>
                      <a:cs typeface="Tahoma" pitchFamily="34" charset="0"/>
                    </a:rPr>
                    <a:t>hệ</a:t>
                  </a:r>
                  <a:r>
                    <a:rPr lang="en-US" sz="4400" dirty="0" smtClean="0">
                      <a:latin typeface="Tahoma" pitchFamily="34" charset="0"/>
                      <a:ea typeface="Tahoma" pitchFamily="34" charset="0"/>
                      <a:cs typeface="Tahoma" pitchFamily="34" charset="0"/>
                    </a:rPr>
                    <a:t> BPT </a:t>
                  </a:r>
                  <a14:m>
                    <m:oMath xmlns:m="http://schemas.openxmlformats.org/officeDocument/2006/math">
                      <m:d>
                        <m:dPr>
                          <m:begChr m:val="{"/>
                          <m:endChr m:val=""/>
                          <m:ctrlPr>
                            <a:rPr lang="en-US" sz="4400" i="1" smtClean="0">
                              <a:latin typeface="Cambria Math" panose="02040503050406030204" pitchFamily="18" charset="0"/>
                              <a:ea typeface="Tahoma" pitchFamily="34" charset="0"/>
                              <a:cs typeface="Tahoma" pitchFamily="34" charset="0"/>
                            </a:rPr>
                          </m:ctrlPr>
                        </m:dPr>
                        <m:e>
                          <m:m>
                            <m:mPr>
                              <m:mcs>
                                <m:mc>
                                  <m:mcPr>
                                    <m:count m:val="1"/>
                                    <m:mcJc m:val="center"/>
                                  </m:mcPr>
                                </m:mc>
                              </m:mcs>
                              <m:ctrlPr>
                                <a:rPr lang="en-US" sz="4400" i="1" smtClean="0">
                                  <a:latin typeface="Cambria Math" panose="02040503050406030204" pitchFamily="18" charset="0"/>
                                  <a:ea typeface="Tahoma" pitchFamily="34" charset="0"/>
                                  <a:cs typeface="Tahoma" pitchFamily="34" charset="0"/>
                                </a:rPr>
                              </m:ctrlPr>
                            </m:mPr>
                            <m:mr>
                              <m:e>
                                <m:r>
                                  <m:rPr>
                                    <m:brk m:alnAt="7"/>
                                  </m:rPr>
                                  <a:rPr lang="en-US" sz="4400" b="0" i="1" smtClean="0">
                                    <a:latin typeface="Cambria Math" panose="02040503050406030204" pitchFamily="18" charset="0"/>
                                    <a:ea typeface="Tahoma" pitchFamily="34" charset="0"/>
                                    <a:cs typeface="Tahoma" pitchFamily="34" charset="0"/>
                                  </a:rPr>
                                  <m:t>2</m:t>
                                </m:r>
                                <m:r>
                                  <a:rPr lang="en-US" sz="4400" b="0" i="1" smtClean="0">
                                    <a:latin typeface="Cambria Math" panose="02040503050406030204" pitchFamily="18" charset="0"/>
                                    <a:ea typeface="Tahoma" pitchFamily="34" charset="0"/>
                                    <a:cs typeface="Tahoma" pitchFamily="34" charset="0"/>
                                  </a:rPr>
                                  <m:t>𝑥</m:t>
                                </m:r>
                                <m:r>
                                  <a:rPr lang="en-US" sz="4400" b="0" i="1" smtClean="0">
                                    <a:latin typeface="Cambria Math" panose="02040503050406030204" pitchFamily="18" charset="0"/>
                                    <a:ea typeface="Tahoma" pitchFamily="34" charset="0"/>
                                    <a:cs typeface="Tahoma" pitchFamily="34" charset="0"/>
                                  </a:rPr>
                                  <m:t>−4</m:t>
                                </m:r>
                                <m:r>
                                  <a:rPr lang="en-US" sz="4400" b="0" i="1" smtClean="0">
                                    <a:latin typeface="Cambria Math" panose="02040503050406030204" pitchFamily="18" charset="0"/>
                                    <a:ea typeface="Tahoma" pitchFamily="34" charset="0"/>
                                    <a:cs typeface="Tahoma" pitchFamily="34" charset="0"/>
                                  </a:rPr>
                                  <m:t>𝑦</m:t>
                                </m:r>
                                <m:r>
                                  <a:rPr lang="en-US" sz="4400" b="0" i="1" smtClean="0">
                                    <a:latin typeface="Cambria Math" panose="02040503050406030204" pitchFamily="18" charset="0"/>
                                    <a:ea typeface="Cambria Math" panose="02040503050406030204" pitchFamily="18" charset="0"/>
                                    <a:cs typeface="Tahoma" pitchFamily="34" charset="0"/>
                                  </a:rPr>
                                  <m:t>≤6</m:t>
                                </m:r>
                                <m:r>
                                  <a:rPr lang="en-US" sz="4400" b="0" i="1" smtClean="0">
                                    <a:latin typeface="Cambria Math" panose="02040503050406030204" pitchFamily="18" charset="0"/>
                                    <a:ea typeface="Tahoma" pitchFamily="34" charset="0"/>
                                    <a:cs typeface="Tahoma" pitchFamily="34" charset="0"/>
                                  </a:rPr>
                                  <m:t>   (3)</m:t>
                                </m:r>
                              </m:e>
                            </m:mr>
                            <m:mr>
                              <m:e>
                                <m:r>
                                  <a:rPr lang="en-US" sz="4400" b="0" i="1" smtClean="0">
                                    <a:latin typeface="Cambria Math" panose="02040503050406030204" pitchFamily="18" charset="0"/>
                                    <a:ea typeface="Tahoma" pitchFamily="34" charset="0"/>
                                    <a:cs typeface="Tahoma" pitchFamily="34" charset="0"/>
                                  </a:rPr>
                                  <m:t>𝑥</m:t>
                                </m:r>
                                <m:r>
                                  <a:rPr lang="en-US" sz="4400" b="0" i="1" smtClean="0">
                                    <a:latin typeface="Cambria Math" panose="02040503050406030204" pitchFamily="18" charset="0"/>
                                    <a:ea typeface="Tahoma" pitchFamily="34" charset="0"/>
                                    <a:cs typeface="Tahoma" pitchFamily="34" charset="0"/>
                                  </a:rPr>
                                  <m:t>+</m:t>
                                </m:r>
                                <m:r>
                                  <a:rPr lang="en-US" sz="4400" b="0" i="1" smtClean="0">
                                    <a:latin typeface="Cambria Math" panose="02040503050406030204" pitchFamily="18" charset="0"/>
                                    <a:ea typeface="Tahoma" pitchFamily="34" charset="0"/>
                                    <a:cs typeface="Tahoma" pitchFamily="34" charset="0"/>
                                  </a:rPr>
                                  <m:t>𝑦</m:t>
                                </m:r>
                                <m:r>
                                  <a:rPr lang="en-US" sz="4400" i="1" smtClean="0">
                                    <a:latin typeface="Cambria Math" panose="02040503050406030204" pitchFamily="18" charset="0"/>
                                    <a:ea typeface="Cambria Math" panose="02040503050406030204" pitchFamily="18" charset="0"/>
                                    <a:cs typeface="Tahoma" pitchFamily="34" charset="0"/>
                                  </a:rPr>
                                  <m:t>&gt;</m:t>
                                </m:r>
                                <m:r>
                                  <a:rPr lang="en-US" sz="4400" b="0" i="1" smtClean="0">
                                    <a:latin typeface="Cambria Math" panose="02040503050406030204" pitchFamily="18" charset="0"/>
                                    <a:ea typeface="Tahoma" pitchFamily="34" charset="0"/>
                                    <a:cs typeface="Tahoma" pitchFamily="34" charset="0"/>
                                  </a:rPr>
                                  <m:t>2     (4)</m:t>
                                </m:r>
                              </m:e>
                            </m:mr>
                          </m:m>
                        </m:e>
                      </m:d>
                    </m:oMath>
                  </a14:m>
                  <a:r>
                    <a:rPr lang="en-US" sz="4400" dirty="0" smtClean="0">
                      <a:latin typeface="Tahoma" pitchFamily="34" charset="0"/>
                      <a:ea typeface="Tahoma" pitchFamily="34" charset="0"/>
                      <a:cs typeface="Tahoma" pitchFamily="34" charset="0"/>
                    </a:rPr>
                    <a:t>. </a:t>
                  </a:r>
                </a:p>
                <a:p>
                  <a:r>
                    <a:rPr lang="en-US" sz="4400" dirty="0" err="1" smtClean="0">
                      <a:latin typeface="Tahoma" pitchFamily="34" charset="0"/>
                      <a:ea typeface="Tahoma" pitchFamily="34" charset="0"/>
                      <a:cs typeface="Tahoma" pitchFamily="34" charset="0"/>
                    </a:rPr>
                    <a:t>Cặp</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số</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x,y</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nào</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sau</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đây</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là</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nghiệm</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của</a:t>
                  </a:r>
                  <a:r>
                    <a:rPr lang="en-US" sz="4400" dirty="0" smtClean="0">
                      <a:latin typeface="Tahoma" pitchFamily="34" charset="0"/>
                      <a:ea typeface="Tahoma" pitchFamily="34" charset="0"/>
                      <a:cs typeface="Tahoma" pitchFamily="34" charset="0"/>
                    </a:rPr>
                    <a:t> </a:t>
                  </a:r>
                  <a:r>
                    <a:rPr lang="en-US" sz="4400" dirty="0" err="1" smtClean="0">
                      <a:latin typeface="Tahoma" pitchFamily="34" charset="0"/>
                      <a:ea typeface="Tahoma" pitchFamily="34" charset="0"/>
                      <a:cs typeface="Tahoma" pitchFamily="34" charset="0"/>
                    </a:rPr>
                    <a:t>hệ</a:t>
                  </a:r>
                  <a:r>
                    <a:rPr lang="en-US" sz="4400" dirty="0" smtClean="0">
                      <a:latin typeface="Tahoma" pitchFamily="34" charset="0"/>
                      <a:ea typeface="Tahoma" pitchFamily="34" charset="0"/>
                      <a:cs typeface="Tahoma" pitchFamily="34" charset="0"/>
                    </a:rPr>
                    <a:t> BPT  </a:t>
                  </a:r>
                  <a14:m>
                    <m:oMath xmlns:m="http://schemas.openxmlformats.org/officeDocument/2006/math">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𝟑</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𝟏</m:t>
                          </m:r>
                        </m:e>
                      </m:d>
                      <m:r>
                        <a:rPr lang="en-US" sz="4400" b="1" i="1" smtClean="0">
                          <a:latin typeface="Cambria Math" panose="02040503050406030204" pitchFamily="18" charset="0"/>
                          <a:ea typeface="Tahoma" pitchFamily="34" charset="0"/>
                          <a:cs typeface="Tahoma" pitchFamily="34" charset="0"/>
                        </a:rPr>
                        <m:t>  </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𝟏</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e>
                      </m:d>
                    </m:oMath>
                  </a14:m>
                  <a:r>
                    <a:rPr lang="en-US" sz="4400" b="1" dirty="0" smtClean="0">
                      <a:latin typeface="Tahoma" pitchFamily="34" charset="0"/>
                      <a:ea typeface="Tahoma" pitchFamily="34" charset="0"/>
                      <a:cs typeface="Tahoma" pitchFamily="34" charset="0"/>
                    </a:rPr>
                    <a:t> </a:t>
                  </a:r>
                  <a14:m>
                    <m:oMath xmlns:m="http://schemas.openxmlformats.org/officeDocument/2006/math">
                      <m:d>
                        <m:dPr>
                          <m:ctrlPr>
                            <a:rPr lang="en-US" sz="4400" b="1" i="1" dirty="0" smtClean="0">
                              <a:latin typeface="Cambria Math" panose="02040503050406030204" pitchFamily="18" charset="0"/>
                              <a:ea typeface="Tahoma" pitchFamily="34" charset="0"/>
                              <a:cs typeface="Tahoma" pitchFamily="34" charset="0"/>
                            </a:rPr>
                          </m:ctrlPr>
                        </m:dPr>
                        <m:e>
                          <m:r>
                            <a:rPr lang="en-US" sz="4400" b="1" i="1" dirty="0" smtClean="0">
                              <a:latin typeface="Cambria Math" panose="02040503050406030204" pitchFamily="18" charset="0"/>
                              <a:ea typeface="Tahoma" pitchFamily="34" charset="0"/>
                              <a:cs typeface="Tahoma" pitchFamily="34" charset="0"/>
                            </a:rPr>
                            <m:t>−</m:t>
                          </m:r>
                          <m:r>
                            <a:rPr lang="en-US" sz="4400" b="1" i="1" dirty="0" smtClean="0">
                              <a:latin typeface="Cambria Math" panose="02040503050406030204" pitchFamily="18" charset="0"/>
                              <a:ea typeface="Tahoma" pitchFamily="34" charset="0"/>
                              <a:cs typeface="Tahoma" pitchFamily="34" charset="0"/>
                            </a:rPr>
                            <m:t>𝟓</m:t>
                          </m:r>
                          <m:r>
                            <a:rPr lang="en-US" sz="4400" b="1" i="1" dirty="0" smtClean="0">
                              <a:latin typeface="Cambria Math" panose="02040503050406030204" pitchFamily="18" charset="0"/>
                              <a:ea typeface="Tahoma" pitchFamily="34" charset="0"/>
                              <a:cs typeface="Tahoma" pitchFamily="34" charset="0"/>
                            </a:rPr>
                            <m:t>;</m:t>
                          </m:r>
                          <m:r>
                            <a:rPr lang="en-US" sz="4400" b="1" i="1" dirty="0" smtClean="0">
                              <a:latin typeface="Cambria Math" panose="02040503050406030204" pitchFamily="18" charset="0"/>
                              <a:ea typeface="Tahoma" pitchFamily="34" charset="0"/>
                              <a:cs typeface="Tahoma" pitchFamily="34" charset="0"/>
                            </a:rPr>
                            <m:t>𝟑</m:t>
                          </m:r>
                        </m:e>
                      </m:d>
                    </m:oMath>
                  </a14:m>
                  <a:r>
                    <a:rPr lang="en-US" sz="4400" b="1" dirty="0" smtClean="0">
                      <a:latin typeface="Tahoma" pitchFamily="34" charset="0"/>
                      <a:ea typeface="Tahoma" pitchFamily="34" charset="0"/>
                      <a:cs typeface="Tahoma" pitchFamily="34" charset="0"/>
                    </a:rPr>
                    <a:t> </a:t>
                  </a:r>
                </a:p>
                <a:p>
                  <a:endParaRPr lang="vi-VN" sz="4400" b="1" dirty="0">
                    <a:latin typeface="Tahoma" pitchFamily="34" charset="0"/>
                    <a:ea typeface="Tahoma" pitchFamily="34" charset="0"/>
                    <a:cs typeface="Tahoma"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159489" y="1653420"/>
                  <a:ext cx="19372724" cy="2956900"/>
                </a:xfrm>
                <a:prstGeom prst="rect">
                  <a:avLst/>
                </a:prstGeom>
                <a:blipFill>
                  <a:blip r:embed="rId3"/>
                  <a:stretch>
                    <a:fillRect l="-1259"/>
                  </a:stretch>
                </a:blipFill>
              </p:spPr>
              <p:txBody>
                <a:bodyPr/>
                <a:lstStyle/>
                <a:p>
                  <a:r>
                    <a:rPr lang="en-US">
                      <a:noFill/>
                    </a:rPr>
                    <a:t> </a:t>
                  </a:r>
                </a:p>
              </p:txBody>
            </p:sp>
          </mc:Fallback>
        </mc:AlternateContent>
      </p:grpSp>
      <p:sp>
        <p:nvSpPr>
          <p:cNvPr id="84" name="TextBox 83"/>
          <p:cNvSpPr txBox="1"/>
          <p:nvPr/>
        </p:nvSpPr>
        <p:spPr>
          <a:xfrm>
            <a:off x="4218120" y="3310785"/>
            <a:ext cx="18195127" cy="769441"/>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rPr>
              <a:t>Cho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bậc</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nhất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hai</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ẩn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và</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tìm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một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a:t>
            </a:r>
            <a:endParaRPr lang="vi-VN" sz="4400" b="1" dirty="0">
              <a:latin typeface="Tahoma" pitchFamily="34" charset="0"/>
              <a:ea typeface="Tahoma" pitchFamily="34" charset="0"/>
              <a:cs typeface="Tahoma" pitchFamily="34" charset="0"/>
            </a:endParaRPr>
          </a:p>
        </p:txBody>
      </p:sp>
      <mc:AlternateContent xmlns:mc="http://schemas.openxmlformats.org/markup-compatibility/2006">
        <mc:Choice xmlns:a14="http://schemas.microsoft.com/office/drawing/2010/main" Requires="a14">
          <p:sp>
            <p:nvSpPr>
              <p:cNvPr id="87" name="TextBox 86"/>
              <p:cNvSpPr txBox="1"/>
              <p:nvPr/>
            </p:nvSpPr>
            <p:spPr>
              <a:xfrm>
                <a:off x="-290899" y="4782193"/>
                <a:ext cx="7579426" cy="1602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a:latin typeface="Cambria Math" panose="02040503050406030204" pitchFamily="18" charset="0"/>
                              <a:ea typeface="Tahoma" pitchFamily="34" charset="0"/>
                              <a:cs typeface="Tahoma" pitchFamily="34" charset="0"/>
                            </a:rPr>
                          </m:ctrlPr>
                        </m:dPr>
                        <m:e>
                          <m:m>
                            <m:mPr>
                              <m:mcs>
                                <m:mc>
                                  <m:mcPr>
                                    <m:count m:val="1"/>
                                    <m:mcJc m:val="center"/>
                                  </m:mcPr>
                                </m:mc>
                              </m:mcs>
                              <m:ctrlPr>
                                <a:rPr lang="en-US" sz="4400" b="1" i="1">
                                  <a:latin typeface="Cambria Math" panose="02040503050406030204" pitchFamily="18" charset="0"/>
                                  <a:ea typeface="Tahoma" pitchFamily="34" charset="0"/>
                                  <a:cs typeface="Tahoma" pitchFamily="34" charset="0"/>
                                </a:rPr>
                              </m:ctrlPr>
                            </m:mPr>
                            <m:mr>
                              <m:e>
                                <m:r>
                                  <m:rPr>
                                    <m:brk m:alnAt="7"/>
                                  </m:rPr>
                                  <a:rPr lang="en-US" sz="4400" b="1" i="1">
                                    <a:latin typeface="Cambria Math" panose="02040503050406030204" pitchFamily="18" charset="0"/>
                                    <a:ea typeface="Tahoma" pitchFamily="34" charset="0"/>
                                    <a:cs typeface="Tahoma" pitchFamily="34" charset="0"/>
                                  </a:rPr>
                                  <m:t>𝒙</m:t>
                                </m:r>
                                <m:r>
                                  <a:rPr lang="en-US" sz="4400" b="1" i="1">
                                    <a:latin typeface="Cambria Math" panose="02040503050406030204" pitchFamily="18" charset="0"/>
                                    <a:ea typeface="Tahoma" pitchFamily="34" charset="0"/>
                                    <a:cs typeface="Tahoma" pitchFamily="34" charset="0"/>
                                  </a:rPr>
                                  <m:t>−</m:t>
                                </m:r>
                                <m:r>
                                  <a:rPr lang="en-US" sz="4400" b="1" i="1">
                                    <a:latin typeface="Cambria Math" panose="02040503050406030204" pitchFamily="18" charset="0"/>
                                    <a:ea typeface="Tahoma" pitchFamily="34" charset="0"/>
                                    <a:cs typeface="Tahoma" pitchFamily="34" charset="0"/>
                                  </a:rPr>
                                  <m:t>𝒚</m:t>
                                </m:r>
                                <m:r>
                                  <a:rPr lang="en-US" sz="4400" b="1" i="1">
                                    <a:latin typeface="Cambria Math" panose="02040503050406030204" pitchFamily="18" charset="0"/>
                                    <a:ea typeface="Tahoma" pitchFamily="34" charset="0"/>
                                    <a:cs typeface="Tahoma" pitchFamily="34" charset="0"/>
                                  </a:rPr>
                                  <m:t>&lt;</m:t>
                                </m:r>
                                <m:r>
                                  <a:rPr lang="en-US" sz="4400" b="1" i="1">
                                    <a:latin typeface="Cambria Math" panose="02040503050406030204" pitchFamily="18" charset="0"/>
                                    <a:ea typeface="Tahoma" pitchFamily="34" charset="0"/>
                                    <a:cs typeface="Tahoma" pitchFamily="34" charset="0"/>
                                  </a:rPr>
                                  <m:t>𝟑</m:t>
                                </m:r>
                                <m:r>
                                  <a:rPr lang="en-US" sz="4400" b="1" i="1">
                                    <a:latin typeface="Cambria Math" panose="02040503050406030204" pitchFamily="18" charset="0"/>
                                    <a:ea typeface="Tahoma" pitchFamily="34" charset="0"/>
                                    <a:cs typeface="Tahoma" pitchFamily="34" charset="0"/>
                                  </a:rPr>
                                  <m:t>   (</m:t>
                                </m:r>
                                <m:r>
                                  <a:rPr lang="en-US" sz="4400" b="1" i="1">
                                    <a:latin typeface="Cambria Math" panose="02040503050406030204" pitchFamily="18" charset="0"/>
                                    <a:ea typeface="Tahoma" pitchFamily="34" charset="0"/>
                                    <a:cs typeface="Tahoma" pitchFamily="34" charset="0"/>
                                  </a:rPr>
                                  <m:t>𝟏</m:t>
                                </m:r>
                                <m:r>
                                  <a:rPr lang="en-US" sz="4400" b="1" i="1">
                                    <a:latin typeface="Cambria Math" panose="02040503050406030204" pitchFamily="18" charset="0"/>
                                    <a:ea typeface="Tahoma" pitchFamily="34" charset="0"/>
                                    <a:cs typeface="Tahoma" pitchFamily="34" charset="0"/>
                                  </a:rPr>
                                  <m:t>)</m:t>
                                </m:r>
                              </m:e>
                            </m:mr>
                            <m:mr>
                              <m:e>
                                <m:r>
                                  <a:rPr lang="en-US" sz="4400" b="1" i="1">
                                    <a:latin typeface="Cambria Math" panose="02040503050406030204" pitchFamily="18" charset="0"/>
                                    <a:ea typeface="Tahoma" pitchFamily="34" charset="0"/>
                                    <a:cs typeface="Tahoma" pitchFamily="34" charset="0"/>
                                  </a:rPr>
                                  <m:t>𝒙</m:t>
                                </m:r>
                                <m:r>
                                  <a:rPr lang="en-US" sz="4400" b="1" i="1">
                                    <a:latin typeface="Cambria Math" panose="02040503050406030204" pitchFamily="18" charset="0"/>
                                    <a:ea typeface="Tahoma" pitchFamily="34" charset="0"/>
                                    <a:cs typeface="Tahoma" pitchFamily="34" charset="0"/>
                                  </a:rPr>
                                  <m:t>+</m:t>
                                </m:r>
                                <m:r>
                                  <a:rPr lang="en-US" sz="4400" b="1" i="1">
                                    <a:latin typeface="Cambria Math" panose="02040503050406030204" pitchFamily="18" charset="0"/>
                                    <a:ea typeface="Tahoma" pitchFamily="34" charset="0"/>
                                    <a:cs typeface="Tahoma" pitchFamily="34" charset="0"/>
                                  </a:rPr>
                                  <m:t>𝟐</m:t>
                                </m:r>
                                <m:r>
                                  <a:rPr lang="en-US" sz="4400" b="1" i="1">
                                    <a:latin typeface="Cambria Math" panose="02040503050406030204" pitchFamily="18" charset="0"/>
                                    <a:ea typeface="Tahoma" pitchFamily="34" charset="0"/>
                                    <a:cs typeface="Tahoma" pitchFamily="34" charset="0"/>
                                  </a:rPr>
                                  <m:t>𝒚</m:t>
                                </m:r>
                                <m:r>
                                  <a:rPr lang="en-US" sz="4400" b="1" i="1">
                                    <a:latin typeface="Cambria Math" panose="02040503050406030204" pitchFamily="18" charset="0"/>
                                    <a:ea typeface="Cambria Math" panose="02040503050406030204" pitchFamily="18" charset="0"/>
                                    <a:cs typeface="Tahoma" pitchFamily="34" charset="0"/>
                                  </a:rPr>
                                  <m:t>≻−</m:t>
                                </m:r>
                                <m:r>
                                  <a:rPr lang="en-US" sz="4400" b="1" i="1">
                                    <a:latin typeface="Cambria Math" panose="02040503050406030204" pitchFamily="18" charset="0"/>
                                    <a:ea typeface="Tahoma" pitchFamily="34" charset="0"/>
                                    <a:cs typeface="Tahoma" pitchFamily="34" charset="0"/>
                                  </a:rPr>
                                  <m:t>𝟐</m:t>
                                </m:r>
                                <m:r>
                                  <a:rPr lang="en-US" sz="4400" b="1" i="1">
                                    <a:latin typeface="Cambria Math" panose="02040503050406030204" pitchFamily="18" charset="0"/>
                                    <a:ea typeface="Tahoma" pitchFamily="34" charset="0"/>
                                    <a:cs typeface="Tahoma" pitchFamily="34" charset="0"/>
                                  </a:rPr>
                                  <m:t>     (</m:t>
                                </m:r>
                                <m:r>
                                  <a:rPr lang="en-US" sz="4400" b="1" i="1">
                                    <a:latin typeface="Cambria Math" panose="02040503050406030204" pitchFamily="18" charset="0"/>
                                    <a:ea typeface="Tahoma" pitchFamily="34" charset="0"/>
                                    <a:cs typeface="Tahoma" pitchFamily="34" charset="0"/>
                                  </a:rPr>
                                  <m:t>𝟐</m:t>
                                </m:r>
                                <m:r>
                                  <a:rPr lang="en-US" sz="4400" b="1" i="1">
                                    <a:latin typeface="Cambria Math" panose="02040503050406030204" pitchFamily="18" charset="0"/>
                                    <a:ea typeface="Tahoma" pitchFamily="34" charset="0"/>
                                    <a:cs typeface="Tahoma" pitchFamily="34" charset="0"/>
                                  </a:rPr>
                                  <m:t>)</m:t>
                                </m:r>
                              </m:e>
                            </m:mr>
                          </m:m>
                        </m:e>
                      </m:d>
                    </m:oMath>
                  </m:oMathPara>
                </a14:m>
                <a:endParaRPr lang="vi-VN" sz="4400" b="1" dirty="0">
                  <a:latin typeface="Tahoma" pitchFamily="34" charset="0"/>
                  <a:ea typeface="Tahoma" pitchFamily="34" charset="0"/>
                  <a:cs typeface="Tahoma" pitchFamily="34" charset="0"/>
                </a:endParaRPr>
              </a:p>
            </p:txBody>
          </p:sp>
        </mc:Choice>
        <mc:Fallback>
          <p:sp>
            <p:nvSpPr>
              <p:cNvPr id="87" name="TextBox 86"/>
              <p:cNvSpPr txBox="1">
                <a:spLocks noRot="1" noChangeAspect="1" noMove="1" noResize="1" noEditPoints="1" noAdjustHandles="1" noChangeArrowheads="1" noChangeShapeType="1" noTextEdit="1"/>
              </p:cNvSpPr>
              <p:nvPr/>
            </p:nvSpPr>
            <p:spPr>
              <a:xfrm>
                <a:off x="-290899" y="4782193"/>
                <a:ext cx="7579426" cy="1602683"/>
              </a:xfrm>
              <a:prstGeom prst="rect">
                <a:avLst/>
              </a:prstGeom>
              <a:blipFill>
                <a:blip r:embed="rId4"/>
                <a:stretch>
                  <a:fillRect/>
                </a:stretch>
              </a:blipFill>
            </p:spPr>
            <p:txBody>
              <a:bodyPr/>
              <a:lstStyle/>
              <a:p>
                <a:r>
                  <a:rPr lang="en-US">
                    <a:noFill/>
                  </a:rPr>
                  <a:t> </a:t>
                </a:r>
              </a:p>
            </p:txBody>
          </p:sp>
        </mc:Fallback>
      </mc:AlternateContent>
      <p:sp>
        <p:nvSpPr>
          <p:cNvPr id="88" name="TextBox 87"/>
          <p:cNvSpPr txBox="1"/>
          <p:nvPr/>
        </p:nvSpPr>
        <p:spPr>
          <a:xfrm>
            <a:off x="7288527" y="5165913"/>
            <a:ext cx="13868400" cy="769441"/>
          </a:xfrm>
          <a:prstGeom prst="rect">
            <a:avLst/>
          </a:prstGeom>
          <a:noFill/>
        </p:spPr>
        <p:txBody>
          <a:bodyPr wrap="square" rtlCol="0">
            <a:spAutoFit/>
          </a:bodyPr>
          <a:lstStyle/>
          <a:p>
            <a:r>
              <a:rPr lang="en-US" sz="4400" b="1" dirty="0" err="1" smtClean="0">
                <a:latin typeface="Tahoma" pitchFamily="34" charset="0"/>
                <a:ea typeface="Tahoma" pitchFamily="34" charset="0"/>
                <a:cs typeface="Tahoma" pitchFamily="34" charset="0"/>
              </a:rPr>
              <a:t>Một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chung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mỗi</a:t>
            </a:r>
            <a:r>
              <a:rPr lang="en-US" sz="4400" b="1" dirty="0" smtClean="0">
                <a:latin typeface="Tahoma" pitchFamily="34" charset="0"/>
                <a:ea typeface="Tahoma" pitchFamily="34" charset="0"/>
                <a:cs typeface="Tahoma" pitchFamily="34" charset="0"/>
              </a:rPr>
              <a:t> BPT (1); (2)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(1;0) </a:t>
            </a:r>
            <a:endParaRPr lang="vi-VN" sz="4400" b="1" dirty="0">
              <a:latin typeface="Tahoma" pitchFamily="34" charset="0"/>
              <a:ea typeface="Tahoma" pitchFamily="34" charset="0"/>
              <a:cs typeface="Tahoma" pitchFamily="34" charset="0"/>
            </a:endParaRPr>
          </a:p>
        </p:txBody>
      </p:sp>
      <mc:AlternateContent xmlns:mc="http://schemas.openxmlformats.org/markup-compatibility/2006">
        <mc:Choice xmlns:a14="http://schemas.microsoft.com/office/drawing/2010/main" Requires="a14">
          <p:sp>
            <p:nvSpPr>
              <p:cNvPr id="89" name="TextBox 88"/>
              <p:cNvSpPr txBox="1"/>
              <p:nvPr/>
            </p:nvSpPr>
            <p:spPr>
              <a:xfrm>
                <a:off x="1862073" y="9408452"/>
                <a:ext cx="20326257" cy="2123658"/>
              </a:xfrm>
              <a:prstGeom prst="rect">
                <a:avLst/>
              </a:prstGeom>
              <a:noFill/>
            </p:spPr>
            <p:txBody>
              <a:bodyPr wrap="square" rtlCol="0">
                <a:spAutoFit/>
              </a:bodyPr>
              <a:lstStyle/>
              <a:p>
                <a:r>
                  <a:rPr lang="en-US" sz="4400" dirty="0" smtClean="0">
                    <a:latin typeface="Tahoma" panose="020B0604030504040204" pitchFamily="34" charset="0"/>
                    <a:ea typeface="Tahoma" panose="020B0604030504040204" pitchFamily="34" charset="0"/>
                    <a:cs typeface="Tahoma" panose="020B0604030504040204" pitchFamily="34" charset="0"/>
                  </a:rPr>
                  <a:t>Thay </a:t>
                </a:r>
                <a:r>
                  <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rPr>
                  <a:t>x = </a:t>
                </a:r>
                <a:r>
                  <a:rPr lang="en-US" sz="4400" dirty="0" smtClean="0">
                    <a:solidFill>
                      <a:srgbClr val="FF0000"/>
                    </a:solidFill>
                    <a:latin typeface="Tahoma" panose="020B0604030504040204" pitchFamily="34" charset="0"/>
                    <a:ea typeface="Tahoma" panose="020B0604030504040204" pitchFamily="34" charset="0"/>
                    <a:cs typeface="Tahoma" panose="020B0604030504040204" pitchFamily="34" charset="0"/>
                  </a:rPr>
                  <a:t>3, y = 1</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vào</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từng</a:t>
                </a:r>
                <a:r>
                  <a:rPr lang="en-US" sz="4400" dirty="0" smtClean="0">
                    <a:latin typeface="Tahoma" panose="020B0604030504040204" pitchFamily="34" charset="0"/>
                    <a:ea typeface="Tahoma" panose="020B0604030504040204" pitchFamily="34" charset="0"/>
                    <a:cs typeface="Tahoma" panose="020B0604030504040204" pitchFamily="34" charset="0"/>
                  </a:rPr>
                  <a:t> BPT (3) </a:t>
                </a:r>
                <a:r>
                  <a:rPr lang="en-US" sz="4400" dirty="0" err="1" smtClean="0">
                    <a:latin typeface="Tahoma" panose="020B0604030504040204" pitchFamily="34" charset="0"/>
                    <a:ea typeface="Tahoma" panose="020B0604030504040204" pitchFamily="34" charset="0"/>
                    <a:cs typeface="Tahoma" panose="020B0604030504040204" pitchFamily="34" charset="0"/>
                  </a:rPr>
                  <a:t>và</a:t>
                </a:r>
                <a:r>
                  <a:rPr lang="en-US" sz="4400" dirty="0" smtClean="0">
                    <a:latin typeface="Tahoma" panose="020B0604030504040204" pitchFamily="34" charset="0"/>
                    <a:ea typeface="Tahoma" panose="020B0604030504040204" pitchFamily="34" charset="0"/>
                    <a:cs typeface="Tahoma" panose="020B0604030504040204" pitchFamily="34" charset="0"/>
                  </a:rPr>
                  <a:t> (4) ta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0" i="0" smtClean="0">
                        <a:latin typeface="Cambria Math" panose="02040503050406030204" pitchFamily="18" charset="0"/>
                        <a:ea typeface="Tahoma" pitchFamily="34" charset="0"/>
                        <a:cs typeface="Tahoma" pitchFamily="34" charset="0"/>
                      </a:rPr>
                      <m:t>2.3−4.1</m:t>
                    </m:r>
                    <m:r>
                      <a:rPr lang="en-US" sz="4400" b="0" i="1" smtClean="0">
                        <a:latin typeface="Cambria Math" panose="02040503050406030204" pitchFamily="18" charset="0"/>
                        <a:ea typeface="Cambria Math" panose="02040503050406030204" pitchFamily="18" charset="0"/>
                        <a:cs typeface="Tahoma" pitchFamily="34" charset="0"/>
                      </a:rPr>
                      <m:t>≤6</m:t>
                    </m:r>
                    <m:r>
                      <a:rPr lang="en-US" sz="4400" b="0" i="1" smtClean="0">
                        <a:latin typeface="Cambria Math" panose="02040503050406030204" pitchFamily="18" charset="0"/>
                        <a:ea typeface="Tahoma" pitchFamily="34" charset="0"/>
                        <a:cs typeface="Tahoma" pitchFamily="34" charset="0"/>
                      </a:rPr>
                      <m:t> </m:t>
                    </m:r>
                  </m:oMath>
                </a14:m>
                <a:r>
                  <a:rPr lang="en-US" sz="4400" dirty="0" smtClean="0">
                    <a:latin typeface="Tahoma" panose="020B0604030504040204" pitchFamily="34" charset="0"/>
                    <a:ea typeface="Tahoma" panose="020B0604030504040204" pitchFamily="34" charset="0"/>
                    <a:cs typeface="Tahoma" panose="020B0604030504040204" pitchFamily="34" charset="0"/>
                  </a:rPr>
                  <a:t>(</a:t>
                </a:r>
                <a:r>
                  <a:rPr lang="en-US" sz="4400" dirty="0" err="1" smtClean="0">
                    <a:latin typeface="Tahoma" panose="020B0604030504040204" pitchFamily="34" charset="0"/>
                    <a:ea typeface="Tahoma" panose="020B0604030504040204" pitchFamily="34" charset="0"/>
                    <a:cs typeface="Tahoma" panose="020B0604030504040204" pitchFamily="34" charset="0"/>
                  </a:rPr>
                  <a:t>luôn</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đúng</a:t>
                </a:r>
                <a:r>
                  <a:rPr lang="en-US" sz="4400" dirty="0" smtClean="0">
                    <a:latin typeface="Tahoma" panose="020B0604030504040204" pitchFamily="34" charset="0"/>
                    <a:ea typeface="Tahoma" panose="020B0604030504040204" pitchFamily="34" charset="0"/>
                    <a:cs typeface="Tahoma" panose="020B0604030504040204" pitchFamily="34" charset="0"/>
                  </a:rPr>
                  <a:t>)</a:t>
                </a:r>
              </a:p>
              <a:p>
                <a:r>
                  <a:rPr lang="en-US" sz="4400" b="0"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0" i="1" smtClean="0">
                        <a:latin typeface="Cambria Math" panose="02040503050406030204" pitchFamily="18" charset="0"/>
                        <a:ea typeface="Tahoma" pitchFamily="34" charset="0"/>
                        <a:cs typeface="Tahoma" pitchFamily="34" charset="0"/>
                      </a:rPr>
                      <m:t>3+1&gt;2 </m:t>
                    </m:r>
                  </m:oMath>
                </a14:m>
                <a:r>
                  <a:rPr lang="en-US" sz="4400" dirty="0" smtClean="0">
                    <a:latin typeface="Tahoma" panose="020B0604030504040204" pitchFamily="34" charset="0"/>
                    <a:ea typeface="Tahoma" panose="020B0604030504040204" pitchFamily="34" charset="0"/>
                    <a:cs typeface="Tahoma" panose="020B0604030504040204" pitchFamily="34" charset="0"/>
                  </a:rPr>
                  <a:t>(</a:t>
                </a:r>
                <a:r>
                  <a:rPr lang="en-US" sz="4400" dirty="0" err="1" smtClean="0">
                    <a:latin typeface="Tahoma" panose="020B0604030504040204" pitchFamily="34" charset="0"/>
                    <a:ea typeface="Tahoma" panose="020B0604030504040204" pitchFamily="34" charset="0"/>
                    <a:cs typeface="Tahoma" panose="020B0604030504040204" pitchFamily="34" charset="0"/>
                  </a:rPr>
                  <a:t>luôn</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đúng</a:t>
                </a:r>
                <a:r>
                  <a:rPr lang="en-US" sz="4400" dirty="0" smtClean="0">
                    <a:latin typeface="Tahoma" panose="020B0604030504040204" pitchFamily="34" charset="0"/>
                    <a:ea typeface="Tahoma" panose="020B0604030504040204" pitchFamily="34" charset="0"/>
                    <a:cs typeface="Tahoma" panose="020B0604030504040204" pitchFamily="34" charset="0"/>
                  </a:rPr>
                  <a:t>)</a:t>
                </a:r>
              </a:p>
              <a:p>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Vậy</a:t>
                </a:r>
                <a:r>
                  <a:rPr lang="en-US" sz="4400" dirty="0" smtClean="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i="1" smtClean="0">
                            <a:latin typeface="Cambria Math" panose="02040503050406030204" pitchFamily="18" charset="0"/>
                            <a:ea typeface="Tahoma" pitchFamily="34" charset="0"/>
                            <a:cs typeface="Tahoma" pitchFamily="34" charset="0"/>
                          </a:rPr>
                        </m:ctrlPr>
                      </m:dPr>
                      <m:e>
                        <m:r>
                          <a:rPr lang="en-US" sz="4400" b="0" i="1" smtClean="0">
                            <a:latin typeface="Cambria Math" panose="02040503050406030204" pitchFamily="18" charset="0"/>
                            <a:ea typeface="Tahoma" pitchFamily="34" charset="0"/>
                            <a:cs typeface="Tahoma" pitchFamily="34" charset="0"/>
                          </a:rPr>
                          <m:t>3;1</m:t>
                        </m:r>
                      </m:e>
                    </m:d>
                  </m:oMath>
                </a14:m>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là</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nghiệm</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chung</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của</a:t>
                </a:r>
                <a:r>
                  <a:rPr lang="en-US" sz="4400" dirty="0" smtClean="0">
                    <a:latin typeface="Tahoma" panose="020B0604030504040204" pitchFamily="34" charset="0"/>
                    <a:ea typeface="Tahoma" panose="020B0604030504040204" pitchFamily="34" charset="0"/>
                    <a:cs typeface="Tahoma" panose="020B0604030504040204" pitchFamily="34" charset="0"/>
                  </a:rPr>
                  <a:t> BPT </a:t>
                </a:r>
                <a14:m>
                  <m:oMath xmlns:m="http://schemas.openxmlformats.org/officeDocument/2006/math">
                    <m:d>
                      <m:dPr>
                        <m:ctrlPr>
                          <a:rPr lang="en-US" sz="4400" i="1" smtClean="0">
                            <a:latin typeface="Cambria Math" panose="02040503050406030204" pitchFamily="18" charset="0"/>
                            <a:ea typeface="Tahoma" pitchFamily="34" charset="0"/>
                            <a:cs typeface="Tahoma" pitchFamily="34" charset="0"/>
                          </a:rPr>
                        </m:ctrlPr>
                      </m:dPr>
                      <m:e>
                        <m:r>
                          <a:rPr lang="en-US" sz="4400" b="0" i="1" smtClean="0">
                            <a:latin typeface="Cambria Math" panose="02040503050406030204" pitchFamily="18" charset="0"/>
                            <a:ea typeface="Tahoma" pitchFamily="34" charset="0"/>
                            <a:cs typeface="Tahoma" pitchFamily="34" charset="0"/>
                          </a:rPr>
                          <m:t>3</m:t>
                        </m:r>
                      </m:e>
                    </m:d>
                  </m:oMath>
                </a14:m>
                <a:r>
                  <a:rPr lang="en-US" sz="4400" dirty="0" smtClean="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d>
                      <m:dPr>
                        <m:ctrlPr>
                          <a:rPr lang="en-US" sz="4400" i="1">
                            <a:latin typeface="Cambria Math" panose="02040503050406030204" pitchFamily="18" charset="0"/>
                            <a:ea typeface="Tahoma" pitchFamily="34" charset="0"/>
                            <a:cs typeface="Tahoma" pitchFamily="34" charset="0"/>
                          </a:rPr>
                        </m:ctrlPr>
                      </m:dPr>
                      <m:e>
                        <m:r>
                          <a:rPr lang="en-US" sz="4400" b="0" i="1" smtClean="0">
                            <a:latin typeface="Cambria Math" panose="02040503050406030204" pitchFamily="18" charset="0"/>
                            <a:ea typeface="Tahoma" pitchFamily="34" charset="0"/>
                            <a:cs typeface="Tahoma" pitchFamily="34" charset="0"/>
                          </a:rPr>
                          <m:t>4</m:t>
                        </m:r>
                      </m:e>
                    </m:d>
                    <m:r>
                      <a:rPr lang="en-US" sz="4400" b="0" i="1" smtClean="0">
                        <a:latin typeface="Cambria Math" panose="02040503050406030204" pitchFamily="18" charset="0"/>
                        <a:ea typeface="Tahoma" pitchFamily="34" charset="0"/>
                        <a:cs typeface="Tahoma" pitchFamily="34" charset="0"/>
                      </a:rPr>
                      <m:t> </m:t>
                    </m:r>
                  </m:oMath>
                </a14:m>
                <a:r>
                  <a:rPr lang="en-US" sz="4400" dirty="0" smtClean="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d>
                      <m:dPr>
                        <m:ctrlPr>
                          <a:rPr lang="en-US" sz="4400" i="1">
                            <a:latin typeface="Cambria Math" panose="02040503050406030204" pitchFamily="18" charset="0"/>
                            <a:ea typeface="Tahoma" pitchFamily="34" charset="0"/>
                            <a:cs typeface="Tahoma" pitchFamily="34" charset="0"/>
                          </a:rPr>
                        </m:ctrlPr>
                      </m:dPr>
                      <m:e>
                        <m:r>
                          <a:rPr lang="en-US" sz="4400" b="0" i="1">
                            <a:latin typeface="Cambria Math" panose="02040503050406030204" pitchFamily="18" charset="0"/>
                            <a:ea typeface="Tahoma" pitchFamily="34" charset="0"/>
                            <a:cs typeface="Tahoma" pitchFamily="34" charset="0"/>
                          </a:rPr>
                          <m:t>3;1</m:t>
                        </m:r>
                      </m:e>
                    </m:d>
                  </m:oMath>
                </a14:m>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là</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nghiệm</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của</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hệ</a:t>
                </a:r>
                <a:r>
                  <a:rPr lang="en-US" sz="4400" dirty="0" smtClean="0">
                    <a:latin typeface="Tahoma" panose="020B0604030504040204" pitchFamily="34" charset="0"/>
                    <a:ea typeface="Tahoma" panose="020B0604030504040204" pitchFamily="34" charset="0"/>
                    <a:cs typeface="Tahoma" panose="020B0604030504040204" pitchFamily="34" charset="0"/>
                  </a:rPr>
                  <a:t> BPT</a:t>
                </a:r>
                <a:endParaRPr lang="vi-VN" sz="44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89" name="TextBox 88"/>
              <p:cNvSpPr txBox="1">
                <a:spLocks noRot="1" noChangeAspect="1" noMove="1" noResize="1" noEditPoints="1" noAdjustHandles="1" noChangeArrowheads="1" noChangeShapeType="1" noTextEdit="1"/>
              </p:cNvSpPr>
              <p:nvPr/>
            </p:nvSpPr>
            <p:spPr>
              <a:xfrm>
                <a:off x="1862073" y="9408452"/>
                <a:ext cx="20326257" cy="2123658"/>
              </a:xfrm>
              <a:prstGeom prst="rect">
                <a:avLst/>
              </a:prstGeom>
              <a:blipFill>
                <a:blip r:embed="rId5"/>
                <a:stretch>
                  <a:fillRect l="-1199" t="-6017" b="-12321"/>
                </a:stretch>
              </a:blipFill>
            </p:spPr>
            <p:txBody>
              <a:bodyPr/>
              <a:lstStyle/>
              <a:p>
                <a:r>
                  <a:rPr lang="en-US">
                    <a:noFill/>
                  </a:rPr>
                  <a:t> </a:t>
                </a:r>
              </a:p>
            </p:txBody>
          </p:sp>
        </mc:Fallback>
      </mc:AlternateContent>
      <p:sp>
        <p:nvSpPr>
          <p:cNvPr id="91" name="TextBox 90"/>
          <p:cNvSpPr txBox="1"/>
          <p:nvPr/>
        </p:nvSpPr>
        <p:spPr>
          <a:xfrm>
            <a:off x="2014551" y="11887612"/>
            <a:ext cx="17588070" cy="769441"/>
          </a:xfrm>
          <a:prstGeom prst="rect">
            <a:avLst/>
          </a:prstGeom>
          <a:noFill/>
        </p:spPr>
        <p:txBody>
          <a:bodyPr wrap="square" rtlCol="0">
            <a:spAutoFit/>
          </a:bodyPr>
          <a:lstStyle/>
          <a:p>
            <a:r>
              <a:rPr lang="en-US" sz="4400" dirty="0" err="1" smtClean="0">
                <a:latin typeface="Tahoma" panose="020B0604030504040204" pitchFamily="34" charset="0"/>
                <a:ea typeface="Tahoma" panose="020B0604030504040204" pitchFamily="34" charset="0"/>
                <a:cs typeface="Tahoma" panose="020B0604030504040204" pitchFamily="34" charset="0"/>
              </a:rPr>
              <a:t>Tương</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tự</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hai</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cặp</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số</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còn</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lại</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thay</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vào</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không</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là</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nghiệm</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của</a:t>
            </a:r>
            <a:r>
              <a:rPr lang="en-US" sz="4400" dirty="0" smtClean="0">
                <a:latin typeface="Tahoma" panose="020B0604030504040204" pitchFamily="34" charset="0"/>
                <a:ea typeface="Tahoma" panose="020B0604030504040204" pitchFamily="34" charset="0"/>
                <a:cs typeface="Tahoma" panose="020B0604030504040204" pitchFamily="34" charset="0"/>
              </a:rPr>
              <a:t> </a:t>
            </a:r>
            <a:r>
              <a:rPr lang="en-US" sz="4400" dirty="0" err="1" smtClean="0">
                <a:latin typeface="Tahoma" panose="020B0604030504040204" pitchFamily="34" charset="0"/>
                <a:ea typeface="Tahoma" panose="020B0604030504040204" pitchFamily="34" charset="0"/>
                <a:cs typeface="Tahoma" panose="020B0604030504040204" pitchFamily="34" charset="0"/>
              </a:rPr>
              <a:t>hệ</a:t>
            </a:r>
            <a:r>
              <a:rPr lang="en-US" sz="4400" dirty="0" smtClean="0">
                <a:latin typeface="Tahoma" panose="020B0604030504040204" pitchFamily="34" charset="0"/>
                <a:ea typeface="Tahoma" panose="020B0604030504040204" pitchFamily="34" charset="0"/>
                <a:cs typeface="Tahoma" panose="020B0604030504040204" pitchFamily="34" charset="0"/>
              </a:rPr>
              <a:t> BPT</a:t>
            </a:r>
            <a:endParaRPr lang="vi-VN" sz="4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72777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barn(inVertical)">
                                      <p:cBhvr>
                                        <p:cTn id="14" dur="500"/>
                                        <p:tgtEl>
                                          <p:spTgt spid="9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barn(inVertical)">
                                      <p:cBhvr>
                                        <p:cTn id="19" dur="5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barn(inVertical)">
                                      <p:cBhvr>
                                        <p:cTn id="24" dur="5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barn(inVertical)">
                                      <p:cBhvr>
                                        <p:cTn id="29" dur="500"/>
                                        <p:tgtEl>
                                          <p:spTgt spid="8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inVertical)">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barn(inVertical)">
                                      <p:cBhvr>
                                        <p:cTn id="39" dur="500"/>
                                        <p:tgtEl>
                                          <p:spTgt spid="8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barn(inVertical)">
                                      <p:cBhvr>
                                        <p:cTn id="4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7" grpId="0"/>
      <p:bldP spid="88" grpId="0"/>
      <p:bldP spid="89"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53796A5A-EE14-49FF-A523-9EC574614AE5}"/>
              </a:ext>
            </a:extLst>
          </p:cNvPr>
          <p:cNvSpPr/>
          <p:nvPr/>
        </p:nvSpPr>
        <p:spPr>
          <a:xfrm>
            <a:off x="789133" y="5754196"/>
            <a:ext cx="22528065" cy="11719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93" name="Group 54"/>
          <p:cNvGrpSpPr/>
          <p:nvPr/>
        </p:nvGrpSpPr>
        <p:grpSpPr>
          <a:xfrm>
            <a:off x="247742" y="2855869"/>
            <a:ext cx="23069457" cy="1692649"/>
            <a:chOff x="1268078" y="3405486"/>
            <a:chExt cx="22069707" cy="1533927"/>
          </a:xfrm>
        </p:grpSpPr>
        <p:sp>
          <p:nvSpPr>
            <p:cNvPr id="95" name="Rounded Rectangle 94"/>
            <p:cNvSpPr/>
            <p:nvPr/>
          </p:nvSpPr>
          <p:spPr>
            <a:xfrm>
              <a:off x="1532360" y="3579402"/>
              <a:ext cx="21805425" cy="136001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3486057" cy="940513"/>
              <a:chOff x="1311958" y="3405486"/>
              <a:chExt cx="3486057" cy="940513"/>
            </a:xfrm>
          </p:grpSpPr>
          <p:sp>
            <p:nvSpPr>
              <p:cNvPr id="97" name="Freeform 20"/>
              <p:cNvSpPr>
                <a:spLocks/>
              </p:cNvSpPr>
              <p:nvPr/>
            </p:nvSpPr>
            <p:spPr bwMode="auto">
              <a:xfrm rot="5400000">
                <a:off x="3038648" y="2553820"/>
                <a:ext cx="793395"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250671" y="3527166"/>
                <a:ext cx="2403222" cy="800219"/>
              </a:xfrm>
              <a:prstGeom prst="rect">
                <a:avLst/>
              </a:prstGeom>
              <a:noFill/>
            </p:spPr>
            <p:txBody>
              <a:bodyPr wrap="none" rtlCol="0">
                <a:spAutoFit/>
              </a:bodyPr>
              <a:lstStyle/>
              <a:p>
                <a:r>
                  <a:rPr lang="vi-VN" sz="4600" b="1" dirty="0">
                    <a:solidFill>
                      <a:prstClr val="white"/>
                    </a:solidFill>
                    <a:latin typeface="Tahoma" pitchFamily="34" charset="0"/>
                    <a:ea typeface="Tahoma" pitchFamily="34" charset="0"/>
                    <a:cs typeface="Tahoma" pitchFamily="34" charset="0"/>
                  </a:rPr>
                  <a:t>Câu hỏi</a:t>
                </a:r>
                <a:endParaRPr lang="en-US" sz="4600" b="1" dirty="0">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prstClr val="white"/>
                  </a:solidFill>
                  <a:latin typeface="Tahoma" pitchFamily="34" charset="0"/>
                  <a:ea typeface="Tahoma" pitchFamily="34" charset="0"/>
                  <a:cs typeface="Tahoma"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a:t>
              </a:r>
              <a:r>
                <a:rPr lang="en-US" sz="4800" b="1" dirty="0" smtClean="0">
                  <a:solidFill>
                    <a:srgbClr val="145F82"/>
                  </a:solidFill>
                  <a:latin typeface="Tahoma" pitchFamily="34" charset="0"/>
                  <a:ea typeface="Tahoma" pitchFamily="34" charset="0"/>
                  <a:cs typeface="Tahoma" pitchFamily="34" charset="0"/>
                </a:rPr>
                <a:t>HỆ BPT BẬC NHẤT HAI ẨN</a:t>
              </a:r>
              <a:endParaRPr lang="en-US" sz="4800" b="1" dirty="0">
                <a:solidFill>
                  <a:srgbClr val="14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84" name="TextBox 83"/>
              <p:cNvSpPr txBox="1"/>
              <p:nvPr/>
            </p:nvSpPr>
            <p:spPr>
              <a:xfrm>
                <a:off x="4051363" y="3346910"/>
                <a:ext cx="15163988" cy="769441"/>
              </a:xfrm>
              <a:prstGeom prst="rect">
                <a:avLst/>
              </a:prstGeom>
              <a:noFill/>
            </p:spPr>
            <p:txBody>
              <a:bodyPr wrap="square" rtlCol="0">
                <a:spAutoFit/>
              </a:bodyPr>
              <a:lstStyle/>
              <a:p>
                <a:r>
                  <a:rPr lang="en-US" sz="4400" b="1" dirty="0" smtClean="0">
                    <a:solidFill>
                      <a:prstClr val="black"/>
                    </a:solidFill>
                    <a:latin typeface="Tahoma" pitchFamily="34" charset="0"/>
                    <a:ea typeface="Tahoma" pitchFamily="34" charset="0"/>
                    <a:cs typeface="Tahoma" pitchFamily="34" charset="0"/>
                  </a:rPr>
                  <a:t>Muốn </a:t>
                </a:r>
                <a:r>
                  <a:rPr lang="en-US" sz="4400" b="1" dirty="0" err="1" smtClean="0">
                    <a:solidFill>
                      <a:prstClr val="black"/>
                    </a:solidFill>
                    <a:latin typeface="Tahoma" pitchFamily="34" charset="0"/>
                    <a:ea typeface="Tahoma" pitchFamily="34" charset="0"/>
                    <a:cs typeface="Tahoma" pitchFamily="34" charset="0"/>
                  </a:rPr>
                  <a:t>biết</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cặp</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số</a:t>
                </a:r>
                <a:r>
                  <a:rPr lang="en-US" sz="4400" b="1" dirty="0" smtClean="0">
                    <a:solidFill>
                      <a:prstClr val="black"/>
                    </a:solidFill>
                    <a:latin typeface="Tahoma" pitchFamily="34" charset="0"/>
                    <a:ea typeface="Tahoma" pitchFamily="34" charset="0"/>
                    <a:cs typeface="Tahoma" pitchFamily="34" charset="0"/>
                  </a:rPr>
                  <a:t> </a:t>
                </a:r>
                <a14:m>
                  <m:oMath xmlns:m="http://schemas.openxmlformats.org/officeDocument/2006/math">
                    <m:d>
                      <m:dPr>
                        <m:ctrlPr>
                          <a:rPr lang="en-US" sz="4400" b="1" i="1" smtClean="0">
                            <a:solidFill>
                              <a:prstClr val="black"/>
                            </a:solidFill>
                            <a:latin typeface="Cambria Math" panose="02040503050406030204" pitchFamily="18" charset="0"/>
                            <a:ea typeface="Tahoma" pitchFamily="34" charset="0"/>
                            <a:cs typeface="Tahoma" pitchFamily="34" charset="0"/>
                          </a:rPr>
                        </m:ctrlPr>
                      </m:dPr>
                      <m:e>
                        <m:r>
                          <a:rPr lang="en-US" sz="4400" b="1" i="1" smtClean="0">
                            <a:solidFill>
                              <a:prstClr val="black"/>
                            </a:solidFill>
                            <a:latin typeface="Cambria Math" panose="02040503050406030204" pitchFamily="18" charset="0"/>
                            <a:ea typeface="Tahoma" pitchFamily="34" charset="0"/>
                            <a:cs typeface="Tahoma" pitchFamily="34" charset="0"/>
                          </a:rPr>
                          <m:t>𝒙</m:t>
                        </m:r>
                        <m:r>
                          <a:rPr lang="en-US" sz="4400" b="1" i="1" smtClean="0">
                            <a:solidFill>
                              <a:prstClr val="black"/>
                            </a:solidFill>
                            <a:latin typeface="Cambria Math" panose="02040503050406030204" pitchFamily="18" charset="0"/>
                            <a:ea typeface="Tahoma" pitchFamily="34" charset="0"/>
                            <a:cs typeface="Tahoma" pitchFamily="34" charset="0"/>
                          </a:rPr>
                          <m:t>,</m:t>
                        </m:r>
                        <m:r>
                          <a:rPr lang="en-US" sz="4400" b="1" i="1" smtClean="0">
                            <a:solidFill>
                              <a:prstClr val="black"/>
                            </a:solidFill>
                            <a:latin typeface="Cambria Math" panose="02040503050406030204" pitchFamily="18" charset="0"/>
                            <a:ea typeface="Tahoma" pitchFamily="34" charset="0"/>
                            <a:cs typeface="Tahoma" pitchFamily="34" charset="0"/>
                          </a:rPr>
                          <m:t>𝒚</m:t>
                        </m:r>
                      </m:e>
                    </m:d>
                  </m:oMath>
                </a14:m>
                <a:r>
                  <a:rPr lang="en-US" sz="4400" b="1" dirty="0" smtClean="0">
                    <a:solidFill>
                      <a:prstClr val="black"/>
                    </a:solidFill>
                    <a:latin typeface="Tahoma" pitchFamily="34" charset="0"/>
                    <a:ea typeface="Tahoma" pitchFamily="34" charset="0"/>
                    <a:cs typeface="Tahoma" pitchFamily="34" charset="0"/>
                  </a:rPr>
                  <a:t> là </a:t>
                </a:r>
                <a:r>
                  <a:rPr lang="en-US" sz="4400" b="1" dirty="0" err="1" smtClean="0">
                    <a:solidFill>
                      <a:prstClr val="black"/>
                    </a:solidFill>
                    <a:latin typeface="Tahoma" pitchFamily="34" charset="0"/>
                    <a:ea typeface="Tahoma" pitchFamily="34" charset="0"/>
                    <a:cs typeface="Tahoma" pitchFamily="34" charset="0"/>
                  </a:rPr>
                  <a:t>nghiệm</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của</a:t>
                </a:r>
                <a:r>
                  <a:rPr lang="en-US" sz="4400" b="1" dirty="0" smtClean="0">
                    <a:solidFill>
                      <a:prstClr val="black"/>
                    </a:solidFill>
                    <a:latin typeface="Tahoma" pitchFamily="34" charset="0"/>
                    <a:ea typeface="Tahoma" pitchFamily="34" charset="0"/>
                    <a:cs typeface="Tahoma" pitchFamily="34" charset="0"/>
                  </a:rPr>
                  <a:t> </a:t>
                </a:r>
                <a:r>
                  <a:rPr lang="en-US" sz="4400" b="1" dirty="0" err="1" smtClean="0">
                    <a:solidFill>
                      <a:prstClr val="black"/>
                    </a:solidFill>
                    <a:latin typeface="Tahoma" pitchFamily="34" charset="0"/>
                    <a:ea typeface="Tahoma" pitchFamily="34" charset="0"/>
                    <a:cs typeface="Tahoma" pitchFamily="34" charset="0"/>
                  </a:rPr>
                  <a:t>hệ</a:t>
                </a:r>
                <a:r>
                  <a:rPr lang="en-US" sz="4400" b="1" dirty="0" smtClean="0">
                    <a:solidFill>
                      <a:prstClr val="black"/>
                    </a:solidFill>
                    <a:latin typeface="Tahoma" pitchFamily="34" charset="0"/>
                    <a:ea typeface="Tahoma" pitchFamily="34" charset="0"/>
                    <a:cs typeface="Tahoma" pitchFamily="34" charset="0"/>
                  </a:rPr>
                  <a:t> BPT, ta </a:t>
                </a:r>
                <a:r>
                  <a:rPr lang="en-US" sz="4400" b="1" dirty="0" err="1" smtClean="0">
                    <a:solidFill>
                      <a:prstClr val="black"/>
                    </a:solidFill>
                    <a:latin typeface="Tahoma" pitchFamily="34" charset="0"/>
                    <a:ea typeface="Tahoma" pitchFamily="34" charset="0"/>
                    <a:cs typeface="Tahoma" pitchFamily="34" charset="0"/>
                  </a:rPr>
                  <a:t>cần</a:t>
                </a:r>
                <a:r>
                  <a:rPr lang="en-US" sz="4400" b="1" dirty="0" smtClean="0">
                    <a:solidFill>
                      <a:prstClr val="black"/>
                    </a:solidFill>
                    <a:latin typeface="Tahoma" pitchFamily="34" charset="0"/>
                    <a:ea typeface="Tahoma" pitchFamily="34" charset="0"/>
                    <a:cs typeface="Tahoma" pitchFamily="34" charset="0"/>
                  </a:rPr>
                  <a:t>?</a:t>
                </a:r>
                <a:endParaRPr lang="vi-VN" sz="4400" b="1" dirty="0">
                  <a:solidFill>
                    <a:prstClr val="black"/>
                  </a:solidFill>
                  <a:latin typeface="Tahoma" pitchFamily="34" charset="0"/>
                  <a:ea typeface="Tahoma" pitchFamily="34" charset="0"/>
                  <a:cs typeface="Tahoma" pitchFamily="34" charset="0"/>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4051363" y="3346910"/>
                <a:ext cx="15163988" cy="769441"/>
              </a:xfrm>
              <a:prstGeom prst="rect">
                <a:avLst/>
              </a:prstGeom>
              <a:blipFill>
                <a:blip r:embed="rId3"/>
                <a:stretch>
                  <a:fillRect l="-1649" t="-16667" r="-483"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2070956" y="5540922"/>
                <a:ext cx="18655444" cy="1446550"/>
              </a:xfrm>
              <a:prstGeom prst="rect">
                <a:avLst/>
              </a:prstGeom>
              <a:noFill/>
            </p:spPr>
            <p:txBody>
              <a:bodyPr wrap="square" rtlCol="0">
                <a:spAutoFit/>
              </a:bodyPr>
              <a:lstStyle/>
              <a:p>
                <a:pPr>
                  <a:lnSpc>
                    <a:spcPct val="200000"/>
                  </a:lnSpc>
                </a:pPr>
                <a:r>
                  <a:rPr lang="en-US" sz="4400" b="1" dirty="0" smtClean="0">
                    <a:latin typeface="Tahoma" pitchFamily="34" charset="0"/>
                    <a:ea typeface="Tahoma" pitchFamily="34" charset="0"/>
                    <a:cs typeface="Tahoma" pitchFamily="34" charset="0"/>
                  </a:rPr>
                  <a:t>Ta </a:t>
                </a:r>
                <a:r>
                  <a:rPr lang="en-US" sz="4400" b="1" dirty="0" err="1" smtClean="0">
                    <a:latin typeface="Tahoma" pitchFamily="34" charset="0"/>
                    <a:ea typeface="Tahoma" pitchFamily="34" charset="0"/>
                    <a:cs typeface="Tahoma" pitchFamily="34" charset="0"/>
                  </a:rPr>
                  <a:t>kiểm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tra</a:t>
                </a:r>
                <a:r>
                  <a:rPr lang="en-US" sz="4400" b="1" dirty="0" smtClean="0">
                    <a:latin typeface="Tahoma" pitchFamily="34" charset="0"/>
                    <a:ea typeface="Tahoma" pitchFamily="34" charset="0"/>
                    <a:cs typeface="Tahoma" pitchFamily="34" charset="0"/>
                  </a:rPr>
                  <a:t> </a:t>
                </a:r>
                <a14:m>
                  <m:oMath xmlns:m="http://schemas.openxmlformats.org/officeDocument/2006/math">
                    <m:d>
                      <m:dPr>
                        <m:ctrlPr>
                          <a:rPr lang="en-US" sz="4400" b="1" i="1">
                            <a:solidFill>
                              <a:prstClr val="black"/>
                            </a:solidFill>
                            <a:latin typeface="Cambria Math" panose="02040503050406030204" pitchFamily="18" charset="0"/>
                            <a:ea typeface="Tahoma" pitchFamily="34" charset="0"/>
                            <a:cs typeface="Tahoma" pitchFamily="34" charset="0"/>
                          </a:rPr>
                        </m:ctrlPr>
                      </m:dPr>
                      <m:e>
                        <m:r>
                          <a:rPr lang="en-US" sz="4400" b="1" i="1">
                            <a:solidFill>
                              <a:prstClr val="black"/>
                            </a:solidFill>
                            <a:latin typeface="Cambria Math" panose="02040503050406030204" pitchFamily="18" charset="0"/>
                            <a:ea typeface="Tahoma" pitchFamily="34" charset="0"/>
                            <a:cs typeface="Tahoma" pitchFamily="34" charset="0"/>
                          </a:rPr>
                          <m:t>𝒙</m:t>
                        </m:r>
                        <m:r>
                          <a:rPr lang="en-US" sz="4400" b="1" i="1">
                            <a:solidFill>
                              <a:prstClr val="black"/>
                            </a:solidFill>
                            <a:latin typeface="Cambria Math" panose="02040503050406030204" pitchFamily="18" charset="0"/>
                            <a:ea typeface="Tahoma" pitchFamily="34" charset="0"/>
                            <a:cs typeface="Tahoma" pitchFamily="34" charset="0"/>
                          </a:rPr>
                          <m:t>,</m:t>
                        </m:r>
                        <m:r>
                          <a:rPr lang="en-US" sz="4400" b="1" i="1">
                            <a:solidFill>
                              <a:prstClr val="black"/>
                            </a:solidFill>
                            <a:latin typeface="Cambria Math" panose="02040503050406030204" pitchFamily="18" charset="0"/>
                            <a:ea typeface="Tahoma" pitchFamily="34" charset="0"/>
                            <a:cs typeface="Tahoma" pitchFamily="34" charset="0"/>
                          </a:rPr>
                          <m:t>𝒚</m:t>
                        </m:r>
                      </m:e>
                    </m:d>
                    <m:r>
                      <a:rPr lang="en-US" sz="4400" b="1" i="0">
                        <a:solidFill>
                          <a:prstClr val="black"/>
                        </a:solidFill>
                        <a:latin typeface="Cambria Math" panose="02040503050406030204" pitchFamily="18" charset="0"/>
                        <a:ea typeface="Tahoma" pitchFamily="34" charset="0"/>
                        <a:cs typeface="Tahoma" pitchFamily="34" charset="0"/>
                      </a:rPr>
                      <m:t> </m:t>
                    </m:r>
                  </m:oMath>
                </a14:m>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đó</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có</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nghiệm</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chung</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các</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p>
            </p:txBody>
          </p:sp>
        </mc:Choice>
        <mc:Fallback xmlns="">
          <p:sp>
            <p:nvSpPr>
              <p:cNvPr id="91" name="TextBox 90"/>
              <p:cNvSpPr txBox="1">
                <a:spLocks noRot="1" noChangeAspect="1" noMove="1" noResize="1" noEditPoints="1" noAdjustHandles="1" noChangeArrowheads="1" noChangeShapeType="1" noTextEdit="1"/>
              </p:cNvSpPr>
              <p:nvPr/>
            </p:nvSpPr>
            <p:spPr>
              <a:xfrm>
                <a:off x="2070956" y="5540922"/>
                <a:ext cx="18655444" cy="1446550"/>
              </a:xfrm>
              <a:prstGeom prst="rect">
                <a:avLst/>
              </a:prstGeom>
              <a:blipFill>
                <a:blip r:embed="rId4"/>
                <a:stretch>
                  <a:fillRect l="-1340" b="-4219"/>
                </a:stretch>
              </a:blipFill>
            </p:spPr>
            <p:txBody>
              <a:bodyPr/>
              <a:lstStyle/>
              <a:p>
                <a:r>
                  <a:rPr lang="en-US">
                    <a:noFill/>
                  </a:rPr>
                  <a:t> </a:t>
                </a:r>
              </a:p>
            </p:txBody>
          </p:sp>
        </mc:Fallback>
      </mc:AlternateContent>
      <p:sp>
        <p:nvSpPr>
          <p:cNvPr id="2" name="TextBox 1"/>
          <p:cNvSpPr txBox="1"/>
          <p:nvPr/>
        </p:nvSpPr>
        <p:spPr>
          <a:xfrm>
            <a:off x="3514054" y="6156732"/>
            <a:ext cx="1362670" cy="769441"/>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sym typeface="Symbol"/>
              </a:rPr>
              <a:t> </a:t>
            </a:r>
            <a:endParaRPr lang="vi-VN" sz="4400" b="1" dirty="0">
              <a:latin typeface="Tahoma" pitchFamily="34" charset="0"/>
              <a:ea typeface="Tahoma" pitchFamily="34" charset="0"/>
              <a:cs typeface="Tahoma" pitchFamily="34" charset="0"/>
            </a:endParaRPr>
          </a:p>
        </p:txBody>
      </p:sp>
      <p:grpSp>
        <p:nvGrpSpPr>
          <p:cNvPr id="69" name="Group 68"/>
          <p:cNvGrpSpPr/>
          <p:nvPr/>
        </p:nvGrpSpPr>
        <p:grpSpPr>
          <a:xfrm>
            <a:off x="307329" y="8305799"/>
            <a:ext cx="23009870" cy="4191001"/>
            <a:chOff x="1076414" y="4334859"/>
            <a:chExt cx="22178685" cy="3118111"/>
          </a:xfrm>
          <a:solidFill>
            <a:schemeClr val="accent2">
              <a:lumMod val="20000"/>
              <a:lumOff val="80000"/>
            </a:schemeClr>
          </a:solidFill>
        </p:grpSpPr>
        <p:grpSp>
          <p:nvGrpSpPr>
            <p:cNvPr id="70" name="Group 5"/>
            <p:cNvGrpSpPr/>
            <p:nvPr/>
          </p:nvGrpSpPr>
          <p:grpSpPr>
            <a:xfrm>
              <a:off x="1533269" y="4671091"/>
              <a:ext cx="21721830" cy="2781879"/>
              <a:chOff x="637542" y="1083939"/>
              <a:chExt cx="8553828" cy="1095238"/>
            </a:xfrm>
            <a:grpFill/>
          </p:grpSpPr>
          <p:sp>
            <p:nvSpPr>
              <p:cNvPr id="89" name="Rounded Rectangle 88"/>
              <p:cNvSpPr/>
              <p:nvPr/>
            </p:nvSpPr>
            <p:spPr>
              <a:xfrm>
                <a:off x="637542" y="1083939"/>
                <a:ext cx="8553828" cy="1095238"/>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90" name="TextBox 89"/>
              <p:cNvSpPr txBox="1"/>
              <p:nvPr/>
            </p:nvSpPr>
            <p:spPr>
              <a:xfrm>
                <a:off x="1007731" y="1742814"/>
                <a:ext cx="7867095" cy="242977"/>
              </a:xfrm>
              <a:prstGeom prst="rect">
                <a:avLst/>
              </a:prstGeom>
              <a:grp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71" name="Group 65"/>
            <p:cNvGrpSpPr/>
            <p:nvPr/>
          </p:nvGrpSpPr>
          <p:grpSpPr>
            <a:xfrm>
              <a:off x="1076414" y="4334859"/>
              <a:ext cx="4411573" cy="824978"/>
              <a:chOff x="166396" y="8712046"/>
              <a:chExt cx="4411573" cy="824978"/>
            </a:xfrm>
            <a:grpFill/>
          </p:grpSpPr>
          <p:sp>
            <p:nvSpPr>
              <p:cNvPr id="72" name="Freeform 20"/>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73" name="Group 7"/>
              <p:cNvGrpSpPr/>
              <p:nvPr/>
            </p:nvGrpSpPr>
            <p:grpSpPr>
              <a:xfrm>
                <a:off x="166396" y="8780577"/>
                <a:ext cx="702538" cy="572229"/>
                <a:chOff x="-145995" y="8633545"/>
                <a:chExt cx="787401" cy="641352"/>
              </a:xfrm>
              <a:grpFill/>
            </p:grpSpPr>
            <p:sp>
              <p:nvSpPr>
                <p:cNvPr id="75"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6"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7"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8"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9"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0"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1"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2"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3"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6"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74" name="TextBox 73"/>
              <p:cNvSpPr txBox="1"/>
              <p:nvPr/>
            </p:nvSpPr>
            <p:spPr>
              <a:xfrm>
                <a:off x="932118" y="8712046"/>
                <a:ext cx="2480166" cy="800219"/>
              </a:xfrm>
              <a:prstGeom prst="rect">
                <a:avLst/>
              </a:prstGeom>
              <a:grpFill/>
            </p:spPr>
            <p:txBody>
              <a:bodyPr wrap="non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grpSp>
      <p:sp>
        <p:nvSpPr>
          <p:cNvPr id="94" name="TextBox 93"/>
          <p:cNvSpPr txBox="1"/>
          <p:nvPr/>
        </p:nvSpPr>
        <p:spPr>
          <a:xfrm>
            <a:off x="946060" y="9316065"/>
            <a:ext cx="22066340" cy="2554545"/>
          </a:xfrm>
          <a:prstGeom prst="rect">
            <a:avLst/>
          </a:prstGeom>
          <a:noFill/>
        </p:spPr>
        <p:txBody>
          <a:bodyPr wrap="square" rtlCol="0">
            <a:spAutoFit/>
          </a:bodyPr>
          <a:lstStyle/>
          <a:p>
            <a:pPr algn="just">
              <a:lnSpc>
                <a:spcPct val="200000"/>
              </a:lnSpc>
              <a:buFont typeface="Arial" charset="0"/>
              <a:buChar char="•"/>
            </a:pPr>
            <a:r>
              <a:rPr lang="en-US" sz="4000" b="1" dirty="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bất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phương</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trình</a:t>
            </a:r>
            <a:r>
              <a:rPr lang="en-US" sz="4000" b="1" dirty="0">
                <a:latin typeface="Tahoma" pitchFamily="34" charset="0"/>
                <a:ea typeface="Tahoma" pitchFamily="34" charset="0"/>
                <a:cs typeface="Tahoma" pitchFamily="34" charset="0"/>
              </a:rPr>
              <a:t> </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bậc</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nhất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hai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ẩn</a:t>
            </a:r>
            <a:r>
              <a:rPr lang="en-US" sz="4000" b="1" dirty="0" smtClean="0">
                <a:latin typeface="Tahoma" pitchFamily="34" charset="0"/>
                <a:ea typeface="Tahoma" pitchFamily="34" charset="0"/>
                <a:cs typeface="Tahoma" pitchFamily="34" charset="0"/>
              </a:rPr>
              <a:t> x, y </a:t>
            </a:r>
            <a:r>
              <a:rPr lang="en-US" sz="4000" b="1" dirty="0" err="1" smtClean="0">
                <a:latin typeface="Tahoma" pitchFamily="34" charset="0"/>
                <a:ea typeface="Tahoma" pitchFamily="34" charset="0"/>
                <a:cs typeface="Tahoma" pitchFamily="34" charset="0"/>
              </a:rPr>
              <a:t>là</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gồm</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một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số</a:t>
            </a:r>
            <a:r>
              <a:rPr lang="en-US" sz="4000" b="1" dirty="0" smtClean="0">
                <a:latin typeface="Tahoma" pitchFamily="34" charset="0"/>
                <a:ea typeface="Tahoma" pitchFamily="34" charset="0"/>
                <a:cs typeface="Tahoma" pitchFamily="34" charset="0"/>
              </a:rPr>
              <a:t> BPT </a:t>
            </a:r>
            <a:r>
              <a:rPr lang="en-US" sz="4000" b="1" dirty="0" err="1" smtClean="0">
                <a:latin typeface="Tahoma" pitchFamily="34" charset="0"/>
                <a:ea typeface="Tahoma" pitchFamily="34" charset="0"/>
                <a:cs typeface="Tahoma" pitchFamily="34" charset="0"/>
              </a:rPr>
              <a:t>bậc</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nhất</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hai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ẩn</a:t>
            </a:r>
            <a:r>
              <a:rPr lang="en-US" sz="4000" b="1" dirty="0" smtClean="0">
                <a:latin typeface="Tahoma" pitchFamily="34" charset="0"/>
                <a:ea typeface="Tahoma" pitchFamily="34" charset="0"/>
                <a:cs typeface="Tahoma" pitchFamily="34" charset="0"/>
              </a:rPr>
              <a:t> x, y</a:t>
            </a:r>
            <a:endParaRPr lang="en-US" sz="4000" b="1" dirty="0">
              <a:latin typeface="Tahoma" pitchFamily="34" charset="0"/>
              <a:ea typeface="Tahoma" pitchFamily="34" charset="0"/>
              <a:cs typeface="Tahoma" pitchFamily="34" charset="0"/>
            </a:endParaRPr>
          </a:p>
          <a:p>
            <a:pPr algn="just">
              <a:lnSpc>
                <a:spcPct val="200000"/>
              </a:lnSpc>
              <a:buFont typeface="Arial" charset="0"/>
              <a:buChar char="•"/>
            </a:pPr>
            <a:r>
              <a:rPr lang="en-US" sz="4000" b="1" dirty="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Mỗi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nghiệm</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chung</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của</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các</a:t>
            </a:r>
            <a:r>
              <a:rPr lang="en-US" sz="4000" b="1" dirty="0" smtClean="0">
                <a:latin typeface="Tahoma" pitchFamily="34" charset="0"/>
                <a:ea typeface="Tahoma" pitchFamily="34" charset="0"/>
                <a:cs typeface="Tahoma" pitchFamily="34" charset="0"/>
              </a:rPr>
              <a:t> BPT </a:t>
            </a:r>
            <a:r>
              <a:rPr lang="en-US" sz="4000" b="1" dirty="0" err="1" smtClean="0">
                <a:latin typeface="Tahoma" pitchFamily="34" charset="0"/>
                <a:ea typeface="Tahoma" pitchFamily="34" charset="0"/>
                <a:cs typeface="Tahoma" pitchFamily="34" charset="0"/>
              </a:rPr>
              <a:t>trong</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được</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gọi</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là</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nghiệm</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của</a:t>
            </a:r>
            <a:r>
              <a:rPr lang="en-US" sz="4000" b="1" dirty="0" smtClean="0">
                <a:latin typeface="Tahoma" pitchFamily="34" charset="0"/>
                <a:ea typeface="Tahoma" pitchFamily="34" charset="0"/>
                <a:cs typeface="Tahoma" pitchFamily="34" charset="0"/>
              </a:rPr>
              <a:t> </a:t>
            </a:r>
            <a:r>
              <a:rPr lang="en-US" sz="4000" b="1" dirty="0" err="1" smtClean="0">
                <a:latin typeface="Tahoma" pitchFamily="34" charset="0"/>
                <a:ea typeface="Tahoma" pitchFamily="34" charset="0"/>
                <a:cs typeface="Tahoma" pitchFamily="34" charset="0"/>
              </a:rPr>
              <a:t>hệ</a:t>
            </a:r>
            <a:r>
              <a:rPr lang="en-US" sz="4000" b="1" dirty="0" smtClean="0">
                <a:latin typeface="Tahoma" pitchFamily="34" charset="0"/>
                <a:ea typeface="Tahoma" pitchFamily="34" charset="0"/>
                <a:cs typeface="Tahoma" pitchFamily="34" charset="0"/>
              </a:rPr>
              <a:t> BPT</a:t>
            </a:r>
            <a:endParaRPr lang="en-US" sz="40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518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barn(inVertical)">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1000"/>
                                        <p:tgtEl>
                                          <p:spTgt spid="91"/>
                                        </p:tgtEl>
                                      </p:cBhvr>
                                    </p:animEffect>
                                    <p:anim calcmode="lin" valueType="num">
                                      <p:cBhvr>
                                        <p:cTn id="18" dur="1000" fill="hold"/>
                                        <p:tgtEl>
                                          <p:spTgt spid="91"/>
                                        </p:tgtEl>
                                        <p:attrNameLst>
                                          <p:attrName>ppt_x</p:attrName>
                                        </p:attrNameLst>
                                      </p:cBhvr>
                                      <p:tavLst>
                                        <p:tav tm="0">
                                          <p:val>
                                            <p:strVal val="#ppt_x"/>
                                          </p:val>
                                        </p:tav>
                                        <p:tav tm="100000">
                                          <p:val>
                                            <p:strVal val="#ppt_x"/>
                                          </p:val>
                                        </p:tav>
                                      </p:tavLst>
                                    </p:anim>
                                    <p:anim calcmode="lin" valueType="num">
                                      <p:cBhvr>
                                        <p:cTn id="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1000"/>
                                        <p:tgtEl>
                                          <p:spTgt spid="69"/>
                                        </p:tgtEl>
                                      </p:cBhvr>
                                    </p:animEffect>
                                    <p:anim calcmode="lin" valueType="num">
                                      <p:cBhvr>
                                        <p:cTn id="30" dur="1000" fill="hold"/>
                                        <p:tgtEl>
                                          <p:spTgt spid="69"/>
                                        </p:tgtEl>
                                        <p:attrNameLst>
                                          <p:attrName>ppt_x</p:attrName>
                                        </p:attrNameLst>
                                      </p:cBhvr>
                                      <p:tavLst>
                                        <p:tav tm="0">
                                          <p:val>
                                            <p:strVal val="#ppt_x"/>
                                          </p:val>
                                        </p:tav>
                                        <p:tav tm="100000">
                                          <p:val>
                                            <p:strVal val="#ppt_x"/>
                                          </p:val>
                                        </p:tav>
                                      </p:tavLst>
                                    </p:anim>
                                    <p:anim calcmode="lin" valueType="num">
                                      <p:cBhvr>
                                        <p:cTn id="3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down)">
                                      <p:cBhvr>
                                        <p:cTn id="3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84" grpId="0"/>
      <p:bldP spid="91" grpId="0"/>
      <p:bldP spid="2" grpId="0"/>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07430" y="9933874"/>
            <a:ext cx="21977272" cy="17247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3" name="Group 2"/>
          <p:cNvGrpSpPr/>
          <p:nvPr/>
        </p:nvGrpSpPr>
        <p:grpSpPr>
          <a:xfrm>
            <a:off x="247742" y="1973593"/>
            <a:ext cx="21545458" cy="839520"/>
            <a:chOff x="168274" y="1905000"/>
            <a:chExt cx="21545458" cy="839518"/>
          </a:xfrm>
        </p:grpSpPr>
        <p:sp>
          <p:nvSpPr>
            <p:cNvPr id="4" name="Rounded Rectangle 3"/>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2675" y="1913523"/>
              <a:ext cx="716863" cy="754051"/>
            </a:xfrm>
            <a:prstGeom prst="rect">
              <a:avLst/>
            </a:prstGeom>
            <a:noFill/>
          </p:spPr>
          <p:txBody>
            <a:bodyPr wrap="none" rtlCol="0">
              <a:spAutoFit/>
            </a:bodyPr>
            <a:lstStyle/>
            <a:p>
              <a:r>
                <a:rPr lang="en-US" b="1" dirty="0" smtClean="0">
                  <a:solidFill>
                    <a:schemeClr val="bg1"/>
                  </a:solidFill>
                  <a:latin typeface="Tahoma" pitchFamily="34" charset="0"/>
                  <a:ea typeface="Tahoma" pitchFamily="34" charset="0"/>
                  <a:cs typeface="Tahoma" pitchFamily="34" charset="0"/>
                </a:rPr>
                <a:t>II</a:t>
              </a:r>
              <a:endParaRPr lang="en-US" b="1" dirty="0">
                <a:solidFill>
                  <a:schemeClr val="bg1"/>
                </a:solidFill>
                <a:latin typeface="Tahoma" pitchFamily="34" charset="0"/>
                <a:ea typeface="Tahoma" pitchFamily="34" charset="0"/>
                <a:cs typeface="Tahoma" pitchFamily="34" charset="0"/>
              </a:endParaRPr>
            </a:p>
          </p:txBody>
        </p:sp>
        <p:sp>
          <p:nvSpPr>
            <p:cNvPr id="6" name="TextBox 5"/>
            <p:cNvSpPr txBox="1"/>
            <p:nvPr/>
          </p:nvSpPr>
          <p:spPr>
            <a:xfrm>
              <a:off x="2587532" y="1913523"/>
              <a:ext cx="19126200"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BIỂU DIỄN MIỀN NGHIỆM CỦA HỆ BPT BẬC NHẤT HAI ẨN </a:t>
              </a:r>
              <a:endParaRPr lang="en-US" sz="4800" b="1" dirty="0">
                <a:solidFill>
                  <a:srgbClr val="145F82"/>
                </a:solidFill>
                <a:latin typeface="Tahoma" pitchFamily="34" charset="0"/>
                <a:ea typeface="Tahoma" pitchFamily="34" charset="0"/>
                <a:cs typeface="Tahoma" pitchFamily="34" charset="0"/>
              </a:endParaRPr>
            </a:p>
          </p:txBody>
        </p:sp>
      </p:grpSp>
      <p:grpSp>
        <p:nvGrpSpPr>
          <p:cNvPr id="8" name="Group 54"/>
          <p:cNvGrpSpPr/>
          <p:nvPr/>
        </p:nvGrpSpPr>
        <p:grpSpPr>
          <a:xfrm>
            <a:off x="678594" y="2964879"/>
            <a:ext cx="22106109" cy="5640469"/>
            <a:chOff x="1268078" y="3405486"/>
            <a:chExt cx="22106109" cy="4245008"/>
          </a:xfrm>
        </p:grpSpPr>
        <p:sp>
          <p:nvSpPr>
            <p:cNvPr id="10" name="Rounded Rectangle 9"/>
            <p:cNvSpPr/>
            <p:nvPr/>
          </p:nvSpPr>
          <p:spPr>
            <a:xfrm>
              <a:off x="1396914" y="3579402"/>
              <a:ext cx="21977273" cy="40710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67"/>
            <p:cNvGrpSpPr/>
            <p:nvPr/>
          </p:nvGrpSpPr>
          <p:grpSpPr>
            <a:xfrm>
              <a:off x="1268078" y="3405486"/>
              <a:ext cx="3090860" cy="940513"/>
              <a:chOff x="1311958" y="3405486"/>
              <a:chExt cx="3090860" cy="940513"/>
            </a:xfrm>
          </p:grpSpPr>
          <p:sp>
            <p:nvSpPr>
              <p:cNvPr id="12"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2250671" y="3527166"/>
                <a:ext cx="1813317" cy="602243"/>
              </a:xfrm>
              <a:prstGeom prst="rect">
                <a:avLst/>
              </a:prstGeom>
              <a:noFill/>
            </p:spPr>
            <p:txBody>
              <a:bodyPr wrap="none" rtlCol="0">
                <a:spAutoFit/>
              </a:bodyPr>
              <a:lstStyle/>
              <a:p>
                <a:r>
                  <a:rPr lang="en-US" sz="4600" b="1" dirty="0" smtClean="0">
                    <a:solidFill>
                      <a:schemeClr val="bg1"/>
                    </a:solidFill>
                    <a:latin typeface="Tahoma" pitchFamily="34" charset="0"/>
                    <a:ea typeface="Tahoma" pitchFamily="34" charset="0"/>
                    <a:cs typeface="Tahoma" pitchFamily="34" charset="0"/>
                  </a:rPr>
                  <a:t>HĐ</a:t>
                </a:r>
                <a:r>
                  <a:rPr lang="vi-VN" sz="4600" b="1" dirty="0" smtClean="0">
                    <a:solidFill>
                      <a:schemeClr val="bg1"/>
                    </a:solidFill>
                    <a:latin typeface="Tahoma" pitchFamily="34" charset="0"/>
                    <a:ea typeface="Tahoma" pitchFamily="34" charset="0"/>
                    <a:cs typeface="Tahoma" pitchFamily="34" charset="0"/>
                  </a:rPr>
                  <a:t> </a:t>
                </a:r>
                <a:r>
                  <a:rPr lang="en-US" sz="4600" b="1" dirty="0" smtClean="0">
                    <a:solidFill>
                      <a:schemeClr val="bg1"/>
                    </a:solidFill>
                    <a:latin typeface="Tahoma" pitchFamily="34" charset="0"/>
                    <a:ea typeface="Tahoma" pitchFamily="34" charset="0"/>
                    <a:cs typeface="Tahoma" pitchFamily="34" charset="0"/>
                  </a:rPr>
                  <a:t>2</a:t>
                </a:r>
                <a:r>
                  <a:rPr lang="vi-VN" sz="4600" b="1" dirty="0" smtClean="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14" name="Group 70"/>
              <p:cNvGrpSpPr/>
              <p:nvPr/>
            </p:nvGrpSpPr>
            <p:grpSpPr>
              <a:xfrm>
                <a:off x="1311958" y="3405486"/>
                <a:ext cx="950173" cy="940513"/>
                <a:chOff x="1311958" y="3405486"/>
                <a:chExt cx="950173" cy="940513"/>
              </a:xfrm>
            </p:grpSpPr>
            <p:sp>
              <p:nvSpPr>
                <p:cNvPr id="15" name="Rectangle 1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9" name="TextBox 8"/>
              <p:cNvSpPr txBox="1"/>
              <p:nvPr/>
            </p:nvSpPr>
            <p:spPr>
              <a:xfrm>
                <a:off x="1430681" y="3126144"/>
                <a:ext cx="21354021" cy="5301003"/>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rPr>
                  <a:t>                 Cho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BPT </a:t>
                </a:r>
                <a14:m>
                  <m:oMath xmlns:m="http://schemas.openxmlformats.org/officeDocument/2006/math">
                    <m:d>
                      <m:dPr>
                        <m:begChr m:val="{"/>
                        <m:endChr m:val=""/>
                        <m:ctrlPr>
                          <a:rPr lang="en-US" sz="4400" b="1" i="1" smtClean="0">
                            <a:latin typeface="Cambria Math" panose="02040503050406030204" pitchFamily="18" charset="0"/>
                            <a:ea typeface="Tahoma" pitchFamily="34" charset="0"/>
                            <a:cs typeface="Tahoma" pitchFamily="34" charset="0"/>
                          </a:rPr>
                        </m:ctrlPr>
                      </m:dPr>
                      <m:e>
                        <m:m>
                          <m:mPr>
                            <m:mcs>
                              <m:mc>
                                <m:mcPr>
                                  <m:count m:val="1"/>
                                  <m:mcJc m:val="center"/>
                                </m:mcPr>
                              </m:mc>
                            </m:mcs>
                            <m:ctrlPr>
                              <a:rPr lang="en-US" sz="4400" b="1" i="1" smtClean="0">
                                <a:latin typeface="Cambria Math" panose="02040503050406030204" pitchFamily="18" charset="0"/>
                                <a:ea typeface="Tahoma" pitchFamily="34" charset="0"/>
                                <a:cs typeface="Tahoma" pitchFamily="34" charset="0"/>
                              </a:rPr>
                            </m:ctrlPr>
                          </m:mPr>
                          <m:mr>
                            <m:e>
                              <m:r>
                                <m:rPr>
                                  <m:brk m:alnAt="7"/>
                                </m:rP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𝟐</m:t>
                              </m:r>
                            </m:e>
                          </m:mr>
                          <m:mr>
                            <m:e>
                              <m:r>
                                <a:rPr lang="en-US" sz="4400" b="1" i="1" smtClean="0">
                                  <a:latin typeface="Cambria Math" panose="02040503050406030204" pitchFamily="18" charset="0"/>
                                  <a:ea typeface="Tahoma" pitchFamily="34" charset="0"/>
                                  <a:cs typeface="Tahoma" pitchFamily="34" charset="0"/>
                                </a:rPr>
                                <m:t>𝟕</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𝟏𝟔</m:t>
                              </m:r>
                            </m:e>
                          </m:mr>
                          <m:mr>
                            <m:e>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𝟒</m:t>
                              </m:r>
                            </m:e>
                          </m:mr>
                        </m:m>
                      </m:e>
                    </m:d>
                  </m:oMath>
                </a14:m>
                <a:endParaRPr lang="en-US" sz="4400" b="1" dirty="0" smtClean="0">
                  <a:latin typeface="Tahoma" pitchFamily="34" charset="0"/>
                  <a:ea typeface="Tahoma" pitchFamily="34" charset="0"/>
                  <a:cs typeface="Tahoma" pitchFamily="34" charset="0"/>
                </a:endParaRPr>
              </a:p>
              <a:p>
                <a:pPr marL="742950" indent="-742950">
                  <a:lnSpc>
                    <a:spcPct val="150000"/>
                  </a:lnSpc>
                  <a:buAutoNum type="alphaLcPeriod"/>
                </a:pP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cùng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mp</a:t>
                </a:r>
                <a:r>
                  <a:rPr lang="en-US" sz="4400" b="1" dirty="0" smtClean="0">
                    <a:latin typeface="Tahoma" pitchFamily="34" charset="0"/>
                    <a:ea typeface="Tahoma" pitchFamily="34" charset="0"/>
                    <a:cs typeface="Tahoma" pitchFamily="34" charset="0"/>
                  </a:rPr>
                  <a:t> Oxy, </a:t>
                </a:r>
                <a:r>
                  <a:rPr lang="en-US" sz="4400" b="1" dirty="0" err="1" smtClean="0">
                    <a:latin typeface="Tahoma" pitchFamily="34" charset="0"/>
                    <a:ea typeface="Tahoma" pitchFamily="34" charset="0"/>
                    <a:cs typeface="Tahoma" pitchFamily="34" charset="0"/>
                  </a:rPr>
                  <a:t>biểu</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diễn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mỗi</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bằng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cách</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gạch</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bỏ</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phần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không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thuộc</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a:t>
                </a:r>
              </a:p>
              <a:p>
                <a:pPr marL="742950" indent="-742950">
                  <a:lnSpc>
                    <a:spcPct val="150000"/>
                  </a:lnSpc>
                  <a:buAutoNum type="alphaLcPeriod"/>
                </a:pPr>
                <a:r>
                  <a:rPr lang="en-US" sz="4400" b="1" dirty="0" err="1" smtClean="0">
                    <a:latin typeface="Tahoma" pitchFamily="34" charset="0"/>
                    <a:ea typeface="Tahoma" pitchFamily="34" charset="0"/>
                    <a:cs typeface="Tahoma" pitchFamily="34" charset="0"/>
                  </a:rPr>
                  <a:t>Tìm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bpt</a:t>
                </a:r>
                <a:endParaRPr lang="en-US" sz="4400" b="1" dirty="0">
                  <a:latin typeface="Tahoma" pitchFamily="34" charset="0"/>
                  <a:ea typeface="Tahoma" pitchFamily="34" charset="0"/>
                  <a:cs typeface="Tahoma"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430681" y="3126144"/>
                <a:ext cx="21354021" cy="5301003"/>
              </a:xfrm>
              <a:prstGeom prst="rect">
                <a:avLst/>
              </a:prstGeom>
              <a:blipFill>
                <a:blip r:embed="rId2"/>
                <a:stretch>
                  <a:fillRect l="-1170" b="-2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917746" y="10105064"/>
                <a:ext cx="21756639" cy="1446550"/>
              </a:xfrm>
              <a:prstGeom prst="rect">
                <a:avLst/>
              </a:prstGeom>
              <a:noFill/>
            </p:spPr>
            <p:txBody>
              <a:bodyPr wrap="square" rtlCol="0">
                <a:spAutoFit/>
              </a:bodyPr>
              <a:lstStyle/>
              <a:p>
                <a:r>
                  <a:rPr lang="en-US" sz="4400" b="1" dirty="0" smtClean="0">
                    <a:latin typeface="Tahoma" pitchFamily="34" charset="0"/>
                    <a:ea typeface="Tahoma" pitchFamily="34" charset="0"/>
                    <a:cs typeface="Tahoma" pitchFamily="34" charset="0"/>
                  </a:rPr>
                  <a:t>B1: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cùng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mp</a:t>
                </a:r>
                <a:r>
                  <a:rPr lang="en-US" sz="4400" b="1" dirty="0" smtClean="0">
                    <a:latin typeface="Tahoma" pitchFamily="34" charset="0"/>
                    <a:ea typeface="Tahoma" pitchFamily="34" charset="0"/>
                    <a:cs typeface="Tahoma" pitchFamily="34" charset="0"/>
                  </a:rPr>
                  <a:t> Oxy, </a:t>
                </a:r>
                <a:r>
                  <a:rPr lang="en-US" sz="4400" b="1" dirty="0" err="1" smtClean="0">
                    <a:latin typeface="Tahoma" pitchFamily="34" charset="0"/>
                    <a:ea typeface="Tahoma" pitchFamily="34" charset="0"/>
                    <a:cs typeface="Tahoma" pitchFamily="34" charset="0"/>
                  </a:rPr>
                  <a:t>vẽ</a:t>
                </a:r>
                <a:r>
                  <a:rPr lang="en-US" sz="4400" b="1" dirty="0" smtClean="0">
                    <a:latin typeface="Tahoma" pitchFamily="34" charset="0"/>
                    <a:ea typeface="Tahoma" pitchFamily="34" charset="0"/>
                    <a:cs typeface="Tahoma" pitchFamily="34" charset="0"/>
                  </a:rPr>
                  <a:t> 3 </a:t>
                </a:r>
                <a:r>
                  <a:rPr lang="en-US" sz="4400" b="1" dirty="0" err="1" smtClean="0">
                    <a:latin typeface="Tahoma" pitchFamily="34" charset="0"/>
                    <a:ea typeface="Tahoma" pitchFamily="34" charset="0"/>
                    <a:cs typeface="Tahoma" pitchFamily="34" charset="0"/>
                  </a:rPr>
                  <a:t>đường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thẳng</a:t>
                </a:r>
                <a:r>
                  <a:rPr lang="en-US" sz="4400" b="1" dirty="0" smtClean="0">
                    <a:latin typeface="Tahoma" pitchFamily="34" charset="0"/>
                    <a:ea typeface="Tahoma" pitchFamily="34" charset="0"/>
                    <a:cs typeface="Tahoma" pitchFamily="34" charset="0"/>
                  </a:rPr>
                  <a:t> </a:t>
                </a:r>
                <a14:m>
                  <m:oMath xmlns:m="http://schemas.openxmlformats.org/officeDocument/2006/math">
                    <m:sSub>
                      <m:sSubPr>
                        <m:ctrlPr>
                          <a:rPr lang="en-US" sz="4400" b="1" i="1" smtClean="0">
                            <a:latin typeface="Cambria Math" panose="02040503050406030204" pitchFamily="18" charset="0"/>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𝒅</m:t>
                        </m:r>
                      </m:e>
                      <m:sub>
                        <m:r>
                          <a:rPr lang="en-US" sz="4400" b="1" i="1" smtClean="0">
                            <a:latin typeface="Cambria Math" panose="02040503050406030204" pitchFamily="18" charset="0"/>
                            <a:ea typeface="Tahoma" pitchFamily="34" charset="0"/>
                            <a:cs typeface="Tahoma" pitchFamily="34" charset="0"/>
                          </a:rPr>
                          <m:t>𝟏</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m:t>
                    </m:r>
                    <m:sSub>
                      <m:sSubPr>
                        <m:ctrlPr>
                          <a:rPr lang="en-US" sz="4400" b="1" i="1" smtClean="0">
                            <a:latin typeface="Cambria Math" panose="02040503050406030204" pitchFamily="18" charset="0"/>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  </m:t>
                        </m:r>
                        <m:r>
                          <a:rPr lang="en-US" sz="4400" b="1" i="1" smtClean="0">
                            <a:latin typeface="Cambria Math" panose="02040503050406030204" pitchFamily="18" charset="0"/>
                            <a:ea typeface="Tahoma" pitchFamily="34" charset="0"/>
                            <a:cs typeface="Tahoma" pitchFamily="34" charset="0"/>
                          </a:rPr>
                          <m:t>𝒅</m:t>
                        </m:r>
                      </m:e>
                      <m:sub>
                        <m:r>
                          <a:rPr lang="en-US" sz="4400" b="1" i="1" smtClean="0">
                            <a:latin typeface="Cambria Math" panose="02040503050406030204" pitchFamily="18" charset="0"/>
                            <a:ea typeface="Tahoma" pitchFamily="34" charset="0"/>
                            <a:cs typeface="Tahoma" pitchFamily="34" charset="0"/>
                          </a:rPr>
                          <m:t>𝟐</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𝟕</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𝟏𝟔</m:t>
                    </m:r>
                    <m:r>
                      <a:rPr lang="en-US" sz="4400" b="1" i="1" smtClean="0">
                        <a:latin typeface="Cambria Math" panose="02040503050406030204" pitchFamily="18" charset="0"/>
                        <a:ea typeface="Tahoma" pitchFamily="34" charset="0"/>
                        <a:cs typeface="Tahoma" pitchFamily="34" charset="0"/>
                      </a:rPr>
                      <m:t>; </m:t>
                    </m:r>
                  </m:oMath>
                </a14:m>
                <a:endParaRPr lang="en-US" sz="4400" b="1" dirty="0" smtClean="0">
                  <a:latin typeface="Tahoma" pitchFamily="34" charset="0"/>
                  <a:ea typeface="Tahoma" pitchFamily="34" charset="0"/>
                  <a:cs typeface="Tahoma" pitchFamily="34" charset="0"/>
                </a:endParaRPr>
              </a:p>
              <a:p>
                <a:r>
                  <a:rPr lang="en-US" sz="4400" b="1" dirty="0" smtClean="0">
                    <a:ea typeface="Tahoma" pitchFamily="34" charset="0"/>
                    <a:cs typeface="Tahoma" pitchFamily="34" charset="0"/>
                  </a:rPr>
                  <a:t>                                                                                              </a:t>
                </a:r>
                <a14:m>
                  <m:oMath xmlns:m="http://schemas.openxmlformats.org/officeDocument/2006/math">
                    <m:sSub>
                      <m:sSubPr>
                        <m:ctrlPr>
                          <a:rPr lang="en-US" sz="4400" b="1" i="1" smtClean="0">
                            <a:latin typeface="Cambria Math" panose="02040503050406030204" pitchFamily="18" charset="0"/>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𝒅</m:t>
                        </m:r>
                      </m:e>
                      <m:sub>
                        <m:r>
                          <a:rPr lang="en-US" sz="4400" b="1" i="1" smtClean="0">
                            <a:latin typeface="Cambria Math" panose="02040503050406030204" pitchFamily="18" charset="0"/>
                            <a:ea typeface="Tahoma" pitchFamily="34" charset="0"/>
                            <a:cs typeface="Tahoma" pitchFamily="34" charset="0"/>
                          </a:rPr>
                          <m:t>𝟑</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oMath>
                </a14:m>
                <a:endParaRPr lang="en-US" sz="4400" b="1" dirty="0">
                  <a:latin typeface="Tahoma" pitchFamily="34" charset="0"/>
                  <a:ea typeface="Tahoma" pitchFamily="34" charset="0"/>
                  <a:cs typeface="Tahoma"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917746" y="10105064"/>
                <a:ext cx="21756639" cy="1446550"/>
              </a:xfrm>
              <a:prstGeom prst="rect">
                <a:avLst/>
              </a:prstGeom>
              <a:blipFill>
                <a:blip r:embed="rId3"/>
                <a:stretch>
                  <a:fillRect l="-1149" t="-9283"/>
                </a:stretch>
              </a:blipFill>
            </p:spPr>
            <p:txBody>
              <a:bodyPr/>
              <a:lstStyle/>
              <a:p>
                <a:r>
                  <a:rPr lang="en-US">
                    <a:noFill/>
                  </a:rPr>
                  <a:t> </a:t>
                </a:r>
              </a:p>
            </p:txBody>
          </p:sp>
        </mc:Fallback>
      </mc:AlternateContent>
      <p:pic>
        <p:nvPicPr>
          <p:cNvPr id="73" name="Picture 3"/>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84237" y="8846374"/>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5557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arn(inVertic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99097" y="2149771"/>
            <a:ext cx="22402469" cy="4221332"/>
            <a:chOff x="1400772" y="4424631"/>
            <a:chExt cx="22001223" cy="4627073"/>
          </a:xfrm>
        </p:grpSpPr>
        <p:sp>
          <p:nvSpPr>
            <p:cNvPr id="36" name="Rounded Rectangle 35"/>
            <p:cNvSpPr/>
            <p:nvPr/>
          </p:nvSpPr>
          <p:spPr>
            <a:xfrm>
              <a:off x="1533269" y="4671092"/>
              <a:ext cx="21868726" cy="4380612"/>
            </a:xfrm>
            <a:prstGeom prst="roundRect">
              <a:avLst>
                <a:gd name="adj" fmla="val 4110"/>
              </a:avLst>
            </a:prstGeom>
            <a:ln/>
          </p:spPr>
          <p:style>
            <a:lnRef idx="1">
              <a:schemeClr val="accent4"/>
            </a:lnRef>
            <a:fillRef idx="2">
              <a:schemeClr val="accent4"/>
            </a:fillRef>
            <a:effectRef idx="1">
              <a:schemeClr val="accent4"/>
            </a:effectRef>
            <a:fontRef idx="minor">
              <a:schemeClr val="dk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22" name="Group 7"/>
            <p:cNvGrpSpPr/>
            <p:nvPr/>
          </p:nvGrpSpPr>
          <p:grpSpPr>
            <a:xfrm>
              <a:off x="1400772" y="4424631"/>
              <a:ext cx="358351" cy="508490"/>
              <a:chOff x="217543" y="8657358"/>
              <a:chExt cx="401638" cy="569914"/>
            </a:xfrm>
          </p:grpSpPr>
          <p:sp>
            <p:nvSpPr>
              <p:cNvPr id="24"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4" name="Text Box 19"/>
              <p:cNvSpPr txBox="1">
                <a:spLocks noChangeArrowheads="1"/>
              </p:cNvSpPr>
              <p:nvPr/>
            </p:nvSpPr>
            <p:spPr bwMode="auto">
              <a:xfrm>
                <a:off x="1402943" y="2685019"/>
                <a:ext cx="21782058" cy="3139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4400" b="1" dirty="0" smtClean="0">
                    <a:latin typeface="Tahoma" pitchFamily="34" charset="0"/>
                    <a:ea typeface="Tahoma" pitchFamily="34" charset="0"/>
                    <a:cs typeface="Tahoma" pitchFamily="34" charset="0"/>
                  </a:rPr>
                  <a:t>Do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e>
                    </m:d>
                  </m:oMath>
                </a14:m>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thỏa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mãn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các</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nên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từng</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lần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lượt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những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nửa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mặt</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phẳng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không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bị</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gạch</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chứa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điểm</a:t>
                </a:r>
                <a:r>
                  <a:rPr lang="en-US" sz="4400" b="1" dirty="0" smtClean="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e>
                    </m:d>
                  </m:oMath>
                </a14:m>
                <a:r>
                  <a:rPr lang="en-US" sz="4400" b="1" dirty="0" smtClean="0">
                    <a:latin typeface="Tahoma" pitchFamily="34" charset="0"/>
                    <a:ea typeface="Tahoma" pitchFamily="34" charset="0"/>
                    <a:cs typeface="Tahoma" pitchFamily="34" charset="0"/>
                  </a:rPr>
                  <a:t>(</a:t>
                </a:r>
                <a:r>
                  <a:rPr lang="en-US" sz="4400" b="1" dirty="0" err="1" smtClean="0">
                    <a:latin typeface="Tahoma" pitchFamily="34" charset="0"/>
                    <a:ea typeface="Tahoma" pitchFamily="34" charset="0"/>
                    <a:cs typeface="Tahoma" pitchFamily="34" charset="0"/>
                  </a:rPr>
                  <a:t>kể</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cả</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đường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thẳng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tương</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ứng</a:t>
                </a:r>
                <a:r>
                  <a:rPr lang="en-US" sz="4400" b="1" dirty="0" smtClean="0">
                    <a:latin typeface="Tahoma" pitchFamily="34" charset="0"/>
                    <a:ea typeface="Tahoma" pitchFamily="34" charset="0"/>
                    <a:cs typeface="Tahoma" pitchFamily="34" charset="0"/>
                  </a:rPr>
                  <a:t>)</a:t>
                </a:r>
              </a:p>
            </p:txBody>
          </p:sp>
        </mc:Choice>
        <mc:Fallback xmlns="">
          <p:sp>
            <p:nvSpPr>
              <p:cNvPr id="4" name="Text Box 19"/>
              <p:cNvSpPr txBox="1">
                <a:spLocks noRot="1" noChangeAspect="1" noMove="1" noResize="1" noEditPoints="1" noAdjustHandles="1" noChangeArrowheads="1" noChangeShapeType="1" noTextEdit="1"/>
              </p:cNvSpPr>
              <p:nvPr/>
            </p:nvSpPr>
            <p:spPr bwMode="auto">
              <a:xfrm>
                <a:off x="1402943" y="2685019"/>
                <a:ext cx="21782058" cy="3139321"/>
              </a:xfrm>
              <a:prstGeom prst="rect">
                <a:avLst/>
              </a:prstGeom>
              <a:blipFill>
                <a:blip r:embed="rId2"/>
                <a:stretch>
                  <a:fillRect l="-1120" b="-40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 name="Picture 2"/>
          <p:cNvPicPr>
            <a:picLocks noChangeAspect="1"/>
          </p:cNvPicPr>
          <p:nvPr/>
        </p:nvPicPr>
        <p:blipFill rotWithShape="1">
          <a:blip r:embed="rId3"/>
          <a:srcRect b="11076"/>
          <a:stretch/>
        </p:blipFill>
        <p:spPr>
          <a:xfrm>
            <a:off x="14564671" y="5105400"/>
            <a:ext cx="8636895" cy="8111387"/>
          </a:xfrm>
          <a:prstGeom prst="rect">
            <a:avLst/>
          </a:prstGeom>
        </p:spPr>
      </p:pic>
      <p:sp>
        <p:nvSpPr>
          <p:cNvPr id="74" name="Rounded Rectangle 73"/>
          <p:cNvSpPr/>
          <p:nvPr/>
        </p:nvSpPr>
        <p:spPr>
          <a:xfrm>
            <a:off x="950983" y="7762546"/>
            <a:ext cx="13374618" cy="35150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TextBox 74"/>
              <p:cNvSpPr txBox="1"/>
              <p:nvPr/>
            </p:nvSpPr>
            <p:spPr>
              <a:xfrm>
                <a:off x="1165473" y="8008915"/>
                <a:ext cx="13617328" cy="3816429"/>
              </a:xfrm>
              <a:prstGeom prst="rect">
                <a:avLst/>
              </a:prstGeom>
              <a:noFill/>
            </p:spPr>
            <p:txBody>
              <a:bodyPr wrap="square" rtlCol="0">
                <a:spAutoFit/>
              </a:bodyPr>
              <a:lstStyle/>
              <a:p>
                <a:pPr>
                  <a:lnSpc>
                    <a:spcPct val="150000"/>
                  </a:lnSpc>
                </a:pPr>
                <a:r>
                  <a:rPr lang="en-US" sz="4400" b="1" dirty="0" smtClean="0">
                    <a:latin typeface="Tahoma" pitchFamily="34" charset="0"/>
                    <a:ea typeface="Tahoma" pitchFamily="34" charset="0"/>
                    <a:cs typeface="Tahoma" pitchFamily="34" charset="0"/>
                  </a:rPr>
                  <a:t>B2: </a:t>
                </a:r>
                <a:r>
                  <a:rPr lang="en-US" sz="4400" b="1" dirty="0" err="1" smtClean="0">
                    <a:latin typeface="Tahoma" pitchFamily="34" charset="0"/>
                    <a:ea typeface="Tahoma" pitchFamily="34" charset="0"/>
                    <a:cs typeface="Tahoma" pitchFamily="34" charset="0"/>
                  </a:rPr>
                  <a:t>Phần</a:t>
                </a:r>
                <a:r>
                  <a:rPr lang="en-US" sz="4400" b="1" dirty="0" smtClean="0">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không</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bị</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solidFill>
                      <a:srgbClr val="FF0000"/>
                    </a:solidFill>
                    <a:latin typeface="Tahoma" pitchFamily="34" charset="0"/>
                    <a:ea typeface="Tahoma" pitchFamily="34" charset="0"/>
                    <a:cs typeface="Tahoma" pitchFamily="34" charset="0"/>
                  </a:rPr>
                  <a:t>gạch</a:t>
                </a:r>
                <a:r>
                  <a:rPr lang="en-US" sz="4400" b="1" dirty="0" smtClean="0">
                    <a:solidFill>
                      <a:srgbClr val="FF0000"/>
                    </a:solidFill>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nghiệm</a:t>
                </a:r>
                <a:r>
                  <a:rPr lang="en-US" sz="4400" b="1" dirty="0" smtClean="0">
                    <a:latin typeface="Tahoma" pitchFamily="34" charset="0"/>
                    <a:ea typeface="Tahoma" pitchFamily="34" charset="0"/>
                    <a:cs typeface="Tahoma" pitchFamily="34" charset="0"/>
                  </a:rPr>
                  <a:t> </a:t>
                </a:r>
              </a:p>
              <a:p>
                <a:pPr>
                  <a:lnSpc>
                    <a:spcPct val="150000"/>
                  </a:lnSpc>
                </a:pPr>
                <a:r>
                  <a:rPr lang="en-US" sz="4400" b="1" dirty="0" err="1" smtClean="0">
                    <a:latin typeface="Tahoma" pitchFamily="34" charset="0"/>
                    <a:ea typeface="Tahoma" pitchFamily="34" charset="0"/>
                    <a:cs typeface="Tahoma" pitchFamily="34" charset="0"/>
                  </a:rPr>
                  <a:t>của</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hệ</a:t>
                </a:r>
                <a:r>
                  <a:rPr lang="en-US" sz="4400" b="1" dirty="0" smtClean="0">
                    <a:latin typeface="Tahoma" pitchFamily="34" charset="0"/>
                    <a:ea typeface="Tahoma" pitchFamily="34" charset="0"/>
                    <a:cs typeface="Tahoma" pitchFamily="34" charset="0"/>
                  </a:rPr>
                  <a:t> BPT </a:t>
                </a:r>
                <a:r>
                  <a:rPr lang="en-US" sz="4400" b="1" dirty="0" err="1" smtClean="0">
                    <a:latin typeface="Tahoma" pitchFamily="34" charset="0"/>
                    <a:ea typeface="Tahoma" pitchFamily="34" charset="0"/>
                    <a:cs typeface="Tahoma" pitchFamily="34" charset="0"/>
                  </a:rPr>
                  <a:t>là</a:t>
                </a:r>
                <a:r>
                  <a:rPr lang="en-US" sz="4400" b="1" dirty="0" smtClean="0">
                    <a:latin typeface="Tahoma" pitchFamily="34" charset="0"/>
                    <a:ea typeface="Tahoma" pitchFamily="34" charset="0"/>
                    <a:cs typeface="Tahoma" pitchFamily="34" charset="0"/>
                  </a:rPr>
                  <a:t> tam </a:t>
                </a:r>
                <a:r>
                  <a:rPr lang="en-US" sz="4400" b="1" dirty="0" err="1" smtClean="0">
                    <a:latin typeface="Tahoma" pitchFamily="34" charset="0"/>
                    <a:ea typeface="Tahoma" pitchFamily="34" charset="0"/>
                    <a:cs typeface="Tahoma" pitchFamily="34" charset="0"/>
                  </a:rPr>
                  <a:t>giác</a:t>
                </a:r>
                <a:r>
                  <a:rPr lang="en-US" sz="4400" b="1" dirty="0" smtClean="0">
                    <a:latin typeface="Tahoma" pitchFamily="34" charset="0"/>
                    <a:ea typeface="Tahoma" pitchFamily="34" charset="0"/>
                    <a:cs typeface="Tahoma" pitchFamily="34" charset="0"/>
                  </a:rPr>
                  <a:t>  ABC </a:t>
                </a:r>
                <a:r>
                  <a:rPr lang="en-US" sz="4400" b="1" dirty="0" err="1" smtClean="0">
                    <a:latin typeface="Tahoma" pitchFamily="34" charset="0"/>
                    <a:ea typeface="Tahoma" pitchFamily="34" charset="0"/>
                    <a:cs typeface="Tahoma" pitchFamily="34" charset="0"/>
                  </a:rPr>
                  <a:t>kể</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cả</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miền</a:t>
                </a:r>
                <a:r>
                  <a:rPr lang="en-US" sz="4400" b="1" dirty="0" smtClean="0">
                    <a:latin typeface="Tahoma" pitchFamily="34" charset="0"/>
                    <a:ea typeface="Tahoma" pitchFamily="34" charset="0"/>
                    <a:cs typeface="Tahoma" pitchFamily="34" charset="0"/>
                  </a:rPr>
                  <a:t> </a:t>
                </a:r>
                <a:r>
                  <a:rPr lang="en-US" sz="4400" b="1" dirty="0" err="1" smtClean="0">
                    <a:latin typeface="Tahoma" pitchFamily="34" charset="0"/>
                    <a:ea typeface="Tahoma" pitchFamily="34" charset="0"/>
                    <a:cs typeface="Tahoma" pitchFamily="34" charset="0"/>
                  </a:rPr>
                  <a:t>trong</a:t>
                </a:r>
                <a:r>
                  <a:rPr lang="en-US" sz="4400" b="1" dirty="0" smtClean="0">
                    <a:latin typeface="Tahoma" pitchFamily="34" charset="0"/>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𝑨</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𝟒</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𝟑</m:t>
                        </m:r>
                      </m:e>
                    </m:d>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𝑩</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𝟒</m:t>
                        </m:r>
                      </m:e>
                    </m:d>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𝑪</m:t>
                    </m:r>
                    <m:d>
                      <m:dPr>
                        <m:ctrlPr>
                          <a:rPr lang="en-US" sz="4400" b="1" i="1" smtClean="0">
                            <a:latin typeface="Cambria Math" panose="02040503050406030204" pitchFamily="18" charset="0"/>
                            <a:ea typeface="Tahoma" pitchFamily="34" charset="0"/>
                            <a:cs typeface="Tahoma" pitchFamily="34" charset="0"/>
                          </a:rPr>
                        </m:ctrlPr>
                      </m:dPr>
                      <m:e>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𝟐</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e>
                    </m:d>
                    <m:r>
                      <a:rPr lang="en-US" sz="4400" b="1" i="1" smtClean="0">
                        <a:latin typeface="Cambria Math" panose="02040503050406030204" pitchFamily="18" charset="0"/>
                        <a:ea typeface="Tahoma" pitchFamily="34" charset="0"/>
                        <a:cs typeface="Tahoma" pitchFamily="34" charset="0"/>
                      </a:rPr>
                      <m:t>.</m:t>
                    </m:r>
                  </m:oMath>
                </a14:m>
                <a:r>
                  <a:rPr lang="en-US" sz="4400" b="1" dirty="0" smtClean="0">
                    <a:latin typeface="Tahoma" pitchFamily="34" charset="0"/>
                    <a:ea typeface="Tahoma" pitchFamily="34" charset="0"/>
                    <a:cs typeface="Tahoma" pitchFamily="34" charset="0"/>
                  </a:rPr>
                  <a:t> </a:t>
                </a:r>
              </a:p>
              <a:p>
                <a:r>
                  <a:rPr lang="en-US" sz="4400" b="1" dirty="0" smtClean="0">
                    <a:ea typeface="Tahoma" pitchFamily="34" charset="0"/>
                    <a:cs typeface="Tahoma" pitchFamily="34" charset="0"/>
                  </a:rPr>
                  <a:t>                                                                                              </a:t>
                </a:r>
                <a:endParaRPr lang="en-US" sz="4400" b="1" dirty="0">
                  <a:latin typeface="Tahoma" pitchFamily="34" charset="0"/>
                  <a:ea typeface="Tahoma" pitchFamily="34" charset="0"/>
                  <a:cs typeface="Tahoma" pitchFamily="34"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1165473" y="8008915"/>
                <a:ext cx="13617328" cy="3816429"/>
              </a:xfrm>
              <a:prstGeom prst="rect">
                <a:avLst/>
              </a:prstGeom>
              <a:blipFill>
                <a:blip r:embed="rId4"/>
                <a:stretch>
                  <a:fillRect l="-1791"/>
                </a:stretch>
              </a:blipFill>
            </p:spPr>
            <p:txBody>
              <a:bodyPr/>
              <a:lstStyle/>
              <a:p>
                <a:r>
                  <a:rPr lang="en-US">
                    <a:noFill/>
                  </a:rPr>
                  <a:t> </a:t>
                </a:r>
              </a:p>
            </p:txBody>
          </p:sp>
        </mc:Fallback>
      </mc:AlternateContent>
    </p:spTree>
    <p:extLst>
      <p:ext uri="{BB962C8B-B14F-4D97-AF65-F5344CB8AC3E}">
        <p14:creationId xmlns:p14="http://schemas.microsoft.com/office/powerpoint/2010/main" val="5657477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arn(inVertic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arn(inVertical)">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4" grpId="0" animBg="1"/>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6926" y="3400427"/>
            <a:ext cx="24148473" cy="8258173"/>
            <a:chOff x="1076414" y="4334859"/>
            <a:chExt cx="22178685" cy="3118111"/>
          </a:xfrm>
          <a:solidFill>
            <a:schemeClr val="accent2">
              <a:lumMod val="20000"/>
              <a:lumOff val="80000"/>
            </a:schemeClr>
          </a:solidFill>
        </p:grpSpPr>
        <p:grpSp>
          <p:nvGrpSpPr>
            <p:cNvPr id="83" name="Group 5"/>
            <p:cNvGrpSpPr/>
            <p:nvPr/>
          </p:nvGrpSpPr>
          <p:grpSpPr>
            <a:xfrm>
              <a:off x="1533269" y="4671091"/>
              <a:ext cx="21721830" cy="2781879"/>
              <a:chOff x="637542" y="1083939"/>
              <a:chExt cx="8553828" cy="1095238"/>
            </a:xfrm>
            <a:grpFill/>
          </p:grpSpPr>
          <p:sp>
            <p:nvSpPr>
              <p:cNvPr id="100" name="Rounded Rectangle 99"/>
              <p:cNvSpPr/>
              <p:nvPr/>
            </p:nvSpPr>
            <p:spPr>
              <a:xfrm>
                <a:off x="637542" y="1083939"/>
                <a:ext cx="8553828" cy="1095238"/>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01" name="TextBox 100"/>
              <p:cNvSpPr txBox="1"/>
              <p:nvPr/>
            </p:nvSpPr>
            <p:spPr>
              <a:xfrm>
                <a:off x="1007731" y="1742814"/>
                <a:ext cx="7867095" cy="242977"/>
              </a:xfrm>
              <a:prstGeom prst="rect">
                <a:avLst/>
              </a:prstGeom>
              <a:grp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84" name="Group 65"/>
            <p:cNvGrpSpPr/>
            <p:nvPr/>
          </p:nvGrpSpPr>
          <p:grpSpPr>
            <a:xfrm>
              <a:off x="1076414" y="4334859"/>
              <a:ext cx="4277741" cy="640760"/>
              <a:chOff x="166396" y="8712046"/>
              <a:chExt cx="4277741" cy="640760"/>
            </a:xfrm>
            <a:grpFill/>
          </p:grpSpPr>
          <p:sp>
            <p:nvSpPr>
              <p:cNvPr id="85" name="Freeform 20"/>
              <p:cNvSpPr>
                <a:spLocks/>
              </p:cNvSpPr>
              <p:nvPr/>
            </p:nvSpPr>
            <p:spPr bwMode="auto">
              <a:xfrm>
                <a:off x="524747" y="8736427"/>
                <a:ext cx="3919390" cy="533986"/>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86" name="Group 7"/>
              <p:cNvGrpSpPr/>
              <p:nvPr/>
            </p:nvGrpSpPr>
            <p:grpSpPr>
              <a:xfrm>
                <a:off x="166396" y="8780577"/>
                <a:ext cx="702538" cy="572229"/>
                <a:chOff x="-145995" y="8633545"/>
                <a:chExt cx="787401" cy="641352"/>
              </a:xfrm>
              <a:grpFill/>
            </p:grpSpPr>
            <p:sp>
              <p:nvSpPr>
                <p:cNvPr id="88"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89"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0"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1"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2"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3"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4"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5"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6"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7"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8"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9"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87" name="TextBox 86"/>
              <p:cNvSpPr txBox="1"/>
              <p:nvPr/>
            </p:nvSpPr>
            <p:spPr>
              <a:xfrm>
                <a:off x="932118" y="8712046"/>
                <a:ext cx="2475281" cy="372540"/>
              </a:xfrm>
              <a:prstGeom prst="rect">
                <a:avLst/>
              </a:prstGeom>
              <a:grpFill/>
            </p:spPr>
            <p:txBody>
              <a:bodyPr wrap="squar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grpSp>
      <p:sp>
        <p:nvSpPr>
          <p:cNvPr id="102" name="TextBox 101"/>
          <p:cNvSpPr txBox="1"/>
          <p:nvPr/>
        </p:nvSpPr>
        <p:spPr>
          <a:xfrm>
            <a:off x="1730710" y="4385965"/>
            <a:ext cx="22066340" cy="6132192"/>
          </a:xfrm>
          <a:prstGeom prst="rect">
            <a:avLst/>
          </a:prstGeom>
          <a:noFill/>
        </p:spPr>
        <p:txBody>
          <a:bodyPr wrap="square" rtlCol="0">
            <a:spAutoFit/>
          </a:bodyPr>
          <a:lstStyle/>
          <a:p>
            <a:pPr algn="just">
              <a:lnSpc>
                <a:spcPct val="200000"/>
              </a:lnSpc>
            </a:pPr>
            <a:r>
              <a:rPr lang="en-US" sz="5400" b="1" dirty="0">
                <a:latin typeface="Times New Roman" panose="02020603050405020304" pitchFamily="18" charset="0"/>
                <a:ea typeface="Tahoma" pitchFamily="34" charset="0"/>
                <a:cs typeface="Times New Roman" panose="02020603050405020304" pitchFamily="18" charset="0"/>
              </a:rPr>
              <a:t> </a:t>
            </a:r>
            <a:r>
              <a:rPr lang="en-US" sz="5000" b="1" dirty="0" err="1" smtClean="0">
                <a:latin typeface="Arial" panose="020B0604020202020204" pitchFamily="34" charset="0"/>
                <a:ea typeface="Tahoma" pitchFamily="34" charset="0"/>
                <a:cs typeface="Arial" panose="020B0604020202020204" pitchFamily="34" charset="0"/>
              </a:rPr>
              <a:t>Để</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biểu</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diễn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của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hệ</a:t>
            </a:r>
            <a:r>
              <a:rPr lang="en-US" sz="5000" b="1" dirty="0" smtClean="0">
                <a:latin typeface="Arial" panose="020B0604020202020204" pitchFamily="34" charset="0"/>
                <a:ea typeface="Tahoma" pitchFamily="34" charset="0"/>
                <a:cs typeface="Arial" panose="020B0604020202020204" pitchFamily="34" charset="0"/>
              </a:rPr>
              <a:t> BPT </a:t>
            </a:r>
            <a:r>
              <a:rPr lang="en-US" sz="5000" b="1" dirty="0" err="1" smtClean="0">
                <a:latin typeface="Arial" panose="020B0604020202020204" pitchFamily="34" charset="0"/>
                <a:ea typeface="Tahoma" pitchFamily="34" charset="0"/>
                <a:cs typeface="Arial" panose="020B0604020202020204" pitchFamily="34" charset="0"/>
              </a:rPr>
              <a:t>bậc</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nhất</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hai</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ẩn</a:t>
            </a:r>
            <a:r>
              <a:rPr lang="en-US" sz="5000" b="1" dirty="0" smtClean="0">
                <a:latin typeface="Arial" panose="020B0604020202020204" pitchFamily="34" charset="0"/>
                <a:ea typeface="Tahoma" pitchFamily="34" charset="0"/>
                <a:cs typeface="Arial" panose="020B0604020202020204" pitchFamily="34" charset="0"/>
              </a:rPr>
              <a:t>, ta </a:t>
            </a:r>
            <a:r>
              <a:rPr lang="en-US" sz="5000" b="1" dirty="0" err="1" smtClean="0">
                <a:latin typeface="Arial" panose="020B0604020202020204" pitchFamily="34" charset="0"/>
                <a:ea typeface="Tahoma" pitchFamily="34" charset="0"/>
                <a:cs typeface="Arial" panose="020B0604020202020204" pitchFamily="34" charset="0"/>
              </a:rPr>
              <a:t>làm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như</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sau</a:t>
            </a:r>
            <a:r>
              <a:rPr lang="en-US" sz="5000" b="1" dirty="0" smtClean="0">
                <a:latin typeface="Arial" panose="020B0604020202020204" pitchFamily="34" charset="0"/>
                <a:ea typeface="Tahoma" pitchFamily="34" charset="0"/>
                <a:cs typeface="Arial" panose="020B0604020202020204" pitchFamily="34" charset="0"/>
              </a:rPr>
              <a:t>:</a:t>
            </a:r>
          </a:p>
          <a:p>
            <a:pPr algn="just">
              <a:lnSpc>
                <a:spcPct val="200000"/>
              </a:lnSpc>
              <a:buFont typeface="Arial" charset="0"/>
              <a:buChar char="•"/>
            </a:pPr>
            <a:r>
              <a:rPr lang="en-US" sz="5000" b="1" dirty="0" err="1" smtClean="0">
                <a:latin typeface="Arial" panose="020B0604020202020204" pitchFamily="34" charset="0"/>
                <a:ea typeface="Tahoma" pitchFamily="34" charset="0"/>
                <a:cs typeface="Arial" panose="020B0604020202020204" pitchFamily="34" charset="0"/>
              </a:rPr>
              <a:t>Trong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cùng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một</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mặt</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phẳng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tọa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độ</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biểu</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diễn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của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mỗi</a:t>
            </a:r>
            <a:r>
              <a:rPr lang="en-US" sz="5000" b="1" dirty="0" smtClean="0">
                <a:latin typeface="Arial" panose="020B0604020202020204" pitchFamily="34" charset="0"/>
                <a:ea typeface="Tahoma" pitchFamily="34" charset="0"/>
                <a:cs typeface="Arial" panose="020B0604020202020204" pitchFamily="34" charset="0"/>
              </a:rPr>
              <a:t> BPT </a:t>
            </a:r>
            <a:r>
              <a:rPr lang="en-US" sz="5000" b="1" dirty="0" err="1" smtClean="0">
                <a:latin typeface="Arial" panose="020B0604020202020204" pitchFamily="34" charset="0"/>
                <a:ea typeface="Tahoma" pitchFamily="34" charset="0"/>
                <a:cs typeface="Arial" panose="020B0604020202020204" pitchFamily="34" charset="0"/>
              </a:rPr>
              <a:t>trong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hệ</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bằng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cách</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gạch</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bỏ</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phần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không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thuộc</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của</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nó</a:t>
            </a:r>
            <a:r>
              <a:rPr lang="en-US" sz="5000" b="1" dirty="0" smtClean="0">
                <a:latin typeface="Arial" panose="020B0604020202020204" pitchFamily="34" charset="0"/>
                <a:ea typeface="Tahoma" pitchFamily="34" charset="0"/>
                <a:cs typeface="Arial" panose="020B0604020202020204" pitchFamily="34" charset="0"/>
              </a:rPr>
              <a:t>.</a:t>
            </a:r>
          </a:p>
          <a:p>
            <a:pPr algn="just">
              <a:lnSpc>
                <a:spcPct val="200000"/>
              </a:lnSpc>
              <a:buFont typeface="Arial" charset="0"/>
              <a:buChar char="•"/>
            </a:pPr>
            <a:r>
              <a:rPr lang="en-US" sz="5000" b="1" dirty="0" err="1" smtClean="0">
                <a:latin typeface="Arial" panose="020B0604020202020204" pitchFamily="34" charset="0"/>
                <a:ea typeface="Tahoma" pitchFamily="34" charset="0"/>
                <a:cs typeface="Arial" panose="020B0604020202020204" pitchFamily="34" charset="0"/>
              </a:rPr>
              <a:t>Phần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không</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bị</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gạch</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là</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miền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nghiệm</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cần</a:t>
            </a:r>
            <a:r>
              <a:rPr lang="en-US" sz="5000" b="1" dirty="0" smtClean="0">
                <a:latin typeface="Arial" panose="020B0604020202020204" pitchFamily="34" charset="0"/>
                <a:ea typeface="Tahoma" pitchFamily="34" charset="0"/>
                <a:cs typeface="Arial" panose="020B0604020202020204" pitchFamily="34" charset="0"/>
              </a:rPr>
              <a:t> </a:t>
            </a:r>
            <a:r>
              <a:rPr lang="en-US" sz="5000" b="1" dirty="0" err="1" smtClean="0">
                <a:latin typeface="Arial" panose="020B0604020202020204" pitchFamily="34" charset="0"/>
                <a:ea typeface="Tahoma" pitchFamily="34" charset="0"/>
                <a:cs typeface="Arial" panose="020B0604020202020204" pitchFamily="34" charset="0"/>
              </a:rPr>
              <a:t>tìm</a:t>
            </a:r>
            <a:endParaRPr lang="en-US" sz="5000" b="1" dirty="0">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14659227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
                                            <p:txEl>
                                              <p:pRg st="0" end="0"/>
                                            </p:txEl>
                                          </p:spTgt>
                                        </p:tgtEl>
                                        <p:attrNameLst>
                                          <p:attrName>style.visibility</p:attrName>
                                        </p:attrNameLst>
                                      </p:cBhvr>
                                      <p:to>
                                        <p:strVal val="visible"/>
                                      </p:to>
                                    </p:set>
                                    <p:animEffect transition="in" filter="barn(inVertical)">
                                      <p:cBhvr>
                                        <p:cTn id="12" dur="500"/>
                                        <p:tgtEl>
                                          <p:spTgt spid="1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
                                            <p:txEl>
                                              <p:pRg st="1" end="1"/>
                                            </p:txEl>
                                          </p:spTgt>
                                        </p:tgtEl>
                                        <p:attrNameLst>
                                          <p:attrName>style.visibility</p:attrName>
                                        </p:attrNameLst>
                                      </p:cBhvr>
                                      <p:to>
                                        <p:strVal val="visible"/>
                                      </p:to>
                                    </p:set>
                                    <p:animEffect transition="in" filter="barn(inVertical)">
                                      <p:cBhvr>
                                        <p:cTn id="17" dur="500"/>
                                        <p:tgtEl>
                                          <p:spTgt spid="1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
                                            <p:txEl>
                                              <p:pRg st="2" end="2"/>
                                            </p:txEl>
                                          </p:spTgt>
                                        </p:tgtEl>
                                        <p:attrNameLst>
                                          <p:attrName>style.visibility</p:attrName>
                                        </p:attrNameLst>
                                      </p:cBhvr>
                                      <p:to>
                                        <p:strVal val="visible"/>
                                      </p:to>
                                    </p:set>
                                    <p:animEffect transition="in" filter="barn(inVertical)">
                                      <p:cBhvr>
                                        <p:cTn id="22" dur="5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113740625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4203</TotalTime>
  <Words>1320</Words>
  <PresentationFormat>Custom</PresentationFormat>
  <Paragraphs>203</Paragraphs>
  <Slides>31</Slides>
  <Notes>6</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45" baseType="lpstr">
      <vt:lpstr>MS Mincho</vt:lpstr>
      <vt:lpstr>Arial</vt:lpstr>
      <vt:lpstr>Britannic Bold</vt:lpstr>
      <vt:lpstr>Calibri</vt:lpstr>
      <vt:lpstr>Calibri Light</vt:lpstr>
      <vt:lpstr>Cambria Math</vt:lpstr>
      <vt:lpstr>Symbol</vt:lpstr>
      <vt:lpstr>Tahoma</vt:lpstr>
      <vt:lpstr>Times New Roman</vt:lpstr>
      <vt:lpstr>Yu Gothic UI Semilight</vt:lpstr>
      <vt:lpstr>Office Theme</vt:lpstr>
      <vt:lpstr>1_Office Theme</vt:lpstr>
      <vt:lpstr>Equation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Theo giả thiết ta có:</vt:lpstr>
      <vt:lpstr>PowerPoint Presentation</vt:lpstr>
      <vt:lpstr>PowerPoint Presentation</vt:lpstr>
      <vt:lpstr>Bài 1: Biểu diễn miền nghiệm của hệ bất phương trình tương ứng: </vt:lpstr>
      <vt:lpstr>Bài 2: Miền không bị gạch trong các hình vẽ sau biểu diễn miền nghiệm của hệ bất phương trình nào trong các đáp án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Website@VnTeach.Com;</dc:title>
  <dc:creator>Website@VnTeach.Com</dc:creator>
  <cp:keywords>Website@VnTeach.Com</cp:keywords>
  <dcterms:created xsi:type="dcterms:W3CDTF">2013-08-31T11:42:51Z</dcterms:created>
  <dcterms:modified xsi:type="dcterms:W3CDTF">2022-08-08T12:57:04Z</dcterms:modified>
</cp:coreProperties>
</file>