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9" r:id="rId3"/>
    <p:sldId id="260" r:id="rId4"/>
    <p:sldId id="264" r:id="rId5"/>
    <p:sldId id="267" r:id="rId6"/>
    <p:sldId id="268" r:id="rId7"/>
    <p:sldId id="266" r:id="rId8"/>
    <p:sldId id="269" r:id="rId9"/>
    <p:sldId id="270" r:id="rId10"/>
    <p:sldId id="280" r:id="rId11"/>
    <p:sldId id="282" r:id="rId12"/>
    <p:sldId id="271" r:id="rId13"/>
    <p:sldId id="273" r:id="rId14"/>
    <p:sldId id="284" r:id="rId15"/>
    <p:sldId id="283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128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1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3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1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7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8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6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0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0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0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5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2BCE-A836-43FF-B589-6DA38097EC7C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B82C-C907-4F70-BD71-08C2AFD08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4011" y="310277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CHÀO MỪNG CÔ VÀ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CÁC EM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ĐẾN VỚI TIẾT HỌC NGÀY HÔM NAY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5370493"/>
            <a:ext cx="54584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GVHD: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Cao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7561" y="3254514"/>
            <a:ext cx="24208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LỚP: 7A7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4612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842" y="130370"/>
            <a:ext cx="4451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12571" y="1307432"/>
            <a:ext cx="23855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6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4191000" y="2329428"/>
            <a:ext cx="4800601" cy="3461772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 rot="6465171">
            <a:off x="5692260" y="2754570"/>
            <a:ext cx="1600200" cy="8001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33700" y="4060314"/>
            <a:ext cx="3517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95400"/>
            <a:ext cx="45760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fr-FR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fr-FR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4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842" y="130370"/>
            <a:ext cx="4451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12571" y="1307432"/>
            <a:ext cx="23855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6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95400"/>
            <a:ext cx="45760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fr-FR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fr-FR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036371" y="2362200"/>
            <a:ext cx="228600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02391" y="2286000"/>
            <a:ext cx="16272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407971" y="2286000"/>
            <a:ext cx="304800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67659" y="3886201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29080" y="3886200"/>
            <a:ext cx="1814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398" y="4406205"/>
            <a:ext cx="4533613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5x</a:t>
            </a:r>
            <a:r>
              <a:rPr lang="en-US" sz="2800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hần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2800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</p:txBody>
      </p:sp>
      <p:sp>
        <p:nvSpPr>
          <p:cNvPr id="2" name="Rectangle 1"/>
          <p:cNvSpPr/>
          <p:nvPr/>
        </p:nvSpPr>
        <p:spPr>
          <a:xfrm>
            <a:off x="42398" y="6019800"/>
            <a:ext cx="22397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fr-FR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fr-F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/31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842" y="130370"/>
            <a:ext cx="44214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400800" y="1905000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162800" y="1905000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924800" y="1905000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29400" y="1905000"/>
            <a:ext cx="0" cy="9399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391400" y="1921042"/>
            <a:ext cx="0" cy="18519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153400" y="1930063"/>
            <a:ext cx="0" cy="2641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543135" y="2844969"/>
            <a:ext cx="2848265" cy="73643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227720" y="3773031"/>
            <a:ext cx="2895600" cy="64656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943600" y="4572000"/>
            <a:ext cx="3124200" cy="74595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19800" y="990601"/>
            <a:ext cx="27432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5 x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5   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eft Brace 39"/>
          <p:cNvSpPr/>
          <p:nvPr/>
        </p:nvSpPr>
        <p:spPr>
          <a:xfrm rot="16200000">
            <a:off x="6831932" y="3890210"/>
            <a:ext cx="449179" cy="33528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64190" y="2997369"/>
            <a:ext cx="27126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4" name="Rectangle 3"/>
          <p:cNvSpPr/>
          <p:nvPr/>
        </p:nvSpPr>
        <p:spPr>
          <a:xfrm>
            <a:off x="5403701" y="3881735"/>
            <a:ext cx="27126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9800" y="4683369"/>
            <a:ext cx="2952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7445" y="5751493"/>
            <a:ext cx="48589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6016" y="1409701"/>
            <a:ext cx="45780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7810" y="400626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12549" y="6283569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5+3+1=9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36094" y="5267980"/>
            <a:ext cx="45792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772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 animBg="1"/>
      <p:bldP spid="32" grpId="0" animBg="1"/>
      <p:bldP spid="33" grpId="0" animBg="1"/>
      <p:bldP spid="34" grpId="0" animBg="1"/>
      <p:bldP spid="40" grpId="0" animBg="1"/>
      <p:bldP spid="3" grpId="0"/>
      <p:bldP spid="4" grpId="0"/>
      <p:bldP spid="7" grpId="0"/>
      <p:bldP spid="9" grpId="0"/>
      <p:bldP spid="13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152400"/>
            <a:ext cx="46506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28074" y="1226403"/>
            <a:ext cx="46000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fr-FR" sz="2800" b="1" i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fr-FR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endParaRPr 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029200" y="1537862"/>
            <a:ext cx="2300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 (2x</a:t>
            </a:r>
            <a:r>
              <a:rPr lang="fr-FR" sz="3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y).(9xy</a:t>
            </a:r>
            <a:r>
              <a:rPr lang="fr-FR" sz="30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00600" y="2057400"/>
            <a:ext cx="434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= (2.9)(x</a:t>
            </a:r>
            <a:r>
              <a:rPr lang="fr-FR" sz="3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x)(y.y</a:t>
            </a:r>
            <a:r>
              <a:rPr lang="fr-FR" sz="30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= 18x</a:t>
            </a:r>
            <a:r>
              <a:rPr lang="fr-FR" sz="3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30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989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152400"/>
            <a:ext cx="46506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28074" y="1226403"/>
            <a:ext cx="46000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fr-FR" sz="2800" b="1" i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fr-FR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endParaRPr 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029200" y="1537862"/>
            <a:ext cx="230063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 (2x</a:t>
            </a:r>
            <a:r>
              <a:rPr lang="fr-FR" sz="3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y).(9xy</a:t>
            </a:r>
            <a:r>
              <a:rPr lang="fr-FR" sz="30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00600" y="2057400"/>
            <a:ext cx="434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= (2.9)(x</a:t>
            </a:r>
            <a:r>
              <a:rPr lang="fr-FR" sz="3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x)(y.y</a:t>
            </a:r>
            <a:r>
              <a:rPr lang="fr-FR" sz="30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= 18x</a:t>
            </a:r>
            <a:r>
              <a:rPr lang="fr-FR" sz="3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30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343400"/>
            <a:ext cx="846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VD: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48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35 0.0437 L -0.1526 0.2578 C -0.16145 0.35399 -0.22986 0.46312 -0.27534 0.45572 L -0.37899 0.43954 " pathEditMode="relative" rAng="5819760" ptsTypes="FfFF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57" y="1979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81 0.08763 L -0.14792 0.28555 C -0.1559 0.37503 -0.22847 0.47445 -0.27986 0.46728 L -0.39323 0.45179 " pathEditMode="relative" rAng="5780860" ptsTypes="FfFF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51" y="18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62243" y="66816"/>
            <a:ext cx="3435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0" y="2209800"/>
                <a:ext cx="9144000" cy="3439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chỉ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bậc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a. 4xy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(x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y)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(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tổ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1)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x(2y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-9x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y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(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tổ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2)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c. 3(x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yz)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xy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  (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tổ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3)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d. -2zt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xy</a:t>
                </a:r>
                <a:r>
                  <a:rPr lang="en-US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      (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tổ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4)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09800"/>
                <a:ext cx="9144000" cy="3439403"/>
              </a:xfrm>
              <a:prstGeom prst="rect">
                <a:avLst/>
              </a:prstGeom>
              <a:blipFill rotWithShape="1">
                <a:blip r:embed="rId2"/>
                <a:stretch>
                  <a:fillRect l="-1333" t="-1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09600" y="1295400"/>
            <a:ext cx="25146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01:30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01:00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00:40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00:30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00:01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7162800" y="66816"/>
            <a:ext cx="1524000" cy="9237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00:00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39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1000"/>
                            </p:stCondLst>
                            <p:childTnLst>
                              <p:par>
                                <p:cTn id="1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2000"/>
                            </p:stCondLst>
                            <p:childTnLst>
                              <p:par>
                                <p:cTn id="1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3000"/>
                            </p:stCondLst>
                            <p:childTnLst>
                              <p:par>
                                <p:cTn id="1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4000"/>
                            </p:stCondLst>
                            <p:childTnLst>
                              <p:par>
                                <p:cTn id="1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65000"/>
                            </p:stCondLst>
                            <p:childTnLst>
                              <p:par>
                                <p:cTn id="2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6000"/>
                            </p:stCondLst>
                            <p:childTnLst>
                              <p:par>
                                <p:cTn id="2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7000"/>
                            </p:stCondLst>
                            <p:childTnLst>
                              <p:par>
                                <p:cTn id="2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8000"/>
                            </p:stCondLst>
                            <p:childTnLst>
                              <p:par>
                                <p:cTn id="2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9000"/>
                            </p:stCondLst>
                            <p:childTnLst>
                              <p:par>
                                <p:cTn id="2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70000"/>
                            </p:stCondLst>
                            <p:childTnLst>
                              <p:par>
                                <p:cTn id="2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1000"/>
                            </p:stCondLst>
                            <p:childTnLst>
                              <p:par>
                                <p:cTn id="2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72000"/>
                            </p:stCondLst>
                            <p:childTnLst>
                              <p:par>
                                <p:cTn id="2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73000"/>
                            </p:stCondLst>
                            <p:childTnLst>
                              <p:par>
                                <p:cTn id="2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4000"/>
                            </p:stCondLst>
                            <p:childTnLst>
                              <p:par>
                                <p:cTn id="2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5000"/>
                            </p:stCondLst>
                            <p:childTnLst>
                              <p:par>
                                <p:cTn id="2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76000"/>
                            </p:stCondLst>
                            <p:childTnLst>
                              <p:par>
                                <p:cTn id="2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7000"/>
                            </p:stCondLst>
                            <p:childTnLst>
                              <p:par>
                                <p:cTn id="2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78000"/>
                            </p:stCondLst>
                            <p:childTnLst>
                              <p:par>
                                <p:cTn id="2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9000"/>
                            </p:stCondLst>
                            <p:childTnLst>
                              <p:par>
                                <p:cTn id="2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80000"/>
                            </p:stCondLst>
                            <p:childTnLst>
                              <p:par>
                                <p:cTn id="2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1000"/>
                            </p:stCondLst>
                            <p:childTnLst>
                              <p:par>
                                <p:cTn id="2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82000"/>
                            </p:stCondLst>
                            <p:childTnLst>
                              <p:par>
                                <p:cTn id="2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83000"/>
                            </p:stCondLst>
                            <p:childTnLst>
                              <p:par>
                                <p:cTn id="2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84000"/>
                            </p:stCondLst>
                            <p:childTnLst>
                              <p:par>
                                <p:cTn id="2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85000"/>
                            </p:stCondLst>
                            <p:childTnLst>
                              <p:par>
                                <p:cTn id="2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86000"/>
                            </p:stCondLst>
                            <p:childTnLst>
                              <p:par>
                                <p:cTn id="2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87000"/>
                            </p:stCondLst>
                            <p:childTnLst>
                              <p:par>
                                <p:cTn id="2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88000"/>
                            </p:stCondLst>
                            <p:childTnLst>
                              <p:par>
                                <p:cTn id="2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89000"/>
                            </p:stCondLst>
                            <p:childTnLst>
                              <p:par>
                                <p:cTn id="2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90000"/>
                            </p:stCondLst>
                            <p:childTnLst>
                              <p:par>
                                <p:cTn id="2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900009" y="66816"/>
            <a:ext cx="7360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HƯỚNG DẪN VỀ NHÀ</a:t>
            </a:r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0008" y="1523999"/>
            <a:ext cx="7939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/32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4304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8800"/>
            <a:ext cx="74676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" y="857"/>
            <a:ext cx="9142858" cy="68571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82840" y="2184413"/>
            <a:ext cx="783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x=1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= -1</a:t>
            </a:r>
          </a:p>
          <a:p>
            <a:pPr lvl="0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	a. x</a:t>
            </a:r>
            <a:r>
              <a:rPr lang="en-US" sz="30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– x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	b. 3x</a:t>
            </a:r>
            <a:r>
              <a:rPr lang="en-US" sz="30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(-3)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xy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1400" y="533400"/>
            <a:ext cx="2971800" cy="7518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4267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649"/>
            <a:ext cx="9111916" cy="6869649"/>
          </a:xfrm>
          <a:prstGeom prst="rect">
            <a:avLst/>
          </a:prstGeom>
        </p:spPr>
      </p:pic>
      <p:sp>
        <p:nvSpPr>
          <p:cNvPr id="6" name="WordArt 18"/>
          <p:cNvSpPr>
            <a:spLocks noChangeArrowheads="1" noChangeShapeType="1" noTextEdit="1"/>
          </p:cNvSpPr>
          <p:nvPr/>
        </p:nvSpPr>
        <p:spPr bwMode="auto">
          <a:xfrm>
            <a:off x="940426" y="2971799"/>
            <a:ext cx="7231063" cy="34496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18958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FFFF00">
                    <a:alpha val="33000"/>
                  </a:srgbClr>
                </a:solidFill>
                <a:latin typeface="VNI-Book"/>
              </a:rPr>
              <a:t>ÑÔN THÖÙC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95648" y="1676400"/>
            <a:ext cx="27206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BÀI 3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60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413266"/>
            <a:ext cx="2057400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ĐẠI SỐ 7</a:t>
            </a:r>
          </a:p>
        </p:txBody>
      </p:sp>
    </p:spTree>
    <p:extLst>
      <p:ext uri="{BB962C8B-B14F-4D97-AF65-F5344CB8AC3E}">
        <p14:creationId xmlns:p14="http://schemas.microsoft.com/office/powerpoint/2010/main" val="142550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152400"/>
            <a:ext cx="27703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2362200"/>
                <a:ext cx="8153400" cy="3467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đại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	4xy</a:t>
                </a:r>
                <a:r>
                  <a:rPr lang="fr-FR" sz="2800" baseline="30000" dirty="0" smtClean="0">
                    <a:latin typeface="Times New Roman" pitchFamily="18" charset="0"/>
                    <a:cs typeface="Times New Roman" pitchFamily="18" charset="0"/>
                  </a:rPr>
                  <a:t>2   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3 - 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2y  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fr-FR" sz="28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x    ;  10x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+ y ;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	5(x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+ y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) ;   2x</a:t>
                </a:r>
                <a:r>
                  <a:rPr lang="fr-FR" sz="28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i="1">
                        <a:latin typeface="Cambria Math"/>
                      </a:rPr>
                      <m:t>)</m:t>
                    </m:r>
                  </m:oMath>
                </a14:m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x   ; 2x</a:t>
                </a:r>
                <a:r>
                  <a:rPr lang="fr-FR" sz="28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y     ;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2y</a:t>
                </a:r>
              </a:p>
              <a:p>
                <a:r>
                  <a:rPr lang="fr-FR" sz="2800" i="1" dirty="0" err="1" smtClean="0">
                    <a:latin typeface="Times New Roman" pitchFamily="18" charset="0"/>
                    <a:cs typeface="Times New Roman" pitchFamily="18" charset="0"/>
                  </a:rPr>
                  <a:t>Hãy</a:t>
                </a:r>
                <a:r>
                  <a:rPr lang="fr-FR" sz="28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i="1" dirty="0" err="1" smtClean="0">
                    <a:latin typeface="Times New Roman" pitchFamily="18" charset="0"/>
                    <a:cs typeface="Times New Roman" pitchFamily="18" charset="0"/>
                  </a:rPr>
                  <a:t>sắp</a:t>
                </a:r>
                <a:r>
                  <a:rPr lang="fr-FR" sz="28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i="1" dirty="0" err="1" smtClean="0">
                    <a:latin typeface="Times New Roman" pitchFamily="18" charset="0"/>
                    <a:cs typeface="Times New Roman" pitchFamily="18" charset="0"/>
                  </a:rPr>
                  <a:t>xếp</a:t>
                </a:r>
                <a:r>
                  <a:rPr lang="fr-FR" sz="28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i="1" dirty="0" err="1" smtClean="0">
                    <a:latin typeface="Times New Roman" pitchFamily="18" charset="0"/>
                    <a:cs typeface="Times New Roman" pitchFamily="18" charset="0"/>
                  </a:rPr>
                  <a:t>chúng</a:t>
                </a:r>
                <a:r>
                  <a:rPr lang="fr-FR" sz="28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i="1" dirty="0" err="1" smtClean="0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fr-FR" sz="28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i="1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fr-FR" sz="28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i="1" dirty="0" err="1" smtClean="0">
                    <a:latin typeface="Times New Roman" pitchFamily="18" charset="0"/>
                    <a:cs typeface="Times New Roman" pitchFamily="18" charset="0"/>
                  </a:rPr>
                  <a:t>nhóm</a:t>
                </a:r>
                <a:r>
                  <a:rPr lang="fr-FR" sz="2800" i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Nhóm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1: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Những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chứa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phép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cộng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phép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trừ</a:t>
                </a:r>
                <a:endParaRPr lang="fr-FR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Nhóm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2: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còn</a:t>
                </a:r>
                <a:r>
                  <a:rPr lang="fr-FR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2800" dirty="0" err="1" smtClean="0">
                    <a:latin typeface="Times New Roman" pitchFamily="18" charset="0"/>
                    <a:cs typeface="Times New Roman" pitchFamily="18" charset="0"/>
                  </a:rPr>
                  <a:t>lại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362200"/>
                <a:ext cx="8153400" cy="3467103"/>
              </a:xfrm>
              <a:prstGeom prst="rect">
                <a:avLst/>
              </a:prstGeom>
              <a:blipFill rotWithShape="1">
                <a:blip r:embed="rId2"/>
                <a:stretch>
                  <a:fillRect l="-1571" t="-1761" b="-4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85800" y="1371600"/>
            <a:ext cx="1313821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?1/30</a:t>
            </a:r>
          </a:p>
        </p:txBody>
      </p:sp>
    </p:spTree>
    <p:extLst>
      <p:ext uri="{BB962C8B-B14F-4D97-AF65-F5344CB8AC3E}">
        <p14:creationId xmlns:p14="http://schemas.microsoft.com/office/powerpoint/2010/main" val="229496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842" y="130370"/>
            <a:ext cx="27703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151766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3 - 2y ; 10x + y ; 5(x + y)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72000" y="2971800"/>
                <a:ext cx="4572000" cy="15660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fr-FR" sz="2800" b="1" dirty="0">
                    <a:latin typeface="Times New Roman" pitchFamily="18" charset="0"/>
                    <a:cs typeface="Times New Roman" pitchFamily="18" charset="0"/>
                  </a:rPr>
                  <a:t>Nhóm 2: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/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4xy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 ; 2x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i="1">
                        <a:latin typeface="Cambria Math"/>
                      </a:rPr>
                      <m:t>)</m:t>
                    </m:r>
                  </m:oMath>
                </a14:m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 ; 2x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 ; -2y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71800"/>
                <a:ext cx="4572000" cy="1566070"/>
              </a:xfrm>
              <a:prstGeom prst="rect">
                <a:avLst/>
              </a:prstGeom>
              <a:blipFill rotWithShape="1">
                <a:blip r:embed="rId2"/>
                <a:stretch>
                  <a:fillRect t="-3906" r="-800" b="-10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572000" y="990600"/>
            <a:ext cx="1313821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?1/30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959415" y="3453064"/>
            <a:ext cx="4156537" cy="2514600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15000" y="4692318"/>
                <a:ext cx="2544799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;4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x</m:t>
                      </m:r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;−6;9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692318"/>
                <a:ext cx="2544799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678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842" y="130370"/>
            <a:ext cx="27703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151766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3 - 2y ; 10x + y ; 5(x + y)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72000" y="2971800"/>
                <a:ext cx="4572000" cy="15660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fr-FR" sz="2800" b="1" dirty="0">
                    <a:latin typeface="Times New Roman" pitchFamily="18" charset="0"/>
                    <a:cs typeface="Times New Roman" pitchFamily="18" charset="0"/>
                  </a:rPr>
                  <a:t>Nhóm 2: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/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4xy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 ; 2x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i="1">
                        <a:latin typeface="Cambria Math"/>
                      </a:rPr>
                      <m:t>)</m:t>
                    </m:r>
                  </m:oMath>
                </a14:m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 ; 2x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 ; -2y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71800"/>
                <a:ext cx="4572000" cy="1566070"/>
              </a:xfrm>
              <a:prstGeom prst="rect">
                <a:avLst/>
              </a:prstGeom>
              <a:blipFill rotWithShape="1">
                <a:blip r:embed="rId2"/>
                <a:stretch>
                  <a:fillRect t="-3906" r="-800" b="-10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572000" y="990600"/>
            <a:ext cx="1313821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?1/30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959415" y="3453064"/>
            <a:ext cx="4156537" cy="2514600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15000" y="4692318"/>
                <a:ext cx="2544799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;4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x</m:t>
                      </m:r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;−6;9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692318"/>
                <a:ext cx="2544799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00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842" y="130370"/>
            <a:ext cx="27703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151766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3 - 2y ; 10x + y ; 5(x + y)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72000" y="2971800"/>
                <a:ext cx="4572000" cy="15660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fr-FR" sz="2800" b="1" dirty="0">
                    <a:latin typeface="Times New Roman" pitchFamily="18" charset="0"/>
                    <a:cs typeface="Times New Roman" pitchFamily="18" charset="0"/>
                  </a:rPr>
                  <a:t>Nhóm 2: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/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4xy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 ; 2x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i="1">
                        <a:latin typeface="Cambria Math"/>
                      </a:rPr>
                      <m:t>)</m:t>
                    </m:r>
                  </m:oMath>
                </a14:m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 ; 2x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 ; -2y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71800"/>
                <a:ext cx="4572000" cy="1566070"/>
              </a:xfrm>
              <a:prstGeom prst="rect">
                <a:avLst/>
              </a:prstGeom>
              <a:blipFill rotWithShape="1">
                <a:blip r:embed="rId2"/>
                <a:stretch>
                  <a:fillRect t="-3906" r="-800" b="-10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572000" y="990600"/>
            <a:ext cx="1313821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?1/30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140970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15000" y="4692318"/>
                <a:ext cx="2544799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;4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x</m:t>
                      </m:r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;−6;9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692318"/>
                <a:ext cx="2544799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817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842" y="130370"/>
            <a:ext cx="27703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151766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pPr algn="ctr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3 - 2y ; 10x + y ; 5(x + y)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72000" y="2971800"/>
                <a:ext cx="4572000" cy="15660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fr-FR" sz="2800" b="1" dirty="0">
                    <a:latin typeface="Times New Roman" pitchFamily="18" charset="0"/>
                    <a:cs typeface="Times New Roman" pitchFamily="18" charset="0"/>
                  </a:rPr>
                  <a:t>Nhóm 2: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/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4xy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 ; 2x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8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fr-FR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sz="2800" i="1">
                        <a:latin typeface="Cambria Math"/>
                      </a:rPr>
                      <m:t>)</m:t>
                    </m:r>
                  </m:oMath>
                </a14:m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x ; 2x</a:t>
                </a:r>
                <a:r>
                  <a:rPr lang="fr-FR" sz="28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2800" dirty="0">
                    <a:latin typeface="Times New Roman" pitchFamily="18" charset="0"/>
                    <a:cs typeface="Times New Roman" pitchFamily="18" charset="0"/>
                  </a:rPr>
                  <a:t>y ; -2y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71800"/>
                <a:ext cx="4572000" cy="1566070"/>
              </a:xfrm>
              <a:prstGeom prst="rect">
                <a:avLst/>
              </a:prstGeom>
              <a:blipFill rotWithShape="1">
                <a:blip r:embed="rId2"/>
                <a:stretch>
                  <a:fillRect t="-3906" r="-800" b="-10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572000" y="990600"/>
            <a:ext cx="1313821" cy="838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?1/30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1410831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1148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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fr-FR" sz="28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FR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15000" y="4692318"/>
                <a:ext cx="2544799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;4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x</m:t>
                      </m:r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;−6;9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692318"/>
                <a:ext cx="2544799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216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1842" y="130370"/>
            <a:ext cx="4451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572000" y="990600"/>
            <a:ext cx="0" cy="586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12571" y="1307432"/>
            <a:ext cx="23855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6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4191000" y="2329428"/>
            <a:ext cx="4800601" cy="3461772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169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971</Words>
  <Application>Microsoft Office PowerPoint</Application>
  <PresentationFormat>On-screen Show (4:3)</PresentationFormat>
  <Paragraphs>206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50</cp:revision>
  <dcterms:created xsi:type="dcterms:W3CDTF">2017-02-10T06:19:12Z</dcterms:created>
  <dcterms:modified xsi:type="dcterms:W3CDTF">2017-02-12T14:40:19Z</dcterms:modified>
</cp:coreProperties>
</file>