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9" r:id="rId2"/>
    <p:sldId id="288" r:id="rId3"/>
    <p:sldId id="302" r:id="rId4"/>
    <p:sldId id="275" r:id="rId5"/>
    <p:sldId id="287" r:id="rId6"/>
    <p:sldId id="304" r:id="rId7"/>
    <p:sldId id="305" r:id="rId8"/>
    <p:sldId id="270" r:id="rId9"/>
  </p:sldIdLst>
  <p:sldSz cx="9144000" cy="6858000" type="screen4x3"/>
  <p:notesSz cx="6858000" cy="9144000"/>
  <p:custDataLst>
    <p:tags r:id="rId1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3300"/>
    <a:srgbClr val="CC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>
      <p:cViewPr varScale="1">
        <p:scale>
          <a:sx n="92" d="100"/>
          <a:sy n="92" d="100"/>
        </p:scale>
        <p:origin x="22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12" Type="http://schemas.openxmlformats.org/officeDocument/2006/relationships/image" Target="../media/image14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11" Type="http://schemas.openxmlformats.org/officeDocument/2006/relationships/image" Target="../media/image13.wmf"/><Relationship Id="rId5" Type="http://schemas.openxmlformats.org/officeDocument/2006/relationships/image" Target="../media/image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31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12" Type="http://schemas.openxmlformats.org/officeDocument/2006/relationships/image" Target="../media/image30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11" Type="http://schemas.openxmlformats.org/officeDocument/2006/relationships/image" Target="../media/image29.wmf"/><Relationship Id="rId5" Type="http://schemas.openxmlformats.org/officeDocument/2006/relationships/image" Target="../media/image23.wmf"/><Relationship Id="rId10" Type="http://schemas.openxmlformats.org/officeDocument/2006/relationships/image" Target="../media/image28.wmf"/><Relationship Id="rId4" Type="http://schemas.openxmlformats.org/officeDocument/2006/relationships/image" Target="../media/image22.wmf"/><Relationship Id="rId9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image" Target="../media/image44.wmf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12" Type="http://schemas.openxmlformats.org/officeDocument/2006/relationships/image" Target="../media/image43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11" Type="http://schemas.openxmlformats.org/officeDocument/2006/relationships/image" Target="../media/image42.wmf"/><Relationship Id="rId5" Type="http://schemas.openxmlformats.org/officeDocument/2006/relationships/image" Target="../media/image36.wmf"/><Relationship Id="rId15" Type="http://schemas.openxmlformats.org/officeDocument/2006/relationships/image" Target="../media/image46.wmf"/><Relationship Id="rId10" Type="http://schemas.openxmlformats.org/officeDocument/2006/relationships/image" Target="../media/image41.wmf"/><Relationship Id="rId4" Type="http://schemas.openxmlformats.org/officeDocument/2006/relationships/image" Target="../media/image35.wmf"/><Relationship Id="rId9" Type="http://schemas.openxmlformats.org/officeDocument/2006/relationships/image" Target="../media/image40.wmf"/><Relationship Id="rId14" Type="http://schemas.openxmlformats.org/officeDocument/2006/relationships/image" Target="../media/image4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image" Target="../media/image65.wmf"/><Relationship Id="rId3" Type="http://schemas.openxmlformats.org/officeDocument/2006/relationships/image" Target="../media/image55.wmf"/><Relationship Id="rId7" Type="http://schemas.openxmlformats.org/officeDocument/2006/relationships/image" Target="../media/image59.wmf"/><Relationship Id="rId12" Type="http://schemas.openxmlformats.org/officeDocument/2006/relationships/image" Target="../media/image64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8.wmf"/><Relationship Id="rId11" Type="http://schemas.openxmlformats.org/officeDocument/2006/relationships/image" Target="../media/image63.wmf"/><Relationship Id="rId5" Type="http://schemas.openxmlformats.org/officeDocument/2006/relationships/image" Target="../media/image57.wmf"/><Relationship Id="rId10" Type="http://schemas.openxmlformats.org/officeDocument/2006/relationships/image" Target="../media/image62.wmf"/><Relationship Id="rId4" Type="http://schemas.openxmlformats.org/officeDocument/2006/relationships/image" Target="../media/image56.wmf"/><Relationship Id="rId9" Type="http://schemas.openxmlformats.org/officeDocument/2006/relationships/image" Target="../media/image6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11869-3DF7-490D-9EEC-D48E553EDC8F}" type="datetimeFigureOut">
              <a:rPr lang="en-US" smtClean="0"/>
              <a:t>04-Apr-21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CFDD8-ADD2-40A1-82DF-4EA8AA80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33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CFDD8-ADD2-40A1-82DF-4EA8AA805BA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32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8966-A35F-41BF-9FBE-02FDD41041F7}" type="datetimeFigureOut">
              <a:rPr lang="vi-VN" smtClean="0"/>
              <a:pPr/>
              <a:t>04/04/2021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8EB9-5BB9-4949-9EDA-F481CA9CDED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8966-A35F-41BF-9FBE-02FDD41041F7}" type="datetimeFigureOut">
              <a:rPr lang="vi-VN" smtClean="0"/>
              <a:pPr/>
              <a:t>04/04/2021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8EB9-5BB9-4949-9EDA-F481CA9CDED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8966-A35F-41BF-9FBE-02FDD41041F7}" type="datetimeFigureOut">
              <a:rPr lang="vi-VN" smtClean="0"/>
              <a:pPr/>
              <a:t>04/04/2021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8EB9-5BB9-4949-9EDA-F481CA9CDED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8966-A35F-41BF-9FBE-02FDD41041F7}" type="datetimeFigureOut">
              <a:rPr lang="vi-VN" smtClean="0"/>
              <a:pPr/>
              <a:t>04/04/2021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8EB9-5BB9-4949-9EDA-F481CA9CDED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8966-A35F-41BF-9FBE-02FDD41041F7}" type="datetimeFigureOut">
              <a:rPr lang="vi-VN" smtClean="0"/>
              <a:pPr/>
              <a:t>04/04/2021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8EB9-5BB9-4949-9EDA-F481CA9CDED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8966-A35F-41BF-9FBE-02FDD41041F7}" type="datetimeFigureOut">
              <a:rPr lang="vi-VN" smtClean="0"/>
              <a:pPr/>
              <a:t>04/04/2021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8EB9-5BB9-4949-9EDA-F481CA9CDED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8966-A35F-41BF-9FBE-02FDD41041F7}" type="datetimeFigureOut">
              <a:rPr lang="vi-VN" smtClean="0"/>
              <a:pPr/>
              <a:t>04/04/2021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8EB9-5BB9-4949-9EDA-F481CA9CDED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8966-A35F-41BF-9FBE-02FDD41041F7}" type="datetimeFigureOut">
              <a:rPr lang="vi-VN" smtClean="0"/>
              <a:pPr/>
              <a:t>04/04/2021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8EB9-5BB9-4949-9EDA-F481CA9CDED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8966-A35F-41BF-9FBE-02FDD41041F7}" type="datetimeFigureOut">
              <a:rPr lang="vi-VN" smtClean="0"/>
              <a:pPr/>
              <a:t>04/04/2021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8EB9-5BB9-4949-9EDA-F481CA9CDED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8966-A35F-41BF-9FBE-02FDD41041F7}" type="datetimeFigureOut">
              <a:rPr lang="vi-VN" smtClean="0"/>
              <a:pPr/>
              <a:t>04/04/2021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8EB9-5BB9-4949-9EDA-F481CA9CDED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8966-A35F-41BF-9FBE-02FDD41041F7}" type="datetimeFigureOut">
              <a:rPr lang="vi-VN" smtClean="0"/>
              <a:pPr/>
              <a:t>04/04/2021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8EB9-5BB9-4949-9EDA-F481CA9CDED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E8966-A35F-41BF-9FBE-02FDD41041F7}" type="datetimeFigureOut">
              <a:rPr lang="vi-VN" smtClean="0"/>
              <a:pPr/>
              <a:t>04/04/2021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88EB9-5BB9-4949-9EDA-F481CA9CDED5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.wmf"/><Relationship Id="rId18" Type="http://schemas.openxmlformats.org/officeDocument/2006/relationships/oleObject" Target="../embeddings/oleObject8.bin"/><Relationship Id="rId26" Type="http://schemas.openxmlformats.org/officeDocument/2006/relationships/oleObject" Target="../embeddings/oleObject12.bin"/><Relationship Id="rId3" Type="http://schemas.openxmlformats.org/officeDocument/2006/relationships/image" Target="../media/image15.gif"/><Relationship Id="rId21" Type="http://schemas.openxmlformats.org/officeDocument/2006/relationships/image" Target="../media/image11.wmf"/><Relationship Id="rId7" Type="http://schemas.openxmlformats.org/officeDocument/2006/relationships/image" Target="../media/image4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9.wmf"/><Relationship Id="rId25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29" Type="http://schemas.openxmlformats.org/officeDocument/2006/relationships/slide" Target="slide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24" Type="http://schemas.openxmlformats.org/officeDocument/2006/relationships/oleObject" Target="../embeddings/oleObject11.bin"/><Relationship Id="rId5" Type="http://schemas.openxmlformats.org/officeDocument/2006/relationships/image" Target="../media/image3.wmf"/><Relationship Id="rId15" Type="http://schemas.openxmlformats.org/officeDocument/2006/relationships/image" Target="../media/image8.wmf"/><Relationship Id="rId23" Type="http://schemas.openxmlformats.org/officeDocument/2006/relationships/image" Target="../media/image12.wmf"/><Relationship Id="rId28" Type="http://schemas.openxmlformats.org/officeDocument/2006/relationships/image" Target="../media/image14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0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Relationship Id="rId27" Type="http://schemas.openxmlformats.org/officeDocument/2006/relationships/oleObject" Target="../embeddings/oleObject13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6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26.wmf"/><Relationship Id="rId26" Type="http://schemas.openxmlformats.org/officeDocument/2006/relationships/image" Target="../media/image30.wmf"/><Relationship Id="rId3" Type="http://schemas.openxmlformats.org/officeDocument/2006/relationships/oleObject" Target="../embeddings/oleObject17.bin"/><Relationship Id="rId21" Type="http://schemas.openxmlformats.org/officeDocument/2006/relationships/oleObject" Target="../embeddings/oleObject26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24.bin"/><Relationship Id="rId25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wmf"/><Relationship Id="rId20" Type="http://schemas.openxmlformats.org/officeDocument/2006/relationships/image" Target="../media/image27.wmf"/><Relationship Id="rId29" Type="http://schemas.openxmlformats.org/officeDocument/2006/relationships/slide" Target="slide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21.bin"/><Relationship Id="rId24" Type="http://schemas.openxmlformats.org/officeDocument/2006/relationships/image" Target="../media/image29.wmf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23" Type="http://schemas.openxmlformats.org/officeDocument/2006/relationships/oleObject" Target="../embeddings/oleObject27.bin"/><Relationship Id="rId28" Type="http://schemas.openxmlformats.org/officeDocument/2006/relationships/image" Target="../media/image31.wmf"/><Relationship Id="rId10" Type="http://schemas.openxmlformats.org/officeDocument/2006/relationships/image" Target="../media/image22.wmf"/><Relationship Id="rId19" Type="http://schemas.openxmlformats.org/officeDocument/2006/relationships/oleObject" Target="../embeddings/oleObject25.bin"/><Relationship Id="rId4" Type="http://schemas.openxmlformats.org/officeDocument/2006/relationships/image" Target="../media/image19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24.wmf"/><Relationship Id="rId22" Type="http://schemas.openxmlformats.org/officeDocument/2006/relationships/image" Target="../media/image28.wmf"/><Relationship Id="rId27" Type="http://schemas.openxmlformats.org/officeDocument/2006/relationships/oleObject" Target="../embeddings/oleObject29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36.wmf"/><Relationship Id="rId18" Type="http://schemas.openxmlformats.org/officeDocument/2006/relationships/oleObject" Target="../embeddings/oleObject37.bin"/><Relationship Id="rId26" Type="http://schemas.openxmlformats.org/officeDocument/2006/relationships/oleObject" Target="../embeddings/oleObject41.bin"/><Relationship Id="rId3" Type="http://schemas.openxmlformats.org/officeDocument/2006/relationships/oleObject" Target="../embeddings/oleObject30.bin"/><Relationship Id="rId21" Type="http://schemas.openxmlformats.org/officeDocument/2006/relationships/image" Target="../media/image40.wmf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34.bin"/><Relationship Id="rId17" Type="http://schemas.openxmlformats.org/officeDocument/2006/relationships/image" Target="../media/image38.wmf"/><Relationship Id="rId25" Type="http://schemas.openxmlformats.org/officeDocument/2006/relationships/image" Target="../media/image42.wmf"/><Relationship Id="rId33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6.bin"/><Relationship Id="rId20" Type="http://schemas.openxmlformats.org/officeDocument/2006/relationships/oleObject" Target="../embeddings/oleObject38.bin"/><Relationship Id="rId29" Type="http://schemas.openxmlformats.org/officeDocument/2006/relationships/image" Target="../media/image44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35.wmf"/><Relationship Id="rId24" Type="http://schemas.openxmlformats.org/officeDocument/2006/relationships/oleObject" Target="../embeddings/oleObject40.bin"/><Relationship Id="rId32" Type="http://schemas.openxmlformats.org/officeDocument/2006/relationships/oleObject" Target="../embeddings/oleObject44.bin"/><Relationship Id="rId5" Type="http://schemas.openxmlformats.org/officeDocument/2006/relationships/image" Target="../media/image15.gif"/><Relationship Id="rId15" Type="http://schemas.openxmlformats.org/officeDocument/2006/relationships/image" Target="../media/image37.wmf"/><Relationship Id="rId23" Type="http://schemas.openxmlformats.org/officeDocument/2006/relationships/image" Target="../media/image41.wmf"/><Relationship Id="rId28" Type="http://schemas.openxmlformats.org/officeDocument/2006/relationships/oleObject" Target="../embeddings/oleObject42.bin"/><Relationship Id="rId10" Type="http://schemas.openxmlformats.org/officeDocument/2006/relationships/oleObject" Target="../embeddings/oleObject33.bin"/><Relationship Id="rId19" Type="http://schemas.openxmlformats.org/officeDocument/2006/relationships/image" Target="../media/image39.wmf"/><Relationship Id="rId31" Type="http://schemas.openxmlformats.org/officeDocument/2006/relationships/image" Target="../media/image45.wmf"/><Relationship Id="rId4" Type="http://schemas.openxmlformats.org/officeDocument/2006/relationships/image" Target="../media/image32.wmf"/><Relationship Id="rId9" Type="http://schemas.openxmlformats.org/officeDocument/2006/relationships/image" Target="../media/image34.wmf"/><Relationship Id="rId14" Type="http://schemas.openxmlformats.org/officeDocument/2006/relationships/oleObject" Target="../embeddings/oleObject35.bin"/><Relationship Id="rId22" Type="http://schemas.openxmlformats.org/officeDocument/2006/relationships/oleObject" Target="../embeddings/oleObject39.bin"/><Relationship Id="rId27" Type="http://schemas.openxmlformats.org/officeDocument/2006/relationships/image" Target="../media/image43.wmf"/><Relationship Id="rId30" Type="http://schemas.openxmlformats.org/officeDocument/2006/relationships/oleObject" Target="../embeddings/oleObject4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image" Target="../media/image51.wmf"/><Relationship Id="rId3" Type="http://schemas.openxmlformats.org/officeDocument/2006/relationships/oleObject" Target="../embeddings/oleObject45.bin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50.wmf"/><Relationship Id="rId5" Type="http://schemas.openxmlformats.org/officeDocument/2006/relationships/image" Target="../media/image15.gif"/><Relationship Id="rId15" Type="http://schemas.openxmlformats.org/officeDocument/2006/relationships/image" Target="../media/image52.wmf"/><Relationship Id="rId10" Type="http://schemas.openxmlformats.org/officeDocument/2006/relationships/oleObject" Target="../embeddings/oleObject48.bin"/><Relationship Id="rId4" Type="http://schemas.openxmlformats.org/officeDocument/2006/relationships/image" Target="../media/image47.wmf"/><Relationship Id="rId9" Type="http://schemas.openxmlformats.org/officeDocument/2006/relationships/image" Target="../media/image49.wmf"/><Relationship Id="rId14" Type="http://schemas.openxmlformats.org/officeDocument/2006/relationships/oleObject" Target="../embeddings/oleObject50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13" Type="http://schemas.openxmlformats.org/officeDocument/2006/relationships/image" Target="../media/image57.wmf"/><Relationship Id="rId18" Type="http://schemas.openxmlformats.org/officeDocument/2006/relationships/oleObject" Target="../embeddings/oleObject58.bin"/><Relationship Id="rId26" Type="http://schemas.openxmlformats.org/officeDocument/2006/relationships/oleObject" Target="../embeddings/oleObject62.bin"/><Relationship Id="rId3" Type="http://schemas.openxmlformats.org/officeDocument/2006/relationships/image" Target="../media/image66.jpeg"/><Relationship Id="rId21" Type="http://schemas.openxmlformats.org/officeDocument/2006/relationships/image" Target="../media/image61.wmf"/><Relationship Id="rId7" Type="http://schemas.openxmlformats.org/officeDocument/2006/relationships/image" Target="../media/image54.wmf"/><Relationship Id="rId12" Type="http://schemas.openxmlformats.org/officeDocument/2006/relationships/oleObject" Target="../embeddings/oleObject55.bin"/><Relationship Id="rId17" Type="http://schemas.openxmlformats.org/officeDocument/2006/relationships/image" Target="../media/image59.wmf"/><Relationship Id="rId25" Type="http://schemas.openxmlformats.org/officeDocument/2006/relationships/image" Target="../media/image6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7.bin"/><Relationship Id="rId20" Type="http://schemas.openxmlformats.org/officeDocument/2006/relationships/oleObject" Target="../embeddings/oleObject59.bin"/><Relationship Id="rId29" Type="http://schemas.openxmlformats.org/officeDocument/2006/relationships/image" Target="../media/image65.w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56.wmf"/><Relationship Id="rId24" Type="http://schemas.openxmlformats.org/officeDocument/2006/relationships/oleObject" Target="../embeddings/oleObject61.bin"/><Relationship Id="rId5" Type="http://schemas.openxmlformats.org/officeDocument/2006/relationships/image" Target="../media/image53.wmf"/><Relationship Id="rId15" Type="http://schemas.openxmlformats.org/officeDocument/2006/relationships/image" Target="../media/image58.wmf"/><Relationship Id="rId23" Type="http://schemas.openxmlformats.org/officeDocument/2006/relationships/image" Target="../media/image62.wmf"/><Relationship Id="rId28" Type="http://schemas.openxmlformats.org/officeDocument/2006/relationships/oleObject" Target="../embeddings/oleObject63.bin"/><Relationship Id="rId10" Type="http://schemas.openxmlformats.org/officeDocument/2006/relationships/oleObject" Target="../embeddings/oleObject54.bin"/><Relationship Id="rId19" Type="http://schemas.openxmlformats.org/officeDocument/2006/relationships/image" Target="../media/image60.wmf"/><Relationship Id="rId4" Type="http://schemas.openxmlformats.org/officeDocument/2006/relationships/oleObject" Target="../embeddings/oleObject51.bin"/><Relationship Id="rId9" Type="http://schemas.openxmlformats.org/officeDocument/2006/relationships/image" Target="../media/image55.wmf"/><Relationship Id="rId14" Type="http://schemas.openxmlformats.org/officeDocument/2006/relationships/oleObject" Target="../embeddings/oleObject56.bin"/><Relationship Id="rId22" Type="http://schemas.openxmlformats.org/officeDocument/2006/relationships/oleObject" Target="../embeddings/oleObject60.bin"/><Relationship Id="rId27" Type="http://schemas.openxmlformats.org/officeDocument/2006/relationships/image" Target="../media/image6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5536" y="2132856"/>
            <a:ext cx="83529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CHÀO MỪNG QUÝ THẦY, CÔ</a:t>
            </a:r>
          </a:p>
          <a:p>
            <a:pPr algn="ctr"/>
            <a:r>
              <a:rPr lang="vi-VN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ĐÃ ĐẾN DỰ GIỜ THĂM LỚP!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753452"/>
            <a:ext cx="2069976" cy="206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2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5576" y="679752"/>
            <a:ext cx="2808312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Giải</a:t>
            </a:r>
            <a:r>
              <a:rPr lang="en-US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phương</a:t>
            </a:r>
            <a:r>
              <a:rPr lang="en-US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trình</a:t>
            </a:r>
            <a:endParaRPr lang="en-US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841754"/>
            <a:ext cx="2016246" cy="2016246"/>
          </a:xfrm>
          <a:prstGeom prst="rect">
            <a:avLst/>
          </a:prstGeom>
        </p:spPr>
      </p:pic>
      <p:graphicFrame>
        <p:nvGraphicFramePr>
          <p:cNvPr id="19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0145836"/>
              </p:ext>
            </p:extLst>
          </p:nvPr>
        </p:nvGraphicFramePr>
        <p:xfrm>
          <a:off x="3643313" y="546100"/>
          <a:ext cx="2643187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8" name="Equation" r:id="rId4" imgW="1104840" imgH="393480" progId="Equation.DSMT4">
                  <p:embed/>
                </p:oleObj>
              </mc:Choice>
              <mc:Fallback>
                <p:oleObj name="Equation" r:id="rId4" imgW="1104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13" y="546100"/>
                        <a:ext cx="2643187" cy="8556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864935" y="1423808"/>
            <a:ext cx="1188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ĐKXĐ: 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3358697"/>
              </p:ext>
            </p:extLst>
          </p:nvPr>
        </p:nvGraphicFramePr>
        <p:xfrm>
          <a:off x="2065338" y="1474788"/>
          <a:ext cx="803275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9" name="Equation" r:id="rId6" imgW="431640" imgH="177480" progId="Equation.DSMT4">
                  <p:embed/>
                </p:oleObj>
              </mc:Choice>
              <mc:Fallback>
                <p:oleObj name="Equation" r:id="rId6" imgW="4316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5338" y="1474788"/>
                        <a:ext cx="803275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730883" y="5756112"/>
            <a:ext cx="1123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FF00"/>
                </a:solidFill>
                <a:latin typeface="+mj-lt"/>
              </a:rPr>
              <a:t>Vậy:</a:t>
            </a:r>
            <a:endParaRPr lang="en-US" sz="2400" dirty="0">
              <a:solidFill>
                <a:srgbClr val="FFFF00"/>
              </a:solidFill>
              <a:latin typeface="+mj-lt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079448"/>
              </p:ext>
            </p:extLst>
          </p:nvPr>
        </p:nvGraphicFramePr>
        <p:xfrm>
          <a:off x="1624724" y="5740400"/>
          <a:ext cx="1435108" cy="551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0" name="Equation" r:id="rId8" imgW="761760" imgH="253800" progId="Equation.DSMT4">
                  <p:embed/>
                </p:oleObj>
              </mc:Choice>
              <mc:Fallback>
                <p:oleObj name="Equation" r:id="rId8" imgW="7617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4724" y="5740400"/>
                        <a:ext cx="1435108" cy="5518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842519" y="1873402"/>
            <a:ext cx="1188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MTC: 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10305"/>
              </p:ext>
            </p:extLst>
          </p:nvPr>
        </p:nvGraphicFramePr>
        <p:xfrm>
          <a:off x="1658938" y="1835150"/>
          <a:ext cx="1544637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1" name="Equation" r:id="rId10" imgW="863280" imgH="253800" progId="Equation.DSMT4">
                  <p:embed/>
                </p:oleObj>
              </mc:Choice>
              <mc:Fallback>
                <p:oleObj name="Equation" r:id="rId10" imgW="8632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8938" y="1835150"/>
                        <a:ext cx="1544637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657417"/>
              </p:ext>
            </p:extLst>
          </p:nvPr>
        </p:nvGraphicFramePr>
        <p:xfrm>
          <a:off x="1057250" y="2270125"/>
          <a:ext cx="531495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2" name="Equation" r:id="rId12" imgW="2298600" imgH="279360" progId="Equation.DSMT4">
                  <p:embed/>
                </p:oleObj>
              </mc:Choice>
              <mc:Fallback>
                <p:oleObj name="Equation" r:id="rId12" imgW="22986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250" y="2270125"/>
                        <a:ext cx="5314950" cy="5857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4627844"/>
              </p:ext>
            </p:extLst>
          </p:nvPr>
        </p:nvGraphicFramePr>
        <p:xfrm>
          <a:off x="1043608" y="2770188"/>
          <a:ext cx="52578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3" name="Equation" r:id="rId14" imgW="2273040" imgH="228600" progId="Equation.DSMT4">
                  <p:embed/>
                </p:oleObj>
              </mc:Choice>
              <mc:Fallback>
                <p:oleObj name="Equation" r:id="rId14" imgW="2273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770188"/>
                        <a:ext cx="5257800" cy="4794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121989"/>
              </p:ext>
            </p:extLst>
          </p:nvPr>
        </p:nvGraphicFramePr>
        <p:xfrm>
          <a:off x="1087636" y="3554413"/>
          <a:ext cx="29083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4" name="Equation" r:id="rId16" imgW="1257120" imgH="228600" progId="Equation.DSMT4">
                  <p:embed/>
                </p:oleObj>
              </mc:Choice>
              <mc:Fallback>
                <p:oleObj name="Equation" r:id="rId16" imgW="12571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7636" y="3554413"/>
                        <a:ext cx="2908300" cy="4794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2805633" y="5181823"/>
            <a:ext cx="1123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FF00"/>
                </a:solidFill>
                <a:latin typeface="+mj-lt"/>
              </a:rPr>
              <a:t>(nhận)</a:t>
            </a:r>
            <a:endParaRPr lang="en-US" sz="24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83663" y="14771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  <a:endParaRPr lang="vi-V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402994"/>
              </p:ext>
            </p:extLst>
          </p:nvPr>
        </p:nvGraphicFramePr>
        <p:xfrm>
          <a:off x="635621" y="2287904"/>
          <a:ext cx="407987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5" name="Equation" r:id="rId18" imgW="228600" imgH="253800" progId="Equation.DSMT4">
                  <p:embed/>
                </p:oleObj>
              </mc:Choice>
              <mc:Fallback>
                <p:oleObj name="Equation" r:id="rId18" imgW="228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621" y="2287904"/>
                        <a:ext cx="407987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2944969" y="1435368"/>
            <a:ext cx="474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FF00"/>
                </a:solidFill>
                <a:latin typeface="+mj-lt"/>
              </a:rPr>
              <a:t>và</a:t>
            </a:r>
            <a:endParaRPr lang="en-US" sz="2400" dirty="0">
              <a:solidFill>
                <a:srgbClr val="FFFF00"/>
              </a:solidFill>
              <a:latin typeface="+mj-lt"/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539127"/>
              </p:ext>
            </p:extLst>
          </p:nvPr>
        </p:nvGraphicFramePr>
        <p:xfrm>
          <a:off x="3352800" y="1482725"/>
          <a:ext cx="66040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6" name="Equation" r:id="rId20" imgW="355320" imgH="177480" progId="Equation.DSMT4">
                  <p:embed/>
                </p:oleObj>
              </mc:Choice>
              <mc:Fallback>
                <p:oleObj name="Equation" r:id="rId20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482725"/>
                        <a:ext cx="660400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134528"/>
              </p:ext>
            </p:extLst>
          </p:nvPr>
        </p:nvGraphicFramePr>
        <p:xfrm>
          <a:off x="1081534" y="3138488"/>
          <a:ext cx="33464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7" name="Equation" r:id="rId22" imgW="1447560" imgH="228600" progId="Equation.DSMT4">
                  <p:embed/>
                </p:oleObj>
              </mc:Choice>
              <mc:Fallback>
                <p:oleObj name="Equation" r:id="rId22" imgW="1447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1534" y="3138488"/>
                        <a:ext cx="3346450" cy="4794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200629"/>
              </p:ext>
            </p:extLst>
          </p:nvPr>
        </p:nvGraphicFramePr>
        <p:xfrm>
          <a:off x="1035050" y="4676775"/>
          <a:ext cx="1731963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8" name="Equation" r:id="rId24" imgW="749160" imgH="482400" progId="Equation.DSMT4">
                  <p:embed/>
                </p:oleObj>
              </mc:Choice>
              <mc:Fallback>
                <p:oleObj name="Equation" r:id="rId24" imgW="7491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050" y="4676775"/>
                        <a:ext cx="1731963" cy="10112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2805633" y="4720158"/>
            <a:ext cx="1123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FF00"/>
                </a:solidFill>
                <a:latin typeface="+mj-lt"/>
              </a:rPr>
              <a:t>(nhận)</a:t>
            </a:r>
            <a:endParaRPr lang="en-US" sz="2400" dirty="0">
              <a:solidFill>
                <a:srgbClr val="FFFF00"/>
              </a:solidFill>
              <a:latin typeface="+mj-lt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633463"/>
              </p:ext>
            </p:extLst>
          </p:nvPr>
        </p:nvGraphicFramePr>
        <p:xfrm>
          <a:off x="6157034" y="710406"/>
          <a:ext cx="407987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9" name="Equation" r:id="rId26" imgW="228600" imgH="253800" progId="Equation.DSMT4">
                  <p:embed/>
                </p:oleObj>
              </mc:Choice>
              <mc:Fallback>
                <p:oleObj name="Equation" r:id="rId26" imgW="228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7034" y="710406"/>
                        <a:ext cx="407987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544113"/>
              </p:ext>
            </p:extLst>
          </p:nvPr>
        </p:nvGraphicFramePr>
        <p:xfrm>
          <a:off x="1835696" y="4077072"/>
          <a:ext cx="4435475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00" name="Equation" r:id="rId27" imgW="1917360" imgH="203040" progId="Equation.DSMT4">
                  <p:embed/>
                </p:oleObj>
              </mc:Choice>
              <mc:Fallback>
                <p:oleObj name="Equation" r:id="rId27" imgW="1917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4077072"/>
                        <a:ext cx="4435475" cy="4270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778111" y="4075563"/>
            <a:ext cx="1123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FF00"/>
                </a:solidFill>
                <a:latin typeface="+mj-lt"/>
              </a:rPr>
              <a:t>Ta có:</a:t>
            </a:r>
            <a:endParaRPr lang="en-US" sz="24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" name="Down Arrow 2">
            <a:hlinkClick r:id="rId29" action="ppaction://hlinksldjump"/>
          </p:cNvPr>
          <p:cNvSpPr/>
          <p:nvPr/>
        </p:nvSpPr>
        <p:spPr>
          <a:xfrm>
            <a:off x="6948264" y="6453336"/>
            <a:ext cx="288032" cy="28803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1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2" grpId="0"/>
      <p:bldP spid="45" grpId="0"/>
      <p:bldP spid="59" grpId="0"/>
      <p:bldP spid="35" grpId="0"/>
      <p:bldP spid="39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608" y="52714"/>
            <a:ext cx="8928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 BÀI </a:t>
            </a:r>
            <a:r>
              <a:rPr lang="vi-V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GIẢI BÀI TOÁN BẰNG CÁCH LẬP PHƯƠNG TRÌNH</a:t>
            </a:r>
            <a:endParaRPr lang="en-US" sz="2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914950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Nhắc lại </a:t>
            </a:r>
            <a:r>
              <a:rPr lang="vi-VN" sz="24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i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24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bước giải bài toán bằng cách lập phương trình: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3317" y="1268761"/>
            <a:ext cx="1294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Bước 1: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3648" y="1268760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Lập phương trình</a:t>
            </a:r>
          </a:p>
          <a:p>
            <a:r>
              <a:rPr lang="vi-V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+ Chọn ẩn số phù hợp, đặt điều kiện cho ẩn.</a:t>
            </a:r>
          </a:p>
          <a:p>
            <a:r>
              <a:rPr lang="vi-V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+ Biểu thị mối quan hệ các đại lượng qua ẩn đã chọn.</a:t>
            </a:r>
          </a:p>
          <a:p>
            <a:r>
              <a:rPr lang="vi-V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+ Lập phương trình biểu thị mối quan hệ các đại lượng.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5215" y="2751311"/>
            <a:ext cx="1294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Bước 2: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5546" y="2751310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Giải phương trình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597" y="3231622"/>
            <a:ext cx="1294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Bước 3: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37928" y="3231621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Kiểm tra điều kiện của ẩn để nhận nghiệm và trả lời.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997" y="4592093"/>
            <a:ext cx="3830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914" y="3759453"/>
            <a:ext cx="7812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vi-VN" sz="2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hi biểu thị mối quan hệ các đại lượng qua ẩn cần chú ý:</a:t>
            </a:r>
          </a:p>
        </p:txBody>
      </p:sp>
      <p:graphicFrame>
        <p:nvGraphicFramePr>
          <p:cNvPr id="1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1218634"/>
              </p:ext>
            </p:extLst>
          </p:nvPr>
        </p:nvGraphicFramePr>
        <p:xfrm>
          <a:off x="3665079" y="4100278"/>
          <a:ext cx="2143125" cy="149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9" name="Equation" r:id="rId3" imgW="927000" imgH="711000" progId="Equation.DSMT4">
                  <p:embed/>
                </p:oleObj>
              </mc:Choice>
              <mc:Fallback>
                <p:oleObj name="Equation" r:id="rId3" imgW="9270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5079" y="4100278"/>
                        <a:ext cx="2143125" cy="14906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5496" y="5464273"/>
            <a:ext cx="3830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Trong bài toán chuyển động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422310"/>
              </p:ext>
            </p:extLst>
          </p:nvPr>
        </p:nvGraphicFramePr>
        <p:xfrm>
          <a:off x="3881438" y="5300787"/>
          <a:ext cx="3522662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0" name="Equation" r:id="rId5" imgW="1523880" imgH="393480" progId="Equation.DSMT4">
                  <p:embed/>
                </p:oleObj>
              </mc:Choice>
              <mc:Fallback>
                <p:oleObj name="Equation" r:id="rId5" imgW="1523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1438" y="5300787"/>
                        <a:ext cx="3522662" cy="8255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5496" y="6120563"/>
            <a:ext cx="3830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Trong bài toán năng suất</a:t>
            </a:r>
          </a:p>
        </p:txBody>
      </p:sp>
      <p:graphicFrame>
        <p:nvGraphicFramePr>
          <p:cNvPr id="18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101163"/>
              </p:ext>
            </p:extLst>
          </p:nvPr>
        </p:nvGraphicFramePr>
        <p:xfrm>
          <a:off x="3275856" y="5987876"/>
          <a:ext cx="569595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1" name="Equation" r:id="rId7" imgW="2463480" imgH="393480" progId="Equation.DSMT4">
                  <p:embed/>
                </p:oleObj>
              </mc:Choice>
              <mc:Fallback>
                <p:oleObj name="Equation" r:id="rId7" imgW="2463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5987876"/>
                        <a:ext cx="5695950" cy="8255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071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91078"/>
            <a:ext cx="8928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 BÀI </a:t>
            </a:r>
            <a:r>
              <a:rPr lang="vi-V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GIẢI BÀI TOÁN BẰNG CÁCH LẬP PHƯƠNG TRÌNH</a:t>
            </a:r>
            <a:endParaRPr lang="en-US" sz="2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968935"/>
              </p:ext>
            </p:extLst>
          </p:nvPr>
        </p:nvGraphicFramePr>
        <p:xfrm>
          <a:off x="4114800" y="3175000"/>
          <a:ext cx="91440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81" name="Equation" r:id="rId3" imgW="914400" imgH="210240" progId="Equation.DSMT4">
                  <p:embed/>
                </p:oleObj>
              </mc:Choice>
              <mc:Fallback>
                <p:oleObj name="Equation" r:id="rId3" imgW="914400" imgH="21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175000"/>
                        <a:ext cx="914400" cy="20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69717" y="980728"/>
            <a:ext cx="35917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Bài toán 1: </a:t>
            </a:r>
            <a:r>
              <a:rPr lang="vi-VN" sz="24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Một tàu tuần tra xuôi dòng từ bến sông A đến bến sông B rồi ngược dòng từ B về A thì hết 5 giờ. Biết hai bến sông A và B cách nhau 60km, vận tốc dòng chảy 5km/h. Tính vận tốc thực của tàu.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110486"/>
              </p:ext>
            </p:extLst>
          </p:nvPr>
        </p:nvGraphicFramePr>
        <p:xfrm>
          <a:off x="188182" y="4503550"/>
          <a:ext cx="3375707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450"/>
                <a:gridCol w="792088"/>
                <a:gridCol w="792088"/>
                <a:gridCol w="720081"/>
              </a:tblGrid>
              <a:tr h="593195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</a:p>
                    <a:p>
                      <a:pPr algn="ctr"/>
                      <a:r>
                        <a:rPr lang="vi-VN" sz="1400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(km/h)</a:t>
                      </a:r>
                      <a:endParaRPr lang="en-US" sz="1400" dirty="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  <a:p>
                      <a:pPr algn="ctr"/>
                      <a:r>
                        <a:rPr lang="vi-VN" sz="1400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(h)</a:t>
                      </a:r>
                      <a:endParaRPr lang="en-US" sz="1400" dirty="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  <a:p>
                      <a:pPr algn="ctr"/>
                      <a:r>
                        <a:rPr lang="vi-VN" sz="1400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(km)</a:t>
                      </a:r>
                      <a:endParaRPr lang="en-US" sz="1400" dirty="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7825">
                <a:tc>
                  <a:txBody>
                    <a:bodyPr/>
                    <a:lstStyle/>
                    <a:p>
                      <a:r>
                        <a:rPr lang="vi-VN" sz="240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Xuôi</a:t>
                      </a:r>
                    </a:p>
                    <a:p>
                      <a:r>
                        <a:rPr lang="vi-VN" sz="240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endParaRPr lang="en-US" sz="240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7425">
                <a:tc>
                  <a:txBody>
                    <a:bodyPr/>
                    <a:lstStyle/>
                    <a:p>
                      <a:r>
                        <a:rPr lang="vi-VN" sz="240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Ngược</a:t>
                      </a:r>
                    </a:p>
                    <a:p>
                      <a:r>
                        <a:rPr lang="vi-VN" sz="240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endParaRPr lang="en-US" sz="240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1105728"/>
              </p:ext>
            </p:extLst>
          </p:nvPr>
        </p:nvGraphicFramePr>
        <p:xfrm>
          <a:off x="1333500" y="5301208"/>
          <a:ext cx="64293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82" name="Equation" r:id="rId5" imgW="330120" imgH="177480" progId="Equation.DSMT4">
                  <p:embed/>
                </p:oleObj>
              </mc:Choice>
              <mc:Fallback>
                <p:oleObj name="Equation" r:id="rId5" imgW="330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5301208"/>
                        <a:ext cx="642938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269009"/>
              </p:ext>
            </p:extLst>
          </p:nvPr>
        </p:nvGraphicFramePr>
        <p:xfrm>
          <a:off x="2161127" y="5204109"/>
          <a:ext cx="543967" cy="691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83" name="Equation" r:id="rId7" imgW="355320" imgH="393480" progId="Equation.DSMT4">
                  <p:embed/>
                </p:oleObj>
              </mc:Choice>
              <mc:Fallback>
                <p:oleObj name="Equation" r:id="rId7" imgW="355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1127" y="5204109"/>
                        <a:ext cx="543967" cy="6918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3600200"/>
              </p:ext>
            </p:extLst>
          </p:nvPr>
        </p:nvGraphicFramePr>
        <p:xfrm>
          <a:off x="1335088" y="6128469"/>
          <a:ext cx="6413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84" name="Equation" r:id="rId9" imgW="330120" imgH="177480" progId="Equation.DSMT4">
                  <p:embed/>
                </p:oleObj>
              </mc:Choice>
              <mc:Fallback>
                <p:oleObj name="Equation" r:id="rId9" imgW="330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5088" y="6128469"/>
                        <a:ext cx="64135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3603673" y="1045185"/>
            <a:ext cx="26145" cy="5684667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742679" y="1118001"/>
            <a:ext cx="866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663441" y="1482335"/>
            <a:ext cx="5203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Gọi </a:t>
            </a:r>
            <a:r>
              <a:rPr lang="vi-VN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vi-VN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(km/h)</a:t>
            </a:r>
            <a:r>
              <a:rPr lang="vi-VN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là vận tốc thực của tàu.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663441" y="2245863"/>
            <a:ext cx="2628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Vận tốc xuôi dòng:</a:t>
            </a: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825991"/>
              </p:ext>
            </p:extLst>
          </p:nvPr>
        </p:nvGraphicFramePr>
        <p:xfrm>
          <a:off x="6100061" y="2285361"/>
          <a:ext cx="1544637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85" name="Equation" r:id="rId11" imgW="863280" imgH="203040" progId="Equation.DSMT4">
                  <p:embed/>
                </p:oleObj>
              </mc:Choice>
              <mc:Fallback>
                <p:oleObj name="Equation" r:id="rId11" imgW="863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0061" y="2285361"/>
                        <a:ext cx="1544637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3715054" y="3080412"/>
            <a:ext cx="3006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Thời gian xuôi dòng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715054" y="3684189"/>
            <a:ext cx="3067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Thời gian ngược dòng:</a:t>
            </a:r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6759571"/>
              </p:ext>
            </p:extLst>
          </p:nvPr>
        </p:nvGraphicFramePr>
        <p:xfrm>
          <a:off x="6104049" y="2631683"/>
          <a:ext cx="1624012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86" name="Equation" r:id="rId13" imgW="838080" imgH="203040" progId="Equation.DSMT4">
                  <p:embed/>
                </p:oleObj>
              </mc:Choice>
              <mc:Fallback>
                <p:oleObj name="Equation" r:id="rId13" imgW="838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4049" y="2631683"/>
                        <a:ext cx="1624012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3702654" y="4153156"/>
            <a:ext cx="3612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Theo đề ta có phương trình:</a:t>
            </a:r>
          </a:p>
        </p:txBody>
      </p:sp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097263"/>
              </p:ext>
            </p:extLst>
          </p:nvPr>
        </p:nvGraphicFramePr>
        <p:xfrm>
          <a:off x="4694238" y="4498975"/>
          <a:ext cx="1814512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87" name="Equation" r:id="rId15" imgW="1015920" imgH="393480" progId="Equation.DSMT4">
                  <p:embed/>
                </p:oleObj>
              </mc:Choice>
              <mc:Fallback>
                <p:oleObj name="Equation" r:id="rId15" imgW="10159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238" y="4498975"/>
                        <a:ext cx="1814512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2798252"/>
              </p:ext>
            </p:extLst>
          </p:nvPr>
        </p:nvGraphicFramePr>
        <p:xfrm>
          <a:off x="2166727" y="5977494"/>
          <a:ext cx="543967" cy="691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88" name="Equation" r:id="rId17" imgW="355320" imgH="393480" progId="Equation.DSMT4">
                  <p:embed/>
                </p:oleObj>
              </mc:Choice>
              <mc:Fallback>
                <p:oleObj name="Equation" r:id="rId17" imgW="355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727" y="5977494"/>
                        <a:ext cx="543967" cy="6918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068358"/>
              </p:ext>
            </p:extLst>
          </p:nvPr>
        </p:nvGraphicFramePr>
        <p:xfrm>
          <a:off x="2989263" y="5408389"/>
          <a:ext cx="39528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89" name="Equation" r:id="rId19" imgW="203040" imgH="177480" progId="Equation.DSMT4">
                  <p:embed/>
                </p:oleObj>
              </mc:Choice>
              <mc:Fallback>
                <p:oleObj name="Equation" r:id="rId19" imgW="203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9263" y="5408389"/>
                        <a:ext cx="395287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5513690"/>
              </p:ext>
            </p:extLst>
          </p:nvPr>
        </p:nvGraphicFramePr>
        <p:xfrm>
          <a:off x="2996039" y="6128469"/>
          <a:ext cx="39528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90" name="Equation" r:id="rId21" imgW="203040" imgH="177480" progId="Equation.DSMT4">
                  <p:embed/>
                </p:oleObj>
              </mc:Choice>
              <mc:Fallback>
                <p:oleObj name="Equation" r:id="rId21" imgW="203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6039" y="6128469"/>
                        <a:ext cx="395287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5977934" y="1836342"/>
            <a:ext cx="2628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(ĐK: </a:t>
            </a:r>
            <a:r>
              <a:rPr lang="vi-VN" sz="24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&gt;5)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635896" y="2607295"/>
            <a:ext cx="2628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Vận tốc xuôi dòng:</a:t>
            </a:r>
          </a:p>
        </p:txBody>
      </p:sp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630791"/>
              </p:ext>
            </p:extLst>
          </p:nvPr>
        </p:nvGraphicFramePr>
        <p:xfrm>
          <a:off x="6377826" y="2956483"/>
          <a:ext cx="893762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91" name="Equation" r:id="rId23" imgW="583920" imgH="393480" progId="Equation.DSMT4">
                  <p:embed/>
                </p:oleObj>
              </mc:Choice>
              <mc:Fallback>
                <p:oleObj name="Equation" r:id="rId23" imgW="5839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7826" y="2956483"/>
                        <a:ext cx="893762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914395"/>
              </p:ext>
            </p:extLst>
          </p:nvPr>
        </p:nvGraphicFramePr>
        <p:xfrm>
          <a:off x="6675630" y="3603890"/>
          <a:ext cx="93027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92" name="Equation" r:id="rId25" imgW="609480" imgH="393480" progId="Equation.DSMT4">
                  <p:embed/>
                </p:oleObj>
              </mc:Choice>
              <mc:Fallback>
                <p:oleObj name="Equation" r:id="rId25" imgW="609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5630" y="3603890"/>
                        <a:ext cx="930275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3583467" y="5319209"/>
            <a:ext cx="3612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Giải phương trình được: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985994" y="5611068"/>
            <a:ext cx="1123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FF00"/>
                </a:solidFill>
                <a:latin typeface="+mj-lt"/>
              </a:rPr>
              <a:t>(nhận)</a:t>
            </a:r>
            <a:endParaRPr lang="en-US" sz="2400" dirty="0">
              <a:solidFill>
                <a:srgbClr val="FFFF00"/>
              </a:solidFill>
              <a:latin typeface="+mj-lt"/>
            </a:endParaRPr>
          </a:p>
        </p:txBody>
      </p:sp>
      <p:graphicFrame>
        <p:nvGraphicFramePr>
          <p:cNvPr id="61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2908200"/>
              </p:ext>
            </p:extLst>
          </p:nvPr>
        </p:nvGraphicFramePr>
        <p:xfrm>
          <a:off x="6604565" y="5133990"/>
          <a:ext cx="1409700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93" name="Equation" r:id="rId27" imgW="609480" imgH="482400" progId="Equation.DSMT4">
                  <p:embed/>
                </p:oleObj>
              </mc:Choice>
              <mc:Fallback>
                <p:oleObj name="Equation" r:id="rId27" imgW="6094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565" y="5133990"/>
                        <a:ext cx="1409700" cy="10112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7985994" y="5149403"/>
            <a:ext cx="1123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FF00"/>
                </a:solidFill>
                <a:latin typeface="+mj-lt"/>
              </a:rPr>
              <a:t>(loại)</a:t>
            </a:r>
            <a:endParaRPr lang="en-US" sz="24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652726" y="6135687"/>
            <a:ext cx="4807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Vậy vận tốc thực của tàu là 25 km/h.</a:t>
            </a:r>
          </a:p>
        </p:txBody>
      </p:sp>
      <p:sp>
        <p:nvSpPr>
          <p:cNvPr id="9" name="Up Arrow 8">
            <a:hlinkClick r:id="rId29" action="ppaction://hlinksldjump"/>
          </p:cNvPr>
          <p:cNvSpPr/>
          <p:nvPr/>
        </p:nvSpPr>
        <p:spPr>
          <a:xfrm>
            <a:off x="8606226" y="6444314"/>
            <a:ext cx="261076" cy="28553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51520" y="4065207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vi-VN" sz="24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2" grpId="0"/>
      <p:bldP spid="43" grpId="0"/>
      <p:bldP spid="46" grpId="0"/>
      <p:bldP spid="55" grpId="0"/>
      <p:bldP spid="56" grpId="0"/>
      <p:bldP spid="59" grpId="0"/>
      <p:bldP spid="60" grpId="0"/>
      <p:bldP spid="62" grpId="0"/>
      <p:bldP spid="63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008" y="25454"/>
            <a:ext cx="385192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3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toán 2: </a:t>
            </a:r>
            <a:r>
              <a:rPr lang="vi-VN" sz="2300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xí nghiệp may nhận may 1200 hộp khẩu trang trong một thời gian quy định. Do dịch Covid bùng phát nên cần phải hoàn thành sớm</a:t>
            </a:r>
            <a:r>
              <a:rPr lang="en-US" sz="2300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3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vậy mỗi ngày xí nghiệp đã may </a:t>
            </a:r>
            <a:r>
              <a:rPr lang="vi-VN" sz="2300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</a:t>
            </a:r>
            <a:r>
              <a:rPr lang="vi-VN" sz="2300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 dự định 17 hộp. Vì thế xí nghiệp đã hoàn thành trước thời hạn 5 ngày mà còn vượt kế hoạch 100 hộp. Hỏi kế hoạch mỗi </a:t>
            </a:r>
            <a:r>
              <a:rPr lang="vi-VN" sz="2300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300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300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ày </a:t>
            </a:r>
            <a:r>
              <a:rPr lang="vi-VN" sz="2300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 nghiệp may bao nhiêu </a:t>
            </a:r>
            <a:r>
              <a:rPr lang="vi-VN" sz="2300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300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300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vi-VN" sz="2300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300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685248"/>
              </p:ext>
            </p:extLst>
          </p:nvPr>
        </p:nvGraphicFramePr>
        <p:xfrm>
          <a:off x="4089555" y="3885601"/>
          <a:ext cx="4021165" cy="420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9" name="Equation" r:id="rId3" imgW="2234880" imgH="203040" progId="Equation.DSMT4">
                  <p:embed/>
                </p:oleObj>
              </mc:Choice>
              <mc:Fallback>
                <p:oleObj name="Equation" r:id="rId3" imgW="2234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9555" y="3885601"/>
                        <a:ext cx="4021165" cy="4206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941168"/>
            <a:ext cx="1800225" cy="1800225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71488"/>
              </p:ext>
            </p:extLst>
          </p:nvPr>
        </p:nvGraphicFramePr>
        <p:xfrm>
          <a:off x="179511" y="4566240"/>
          <a:ext cx="3600401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450"/>
                <a:gridCol w="792088"/>
                <a:gridCol w="944775"/>
                <a:gridCol w="792088"/>
              </a:tblGrid>
              <a:tr h="442062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NS</a:t>
                      </a:r>
                      <a:endParaRPr lang="en-US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TG</a:t>
                      </a:r>
                      <a:endParaRPr lang="en-US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CV</a:t>
                      </a:r>
                      <a:endParaRPr lang="en-US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7825">
                <a:tc>
                  <a:txBody>
                    <a:bodyPr/>
                    <a:lstStyle/>
                    <a:p>
                      <a:r>
                        <a:rPr lang="vi-VN" sz="240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</a:p>
                    <a:p>
                      <a:r>
                        <a:rPr lang="vi-VN" sz="240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hoạch</a:t>
                      </a:r>
                      <a:endParaRPr lang="en-US" sz="240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7425">
                <a:tc>
                  <a:txBody>
                    <a:bodyPr/>
                    <a:lstStyle/>
                    <a:p>
                      <a:r>
                        <a:rPr lang="vi-VN" sz="240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</a:p>
                    <a:p>
                      <a:r>
                        <a:rPr lang="vi-VN" sz="240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endParaRPr lang="en-US" sz="240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628683"/>
              </p:ext>
            </p:extLst>
          </p:nvPr>
        </p:nvGraphicFramePr>
        <p:xfrm>
          <a:off x="1475656" y="5271035"/>
          <a:ext cx="305346" cy="383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0" name="Equation" r:id="rId6" imgW="126720" imgH="139680" progId="Equation.DSMT4">
                  <p:embed/>
                </p:oleObj>
              </mc:Choice>
              <mc:Fallback>
                <p:oleObj name="Equation" r:id="rId6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5271035"/>
                        <a:ext cx="305346" cy="3836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267527"/>
              </p:ext>
            </p:extLst>
          </p:nvPr>
        </p:nvGraphicFramePr>
        <p:xfrm>
          <a:off x="1270000" y="6021388"/>
          <a:ext cx="7667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1" name="Equation" r:id="rId8" imgW="393480" imgH="177480" progId="Equation.DSMT4">
                  <p:embed/>
                </p:oleObj>
              </mc:Choice>
              <mc:Fallback>
                <p:oleObj name="Equation" r:id="rId8" imgW="393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0" y="6021388"/>
                        <a:ext cx="7667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18889"/>
              </p:ext>
            </p:extLst>
          </p:nvPr>
        </p:nvGraphicFramePr>
        <p:xfrm>
          <a:off x="3059832" y="5198299"/>
          <a:ext cx="64293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2" name="Equation" r:id="rId10" imgW="330120" imgH="177480" progId="Equation.DSMT4">
                  <p:embed/>
                </p:oleObj>
              </mc:Choice>
              <mc:Fallback>
                <p:oleObj name="Equation" r:id="rId10" imgW="330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5198299"/>
                        <a:ext cx="642937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878102"/>
              </p:ext>
            </p:extLst>
          </p:nvPr>
        </p:nvGraphicFramePr>
        <p:xfrm>
          <a:off x="3059831" y="6031494"/>
          <a:ext cx="64293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3" name="Equation" r:id="rId12" imgW="330120" imgH="177480" progId="Equation.DSMT4">
                  <p:embed/>
                </p:oleObj>
              </mc:Choice>
              <mc:Fallback>
                <p:oleObj name="Equation" r:id="rId12" imgW="330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1" y="6031494"/>
                        <a:ext cx="642937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0041493"/>
              </p:ext>
            </p:extLst>
          </p:nvPr>
        </p:nvGraphicFramePr>
        <p:xfrm>
          <a:off x="2138933" y="5832019"/>
          <a:ext cx="776883" cy="837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4" name="Equation" r:id="rId14" imgW="419040" imgH="393480" progId="Equation.DSMT4">
                  <p:embed/>
                </p:oleObj>
              </mc:Choice>
              <mc:Fallback>
                <p:oleObj name="Equation" r:id="rId14" imgW="419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8933" y="5832019"/>
                        <a:ext cx="776883" cy="8373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504602"/>
              </p:ext>
            </p:extLst>
          </p:nvPr>
        </p:nvGraphicFramePr>
        <p:xfrm>
          <a:off x="2174875" y="4979988"/>
          <a:ext cx="677863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5" name="Equation" r:id="rId16" imgW="355320" imgH="393480" progId="Equation.DSMT4">
                  <p:embed/>
                </p:oleObj>
              </mc:Choice>
              <mc:Fallback>
                <p:oleObj name="Equation" r:id="rId16" imgW="355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75" y="4979988"/>
                        <a:ext cx="677863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Connector 17"/>
          <p:cNvCxnSpPr/>
          <p:nvPr/>
        </p:nvCxnSpPr>
        <p:spPr>
          <a:xfrm>
            <a:off x="3995936" y="188640"/>
            <a:ext cx="0" cy="6552753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280919" y="9344"/>
            <a:ext cx="866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48659" y="404664"/>
            <a:ext cx="5203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Gọi </a:t>
            </a:r>
            <a:r>
              <a:rPr lang="vi-VN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vi-VN" sz="24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(hộp/ngày)</a:t>
            </a:r>
            <a:r>
              <a:rPr lang="vi-V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là năng suất theo kế hoạch.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13455" y="1157903"/>
            <a:ext cx="1685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(hộp/ngày)</a:t>
            </a: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1747045"/>
              </p:ext>
            </p:extLst>
          </p:nvPr>
        </p:nvGraphicFramePr>
        <p:xfrm>
          <a:off x="6438106" y="1219740"/>
          <a:ext cx="86360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6" name="Equation" r:id="rId18" imgW="482400" imgH="203040" progId="Equation.DSMT4">
                  <p:embed/>
                </p:oleObj>
              </mc:Choice>
              <mc:Fallback>
                <p:oleObj name="Equation" r:id="rId18" imgW="482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8106" y="1219740"/>
                        <a:ext cx="863600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021775" y="2242969"/>
            <a:ext cx="2566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Thời gian </a:t>
            </a:r>
            <a:r>
              <a:rPr lang="vi-V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thực tế</a:t>
            </a:r>
            <a:endParaRPr lang="vi-VN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87038" y="2677929"/>
            <a:ext cx="3612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Theo đề ta có phương trình: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7059150"/>
              </p:ext>
            </p:extLst>
          </p:nvPr>
        </p:nvGraphicFramePr>
        <p:xfrm>
          <a:off x="4808740" y="3109223"/>
          <a:ext cx="1873068" cy="776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7" name="Equation" r:id="rId20" imgW="1091880" imgH="393480" progId="Equation.DSMT4">
                  <p:embed/>
                </p:oleObj>
              </mc:Choice>
              <mc:Fallback>
                <p:oleObj name="Equation" r:id="rId20" imgW="1091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8740" y="3109223"/>
                        <a:ext cx="1873068" cy="7763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028514" y="781082"/>
            <a:ext cx="2628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(ĐK:            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021775" y="1602899"/>
            <a:ext cx="3431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Thời gian theo kế hoạch</a:t>
            </a: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3552798"/>
              </p:ext>
            </p:extLst>
          </p:nvPr>
        </p:nvGraphicFramePr>
        <p:xfrm>
          <a:off x="6486525" y="2074863"/>
          <a:ext cx="7366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8" name="Equation" r:id="rId22" imgW="482400" imgH="393480" progId="Equation.DSMT4">
                  <p:embed/>
                </p:oleObj>
              </mc:Choice>
              <mc:Fallback>
                <p:oleObj name="Equation" r:id="rId22" imgW="482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6525" y="2074863"/>
                        <a:ext cx="73660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418858"/>
              </p:ext>
            </p:extLst>
          </p:nvPr>
        </p:nvGraphicFramePr>
        <p:xfrm>
          <a:off x="5839684" y="789154"/>
          <a:ext cx="79375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9" name="Equation" r:id="rId24" imgW="444240" imgH="203040" progId="Equation.DSMT4">
                  <p:embed/>
                </p:oleObj>
              </mc:Choice>
              <mc:Fallback>
                <p:oleObj name="Equation" r:id="rId24" imgW="444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9684" y="789154"/>
                        <a:ext cx="793750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4024278" y="1172899"/>
            <a:ext cx="2628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Năng suất thực tế: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509881"/>
              </p:ext>
            </p:extLst>
          </p:nvPr>
        </p:nvGraphicFramePr>
        <p:xfrm>
          <a:off x="7243763" y="1544638"/>
          <a:ext cx="4953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0" name="Equation" r:id="rId26" imgW="355320" imgH="393480" progId="Equation.DSMT4">
                  <p:embed/>
                </p:oleObj>
              </mc:Choice>
              <mc:Fallback>
                <p:oleObj name="Equation" r:id="rId26" imgW="355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3763" y="1544638"/>
                        <a:ext cx="4953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7832145" y="1556792"/>
            <a:ext cx="980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ngày)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725681" y="5115466"/>
            <a:ext cx="980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nhận)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327193"/>
              </p:ext>
            </p:extLst>
          </p:nvPr>
        </p:nvGraphicFramePr>
        <p:xfrm>
          <a:off x="4115625" y="4290190"/>
          <a:ext cx="290195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1" name="Equation" r:id="rId28" imgW="1612800" imgH="203040" progId="Equation.DSMT4">
                  <p:embed/>
                </p:oleObj>
              </mc:Choice>
              <mc:Fallback>
                <p:oleObj name="Equation" r:id="rId28" imgW="1612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5625" y="4290190"/>
                        <a:ext cx="2901950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541759"/>
              </p:ext>
            </p:extLst>
          </p:nvPr>
        </p:nvGraphicFramePr>
        <p:xfrm>
          <a:off x="4139952" y="4710839"/>
          <a:ext cx="251460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2" name="Equation" r:id="rId30" imgW="1396800" imgH="203040" progId="Equation.DSMT4">
                  <p:embed/>
                </p:oleObj>
              </mc:Choice>
              <mc:Fallback>
                <p:oleObj name="Equation" r:id="rId30" imgW="1396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4710839"/>
                        <a:ext cx="2514600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232850"/>
              </p:ext>
            </p:extLst>
          </p:nvPr>
        </p:nvGraphicFramePr>
        <p:xfrm>
          <a:off x="4054294" y="5115466"/>
          <a:ext cx="1909763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3" name="Equation" r:id="rId32" imgW="825480" imgH="482400" progId="Equation.DSMT4">
                  <p:embed/>
                </p:oleObj>
              </mc:Choice>
              <mc:Fallback>
                <p:oleObj name="Equation" r:id="rId32" imgW="8254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4294" y="5115466"/>
                        <a:ext cx="1909763" cy="10112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7236296" y="2132856"/>
            <a:ext cx="980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ngày)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852511" y="5587627"/>
            <a:ext cx="980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(loại)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073404" y="5961616"/>
            <a:ext cx="3612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Vậy kế hoạch mỗi ngày xí</a:t>
            </a:r>
          </a:p>
          <a:p>
            <a:r>
              <a:rPr lang="vi-V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ghiệp may 48 hộp.</a:t>
            </a:r>
          </a:p>
        </p:txBody>
      </p:sp>
    </p:spTree>
    <p:extLst>
      <p:ext uri="{BB962C8B-B14F-4D97-AF65-F5344CB8AC3E}">
        <p14:creationId xmlns:p14="http://schemas.microsoft.com/office/powerpoint/2010/main" val="290300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0" grpId="0"/>
      <p:bldP spid="21" grpId="0"/>
      <p:bldP spid="23" grpId="0"/>
      <p:bldP spid="26" grpId="0"/>
      <p:bldP spid="28" grpId="0"/>
      <p:bldP spid="29" grpId="0"/>
      <p:bldP spid="33" grpId="0"/>
      <p:bldP spid="35" grpId="0"/>
      <p:bldP spid="36" grpId="0"/>
      <p:bldP spid="39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423" y="125030"/>
            <a:ext cx="539552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?1</a:t>
            </a:r>
            <a:endParaRPr lang="en-US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206142"/>
              </p:ext>
            </p:extLst>
          </p:nvPr>
        </p:nvGraphicFramePr>
        <p:xfrm>
          <a:off x="1367875" y="3215207"/>
          <a:ext cx="2238375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48" name="Equation" r:id="rId3" imgW="1244520" imgH="203040" progId="Equation.DSMT4">
                  <p:embed/>
                </p:oleObj>
              </mc:Choice>
              <mc:Fallback>
                <p:oleObj name="Equation" r:id="rId3" imgW="12445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7875" y="3215207"/>
                        <a:ext cx="2238375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941168"/>
            <a:ext cx="1800225" cy="180022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55360" y="1551118"/>
            <a:ext cx="866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66952" y="1529255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Gọi </a:t>
            </a:r>
            <a:r>
              <a:rPr lang="vi-VN" sz="24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(m)</a:t>
            </a:r>
            <a:r>
              <a:rPr lang="vi-V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là chiều rông mảnh vườn.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33741" y="2404427"/>
            <a:ext cx="3612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Theo đề ta có phương trình: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88768"/>
              </p:ext>
            </p:extLst>
          </p:nvPr>
        </p:nvGraphicFramePr>
        <p:xfrm>
          <a:off x="1692520" y="2777949"/>
          <a:ext cx="1589087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49" name="Equation" r:id="rId6" imgW="927000" imgH="253800" progId="Equation.DSMT4">
                  <p:embed/>
                </p:oleObj>
              </mc:Choice>
              <mc:Fallback>
                <p:oleObj name="Equation" r:id="rId6" imgW="927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520" y="2777949"/>
                        <a:ext cx="1589087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676156" y="1529256"/>
            <a:ext cx="1560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(ĐK: </a:t>
            </a:r>
            <a:r>
              <a:rPr lang="vi-VN" sz="24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&gt;0)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33741" y="1969639"/>
            <a:ext cx="3431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Chiều dài mảnh vườn là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345617"/>
              </p:ext>
            </p:extLst>
          </p:nvPr>
        </p:nvGraphicFramePr>
        <p:xfrm>
          <a:off x="4432986" y="2060848"/>
          <a:ext cx="931102" cy="364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50" name="Equation" r:id="rId8" imgW="596880" imgH="203040" progId="Equation.DSMT4">
                  <p:embed/>
                </p:oleObj>
              </mc:Choice>
              <mc:Fallback>
                <p:oleObj name="Equation" r:id="rId8" imgW="596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2986" y="2060848"/>
                        <a:ext cx="931102" cy="3642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5975065" y="4261866"/>
            <a:ext cx="980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nhận)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761486"/>
              </p:ext>
            </p:extLst>
          </p:nvPr>
        </p:nvGraphicFramePr>
        <p:xfrm>
          <a:off x="1342847" y="3628714"/>
          <a:ext cx="303847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51" name="Equation" r:id="rId10" imgW="1688760" imgH="228600" progId="Equation.DSMT4">
                  <p:embed/>
                </p:oleObj>
              </mc:Choice>
              <mc:Fallback>
                <p:oleObj name="Equation" r:id="rId10" imgW="1688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2847" y="3628714"/>
                        <a:ext cx="3038475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6214086" y="5203913"/>
            <a:ext cx="980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(loại)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92199" y="5816339"/>
            <a:ext cx="5043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Vậy chiều rộng mảnh vườn là 16m.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653787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mảnh đất hình chữ nhật có chiều rộng bé hơn chiều dài 4</a:t>
            </a:r>
            <a:r>
              <a:rPr lang="vi-VN" sz="2400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diện tích bằng 320     . Tính chiều dài và chiều rộng của mảnh đất.</a:t>
            </a:r>
            <a:endParaRPr lang="en-US" sz="2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372416"/>
              </p:ext>
            </p:extLst>
          </p:nvPr>
        </p:nvGraphicFramePr>
        <p:xfrm>
          <a:off x="2833788" y="1013009"/>
          <a:ext cx="412664" cy="44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52" name="Equation" r:id="rId12" imgW="215640" imgH="203040" progId="Equation.DSMT4">
                  <p:embed/>
                </p:oleObj>
              </mc:Choice>
              <mc:Fallback>
                <p:oleObj name="Equation" r:id="rId12" imgW="215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3788" y="1013009"/>
                        <a:ext cx="412664" cy="44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638327" y="105593"/>
            <a:ext cx="12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(Sgk/58)</a:t>
            </a:r>
            <a:endParaRPr lang="vi-VN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214272"/>
              </p:ext>
            </p:extLst>
          </p:nvPr>
        </p:nvGraphicFramePr>
        <p:xfrm>
          <a:off x="1264761" y="4028688"/>
          <a:ext cx="5053013" cy="186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53" name="Equation" r:id="rId14" imgW="2184120" imgH="888840" progId="Equation.DSMT4">
                  <p:embed/>
                </p:oleObj>
              </mc:Choice>
              <mc:Fallback>
                <p:oleObj name="Equation" r:id="rId14" imgW="218412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4761" y="4028688"/>
                        <a:ext cx="5053013" cy="18637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968263" y="6189307"/>
            <a:ext cx="5043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Chiều dài mảnh vườn là 20m.</a:t>
            </a:r>
          </a:p>
        </p:txBody>
      </p:sp>
    </p:spTree>
    <p:extLst>
      <p:ext uri="{BB962C8B-B14F-4D97-AF65-F5344CB8AC3E}">
        <p14:creationId xmlns:p14="http://schemas.microsoft.com/office/powerpoint/2010/main" val="388116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/>
      <p:bldP spid="20" grpId="0"/>
      <p:bldP spid="26" grpId="0"/>
      <p:bldP spid="28" grpId="0"/>
      <p:bldP spid="29" grpId="0"/>
      <p:bldP spid="36" grpId="0"/>
      <p:bldP spid="40" grpId="0"/>
      <p:bldP spid="41" grpId="0"/>
      <p:bldP spid="2" grpId="0"/>
      <p:bldP spid="43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0" y="84213"/>
            <a:ext cx="8928992" cy="2000366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740355"/>
              </p:ext>
            </p:extLst>
          </p:nvPr>
        </p:nvGraphicFramePr>
        <p:xfrm>
          <a:off x="1547664" y="2087023"/>
          <a:ext cx="6048672" cy="172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1224136"/>
                <a:gridCol w="1800200"/>
                <a:gridCol w="2016224"/>
              </a:tblGrid>
              <a:tr h="45720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Vốn</a:t>
                      </a:r>
                      <a:endParaRPr lang="en-US" sz="2400" b="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Lãi</a:t>
                      </a:r>
                      <a:endParaRPr lang="en-US" sz="2400" b="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endParaRPr lang="en-US" sz="2400" b="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8904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vi-VN" sz="2400" baseline="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</a:t>
                      </a:r>
                      <a:endParaRPr lang="en-US" sz="240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vi-VN" sz="240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vi-VN" sz="2400" baseline="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240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060" y="2028002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212229"/>
              </p:ext>
            </p:extLst>
          </p:nvPr>
        </p:nvGraphicFramePr>
        <p:xfrm>
          <a:off x="2767445" y="2561141"/>
          <a:ext cx="671513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2" name="Equation" r:id="rId4" imgW="355320" imgH="177480" progId="Equation.DSMT4">
                  <p:embed/>
                </p:oleObj>
              </mc:Choice>
              <mc:Fallback>
                <p:oleObj name="Equation" r:id="rId4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7445" y="2561141"/>
                        <a:ext cx="671513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641582"/>
              </p:ext>
            </p:extLst>
          </p:nvPr>
        </p:nvGraphicFramePr>
        <p:xfrm>
          <a:off x="3815965" y="2603634"/>
          <a:ext cx="948844" cy="344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3" name="Equation" r:id="rId6" imgW="558720" imgH="177480" progId="Equation.DSMT4">
                  <p:embed/>
                </p:oleObj>
              </mc:Choice>
              <mc:Fallback>
                <p:oleObj name="Equation" r:id="rId6" imgW="558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5965" y="2603634"/>
                        <a:ext cx="948844" cy="3449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9961273"/>
              </p:ext>
            </p:extLst>
          </p:nvPr>
        </p:nvGraphicFramePr>
        <p:xfrm>
          <a:off x="4788875" y="2576561"/>
          <a:ext cx="705882" cy="36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4" name="Equation" r:id="rId8" imgW="393480" imgH="177480" progId="Equation.DSMT4">
                  <p:embed/>
                </p:oleObj>
              </mc:Choice>
              <mc:Fallback>
                <p:oleObj name="Equation" r:id="rId8" imgW="393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875" y="2576561"/>
                        <a:ext cx="705882" cy="36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422481"/>
              </p:ext>
            </p:extLst>
          </p:nvPr>
        </p:nvGraphicFramePr>
        <p:xfrm>
          <a:off x="5980677" y="2570667"/>
          <a:ext cx="1296143" cy="36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5" name="Equation" r:id="rId10" imgW="723600" imgH="177480" progId="Equation.DSMT4">
                  <p:embed/>
                </p:oleObj>
              </mc:Choice>
              <mc:Fallback>
                <p:oleObj name="Equation" r:id="rId10" imgW="7236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0677" y="2570667"/>
                        <a:ext cx="1296143" cy="363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007114"/>
              </p:ext>
            </p:extLst>
          </p:nvPr>
        </p:nvGraphicFramePr>
        <p:xfrm>
          <a:off x="2567410" y="3152070"/>
          <a:ext cx="1205403" cy="338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6" name="Equation" r:id="rId12" imgW="723600" imgH="177480" progId="Equation.DSMT4">
                  <p:embed/>
                </p:oleObj>
              </mc:Choice>
              <mc:Fallback>
                <p:oleObj name="Equation" r:id="rId12" imgW="7236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7410" y="3152070"/>
                        <a:ext cx="1205403" cy="3380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657504"/>
              </p:ext>
            </p:extLst>
          </p:nvPr>
        </p:nvGraphicFramePr>
        <p:xfrm>
          <a:off x="3772813" y="3021642"/>
          <a:ext cx="1778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7" name="Equation" r:id="rId14" imgW="1066680" imgH="253800" progId="Equation.DSMT4">
                  <p:embed/>
                </p:oleObj>
              </mc:Choice>
              <mc:Fallback>
                <p:oleObj name="Equation" r:id="rId14" imgW="10666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2813" y="3021642"/>
                        <a:ext cx="17780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394800"/>
              </p:ext>
            </p:extLst>
          </p:nvPr>
        </p:nvGraphicFramePr>
        <p:xfrm>
          <a:off x="3852940" y="3382744"/>
          <a:ext cx="14795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8" name="Equation" r:id="rId16" imgW="888840" imgH="228600" progId="Equation.DSMT4">
                  <p:embed/>
                </p:oleObj>
              </mc:Choice>
              <mc:Fallback>
                <p:oleObj name="Equation" r:id="rId16" imgW="8888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2940" y="3382744"/>
                        <a:ext cx="147955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337190"/>
              </p:ext>
            </p:extLst>
          </p:nvPr>
        </p:nvGraphicFramePr>
        <p:xfrm>
          <a:off x="5570866" y="3119272"/>
          <a:ext cx="200818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9" name="Equation" r:id="rId18" imgW="1206360" imgH="228600" progId="Equation.DSMT4">
                  <p:embed/>
                </p:oleObj>
              </mc:Choice>
              <mc:Fallback>
                <p:oleObj name="Equation" r:id="rId18" imgW="1206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0866" y="3119272"/>
                        <a:ext cx="2008188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124749"/>
              </p:ext>
            </p:extLst>
          </p:nvPr>
        </p:nvGraphicFramePr>
        <p:xfrm>
          <a:off x="410716" y="5528131"/>
          <a:ext cx="2721124" cy="465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0" name="Equation" r:id="rId20" imgW="1536480" imgH="228600" progId="Equation.DSMT4">
                  <p:embed/>
                </p:oleObj>
              </mc:Choice>
              <mc:Fallback>
                <p:oleObj name="Equation" r:id="rId20" imgW="1536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716" y="5528131"/>
                        <a:ext cx="2721124" cy="4657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60055" y="3674132"/>
            <a:ext cx="866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51653" y="3759423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Gọi </a:t>
            </a:r>
            <a:r>
              <a:rPr lang="vi-VN" sz="24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(%)</a:t>
            </a:r>
            <a:r>
              <a:rPr lang="vi-V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là lãi suất một năm.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5133" y="4811190"/>
            <a:ext cx="3612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Theo đề ta có phương trình: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05315" y="3759423"/>
            <a:ext cx="1494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(ĐK: </a:t>
            </a:r>
            <a:r>
              <a:rPr lang="vi-VN" sz="24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&gt;0)         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0830" y="4077072"/>
            <a:ext cx="3431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Cả vốn và lãi sau một năm</a:t>
            </a: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13471"/>
              </p:ext>
            </p:extLst>
          </p:nvPr>
        </p:nvGraphicFramePr>
        <p:xfrm>
          <a:off x="3682037" y="4171637"/>
          <a:ext cx="3106738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1" name="Equation" r:id="rId22" imgW="1828800" imgH="177480" progId="Equation.DSMT4">
                  <p:embed/>
                </p:oleObj>
              </mc:Choice>
              <mc:Fallback>
                <p:oleObj name="Equation" r:id="rId22" imgW="1828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2037" y="4171637"/>
                        <a:ext cx="3106738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6728055" y="409384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(nghìn đồng)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0830" y="4446205"/>
            <a:ext cx="3431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Cả vốn và lãi sau hai năm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70562"/>
              </p:ext>
            </p:extLst>
          </p:nvPr>
        </p:nvGraphicFramePr>
        <p:xfrm>
          <a:off x="3563888" y="4465935"/>
          <a:ext cx="541496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2" name="Equation" r:id="rId24" imgW="3187440" imgH="253800" progId="Equation.DSMT4">
                  <p:embed/>
                </p:oleObj>
              </mc:Choice>
              <mc:Fallback>
                <p:oleObj name="Equation" r:id="rId24" imgW="31874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4465935"/>
                        <a:ext cx="5414962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7343800" y="4728862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(nghìn đồng)</a:t>
            </a: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034234"/>
              </p:ext>
            </p:extLst>
          </p:nvPr>
        </p:nvGraphicFramePr>
        <p:xfrm>
          <a:off x="712132" y="5190527"/>
          <a:ext cx="27686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3" name="Equation" r:id="rId26" imgW="1663560" imgH="228600" progId="Equation.DSMT4">
                  <p:embed/>
                </p:oleObj>
              </mc:Choice>
              <mc:Fallback>
                <p:oleObj name="Equation" r:id="rId26" imgW="1663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132" y="5190527"/>
                        <a:ext cx="276860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018886" y="5877272"/>
            <a:ext cx="980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nhận)</a:t>
            </a:r>
          </a:p>
        </p:txBody>
      </p:sp>
      <p:graphicFrame>
        <p:nvGraphicFramePr>
          <p:cNvPr id="32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967546"/>
              </p:ext>
            </p:extLst>
          </p:nvPr>
        </p:nvGraphicFramePr>
        <p:xfrm>
          <a:off x="246063" y="5876925"/>
          <a:ext cx="2114550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4" name="Equation" r:id="rId28" imgW="914400" imgH="482400" progId="Equation.DSMT4">
                  <p:embed/>
                </p:oleObj>
              </mc:Choice>
              <mc:Fallback>
                <p:oleObj name="Equation" r:id="rId28" imgW="9144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63" y="5876925"/>
                        <a:ext cx="2114550" cy="10112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2277296" y="6367132"/>
            <a:ext cx="980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(loại)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635896" y="6304375"/>
            <a:ext cx="5371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Vậy lãi suất cho vay là 10% một năm.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31039" y="156854"/>
            <a:ext cx="2886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C000"/>
                </a:solidFill>
                <a:latin typeface="+mj-lt"/>
              </a:rPr>
              <a:t>Bài tập 42 Sgk/58</a:t>
            </a:r>
            <a:endParaRPr lang="en-US" sz="2400" b="1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662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  <p:bldP spid="18" grpId="0"/>
      <p:bldP spid="20" grpId="0"/>
      <p:bldP spid="21" grpId="0"/>
      <p:bldP spid="25" grpId="0"/>
      <p:bldP spid="27" grpId="0"/>
      <p:bldP spid="29" grpId="0"/>
      <p:bldP spid="31" grpId="0"/>
      <p:bldP spid="33" grpId="0"/>
      <p:bldP spid="34" grpId="0"/>
      <p:bldP spid="35" grpId="0"/>
      <p:bldP spid="3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53888" y="1386503"/>
            <a:ext cx="8610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1.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vi-VN" sz="2800" b="1" dirty="0" smtClean="0">
                <a:solidFill>
                  <a:schemeClr val="bg1"/>
                </a:solidFill>
                <a:latin typeface="Times New Roman" pitchFamily="18" charset="0"/>
              </a:rPr>
              <a:t>Nắm vững cách giải bài toán bằng cách lập phương trình, rèn luyện kỹ năng giải các phương trình qui về phương trình bậc hai.</a:t>
            </a:r>
          </a:p>
        </p:txBody>
      </p:sp>
      <p:sp>
        <p:nvSpPr>
          <p:cNvPr id="6" name="Rectangle 5"/>
          <p:cNvSpPr/>
          <p:nvPr/>
        </p:nvSpPr>
        <p:spPr>
          <a:xfrm>
            <a:off x="1295400" y="762000"/>
            <a:ext cx="43685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</a:rPr>
              <a:t>Hướng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</a:rPr>
              <a:t>dẫn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</a:rPr>
              <a:t>về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</a:rPr>
              <a:t>nhà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4731" y="2790131"/>
            <a:ext cx="8439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2.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vi-VN" sz="2800" b="1" dirty="0" smtClean="0">
                <a:solidFill>
                  <a:schemeClr val="bg1"/>
                </a:solidFill>
                <a:latin typeface="Times New Roman" pitchFamily="18" charset="0"/>
              </a:rPr>
              <a:t>Làm các bài tập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vi-VN" sz="2800" b="1" dirty="0" smtClean="0">
                <a:solidFill>
                  <a:schemeClr val="bg1"/>
                </a:solidFill>
                <a:latin typeface="Times New Roman" pitchFamily="18" charset="0"/>
              </a:rPr>
              <a:t>: 41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, </a:t>
            </a:r>
            <a:r>
              <a:rPr lang="vi-VN" sz="2800" b="1" dirty="0" smtClean="0">
                <a:solidFill>
                  <a:schemeClr val="bg1"/>
                </a:solidFill>
                <a:latin typeface="Times New Roman" pitchFamily="18" charset="0"/>
              </a:rPr>
              <a:t>43, 45, 46, 47, 48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(</a:t>
            </a:r>
            <a:r>
              <a:rPr lang="vi-VN" sz="2800" b="1" dirty="0" smtClean="0">
                <a:solidFill>
                  <a:schemeClr val="bg1"/>
                </a:solidFill>
                <a:latin typeface="Times New Roman" pitchFamily="18" charset="0"/>
              </a:rPr>
              <a:t>SGK )</a:t>
            </a:r>
          </a:p>
        </p:txBody>
      </p:sp>
      <p:sp>
        <p:nvSpPr>
          <p:cNvPr id="8" name="Rectangle 7"/>
          <p:cNvSpPr/>
          <p:nvPr/>
        </p:nvSpPr>
        <p:spPr>
          <a:xfrm>
            <a:off x="277173" y="3313351"/>
            <a:ext cx="5008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3.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vi-VN" sz="2800" b="1" dirty="0" smtClean="0">
                <a:solidFill>
                  <a:schemeClr val="bg1"/>
                </a:solidFill>
                <a:latin typeface="Times New Roman" pitchFamily="18" charset="0"/>
              </a:rPr>
              <a:t>Chuẩn bị tiết sau Luyện tập .</a:t>
            </a:r>
            <a:endParaRPr lang="vi-VN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6.0&quot;&gt;&lt;object type=&quot;1&quot; unique_id=&quot;10001&quot;&gt;&lt;object type=&quot;8&quot; unique_id=&quot;10097&quot;&gt;&lt;/object&gt;&lt;object type=&quot;2&quot; unique_id=&quot;10098&quot;&gt;&lt;object type=&quot;3&quot; unique_id=&quot;10100&quot;&gt;&lt;property id=&quot;20148&quot; value=&quot;5&quot;/&gt;&lt;property id=&quot;20300&quot; value=&quot;Slide 2&quot;/&gt;&lt;property id=&quot;20307&quot; value=&quot;257&quot;/&gt;&lt;/object&gt;&lt;object type=&quot;3&quot; unique_id=&quot;10101&quot;&gt;&lt;property id=&quot;20148&quot; value=&quot;5&quot;/&gt;&lt;property id=&quot;20300&quot; value=&quot;Slide 6&quot;/&gt;&lt;property id=&quot;20307&quot; value=&quot;261&quot;/&gt;&lt;/object&gt;&lt;object type=&quot;3&quot; unique_id=&quot;10102&quot;&gt;&lt;property id=&quot;20148&quot; value=&quot;5&quot;/&gt;&lt;property id=&quot;20300&quot; value=&quot;Slide 5&quot;/&gt;&lt;property id=&quot;20307&quot; value=&quot;260&quot;/&gt;&lt;/object&gt;&lt;object type=&quot;3&quot; unique_id=&quot;10103&quot;&gt;&lt;property id=&quot;20148&quot; value=&quot;5&quot;/&gt;&lt;property id=&quot;20300&quot; value=&quot;Slide 7&quot;/&gt;&lt;property id=&quot;20307&quot; value=&quot;259&quot;/&gt;&lt;/object&gt;&lt;object type=&quot;3&quot; unique_id=&quot;10104&quot;&gt;&lt;property id=&quot;20148&quot; value=&quot;5&quot;/&gt;&lt;property id=&quot;20300&quot; value=&quot;Slide 8&quot;/&gt;&lt;property id=&quot;20307&quot; value=&quot;266&quot;/&gt;&lt;/object&gt;&lt;object type=&quot;3&quot; unique_id=&quot;10105&quot;&gt;&lt;property id=&quot;20148&quot; value=&quot;5&quot;/&gt;&lt;property id=&quot;20300&quot; value=&quot;Slide 9&quot;/&gt;&lt;property id=&quot;20307&quot; value=&quot;262&quot;/&gt;&lt;/object&gt;&lt;object type=&quot;3&quot; unique_id=&quot;10106&quot;&gt;&lt;property id=&quot;20148&quot; value=&quot;5&quot;/&gt;&lt;property id=&quot;20300&quot; value=&quot;Slide 10&quot;/&gt;&lt;property id=&quot;20307&quot; value=&quot;263&quot;/&gt;&lt;/object&gt;&lt;object type=&quot;3&quot; unique_id=&quot;10107&quot;&gt;&lt;property id=&quot;20148&quot; value=&quot;5&quot;/&gt;&lt;property id=&quot;20300&quot; value=&quot;Slide 11&quot;/&gt;&lt;property id=&quot;20307&quot; value=&quot;264&quot;/&gt;&lt;/object&gt;&lt;object type=&quot;3&quot; unique_id=&quot;10108&quot;&gt;&lt;property id=&quot;20148&quot; value=&quot;5&quot;/&gt;&lt;property id=&quot;20300&quot; value=&quot;Slide 12&quot;/&gt;&lt;property id=&quot;20307&quot; value=&quot;267&quot;/&gt;&lt;/object&gt;&lt;object type=&quot;3&quot; unique_id=&quot;10110&quot;&gt;&lt;property id=&quot;20148&quot; value=&quot;5&quot;/&gt;&lt;property id=&quot;20300&quot; value=&quot;Slide 13&quot;/&gt;&lt;property id=&quot;20307&quot; value=&quot;269&quot;/&gt;&lt;/object&gt;&lt;object type=&quot;3&quot; unique_id=&quot;10111&quot;&gt;&lt;property id=&quot;20148&quot; value=&quot;5&quot;/&gt;&lt;property id=&quot;20300&quot; value=&quot;Slide 14&quot;/&gt;&lt;property id=&quot;20307&quot; value=&quot;270&quot;/&gt;&lt;/object&gt;&lt;object type=&quot;3&quot; unique_id=&quot;10112&quot;&gt;&lt;property id=&quot;20148&quot; value=&quot;5&quot;/&gt;&lt;property id=&quot;20300&quot; value=&quot;Slide 15&quot;/&gt;&lt;property id=&quot;20307&quot; value=&quot;271&quot;/&gt;&lt;/object&gt;&lt;object type=&quot;3&quot; unique_id=&quot;10113&quot;&gt;&lt;property id=&quot;20148&quot; value=&quot;5&quot;/&gt;&lt;property id=&quot;20300&quot; value=&quot;Slide 4&quot;/&gt;&lt;property id=&quot;20307&quot; value=&quot;272&quot;/&gt;&lt;/object&gt;&lt;object type=&quot;3&quot; unique_id=&quot;10165&quot;&gt;&lt;property id=&quot;20148&quot; value=&quot;5&quot;/&gt;&lt;property id=&quot;20300&quot; value=&quot;Slide 1&quot;/&gt;&lt;property id=&quot;20307&quot; value=&quot;274&quot;/&gt;&lt;/object&gt;&lt;object type=&quot;3&quot; unique_id=&quot;10166&quot;&gt;&lt;property id=&quot;20148&quot; value=&quot;5&quot;/&gt;&lt;property id=&quot;20300&quot; value=&quot;Slide 3&quot;/&gt;&lt;property id=&quot;20307&quot; value=&quot;275&quot;/&gt;&lt;/object&gt;&lt;/object&gt;&lt;/object&gt;&lt;/database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3052</TotalTime>
  <Words>698</Words>
  <Application>Microsoft Office PowerPoint</Application>
  <PresentationFormat>On-screen Show (4:3)</PresentationFormat>
  <Paragraphs>110</Paragraphs>
  <Slides>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Symbol</vt:lpstr>
      <vt:lpstr>Times New Roman</vt:lpstr>
      <vt:lpstr>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KIỂM TRA</dc:title>
  <dc:creator>ismail - [2010]</dc:creator>
  <cp:lastModifiedBy>Windows User</cp:lastModifiedBy>
  <cp:revision>307</cp:revision>
  <dcterms:created xsi:type="dcterms:W3CDTF">2015-11-18T16:41:01Z</dcterms:created>
  <dcterms:modified xsi:type="dcterms:W3CDTF">2021-04-05T05:30:21Z</dcterms:modified>
</cp:coreProperties>
</file>