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71" r:id="rId6"/>
    <p:sldId id="264" r:id="rId7"/>
    <p:sldId id="272" r:id="rId8"/>
    <p:sldId id="274" r:id="rId9"/>
    <p:sldId id="273" r:id="rId10"/>
    <p:sldId id="275" r:id="rId11"/>
    <p:sldId id="276" r:id="rId12"/>
    <p:sldId id="27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1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E875-A1D3-4A24-8045-ADCB786AA3B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68CA-2AD7-41AB-9504-1C6E7650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wmf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8.wmf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6707"/>
            <a:ext cx="1184409" cy="950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2015" y="1124388"/>
            <a:ext cx="1000068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CHUYỂN ĐỘNG TRÒN ĐỀU</a:t>
            </a:r>
            <a:endParaRPr lang="en-US" sz="7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1" name="圆角矩形 2"/>
          <p:cNvSpPr/>
          <p:nvPr/>
        </p:nvSpPr>
        <p:spPr>
          <a:xfrm>
            <a:off x="3099138" y="440223"/>
            <a:ext cx="6087751" cy="588750"/>
          </a:xfrm>
          <a:prstGeom prst="roundRect">
            <a:avLst>
              <a:gd name="adj" fmla="val 42270"/>
            </a:avLst>
          </a:prstGeom>
          <a:solidFill>
            <a:srgbClr val="D9D9D9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449" fontAlgn="base">
              <a:spcBef>
                <a:spcPct val="0"/>
              </a:spcBef>
              <a:spcAft>
                <a:spcPct val="0"/>
              </a:spcAft>
            </a:pPr>
            <a:endParaRPr lang="zh-CN" altLang="en-US" sz="2383" dirty="0">
              <a:solidFill>
                <a:prstClr val="white"/>
              </a:solidFill>
            </a:endParaRPr>
          </a:p>
        </p:txBody>
      </p:sp>
      <p:grpSp>
        <p:nvGrpSpPr>
          <p:cNvPr id="22" name="组合 4"/>
          <p:cNvGrpSpPr/>
          <p:nvPr/>
        </p:nvGrpSpPr>
        <p:grpSpPr>
          <a:xfrm>
            <a:off x="3099138" y="396956"/>
            <a:ext cx="849322" cy="63201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>
                <a:solidFill>
                  <a:srgbClr val="C00000"/>
                </a:solidFill>
              </a:endParaRPr>
            </a:p>
          </p:txBody>
        </p:sp>
        <p:sp>
          <p:nvSpPr>
            <p:cNvPr id="24" name="圆角矩形 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13991" y="389205"/>
            <a:ext cx="485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</a:rPr>
              <a:t>TIẾT 9&amp;10 - BÀI 5:</a:t>
            </a:r>
            <a:endParaRPr lang="en-US" sz="40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86" y="2891226"/>
            <a:ext cx="2684173" cy="2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11" y="2549631"/>
            <a:ext cx="2894301" cy="30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43867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1062" y="139464"/>
            <a:ext cx="8386327" cy="632016"/>
            <a:chOff x="465221" y="49624"/>
            <a:chExt cx="11447737" cy="632016"/>
          </a:xfrm>
        </p:grpSpPr>
        <p:sp>
          <p:nvSpPr>
            <p:cNvPr id="5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583109" y="84780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TỐC ĐỘ DÀI VÀ TỐC ĐỘ GÓC.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5746" y="919507"/>
            <a:ext cx="941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3600000">
            <a:off x="5852551" y="3777095"/>
            <a:ext cx="2833687" cy="283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02" y="10800"/>
                </a:moveTo>
                <a:cubicBezTo>
                  <a:pt x="10702" y="10854"/>
                  <a:pt x="10746" y="10898"/>
                  <a:pt x="10800" y="10898"/>
                </a:cubicBezTo>
                <a:cubicBezTo>
                  <a:pt x="10854" y="10898"/>
                  <a:pt x="10898" y="10854"/>
                  <a:pt x="10898" y="10800"/>
                </a:cubicBezTo>
                <a:cubicBezTo>
                  <a:pt x="10898" y="10746"/>
                  <a:pt x="10854" y="10702"/>
                  <a:pt x="10800" y="10702"/>
                </a:cubicBezTo>
                <a:cubicBezTo>
                  <a:pt x="10746" y="10702"/>
                  <a:pt x="10702" y="10746"/>
                  <a:pt x="10702" y="1080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rot="2656055" flipV="1">
            <a:off x="7455496" y="4683852"/>
            <a:ext cx="1003300" cy="100330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6" descr="Blue-y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08" y="5000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Dong Ho Giay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70" y="3923938"/>
            <a:ext cx="25463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9755420" y="4316051"/>
            <a:ext cx="1797050" cy="1793875"/>
            <a:chOff x="4516" y="2889"/>
            <a:chExt cx="1140" cy="1140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5084" y="2963"/>
              <a:ext cx="0" cy="49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 flipV="1">
              <a:off x="5012" y="3385"/>
              <a:ext cx="148" cy="148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66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 flipV="1">
              <a:off x="4516" y="2889"/>
              <a:ext cx="1140" cy="114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990000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2535" y="1620488"/>
            <a:ext cx="11423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b/ Chu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95746" y="2365375"/>
                <a:ext cx="7903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itchFamily="18" charset="0"/>
                    <a:sym typeface="Wingdings" panose="05000000000000000000" pitchFamily="2" charset="2"/>
                  </a:rPr>
                  <a:t>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itchFamily="18" charset="0"/>
                  </a:rPr>
                  <a:t>Công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T: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6" y="2365375"/>
                <a:ext cx="790396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62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8261583" y="2088495"/>
                <a:ext cx="1085850" cy="107698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latin typeface="Times New Roman" panose="02020603050405020304" pitchFamily="18" charset="0"/>
                    <a:cs typeface="Times New Roman" pitchFamily="18" charset="0"/>
                  </a:rPr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583" y="2088495"/>
                <a:ext cx="1085850" cy="1076980"/>
              </a:xfrm>
              <a:prstGeom prst="rect">
                <a:avLst/>
              </a:prstGeom>
              <a:blipFill rotWithShape="0">
                <a:blip r:embed="rId5"/>
                <a:stretch>
                  <a:fillRect l="-94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5746" y="2901220"/>
            <a:ext cx="500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54" y="3902067"/>
            <a:ext cx="5614736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Chu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=60s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Chu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=60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Chu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: T=24h.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Chu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: T = 365,25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C 4.58333E-6 0.11366 -0.05196 0.20671 -0.11589 0.20671 C -0.17995 0.20671 -0.23178 0.11366 -0.23178 1.11111E-6 C -0.23178 -0.11458 -0.17995 -0.20671 -0.11589 -0.20671 C -0.05196 -0.20671 4.58333E-6 -0.11458 4.58333E-6 1.11111E-6 Z " pathEditMode="relative" rAng="5400000" ptsTypes="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5919" y="131661"/>
            <a:ext cx="8288498" cy="632016"/>
            <a:chOff x="465221" y="49624"/>
            <a:chExt cx="11447737" cy="632016"/>
          </a:xfrm>
        </p:grpSpPr>
        <p:sp>
          <p:nvSpPr>
            <p:cNvPr id="5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TỐC ĐỘ DÀI VÀ TỐC ĐỘ GÓC.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5746" y="919507"/>
            <a:ext cx="941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746" y="1506089"/>
            <a:ext cx="1133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46" y="2207598"/>
            <a:ext cx="589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92239" y="2029309"/>
                <a:ext cx="1229215" cy="89636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39" y="2029309"/>
                <a:ext cx="1229215" cy="8963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95746" y="3103960"/>
            <a:ext cx="1133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(Hz).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3600000">
            <a:off x="2529681" y="3934619"/>
            <a:ext cx="2833688" cy="2832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02" y="10800"/>
                </a:moveTo>
                <a:cubicBezTo>
                  <a:pt x="10702" y="10854"/>
                  <a:pt x="10746" y="10898"/>
                  <a:pt x="10800" y="10898"/>
                </a:cubicBezTo>
                <a:cubicBezTo>
                  <a:pt x="10854" y="10898"/>
                  <a:pt x="10898" y="10854"/>
                  <a:pt x="10898" y="10800"/>
                </a:cubicBezTo>
                <a:cubicBezTo>
                  <a:pt x="10898" y="10746"/>
                  <a:pt x="10854" y="10702"/>
                  <a:pt x="10800" y="10702"/>
                </a:cubicBezTo>
                <a:cubicBezTo>
                  <a:pt x="10746" y="10702"/>
                  <a:pt x="10702" y="10746"/>
                  <a:pt x="10702" y="10800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rot="2656055" flipV="1">
            <a:off x="4132263" y="4848225"/>
            <a:ext cx="1003300" cy="1003300"/>
          </a:xfrm>
          <a:prstGeom prst="line">
            <a:avLst/>
          </a:prstGeom>
          <a:ln w="38100">
            <a:solidFill>
              <a:srgbClr val="0070C0"/>
            </a:solidFill>
            <a:headE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7" descr="Blue-y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157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Dong Ho Giay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081463"/>
            <a:ext cx="25463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6648450" y="4473575"/>
            <a:ext cx="1797050" cy="1793875"/>
            <a:chOff x="4516" y="2889"/>
            <a:chExt cx="1140" cy="1140"/>
          </a:xfrm>
        </p:grpSpPr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084" y="2963"/>
              <a:ext cx="0" cy="49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 flipV="1">
              <a:off x="5012" y="3385"/>
              <a:ext cx="148" cy="148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66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 flipV="1">
              <a:off x="4516" y="2889"/>
              <a:ext cx="1140" cy="114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990000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7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1535E-17 C -1.66667E-6 0.11435 -0.05117 0.20764 -0.11432 0.20764 C -0.17747 0.20764 -0.22864 0.11435 -0.22864 -2.51535E-17 C -0.22864 -0.11481 -0.17747 -0.20764 -0.11432 -0.20764 C -0.05117 -0.20764 -1.66667E-6 -0.11481 -1.66667E-6 -2.51535E-17 Z " pathEditMode="relative" rAng="5400000" ptsTypes="AAA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1116" y="99751"/>
            <a:ext cx="7519872" cy="632016"/>
            <a:chOff x="465221" y="49624"/>
            <a:chExt cx="11447737" cy="632016"/>
          </a:xfrm>
        </p:grpSpPr>
        <p:sp>
          <p:nvSpPr>
            <p:cNvPr id="5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TỐC ĐỘ DÀI VÀ TỐC ĐỘ GÓC.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398" y="822165"/>
            <a:ext cx="941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8" y="1387037"/>
            <a:ext cx="1154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2104" y="1322255"/>
                <a:ext cx="1388346" cy="74578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V=r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𝝎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104" y="1322255"/>
                <a:ext cx="1388346" cy="745788"/>
              </a:xfrm>
              <a:prstGeom prst="rect">
                <a:avLst/>
              </a:prstGeom>
              <a:blipFill rotWithShape="0">
                <a:blip r:embed="rId2"/>
                <a:stretch>
                  <a:fillRect b="-731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3398" y="2694799"/>
            <a:ext cx="11332519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3398" y="3864111"/>
                <a:ext cx="217771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r = 100 m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5,23 m/s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8" y="3864111"/>
                <a:ext cx="2177718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5587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611780" y="386411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33265" y="4510491"/>
                <a:ext cx="5577185" cy="17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đạp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rω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dirty="0" smtClean="0">
                    <a:ea typeface="Cambria Math"/>
                    <a:cs typeface="Times New Roman" pitchFamily="18" charset="0"/>
                    <a:sym typeface="Wingdings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ω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5,23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0,0523 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rad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65" y="4510491"/>
                <a:ext cx="5577185" cy="1722203"/>
              </a:xfrm>
              <a:prstGeom prst="rect">
                <a:avLst/>
              </a:prstGeom>
              <a:blipFill rotWithShape="0">
                <a:blip r:embed="rId4"/>
                <a:stretch>
                  <a:fillRect l="-2186" t="-3901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180" y="200658"/>
            <a:ext cx="11447737" cy="632016"/>
            <a:chOff x="465221" y="49624"/>
            <a:chExt cx="11447737" cy="632016"/>
          </a:xfrm>
        </p:grpSpPr>
        <p:sp>
          <p:nvSpPr>
            <p:cNvPr id="5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III/ GIA TỐC HƯỚNG TÂM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38079" y="983993"/>
            <a:ext cx="8693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+mn-cs"/>
              </a:rPr>
              <a:t>1. Hướng của véc tơ gia tốc trong chuyển động tròn đều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2522416" y="2148563"/>
            <a:ext cx="2133600" cy="2057400"/>
          </a:xfrm>
          <a:prstGeom prst="ellipse">
            <a:avLst/>
          </a:prstGeom>
          <a:ln w="28575"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589216" y="21485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3589216" y="2148563"/>
            <a:ext cx="1371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293816" y="230096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  <a:cs typeface="+mn-cs"/>
              </a:rPr>
              <a:t>M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4351216" y="222476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  <a:cs typeface="+mn-cs"/>
              </a:rPr>
              <a:t>N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420941" y="1691363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pitchFamily="18" charset="0"/>
                <a:cs typeface="+mn-cs"/>
              </a:rPr>
              <a:t>I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513016" y="298676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  <a:cs typeface="+mn-cs"/>
              </a:rPr>
              <a:t>o</a:t>
            </a: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700216" y="1538963"/>
            <a:ext cx="431800" cy="1041400"/>
            <a:chOff x="1696" y="768"/>
            <a:chExt cx="272" cy="656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1696" y="1104"/>
              <a:ext cx="272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+mn-cs"/>
              </a:endParaRPr>
            </a:p>
          </p:txBody>
        </p:sp>
        <p:graphicFrame>
          <p:nvGraphicFramePr>
            <p:cNvPr id="20" name="Object 38"/>
            <p:cNvGraphicFramePr>
              <a:graphicFrameLocks noChangeAspect="1"/>
            </p:cNvGraphicFramePr>
            <p:nvPr/>
          </p:nvGraphicFramePr>
          <p:xfrm>
            <a:off x="1728" y="768"/>
            <a:ext cx="216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3" imgW="152268" imgH="304536" progId="Equation.3">
                    <p:embed/>
                  </p:oleObj>
                </mc:Choice>
                <mc:Fallback>
                  <p:oleObj name="Equation" r:id="rId3" imgW="152268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768"/>
                          <a:ext cx="216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4402016" y="2224763"/>
            <a:ext cx="796925" cy="790575"/>
            <a:chOff x="2768" y="1200"/>
            <a:chExt cx="502" cy="49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768" y="1376"/>
              <a:ext cx="256" cy="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+mn-cs"/>
              </a:endParaRPr>
            </a:p>
          </p:txBody>
        </p:sp>
        <p:graphicFrame>
          <p:nvGraphicFramePr>
            <p:cNvPr id="23" name="Object 40"/>
            <p:cNvGraphicFramePr>
              <a:graphicFrameLocks noChangeAspect="1"/>
            </p:cNvGraphicFramePr>
            <p:nvPr/>
          </p:nvGraphicFramePr>
          <p:xfrm>
            <a:off x="2976" y="1200"/>
            <a:ext cx="294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5" imgW="177569" imgH="304404" progId="Equation.3">
                    <p:embed/>
                  </p:oleObj>
                </mc:Choice>
                <mc:Fallback>
                  <p:oleObj name="Equation" r:id="rId5" imgW="177569" imgH="30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1200"/>
                          <a:ext cx="294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3576516" y="1396088"/>
            <a:ext cx="736600" cy="752475"/>
            <a:chOff x="2248" y="678"/>
            <a:chExt cx="464" cy="474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2248" y="864"/>
              <a:ext cx="2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+mn-cs"/>
              </a:endParaRPr>
            </a:p>
          </p:txBody>
        </p:sp>
        <p:graphicFrame>
          <p:nvGraphicFramePr>
            <p:cNvPr id="26" name="Object 42"/>
            <p:cNvGraphicFramePr>
              <a:graphicFrameLocks noChangeAspect="1"/>
            </p:cNvGraphicFramePr>
            <p:nvPr/>
          </p:nvGraphicFramePr>
          <p:xfrm>
            <a:off x="2496" y="678"/>
            <a:ext cx="216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7" imgW="152268" imgH="304536" progId="Equation.3">
                    <p:embed/>
                  </p:oleObj>
                </mc:Choice>
                <mc:Fallback>
                  <p:oleObj name="Equation" r:id="rId7" imgW="152268" imgH="3045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678"/>
                          <a:ext cx="216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3576516" y="2148563"/>
            <a:ext cx="860425" cy="790575"/>
            <a:chOff x="2248" y="1152"/>
            <a:chExt cx="542" cy="498"/>
          </a:xfrm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248" y="1152"/>
              <a:ext cx="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+mn-cs"/>
              </a:endParaRPr>
            </a:p>
          </p:txBody>
        </p:sp>
        <p:graphicFrame>
          <p:nvGraphicFramePr>
            <p:cNvPr id="29" name="Object 43"/>
            <p:cNvGraphicFramePr>
              <a:graphicFrameLocks noChangeAspect="1"/>
            </p:cNvGraphicFramePr>
            <p:nvPr/>
          </p:nvGraphicFramePr>
          <p:xfrm>
            <a:off x="2496" y="1152"/>
            <a:ext cx="294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8" imgW="177569" imgH="304404" progId="Equation.3">
                    <p:embed/>
                  </p:oleObj>
                </mc:Choice>
                <mc:Fallback>
                  <p:oleObj name="Equation" r:id="rId8" imgW="177569" imgH="30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152"/>
                          <a:ext cx="294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2738316" y="2593063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Line 46"/>
          <p:cNvSpPr>
            <a:spLocks noChangeShapeType="1"/>
          </p:cNvSpPr>
          <p:nvPr/>
        </p:nvSpPr>
        <p:spPr bwMode="auto">
          <a:xfrm flipH="1">
            <a:off x="3589216" y="2542263"/>
            <a:ext cx="812800" cy="825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2" name="Line 54"/>
          <p:cNvSpPr>
            <a:spLocks noChangeShapeType="1"/>
          </p:cNvSpPr>
          <p:nvPr/>
        </p:nvSpPr>
        <p:spPr bwMode="auto">
          <a:xfrm flipH="1">
            <a:off x="3193929" y="214856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3" name="Line 55"/>
          <p:cNvSpPr>
            <a:spLocks noChangeShapeType="1"/>
          </p:cNvSpPr>
          <p:nvPr/>
        </p:nvSpPr>
        <p:spPr bwMode="auto">
          <a:xfrm>
            <a:off x="3208216" y="252956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H="1">
            <a:off x="3570166" y="2515276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5" name="Line 57"/>
          <p:cNvSpPr>
            <a:spLocks noChangeShapeType="1"/>
          </p:cNvSpPr>
          <p:nvPr/>
        </p:nvSpPr>
        <p:spPr bwMode="auto">
          <a:xfrm>
            <a:off x="3589216" y="2148563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aphicFrame>
        <p:nvGraphicFramePr>
          <p:cNvPr id="3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078655"/>
              </p:ext>
            </p:extLst>
          </p:nvPr>
        </p:nvGraphicFramePr>
        <p:xfrm>
          <a:off x="2903416" y="2529563"/>
          <a:ext cx="619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9" imgW="253890" imgH="279279" progId="Equation.3">
                  <p:embed/>
                </p:oleObj>
              </mc:Choice>
              <mc:Fallback>
                <p:oleObj name="Equation" r:id="rId9" imgW="25389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416" y="2529563"/>
                        <a:ext cx="619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5532316" y="2373173"/>
            <a:ext cx="66030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</a:rPr>
              <a:t>h</a:t>
            </a:r>
            <a:r>
              <a:rPr lang="en-US" sz="2800" dirty="0" err="1" smtClean="0">
                <a:latin typeface="Times New Roman" pitchFamily="18" charset="0"/>
                <a:cs typeface="+mn-cs"/>
              </a:rPr>
              <a:t>ướng</a:t>
            </a:r>
            <a:r>
              <a:rPr lang="en-US" sz="2800" dirty="0" smtClean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vào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tâm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nên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gia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tốc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luôn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hướng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vào</a:t>
            </a:r>
            <a:r>
              <a:rPr lang="en-US" sz="2800" dirty="0">
                <a:latin typeface="Times New Roman" pitchFamily="18" charset="0"/>
                <a:cs typeface="+mn-cs"/>
              </a:rPr>
              <a:t> </a:t>
            </a:r>
            <a:r>
              <a:rPr lang="en-US" sz="2800" dirty="0" err="1">
                <a:latin typeface="Times New Roman" pitchFamily="18" charset="0"/>
                <a:cs typeface="+mn-cs"/>
              </a:rPr>
              <a:t>tâm</a:t>
            </a:r>
            <a:endParaRPr lang="en-US" sz="2800" dirty="0">
              <a:latin typeface="Times New Roman" pitchFamily="18" charset="0"/>
              <a:cs typeface="+mn-cs"/>
            </a:endParaRPr>
          </a:p>
        </p:txBody>
      </p:sp>
      <p:sp>
        <p:nvSpPr>
          <p:cNvPr id="38" name="Oval 62"/>
          <p:cNvSpPr>
            <a:spLocks noChangeArrowheads="1"/>
          </p:cNvSpPr>
          <p:nvPr/>
        </p:nvSpPr>
        <p:spPr bwMode="auto">
          <a:xfrm>
            <a:off x="9059574" y="4346695"/>
            <a:ext cx="17526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9" name="Line 63"/>
          <p:cNvSpPr>
            <a:spLocks noChangeShapeType="1"/>
          </p:cNvSpPr>
          <p:nvPr/>
        </p:nvSpPr>
        <p:spPr bwMode="auto">
          <a:xfrm>
            <a:off x="9973974" y="434669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9973974" y="434669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aphicFrame>
        <p:nvGraphicFramePr>
          <p:cNvPr id="4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34098"/>
              </p:ext>
            </p:extLst>
          </p:nvPr>
        </p:nvGraphicFramePr>
        <p:xfrm>
          <a:off x="9135774" y="4422895"/>
          <a:ext cx="619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11" imgW="253890" imgH="279279" progId="Equation.3">
                  <p:embed/>
                </p:oleObj>
              </mc:Choice>
              <mc:Fallback>
                <p:oleObj name="Equation" r:id="rId11" imgW="25389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5774" y="4422895"/>
                        <a:ext cx="619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11399"/>
              </p:ext>
            </p:extLst>
          </p:nvPr>
        </p:nvGraphicFramePr>
        <p:xfrm>
          <a:off x="10888374" y="3660895"/>
          <a:ext cx="3143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2" imgW="139700" imgH="279400" progId="Equation.3">
                  <p:embed/>
                </p:oleObj>
              </mc:Choice>
              <mc:Fallback>
                <p:oleObj name="Equation" r:id="rId12" imgW="139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8374" y="3660895"/>
                        <a:ext cx="3143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18235"/>
              </p:ext>
            </p:extLst>
          </p:nvPr>
        </p:nvGraphicFramePr>
        <p:xfrm>
          <a:off x="10078749" y="4270495"/>
          <a:ext cx="428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4" imgW="139700" imgH="279400" progId="Equation.3">
                  <p:embed/>
                </p:oleObj>
              </mc:Choice>
              <mc:Fallback>
                <p:oleObj name="Equation" r:id="rId14" imgW="139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8749" y="4270495"/>
                        <a:ext cx="428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71"/>
          <p:cNvSpPr>
            <a:spLocks noChangeShapeType="1"/>
          </p:cNvSpPr>
          <p:nvPr/>
        </p:nvSpPr>
        <p:spPr bwMode="auto">
          <a:xfrm>
            <a:off x="9973974" y="4346695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aphicFrame>
        <p:nvGraphicFramePr>
          <p:cNvPr id="4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70080"/>
              </p:ext>
            </p:extLst>
          </p:nvPr>
        </p:nvGraphicFramePr>
        <p:xfrm>
          <a:off x="6142048" y="2171535"/>
          <a:ext cx="619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6" imgW="253890" imgH="279279" progId="Equation.3">
                  <p:embed/>
                </p:oleObj>
              </mc:Choice>
              <mc:Fallback>
                <p:oleObj name="Equation" r:id="rId16" imgW="253890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48" y="2171535"/>
                        <a:ext cx="619125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838079" y="4586963"/>
            <a:ext cx="51892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+mn-cs"/>
              </a:rPr>
              <a:t>2. Độ lớn của gia tốc </a:t>
            </a:r>
            <a:r>
              <a:rPr lang="en-US" sz="2800" b="1" u="sng" dirty="0" err="1">
                <a:latin typeface="Times New Roman" pitchFamily="18" charset="0"/>
                <a:cs typeface="+mn-cs"/>
              </a:rPr>
              <a:t>hướng</a:t>
            </a:r>
            <a:r>
              <a:rPr lang="en-US" sz="2800" b="1" u="sng" dirty="0">
                <a:latin typeface="Times New Roman" pitchFamily="18" charset="0"/>
                <a:cs typeface="+mn-cs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+mn-cs"/>
              </a:rPr>
              <a:t>tâm</a:t>
            </a:r>
            <a:r>
              <a:rPr lang="en-US" sz="2800" b="1" u="sng" dirty="0" smtClean="0">
                <a:latin typeface="Times New Roman" pitchFamily="18" charset="0"/>
                <a:cs typeface="+mn-cs"/>
              </a:rPr>
              <a:t>:</a:t>
            </a:r>
            <a:endParaRPr lang="en-US" sz="2800" b="1" u="sng" dirty="0">
              <a:latin typeface="Times New Roman" pitchFamily="18" charset="0"/>
              <a:cs typeface="+mn-cs"/>
            </a:endParaRPr>
          </a:p>
        </p:txBody>
      </p:sp>
      <p:graphicFrame>
        <p:nvGraphicFramePr>
          <p:cNvPr id="4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4476"/>
              </p:ext>
            </p:extLst>
          </p:nvPr>
        </p:nvGraphicFramePr>
        <p:xfrm>
          <a:off x="1957266" y="5234107"/>
          <a:ext cx="24796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7" imgW="825480" imgH="419040" progId="Equation.DSMT4">
                  <p:embed/>
                </p:oleObj>
              </mc:Choice>
              <mc:Fallback>
                <p:oleObj name="Equation" r:id="rId17" imgW="825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266" y="5234107"/>
                        <a:ext cx="2479675" cy="1273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77"/>
          <p:cNvSpPr txBox="1">
            <a:spLocks noChangeArrowheads="1"/>
          </p:cNvSpPr>
          <p:nvPr/>
        </p:nvSpPr>
        <p:spPr bwMode="auto">
          <a:xfrm>
            <a:off x="5532316" y="1620102"/>
            <a:ext cx="6603090" cy="52322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latin typeface="Times New Roman" pitchFamily="18" charset="0"/>
                <a:cs typeface="+mn-cs"/>
              </a:rPr>
              <a:t>Tại sao người ta gọi là gia tốc hướng tâm ?</a:t>
            </a:r>
          </a:p>
        </p:txBody>
      </p:sp>
    </p:spTree>
    <p:extLst>
      <p:ext uri="{BB962C8B-B14F-4D97-AF65-F5344CB8AC3E}">
        <p14:creationId xmlns:p14="http://schemas.microsoft.com/office/powerpoint/2010/main" val="7770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/>
      <p:bldP spid="16" grpId="0"/>
      <p:bldP spid="17" grpId="0"/>
      <p:bldP spid="37" grpId="0"/>
      <p:bldP spid="38" grpId="0" animBg="1"/>
      <p:bldP spid="46" grpId="0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946" y="839295"/>
            <a:ext cx="619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4009489" y="113792"/>
            <a:ext cx="4681545" cy="588750"/>
          </a:xfrm>
          <a:prstGeom prst="roundRect">
            <a:avLst>
              <a:gd name="adj" fmla="val 42270"/>
            </a:avLst>
          </a:prstGeom>
          <a:solidFill>
            <a:srgbClr val="D9D9D9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2449" fontAlgn="base">
              <a:spcBef>
                <a:spcPct val="0"/>
              </a:spcBef>
              <a:spcAft>
                <a:spcPct val="0"/>
              </a:spcAft>
            </a:pPr>
            <a:endParaRPr lang="zh-CN" altLang="en-US" sz="2383" dirty="0">
              <a:solidFill>
                <a:prstClr val="white"/>
              </a:solidFill>
            </a:endParaRPr>
          </a:p>
        </p:txBody>
      </p:sp>
      <p:grpSp>
        <p:nvGrpSpPr>
          <p:cNvPr id="10" name="组合 4"/>
          <p:cNvGrpSpPr/>
          <p:nvPr/>
        </p:nvGrpSpPr>
        <p:grpSpPr>
          <a:xfrm>
            <a:off x="4009489" y="92159"/>
            <a:ext cx="849322" cy="63201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>
                <a:solidFill>
                  <a:srgbClr val="C00000"/>
                </a:solidFill>
              </a:endParaRPr>
            </a:p>
          </p:txBody>
        </p:sp>
        <p:sp>
          <p:nvSpPr>
            <p:cNvPr id="12" name="圆角矩形 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32436" y="136787"/>
            <a:ext cx="30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4" y="1704110"/>
            <a:ext cx="2684173" cy="2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69" y="1362515"/>
            <a:ext cx="2894301" cy="3049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7" y="1870436"/>
            <a:ext cx="3241964" cy="2338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946" y="5114614"/>
            <a:ext cx="1134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221" y="1672580"/>
            <a:ext cx="941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74430" y="33616"/>
            <a:ext cx="4609055" cy="632016"/>
            <a:chOff x="465221" y="49624"/>
            <a:chExt cx="11447737" cy="632016"/>
          </a:xfrm>
        </p:grpSpPr>
        <p:sp>
          <p:nvSpPr>
            <p:cNvPr id="9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14061" y="2501803"/>
                <a:ext cx="8472675" cy="82048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Tốc độ trung bình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Độ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3000" b="0" i="1" smtClean="0">
                            <a:latin typeface="Cambria Math"/>
                          </a:rPr>
                          <m:t>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𝑐𝑢𝑛𝑔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𝑡𝑟</m:t>
                        </m:r>
                        <m:r>
                          <a:rPr lang="en-US" sz="3000" b="0" i="1" smtClean="0">
                            <a:latin typeface="Cambria Math"/>
                          </a:rPr>
                          <m:t>ò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/>
                          </a:rPr>
                          <m:t>à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3000" b="0" i="1" smtClean="0">
                            <a:latin typeface="Cambria Math"/>
                          </a:rPr>
                          <m:t>ậ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đ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đượ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𝑇h</m:t>
                        </m:r>
                        <m:r>
                          <a:rPr lang="en-US" sz="3000" b="0" i="1" smtClean="0">
                            <a:latin typeface="Cambria Math"/>
                          </a:rPr>
                          <m:t>ờ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𝑔𝑖𝑎𝑛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𝑐h𝑢𝑦</m:t>
                        </m:r>
                        <m:r>
                          <a:rPr lang="en-US" sz="3000" b="0" i="1" smtClean="0">
                            <a:latin typeface="Cambria Math"/>
                          </a:rPr>
                          <m:t>ể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 độ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𝑛𝑔</m:t>
                        </m:r>
                      </m:den>
                    </m:f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61" y="2501803"/>
                <a:ext cx="8472675" cy="820481"/>
              </a:xfrm>
              <a:prstGeom prst="rect">
                <a:avLst/>
              </a:prstGeom>
              <a:blipFill rotWithShape="0">
                <a:blip r:embed="rId2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9576" y="3628287"/>
            <a:ext cx="423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707" y="4277717"/>
            <a:ext cx="11423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44958" y="5710204"/>
            <a:ext cx="1066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SỐ VÍ 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 VỀ CHUYỂN ĐỘNG TRÒN </a:t>
            </a:r>
            <a:r>
              <a:rPr lang="en-US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ĐỀU.</a:t>
            </a:r>
            <a:endParaRPr lang="en-US" altLang="en-US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221" y="894870"/>
            <a:ext cx="619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/>
      <p:bldP spid="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9536" y="401052"/>
            <a:ext cx="685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</a:t>
            </a:r>
            <a:r>
              <a:rPr lang="en-US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en-US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TRÒN ĐỀU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8" y="1573310"/>
            <a:ext cx="3695334" cy="369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4" y="1047669"/>
            <a:ext cx="4776535" cy="477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1747837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6675" y="285750"/>
            <a:ext cx="11662610" cy="95410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31289"/>
            <a:ext cx="2714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83" y="1231289"/>
            <a:ext cx="2966787" cy="294246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8493" y="4041164"/>
            <a:ext cx="11540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8491" y="4746014"/>
            <a:ext cx="115407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18"/>
          <p:cNvSpPr>
            <a:spLocks noChangeArrowheads="1"/>
          </p:cNvSpPr>
          <p:nvPr/>
        </p:nvSpPr>
        <p:spPr bwMode="auto">
          <a:xfrm rot="3600000">
            <a:off x="7950558" y="3009268"/>
            <a:ext cx="3073400" cy="307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02" y="10800"/>
                </a:moveTo>
                <a:cubicBezTo>
                  <a:pt x="10702" y="10854"/>
                  <a:pt x="10746" y="10898"/>
                  <a:pt x="10800" y="10898"/>
                </a:cubicBezTo>
                <a:cubicBezTo>
                  <a:pt x="10854" y="10898"/>
                  <a:pt x="10898" y="10854"/>
                  <a:pt x="10898" y="10800"/>
                </a:cubicBezTo>
                <a:cubicBezTo>
                  <a:pt x="10898" y="10746"/>
                  <a:pt x="10854" y="10702"/>
                  <a:pt x="10800" y="10702"/>
                </a:cubicBezTo>
                <a:cubicBezTo>
                  <a:pt x="10746" y="10702"/>
                  <a:pt x="10702" y="10746"/>
                  <a:pt x="10702" y="10800"/>
                </a:cubicBezTo>
                <a:close/>
              </a:path>
            </a:pathLst>
          </a:custGeom>
          <a:ln w="28575">
            <a:headEnd type="none" w="sm" len="sm"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51002" y="128196"/>
            <a:ext cx="7565596" cy="632016"/>
            <a:chOff x="465221" y="49624"/>
            <a:chExt cx="11447737" cy="632016"/>
          </a:xfrm>
        </p:grpSpPr>
        <p:sp>
          <p:nvSpPr>
            <p:cNvPr id="12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TỐC ĐỘ DÀI VÀ TỐC ĐỘ GÓC.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43"/>
          <p:cNvGrpSpPr>
            <a:grpSpLocks/>
          </p:cNvGrpSpPr>
          <p:nvPr/>
        </p:nvGrpSpPr>
        <p:grpSpPr bwMode="auto">
          <a:xfrm>
            <a:off x="9517421" y="3729993"/>
            <a:ext cx="738187" cy="806450"/>
            <a:chOff x="3012" y="2574"/>
            <a:chExt cx="465" cy="508"/>
          </a:xfrm>
        </p:grpSpPr>
        <p:sp>
          <p:nvSpPr>
            <p:cNvPr id="21" name="Freeform 144"/>
            <p:cNvSpPr>
              <a:spLocks/>
            </p:cNvSpPr>
            <p:nvPr/>
          </p:nvSpPr>
          <p:spPr bwMode="auto">
            <a:xfrm>
              <a:off x="3012" y="2794"/>
              <a:ext cx="244" cy="288"/>
            </a:xfrm>
            <a:custGeom>
              <a:avLst/>
              <a:gdLst>
                <a:gd name="T0" fmla="*/ 6 w 244"/>
                <a:gd name="T1" fmla="*/ 288 h 288"/>
                <a:gd name="T2" fmla="*/ 244 w 244"/>
                <a:gd name="T3" fmla="*/ 136 h 288"/>
                <a:gd name="T4" fmla="*/ 216 w 244"/>
                <a:gd name="T5" fmla="*/ 88 h 288"/>
                <a:gd name="T6" fmla="*/ 192 w 244"/>
                <a:gd name="T7" fmla="*/ 64 h 288"/>
                <a:gd name="T8" fmla="*/ 168 w 244"/>
                <a:gd name="T9" fmla="*/ 44 h 288"/>
                <a:gd name="T10" fmla="*/ 148 w 244"/>
                <a:gd name="T11" fmla="*/ 32 h 288"/>
                <a:gd name="T12" fmla="*/ 130 w 244"/>
                <a:gd name="T13" fmla="*/ 20 h 288"/>
                <a:gd name="T14" fmla="*/ 104 w 244"/>
                <a:gd name="T15" fmla="*/ 8 h 288"/>
                <a:gd name="T16" fmla="*/ 78 w 244"/>
                <a:gd name="T17" fmla="*/ 0 h 288"/>
                <a:gd name="T18" fmla="*/ 0 w 244"/>
                <a:gd name="T19" fmla="*/ 278 h 288"/>
                <a:gd name="T20" fmla="*/ 6 w 244"/>
                <a:gd name="T21" fmla="*/ 288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4" h="288">
                  <a:moveTo>
                    <a:pt x="6" y="288"/>
                  </a:moveTo>
                  <a:lnTo>
                    <a:pt x="244" y="136"/>
                  </a:lnTo>
                  <a:lnTo>
                    <a:pt x="216" y="88"/>
                  </a:lnTo>
                  <a:lnTo>
                    <a:pt x="192" y="64"/>
                  </a:lnTo>
                  <a:lnTo>
                    <a:pt x="168" y="44"/>
                  </a:lnTo>
                  <a:lnTo>
                    <a:pt x="148" y="32"/>
                  </a:lnTo>
                  <a:lnTo>
                    <a:pt x="130" y="20"/>
                  </a:lnTo>
                  <a:lnTo>
                    <a:pt x="104" y="8"/>
                  </a:lnTo>
                  <a:lnTo>
                    <a:pt x="78" y="0"/>
                  </a:lnTo>
                  <a:lnTo>
                    <a:pt x="0" y="278"/>
                  </a:lnTo>
                  <a:lnTo>
                    <a:pt x="6" y="288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45"/>
            <p:cNvSpPr>
              <a:spLocks noChangeArrowheads="1"/>
            </p:cNvSpPr>
            <p:nvPr/>
          </p:nvSpPr>
          <p:spPr bwMode="auto">
            <a:xfrm>
              <a:off x="3107" y="2574"/>
              <a:ext cx="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ym typeface="Symbol" panose="05050102010706020507" pitchFamily="18" charset="2"/>
                </a:rPr>
                <a:t>∆</a:t>
              </a:r>
              <a:r>
                <a:rPr lang="el-GR" alt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</a:p>
          </p:txBody>
        </p:sp>
      </p:grpSp>
      <p:sp>
        <p:nvSpPr>
          <p:cNvPr id="23" name="Line 146"/>
          <p:cNvSpPr>
            <a:spLocks noChangeShapeType="1"/>
          </p:cNvSpPr>
          <p:nvPr/>
        </p:nvSpPr>
        <p:spPr bwMode="auto">
          <a:xfrm rot="856055" flipV="1">
            <a:off x="9606321" y="3649031"/>
            <a:ext cx="1089025" cy="10890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148"/>
          <p:cNvSpPr>
            <a:spLocks noChangeArrowheads="1"/>
          </p:cNvSpPr>
          <p:nvPr/>
        </p:nvSpPr>
        <p:spPr bwMode="auto">
          <a:xfrm>
            <a:off x="10758846" y="3152143"/>
            <a:ext cx="705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Helve" pitchFamily="2" charset="0"/>
              </a:rPr>
              <a:t>M</a:t>
            </a:r>
            <a:r>
              <a:rPr lang="en-US" altLang="en-US" sz="3200" baseline="-25000">
                <a:latin typeface="VNI-Helve" pitchFamily="2" charset="0"/>
              </a:rPr>
              <a:t>1</a:t>
            </a:r>
            <a:endParaRPr lang="en-US" altLang="en-US" sz="3200">
              <a:latin typeface="VNI-Helve" pitchFamily="2" charset="0"/>
            </a:endParaRPr>
          </a:p>
        </p:txBody>
      </p:sp>
      <p:sp>
        <p:nvSpPr>
          <p:cNvPr id="25" name="Text Box 149"/>
          <p:cNvSpPr txBox="1">
            <a:spLocks noChangeArrowheads="1"/>
          </p:cNvSpPr>
          <p:nvPr/>
        </p:nvSpPr>
        <p:spPr bwMode="auto">
          <a:xfrm>
            <a:off x="9396771" y="3441068"/>
            <a:ext cx="454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VNI-Helve" pitchFamily="2" charset="0"/>
              </a:rPr>
              <a:t>r</a:t>
            </a:r>
          </a:p>
        </p:txBody>
      </p:sp>
      <p:sp>
        <p:nvSpPr>
          <p:cNvPr id="26" name="Rectangle 150"/>
          <p:cNvSpPr>
            <a:spLocks noChangeArrowheads="1"/>
          </p:cNvSpPr>
          <p:nvPr/>
        </p:nvSpPr>
        <p:spPr bwMode="auto">
          <a:xfrm>
            <a:off x="9612671" y="2433006"/>
            <a:ext cx="7056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Helve" pitchFamily="2" charset="0"/>
              </a:rPr>
              <a:t>M</a:t>
            </a:r>
            <a:r>
              <a:rPr lang="en-US" altLang="en-US" sz="3200" baseline="-25000">
                <a:latin typeface="VNI-Helve" pitchFamily="2" charset="0"/>
              </a:rPr>
              <a:t>2</a:t>
            </a:r>
            <a:endParaRPr lang="en-US" altLang="en-US" sz="3200">
              <a:latin typeface="VNI-Helve" pitchFamily="2" charset="0"/>
            </a:endParaRPr>
          </a:p>
        </p:txBody>
      </p:sp>
      <p:sp>
        <p:nvSpPr>
          <p:cNvPr id="27" name="Oval 159"/>
          <p:cNvSpPr>
            <a:spLocks noChangeArrowheads="1"/>
          </p:cNvSpPr>
          <p:nvPr/>
        </p:nvSpPr>
        <p:spPr bwMode="auto">
          <a:xfrm>
            <a:off x="7086958" y="2145668"/>
            <a:ext cx="4826000" cy="4800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round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209"/>
          <p:cNvSpPr>
            <a:spLocks noChangeArrowheads="1"/>
          </p:cNvSpPr>
          <p:nvPr/>
        </p:nvSpPr>
        <p:spPr bwMode="auto">
          <a:xfrm>
            <a:off x="9463446" y="4449131"/>
            <a:ext cx="496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Helve" pitchFamily="2" charset="0"/>
              </a:rPr>
              <a:t>O</a:t>
            </a:r>
          </a:p>
        </p:txBody>
      </p:sp>
      <p:sp>
        <p:nvSpPr>
          <p:cNvPr id="29" name="Line 212"/>
          <p:cNvSpPr>
            <a:spLocks noChangeShapeType="1"/>
          </p:cNvSpPr>
          <p:nvPr/>
        </p:nvSpPr>
        <p:spPr bwMode="auto">
          <a:xfrm flipV="1">
            <a:off x="9463446" y="3080706"/>
            <a:ext cx="431800" cy="1512887"/>
          </a:xfrm>
          <a:prstGeom prst="line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" name="Group 219"/>
          <p:cNvGrpSpPr>
            <a:grpSpLocks/>
          </p:cNvGrpSpPr>
          <p:nvPr/>
        </p:nvGrpSpPr>
        <p:grpSpPr bwMode="auto">
          <a:xfrm>
            <a:off x="9895246" y="3080706"/>
            <a:ext cx="928687" cy="755650"/>
            <a:chOff x="3260" y="2138"/>
            <a:chExt cx="585" cy="476"/>
          </a:xfrm>
        </p:grpSpPr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3260" y="2138"/>
              <a:ext cx="585" cy="442"/>
            </a:xfrm>
            <a:custGeom>
              <a:avLst/>
              <a:gdLst>
                <a:gd name="T0" fmla="*/ 585 w 585"/>
                <a:gd name="T1" fmla="*/ 442 h 442"/>
                <a:gd name="T2" fmla="*/ 573 w 585"/>
                <a:gd name="T3" fmla="*/ 418 h 442"/>
                <a:gd name="T4" fmla="*/ 562 w 585"/>
                <a:gd name="T5" fmla="*/ 397 h 442"/>
                <a:gd name="T6" fmla="*/ 547 w 585"/>
                <a:gd name="T7" fmla="*/ 378 h 442"/>
                <a:gd name="T8" fmla="*/ 532 w 585"/>
                <a:gd name="T9" fmla="*/ 357 h 442"/>
                <a:gd name="T10" fmla="*/ 519 w 585"/>
                <a:gd name="T11" fmla="*/ 337 h 442"/>
                <a:gd name="T12" fmla="*/ 498 w 585"/>
                <a:gd name="T13" fmla="*/ 312 h 442"/>
                <a:gd name="T14" fmla="*/ 472 w 585"/>
                <a:gd name="T15" fmla="*/ 288 h 442"/>
                <a:gd name="T16" fmla="*/ 454 w 585"/>
                <a:gd name="T17" fmla="*/ 270 h 442"/>
                <a:gd name="T18" fmla="*/ 430 w 585"/>
                <a:gd name="T19" fmla="*/ 243 h 442"/>
                <a:gd name="T20" fmla="*/ 400 w 585"/>
                <a:gd name="T21" fmla="*/ 216 h 442"/>
                <a:gd name="T22" fmla="*/ 367 w 585"/>
                <a:gd name="T23" fmla="*/ 190 h 442"/>
                <a:gd name="T24" fmla="*/ 337 w 585"/>
                <a:gd name="T25" fmla="*/ 165 h 442"/>
                <a:gd name="T26" fmla="*/ 294 w 585"/>
                <a:gd name="T27" fmla="*/ 135 h 442"/>
                <a:gd name="T28" fmla="*/ 247 w 585"/>
                <a:gd name="T29" fmla="*/ 105 h 442"/>
                <a:gd name="T30" fmla="*/ 207 w 585"/>
                <a:gd name="T31" fmla="*/ 82 h 442"/>
                <a:gd name="T32" fmla="*/ 174 w 585"/>
                <a:gd name="T33" fmla="*/ 64 h 442"/>
                <a:gd name="T34" fmla="*/ 135 w 585"/>
                <a:gd name="T35" fmla="*/ 48 h 442"/>
                <a:gd name="T36" fmla="*/ 88 w 585"/>
                <a:gd name="T37" fmla="*/ 28 h 442"/>
                <a:gd name="T38" fmla="*/ 48 w 585"/>
                <a:gd name="T39" fmla="*/ 16 h 442"/>
                <a:gd name="T40" fmla="*/ 24 w 585"/>
                <a:gd name="T41" fmla="*/ 6 h 442"/>
                <a:gd name="T42" fmla="*/ 0 w 585"/>
                <a:gd name="T43" fmla="*/ 0 h 4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5" h="442">
                  <a:moveTo>
                    <a:pt x="585" y="442"/>
                  </a:moveTo>
                  <a:lnTo>
                    <a:pt x="573" y="418"/>
                  </a:lnTo>
                  <a:lnTo>
                    <a:pt x="562" y="397"/>
                  </a:lnTo>
                  <a:lnTo>
                    <a:pt x="547" y="378"/>
                  </a:lnTo>
                  <a:lnTo>
                    <a:pt x="532" y="357"/>
                  </a:lnTo>
                  <a:lnTo>
                    <a:pt x="519" y="337"/>
                  </a:lnTo>
                  <a:lnTo>
                    <a:pt x="498" y="312"/>
                  </a:lnTo>
                  <a:lnTo>
                    <a:pt x="472" y="288"/>
                  </a:lnTo>
                  <a:lnTo>
                    <a:pt x="454" y="270"/>
                  </a:lnTo>
                  <a:lnTo>
                    <a:pt x="430" y="243"/>
                  </a:lnTo>
                  <a:lnTo>
                    <a:pt x="400" y="216"/>
                  </a:lnTo>
                  <a:lnTo>
                    <a:pt x="367" y="190"/>
                  </a:lnTo>
                  <a:lnTo>
                    <a:pt x="337" y="165"/>
                  </a:lnTo>
                  <a:lnTo>
                    <a:pt x="294" y="135"/>
                  </a:lnTo>
                  <a:lnTo>
                    <a:pt x="247" y="105"/>
                  </a:lnTo>
                  <a:lnTo>
                    <a:pt x="207" y="82"/>
                  </a:lnTo>
                  <a:lnTo>
                    <a:pt x="174" y="64"/>
                  </a:lnTo>
                  <a:lnTo>
                    <a:pt x="135" y="48"/>
                  </a:lnTo>
                  <a:lnTo>
                    <a:pt x="88" y="28"/>
                  </a:lnTo>
                  <a:lnTo>
                    <a:pt x="48" y="16"/>
                  </a:lnTo>
                  <a:lnTo>
                    <a:pt x="24" y="6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21"/>
            <p:cNvSpPr>
              <a:spLocks noChangeArrowheads="1"/>
            </p:cNvSpPr>
            <p:nvPr/>
          </p:nvSpPr>
          <p:spPr bwMode="auto">
            <a:xfrm>
              <a:off x="3263" y="2268"/>
              <a:ext cx="43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dirty="0">
                  <a:latin typeface="VNI-Helve" pitchFamily="2" charset="0"/>
                  <a:sym typeface="Symbol" panose="05050102010706020507" pitchFamily="18" charset="2"/>
                </a:rPr>
                <a:t>S</a:t>
              </a:r>
              <a:endParaRPr lang="en-US" altLang="en-US" sz="3000" dirty="0">
                <a:latin typeface="VNI-Helve" pitchFamily="2" charset="0"/>
              </a:endParaRPr>
            </a:p>
          </p:txBody>
        </p:sp>
      </p:grpSp>
      <p:pic>
        <p:nvPicPr>
          <p:cNvPr id="34" name="Picture 222" descr="golfball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87408" y="3656968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3834" y="1363141"/>
                <a:ext cx="1149227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280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cung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M’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ngắn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34" y="1363141"/>
                <a:ext cx="11492270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60" t="-7051" r="-106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6050" y="2386221"/>
                <a:ext cx="5699281" cy="1412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Tốc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M: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CC0066"/>
                        </a:solidFill>
                        <a:latin typeface="Cambria Math"/>
                        <a:cs typeface="Times New Roman" pitchFamily="18" charset="0"/>
                      </a:rPr>
                      <m:t>𝐯</m:t>
                    </m:r>
                    <m:r>
                      <a:rPr lang="en-US" sz="4000" b="1" i="0" smtClean="0">
                        <a:solidFill>
                          <a:srgbClr val="CC0066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 smtClean="0">
                            <a:solidFill>
                              <a:srgbClr val="CC0066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4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0" y="2386221"/>
                <a:ext cx="5699281" cy="1412310"/>
              </a:xfrm>
              <a:prstGeom prst="rect">
                <a:avLst/>
              </a:prstGeom>
              <a:blipFill rotWithShape="0">
                <a:blip r:embed="rId4"/>
                <a:stretch>
                  <a:fillRect l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73834" y="3750441"/>
            <a:ext cx="728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65221" y="4982346"/>
            <a:ext cx="7189711" cy="138499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3346" y="767107"/>
            <a:ext cx="245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-0.01029 -0.025 -0.02032 -0.04953 -0.03256 -0.06689 C -0.04466 -0.08449 -0.06641 -0.09884 -0.07305 -0.1050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" grpId="0"/>
      <p:bldP spid="35" grpId="0"/>
      <p:bldP spid="36" grpId="0"/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6978" y="1425350"/>
                <a:ext cx="4743450" cy="57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itchFamily="18" charset="0"/>
                    <a:sym typeface="Wingdings"/>
                  </a:rPr>
                  <a:t>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dời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78" y="1425350"/>
                <a:ext cx="4743450" cy="578300"/>
              </a:xfrm>
              <a:prstGeom prst="rect">
                <a:avLst/>
              </a:prstGeom>
              <a:blipFill rotWithShape="0">
                <a:blip r:embed="rId2"/>
                <a:stretch>
                  <a:fillRect l="-2699" t="-3158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>
          <a:xfrm>
            <a:off x="2631652" y="1927380"/>
            <a:ext cx="4419600" cy="2193323"/>
          </a:xfrm>
          <a:prstGeom prst="rightArrow">
            <a:avLst/>
          </a:prstGeom>
          <a:solidFill>
            <a:srgbClr val="99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Q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uãng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đường đi được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ướng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chuyển động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576" y="462975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/>
              </a:rPr>
              <a:t>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4849" y="5194530"/>
                <a:ext cx="2116847" cy="137771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𝐯</m:t>
                          </m:r>
                        </m:e>
                      </m:acc>
                      <m:r>
                        <a:rPr lang="en-US" sz="4000" i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000" i="1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0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4000" i="0" smtClean="0">
                                  <a:ln w="0"/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𝐬</m:t>
                              </m:r>
                            </m:e>
                          </m:acc>
                        </m:num>
                        <m:den>
                          <m:r>
                            <a:rPr lang="en-US" sz="4000" i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4000" i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𝐭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9" y="5194530"/>
                <a:ext cx="2116847" cy="13777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347832" y="962105"/>
            <a:ext cx="4178300" cy="3371617"/>
            <a:chOff x="7347832" y="962105"/>
            <a:chExt cx="4178300" cy="3371617"/>
          </a:xfrm>
        </p:grpSpPr>
        <p:sp>
          <p:nvSpPr>
            <p:cNvPr id="46" name="Flowchart: Connector 45"/>
            <p:cNvSpPr/>
            <p:nvPr/>
          </p:nvSpPr>
          <p:spPr>
            <a:xfrm>
              <a:off x="7347832" y="1562099"/>
              <a:ext cx="3352800" cy="277162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24182" y="251969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9176632" y="1595110"/>
              <a:ext cx="0" cy="119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9024232" y="17145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8681332" y="962105"/>
              <a:ext cx="2844800" cy="1819195"/>
              <a:chOff x="8681332" y="962105"/>
              <a:chExt cx="2844800" cy="1819195"/>
            </a:xfrm>
          </p:grpSpPr>
          <p:cxnSp>
            <p:nvCxnSpPr>
              <p:cNvPr id="47" name="Straight Arrow Connector 46"/>
              <p:cNvCxnSpPr>
                <a:stCxn id="46" idx="0"/>
              </p:cNvCxnSpPr>
              <p:nvPr/>
            </p:nvCxnSpPr>
            <p:spPr>
              <a:xfrm>
                <a:off x="9024232" y="1562099"/>
                <a:ext cx="2209800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6" idx="0"/>
              </p:cNvCxnSpPr>
              <p:nvPr/>
            </p:nvCxnSpPr>
            <p:spPr>
              <a:xfrm>
                <a:off x="9024232" y="1562099"/>
                <a:ext cx="0" cy="121920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8681332" y="1071890"/>
                <a:ext cx="571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9252832" y="968580"/>
                    <a:ext cx="914400" cy="5783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e>
                          </m:acc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52832" y="968580"/>
                    <a:ext cx="914400" cy="57830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0535532" y="962105"/>
                    <a:ext cx="9906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smtClean="0">
                                  <a:latin typeface="Cambria Math"/>
                                </a:rPr>
                                <m:t>𝐯</m:t>
                              </m:r>
                            </m:e>
                          </m:acc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5532" y="962105"/>
                    <a:ext cx="99060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Arrow Connector 54"/>
              <p:cNvCxnSpPr/>
              <p:nvPr/>
            </p:nvCxnSpPr>
            <p:spPr>
              <a:xfrm>
                <a:off x="9024232" y="1562100"/>
                <a:ext cx="838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tangle 57"/>
          <p:cNvSpPr/>
          <p:nvPr/>
        </p:nvSpPr>
        <p:spPr>
          <a:xfrm>
            <a:off x="3994776" y="5166279"/>
            <a:ext cx="7841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  <a:sym typeface="Wingdings"/>
              </a:rPr>
              <a:t>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Vectơ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746" y="919507"/>
            <a:ext cx="941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51002" y="128196"/>
            <a:ext cx="7565596" cy="632016"/>
            <a:chOff x="465221" y="49624"/>
            <a:chExt cx="11447737" cy="632016"/>
          </a:xfrm>
        </p:grpSpPr>
        <p:sp>
          <p:nvSpPr>
            <p:cNvPr id="27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28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TỐC ĐỘ DÀI VÀ TỐC ĐỘ GÓC.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  <p:bldP spid="38" grpId="0" animBg="1"/>
      <p:bldP spid="5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1757295"/>
            <a:ext cx="5383369" cy="3905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7" y="1757295"/>
            <a:ext cx="5713390" cy="390525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9111" y="283335"/>
            <a:ext cx="79462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TRỰC QUAN CỦA VECTO VẬN TỐC TRONG CHUYỂN ĐỘNG TRÒN ĐỀU.</a:t>
            </a:r>
            <a:endParaRPr lang="en-US" altLang="en-US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88"/>
          <p:cNvSpPr>
            <a:spLocks noChangeArrowheads="1"/>
          </p:cNvSpPr>
          <p:nvPr/>
        </p:nvSpPr>
        <p:spPr bwMode="auto">
          <a:xfrm rot="20562015">
            <a:off x="6318276" y="3509337"/>
            <a:ext cx="2833687" cy="29035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02" y="10800"/>
                </a:moveTo>
                <a:cubicBezTo>
                  <a:pt x="10702" y="10854"/>
                  <a:pt x="10746" y="10898"/>
                  <a:pt x="10800" y="10898"/>
                </a:cubicBezTo>
                <a:cubicBezTo>
                  <a:pt x="10854" y="10898"/>
                  <a:pt x="10898" y="10854"/>
                  <a:pt x="10898" y="10800"/>
                </a:cubicBezTo>
                <a:cubicBezTo>
                  <a:pt x="10898" y="10746"/>
                  <a:pt x="10854" y="10702"/>
                  <a:pt x="10800" y="10702"/>
                </a:cubicBezTo>
                <a:cubicBezTo>
                  <a:pt x="10746" y="10702"/>
                  <a:pt x="10702" y="10746"/>
                  <a:pt x="10702" y="10800"/>
                </a:cubicBezTo>
                <a:close/>
              </a:path>
            </a:pathLst>
          </a:custGeom>
          <a:ln w="28575">
            <a:solidFill>
              <a:schemeClr val="tx1">
                <a:lumMod val="95000"/>
                <a:lumOff val="5000"/>
              </a:schemeClr>
            </a:solidFill>
            <a:headEnd type="none" w="sm" len="sm"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501980" y="57651"/>
            <a:ext cx="7593958" cy="632016"/>
            <a:chOff x="465221" y="49624"/>
            <a:chExt cx="11447737" cy="632016"/>
          </a:xfrm>
        </p:grpSpPr>
        <p:sp>
          <p:nvSpPr>
            <p:cNvPr id="5" name="圆角矩形 2"/>
            <p:cNvSpPr/>
            <p:nvPr/>
          </p:nvSpPr>
          <p:spPr>
            <a:xfrm>
              <a:off x="465221" y="71257"/>
              <a:ext cx="11447737" cy="588750"/>
            </a:xfrm>
            <a:prstGeom prst="roundRect">
              <a:avLst>
                <a:gd name="adj" fmla="val 42270"/>
              </a:avLst>
            </a:prstGeom>
            <a:solidFill>
              <a:srgbClr val="D9D9D9"/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2449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83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465221" y="49624"/>
              <a:ext cx="849322" cy="632016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5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圆角矩形 6"/>
              <p:cNvSpPr/>
              <p:nvPr/>
            </p:nvSpPr>
            <p:spPr>
              <a:xfrm>
                <a:off x="920241" y="2397813"/>
                <a:ext cx="681258" cy="533516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2449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383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88168" y="94252"/>
              <a:ext cx="9127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TỐC ĐỘ DÀI VÀ TỐC ĐỘ GÓC.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103" y="790530"/>
            <a:ext cx="941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Chu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424763" y="4071312"/>
            <a:ext cx="622300" cy="877887"/>
            <a:chOff x="2426" y="2729"/>
            <a:chExt cx="392" cy="553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426" y="2729"/>
              <a:ext cx="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FF66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VNI-Helve" pitchFamily="2" charset="0"/>
                  <a:sym typeface="Symbol" panose="05050102010706020507" pitchFamily="18" charset="2"/>
                </a:rPr>
                <a:t></a:t>
              </a:r>
              <a:r>
                <a:rPr lang="el-GR" alt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endParaRPr lang="el-GR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26" y="3045"/>
              <a:ext cx="392" cy="237"/>
            </a:xfrm>
            <a:custGeom>
              <a:avLst/>
              <a:gdLst>
                <a:gd name="T0" fmla="*/ 201 w 392"/>
                <a:gd name="T1" fmla="*/ 237 h 237"/>
                <a:gd name="T2" fmla="*/ 392 w 392"/>
                <a:gd name="T3" fmla="*/ 119 h 237"/>
                <a:gd name="T4" fmla="*/ 377 w 392"/>
                <a:gd name="T5" fmla="*/ 96 h 237"/>
                <a:gd name="T6" fmla="*/ 359 w 392"/>
                <a:gd name="T7" fmla="*/ 72 h 237"/>
                <a:gd name="T8" fmla="*/ 336 w 392"/>
                <a:gd name="T9" fmla="*/ 54 h 237"/>
                <a:gd name="T10" fmla="*/ 305 w 392"/>
                <a:gd name="T11" fmla="*/ 32 h 237"/>
                <a:gd name="T12" fmla="*/ 272 w 392"/>
                <a:gd name="T13" fmla="*/ 17 h 237"/>
                <a:gd name="T14" fmla="*/ 243 w 392"/>
                <a:gd name="T15" fmla="*/ 6 h 237"/>
                <a:gd name="T16" fmla="*/ 210 w 392"/>
                <a:gd name="T17" fmla="*/ 0 h 237"/>
                <a:gd name="T18" fmla="*/ 182 w 392"/>
                <a:gd name="T19" fmla="*/ 5 h 237"/>
                <a:gd name="T20" fmla="*/ 143 w 392"/>
                <a:gd name="T21" fmla="*/ 9 h 237"/>
                <a:gd name="T22" fmla="*/ 120 w 392"/>
                <a:gd name="T23" fmla="*/ 15 h 237"/>
                <a:gd name="T24" fmla="*/ 96 w 392"/>
                <a:gd name="T25" fmla="*/ 26 h 237"/>
                <a:gd name="T26" fmla="*/ 74 w 392"/>
                <a:gd name="T27" fmla="*/ 38 h 237"/>
                <a:gd name="T28" fmla="*/ 57 w 392"/>
                <a:gd name="T29" fmla="*/ 51 h 237"/>
                <a:gd name="T30" fmla="*/ 39 w 392"/>
                <a:gd name="T31" fmla="*/ 66 h 237"/>
                <a:gd name="T32" fmla="*/ 29 w 392"/>
                <a:gd name="T33" fmla="*/ 77 h 237"/>
                <a:gd name="T34" fmla="*/ 17 w 392"/>
                <a:gd name="T35" fmla="*/ 93 h 237"/>
                <a:gd name="T36" fmla="*/ 8 w 392"/>
                <a:gd name="T37" fmla="*/ 105 h 237"/>
                <a:gd name="T38" fmla="*/ 0 w 392"/>
                <a:gd name="T39" fmla="*/ 117 h 237"/>
                <a:gd name="T40" fmla="*/ 201 w 392"/>
                <a:gd name="T41" fmla="*/ 237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2" h="237">
                  <a:moveTo>
                    <a:pt x="201" y="237"/>
                  </a:moveTo>
                  <a:lnTo>
                    <a:pt x="392" y="119"/>
                  </a:lnTo>
                  <a:lnTo>
                    <a:pt x="377" y="96"/>
                  </a:lnTo>
                  <a:lnTo>
                    <a:pt x="359" y="72"/>
                  </a:lnTo>
                  <a:lnTo>
                    <a:pt x="336" y="54"/>
                  </a:lnTo>
                  <a:lnTo>
                    <a:pt x="305" y="32"/>
                  </a:lnTo>
                  <a:lnTo>
                    <a:pt x="272" y="17"/>
                  </a:lnTo>
                  <a:lnTo>
                    <a:pt x="243" y="6"/>
                  </a:lnTo>
                  <a:lnTo>
                    <a:pt x="210" y="0"/>
                  </a:lnTo>
                  <a:lnTo>
                    <a:pt x="182" y="5"/>
                  </a:lnTo>
                  <a:lnTo>
                    <a:pt x="143" y="9"/>
                  </a:lnTo>
                  <a:lnTo>
                    <a:pt x="120" y="15"/>
                  </a:lnTo>
                  <a:lnTo>
                    <a:pt x="96" y="26"/>
                  </a:lnTo>
                  <a:lnTo>
                    <a:pt x="74" y="38"/>
                  </a:lnTo>
                  <a:lnTo>
                    <a:pt x="57" y="51"/>
                  </a:lnTo>
                  <a:lnTo>
                    <a:pt x="39" y="66"/>
                  </a:lnTo>
                  <a:lnTo>
                    <a:pt x="29" y="77"/>
                  </a:lnTo>
                  <a:lnTo>
                    <a:pt x="17" y="93"/>
                  </a:lnTo>
                  <a:lnTo>
                    <a:pt x="8" y="105"/>
                  </a:lnTo>
                  <a:lnTo>
                    <a:pt x="0" y="117"/>
                  </a:lnTo>
                  <a:lnTo>
                    <a:pt x="201" y="237"/>
                  </a:lnTo>
                  <a:close/>
                </a:path>
              </a:pathLst>
            </a:custGeom>
            <a:solidFill>
              <a:srgbClr val="FF0066"/>
            </a:solidFill>
            <a:ln w="3175" cap="flat" cmpd="sng">
              <a:solidFill>
                <a:srgbClr val="FFFF66"/>
              </a:solidFill>
              <a:prstDash val="solid"/>
              <a:round/>
              <a:headEnd type="none" w="sm" len="sm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20" descr="Dong Ho Giay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67" y="3743272"/>
            <a:ext cx="25463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9679930" y="4175072"/>
            <a:ext cx="1797050" cy="1793875"/>
            <a:chOff x="4516" y="2889"/>
            <a:chExt cx="1140" cy="1140"/>
          </a:xfrm>
        </p:grpSpPr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5084" y="2963"/>
              <a:ext cx="0" cy="499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 flipV="1">
              <a:off x="5012" y="3385"/>
              <a:ext cx="148" cy="148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66"/>
              </a:solidFill>
              <a:round/>
              <a:headEnd type="none" w="sm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 flipV="1">
              <a:off x="4516" y="2889"/>
              <a:ext cx="1140" cy="114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990000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65033" y="2309625"/>
            <a:ext cx="5200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Rad/s.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rot="856055" flipV="1">
            <a:off x="6607201" y="4804737"/>
            <a:ext cx="1003300" cy="10033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rot="856055" flipV="1">
            <a:off x="7826401" y="4090362"/>
            <a:ext cx="1003300" cy="10033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rot="856055" flipV="1">
            <a:off x="7831163" y="4085599"/>
            <a:ext cx="1003300" cy="1003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rot="856055" flipV="1">
            <a:off x="6607201" y="4804737"/>
            <a:ext cx="1003300" cy="10033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 rot="856055" flipV="1">
            <a:off x="7759726" y="2140912"/>
            <a:ext cx="1003300" cy="10033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rot="856055" flipV="1">
            <a:off x="6604026" y="4795212"/>
            <a:ext cx="1003300" cy="10033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8118501" y="4228474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</a:t>
            </a:r>
          </a:p>
        </p:txBody>
      </p:sp>
      <p:sp>
        <p:nvSpPr>
          <p:cNvPr id="31" name="Text Box 68"/>
          <p:cNvSpPr txBox="1">
            <a:spLocks noChangeArrowheads="1"/>
          </p:cNvSpPr>
          <p:nvPr/>
        </p:nvSpPr>
        <p:spPr bwMode="auto">
          <a:xfrm>
            <a:off x="8983688" y="3653799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VNI-WIN Sample Font" pitchFamily="2" charset="0"/>
              </a:rPr>
              <a:t>M</a:t>
            </a:r>
          </a:p>
        </p:txBody>
      </p:sp>
      <p:grpSp>
        <p:nvGrpSpPr>
          <p:cNvPr id="33" name="Group 93"/>
          <p:cNvGrpSpPr>
            <a:grpSpLocks/>
          </p:cNvGrpSpPr>
          <p:nvPr/>
        </p:nvGrpSpPr>
        <p:grpSpPr bwMode="auto">
          <a:xfrm>
            <a:off x="6607201" y="4085599"/>
            <a:ext cx="2232025" cy="1722438"/>
            <a:chOff x="2248" y="2886"/>
            <a:chExt cx="1400" cy="1085"/>
          </a:xfrm>
        </p:grpSpPr>
        <p:sp>
          <p:nvSpPr>
            <p:cNvPr id="34" name="Line 94"/>
            <p:cNvSpPr>
              <a:spLocks noChangeShapeType="1"/>
            </p:cNvSpPr>
            <p:nvPr/>
          </p:nvSpPr>
          <p:spPr bwMode="auto">
            <a:xfrm rot="856055" flipV="1">
              <a:off x="3016" y="2886"/>
              <a:ext cx="632" cy="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5"/>
            <p:cNvSpPr>
              <a:spLocks noChangeShapeType="1"/>
            </p:cNvSpPr>
            <p:nvPr/>
          </p:nvSpPr>
          <p:spPr bwMode="auto">
            <a:xfrm rot="856055" flipV="1">
              <a:off x="2248" y="3339"/>
              <a:ext cx="632" cy="6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Oval 110"/>
          <p:cNvSpPr>
            <a:spLocks noChangeArrowheads="1"/>
          </p:cNvSpPr>
          <p:nvPr/>
        </p:nvSpPr>
        <p:spPr bwMode="auto">
          <a:xfrm>
            <a:off x="7686701" y="4877762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Rectangle 111"/>
          <p:cNvSpPr>
            <a:spLocks noChangeArrowheads="1"/>
          </p:cNvSpPr>
          <p:nvPr/>
        </p:nvSpPr>
        <p:spPr bwMode="auto">
          <a:xfrm>
            <a:off x="7399363" y="5020637"/>
            <a:ext cx="496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FF66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VNI-Helve" pitchFamily="2" charset="0"/>
                <a:sym typeface="Symbol" panose="05050102010706020507" pitchFamily="18" charset="2"/>
              </a:rPr>
              <a:t>O</a:t>
            </a:r>
          </a:p>
        </p:txBody>
      </p:sp>
      <p:sp>
        <p:nvSpPr>
          <p:cNvPr id="38" name="Text Box 112"/>
          <p:cNvSpPr txBox="1">
            <a:spLocks noChangeArrowheads="1"/>
          </p:cNvSpPr>
          <p:nvPr/>
        </p:nvSpPr>
        <p:spPr bwMode="auto">
          <a:xfrm>
            <a:off x="9967267" y="5254572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clock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5746" y="1307684"/>
            <a:ext cx="11406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5033" y="2862075"/>
            <a:ext cx="5216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7169168" y="1860546"/>
                <a:ext cx="1685940" cy="934363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sz="3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0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68" y="1860546"/>
                <a:ext cx="1685940" cy="934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13510" y="4192589"/>
            <a:ext cx="5469208" cy="181588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510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1069 0.03218 " pathEditMode="relative" rAng="0" ptsTypes="AA">
                                      <p:cBhvr>
                                        <p:cTn id="13" dur="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59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898 C -0.03932 -0.05578 -0.07877 -0.09259 -0.12122 -0.09097 C -0.16367 -0.08935 -0.23255 -0.02245 -0.25469 -0.00856 " pathEditMode="relative" rAng="0" ptsTypes="AAA">
                                      <p:cBhvr>
                                        <p:cTn id="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40" grpId="0"/>
      <p:bldP spid="41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800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Symbol</vt:lpstr>
      <vt:lpstr>Times New Roman</vt:lpstr>
      <vt:lpstr>VNI-Helve</vt:lpstr>
      <vt:lpstr>VNI-WIN Sample Font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</dc:creator>
  <cp:lastModifiedBy>Vien</cp:lastModifiedBy>
  <cp:revision>34</cp:revision>
  <dcterms:created xsi:type="dcterms:W3CDTF">2019-08-25T14:13:48Z</dcterms:created>
  <dcterms:modified xsi:type="dcterms:W3CDTF">2019-09-10T14:23:33Z</dcterms:modified>
</cp:coreProperties>
</file>