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427" r:id="rId2"/>
    <p:sldId id="430" r:id="rId3"/>
    <p:sldId id="456" r:id="rId4"/>
    <p:sldId id="464" r:id="rId5"/>
    <p:sldId id="439" r:id="rId6"/>
    <p:sldId id="458" r:id="rId7"/>
    <p:sldId id="459" r:id="rId8"/>
    <p:sldId id="460" r:id="rId9"/>
    <p:sldId id="432" r:id="rId10"/>
    <p:sldId id="457" r:id="rId11"/>
    <p:sldId id="463" r:id="rId12"/>
    <p:sldId id="462" r:id="rId13"/>
    <p:sldId id="431" r:id="rId14"/>
  </p:sldIdLst>
  <p:sldSz cx="16276638" cy="9144000"/>
  <p:notesSz cx="6858000" cy="9144000"/>
  <p:custDataLst>
    <p:tags r:id="rId16"/>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0000CC"/>
    <a:srgbClr val="FFE1F9"/>
    <a:srgbClr val="FEACEE"/>
    <a:srgbClr val="FF7C80"/>
    <a:srgbClr val="FF0066"/>
    <a:srgbClr val="FF6600"/>
    <a:srgbClr val="6600CC"/>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9274" autoAdjust="0"/>
  </p:normalViewPr>
  <p:slideViewPr>
    <p:cSldViewPr>
      <p:cViewPr varScale="1">
        <p:scale>
          <a:sx n="55" d="100"/>
          <a:sy n="55" d="100"/>
        </p:scale>
        <p:origin x="564" y="9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6.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7.pn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7197" y="2667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1508919" y="3962400"/>
            <a:ext cx="12656582" cy="173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Công nghệ lớp 3</a:t>
            </a:r>
          </a:p>
          <a:p>
            <a:pPr algn="ctr" eaLnBrk="1" hangingPunct="1">
              <a:spcBef>
                <a:spcPts val="1800"/>
              </a:spcBef>
              <a:defRPr/>
            </a:pPr>
            <a:r>
              <a:rPr lang="en-US" sz="48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9: LÀM ĐỒ CH</a:t>
            </a:r>
            <a:r>
              <a:rPr lang="vi-VN" sz="48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Ơ</a:t>
            </a:r>
            <a:r>
              <a:rPr lang="en-US" sz="48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I (TIẾT 2)</a:t>
            </a:r>
            <a:endParaRPr lang="en-US" sz="5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9" name="Text Box 18"/>
          <p:cNvSpPr txBox="1">
            <a:spLocks noChangeArrowheads="1"/>
          </p:cNvSpPr>
          <p:nvPr/>
        </p:nvSpPr>
        <p:spPr bwMode="auto">
          <a:xfrm>
            <a:off x="4053772" y="800100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a:solidFill>
                  <a:srgbClr val="0000CC"/>
                </a:solidFill>
                <a:latin typeface="Times New Roman" pitchFamily="18" charset="0"/>
              </a:rPr>
              <a:t>Giáo viên:……………………………………</a:t>
            </a:r>
          </a:p>
          <a:p>
            <a:pPr eaLnBrk="1" hangingPunct="1"/>
            <a:r>
              <a:rPr lang="en-US" altLang="en-US" sz="2800" b="1" i="1">
                <a:solidFill>
                  <a:srgbClr val="0000CC"/>
                </a:solidFill>
                <a:latin typeface="Times New Roman" pitchFamily="18" charset="0"/>
              </a:rPr>
              <a:t>Lớp:  3</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5056" y="570587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601914" y="1676400"/>
            <a:ext cx="5012405"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Gấp máy bay.</a:t>
              </a:r>
            </a:p>
          </p:txBody>
        </p:sp>
        <p:cxnSp>
          <p:nvCxnSpPr>
            <p:cNvPr id="11" name="Straight Connector 10"/>
            <p:cNvCxnSpPr/>
            <p:nvPr/>
          </p:nvCxnSpPr>
          <p:spPr>
            <a:xfrm>
              <a:off x="1673234" y="2519755"/>
              <a:ext cx="5621066"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 name="Rectangle 2">
            <a:extLst>
              <a:ext uri="{FF2B5EF4-FFF2-40B4-BE49-F238E27FC236}">
                <a16:creationId xmlns:a16="http://schemas.microsoft.com/office/drawing/2014/main" id="{D9CA8EA9-2DC6-4700-AD7B-70C838E75224}"/>
              </a:ext>
            </a:extLst>
          </p:cNvPr>
          <p:cNvSpPr/>
          <p:nvPr/>
        </p:nvSpPr>
        <p:spPr>
          <a:xfrm>
            <a:off x="1601914" y="2362200"/>
            <a:ext cx="3603872" cy="584775"/>
          </a:xfrm>
          <a:prstGeom prst="rect">
            <a:avLst/>
          </a:prstGeom>
        </p:spPr>
        <p:txBody>
          <a:bodyPr wrap="none">
            <a:spAutoFit/>
          </a:bodyPr>
          <a:lstStyle/>
          <a:p>
            <a:r>
              <a:rPr lang="vi-VN" sz="3200" b="1">
                <a:solidFill>
                  <a:srgbClr val="FF0000"/>
                </a:solidFill>
                <a:latin typeface="Times New Roman" panose="02020603050405020304" pitchFamily="18" charset="0"/>
                <a:cs typeface="Times New Roman" panose="02020603050405020304" pitchFamily="18" charset="0"/>
              </a:rPr>
              <a:t>e) Báo cáo đánh giá</a:t>
            </a:r>
          </a:p>
        </p:txBody>
      </p:sp>
      <p:grpSp>
        <p:nvGrpSpPr>
          <p:cNvPr id="19" name="Group 18">
            <a:extLst>
              <a:ext uri="{FF2B5EF4-FFF2-40B4-BE49-F238E27FC236}">
                <a16:creationId xmlns:a16="http://schemas.microsoft.com/office/drawing/2014/main" id="{C8DC7633-E880-44A5-B403-4A7A395E77A2}"/>
              </a:ext>
            </a:extLst>
          </p:cNvPr>
          <p:cNvGrpSpPr/>
          <p:nvPr/>
        </p:nvGrpSpPr>
        <p:grpSpPr>
          <a:xfrm>
            <a:off x="5231587" y="103853"/>
            <a:ext cx="5878532" cy="1602434"/>
            <a:chOff x="5231587" y="103853"/>
            <a:chExt cx="5878532" cy="1602434"/>
          </a:xfrm>
        </p:grpSpPr>
        <p:grpSp>
          <p:nvGrpSpPr>
            <p:cNvPr id="20" name="Group 19">
              <a:extLst>
                <a:ext uri="{FF2B5EF4-FFF2-40B4-BE49-F238E27FC236}">
                  <a16:creationId xmlns:a16="http://schemas.microsoft.com/office/drawing/2014/main" id="{96BCA024-FC58-455A-B8C4-17E4B858798F}"/>
                </a:ext>
              </a:extLst>
            </p:cNvPr>
            <p:cNvGrpSpPr/>
            <p:nvPr/>
          </p:nvGrpSpPr>
          <p:grpSpPr>
            <a:xfrm>
              <a:off x="5231587" y="103853"/>
              <a:ext cx="5878532" cy="994830"/>
              <a:chOff x="4270277" y="164812"/>
              <a:chExt cx="5779343" cy="994830"/>
            </a:xfrm>
          </p:grpSpPr>
          <p:grpSp>
            <p:nvGrpSpPr>
              <p:cNvPr id="22" name="Group 21">
                <a:extLst>
                  <a:ext uri="{FF2B5EF4-FFF2-40B4-BE49-F238E27FC236}">
                    <a16:creationId xmlns:a16="http://schemas.microsoft.com/office/drawing/2014/main" id="{7ABC98DC-8CE7-4810-8D5B-6B697561DDDB}"/>
                  </a:ext>
                </a:extLst>
              </p:cNvPr>
              <p:cNvGrpSpPr/>
              <p:nvPr/>
            </p:nvGrpSpPr>
            <p:grpSpPr>
              <a:xfrm>
                <a:off x="4270277" y="164812"/>
                <a:ext cx="5779343" cy="994830"/>
                <a:chOff x="4270277" y="164812"/>
                <a:chExt cx="5779343" cy="994830"/>
              </a:xfrm>
            </p:grpSpPr>
            <p:sp>
              <p:nvSpPr>
                <p:cNvPr id="24" name="TextBox 23">
                  <a:extLst>
                    <a:ext uri="{FF2B5EF4-FFF2-40B4-BE49-F238E27FC236}">
                      <a16:creationId xmlns:a16="http://schemas.microsoft.com/office/drawing/2014/main" id="{0441B923-841C-4484-8E6F-1CD5E7208B44}"/>
                    </a:ext>
                  </a:extLst>
                </p:cNvPr>
                <p:cNvSpPr txBox="1"/>
                <p:nvPr/>
              </p:nvSpPr>
              <p:spPr>
                <a:xfrm>
                  <a:off x="4270277"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5" name="TextBox 24">
                  <a:extLst>
                    <a:ext uri="{FF2B5EF4-FFF2-40B4-BE49-F238E27FC236}">
                      <a16:creationId xmlns:a16="http://schemas.microsoft.com/office/drawing/2014/main" id="{D46CE529-A171-4D8F-B7E8-357D04CFF3D9}"/>
                    </a:ext>
                  </a:extLst>
                </p:cNvPr>
                <p:cNvSpPr txBox="1"/>
                <p:nvPr/>
              </p:nvSpPr>
              <p:spPr>
                <a:xfrm>
                  <a:off x="5993302" y="636422"/>
                  <a:ext cx="2367401"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CÔNG NGHỆ</a:t>
                  </a:r>
                </a:p>
              </p:txBody>
            </p:sp>
          </p:grpSp>
          <p:cxnSp>
            <p:nvCxnSpPr>
              <p:cNvPr id="23" name="Straight Connector 22">
                <a:extLst>
                  <a:ext uri="{FF2B5EF4-FFF2-40B4-BE49-F238E27FC236}">
                    <a16:creationId xmlns:a16="http://schemas.microsoft.com/office/drawing/2014/main" id="{F412060E-A20D-4449-9E65-F2FC06623929}"/>
                  </a:ext>
                </a:extLst>
              </p:cNvPr>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1" name="Text Box 14">
              <a:extLst>
                <a:ext uri="{FF2B5EF4-FFF2-40B4-BE49-F238E27FC236}">
                  <a16:creationId xmlns:a16="http://schemas.microsoft.com/office/drawing/2014/main" id="{DE080853-BDD4-44E1-90F6-FF9E6B05CE9A}"/>
                </a:ext>
              </a:extLst>
            </p:cNvPr>
            <p:cNvSpPr txBox="1">
              <a:spLocks noChangeArrowheads="1"/>
            </p:cNvSpPr>
            <p:nvPr/>
          </p:nvSpPr>
          <p:spPr bwMode="auto">
            <a:xfrm>
              <a:off x="5555916" y="1130309"/>
              <a:ext cx="5257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9: LÀM ĐỒ CH</a:t>
              </a:r>
              <a:r>
                <a:rPr lang="vi-VN" sz="2800" b="1">
                  <a:solidFill>
                    <a:srgbClr val="0000CC"/>
                  </a:solidFill>
                  <a:effectLst>
                    <a:outerShdw blurRad="38100" dist="38100" dir="2700000" algn="tl">
                      <a:srgbClr val="000000">
                        <a:alpha val="43137"/>
                      </a:srgbClr>
                    </a:outerShdw>
                  </a:effectLst>
                  <a:latin typeface="Times New Roman" pitchFamily="18" charset="0"/>
                </a:rPr>
                <a:t>Ơ</a:t>
              </a:r>
              <a:r>
                <a:rPr lang="en-US" sz="2800" b="1">
                  <a:solidFill>
                    <a:srgbClr val="0000CC"/>
                  </a:solidFill>
                  <a:effectLst>
                    <a:outerShdw blurRad="38100" dist="38100" dir="2700000" algn="tl">
                      <a:srgbClr val="000000">
                        <a:alpha val="43137"/>
                      </a:srgbClr>
                    </a:outerShdw>
                  </a:effectLst>
                  <a:latin typeface="Times New Roman" pitchFamily="18" charset="0"/>
                </a:rPr>
                <a:t>I (Tiết 2)</a:t>
              </a:r>
            </a:p>
          </p:txBody>
        </p:sp>
      </p:grpSp>
      <p:sp>
        <p:nvSpPr>
          <p:cNvPr id="6" name="Rectangle 5">
            <a:extLst>
              <a:ext uri="{FF2B5EF4-FFF2-40B4-BE49-F238E27FC236}">
                <a16:creationId xmlns:a16="http://schemas.microsoft.com/office/drawing/2014/main" id="{568DA1FC-AAE2-4B1A-B01A-733C508FEF81}"/>
              </a:ext>
            </a:extLst>
          </p:cNvPr>
          <p:cNvSpPr/>
          <p:nvPr/>
        </p:nvSpPr>
        <p:spPr>
          <a:xfrm>
            <a:off x="1813720" y="2955667"/>
            <a:ext cx="13563600" cy="1200329"/>
          </a:xfrm>
          <a:prstGeom prst="rect">
            <a:avLst/>
          </a:prstGeom>
        </p:spPr>
        <p:txBody>
          <a:bodyPr wrap="square">
            <a:spAutoFit/>
          </a:bodyPr>
          <a:lstStyle/>
          <a:p>
            <a:r>
              <a:rPr lang="vi-VN" sz="3600" b="1">
                <a:solidFill>
                  <a:srgbClr val="0000CC"/>
                </a:solidFill>
                <a:latin typeface="Times New Roman" panose="02020603050405020304" pitchFamily="18" charset="0"/>
                <a:cs typeface="Times New Roman" panose="02020603050405020304" pitchFamily="18" charset="0"/>
              </a:rPr>
              <a:t>      Em hãy giới thiệu sản phẩm của mình với các bạn và nhận xét sản phẩm của các bạn theo mẫu phiếu đánh giá sau:</a:t>
            </a:r>
          </a:p>
        </p:txBody>
      </p:sp>
      <p:pic>
        <p:nvPicPr>
          <p:cNvPr id="17410" name="Picture 2" descr="Công nghệ lớp 3 Bài 9: Làm đồ chơi trang 55, 56, 57, 58, 59, 60, 61, 62 | Cánh diều (ảnh 5)">
            <a:extLst>
              <a:ext uri="{FF2B5EF4-FFF2-40B4-BE49-F238E27FC236}">
                <a16:creationId xmlns:a16="http://schemas.microsoft.com/office/drawing/2014/main" id="{4637FA8A-E334-44E7-B100-E05FA00172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575" y="4196355"/>
            <a:ext cx="13244943" cy="4362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11053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410"/>
                                        </p:tgtEl>
                                        <p:attrNameLst>
                                          <p:attrName>style.visibility</p:attrName>
                                        </p:attrNameLst>
                                      </p:cBhvr>
                                      <p:to>
                                        <p:strVal val="visible"/>
                                      </p:to>
                                    </p:set>
                                    <p:animEffect transition="in" filter="fade">
                                      <p:cBhvr>
                                        <p:cTn id="17"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801815" y="1904866"/>
            <a:ext cx="5050503" cy="571657"/>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Gấp máy bay.</a:t>
              </a:r>
            </a:p>
          </p:txBody>
        </p:sp>
        <p:cxnSp>
          <p:nvCxnSpPr>
            <p:cNvPr id="11" name="Straight Connector 10"/>
            <p:cNvCxnSpPr/>
            <p:nvPr/>
          </p:nvCxnSpPr>
          <p:spPr>
            <a:xfrm>
              <a:off x="1673234" y="2519755"/>
              <a:ext cx="5621066"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 name="Rectangle 2">
            <a:extLst>
              <a:ext uri="{FF2B5EF4-FFF2-40B4-BE49-F238E27FC236}">
                <a16:creationId xmlns:a16="http://schemas.microsoft.com/office/drawing/2014/main" id="{D9CA8EA9-2DC6-4700-AD7B-70C838E75224}"/>
              </a:ext>
            </a:extLst>
          </p:cNvPr>
          <p:cNvSpPr/>
          <p:nvPr/>
        </p:nvSpPr>
        <p:spPr>
          <a:xfrm>
            <a:off x="801815" y="2590667"/>
            <a:ext cx="14956504" cy="584775"/>
          </a:xfrm>
          <a:prstGeom prst="rect">
            <a:avLst/>
          </a:prstGeom>
        </p:spPr>
        <p:txBody>
          <a:bodyPr wrap="square">
            <a:spAutoFit/>
          </a:bodyPr>
          <a:lstStyle/>
          <a:p>
            <a:pPr algn="ctr"/>
            <a:r>
              <a:rPr lang="vi-VN" sz="3200" b="1">
                <a:solidFill>
                  <a:srgbClr val="FF0000"/>
                </a:solidFill>
                <a:latin typeface="Times New Roman" panose="02020603050405020304" pitchFamily="18" charset="0"/>
                <a:cs typeface="Times New Roman" panose="02020603050405020304" pitchFamily="18" charset="0"/>
              </a:rPr>
              <a:t>Gợi ý sản phẩm theo phiếu đánh giá.</a:t>
            </a:r>
          </a:p>
        </p:txBody>
      </p:sp>
      <p:grpSp>
        <p:nvGrpSpPr>
          <p:cNvPr id="19" name="Group 18">
            <a:extLst>
              <a:ext uri="{FF2B5EF4-FFF2-40B4-BE49-F238E27FC236}">
                <a16:creationId xmlns:a16="http://schemas.microsoft.com/office/drawing/2014/main" id="{C8DC7633-E880-44A5-B403-4A7A395E77A2}"/>
              </a:ext>
            </a:extLst>
          </p:cNvPr>
          <p:cNvGrpSpPr/>
          <p:nvPr/>
        </p:nvGrpSpPr>
        <p:grpSpPr>
          <a:xfrm>
            <a:off x="5231587" y="103853"/>
            <a:ext cx="5878532" cy="1602434"/>
            <a:chOff x="5231587" y="103853"/>
            <a:chExt cx="5878532" cy="1602434"/>
          </a:xfrm>
        </p:grpSpPr>
        <p:grpSp>
          <p:nvGrpSpPr>
            <p:cNvPr id="20" name="Group 19">
              <a:extLst>
                <a:ext uri="{FF2B5EF4-FFF2-40B4-BE49-F238E27FC236}">
                  <a16:creationId xmlns:a16="http://schemas.microsoft.com/office/drawing/2014/main" id="{96BCA024-FC58-455A-B8C4-17E4B858798F}"/>
                </a:ext>
              </a:extLst>
            </p:cNvPr>
            <p:cNvGrpSpPr/>
            <p:nvPr/>
          </p:nvGrpSpPr>
          <p:grpSpPr>
            <a:xfrm>
              <a:off x="5231587" y="103853"/>
              <a:ext cx="5878532" cy="994830"/>
              <a:chOff x="4270277" y="164812"/>
              <a:chExt cx="5779343" cy="994830"/>
            </a:xfrm>
          </p:grpSpPr>
          <p:grpSp>
            <p:nvGrpSpPr>
              <p:cNvPr id="22" name="Group 21">
                <a:extLst>
                  <a:ext uri="{FF2B5EF4-FFF2-40B4-BE49-F238E27FC236}">
                    <a16:creationId xmlns:a16="http://schemas.microsoft.com/office/drawing/2014/main" id="{7ABC98DC-8CE7-4810-8D5B-6B697561DDDB}"/>
                  </a:ext>
                </a:extLst>
              </p:cNvPr>
              <p:cNvGrpSpPr/>
              <p:nvPr/>
            </p:nvGrpSpPr>
            <p:grpSpPr>
              <a:xfrm>
                <a:off x="4270277" y="164812"/>
                <a:ext cx="5779343" cy="994830"/>
                <a:chOff x="4270277" y="164812"/>
                <a:chExt cx="5779343" cy="994830"/>
              </a:xfrm>
            </p:grpSpPr>
            <p:sp>
              <p:nvSpPr>
                <p:cNvPr id="24" name="TextBox 23">
                  <a:extLst>
                    <a:ext uri="{FF2B5EF4-FFF2-40B4-BE49-F238E27FC236}">
                      <a16:creationId xmlns:a16="http://schemas.microsoft.com/office/drawing/2014/main" id="{0441B923-841C-4484-8E6F-1CD5E7208B44}"/>
                    </a:ext>
                  </a:extLst>
                </p:cNvPr>
                <p:cNvSpPr txBox="1"/>
                <p:nvPr/>
              </p:nvSpPr>
              <p:spPr>
                <a:xfrm>
                  <a:off x="4270277"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5" name="TextBox 24">
                  <a:extLst>
                    <a:ext uri="{FF2B5EF4-FFF2-40B4-BE49-F238E27FC236}">
                      <a16:creationId xmlns:a16="http://schemas.microsoft.com/office/drawing/2014/main" id="{D46CE529-A171-4D8F-B7E8-357D04CFF3D9}"/>
                    </a:ext>
                  </a:extLst>
                </p:cNvPr>
                <p:cNvSpPr txBox="1"/>
                <p:nvPr/>
              </p:nvSpPr>
              <p:spPr>
                <a:xfrm>
                  <a:off x="5993302" y="636422"/>
                  <a:ext cx="2367401"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CÔNG NGHỆ</a:t>
                  </a:r>
                </a:p>
              </p:txBody>
            </p:sp>
          </p:grpSp>
          <p:cxnSp>
            <p:nvCxnSpPr>
              <p:cNvPr id="23" name="Straight Connector 22">
                <a:extLst>
                  <a:ext uri="{FF2B5EF4-FFF2-40B4-BE49-F238E27FC236}">
                    <a16:creationId xmlns:a16="http://schemas.microsoft.com/office/drawing/2014/main" id="{F412060E-A20D-4449-9E65-F2FC06623929}"/>
                  </a:ext>
                </a:extLst>
              </p:cNvPr>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1" name="Text Box 14">
              <a:extLst>
                <a:ext uri="{FF2B5EF4-FFF2-40B4-BE49-F238E27FC236}">
                  <a16:creationId xmlns:a16="http://schemas.microsoft.com/office/drawing/2014/main" id="{DE080853-BDD4-44E1-90F6-FF9E6B05CE9A}"/>
                </a:ext>
              </a:extLst>
            </p:cNvPr>
            <p:cNvSpPr txBox="1">
              <a:spLocks noChangeArrowheads="1"/>
            </p:cNvSpPr>
            <p:nvPr/>
          </p:nvSpPr>
          <p:spPr bwMode="auto">
            <a:xfrm>
              <a:off x="5555916" y="1130309"/>
              <a:ext cx="5257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9: LÀM ĐỒ CH</a:t>
              </a:r>
              <a:r>
                <a:rPr lang="vi-VN" sz="2800" b="1">
                  <a:solidFill>
                    <a:srgbClr val="0000CC"/>
                  </a:solidFill>
                  <a:effectLst>
                    <a:outerShdw blurRad="38100" dist="38100" dir="2700000" algn="tl">
                      <a:srgbClr val="000000">
                        <a:alpha val="43137"/>
                      </a:srgbClr>
                    </a:outerShdw>
                  </a:effectLst>
                  <a:latin typeface="Times New Roman" pitchFamily="18" charset="0"/>
                </a:rPr>
                <a:t>Ơ</a:t>
              </a:r>
              <a:r>
                <a:rPr lang="en-US" sz="2800" b="1">
                  <a:solidFill>
                    <a:srgbClr val="0000CC"/>
                  </a:solidFill>
                  <a:effectLst>
                    <a:outerShdw blurRad="38100" dist="38100" dir="2700000" algn="tl">
                      <a:srgbClr val="000000">
                        <a:alpha val="43137"/>
                      </a:srgbClr>
                    </a:outerShdw>
                  </a:effectLst>
                  <a:latin typeface="Times New Roman" pitchFamily="18" charset="0"/>
                </a:rPr>
                <a:t>I (Tiết 2)</a:t>
              </a:r>
            </a:p>
          </p:txBody>
        </p:sp>
      </p:grpSp>
      <p:pic>
        <p:nvPicPr>
          <p:cNvPr id="18434" name="Picture 2" descr="Công nghệ lớp 3 Bài 9: Làm đồ chơi trang 55, 56, 57, 58, 59, 60, 61, 62 | Cánh diều (ảnh 6)">
            <a:extLst>
              <a:ext uri="{FF2B5EF4-FFF2-40B4-BE49-F238E27FC236}">
                <a16:creationId xmlns:a16="http://schemas.microsoft.com/office/drawing/2014/main" id="{77B2252F-9FB1-4092-949B-AE8ADAEBE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420" y="3247891"/>
            <a:ext cx="7086600" cy="532064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9BE5EBFC-DC7F-4CA0-979F-A7F1DFC34472}"/>
              </a:ext>
            </a:extLst>
          </p:cNvPr>
          <p:cNvGraphicFramePr>
            <a:graphicFrameLocks noGrp="1"/>
          </p:cNvGraphicFramePr>
          <p:nvPr>
            <p:extLst>
              <p:ext uri="{D42A27DB-BD31-4B8C-83A1-F6EECF244321}">
                <p14:modId xmlns:p14="http://schemas.microsoft.com/office/powerpoint/2010/main" val="875158029"/>
              </p:ext>
            </p:extLst>
          </p:nvPr>
        </p:nvGraphicFramePr>
        <p:xfrm>
          <a:off x="8138319" y="4260113"/>
          <a:ext cx="7903325" cy="2072640"/>
        </p:xfrm>
        <a:graphic>
          <a:graphicData uri="http://schemas.openxmlformats.org/drawingml/2006/table">
            <a:tbl>
              <a:tblPr firstRow="1" bandRow="1">
                <a:tableStyleId>{5C22544A-7EE6-4342-B048-85BDC9FD1C3A}</a:tableStyleId>
              </a:tblPr>
              <a:tblGrid>
                <a:gridCol w="3951662">
                  <a:extLst>
                    <a:ext uri="{9D8B030D-6E8A-4147-A177-3AD203B41FA5}">
                      <a16:colId xmlns:a16="http://schemas.microsoft.com/office/drawing/2014/main" val="2696741233"/>
                    </a:ext>
                  </a:extLst>
                </a:gridCol>
                <a:gridCol w="1317221">
                  <a:extLst>
                    <a:ext uri="{9D8B030D-6E8A-4147-A177-3AD203B41FA5}">
                      <a16:colId xmlns:a16="http://schemas.microsoft.com/office/drawing/2014/main" val="1124371589"/>
                    </a:ext>
                  </a:extLst>
                </a:gridCol>
                <a:gridCol w="1317221">
                  <a:extLst>
                    <a:ext uri="{9D8B030D-6E8A-4147-A177-3AD203B41FA5}">
                      <a16:colId xmlns:a16="http://schemas.microsoft.com/office/drawing/2014/main" val="3960253562"/>
                    </a:ext>
                  </a:extLst>
                </a:gridCol>
                <a:gridCol w="1317221">
                  <a:extLst>
                    <a:ext uri="{9D8B030D-6E8A-4147-A177-3AD203B41FA5}">
                      <a16:colId xmlns:a16="http://schemas.microsoft.com/office/drawing/2014/main" val="3338091333"/>
                    </a:ext>
                  </a:extLst>
                </a:gridCol>
              </a:tblGrid>
              <a:tr h="370840">
                <a:tc rowSpan="2">
                  <a:txBody>
                    <a:bodyPr/>
                    <a:lstStyle/>
                    <a:p>
                      <a:pPr algn="ctr"/>
                      <a:endParaRPr lang="vi-VN"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gridSpan="3">
                  <a:txBody>
                    <a:bodyPr/>
                    <a:lstStyle/>
                    <a:p>
                      <a:pPr algn="ctr"/>
                      <a:r>
                        <a:rPr lang="vi-VN" b="1">
                          <a:latin typeface="Times New Roman" panose="02020603050405020304" pitchFamily="18" charset="0"/>
                          <a:cs typeface="Times New Roman" panose="02020603050405020304" pitchFamily="18" charset="0"/>
                        </a:rPr>
                        <a:t>ĐÁNH GIÁ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4547707"/>
                  </a:ext>
                </a:extLst>
              </a:tr>
              <a:tr h="370840">
                <a:tc vMerge="1">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vi-VN"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vi-VN"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4057301874"/>
                  </a:ext>
                </a:extLst>
              </a:tr>
              <a:tr h="370840">
                <a:tc>
                  <a:txBody>
                    <a:bodyPr/>
                    <a:lstStyle/>
                    <a:p>
                      <a:pPr algn="ctr"/>
                      <a:r>
                        <a:rPr lang="vi-VN" b="1">
                          <a:solidFill>
                            <a:srgbClr val="3333FF"/>
                          </a:solidFill>
                          <a:latin typeface="Times New Roman" panose="02020603050405020304" pitchFamily="18" charset="0"/>
                          <a:cs typeface="Times New Roman" panose="02020603050405020304" pitchFamily="18" charset="0"/>
                        </a:rPr>
                        <a:t>Có thể bay được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0">
                          <a:latin typeface="Times New Roman" panose="02020603050405020304" pitchFamily="18" charset="0"/>
                          <a:cs typeface="Times New Roman" panose="020206030504050203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5005205"/>
                  </a:ext>
                </a:extLst>
              </a:tr>
              <a:tr h="370840">
                <a:tc>
                  <a:txBody>
                    <a:bodyPr/>
                    <a:lstStyle/>
                    <a:p>
                      <a:pPr algn="ctr"/>
                      <a:r>
                        <a:rPr lang="vi-VN" b="1">
                          <a:solidFill>
                            <a:srgbClr val="3333FF"/>
                          </a:solidFill>
                          <a:latin typeface="Times New Roman" panose="02020603050405020304" pitchFamily="18" charset="0"/>
                          <a:cs typeface="Times New Roman" panose="02020603050405020304" pitchFamily="18" charset="0"/>
                        </a:rPr>
                        <a:t>Nếp gấp thẳng, phẳng.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0">
                          <a:latin typeface="Times New Roman" panose="02020603050405020304" pitchFamily="18" charset="0"/>
                          <a:cs typeface="Times New Roman" panose="020206030504050203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0597750"/>
                  </a:ext>
                </a:extLst>
              </a:tr>
            </a:tbl>
          </a:graphicData>
        </a:graphic>
      </p:graphicFrame>
      <p:grpSp>
        <p:nvGrpSpPr>
          <p:cNvPr id="26" name="Group 25">
            <a:extLst>
              <a:ext uri="{FF2B5EF4-FFF2-40B4-BE49-F238E27FC236}">
                <a16:creationId xmlns:a16="http://schemas.microsoft.com/office/drawing/2014/main" id="{39FE3755-A9E6-4C81-AE63-42B6BEF388FC}"/>
              </a:ext>
            </a:extLst>
          </p:cNvPr>
          <p:cNvGrpSpPr/>
          <p:nvPr/>
        </p:nvGrpSpPr>
        <p:grpSpPr>
          <a:xfrm>
            <a:off x="12634119" y="4931875"/>
            <a:ext cx="3276600" cy="152400"/>
            <a:chOff x="12634119" y="4953000"/>
            <a:chExt cx="3276600" cy="152400"/>
          </a:xfrm>
        </p:grpSpPr>
        <p:sp>
          <p:nvSpPr>
            <p:cNvPr id="5" name="Star: 5 Points 4">
              <a:extLst>
                <a:ext uri="{FF2B5EF4-FFF2-40B4-BE49-F238E27FC236}">
                  <a16:creationId xmlns:a16="http://schemas.microsoft.com/office/drawing/2014/main" id="{A220ED6D-F615-4A53-9F21-A502585A4F78}"/>
                </a:ext>
              </a:extLst>
            </p:cNvPr>
            <p:cNvSpPr/>
            <p:nvPr/>
          </p:nvSpPr>
          <p:spPr>
            <a:xfrm>
              <a:off x="12634119" y="4953000"/>
              <a:ext cx="152400" cy="1524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Star: 5 Points 6">
              <a:extLst>
                <a:ext uri="{FF2B5EF4-FFF2-40B4-BE49-F238E27FC236}">
                  <a16:creationId xmlns:a16="http://schemas.microsoft.com/office/drawing/2014/main" id="{7A842646-C57E-44B3-9830-1E645B079EFD}"/>
                </a:ext>
              </a:extLst>
            </p:cNvPr>
            <p:cNvSpPr/>
            <p:nvPr/>
          </p:nvSpPr>
          <p:spPr>
            <a:xfrm>
              <a:off x="13700919" y="4953000"/>
              <a:ext cx="152400" cy="1524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Star: 5 Points 7">
              <a:extLst>
                <a:ext uri="{FF2B5EF4-FFF2-40B4-BE49-F238E27FC236}">
                  <a16:creationId xmlns:a16="http://schemas.microsoft.com/office/drawing/2014/main" id="{0E069ADF-FD67-401E-9FF0-8CEAC7B752EE}"/>
                </a:ext>
              </a:extLst>
            </p:cNvPr>
            <p:cNvSpPr/>
            <p:nvPr/>
          </p:nvSpPr>
          <p:spPr>
            <a:xfrm>
              <a:off x="14234319" y="4953000"/>
              <a:ext cx="152400" cy="1524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Star: 5 Points 11">
              <a:extLst>
                <a:ext uri="{FF2B5EF4-FFF2-40B4-BE49-F238E27FC236}">
                  <a16:creationId xmlns:a16="http://schemas.microsoft.com/office/drawing/2014/main" id="{2D359B37-A5F2-4C84-A29C-FEEB4D6AA7E5}"/>
                </a:ext>
              </a:extLst>
            </p:cNvPr>
            <p:cNvSpPr/>
            <p:nvPr/>
          </p:nvSpPr>
          <p:spPr>
            <a:xfrm>
              <a:off x="14840449" y="4953000"/>
              <a:ext cx="152400" cy="1524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Star: 5 Points 12">
              <a:extLst>
                <a:ext uri="{FF2B5EF4-FFF2-40B4-BE49-F238E27FC236}">
                  <a16:creationId xmlns:a16="http://schemas.microsoft.com/office/drawing/2014/main" id="{C04E0E98-7977-417C-AC60-06ECE03C99CC}"/>
                </a:ext>
              </a:extLst>
            </p:cNvPr>
            <p:cNvSpPr/>
            <p:nvPr/>
          </p:nvSpPr>
          <p:spPr>
            <a:xfrm>
              <a:off x="15299384" y="4953000"/>
              <a:ext cx="152400" cy="1524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Star: 5 Points 13">
              <a:extLst>
                <a:ext uri="{FF2B5EF4-FFF2-40B4-BE49-F238E27FC236}">
                  <a16:creationId xmlns:a16="http://schemas.microsoft.com/office/drawing/2014/main" id="{DA70C25D-CBFC-4EF9-9607-D60340AA43FA}"/>
                </a:ext>
              </a:extLst>
            </p:cNvPr>
            <p:cNvSpPr/>
            <p:nvPr/>
          </p:nvSpPr>
          <p:spPr>
            <a:xfrm>
              <a:off x="15758319" y="4953000"/>
              <a:ext cx="152400" cy="1524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5" name="Rectangle 14">
            <a:extLst>
              <a:ext uri="{FF2B5EF4-FFF2-40B4-BE49-F238E27FC236}">
                <a16:creationId xmlns:a16="http://schemas.microsoft.com/office/drawing/2014/main" id="{6AA8ED65-9D12-4AFB-A902-C0C4866A3484}"/>
              </a:ext>
            </a:extLst>
          </p:cNvPr>
          <p:cNvSpPr/>
          <p:nvPr/>
        </p:nvSpPr>
        <p:spPr>
          <a:xfrm>
            <a:off x="9128919" y="4561055"/>
            <a:ext cx="1829347" cy="523220"/>
          </a:xfrm>
          <a:prstGeom prst="rect">
            <a:avLst/>
          </a:prstGeom>
        </p:spPr>
        <p:txBody>
          <a:bodyPr wrap="none">
            <a:spAutoFit/>
          </a:bodyPr>
          <a:lstStyle/>
          <a:p>
            <a:pPr lvl="0" algn="ctr" defTabSz="1436888" eaLnBrk="1" fontAlgn="auto" hangingPunct="1">
              <a:spcBef>
                <a:spcPts val="0"/>
              </a:spcBef>
              <a:spcAft>
                <a:spcPts val="0"/>
              </a:spcAft>
            </a:pPr>
            <a:r>
              <a:rPr lang="vi-VN" sz="2800" b="1">
                <a:solidFill>
                  <a:srgbClr val="FFFFFF"/>
                </a:solidFill>
                <a:latin typeface="Times New Roman" panose="02020603050405020304" pitchFamily="18" charset="0"/>
                <a:cs typeface="Times New Roman" panose="02020603050405020304" pitchFamily="18" charset="0"/>
              </a:rPr>
              <a:t>TIÊU CHÍ</a:t>
            </a:r>
          </a:p>
        </p:txBody>
      </p:sp>
    </p:spTree>
    <p:extLst>
      <p:ext uri="{BB962C8B-B14F-4D97-AF65-F5344CB8AC3E}">
        <p14:creationId xmlns:p14="http://schemas.microsoft.com/office/powerpoint/2010/main" val="39187304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fade">
                                      <p:cBhvr>
                                        <p:cTn id="12" dur="500"/>
                                        <p:tgtEl>
                                          <p:spTgt spid="184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601914" y="1676400"/>
            <a:ext cx="4174205"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3. Cùng ch</a:t>
              </a:r>
              <a:r>
                <a:rPr lang="vi-VN" sz="3800" b="1">
                  <a:solidFill>
                    <a:srgbClr val="FF0066"/>
                  </a:solidFill>
                  <a:latin typeface="Times New Roman" pitchFamily="18" charset="0"/>
                  <a:cs typeface="Times New Roman" pitchFamily="18" charset="0"/>
                </a:rPr>
                <a:t>ơ</a:t>
              </a:r>
              <a:r>
                <a:rPr lang="en-US" sz="3800" b="1">
                  <a:solidFill>
                    <a:srgbClr val="FF0066"/>
                  </a:solidFill>
                  <a:latin typeface="Times New Roman" pitchFamily="18" charset="0"/>
                  <a:cs typeface="Times New Roman" pitchFamily="18" charset="0"/>
                </a:rPr>
                <a:t>i.</a:t>
              </a:r>
            </a:p>
          </p:txBody>
        </p:sp>
        <p:cxnSp>
          <p:nvCxnSpPr>
            <p:cNvPr id="11" name="Straight Connector 10"/>
            <p:cNvCxnSpPr/>
            <p:nvPr/>
          </p:nvCxnSpPr>
          <p:spPr>
            <a:xfrm>
              <a:off x="1673234" y="2519755"/>
              <a:ext cx="5621066"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19" name="Group 18">
            <a:extLst>
              <a:ext uri="{FF2B5EF4-FFF2-40B4-BE49-F238E27FC236}">
                <a16:creationId xmlns:a16="http://schemas.microsoft.com/office/drawing/2014/main" id="{C8DC7633-E880-44A5-B403-4A7A395E77A2}"/>
              </a:ext>
            </a:extLst>
          </p:cNvPr>
          <p:cNvGrpSpPr/>
          <p:nvPr/>
        </p:nvGrpSpPr>
        <p:grpSpPr>
          <a:xfrm>
            <a:off x="5231587" y="103853"/>
            <a:ext cx="5878532" cy="1602434"/>
            <a:chOff x="5231587" y="103853"/>
            <a:chExt cx="5878532" cy="1602434"/>
          </a:xfrm>
        </p:grpSpPr>
        <p:grpSp>
          <p:nvGrpSpPr>
            <p:cNvPr id="20" name="Group 19">
              <a:extLst>
                <a:ext uri="{FF2B5EF4-FFF2-40B4-BE49-F238E27FC236}">
                  <a16:creationId xmlns:a16="http://schemas.microsoft.com/office/drawing/2014/main" id="{96BCA024-FC58-455A-B8C4-17E4B858798F}"/>
                </a:ext>
              </a:extLst>
            </p:cNvPr>
            <p:cNvGrpSpPr/>
            <p:nvPr/>
          </p:nvGrpSpPr>
          <p:grpSpPr>
            <a:xfrm>
              <a:off x="5231587" y="103853"/>
              <a:ext cx="5878532" cy="994830"/>
              <a:chOff x="4270277" y="164812"/>
              <a:chExt cx="5779343" cy="994830"/>
            </a:xfrm>
          </p:grpSpPr>
          <p:grpSp>
            <p:nvGrpSpPr>
              <p:cNvPr id="22" name="Group 21">
                <a:extLst>
                  <a:ext uri="{FF2B5EF4-FFF2-40B4-BE49-F238E27FC236}">
                    <a16:creationId xmlns:a16="http://schemas.microsoft.com/office/drawing/2014/main" id="{7ABC98DC-8CE7-4810-8D5B-6B697561DDDB}"/>
                  </a:ext>
                </a:extLst>
              </p:cNvPr>
              <p:cNvGrpSpPr/>
              <p:nvPr/>
            </p:nvGrpSpPr>
            <p:grpSpPr>
              <a:xfrm>
                <a:off x="4270277" y="164812"/>
                <a:ext cx="5779343" cy="994830"/>
                <a:chOff x="4270277" y="164812"/>
                <a:chExt cx="5779343" cy="994830"/>
              </a:xfrm>
            </p:grpSpPr>
            <p:sp>
              <p:nvSpPr>
                <p:cNvPr id="24" name="TextBox 23">
                  <a:extLst>
                    <a:ext uri="{FF2B5EF4-FFF2-40B4-BE49-F238E27FC236}">
                      <a16:creationId xmlns:a16="http://schemas.microsoft.com/office/drawing/2014/main" id="{0441B923-841C-4484-8E6F-1CD5E7208B44}"/>
                    </a:ext>
                  </a:extLst>
                </p:cNvPr>
                <p:cNvSpPr txBox="1"/>
                <p:nvPr/>
              </p:nvSpPr>
              <p:spPr>
                <a:xfrm>
                  <a:off x="4270277"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5" name="TextBox 24">
                  <a:extLst>
                    <a:ext uri="{FF2B5EF4-FFF2-40B4-BE49-F238E27FC236}">
                      <a16:creationId xmlns:a16="http://schemas.microsoft.com/office/drawing/2014/main" id="{D46CE529-A171-4D8F-B7E8-357D04CFF3D9}"/>
                    </a:ext>
                  </a:extLst>
                </p:cNvPr>
                <p:cNvSpPr txBox="1"/>
                <p:nvPr/>
              </p:nvSpPr>
              <p:spPr>
                <a:xfrm>
                  <a:off x="5993302" y="636422"/>
                  <a:ext cx="2367401"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CÔNG NGHỆ</a:t>
                  </a:r>
                </a:p>
              </p:txBody>
            </p:sp>
          </p:grpSp>
          <p:cxnSp>
            <p:nvCxnSpPr>
              <p:cNvPr id="23" name="Straight Connector 22">
                <a:extLst>
                  <a:ext uri="{FF2B5EF4-FFF2-40B4-BE49-F238E27FC236}">
                    <a16:creationId xmlns:a16="http://schemas.microsoft.com/office/drawing/2014/main" id="{F412060E-A20D-4449-9E65-F2FC06623929}"/>
                  </a:ext>
                </a:extLst>
              </p:cNvPr>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1" name="Text Box 14">
              <a:extLst>
                <a:ext uri="{FF2B5EF4-FFF2-40B4-BE49-F238E27FC236}">
                  <a16:creationId xmlns:a16="http://schemas.microsoft.com/office/drawing/2014/main" id="{DE080853-BDD4-44E1-90F6-FF9E6B05CE9A}"/>
                </a:ext>
              </a:extLst>
            </p:cNvPr>
            <p:cNvSpPr txBox="1">
              <a:spLocks noChangeArrowheads="1"/>
            </p:cNvSpPr>
            <p:nvPr/>
          </p:nvSpPr>
          <p:spPr bwMode="auto">
            <a:xfrm>
              <a:off x="5555916" y="1130309"/>
              <a:ext cx="5257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9: LÀM ĐỒ CH</a:t>
              </a:r>
              <a:r>
                <a:rPr lang="vi-VN" sz="2800" b="1">
                  <a:solidFill>
                    <a:srgbClr val="0000CC"/>
                  </a:solidFill>
                  <a:effectLst>
                    <a:outerShdw blurRad="38100" dist="38100" dir="2700000" algn="tl">
                      <a:srgbClr val="000000">
                        <a:alpha val="43137"/>
                      </a:srgbClr>
                    </a:outerShdw>
                  </a:effectLst>
                  <a:latin typeface="Times New Roman" pitchFamily="18" charset="0"/>
                </a:rPr>
                <a:t>Ơ</a:t>
              </a:r>
              <a:r>
                <a:rPr lang="en-US" sz="2800" b="1">
                  <a:solidFill>
                    <a:srgbClr val="0000CC"/>
                  </a:solidFill>
                  <a:effectLst>
                    <a:outerShdw blurRad="38100" dist="38100" dir="2700000" algn="tl">
                      <a:srgbClr val="000000">
                        <a:alpha val="43137"/>
                      </a:srgbClr>
                    </a:outerShdw>
                  </a:effectLst>
                  <a:latin typeface="Times New Roman" pitchFamily="18" charset="0"/>
                </a:rPr>
                <a:t>I (Tiết 2)</a:t>
              </a:r>
            </a:p>
          </p:txBody>
        </p:sp>
      </p:grpSp>
      <p:sp>
        <p:nvSpPr>
          <p:cNvPr id="6" name="Rectangle 5">
            <a:extLst>
              <a:ext uri="{FF2B5EF4-FFF2-40B4-BE49-F238E27FC236}">
                <a16:creationId xmlns:a16="http://schemas.microsoft.com/office/drawing/2014/main" id="{568DA1FC-AAE2-4B1A-B01A-733C508FEF81}"/>
              </a:ext>
            </a:extLst>
          </p:cNvPr>
          <p:cNvSpPr/>
          <p:nvPr/>
        </p:nvSpPr>
        <p:spPr>
          <a:xfrm>
            <a:off x="2270919" y="2353508"/>
            <a:ext cx="13517516" cy="707886"/>
          </a:xfrm>
          <a:prstGeom prst="rect">
            <a:avLst/>
          </a:prstGeom>
        </p:spPr>
        <p:txBody>
          <a:bodyPr wrap="square">
            <a:spAutoFit/>
          </a:bodyPr>
          <a:lstStyle/>
          <a:p>
            <a:r>
              <a:rPr lang="vi-VN" sz="3600" b="1">
                <a:solidFill>
                  <a:srgbClr val="0000CC"/>
                </a:solidFill>
                <a:latin typeface="Times New Roman" panose="02020603050405020304" pitchFamily="18" charset="0"/>
                <a:cs typeface="Times New Roman" panose="02020603050405020304" pitchFamily="18" charset="0"/>
              </a:rPr>
              <a:t>      </a:t>
            </a:r>
            <a:r>
              <a:rPr lang="vi-VN" sz="4000" b="1">
                <a:solidFill>
                  <a:srgbClr val="0000CC"/>
                </a:solidFill>
                <a:latin typeface="Times New Roman" panose="02020603050405020304" pitchFamily="18" charset="0"/>
                <a:cs typeface="Times New Roman" panose="02020603050405020304" pitchFamily="18" charset="0"/>
              </a:rPr>
              <a:t>Em hãy cùng các bạn chơi máy bay do mình làm ra.</a:t>
            </a:r>
            <a:endParaRPr lang="vi-VN" sz="3600" b="1">
              <a:solidFill>
                <a:srgbClr val="0000CC"/>
              </a:solidFill>
              <a:latin typeface="Times New Roman" panose="02020603050405020304" pitchFamily="18" charset="0"/>
              <a:cs typeface="Times New Roman" panose="02020603050405020304" pitchFamily="18" charset="0"/>
            </a:endParaRPr>
          </a:p>
        </p:txBody>
      </p:sp>
      <p:sp>
        <p:nvSpPr>
          <p:cNvPr id="17" name="Thought Bubble: Cloud 16">
            <a:extLst>
              <a:ext uri="{FF2B5EF4-FFF2-40B4-BE49-F238E27FC236}">
                <a16:creationId xmlns:a16="http://schemas.microsoft.com/office/drawing/2014/main" id="{62C73016-A16B-4831-8876-0E0D7A7C6FEB}"/>
              </a:ext>
            </a:extLst>
          </p:cNvPr>
          <p:cNvSpPr/>
          <p:nvPr/>
        </p:nvSpPr>
        <p:spPr>
          <a:xfrm>
            <a:off x="1262344" y="3372057"/>
            <a:ext cx="6858000" cy="4886621"/>
          </a:xfrm>
          <a:prstGeom prst="cloudCallout">
            <a:avLst/>
          </a:prstGeom>
          <a:solidFill>
            <a:srgbClr val="FFE1F9"/>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a:solidFill>
                  <a:srgbClr val="0000CC"/>
                </a:solidFill>
                <a:latin typeface="Times New Roman" panose="02020603050405020304" pitchFamily="18" charset="0"/>
                <a:cs typeface="Times New Roman" panose="02020603050405020304" pitchFamily="18" charset="0"/>
              </a:rPr>
              <a:t>Trò chơi 1: “Bay cao trên bầu trời”. Xuất phát cùng 1 vạch đích phi máy bay, thi xem máy bay của bạn nào bay xa nhất.</a:t>
            </a:r>
            <a:endParaRPr lang="vi-VN" sz="3200" b="1">
              <a:solidFill>
                <a:srgbClr val="0000CC"/>
              </a:solidFill>
              <a:latin typeface="Times New Roman" panose="02020603050405020304" pitchFamily="18" charset="0"/>
              <a:cs typeface="Times New Roman" panose="02020603050405020304" pitchFamily="18" charset="0"/>
            </a:endParaRPr>
          </a:p>
        </p:txBody>
      </p:sp>
      <p:sp>
        <p:nvSpPr>
          <p:cNvPr id="18" name="Thought Bubble: Cloud 17">
            <a:extLst>
              <a:ext uri="{FF2B5EF4-FFF2-40B4-BE49-F238E27FC236}">
                <a16:creationId xmlns:a16="http://schemas.microsoft.com/office/drawing/2014/main" id="{A368F906-0497-4122-B957-B5FADADC4B69}"/>
              </a:ext>
            </a:extLst>
          </p:cNvPr>
          <p:cNvSpPr/>
          <p:nvPr/>
        </p:nvSpPr>
        <p:spPr>
          <a:xfrm>
            <a:off x="8519319" y="3020490"/>
            <a:ext cx="7467600" cy="5269850"/>
          </a:xfrm>
          <a:prstGeom prst="cloudCallout">
            <a:avLst/>
          </a:prstGeom>
          <a:solidFill>
            <a:srgbClr val="FFE1F9"/>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a:solidFill>
                  <a:srgbClr val="0000CC"/>
                </a:solidFill>
                <a:latin typeface="Times New Roman" panose="02020603050405020304" pitchFamily="18" charset="0"/>
                <a:cs typeface="Times New Roman" panose="02020603050405020304" pitchFamily="18" charset="0"/>
              </a:rPr>
              <a:t>Trò chơi 2: “Chơi với cầu vồng” Treo một vòng tròn trên cao như cầu vồng bay giữa đám mây, thi xem bạn nào có thế phi máy may bay xuyên qua cầu vồng.</a:t>
            </a:r>
            <a:endParaRPr lang="vi-VN" sz="3200" b="1">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94598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THƠ ƠI CHIẾC MÁY BAY_THƯ VIỆN MẦM NON_ THƠ MẦM NON">
            <a:hlinkClick r:id="" action="ppaction://media"/>
            <a:extLst>
              <a:ext uri="{FF2B5EF4-FFF2-40B4-BE49-F238E27FC236}">
                <a16:creationId xmlns:a16="http://schemas.microsoft.com/office/drawing/2014/main" id="{70029190-D667-4534-ADFD-0A13F76D0E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1719" y="609600"/>
            <a:ext cx="14020800" cy="7886700"/>
          </a:xfrm>
          <a:prstGeom prst="rect">
            <a:avLst/>
          </a:prstGeom>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601914" y="1676400"/>
            <a:ext cx="5012405"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Gấp máy bay.</a:t>
              </a:r>
            </a:p>
          </p:txBody>
        </p:sp>
        <p:cxnSp>
          <p:nvCxnSpPr>
            <p:cNvPr id="11" name="Straight Connector 10"/>
            <p:cNvCxnSpPr/>
            <p:nvPr/>
          </p:nvCxnSpPr>
          <p:spPr>
            <a:xfrm>
              <a:off x="1673234" y="2519755"/>
              <a:ext cx="5621066"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 name="Rectangle 2">
            <a:extLst>
              <a:ext uri="{FF2B5EF4-FFF2-40B4-BE49-F238E27FC236}">
                <a16:creationId xmlns:a16="http://schemas.microsoft.com/office/drawing/2014/main" id="{D9CA8EA9-2DC6-4700-AD7B-70C838E75224}"/>
              </a:ext>
            </a:extLst>
          </p:cNvPr>
          <p:cNvSpPr/>
          <p:nvPr/>
        </p:nvSpPr>
        <p:spPr>
          <a:xfrm>
            <a:off x="1601914" y="2362200"/>
            <a:ext cx="4556825" cy="584775"/>
          </a:xfrm>
          <a:prstGeom prst="rect">
            <a:avLst/>
          </a:prstGeom>
        </p:spPr>
        <p:txBody>
          <a:bodyPr wrap="none">
            <a:spAutoFit/>
          </a:bodyPr>
          <a:lstStyle/>
          <a:p>
            <a:r>
              <a:rPr lang="vi-VN" sz="3200" b="1" dirty="0">
                <a:solidFill>
                  <a:srgbClr val="FF0000"/>
                </a:solidFill>
                <a:latin typeface="Times New Roman" panose="02020603050405020304" pitchFamily="18" charset="0"/>
                <a:cs typeface="Times New Roman" panose="02020603050405020304" pitchFamily="18" charset="0"/>
              </a:rPr>
              <a:t>a) Yêu cầu của sản phẩm</a:t>
            </a:r>
          </a:p>
        </p:txBody>
      </p:sp>
      <p:grpSp>
        <p:nvGrpSpPr>
          <p:cNvPr id="19" name="Group 18">
            <a:extLst>
              <a:ext uri="{FF2B5EF4-FFF2-40B4-BE49-F238E27FC236}">
                <a16:creationId xmlns:a16="http://schemas.microsoft.com/office/drawing/2014/main" id="{C8DC7633-E880-44A5-B403-4A7A395E77A2}"/>
              </a:ext>
            </a:extLst>
          </p:cNvPr>
          <p:cNvGrpSpPr/>
          <p:nvPr/>
        </p:nvGrpSpPr>
        <p:grpSpPr>
          <a:xfrm>
            <a:off x="5231587" y="103853"/>
            <a:ext cx="5878532" cy="1602434"/>
            <a:chOff x="5231587" y="103853"/>
            <a:chExt cx="5878532" cy="1602434"/>
          </a:xfrm>
        </p:grpSpPr>
        <p:grpSp>
          <p:nvGrpSpPr>
            <p:cNvPr id="20" name="Group 19">
              <a:extLst>
                <a:ext uri="{FF2B5EF4-FFF2-40B4-BE49-F238E27FC236}">
                  <a16:creationId xmlns:a16="http://schemas.microsoft.com/office/drawing/2014/main" id="{96BCA024-FC58-455A-B8C4-17E4B858798F}"/>
                </a:ext>
              </a:extLst>
            </p:cNvPr>
            <p:cNvGrpSpPr/>
            <p:nvPr/>
          </p:nvGrpSpPr>
          <p:grpSpPr>
            <a:xfrm>
              <a:off x="5231587" y="103853"/>
              <a:ext cx="5878532" cy="994830"/>
              <a:chOff x="4270277" y="164812"/>
              <a:chExt cx="5779343" cy="994830"/>
            </a:xfrm>
          </p:grpSpPr>
          <p:grpSp>
            <p:nvGrpSpPr>
              <p:cNvPr id="22" name="Group 21">
                <a:extLst>
                  <a:ext uri="{FF2B5EF4-FFF2-40B4-BE49-F238E27FC236}">
                    <a16:creationId xmlns:a16="http://schemas.microsoft.com/office/drawing/2014/main" id="{7ABC98DC-8CE7-4810-8D5B-6B697561DDDB}"/>
                  </a:ext>
                </a:extLst>
              </p:cNvPr>
              <p:cNvGrpSpPr/>
              <p:nvPr/>
            </p:nvGrpSpPr>
            <p:grpSpPr>
              <a:xfrm>
                <a:off x="4270277" y="164812"/>
                <a:ext cx="5779343" cy="994830"/>
                <a:chOff x="4270277" y="164812"/>
                <a:chExt cx="5779343" cy="994830"/>
              </a:xfrm>
            </p:grpSpPr>
            <p:sp>
              <p:nvSpPr>
                <p:cNvPr id="24" name="TextBox 23">
                  <a:extLst>
                    <a:ext uri="{FF2B5EF4-FFF2-40B4-BE49-F238E27FC236}">
                      <a16:creationId xmlns:a16="http://schemas.microsoft.com/office/drawing/2014/main" id="{0441B923-841C-4484-8E6F-1CD5E7208B44}"/>
                    </a:ext>
                  </a:extLst>
                </p:cNvPr>
                <p:cNvSpPr txBox="1"/>
                <p:nvPr/>
              </p:nvSpPr>
              <p:spPr>
                <a:xfrm>
                  <a:off x="4270277"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5" name="TextBox 24">
                  <a:extLst>
                    <a:ext uri="{FF2B5EF4-FFF2-40B4-BE49-F238E27FC236}">
                      <a16:creationId xmlns:a16="http://schemas.microsoft.com/office/drawing/2014/main" id="{D46CE529-A171-4D8F-B7E8-357D04CFF3D9}"/>
                    </a:ext>
                  </a:extLst>
                </p:cNvPr>
                <p:cNvSpPr txBox="1"/>
                <p:nvPr/>
              </p:nvSpPr>
              <p:spPr>
                <a:xfrm>
                  <a:off x="5993302" y="636422"/>
                  <a:ext cx="2367401"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CÔNG NGHỆ</a:t>
                  </a:r>
                </a:p>
              </p:txBody>
            </p:sp>
          </p:grpSp>
          <p:cxnSp>
            <p:nvCxnSpPr>
              <p:cNvPr id="23" name="Straight Connector 22">
                <a:extLst>
                  <a:ext uri="{FF2B5EF4-FFF2-40B4-BE49-F238E27FC236}">
                    <a16:creationId xmlns:a16="http://schemas.microsoft.com/office/drawing/2014/main" id="{F412060E-A20D-4449-9E65-F2FC06623929}"/>
                  </a:ext>
                </a:extLst>
              </p:cNvPr>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1" name="Text Box 14">
              <a:extLst>
                <a:ext uri="{FF2B5EF4-FFF2-40B4-BE49-F238E27FC236}">
                  <a16:creationId xmlns:a16="http://schemas.microsoft.com/office/drawing/2014/main" id="{DE080853-BDD4-44E1-90F6-FF9E6B05CE9A}"/>
                </a:ext>
              </a:extLst>
            </p:cNvPr>
            <p:cNvSpPr txBox="1">
              <a:spLocks noChangeArrowheads="1"/>
            </p:cNvSpPr>
            <p:nvPr/>
          </p:nvSpPr>
          <p:spPr bwMode="auto">
            <a:xfrm>
              <a:off x="5555916" y="1130309"/>
              <a:ext cx="5257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9: LÀM ĐỒ CH</a:t>
              </a:r>
              <a:r>
                <a:rPr lang="vi-VN" sz="2800" b="1">
                  <a:solidFill>
                    <a:srgbClr val="0000CC"/>
                  </a:solidFill>
                  <a:effectLst>
                    <a:outerShdw blurRad="38100" dist="38100" dir="2700000" algn="tl">
                      <a:srgbClr val="000000">
                        <a:alpha val="43137"/>
                      </a:srgbClr>
                    </a:outerShdw>
                  </a:effectLst>
                  <a:latin typeface="Times New Roman" pitchFamily="18" charset="0"/>
                </a:rPr>
                <a:t>Ơ</a:t>
              </a:r>
              <a:r>
                <a:rPr lang="en-US" sz="2800" b="1">
                  <a:solidFill>
                    <a:srgbClr val="0000CC"/>
                  </a:solidFill>
                  <a:effectLst>
                    <a:outerShdw blurRad="38100" dist="38100" dir="2700000" algn="tl">
                      <a:srgbClr val="000000">
                        <a:alpha val="43137"/>
                      </a:srgbClr>
                    </a:outerShdw>
                  </a:effectLst>
                  <a:latin typeface="Times New Roman" pitchFamily="18" charset="0"/>
                </a:rPr>
                <a:t>I (Tiết 2)</a:t>
              </a:r>
            </a:p>
          </p:txBody>
        </p:sp>
      </p:grpSp>
      <p:sp>
        <p:nvSpPr>
          <p:cNvPr id="6" name="Rectangle 5">
            <a:extLst>
              <a:ext uri="{FF2B5EF4-FFF2-40B4-BE49-F238E27FC236}">
                <a16:creationId xmlns:a16="http://schemas.microsoft.com/office/drawing/2014/main" id="{568DA1FC-AAE2-4B1A-B01A-733C508FEF81}"/>
              </a:ext>
            </a:extLst>
          </p:cNvPr>
          <p:cNvSpPr/>
          <p:nvPr/>
        </p:nvSpPr>
        <p:spPr>
          <a:xfrm>
            <a:off x="1813719" y="2955667"/>
            <a:ext cx="9769021"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Hãy nêu yêu cầu của sản phẩm ở hình dưới đây?</a:t>
            </a:r>
          </a:p>
        </p:txBody>
      </p:sp>
      <p:sp>
        <p:nvSpPr>
          <p:cNvPr id="2" name="Rectangle: Rounded Corners 1">
            <a:extLst>
              <a:ext uri="{FF2B5EF4-FFF2-40B4-BE49-F238E27FC236}">
                <a16:creationId xmlns:a16="http://schemas.microsoft.com/office/drawing/2014/main" id="{3AD0B7DF-BB49-4F11-BFF6-F2836067F47C}"/>
              </a:ext>
            </a:extLst>
          </p:cNvPr>
          <p:cNvSpPr/>
          <p:nvPr/>
        </p:nvSpPr>
        <p:spPr>
          <a:xfrm>
            <a:off x="2042320" y="4171152"/>
            <a:ext cx="6476999" cy="3753648"/>
          </a:xfrm>
          <a:prstGeom prst="roundRect">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rgbClr val="FF0000"/>
                </a:solidFill>
                <a:latin typeface="Times New Roman" panose="02020603050405020304" pitchFamily="18" charset="0"/>
                <a:cs typeface="Times New Roman" panose="02020603050405020304" pitchFamily="18" charset="0"/>
              </a:rPr>
              <a:t>Yêu cầu của sản phẩm:</a:t>
            </a:r>
          </a:p>
          <a:p>
            <a:pPr algn="just"/>
            <a:r>
              <a:rPr lang="vi-VN" sz="4000" b="1">
                <a:solidFill>
                  <a:srgbClr val="0000CC"/>
                </a:solidFill>
                <a:latin typeface="Times New Roman" panose="02020603050405020304" pitchFamily="18" charset="0"/>
                <a:cs typeface="Times New Roman" panose="02020603050405020304" pitchFamily="18" charset="0"/>
              </a:rPr>
              <a:t>+ Có thể bay được.</a:t>
            </a:r>
          </a:p>
          <a:p>
            <a:pPr algn="just"/>
            <a:r>
              <a:rPr lang="vi-VN" sz="4000" b="1">
                <a:solidFill>
                  <a:srgbClr val="0000CC"/>
                </a:solidFill>
                <a:latin typeface="Times New Roman" panose="02020603050405020304" pitchFamily="18" charset="0"/>
                <a:cs typeface="Times New Roman" panose="02020603050405020304" pitchFamily="18" charset="0"/>
              </a:rPr>
              <a:t>+ Nếp gấp thẳng, phẳng.</a:t>
            </a:r>
            <a:endParaRPr lang="vi-VN" b="1">
              <a:solidFill>
                <a:srgbClr val="0000CC"/>
              </a:solidFill>
              <a:latin typeface="Times New Roman" panose="02020603050405020304" pitchFamily="18" charset="0"/>
              <a:cs typeface="Times New Roman" panose="02020603050405020304" pitchFamily="18" charset="0"/>
            </a:endParaRPr>
          </a:p>
        </p:txBody>
      </p:sp>
      <p:pic>
        <p:nvPicPr>
          <p:cNvPr id="12290" name="Picture 2" descr="Công nghệ lớp 3 Bài 9: Làm đồ chơi trang 55, 56, 57, 58, 59, 60, 61, 62 | Cánh diều (ảnh 3)">
            <a:extLst>
              <a:ext uri="{FF2B5EF4-FFF2-40B4-BE49-F238E27FC236}">
                <a16:creationId xmlns:a16="http://schemas.microsoft.com/office/drawing/2014/main" id="{90D17502-C42B-4D86-ACFB-ECE1E48EA5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237"/>
          <a:stretch/>
        </p:blipFill>
        <p:spPr bwMode="auto">
          <a:xfrm>
            <a:off x="8900319" y="3995738"/>
            <a:ext cx="7385618" cy="4017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16042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90"/>
                                        </p:tgtEl>
                                        <p:attrNameLst>
                                          <p:attrName>style.visibility</p:attrName>
                                        </p:attrNameLst>
                                      </p:cBhvr>
                                      <p:to>
                                        <p:strVal val="visible"/>
                                      </p:to>
                                    </p:set>
                                    <p:animEffect transition="in" filter="fade">
                                      <p:cBhvr>
                                        <p:cTn id="17" dur="500"/>
                                        <p:tgtEl>
                                          <p:spTgt spid="1229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fade">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fade">
                                      <p:cBhvr>
                                        <p:cTn id="32" dur="500"/>
                                        <p:tgtEl>
                                          <p:spTgt spid="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fade">
                                      <p:cBhvr>
                                        <p:cTn id="3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601914" y="1676400"/>
            <a:ext cx="5012405"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Gấp máy bay.</a:t>
              </a:r>
            </a:p>
          </p:txBody>
        </p:sp>
        <p:cxnSp>
          <p:nvCxnSpPr>
            <p:cNvPr id="11" name="Straight Connector 10"/>
            <p:cNvCxnSpPr/>
            <p:nvPr/>
          </p:nvCxnSpPr>
          <p:spPr>
            <a:xfrm>
              <a:off x="1673234" y="2519755"/>
              <a:ext cx="5621066"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 name="Rectangle 2">
            <a:extLst>
              <a:ext uri="{FF2B5EF4-FFF2-40B4-BE49-F238E27FC236}">
                <a16:creationId xmlns:a16="http://schemas.microsoft.com/office/drawing/2014/main" id="{D9CA8EA9-2DC6-4700-AD7B-70C838E75224}"/>
              </a:ext>
            </a:extLst>
          </p:cNvPr>
          <p:cNvSpPr/>
          <p:nvPr/>
        </p:nvSpPr>
        <p:spPr>
          <a:xfrm>
            <a:off x="1601914" y="2362200"/>
            <a:ext cx="3669594" cy="584775"/>
          </a:xfrm>
          <a:prstGeom prst="rect">
            <a:avLst/>
          </a:prstGeom>
        </p:spPr>
        <p:txBody>
          <a:bodyPr wrap="none">
            <a:spAutoFit/>
          </a:bodyPr>
          <a:lstStyle/>
          <a:p>
            <a:r>
              <a:rPr lang="vi-VN" sz="3200" b="1">
                <a:solidFill>
                  <a:srgbClr val="FF0000"/>
                </a:solidFill>
                <a:latin typeface="Times New Roman" panose="02020603050405020304" pitchFamily="18" charset="0"/>
                <a:cs typeface="Times New Roman" panose="02020603050405020304" pitchFamily="18" charset="0"/>
              </a:rPr>
              <a:t>b) Chuẩn bị vật liệu</a:t>
            </a:r>
          </a:p>
        </p:txBody>
      </p:sp>
      <p:grpSp>
        <p:nvGrpSpPr>
          <p:cNvPr id="19" name="Group 18">
            <a:extLst>
              <a:ext uri="{FF2B5EF4-FFF2-40B4-BE49-F238E27FC236}">
                <a16:creationId xmlns:a16="http://schemas.microsoft.com/office/drawing/2014/main" id="{C8DC7633-E880-44A5-B403-4A7A395E77A2}"/>
              </a:ext>
            </a:extLst>
          </p:cNvPr>
          <p:cNvGrpSpPr/>
          <p:nvPr/>
        </p:nvGrpSpPr>
        <p:grpSpPr>
          <a:xfrm>
            <a:off x="5231587" y="103853"/>
            <a:ext cx="5878532" cy="1602434"/>
            <a:chOff x="5231587" y="103853"/>
            <a:chExt cx="5878532" cy="1602434"/>
          </a:xfrm>
        </p:grpSpPr>
        <p:grpSp>
          <p:nvGrpSpPr>
            <p:cNvPr id="20" name="Group 19">
              <a:extLst>
                <a:ext uri="{FF2B5EF4-FFF2-40B4-BE49-F238E27FC236}">
                  <a16:creationId xmlns:a16="http://schemas.microsoft.com/office/drawing/2014/main" id="{96BCA024-FC58-455A-B8C4-17E4B858798F}"/>
                </a:ext>
              </a:extLst>
            </p:cNvPr>
            <p:cNvGrpSpPr/>
            <p:nvPr/>
          </p:nvGrpSpPr>
          <p:grpSpPr>
            <a:xfrm>
              <a:off x="5231587" y="103853"/>
              <a:ext cx="5878532" cy="994830"/>
              <a:chOff x="4270277" y="164812"/>
              <a:chExt cx="5779343" cy="994830"/>
            </a:xfrm>
          </p:grpSpPr>
          <p:grpSp>
            <p:nvGrpSpPr>
              <p:cNvPr id="22" name="Group 21">
                <a:extLst>
                  <a:ext uri="{FF2B5EF4-FFF2-40B4-BE49-F238E27FC236}">
                    <a16:creationId xmlns:a16="http://schemas.microsoft.com/office/drawing/2014/main" id="{7ABC98DC-8CE7-4810-8D5B-6B697561DDDB}"/>
                  </a:ext>
                </a:extLst>
              </p:cNvPr>
              <p:cNvGrpSpPr/>
              <p:nvPr/>
            </p:nvGrpSpPr>
            <p:grpSpPr>
              <a:xfrm>
                <a:off x="4270277" y="164812"/>
                <a:ext cx="5779343" cy="994830"/>
                <a:chOff x="4270277" y="164812"/>
                <a:chExt cx="5779343" cy="994830"/>
              </a:xfrm>
            </p:grpSpPr>
            <p:sp>
              <p:nvSpPr>
                <p:cNvPr id="24" name="TextBox 23">
                  <a:extLst>
                    <a:ext uri="{FF2B5EF4-FFF2-40B4-BE49-F238E27FC236}">
                      <a16:creationId xmlns:a16="http://schemas.microsoft.com/office/drawing/2014/main" id="{0441B923-841C-4484-8E6F-1CD5E7208B44}"/>
                    </a:ext>
                  </a:extLst>
                </p:cNvPr>
                <p:cNvSpPr txBox="1"/>
                <p:nvPr/>
              </p:nvSpPr>
              <p:spPr>
                <a:xfrm>
                  <a:off x="4270277"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5" name="TextBox 24">
                  <a:extLst>
                    <a:ext uri="{FF2B5EF4-FFF2-40B4-BE49-F238E27FC236}">
                      <a16:creationId xmlns:a16="http://schemas.microsoft.com/office/drawing/2014/main" id="{D46CE529-A171-4D8F-B7E8-357D04CFF3D9}"/>
                    </a:ext>
                  </a:extLst>
                </p:cNvPr>
                <p:cNvSpPr txBox="1"/>
                <p:nvPr/>
              </p:nvSpPr>
              <p:spPr>
                <a:xfrm>
                  <a:off x="5993302" y="636422"/>
                  <a:ext cx="2367401"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CÔNG NGHỆ</a:t>
                  </a:r>
                </a:p>
              </p:txBody>
            </p:sp>
          </p:grpSp>
          <p:cxnSp>
            <p:nvCxnSpPr>
              <p:cNvPr id="23" name="Straight Connector 22">
                <a:extLst>
                  <a:ext uri="{FF2B5EF4-FFF2-40B4-BE49-F238E27FC236}">
                    <a16:creationId xmlns:a16="http://schemas.microsoft.com/office/drawing/2014/main" id="{F412060E-A20D-4449-9E65-F2FC06623929}"/>
                  </a:ext>
                </a:extLst>
              </p:cNvPr>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1" name="Text Box 14">
              <a:extLst>
                <a:ext uri="{FF2B5EF4-FFF2-40B4-BE49-F238E27FC236}">
                  <a16:creationId xmlns:a16="http://schemas.microsoft.com/office/drawing/2014/main" id="{DE080853-BDD4-44E1-90F6-FF9E6B05CE9A}"/>
                </a:ext>
              </a:extLst>
            </p:cNvPr>
            <p:cNvSpPr txBox="1">
              <a:spLocks noChangeArrowheads="1"/>
            </p:cNvSpPr>
            <p:nvPr/>
          </p:nvSpPr>
          <p:spPr bwMode="auto">
            <a:xfrm>
              <a:off x="5555916" y="1130309"/>
              <a:ext cx="5257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9: LÀM ĐỒ CH</a:t>
              </a:r>
              <a:r>
                <a:rPr lang="vi-VN" sz="2800" b="1">
                  <a:solidFill>
                    <a:srgbClr val="0000CC"/>
                  </a:solidFill>
                  <a:effectLst>
                    <a:outerShdw blurRad="38100" dist="38100" dir="2700000" algn="tl">
                      <a:srgbClr val="000000">
                        <a:alpha val="43137"/>
                      </a:srgbClr>
                    </a:outerShdw>
                  </a:effectLst>
                  <a:latin typeface="Times New Roman" pitchFamily="18" charset="0"/>
                </a:rPr>
                <a:t>Ơ</a:t>
              </a:r>
              <a:r>
                <a:rPr lang="en-US" sz="2800" b="1">
                  <a:solidFill>
                    <a:srgbClr val="0000CC"/>
                  </a:solidFill>
                  <a:effectLst>
                    <a:outerShdw blurRad="38100" dist="38100" dir="2700000" algn="tl">
                      <a:srgbClr val="000000">
                        <a:alpha val="43137"/>
                      </a:srgbClr>
                    </a:outerShdw>
                  </a:effectLst>
                  <a:latin typeface="Times New Roman" pitchFamily="18" charset="0"/>
                </a:rPr>
                <a:t>I (Tiết 2)</a:t>
              </a:r>
            </a:p>
          </p:txBody>
        </p:sp>
      </p:grpSp>
      <p:sp>
        <p:nvSpPr>
          <p:cNvPr id="6" name="Rectangle 5">
            <a:extLst>
              <a:ext uri="{FF2B5EF4-FFF2-40B4-BE49-F238E27FC236}">
                <a16:creationId xmlns:a16="http://schemas.microsoft.com/office/drawing/2014/main" id="{568DA1FC-AAE2-4B1A-B01A-733C508FEF81}"/>
              </a:ext>
            </a:extLst>
          </p:cNvPr>
          <p:cNvSpPr/>
          <p:nvPr/>
        </p:nvSpPr>
        <p:spPr>
          <a:xfrm>
            <a:off x="1632858" y="2955667"/>
            <a:ext cx="10219464"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Theo em để gấp được máy bay giấy cần vật liệu gì?</a:t>
            </a:r>
          </a:p>
        </p:txBody>
      </p:sp>
      <p:pic>
        <p:nvPicPr>
          <p:cNvPr id="1026" name="Picture 2" descr="Công nghệ lớp 3 Bài 9: Làm đồ chơi trang 55, 56, 57, 58, 59, 60, 61, 62 | Cánh diều (ảnh 4)">
            <a:extLst>
              <a:ext uri="{FF2B5EF4-FFF2-40B4-BE49-F238E27FC236}">
                <a16:creationId xmlns:a16="http://schemas.microsoft.com/office/drawing/2014/main" id="{7D89EC13-F023-4E36-BCA9-8049286EDB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357"/>
          <a:stretch/>
        </p:blipFill>
        <p:spPr bwMode="auto">
          <a:xfrm>
            <a:off x="1204119" y="3556872"/>
            <a:ext cx="13335000" cy="543513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44C753AA-57B1-4AF5-91C4-F92896895EE5}"/>
              </a:ext>
            </a:extLst>
          </p:cNvPr>
          <p:cNvSpPr/>
          <p:nvPr/>
        </p:nvSpPr>
        <p:spPr>
          <a:xfrm>
            <a:off x="1565055" y="8245371"/>
            <a:ext cx="13239522" cy="646331"/>
          </a:xfrm>
          <a:prstGeom prst="rect">
            <a:avLst/>
          </a:prstGeom>
          <a:solidFill>
            <a:schemeClr val="bg1"/>
          </a:solidFill>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Vật liệu gấp máy bay giấy: Giấy thủ công các màu hoặc giấy trắng.</a:t>
            </a:r>
          </a:p>
        </p:txBody>
      </p:sp>
      <p:sp>
        <p:nvSpPr>
          <p:cNvPr id="18" name="Thought Bubble: Cloud 17">
            <a:extLst>
              <a:ext uri="{FF2B5EF4-FFF2-40B4-BE49-F238E27FC236}">
                <a16:creationId xmlns:a16="http://schemas.microsoft.com/office/drawing/2014/main" id="{6347E38A-80F1-4592-B83D-62B69A2029E3}"/>
              </a:ext>
            </a:extLst>
          </p:cNvPr>
          <p:cNvSpPr/>
          <p:nvPr/>
        </p:nvSpPr>
        <p:spPr>
          <a:xfrm>
            <a:off x="12212924" y="2133600"/>
            <a:ext cx="3669594" cy="1872734"/>
          </a:xfrm>
          <a:prstGeom prst="cloudCallout">
            <a:avLst/>
          </a:prstGeom>
          <a:solidFill>
            <a:srgbClr val="FFE1F9"/>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a:solidFill>
                  <a:srgbClr val="0000CC"/>
                </a:solidFill>
                <a:latin typeface="Times New Roman" panose="02020603050405020304" pitchFamily="18" charset="0"/>
                <a:cs typeface="Times New Roman" panose="02020603050405020304" pitchFamily="18" charset="0"/>
              </a:rPr>
              <a:t>Thảo luận nhóm 2</a:t>
            </a:r>
          </a:p>
        </p:txBody>
      </p:sp>
    </p:spTree>
    <p:extLst>
      <p:ext uri="{BB962C8B-B14F-4D97-AF65-F5344CB8AC3E}">
        <p14:creationId xmlns:p14="http://schemas.microsoft.com/office/powerpoint/2010/main" val="26502395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698753" y="1447800"/>
            <a:ext cx="5012405"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Gấp máy bay.</a:t>
              </a:r>
            </a:p>
          </p:txBody>
        </p:sp>
        <p:cxnSp>
          <p:nvCxnSpPr>
            <p:cNvPr id="11" name="Straight Connector 10"/>
            <p:cNvCxnSpPr/>
            <p:nvPr/>
          </p:nvCxnSpPr>
          <p:spPr>
            <a:xfrm>
              <a:off x="1673234" y="2519755"/>
              <a:ext cx="5621066"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 name="Rectangle 2">
            <a:extLst>
              <a:ext uri="{FF2B5EF4-FFF2-40B4-BE49-F238E27FC236}">
                <a16:creationId xmlns:a16="http://schemas.microsoft.com/office/drawing/2014/main" id="{D9CA8EA9-2DC6-4700-AD7B-70C838E75224}"/>
              </a:ext>
            </a:extLst>
          </p:cNvPr>
          <p:cNvSpPr/>
          <p:nvPr/>
        </p:nvSpPr>
        <p:spPr>
          <a:xfrm>
            <a:off x="698753" y="2133600"/>
            <a:ext cx="4099199" cy="584775"/>
          </a:xfrm>
          <a:prstGeom prst="rect">
            <a:avLst/>
          </a:prstGeom>
        </p:spPr>
        <p:txBody>
          <a:bodyPr wrap="none">
            <a:spAutoFit/>
          </a:bodyPr>
          <a:lstStyle/>
          <a:p>
            <a:r>
              <a:rPr lang="vi-VN" sz="3200" b="1">
                <a:solidFill>
                  <a:srgbClr val="FF0000"/>
                </a:solidFill>
                <a:latin typeface="Times New Roman" panose="02020603050405020304" pitchFamily="18" charset="0"/>
                <a:cs typeface="Times New Roman" panose="02020603050405020304" pitchFamily="18" charset="0"/>
              </a:rPr>
              <a:t>c) Quy trình thực hiện</a:t>
            </a:r>
          </a:p>
        </p:txBody>
      </p:sp>
      <p:grpSp>
        <p:nvGrpSpPr>
          <p:cNvPr id="19" name="Group 18">
            <a:extLst>
              <a:ext uri="{FF2B5EF4-FFF2-40B4-BE49-F238E27FC236}">
                <a16:creationId xmlns:a16="http://schemas.microsoft.com/office/drawing/2014/main" id="{C8DC7633-E880-44A5-B403-4A7A395E77A2}"/>
              </a:ext>
            </a:extLst>
          </p:cNvPr>
          <p:cNvGrpSpPr/>
          <p:nvPr/>
        </p:nvGrpSpPr>
        <p:grpSpPr>
          <a:xfrm>
            <a:off x="5231587" y="103853"/>
            <a:ext cx="5878532" cy="1602434"/>
            <a:chOff x="5231587" y="103853"/>
            <a:chExt cx="5878532" cy="1602434"/>
          </a:xfrm>
        </p:grpSpPr>
        <p:grpSp>
          <p:nvGrpSpPr>
            <p:cNvPr id="20" name="Group 19">
              <a:extLst>
                <a:ext uri="{FF2B5EF4-FFF2-40B4-BE49-F238E27FC236}">
                  <a16:creationId xmlns:a16="http://schemas.microsoft.com/office/drawing/2014/main" id="{96BCA024-FC58-455A-B8C4-17E4B858798F}"/>
                </a:ext>
              </a:extLst>
            </p:cNvPr>
            <p:cNvGrpSpPr/>
            <p:nvPr/>
          </p:nvGrpSpPr>
          <p:grpSpPr>
            <a:xfrm>
              <a:off x="5231587" y="103853"/>
              <a:ext cx="5878532" cy="994830"/>
              <a:chOff x="4270277" y="164812"/>
              <a:chExt cx="5779343" cy="994830"/>
            </a:xfrm>
          </p:grpSpPr>
          <p:grpSp>
            <p:nvGrpSpPr>
              <p:cNvPr id="22" name="Group 21">
                <a:extLst>
                  <a:ext uri="{FF2B5EF4-FFF2-40B4-BE49-F238E27FC236}">
                    <a16:creationId xmlns:a16="http://schemas.microsoft.com/office/drawing/2014/main" id="{7ABC98DC-8CE7-4810-8D5B-6B697561DDDB}"/>
                  </a:ext>
                </a:extLst>
              </p:cNvPr>
              <p:cNvGrpSpPr/>
              <p:nvPr/>
            </p:nvGrpSpPr>
            <p:grpSpPr>
              <a:xfrm>
                <a:off x="4270277" y="164812"/>
                <a:ext cx="5779343" cy="994830"/>
                <a:chOff x="4270277" y="164812"/>
                <a:chExt cx="5779343" cy="994830"/>
              </a:xfrm>
            </p:grpSpPr>
            <p:sp>
              <p:nvSpPr>
                <p:cNvPr id="24" name="TextBox 23">
                  <a:extLst>
                    <a:ext uri="{FF2B5EF4-FFF2-40B4-BE49-F238E27FC236}">
                      <a16:creationId xmlns:a16="http://schemas.microsoft.com/office/drawing/2014/main" id="{0441B923-841C-4484-8E6F-1CD5E7208B44}"/>
                    </a:ext>
                  </a:extLst>
                </p:cNvPr>
                <p:cNvSpPr txBox="1"/>
                <p:nvPr/>
              </p:nvSpPr>
              <p:spPr>
                <a:xfrm>
                  <a:off x="4270277"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5" name="TextBox 24">
                  <a:extLst>
                    <a:ext uri="{FF2B5EF4-FFF2-40B4-BE49-F238E27FC236}">
                      <a16:creationId xmlns:a16="http://schemas.microsoft.com/office/drawing/2014/main" id="{D46CE529-A171-4D8F-B7E8-357D04CFF3D9}"/>
                    </a:ext>
                  </a:extLst>
                </p:cNvPr>
                <p:cNvSpPr txBox="1"/>
                <p:nvPr/>
              </p:nvSpPr>
              <p:spPr>
                <a:xfrm>
                  <a:off x="5993302" y="636422"/>
                  <a:ext cx="2367401"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CÔNG NGHỆ</a:t>
                  </a:r>
                </a:p>
              </p:txBody>
            </p:sp>
          </p:grpSp>
          <p:cxnSp>
            <p:nvCxnSpPr>
              <p:cNvPr id="23" name="Straight Connector 22">
                <a:extLst>
                  <a:ext uri="{FF2B5EF4-FFF2-40B4-BE49-F238E27FC236}">
                    <a16:creationId xmlns:a16="http://schemas.microsoft.com/office/drawing/2014/main" id="{F412060E-A20D-4449-9E65-F2FC06623929}"/>
                  </a:ext>
                </a:extLst>
              </p:cNvPr>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1" name="Text Box 14">
              <a:extLst>
                <a:ext uri="{FF2B5EF4-FFF2-40B4-BE49-F238E27FC236}">
                  <a16:creationId xmlns:a16="http://schemas.microsoft.com/office/drawing/2014/main" id="{DE080853-BDD4-44E1-90F6-FF9E6B05CE9A}"/>
                </a:ext>
              </a:extLst>
            </p:cNvPr>
            <p:cNvSpPr txBox="1">
              <a:spLocks noChangeArrowheads="1"/>
            </p:cNvSpPr>
            <p:nvPr/>
          </p:nvSpPr>
          <p:spPr bwMode="auto">
            <a:xfrm>
              <a:off x="5555916" y="1130309"/>
              <a:ext cx="5257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9: LÀM ĐỒ CH</a:t>
              </a:r>
              <a:r>
                <a:rPr lang="vi-VN" sz="2800" b="1">
                  <a:solidFill>
                    <a:srgbClr val="0000CC"/>
                  </a:solidFill>
                  <a:effectLst>
                    <a:outerShdw blurRad="38100" dist="38100" dir="2700000" algn="tl">
                      <a:srgbClr val="000000">
                        <a:alpha val="43137"/>
                      </a:srgbClr>
                    </a:outerShdw>
                  </a:effectLst>
                  <a:latin typeface="Times New Roman" pitchFamily="18" charset="0"/>
                </a:rPr>
                <a:t>Ơ</a:t>
              </a:r>
              <a:r>
                <a:rPr lang="en-US" sz="2800" b="1">
                  <a:solidFill>
                    <a:srgbClr val="0000CC"/>
                  </a:solidFill>
                  <a:effectLst>
                    <a:outerShdw blurRad="38100" dist="38100" dir="2700000" algn="tl">
                      <a:srgbClr val="000000">
                        <a:alpha val="43137"/>
                      </a:srgbClr>
                    </a:outerShdw>
                  </a:effectLst>
                  <a:latin typeface="Times New Roman" pitchFamily="18" charset="0"/>
                </a:rPr>
                <a:t>I (Tiết 2)</a:t>
              </a:r>
            </a:p>
          </p:txBody>
        </p:sp>
      </p:grpSp>
      <p:sp>
        <p:nvSpPr>
          <p:cNvPr id="32" name="Rectangle 31">
            <a:extLst>
              <a:ext uri="{FF2B5EF4-FFF2-40B4-BE49-F238E27FC236}">
                <a16:creationId xmlns:a16="http://schemas.microsoft.com/office/drawing/2014/main" id="{203B541B-EA2E-491B-B1E2-E9DDEE899729}"/>
              </a:ext>
            </a:extLst>
          </p:cNvPr>
          <p:cNvSpPr/>
          <p:nvPr/>
        </p:nvSpPr>
        <p:spPr>
          <a:xfrm>
            <a:off x="698753" y="2622469"/>
            <a:ext cx="11020966" cy="584775"/>
          </a:xfrm>
          <a:prstGeom prst="rect">
            <a:avLst/>
          </a:prstGeom>
        </p:spPr>
        <p:txBody>
          <a:bodyPr wrap="none">
            <a:spAutoFit/>
          </a:bodyPr>
          <a:lstStyle/>
          <a:p>
            <a:r>
              <a:rPr lang="vi-VN" sz="3200" b="1">
                <a:solidFill>
                  <a:srgbClr val="0000CC"/>
                </a:solidFill>
                <a:latin typeface="Times New Roman" panose="02020603050405020304" pitchFamily="18" charset="0"/>
                <a:cs typeface="Times New Roman" panose="02020603050405020304" pitchFamily="18" charset="0"/>
              </a:rPr>
              <a:t>Các em cùng thực hiện gấp máy bay theo các bước dưới đây:</a:t>
            </a:r>
          </a:p>
        </p:txBody>
      </p:sp>
      <p:pic>
        <p:nvPicPr>
          <p:cNvPr id="33" name="Picture 32">
            <a:extLst>
              <a:ext uri="{FF2B5EF4-FFF2-40B4-BE49-F238E27FC236}">
                <a16:creationId xmlns:a16="http://schemas.microsoft.com/office/drawing/2014/main" id="{8D78FF57-6F1E-4A59-8F95-7643CB1E8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724" y="3380261"/>
            <a:ext cx="6454576" cy="4493164"/>
          </a:xfrm>
          <a:prstGeom prst="rect">
            <a:avLst/>
          </a:prstGeom>
        </p:spPr>
      </p:pic>
      <p:pic>
        <p:nvPicPr>
          <p:cNvPr id="35" name="Picture 34">
            <a:extLst>
              <a:ext uri="{FF2B5EF4-FFF2-40B4-BE49-F238E27FC236}">
                <a16:creationId xmlns:a16="http://schemas.microsoft.com/office/drawing/2014/main" id="{50D24F48-85A6-4AFE-B333-D7A4772C44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2135" y1="54375" x2="58333" y2="12812"/>
                        <a14:foregroundMark x1="67188" y1="4375" x2="68750" y2="1250"/>
                        <a14:foregroundMark x1="65625" y1="2500" x2="69531" y2="1250"/>
                        <a14:foregroundMark x1="68490" y1="1875" x2="65625" y2="1875"/>
                        <a14:foregroundMark x1="96875" y1="6563" x2="98958" y2="2188"/>
                        <a14:foregroundMark x1="95052" y1="4375" x2="99219" y2="625"/>
                        <a14:foregroundMark x1="94531" y1="2500" x2="97656" y2="625"/>
                        <a14:foregroundMark x1="20313" y1="53125" x2="56510" y2="10938"/>
                        <a14:foregroundMark x1="23177" y1="56875" x2="60938" y2="13750"/>
                        <a14:foregroundMark x1="1302" y1="95313" x2="1823" y2="96875"/>
                        <a14:foregroundMark x1="3646" y1="96563" x2="3125" y2="99375"/>
                        <a14:foregroundMark x1="3125" y1="95625" x2="2083" y2="99063"/>
                        <a14:foregroundMark x1="3385" y1="95625" x2="3385" y2="95625"/>
                        <a14:foregroundMark x1="3125" y1="95000" x2="3125" y2="95000"/>
                        <a14:foregroundMark x1="1302" y1="94375" x2="1302" y2="94375"/>
                        <a14:foregroundMark x1="1302" y1="94375" x2="1302" y2="94375"/>
                        <a14:foregroundMark x1="1302" y1="94375" x2="1302" y2="94375"/>
                        <a14:foregroundMark x1="67448" y1="98125" x2="67448" y2="98125"/>
                        <a14:foregroundMark x1="67969" y1="97500" x2="67969" y2="97500"/>
                        <a14:foregroundMark x1="68229" y1="96563" x2="68229" y2="96563"/>
                        <a14:foregroundMark x1="68229" y1="95000" x2="68229" y2="95000"/>
                        <a14:foregroundMark x1="67969" y1="94063" x2="67969" y2="94063"/>
                        <a14:foregroundMark x1="66927" y1="94063" x2="66927" y2="94063"/>
                        <a14:foregroundMark x1="66667" y1="94063" x2="66667" y2="94063"/>
                        <a14:foregroundMark x1="66146" y1="94375" x2="66146" y2="94375"/>
                        <a14:foregroundMark x1="65885" y1="95000" x2="65885" y2="95000"/>
                        <a14:foregroundMark x1="65625" y1="95625" x2="65625" y2="95625"/>
                        <a14:foregroundMark x1="65365" y1="96563" x2="65365" y2="96563"/>
                        <a14:foregroundMark x1="65625" y1="96875" x2="66927" y2="96875"/>
                        <a14:foregroundMark x1="66927" y1="96875" x2="68229" y2="96875"/>
                        <a14:foregroundMark x1="68490" y1="96875" x2="68490" y2="96875"/>
                        <a14:foregroundMark x1="69271" y1="96875" x2="69271" y2="96875"/>
                        <a14:foregroundMark x1="69271" y1="96875" x2="69271" y2="96875"/>
                        <a14:foregroundMark x1="98177" y1="96250" x2="98177" y2="96250"/>
                        <a14:foregroundMark x1="98177" y1="96250" x2="98177" y2="96250"/>
                        <a14:foregroundMark x1="97396" y1="96250" x2="97396" y2="96250"/>
                        <a14:foregroundMark x1="97396" y1="96250" x2="97396" y2="96250"/>
                        <a14:foregroundMark x1="97135" y1="96250" x2="97135" y2="96250"/>
                        <a14:foregroundMark x1="96354" y1="96563" x2="96354" y2="96563"/>
                        <a14:foregroundMark x1="96094" y1="96875" x2="96094" y2="96875"/>
                        <a14:foregroundMark x1="96094" y1="97500" x2="96094" y2="97500"/>
                        <a14:foregroundMark x1="97396" y1="98750" x2="97396" y2="98750"/>
                        <a14:foregroundMark x1="97396" y1="99063" x2="97396" y2="99063"/>
                        <a14:foregroundMark x1="98698" y1="97813" x2="98698" y2="97813"/>
                        <a14:foregroundMark x1="98698" y1="96250" x2="98698" y2="96250"/>
                        <a14:foregroundMark x1="68490" y1="50625" x2="97917" y2="51875"/>
                      </a14:backgroundRemoval>
                    </a14:imgEffect>
                  </a14:imgLayer>
                </a14:imgProps>
              </a:ext>
              <a:ext uri="{28A0092B-C50C-407E-A947-70E740481C1C}">
                <a14:useLocalDpi xmlns:a14="http://schemas.microsoft.com/office/drawing/2010/main" val="0"/>
              </a:ext>
            </a:extLst>
          </a:blip>
          <a:stretch>
            <a:fillRect/>
          </a:stretch>
        </p:blipFill>
        <p:spPr>
          <a:xfrm>
            <a:off x="8222785" y="3530614"/>
            <a:ext cx="6954881" cy="4246398"/>
          </a:xfrm>
          <a:prstGeom prst="rect">
            <a:avLst/>
          </a:prstGeom>
        </p:spPr>
      </p:pic>
      <p:sp>
        <p:nvSpPr>
          <p:cNvPr id="44" name="Rectangle 43">
            <a:extLst>
              <a:ext uri="{FF2B5EF4-FFF2-40B4-BE49-F238E27FC236}">
                <a16:creationId xmlns:a16="http://schemas.microsoft.com/office/drawing/2014/main" id="{E65E5D31-88CA-4B77-84B3-32B120DC8446}"/>
              </a:ext>
            </a:extLst>
          </p:cNvPr>
          <p:cNvSpPr/>
          <p:nvPr/>
        </p:nvSpPr>
        <p:spPr>
          <a:xfrm>
            <a:off x="851153" y="7873425"/>
            <a:ext cx="6064481" cy="1077218"/>
          </a:xfrm>
          <a:prstGeom prst="rect">
            <a:avLst/>
          </a:prstGeom>
          <a:solidFill>
            <a:schemeClr val="bg1"/>
          </a:solidFill>
        </p:spPr>
        <p:txBody>
          <a:bodyPr wrap="none">
            <a:spAutoFit/>
          </a:bodyPr>
          <a:lstStyle/>
          <a:p>
            <a:pPr marL="514350" indent="-514350" algn="ctr">
              <a:buAutoNum type="arabicPeriod"/>
            </a:pPr>
            <a:r>
              <a:rPr lang="vi-VN" sz="3200" b="1">
                <a:solidFill>
                  <a:srgbClr val="0000CC"/>
                </a:solidFill>
                <a:latin typeface="Times New Roman" panose="02020603050405020304" pitchFamily="18" charset="0"/>
                <a:cs typeface="Times New Roman" panose="02020603050405020304" pitchFamily="18" charset="0"/>
              </a:rPr>
              <a:t>Gấp đôi tờ giấy hình chữ nhật.</a:t>
            </a:r>
          </a:p>
          <a:p>
            <a:pPr algn="ctr"/>
            <a:r>
              <a:rPr lang="vi-VN" sz="3200" b="1">
                <a:solidFill>
                  <a:srgbClr val="0000CC"/>
                </a:solidFill>
                <a:latin typeface="Times New Roman" panose="02020603050405020304" pitchFamily="18" charset="0"/>
                <a:cs typeface="Times New Roman" panose="02020603050405020304" pitchFamily="18" charset="0"/>
              </a:rPr>
              <a:t>Miết nếp gấp và mở ra</a:t>
            </a:r>
          </a:p>
        </p:txBody>
      </p:sp>
      <p:sp>
        <p:nvSpPr>
          <p:cNvPr id="45" name="Rectangle 44">
            <a:extLst>
              <a:ext uri="{FF2B5EF4-FFF2-40B4-BE49-F238E27FC236}">
                <a16:creationId xmlns:a16="http://schemas.microsoft.com/office/drawing/2014/main" id="{75F51867-51F8-4A15-BE54-3350B1B04583}"/>
              </a:ext>
            </a:extLst>
          </p:cNvPr>
          <p:cNvSpPr/>
          <p:nvPr/>
        </p:nvSpPr>
        <p:spPr>
          <a:xfrm>
            <a:off x="8492431" y="7799546"/>
            <a:ext cx="6454576" cy="1077218"/>
          </a:xfrm>
          <a:prstGeom prst="rect">
            <a:avLst/>
          </a:prstGeom>
          <a:solidFill>
            <a:schemeClr val="bg1"/>
          </a:solidFill>
        </p:spPr>
        <p:txBody>
          <a:bodyPr wrap="square">
            <a:spAutoFit/>
          </a:bodyPr>
          <a:lstStyle/>
          <a:p>
            <a:pPr algn="ctr"/>
            <a:r>
              <a:rPr lang="vi-VN" sz="3200" b="1">
                <a:solidFill>
                  <a:srgbClr val="0000CC"/>
                </a:solidFill>
                <a:latin typeface="Times New Roman" panose="02020603050405020304" pitchFamily="18" charset="0"/>
                <a:cs typeface="Times New Roman" panose="02020603050405020304" pitchFamily="18" charset="0"/>
              </a:rPr>
              <a:t>2. Gấp chéo tờ giấy, miết nép gấp và mở ra. Làm tương tự ở nửa kia.</a:t>
            </a:r>
          </a:p>
        </p:txBody>
      </p:sp>
    </p:spTree>
    <p:extLst>
      <p:ext uri="{BB962C8B-B14F-4D97-AF65-F5344CB8AC3E}">
        <p14:creationId xmlns:p14="http://schemas.microsoft.com/office/powerpoint/2010/main" val="153428799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ircle(in)">
                                      <p:cBhvr>
                                        <p:cTn id="17" dur="20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ircle(in)">
                                      <p:cBhvr>
                                        <p:cTn id="27" dur="20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2" grpId="0"/>
      <p:bldP spid="44" grpId="0" animBg="1"/>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698753" y="1447800"/>
            <a:ext cx="5012405"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Gấp máy bay.</a:t>
              </a:r>
            </a:p>
          </p:txBody>
        </p:sp>
        <p:cxnSp>
          <p:nvCxnSpPr>
            <p:cNvPr id="11" name="Straight Connector 10"/>
            <p:cNvCxnSpPr/>
            <p:nvPr/>
          </p:nvCxnSpPr>
          <p:spPr>
            <a:xfrm>
              <a:off x="1673234" y="2519755"/>
              <a:ext cx="5621066"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 name="Rectangle 2">
            <a:extLst>
              <a:ext uri="{FF2B5EF4-FFF2-40B4-BE49-F238E27FC236}">
                <a16:creationId xmlns:a16="http://schemas.microsoft.com/office/drawing/2014/main" id="{D9CA8EA9-2DC6-4700-AD7B-70C838E75224}"/>
              </a:ext>
            </a:extLst>
          </p:cNvPr>
          <p:cNvSpPr/>
          <p:nvPr/>
        </p:nvSpPr>
        <p:spPr>
          <a:xfrm>
            <a:off x="698753" y="2133600"/>
            <a:ext cx="4099199" cy="584775"/>
          </a:xfrm>
          <a:prstGeom prst="rect">
            <a:avLst/>
          </a:prstGeom>
        </p:spPr>
        <p:txBody>
          <a:bodyPr wrap="none">
            <a:spAutoFit/>
          </a:bodyPr>
          <a:lstStyle/>
          <a:p>
            <a:r>
              <a:rPr lang="vi-VN" sz="3200" b="1">
                <a:solidFill>
                  <a:srgbClr val="FF0000"/>
                </a:solidFill>
                <a:latin typeface="Times New Roman" panose="02020603050405020304" pitchFamily="18" charset="0"/>
                <a:cs typeface="Times New Roman" panose="02020603050405020304" pitchFamily="18" charset="0"/>
              </a:rPr>
              <a:t>c) Quy trình thực hiện</a:t>
            </a:r>
          </a:p>
        </p:txBody>
      </p:sp>
      <p:grpSp>
        <p:nvGrpSpPr>
          <p:cNvPr id="19" name="Group 18">
            <a:extLst>
              <a:ext uri="{FF2B5EF4-FFF2-40B4-BE49-F238E27FC236}">
                <a16:creationId xmlns:a16="http://schemas.microsoft.com/office/drawing/2014/main" id="{C8DC7633-E880-44A5-B403-4A7A395E77A2}"/>
              </a:ext>
            </a:extLst>
          </p:cNvPr>
          <p:cNvGrpSpPr/>
          <p:nvPr/>
        </p:nvGrpSpPr>
        <p:grpSpPr>
          <a:xfrm>
            <a:off x="5231587" y="103853"/>
            <a:ext cx="5878532" cy="1602434"/>
            <a:chOff x="5231587" y="103853"/>
            <a:chExt cx="5878532" cy="1602434"/>
          </a:xfrm>
        </p:grpSpPr>
        <p:grpSp>
          <p:nvGrpSpPr>
            <p:cNvPr id="20" name="Group 19">
              <a:extLst>
                <a:ext uri="{FF2B5EF4-FFF2-40B4-BE49-F238E27FC236}">
                  <a16:creationId xmlns:a16="http://schemas.microsoft.com/office/drawing/2014/main" id="{96BCA024-FC58-455A-B8C4-17E4B858798F}"/>
                </a:ext>
              </a:extLst>
            </p:cNvPr>
            <p:cNvGrpSpPr/>
            <p:nvPr/>
          </p:nvGrpSpPr>
          <p:grpSpPr>
            <a:xfrm>
              <a:off x="5231587" y="103853"/>
              <a:ext cx="5878532" cy="994830"/>
              <a:chOff x="4270277" y="164812"/>
              <a:chExt cx="5779343" cy="994830"/>
            </a:xfrm>
          </p:grpSpPr>
          <p:grpSp>
            <p:nvGrpSpPr>
              <p:cNvPr id="22" name="Group 21">
                <a:extLst>
                  <a:ext uri="{FF2B5EF4-FFF2-40B4-BE49-F238E27FC236}">
                    <a16:creationId xmlns:a16="http://schemas.microsoft.com/office/drawing/2014/main" id="{7ABC98DC-8CE7-4810-8D5B-6B697561DDDB}"/>
                  </a:ext>
                </a:extLst>
              </p:cNvPr>
              <p:cNvGrpSpPr/>
              <p:nvPr/>
            </p:nvGrpSpPr>
            <p:grpSpPr>
              <a:xfrm>
                <a:off x="4270277" y="164812"/>
                <a:ext cx="5779343" cy="994830"/>
                <a:chOff x="4270277" y="164812"/>
                <a:chExt cx="5779343" cy="994830"/>
              </a:xfrm>
            </p:grpSpPr>
            <p:sp>
              <p:nvSpPr>
                <p:cNvPr id="24" name="TextBox 23">
                  <a:extLst>
                    <a:ext uri="{FF2B5EF4-FFF2-40B4-BE49-F238E27FC236}">
                      <a16:creationId xmlns:a16="http://schemas.microsoft.com/office/drawing/2014/main" id="{0441B923-841C-4484-8E6F-1CD5E7208B44}"/>
                    </a:ext>
                  </a:extLst>
                </p:cNvPr>
                <p:cNvSpPr txBox="1"/>
                <p:nvPr/>
              </p:nvSpPr>
              <p:spPr>
                <a:xfrm>
                  <a:off x="4270277"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5" name="TextBox 24">
                  <a:extLst>
                    <a:ext uri="{FF2B5EF4-FFF2-40B4-BE49-F238E27FC236}">
                      <a16:creationId xmlns:a16="http://schemas.microsoft.com/office/drawing/2014/main" id="{D46CE529-A171-4D8F-B7E8-357D04CFF3D9}"/>
                    </a:ext>
                  </a:extLst>
                </p:cNvPr>
                <p:cNvSpPr txBox="1"/>
                <p:nvPr/>
              </p:nvSpPr>
              <p:spPr>
                <a:xfrm>
                  <a:off x="5993302" y="636422"/>
                  <a:ext cx="2367401"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CÔNG NGHỆ</a:t>
                  </a:r>
                </a:p>
              </p:txBody>
            </p:sp>
          </p:grpSp>
          <p:cxnSp>
            <p:nvCxnSpPr>
              <p:cNvPr id="23" name="Straight Connector 22">
                <a:extLst>
                  <a:ext uri="{FF2B5EF4-FFF2-40B4-BE49-F238E27FC236}">
                    <a16:creationId xmlns:a16="http://schemas.microsoft.com/office/drawing/2014/main" id="{F412060E-A20D-4449-9E65-F2FC06623929}"/>
                  </a:ext>
                </a:extLst>
              </p:cNvPr>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1" name="Text Box 14">
              <a:extLst>
                <a:ext uri="{FF2B5EF4-FFF2-40B4-BE49-F238E27FC236}">
                  <a16:creationId xmlns:a16="http://schemas.microsoft.com/office/drawing/2014/main" id="{DE080853-BDD4-44E1-90F6-FF9E6B05CE9A}"/>
                </a:ext>
              </a:extLst>
            </p:cNvPr>
            <p:cNvSpPr txBox="1">
              <a:spLocks noChangeArrowheads="1"/>
            </p:cNvSpPr>
            <p:nvPr/>
          </p:nvSpPr>
          <p:spPr bwMode="auto">
            <a:xfrm>
              <a:off x="5555916" y="1130309"/>
              <a:ext cx="5257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9: LÀM ĐỒ CH</a:t>
              </a:r>
              <a:r>
                <a:rPr lang="vi-VN" sz="2800" b="1">
                  <a:solidFill>
                    <a:srgbClr val="0000CC"/>
                  </a:solidFill>
                  <a:effectLst>
                    <a:outerShdw blurRad="38100" dist="38100" dir="2700000" algn="tl">
                      <a:srgbClr val="000000">
                        <a:alpha val="43137"/>
                      </a:srgbClr>
                    </a:outerShdw>
                  </a:effectLst>
                  <a:latin typeface="Times New Roman" pitchFamily="18" charset="0"/>
                </a:rPr>
                <a:t>Ơ</a:t>
              </a:r>
              <a:r>
                <a:rPr lang="en-US" sz="2800" b="1">
                  <a:solidFill>
                    <a:srgbClr val="0000CC"/>
                  </a:solidFill>
                  <a:effectLst>
                    <a:outerShdw blurRad="38100" dist="38100" dir="2700000" algn="tl">
                      <a:srgbClr val="000000">
                        <a:alpha val="43137"/>
                      </a:srgbClr>
                    </a:outerShdw>
                  </a:effectLst>
                  <a:latin typeface="Times New Roman" pitchFamily="18" charset="0"/>
                </a:rPr>
                <a:t>I (Tiết 2)</a:t>
              </a:r>
            </a:p>
          </p:txBody>
        </p:sp>
      </p:grpSp>
      <p:sp>
        <p:nvSpPr>
          <p:cNvPr id="32" name="Rectangle 31">
            <a:extLst>
              <a:ext uri="{FF2B5EF4-FFF2-40B4-BE49-F238E27FC236}">
                <a16:creationId xmlns:a16="http://schemas.microsoft.com/office/drawing/2014/main" id="{203B541B-EA2E-491B-B1E2-E9DDEE899729}"/>
              </a:ext>
            </a:extLst>
          </p:cNvPr>
          <p:cNvSpPr/>
          <p:nvPr/>
        </p:nvSpPr>
        <p:spPr>
          <a:xfrm>
            <a:off x="698753" y="2622469"/>
            <a:ext cx="11020966" cy="584775"/>
          </a:xfrm>
          <a:prstGeom prst="rect">
            <a:avLst/>
          </a:prstGeom>
        </p:spPr>
        <p:txBody>
          <a:bodyPr wrap="none">
            <a:spAutoFit/>
          </a:bodyPr>
          <a:lstStyle/>
          <a:p>
            <a:r>
              <a:rPr lang="vi-VN" sz="3200" b="1">
                <a:solidFill>
                  <a:srgbClr val="0000CC"/>
                </a:solidFill>
                <a:latin typeface="Times New Roman" panose="02020603050405020304" pitchFamily="18" charset="0"/>
                <a:cs typeface="Times New Roman" panose="02020603050405020304" pitchFamily="18" charset="0"/>
              </a:rPr>
              <a:t>Các em cùng thực hiện gấp máy bay theo các bước dưới đây:</a:t>
            </a:r>
          </a:p>
        </p:txBody>
      </p:sp>
      <p:sp>
        <p:nvSpPr>
          <p:cNvPr id="45" name="Rectangle 44">
            <a:extLst>
              <a:ext uri="{FF2B5EF4-FFF2-40B4-BE49-F238E27FC236}">
                <a16:creationId xmlns:a16="http://schemas.microsoft.com/office/drawing/2014/main" id="{75F51867-51F8-4A15-BE54-3350B1B04583}"/>
              </a:ext>
            </a:extLst>
          </p:cNvPr>
          <p:cNvSpPr/>
          <p:nvPr/>
        </p:nvSpPr>
        <p:spPr>
          <a:xfrm>
            <a:off x="8694143" y="7799546"/>
            <a:ext cx="6454576" cy="1077218"/>
          </a:xfrm>
          <a:prstGeom prst="rect">
            <a:avLst/>
          </a:prstGeom>
          <a:solidFill>
            <a:schemeClr val="bg1"/>
          </a:solidFill>
        </p:spPr>
        <p:txBody>
          <a:bodyPr wrap="square">
            <a:spAutoFit/>
          </a:bodyPr>
          <a:lstStyle/>
          <a:p>
            <a:pPr algn="ctr"/>
            <a:r>
              <a:rPr lang="vi-VN" sz="3200" b="1">
                <a:solidFill>
                  <a:srgbClr val="0000CC"/>
                </a:solidFill>
                <a:latin typeface="Times New Roman" panose="02020603050405020304" pitchFamily="18" charset="0"/>
                <a:cs typeface="Times New Roman" panose="02020603050405020304" pitchFamily="18" charset="0"/>
              </a:rPr>
              <a:t>4. Gấp theo đường nét đứt </a:t>
            </a:r>
            <a:r>
              <a:rPr lang="vi-VN" sz="3200" b="1">
                <a:solidFill>
                  <a:srgbClr val="FF0000"/>
                </a:solidFill>
                <a:latin typeface="Times New Roman" panose="02020603050405020304" pitchFamily="18" charset="0"/>
                <a:cs typeface="Times New Roman" panose="02020603050405020304" pitchFamily="18" charset="0"/>
              </a:rPr>
              <a:t>n </a:t>
            </a:r>
            <a:r>
              <a:rPr lang="vi-VN" sz="3200" b="1">
                <a:solidFill>
                  <a:srgbClr val="0000CC"/>
                </a:solidFill>
                <a:latin typeface="Times New Roman" panose="02020603050405020304" pitchFamily="18" charset="0"/>
                <a:cs typeface="Times New Roman" panose="02020603050405020304" pitchFamily="18" charset="0"/>
              </a:rPr>
              <a:t>như hình vẽ.</a:t>
            </a:r>
          </a:p>
        </p:txBody>
      </p:sp>
      <p:pic>
        <p:nvPicPr>
          <p:cNvPr id="6" name="Picture 5">
            <a:extLst>
              <a:ext uri="{FF2B5EF4-FFF2-40B4-BE49-F238E27FC236}">
                <a16:creationId xmlns:a16="http://schemas.microsoft.com/office/drawing/2014/main" id="{B964DF55-F4D1-4910-A844-A267D20DDA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154" y="3228371"/>
            <a:ext cx="7009699" cy="4571175"/>
          </a:xfrm>
          <a:prstGeom prst="rect">
            <a:avLst/>
          </a:prstGeom>
        </p:spPr>
      </p:pic>
      <p:pic>
        <p:nvPicPr>
          <p:cNvPr id="8" name="Picture 7">
            <a:extLst>
              <a:ext uri="{FF2B5EF4-FFF2-40B4-BE49-F238E27FC236}">
                <a16:creationId xmlns:a16="http://schemas.microsoft.com/office/drawing/2014/main" id="{087A2430-E452-4B76-9E26-64BC8A2B65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431" y="3284936"/>
            <a:ext cx="6656288" cy="4337669"/>
          </a:xfrm>
          <a:prstGeom prst="rect">
            <a:avLst/>
          </a:prstGeom>
        </p:spPr>
      </p:pic>
      <p:sp>
        <p:nvSpPr>
          <p:cNvPr id="44" name="Rectangle 43">
            <a:extLst>
              <a:ext uri="{FF2B5EF4-FFF2-40B4-BE49-F238E27FC236}">
                <a16:creationId xmlns:a16="http://schemas.microsoft.com/office/drawing/2014/main" id="{E65E5D31-88CA-4B77-84B3-32B120DC8446}"/>
              </a:ext>
            </a:extLst>
          </p:cNvPr>
          <p:cNvSpPr/>
          <p:nvPr/>
        </p:nvSpPr>
        <p:spPr>
          <a:xfrm>
            <a:off x="823119" y="7799546"/>
            <a:ext cx="6580088" cy="1077218"/>
          </a:xfrm>
          <a:prstGeom prst="rect">
            <a:avLst/>
          </a:prstGeom>
          <a:solidFill>
            <a:schemeClr val="bg1"/>
          </a:solidFill>
        </p:spPr>
        <p:txBody>
          <a:bodyPr wrap="square">
            <a:spAutoFit/>
          </a:bodyPr>
          <a:lstStyle/>
          <a:p>
            <a:pPr algn="ctr"/>
            <a:r>
              <a:rPr lang="vi-VN" sz="3200" b="1">
                <a:solidFill>
                  <a:srgbClr val="0000CC"/>
                </a:solidFill>
                <a:latin typeface="Times New Roman" panose="02020603050405020304" pitchFamily="18" charset="0"/>
                <a:cs typeface="Times New Roman" panose="02020603050405020304" pitchFamily="18" charset="0"/>
              </a:rPr>
              <a:t>3. Tại điểm GA trùng với GD. Làm tương tự ở nửa kia.</a:t>
            </a:r>
          </a:p>
        </p:txBody>
      </p:sp>
    </p:spTree>
    <p:extLst>
      <p:ext uri="{BB962C8B-B14F-4D97-AF65-F5344CB8AC3E}">
        <p14:creationId xmlns:p14="http://schemas.microsoft.com/office/powerpoint/2010/main" val="31878261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2" grpId="0"/>
      <p:bldP spid="45"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698753" y="1447800"/>
            <a:ext cx="5012405"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Gấp máy bay.</a:t>
              </a:r>
            </a:p>
          </p:txBody>
        </p:sp>
        <p:cxnSp>
          <p:nvCxnSpPr>
            <p:cNvPr id="11" name="Straight Connector 10"/>
            <p:cNvCxnSpPr/>
            <p:nvPr/>
          </p:nvCxnSpPr>
          <p:spPr>
            <a:xfrm>
              <a:off x="1673234" y="2519755"/>
              <a:ext cx="5621066"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 name="Rectangle 2">
            <a:extLst>
              <a:ext uri="{FF2B5EF4-FFF2-40B4-BE49-F238E27FC236}">
                <a16:creationId xmlns:a16="http://schemas.microsoft.com/office/drawing/2014/main" id="{D9CA8EA9-2DC6-4700-AD7B-70C838E75224}"/>
              </a:ext>
            </a:extLst>
          </p:cNvPr>
          <p:cNvSpPr/>
          <p:nvPr/>
        </p:nvSpPr>
        <p:spPr>
          <a:xfrm>
            <a:off x="698753" y="2133600"/>
            <a:ext cx="4099199" cy="584775"/>
          </a:xfrm>
          <a:prstGeom prst="rect">
            <a:avLst/>
          </a:prstGeom>
        </p:spPr>
        <p:txBody>
          <a:bodyPr wrap="none">
            <a:spAutoFit/>
          </a:bodyPr>
          <a:lstStyle/>
          <a:p>
            <a:r>
              <a:rPr lang="vi-VN" sz="3200" b="1">
                <a:solidFill>
                  <a:srgbClr val="FF0000"/>
                </a:solidFill>
                <a:latin typeface="Times New Roman" panose="02020603050405020304" pitchFamily="18" charset="0"/>
                <a:cs typeface="Times New Roman" panose="02020603050405020304" pitchFamily="18" charset="0"/>
              </a:rPr>
              <a:t>c) Quy trình thực hiện</a:t>
            </a:r>
          </a:p>
        </p:txBody>
      </p:sp>
      <p:grpSp>
        <p:nvGrpSpPr>
          <p:cNvPr id="19" name="Group 18">
            <a:extLst>
              <a:ext uri="{FF2B5EF4-FFF2-40B4-BE49-F238E27FC236}">
                <a16:creationId xmlns:a16="http://schemas.microsoft.com/office/drawing/2014/main" id="{C8DC7633-E880-44A5-B403-4A7A395E77A2}"/>
              </a:ext>
            </a:extLst>
          </p:cNvPr>
          <p:cNvGrpSpPr/>
          <p:nvPr/>
        </p:nvGrpSpPr>
        <p:grpSpPr>
          <a:xfrm>
            <a:off x="5231587" y="103853"/>
            <a:ext cx="5878532" cy="1602434"/>
            <a:chOff x="5231587" y="103853"/>
            <a:chExt cx="5878532" cy="1602434"/>
          </a:xfrm>
        </p:grpSpPr>
        <p:grpSp>
          <p:nvGrpSpPr>
            <p:cNvPr id="20" name="Group 19">
              <a:extLst>
                <a:ext uri="{FF2B5EF4-FFF2-40B4-BE49-F238E27FC236}">
                  <a16:creationId xmlns:a16="http://schemas.microsoft.com/office/drawing/2014/main" id="{96BCA024-FC58-455A-B8C4-17E4B858798F}"/>
                </a:ext>
              </a:extLst>
            </p:cNvPr>
            <p:cNvGrpSpPr/>
            <p:nvPr/>
          </p:nvGrpSpPr>
          <p:grpSpPr>
            <a:xfrm>
              <a:off x="5231587" y="103853"/>
              <a:ext cx="5878532" cy="994830"/>
              <a:chOff x="4270277" y="164812"/>
              <a:chExt cx="5779343" cy="994830"/>
            </a:xfrm>
          </p:grpSpPr>
          <p:grpSp>
            <p:nvGrpSpPr>
              <p:cNvPr id="22" name="Group 21">
                <a:extLst>
                  <a:ext uri="{FF2B5EF4-FFF2-40B4-BE49-F238E27FC236}">
                    <a16:creationId xmlns:a16="http://schemas.microsoft.com/office/drawing/2014/main" id="{7ABC98DC-8CE7-4810-8D5B-6B697561DDDB}"/>
                  </a:ext>
                </a:extLst>
              </p:cNvPr>
              <p:cNvGrpSpPr/>
              <p:nvPr/>
            </p:nvGrpSpPr>
            <p:grpSpPr>
              <a:xfrm>
                <a:off x="4270277" y="164812"/>
                <a:ext cx="5779343" cy="994830"/>
                <a:chOff x="4270277" y="164812"/>
                <a:chExt cx="5779343" cy="994830"/>
              </a:xfrm>
            </p:grpSpPr>
            <p:sp>
              <p:nvSpPr>
                <p:cNvPr id="24" name="TextBox 23">
                  <a:extLst>
                    <a:ext uri="{FF2B5EF4-FFF2-40B4-BE49-F238E27FC236}">
                      <a16:creationId xmlns:a16="http://schemas.microsoft.com/office/drawing/2014/main" id="{0441B923-841C-4484-8E6F-1CD5E7208B44}"/>
                    </a:ext>
                  </a:extLst>
                </p:cNvPr>
                <p:cNvSpPr txBox="1"/>
                <p:nvPr/>
              </p:nvSpPr>
              <p:spPr>
                <a:xfrm>
                  <a:off x="4270277"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5" name="TextBox 24">
                  <a:extLst>
                    <a:ext uri="{FF2B5EF4-FFF2-40B4-BE49-F238E27FC236}">
                      <a16:creationId xmlns:a16="http://schemas.microsoft.com/office/drawing/2014/main" id="{D46CE529-A171-4D8F-B7E8-357D04CFF3D9}"/>
                    </a:ext>
                  </a:extLst>
                </p:cNvPr>
                <p:cNvSpPr txBox="1"/>
                <p:nvPr/>
              </p:nvSpPr>
              <p:spPr>
                <a:xfrm>
                  <a:off x="5993302" y="636422"/>
                  <a:ext cx="2367401"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CÔNG NGHỆ</a:t>
                  </a:r>
                </a:p>
              </p:txBody>
            </p:sp>
          </p:grpSp>
          <p:cxnSp>
            <p:nvCxnSpPr>
              <p:cNvPr id="23" name="Straight Connector 22">
                <a:extLst>
                  <a:ext uri="{FF2B5EF4-FFF2-40B4-BE49-F238E27FC236}">
                    <a16:creationId xmlns:a16="http://schemas.microsoft.com/office/drawing/2014/main" id="{F412060E-A20D-4449-9E65-F2FC06623929}"/>
                  </a:ext>
                </a:extLst>
              </p:cNvPr>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1" name="Text Box 14">
              <a:extLst>
                <a:ext uri="{FF2B5EF4-FFF2-40B4-BE49-F238E27FC236}">
                  <a16:creationId xmlns:a16="http://schemas.microsoft.com/office/drawing/2014/main" id="{DE080853-BDD4-44E1-90F6-FF9E6B05CE9A}"/>
                </a:ext>
              </a:extLst>
            </p:cNvPr>
            <p:cNvSpPr txBox="1">
              <a:spLocks noChangeArrowheads="1"/>
            </p:cNvSpPr>
            <p:nvPr/>
          </p:nvSpPr>
          <p:spPr bwMode="auto">
            <a:xfrm>
              <a:off x="5555916" y="1130309"/>
              <a:ext cx="5257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9: LÀM ĐỒ CH</a:t>
              </a:r>
              <a:r>
                <a:rPr lang="vi-VN" sz="2800" b="1">
                  <a:solidFill>
                    <a:srgbClr val="0000CC"/>
                  </a:solidFill>
                  <a:effectLst>
                    <a:outerShdw blurRad="38100" dist="38100" dir="2700000" algn="tl">
                      <a:srgbClr val="000000">
                        <a:alpha val="43137"/>
                      </a:srgbClr>
                    </a:outerShdw>
                  </a:effectLst>
                  <a:latin typeface="Times New Roman" pitchFamily="18" charset="0"/>
                </a:rPr>
                <a:t>Ơ</a:t>
              </a:r>
              <a:r>
                <a:rPr lang="en-US" sz="2800" b="1">
                  <a:solidFill>
                    <a:srgbClr val="0000CC"/>
                  </a:solidFill>
                  <a:effectLst>
                    <a:outerShdw blurRad="38100" dist="38100" dir="2700000" algn="tl">
                      <a:srgbClr val="000000">
                        <a:alpha val="43137"/>
                      </a:srgbClr>
                    </a:outerShdw>
                  </a:effectLst>
                  <a:latin typeface="Times New Roman" pitchFamily="18" charset="0"/>
                </a:rPr>
                <a:t>I (Tiết 2)</a:t>
              </a:r>
            </a:p>
          </p:txBody>
        </p:sp>
      </p:grpSp>
      <p:sp>
        <p:nvSpPr>
          <p:cNvPr id="32" name="Rectangle 31">
            <a:extLst>
              <a:ext uri="{FF2B5EF4-FFF2-40B4-BE49-F238E27FC236}">
                <a16:creationId xmlns:a16="http://schemas.microsoft.com/office/drawing/2014/main" id="{203B541B-EA2E-491B-B1E2-E9DDEE899729}"/>
              </a:ext>
            </a:extLst>
          </p:cNvPr>
          <p:cNvSpPr/>
          <p:nvPr/>
        </p:nvSpPr>
        <p:spPr>
          <a:xfrm>
            <a:off x="698753" y="2622469"/>
            <a:ext cx="11020966" cy="584775"/>
          </a:xfrm>
          <a:prstGeom prst="rect">
            <a:avLst/>
          </a:prstGeom>
        </p:spPr>
        <p:txBody>
          <a:bodyPr wrap="none">
            <a:spAutoFit/>
          </a:bodyPr>
          <a:lstStyle/>
          <a:p>
            <a:r>
              <a:rPr lang="vi-VN" sz="3200" b="1">
                <a:solidFill>
                  <a:srgbClr val="0000CC"/>
                </a:solidFill>
                <a:latin typeface="Times New Roman" panose="02020603050405020304" pitchFamily="18" charset="0"/>
                <a:cs typeface="Times New Roman" panose="02020603050405020304" pitchFamily="18" charset="0"/>
              </a:rPr>
              <a:t>Các em cùng thực hiện gấp máy bay theo các bước dưới đây:</a:t>
            </a:r>
          </a:p>
        </p:txBody>
      </p:sp>
      <p:pic>
        <p:nvPicPr>
          <p:cNvPr id="12" name="Picture 11">
            <a:extLst>
              <a:ext uri="{FF2B5EF4-FFF2-40B4-BE49-F238E27FC236}">
                <a16:creationId xmlns:a16="http://schemas.microsoft.com/office/drawing/2014/main" id="{1199D36F-6F03-47A4-A28E-8832ADEB9D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3519" y="3115610"/>
            <a:ext cx="7620000" cy="4861428"/>
          </a:xfrm>
          <a:prstGeom prst="rect">
            <a:avLst/>
          </a:prstGeom>
        </p:spPr>
      </p:pic>
      <p:pic>
        <p:nvPicPr>
          <p:cNvPr id="17" name="Picture 16">
            <a:extLst>
              <a:ext uri="{FF2B5EF4-FFF2-40B4-BE49-F238E27FC236}">
                <a16:creationId xmlns:a16="http://schemas.microsoft.com/office/drawing/2014/main" id="{E114649F-90BF-4F16-94B6-67AE31F000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026" y="3215936"/>
            <a:ext cx="6144166" cy="4761102"/>
          </a:xfrm>
          <a:prstGeom prst="rect">
            <a:avLst/>
          </a:prstGeom>
        </p:spPr>
      </p:pic>
      <p:sp>
        <p:nvSpPr>
          <p:cNvPr id="44" name="Rectangle 43">
            <a:extLst>
              <a:ext uri="{FF2B5EF4-FFF2-40B4-BE49-F238E27FC236}">
                <a16:creationId xmlns:a16="http://schemas.microsoft.com/office/drawing/2014/main" id="{E65E5D31-88CA-4B77-84B3-32B120DC8446}"/>
              </a:ext>
            </a:extLst>
          </p:cNvPr>
          <p:cNvSpPr/>
          <p:nvPr/>
        </p:nvSpPr>
        <p:spPr>
          <a:xfrm>
            <a:off x="793699" y="8068805"/>
            <a:ext cx="7010400" cy="584775"/>
          </a:xfrm>
          <a:prstGeom prst="rect">
            <a:avLst/>
          </a:prstGeom>
          <a:solidFill>
            <a:schemeClr val="bg1"/>
          </a:solidFill>
        </p:spPr>
        <p:txBody>
          <a:bodyPr wrap="square">
            <a:spAutoFit/>
          </a:bodyPr>
          <a:lstStyle/>
          <a:p>
            <a:pPr algn="ctr"/>
            <a:r>
              <a:rPr lang="vi-VN" sz="3200" b="1">
                <a:solidFill>
                  <a:srgbClr val="0000CC"/>
                </a:solidFill>
                <a:latin typeface="Times New Roman" panose="02020603050405020304" pitchFamily="18" charset="0"/>
                <a:cs typeface="Times New Roman" panose="02020603050405020304" pitchFamily="18" charset="0"/>
              </a:rPr>
              <a:t>5. Gấp theo đường nét đứt KG và KH</a:t>
            </a:r>
          </a:p>
        </p:txBody>
      </p:sp>
      <p:sp>
        <p:nvSpPr>
          <p:cNvPr id="45" name="Rectangle 44">
            <a:extLst>
              <a:ext uri="{FF2B5EF4-FFF2-40B4-BE49-F238E27FC236}">
                <a16:creationId xmlns:a16="http://schemas.microsoft.com/office/drawing/2014/main" id="{75F51867-51F8-4A15-BE54-3350B1B04583}"/>
              </a:ext>
            </a:extLst>
          </p:cNvPr>
          <p:cNvSpPr/>
          <p:nvPr/>
        </p:nvSpPr>
        <p:spPr>
          <a:xfrm>
            <a:off x="8976146" y="8068804"/>
            <a:ext cx="6454576" cy="584775"/>
          </a:xfrm>
          <a:prstGeom prst="rect">
            <a:avLst/>
          </a:prstGeom>
          <a:solidFill>
            <a:schemeClr val="bg1"/>
          </a:solidFill>
        </p:spPr>
        <p:txBody>
          <a:bodyPr wrap="square">
            <a:spAutoFit/>
          </a:bodyPr>
          <a:lstStyle/>
          <a:p>
            <a:pPr algn="ctr"/>
            <a:r>
              <a:rPr lang="vi-VN" sz="3200" b="1">
                <a:solidFill>
                  <a:srgbClr val="0000CC"/>
                </a:solidFill>
                <a:latin typeface="Times New Roman" panose="02020603050405020304" pitchFamily="18" charset="0"/>
                <a:cs typeface="Times New Roman" panose="02020603050405020304" pitchFamily="18" charset="0"/>
              </a:rPr>
              <a:t>6. Gấp theo đường nét đứt MP</a:t>
            </a:r>
          </a:p>
        </p:txBody>
      </p:sp>
    </p:spTree>
    <p:extLst>
      <p:ext uri="{BB962C8B-B14F-4D97-AF65-F5344CB8AC3E}">
        <p14:creationId xmlns:p14="http://schemas.microsoft.com/office/powerpoint/2010/main" val="384351157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2" grpId="0"/>
      <p:bldP spid="44"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698753" y="1447800"/>
            <a:ext cx="5012405"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Gấp máy bay.</a:t>
              </a:r>
            </a:p>
          </p:txBody>
        </p:sp>
        <p:cxnSp>
          <p:nvCxnSpPr>
            <p:cNvPr id="11" name="Straight Connector 10"/>
            <p:cNvCxnSpPr/>
            <p:nvPr/>
          </p:nvCxnSpPr>
          <p:spPr>
            <a:xfrm>
              <a:off x="1673234" y="2519755"/>
              <a:ext cx="5621066"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 name="Rectangle 2">
            <a:extLst>
              <a:ext uri="{FF2B5EF4-FFF2-40B4-BE49-F238E27FC236}">
                <a16:creationId xmlns:a16="http://schemas.microsoft.com/office/drawing/2014/main" id="{D9CA8EA9-2DC6-4700-AD7B-70C838E75224}"/>
              </a:ext>
            </a:extLst>
          </p:cNvPr>
          <p:cNvSpPr/>
          <p:nvPr/>
        </p:nvSpPr>
        <p:spPr>
          <a:xfrm>
            <a:off x="698753" y="2133600"/>
            <a:ext cx="4099199" cy="584775"/>
          </a:xfrm>
          <a:prstGeom prst="rect">
            <a:avLst/>
          </a:prstGeom>
        </p:spPr>
        <p:txBody>
          <a:bodyPr wrap="none">
            <a:spAutoFit/>
          </a:bodyPr>
          <a:lstStyle/>
          <a:p>
            <a:r>
              <a:rPr lang="vi-VN" sz="3200" b="1">
                <a:solidFill>
                  <a:srgbClr val="FF0000"/>
                </a:solidFill>
                <a:latin typeface="Times New Roman" panose="02020603050405020304" pitchFamily="18" charset="0"/>
                <a:cs typeface="Times New Roman" panose="02020603050405020304" pitchFamily="18" charset="0"/>
              </a:rPr>
              <a:t>c) Quy trình thực hiện</a:t>
            </a:r>
          </a:p>
        </p:txBody>
      </p:sp>
      <p:grpSp>
        <p:nvGrpSpPr>
          <p:cNvPr id="19" name="Group 18">
            <a:extLst>
              <a:ext uri="{FF2B5EF4-FFF2-40B4-BE49-F238E27FC236}">
                <a16:creationId xmlns:a16="http://schemas.microsoft.com/office/drawing/2014/main" id="{C8DC7633-E880-44A5-B403-4A7A395E77A2}"/>
              </a:ext>
            </a:extLst>
          </p:cNvPr>
          <p:cNvGrpSpPr/>
          <p:nvPr/>
        </p:nvGrpSpPr>
        <p:grpSpPr>
          <a:xfrm>
            <a:off x="5231587" y="103853"/>
            <a:ext cx="5878532" cy="1602434"/>
            <a:chOff x="5231587" y="103853"/>
            <a:chExt cx="5878532" cy="1602434"/>
          </a:xfrm>
        </p:grpSpPr>
        <p:grpSp>
          <p:nvGrpSpPr>
            <p:cNvPr id="20" name="Group 19">
              <a:extLst>
                <a:ext uri="{FF2B5EF4-FFF2-40B4-BE49-F238E27FC236}">
                  <a16:creationId xmlns:a16="http://schemas.microsoft.com/office/drawing/2014/main" id="{96BCA024-FC58-455A-B8C4-17E4B858798F}"/>
                </a:ext>
              </a:extLst>
            </p:cNvPr>
            <p:cNvGrpSpPr/>
            <p:nvPr/>
          </p:nvGrpSpPr>
          <p:grpSpPr>
            <a:xfrm>
              <a:off x="5231587" y="103853"/>
              <a:ext cx="5878532" cy="994830"/>
              <a:chOff x="4270277" y="164812"/>
              <a:chExt cx="5779343" cy="994830"/>
            </a:xfrm>
          </p:grpSpPr>
          <p:grpSp>
            <p:nvGrpSpPr>
              <p:cNvPr id="22" name="Group 21">
                <a:extLst>
                  <a:ext uri="{FF2B5EF4-FFF2-40B4-BE49-F238E27FC236}">
                    <a16:creationId xmlns:a16="http://schemas.microsoft.com/office/drawing/2014/main" id="{7ABC98DC-8CE7-4810-8D5B-6B697561DDDB}"/>
                  </a:ext>
                </a:extLst>
              </p:cNvPr>
              <p:cNvGrpSpPr/>
              <p:nvPr/>
            </p:nvGrpSpPr>
            <p:grpSpPr>
              <a:xfrm>
                <a:off x="4270277" y="164812"/>
                <a:ext cx="5779343" cy="994830"/>
                <a:chOff x="4270277" y="164812"/>
                <a:chExt cx="5779343" cy="994830"/>
              </a:xfrm>
            </p:grpSpPr>
            <p:sp>
              <p:nvSpPr>
                <p:cNvPr id="24" name="TextBox 23">
                  <a:extLst>
                    <a:ext uri="{FF2B5EF4-FFF2-40B4-BE49-F238E27FC236}">
                      <a16:creationId xmlns:a16="http://schemas.microsoft.com/office/drawing/2014/main" id="{0441B923-841C-4484-8E6F-1CD5E7208B44}"/>
                    </a:ext>
                  </a:extLst>
                </p:cNvPr>
                <p:cNvSpPr txBox="1"/>
                <p:nvPr/>
              </p:nvSpPr>
              <p:spPr>
                <a:xfrm>
                  <a:off x="4270277"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5" name="TextBox 24">
                  <a:extLst>
                    <a:ext uri="{FF2B5EF4-FFF2-40B4-BE49-F238E27FC236}">
                      <a16:creationId xmlns:a16="http://schemas.microsoft.com/office/drawing/2014/main" id="{D46CE529-A171-4D8F-B7E8-357D04CFF3D9}"/>
                    </a:ext>
                  </a:extLst>
                </p:cNvPr>
                <p:cNvSpPr txBox="1"/>
                <p:nvPr/>
              </p:nvSpPr>
              <p:spPr>
                <a:xfrm>
                  <a:off x="5993302" y="636422"/>
                  <a:ext cx="2367401"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CÔNG NGHỆ</a:t>
                  </a:r>
                </a:p>
              </p:txBody>
            </p:sp>
          </p:grpSp>
          <p:cxnSp>
            <p:nvCxnSpPr>
              <p:cNvPr id="23" name="Straight Connector 22">
                <a:extLst>
                  <a:ext uri="{FF2B5EF4-FFF2-40B4-BE49-F238E27FC236}">
                    <a16:creationId xmlns:a16="http://schemas.microsoft.com/office/drawing/2014/main" id="{F412060E-A20D-4449-9E65-F2FC06623929}"/>
                  </a:ext>
                </a:extLst>
              </p:cNvPr>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1" name="Text Box 14">
              <a:extLst>
                <a:ext uri="{FF2B5EF4-FFF2-40B4-BE49-F238E27FC236}">
                  <a16:creationId xmlns:a16="http://schemas.microsoft.com/office/drawing/2014/main" id="{DE080853-BDD4-44E1-90F6-FF9E6B05CE9A}"/>
                </a:ext>
              </a:extLst>
            </p:cNvPr>
            <p:cNvSpPr txBox="1">
              <a:spLocks noChangeArrowheads="1"/>
            </p:cNvSpPr>
            <p:nvPr/>
          </p:nvSpPr>
          <p:spPr bwMode="auto">
            <a:xfrm>
              <a:off x="5555916" y="1130309"/>
              <a:ext cx="5257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9: LÀM ĐỒ CH</a:t>
              </a:r>
              <a:r>
                <a:rPr lang="vi-VN" sz="2800" b="1">
                  <a:solidFill>
                    <a:srgbClr val="0000CC"/>
                  </a:solidFill>
                  <a:effectLst>
                    <a:outerShdw blurRad="38100" dist="38100" dir="2700000" algn="tl">
                      <a:srgbClr val="000000">
                        <a:alpha val="43137"/>
                      </a:srgbClr>
                    </a:outerShdw>
                  </a:effectLst>
                  <a:latin typeface="Times New Roman" pitchFamily="18" charset="0"/>
                </a:rPr>
                <a:t>Ơ</a:t>
              </a:r>
              <a:r>
                <a:rPr lang="en-US" sz="2800" b="1">
                  <a:solidFill>
                    <a:srgbClr val="0000CC"/>
                  </a:solidFill>
                  <a:effectLst>
                    <a:outerShdw blurRad="38100" dist="38100" dir="2700000" algn="tl">
                      <a:srgbClr val="000000">
                        <a:alpha val="43137"/>
                      </a:srgbClr>
                    </a:outerShdw>
                  </a:effectLst>
                  <a:latin typeface="Times New Roman" pitchFamily="18" charset="0"/>
                </a:rPr>
                <a:t>I (Tiết 2)</a:t>
              </a:r>
            </a:p>
          </p:txBody>
        </p:sp>
      </p:grpSp>
      <p:sp>
        <p:nvSpPr>
          <p:cNvPr id="32" name="Rectangle 31">
            <a:extLst>
              <a:ext uri="{FF2B5EF4-FFF2-40B4-BE49-F238E27FC236}">
                <a16:creationId xmlns:a16="http://schemas.microsoft.com/office/drawing/2014/main" id="{203B541B-EA2E-491B-B1E2-E9DDEE899729}"/>
              </a:ext>
            </a:extLst>
          </p:cNvPr>
          <p:cNvSpPr/>
          <p:nvPr/>
        </p:nvSpPr>
        <p:spPr>
          <a:xfrm>
            <a:off x="698753" y="2622469"/>
            <a:ext cx="11020966" cy="584775"/>
          </a:xfrm>
          <a:prstGeom prst="rect">
            <a:avLst/>
          </a:prstGeom>
        </p:spPr>
        <p:txBody>
          <a:bodyPr wrap="none">
            <a:spAutoFit/>
          </a:bodyPr>
          <a:lstStyle/>
          <a:p>
            <a:r>
              <a:rPr lang="vi-VN" sz="3200" b="1">
                <a:solidFill>
                  <a:srgbClr val="0000CC"/>
                </a:solidFill>
                <a:latin typeface="Times New Roman" panose="02020603050405020304" pitchFamily="18" charset="0"/>
                <a:cs typeface="Times New Roman" panose="02020603050405020304" pitchFamily="18" charset="0"/>
              </a:rPr>
              <a:t>Các em cùng thực hiện gấp máy bay theo các bước dưới đây:</a:t>
            </a:r>
          </a:p>
        </p:txBody>
      </p:sp>
      <p:sp>
        <p:nvSpPr>
          <p:cNvPr id="44" name="Rectangle 43">
            <a:extLst>
              <a:ext uri="{FF2B5EF4-FFF2-40B4-BE49-F238E27FC236}">
                <a16:creationId xmlns:a16="http://schemas.microsoft.com/office/drawing/2014/main" id="{E65E5D31-88CA-4B77-84B3-32B120DC8446}"/>
              </a:ext>
            </a:extLst>
          </p:cNvPr>
          <p:cNvSpPr/>
          <p:nvPr/>
        </p:nvSpPr>
        <p:spPr>
          <a:xfrm>
            <a:off x="4633119" y="7696200"/>
            <a:ext cx="7010400" cy="1077218"/>
          </a:xfrm>
          <a:prstGeom prst="rect">
            <a:avLst/>
          </a:prstGeom>
          <a:solidFill>
            <a:schemeClr val="bg1"/>
          </a:solidFill>
        </p:spPr>
        <p:txBody>
          <a:bodyPr wrap="square">
            <a:spAutoFit/>
          </a:bodyPr>
          <a:lstStyle/>
          <a:p>
            <a:pPr algn="ctr"/>
            <a:r>
              <a:rPr lang="vi-VN" sz="3200" b="1">
                <a:solidFill>
                  <a:srgbClr val="0000CC"/>
                </a:solidFill>
                <a:latin typeface="Times New Roman" panose="02020603050405020304" pitchFamily="18" charset="0"/>
                <a:cs typeface="Times New Roman" panose="02020603050405020304" pitchFamily="18" charset="0"/>
              </a:rPr>
              <a:t>7. Gấp hai nửa ra ngoài. Gấp hai cánh vào để tạo sản phẩm hoàn chỉnh.</a:t>
            </a:r>
          </a:p>
        </p:txBody>
      </p:sp>
      <p:pic>
        <p:nvPicPr>
          <p:cNvPr id="4" name="Picture 3">
            <a:extLst>
              <a:ext uri="{FF2B5EF4-FFF2-40B4-BE49-F238E27FC236}">
                <a16:creationId xmlns:a16="http://schemas.microsoft.com/office/drawing/2014/main" id="{84EED329-D413-402C-8B3A-4810FCA82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1275" y="3526877"/>
            <a:ext cx="7167444" cy="3692320"/>
          </a:xfrm>
          <a:prstGeom prst="rect">
            <a:avLst/>
          </a:prstGeom>
        </p:spPr>
      </p:pic>
    </p:spTree>
    <p:extLst>
      <p:ext uri="{BB962C8B-B14F-4D97-AF65-F5344CB8AC3E}">
        <p14:creationId xmlns:p14="http://schemas.microsoft.com/office/powerpoint/2010/main" val="384903139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2" grpId="0"/>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31587" y="103853"/>
            <a:ext cx="5878532" cy="994830"/>
            <a:chOff x="4270277" y="164812"/>
            <a:chExt cx="5779343" cy="994830"/>
          </a:xfrm>
        </p:grpSpPr>
        <p:grpSp>
          <p:nvGrpSpPr>
            <p:cNvPr id="27" name="Group 26"/>
            <p:cNvGrpSpPr/>
            <p:nvPr/>
          </p:nvGrpSpPr>
          <p:grpSpPr>
            <a:xfrm>
              <a:off x="4270277" y="164812"/>
              <a:ext cx="5779343" cy="994830"/>
              <a:chOff x="4270277" y="164812"/>
              <a:chExt cx="5779343" cy="994830"/>
            </a:xfrm>
          </p:grpSpPr>
          <p:sp>
            <p:nvSpPr>
              <p:cNvPr id="29" name="TextBox 28"/>
              <p:cNvSpPr txBox="1"/>
              <p:nvPr/>
            </p:nvSpPr>
            <p:spPr>
              <a:xfrm>
                <a:off x="4270277"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2367401"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CÔNG NGHỆ</a:t>
                </a:r>
              </a:p>
            </p:txBody>
          </p:sp>
        </p:grpSp>
        <p:cxnSp>
          <p:nvCxnSpPr>
            <p:cNvPr id="28" name="Straight Connector 27"/>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9: LÀM ĐỒ CH</a:t>
            </a:r>
            <a:r>
              <a:rPr lang="vi-VN" sz="2800" b="1">
                <a:solidFill>
                  <a:srgbClr val="0000CC"/>
                </a:solidFill>
                <a:effectLst>
                  <a:outerShdw blurRad="38100" dist="38100" dir="2700000" algn="tl">
                    <a:srgbClr val="000000">
                      <a:alpha val="43137"/>
                    </a:srgbClr>
                  </a:outerShdw>
                </a:effectLst>
                <a:latin typeface="Times New Roman" pitchFamily="18" charset="0"/>
              </a:rPr>
              <a:t>Ơ</a:t>
            </a:r>
            <a:r>
              <a:rPr lang="en-US" sz="2800" b="1">
                <a:solidFill>
                  <a:srgbClr val="0000CC"/>
                </a:solidFill>
                <a:effectLst>
                  <a:outerShdw blurRad="38100" dist="38100" dir="2700000" algn="tl">
                    <a:srgbClr val="000000">
                      <a:alpha val="43137"/>
                    </a:srgbClr>
                  </a:outerShdw>
                </a:effectLst>
                <a:latin typeface="Times New Roman" pitchFamily="18" charset="0"/>
              </a:rPr>
              <a:t>I (Tiết 2)</a:t>
            </a:r>
          </a:p>
        </p:txBody>
      </p:sp>
      <p:pic>
        <p:nvPicPr>
          <p:cNvPr id="21" name="Xếp giấy Origami-Hướng dẫn gấp máy bay giấy đơn giản nhất (Mẫu 1)">
            <a:hlinkClick r:id="" action="ppaction://media"/>
            <a:extLst>
              <a:ext uri="{FF2B5EF4-FFF2-40B4-BE49-F238E27FC236}">
                <a16:creationId xmlns:a16="http://schemas.microsoft.com/office/drawing/2014/main" id="{89426D74-D00B-4C64-BDC6-8BEA4AB40702}"/>
              </a:ext>
            </a:extLst>
          </p:cNvPr>
          <p:cNvPicPr>
            <a:picLocks noChangeAspect="1"/>
          </p:cNvPicPr>
          <p:nvPr>
            <a:videoFile r:link="rId1"/>
            <p:extLst>
              <p:ext uri="{DAA4B4D4-6D71-4841-9C94-3DE7FCFB9230}">
                <p14:media xmlns:p14="http://schemas.microsoft.com/office/powerpoint/2010/main" r:embed="rId2">
                  <p14:trim st="13538" end="10435.5555"/>
                </p14:media>
              </p:ext>
            </p:extLst>
          </p:nvPr>
        </p:nvPicPr>
        <p:blipFill>
          <a:blip r:embed="rId5"/>
          <a:stretch>
            <a:fillRect/>
          </a:stretch>
        </p:blipFill>
        <p:spPr>
          <a:xfrm>
            <a:off x="1318419" y="2754546"/>
            <a:ext cx="13639799" cy="5996447"/>
          </a:xfrm>
          <a:prstGeom prst="rect">
            <a:avLst/>
          </a:prstGeom>
        </p:spPr>
      </p:pic>
      <p:grpSp>
        <p:nvGrpSpPr>
          <p:cNvPr id="32" name="Group 31">
            <a:extLst>
              <a:ext uri="{FF2B5EF4-FFF2-40B4-BE49-F238E27FC236}">
                <a16:creationId xmlns:a16="http://schemas.microsoft.com/office/drawing/2014/main" id="{5C170F83-1550-4F58-A83D-67730233CC16}"/>
              </a:ext>
            </a:extLst>
          </p:cNvPr>
          <p:cNvGrpSpPr/>
          <p:nvPr/>
        </p:nvGrpSpPr>
        <p:grpSpPr>
          <a:xfrm>
            <a:off x="698753" y="1447800"/>
            <a:ext cx="5012405" cy="677108"/>
            <a:chOff x="1508918" y="1888664"/>
            <a:chExt cx="8674608" cy="677108"/>
          </a:xfrm>
        </p:grpSpPr>
        <p:sp>
          <p:nvSpPr>
            <p:cNvPr id="33" name="Rectangle 32">
              <a:extLst>
                <a:ext uri="{FF2B5EF4-FFF2-40B4-BE49-F238E27FC236}">
                  <a16:creationId xmlns:a16="http://schemas.microsoft.com/office/drawing/2014/main" id="{91FC0C3D-0F62-44DA-B99D-26F921BE7894}"/>
                </a:ext>
              </a:extLst>
            </p:cNvPr>
            <p:cNvSpPr/>
            <p:nvPr/>
          </p:nvSpPr>
          <p:spPr>
            <a:xfrm>
              <a:off x="1508918" y="1888664"/>
              <a:ext cx="8674608"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Gấp máy bay.</a:t>
              </a:r>
            </a:p>
          </p:txBody>
        </p:sp>
        <p:cxnSp>
          <p:nvCxnSpPr>
            <p:cNvPr id="34" name="Straight Connector 33">
              <a:extLst>
                <a:ext uri="{FF2B5EF4-FFF2-40B4-BE49-F238E27FC236}">
                  <a16:creationId xmlns:a16="http://schemas.microsoft.com/office/drawing/2014/main" id="{6C25E219-1376-495F-BD92-A92D780D6E0E}"/>
                </a:ext>
              </a:extLst>
            </p:cNvPr>
            <p:cNvCxnSpPr/>
            <p:nvPr/>
          </p:nvCxnSpPr>
          <p:spPr>
            <a:xfrm>
              <a:off x="1673234" y="2519755"/>
              <a:ext cx="5621066"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5" name="Rectangle 34">
            <a:extLst>
              <a:ext uri="{FF2B5EF4-FFF2-40B4-BE49-F238E27FC236}">
                <a16:creationId xmlns:a16="http://schemas.microsoft.com/office/drawing/2014/main" id="{496FAF92-D2C7-4ED2-85FF-E175CFBA1413}"/>
              </a:ext>
            </a:extLst>
          </p:cNvPr>
          <p:cNvSpPr/>
          <p:nvPr/>
        </p:nvSpPr>
        <p:spPr>
          <a:xfrm>
            <a:off x="855146" y="2112687"/>
            <a:ext cx="12222192" cy="584775"/>
          </a:xfrm>
          <a:prstGeom prst="rect">
            <a:avLst/>
          </a:prstGeom>
        </p:spPr>
        <p:txBody>
          <a:bodyPr wrap="none">
            <a:spAutoFit/>
          </a:bodyPr>
          <a:lstStyle/>
          <a:p>
            <a:r>
              <a:rPr lang="vi-VN" sz="3200" b="1">
                <a:solidFill>
                  <a:srgbClr val="FF0000"/>
                </a:solidFill>
                <a:latin typeface="Times New Roman" panose="02020603050405020304" pitchFamily="18" charset="0"/>
                <a:cs typeface="Times New Roman" panose="02020603050405020304" pitchFamily="18" charset="0"/>
              </a:rPr>
              <a:t>d) Thực hành: Cùng xem lại quy trình và thực hiện gấp máy bay nhé.</a:t>
            </a:r>
          </a:p>
        </p:txBody>
      </p:sp>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video>
              <p:cMediaNode vol="100000">
                <p:cTn id="2" fill="hold" display="0">
                  <p:stCondLst>
                    <p:cond delay="indefinite"/>
                  </p:stCondLst>
                </p:cTn>
                <p:tgtEl>
                  <p:spTgt spid="21"/>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10138</TotalTime>
  <Words>748</Words>
  <PresentationFormat>Custom</PresentationFormat>
  <Paragraphs>87</Paragraphs>
  <Slides>13</Slides>
  <Notes>0</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2008-09-09T22:52:10Z</dcterms:created>
  <dcterms:modified xsi:type="dcterms:W3CDTF">2022-08-26T15:28:05Z</dcterms:modified>
</cp:coreProperties>
</file>