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82" r:id="rId3"/>
    <p:sldId id="279" r:id="rId4"/>
    <p:sldId id="259" r:id="rId5"/>
    <p:sldId id="270" r:id="rId6"/>
    <p:sldId id="271" r:id="rId7"/>
    <p:sldId id="274" r:id="rId8"/>
    <p:sldId id="290" r:id="rId9"/>
    <p:sldId id="29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FF00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3BF23-CDE1-4564-B5C8-3B5EBD9D8A2B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B34DC-383D-4D00-933E-F79385A4FD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035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49373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26db6853f8_4_216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126db6853f8_4_216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41895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26ca31d6a1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126ca31d6a1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0297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8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823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562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5"/>
          <p:cNvSpPr/>
          <p:nvPr/>
        </p:nvSpPr>
        <p:spPr>
          <a:xfrm>
            <a:off x="415733" y="355000"/>
            <a:ext cx="11360400" cy="61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2" name="Google Shape;162;p25"/>
          <p:cNvSpPr txBox="1">
            <a:spLocks noGrp="1"/>
          </p:cNvSpPr>
          <p:nvPr>
            <p:ph type="title"/>
          </p:nvPr>
        </p:nvSpPr>
        <p:spPr>
          <a:xfrm>
            <a:off x="6696300" y="1581067"/>
            <a:ext cx="4545600" cy="25704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32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63" name="Google Shape;163;p25"/>
          <p:cNvSpPr txBox="1">
            <a:spLocks noGrp="1"/>
          </p:cNvSpPr>
          <p:nvPr>
            <p:ph type="subTitle" idx="1"/>
          </p:nvPr>
        </p:nvSpPr>
        <p:spPr>
          <a:xfrm>
            <a:off x="6480900" y="4238933"/>
            <a:ext cx="4760400" cy="10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673383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/>
          <p:nvPr/>
        </p:nvSpPr>
        <p:spPr>
          <a:xfrm>
            <a:off x="415733" y="355000"/>
            <a:ext cx="11360400" cy="614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46000"/>
          </a:xfrm>
          <a:prstGeom prst="rect">
            <a:avLst/>
          </a:prstGeom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5333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1970333" y="4223649"/>
            <a:ext cx="3657600" cy="1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6564067" y="4223649"/>
            <a:ext cx="3657600" cy="14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2399133" y="3446832"/>
            <a:ext cx="2800000" cy="7680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36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6992867" y="3446832"/>
            <a:ext cx="2800000" cy="768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36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mbue"/>
              <a:buNone/>
              <a:defRPr sz="4000" b="1">
                <a:solidFill>
                  <a:schemeClr val="dk1"/>
                </a:solidFill>
                <a:latin typeface="Imbue"/>
                <a:ea typeface="Imbue"/>
                <a:cs typeface="Imbue"/>
                <a:sym typeface="Imb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6241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65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46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28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961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844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03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034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554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F30B9-A14A-4C6F-B1BA-B3374B153592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FA408-24A3-4358-BB2B-4FB55318BF5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646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3"/>
          <p:cNvSpPr txBox="1">
            <a:spLocks noGrp="1"/>
          </p:cNvSpPr>
          <p:nvPr>
            <p:ph type="ctrTitle"/>
          </p:nvPr>
        </p:nvSpPr>
        <p:spPr>
          <a:xfrm>
            <a:off x="2934268" y="178975"/>
            <a:ext cx="8073115" cy="1040633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4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en-US" sz="4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NỐI CHỦ ĐIỂM</a:t>
            </a:r>
            <a:endParaRPr sz="4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3" name="Google Shape;203;p33"/>
          <p:cNvPicPr preferRelativeResize="0"/>
          <p:nvPr/>
        </p:nvPicPr>
        <p:blipFill rotWithShape="1">
          <a:blip r:embed="rId3">
            <a:alphaModFix/>
          </a:blip>
          <a:srcRect l="28582" t="35027" r="28578" b="35024"/>
          <a:stretch/>
        </p:blipFill>
        <p:spPr>
          <a:xfrm rot="-5400000">
            <a:off x="909933" y="420833"/>
            <a:ext cx="854000" cy="59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3"/>
          <p:cNvPicPr preferRelativeResize="0"/>
          <p:nvPr/>
        </p:nvPicPr>
        <p:blipFill rotWithShape="1">
          <a:blip r:embed="rId4">
            <a:alphaModFix/>
          </a:blip>
          <a:srcRect l="29573" t="29573" r="29568" b="29568"/>
          <a:stretch/>
        </p:blipFill>
        <p:spPr>
          <a:xfrm rot="7473473">
            <a:off x="2977511" y="4545832"/>
            <a:ext cx="2025467" cy="2025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33"/>
          <p:cNvPicPr preferRelativeResize="0"/>
          <p:nvPr/>
        </p:nvPicPr>
        <p:blipFill>
          <a:blip r:embed="rId5"/>
          <a:srcRect t="14600" b="14600"/>
          <a:stretch/>
        </p:blipFill>
        <p:spPr>
          <a:xfrm>
            <a:off x="183701" y="1006520"/>
            <a:ext cx="3168379" cy="28164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7" name="Google Shape;207;p3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322658" y="3434257"/>
            <a:ext cx="2904400" cy="29047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3"/>
          <p:cNvPicPr preferRelativeResize="0"/>
          <p:nvPr/>
        </p:nvPicPr>
        <p:blipFill rotWithShape="1">
          <a:blip r:embed="rId3">
            <a:alphaModFix/>
          </a:blip>
          <a:srcRect l="28582" t="35027" r="28578" b="35024"/>
          <a:stretch/>
        </p:blipFill>
        <p:spPr>
          <a:xfrm>
            <a:off x="1459400" y="5311433"/>
            <a:ext cx="854000" cy="59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3"/>
          <p:cNvSpPr/>
          <p:nvPr/>
        </p:nvSpPr>
        <p:spPr>
          <a:xfrm>
            <a:off x="3888624" y="5003808"/>
            <a:ext cx="621600" cy="652000"/>
          </a:xfrm>
          <a:prstGeom prst="star10">
            <a:avLst>
              <a:gd name="adj" fmla="val 13826"/>
              <a:gd name="hf" fmla="val 10514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2" name="Google Shape;212;p33"/>
          <p:cNvSpPr/>
          <p:nvPr/>
        </p:nvSpPr>
        <p:spPr>
          <a:xfrm>
            <a:off x="3470157" y="1845013"/>
            <a:ext cx="8721843" cy="3178487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lang="vi-VN" sz="3600" b="1" dirty="0" smtClean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 XUÂN</a:t>
            </a:r>
            <a:endParaRPr lang="vi-VN" sz="3600" b="1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vi-VN" sz="3600" b="1" dirty="0" smtClean="0">
                <a:ln w="9525" cap="flat" cmpd="sng">
                  <a:solidFill>
                    <a:schemeClr val="dk1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(ANH THƠ)</a:t>
            </a:r>
            <a:endParaRPr sz="3600" b="1" dirty="0"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37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Text Box 8"/>
          <p:cNvSpPr txBox="1">
            <a:spLocks noChangeArrowheads="1"/>
          </p:cNvSpPr>
          <p:nvPr/>
        </p:nvSpPr>
        <p:spPr bwMode="auto">
          <a:xfrm>
            <a:off x="9534525" y="749300"/>
            <a:ext cx="1797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sp>
        <p:nvSpPr>
          <p:cNvPr id="12" name="Cloud Callout 4"/>
          <p:cNvSpPr>
            <a:spLocks noChangeArrowheads="1"/>
          </p:cNvSpPr>
          <p:nvPr/>
        </p:nvSpPr>
        <p:spPr bwMode="auto">
          <a:xfrm>
            <a:off x="1167844" y="1841028"/>
            <a:ext cx="8366681" cy="4490112"/>
          </a:xfrm>
          <a:prstGeom prst="cloudCallout">
            <a:avLst>
              <a:gd name="adj1" fmla="val 52683"/>
              <a:gd name="adj2" fmla="val 39597"/>
            </a:avLst>
          </a:prstGeom>
          <a:solidFill>
            <a:schemeClr val="bg1"/>
          </a:solidFill>
          <a:ln w="12700" algn="ctr">
            <a:solidFill>
              <a:srgbClr val="2F528F"/>
            </a:solidFill>
            <a:miter lim="800000"/>
            <a:headEnd/>
            <a:tailEnd/>
          </a:ln>
        </p:spPr>
        <p:txBody>
          <a:bodyPr anchor="ctr"/>
          <a:lstStyle/>
          <a:p>
            <a:pPr lvl="0"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vi-V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về t</a:t>
            </a:r>
          </a:p>
          <a:p>
            <a:pPr lvl="0"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nl-NL" sz="3200" dirty="0" smtClean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?.</a:t>
            </a:r>
            <a:r>
              <a:rPr lang="nl-NL" sz="32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 hãy cho biết vài nét chính về tác giả Anh Thơ (nguồn gốc, phong cách sáng tác thơ...)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vi-V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ác </a:t>
            </a:r>
            <a:r>
              <a:rPr lang="vi-VN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giả Anh </a:t>
            </a:r>
            <a:r>
              <a:rPr lang="vi-VN" sz="32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Thơ </a:t>
            </a:r>
            <a:r>
              <a:rPr lang="vi-VN" sz="32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(nguồn gốc, phong cách sáng tác thơ...)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30433" y="-5483"/>
            <a:ext cx="3696846" cy="7680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  <a:tabLst>
                <a:tab pos="1386840" algn="l"/>
              </a:tabLst>
            </a:pPr>
            <a:r>
              <a:rPr lang="vi-V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KHỞI ĐỘNG </a:t>
            </a:r>
            <a:endParaRPr lang="en-US" sz="4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147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5138" y="0"/>
            <a:ext cx="11535508" cy="61401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-Anh Thơ tên khai sinh là Vương Kiều Ân, sinh ra tại thị trấn Ninh Giang, Hải Dương.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-Bà tìm đến thơ ca như 1 con đường giải thoát khỏi cuộc đời tù túng, buồ tẻ, và tự khẳng định giá trị của người phụ nữ trong XH đương thời.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  <a:tabLst>
                <a:tab pos="90170" algn="l"/>
                <a:tab pos="180340" algn="l"/>
                <a:tab pos="270510" algn="l"/>
              </a:tabLst>
            </a:pPr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-Bà có sở trường viết về cảnh sắc nông thôn Việt Nam, gợi không khí và nhịp sống nơi đồng quê miền Bắc ở nước ta.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r>
              <a:rPr lang="nl-NL" sz="3200" b="1" dirty="0">
                <a:solidFill>
                  <a:srgbClr val="C0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-Bà là nữ sĩ tiêu biểu của nền thơ Việt Nam hiện đại.</a:t>
            </a:r>
            <a:endParaRPr lang="vi-VN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2932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9" name="Google Shape;339;p41"/>
          <p:cNvPicPr preferRelativeResize="0"/>
          <p:nvPr/>
        </p:nvPicPr>
        <p:blipFill rotWithShape="1">
          <a:blip r:embed="rId3">
            <a:alphaModFix/>
          </a:blip>
          <a:srcRect l="7316" t="7314" r="7308" b="15691"/>
          <a:stretch/>
        </p:blipFill>
        <p:spPr>
          <a:xfrm rot="10800000">
            <a:off x="3073419" y="4489001"/>
            <a:ext cx="2171632" cy="1958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1"/>
          <p:cNvPicPr preferRelativeResize="0"/>
          <p:nvPr/>
        </p:nvPicPr>
        <p:blipFill rotWithShape="1">
          <a:blip r:embed="rId3">
            <a:alphaModFix/>
          </a:blip>
          <a:srcRect l="7316" t="7314" r="7308" b="15691"/>
          <a:stretch/>
        </p:blipFill>
        <p:spPr>
          <a:xfrm>
            <a:off x="1219800" y="471027"/>
            <a:ext cx="2337067" cy="210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41"/>
          <p:cNvPicPr preferRelativeResize="0"/>
          <p:nvPr/>
        </p:nvPicPr>
        <p:blipFill rotWithShape="1">
          <a:blip r:embed="rId4">
            <a:alphaModFix/>
          </a:blip>
          <a:srcRect l="30685" t="30681" r="30681" b="30685"/>
          <a:stretch/>
        </p:blipFill>
        <p:spPr>
          <a:xfrm rot="-9450118">
            <a:off x="1075325" y="1785768"/>
            <a:ext cx="1073415" cy="107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41"/>
          <p:cNvPicPr preferRelativeResize="0"/>
          <p:nvPr/>
        </p:nvPicPr>
        <p:blipFill rotWithShape="1">
          <a:blip r:embed="rId4">
            <a:alphaModFix/>
          </a:blip>
          <a:srcRect l="30685" t="30681" r="30681" b="30685"/>
          <a:stretch/>
        </p:blipFill>
        <p:spPr>
          <a:xfrm rot="5567970">
            <a:off x="3844993" y="4981767"/>
            <a:ext cx="1073415" cy="10734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41"/>
          <p:cNvPicPr preferRelativeResize="0"/>
          <p:nvPr/>
        </p:nvPicPr>
        <p:blipFill rotWithShape="1">
          <a:blip r:embed="rId5">
            <a:alphaModFix/>
          </a:blip>
          <a:srcRect l="28656" t="28656" r="28656" b="28656"/>
          <a:stretch/>
        </p:blipFill>
        <p:spPr>
          <a:xfrm rot="7167942">
            <a:off x="4039600" y="4072333"/>
            <a:ext cx="1932600" cy="193260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41"/>
          <p:cNvSpPr txBox="1">
            <a:spLocks noGrp="1"/>
          </p:cNvSpPr>
          <p:nvPr>
            <p:ph type="subTitle" idx="1"/>
          </p:nvPr>
        </p:nvSpPr>
        <p:spPr>
          <a:xfrm>
            <a:off x="5982466" y="3192555"/>
            <a:ext cx="6209533" cy="2592892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pPr marL="0" indent="0"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văn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(Tr10/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sgk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l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vi-VN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Lần </a:t>
            </a:r>
            <a:r>
              <a:rPr lang="vi-VN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lượt tham gia trả lời các câu hỏi trong SGK để tìm hiểu tác phẩm.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6" name="Google Shape;346;p41"/>
          <p:cNvSpPr txBox="1">
            <a:spLocks noGrp="1"/>
          </p:cNvSpPr>
          <p:nvPr>
            <p:ph type="title"/>
          </p:nvPr>
        </p:nvSpPr>
        <p:spPr>
          <a:xfrm>
            <a:off x="5417958" y="210327"/>
            <a:ext cx="6774042" cy="1951305"/>
          </a:xfrm>
          <a:prstGeom prst="rect">
            <a:avLst/>
          </a:prstGeom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NỘI DUNG </a:t>
            </a:r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 BẢN</a:t>
            </a:r>
            <a:endParaRPr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7" name="Google Shape;347;p41"/>
          <p:cNvPicPr preferRelativeResize="0"/>
          <p:nvPr/>
        </p:nvPicPr>
        <p:blipFill>
          <a:blip r:embed="rId6"/>
          <a:srcRect t="10396" b="10396"/>
          <a:stretch/>
        </p:blipFill>
        <p:spPr>
          <a:xfrm>
            <a:off x="1456133" y="1284000"/>
            <a:ext cx="4290000" cy="4290000"/>
          </a:xfrm>
          <a:prstGeom prst="ellipse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Oval 1">
            <a:extLst>
              <a:ext uri="{FF2B5EF4-FFF2-40B4-BE49-F238E27FC236}">
                <a16:creationId xmlns="" xmlns:a16="http://schemas.microsoft.com/office/drawing/2014/main" id="{943B59B4-D336-E477-0222-86186194D72B}"/>
              </a:ext>
            </a:extLst>
          </p:cNvPr>
          <p:cNvSpPr/>
          <p:nvPr/>
        </p:nvSpPr>
        <p:spPr>
          <a:xfrm>
            <a:off x="-1229257" y="3360968"/>
            <a:ext cx="4066341" cy="4079300"/>
          </a:xfrm>
          <a:prstGeom prst="ellipse">
            <a:avLst/>
          </a:prstGeom>
          <a:solidFill>
            <a:schemeClr val="dk1">
              <a:alpha val="32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="" xmlns:a16="http://schemas.microsoft.com/office/drawing/2014/main" id="{1EF82B2D-9A85-094E-27F5-EAF1480311D2}"/>
              </a:ext>
            </a:extLst>
          </p:cNvPr>
          <p:cNvSpPr/>
          <p:nvPr/>
        </p:nvSpPr>
        <p:spPr>
          <a:xfrm>
            <a:off x="2598476" y="-1376973"/>
            <a:ext cx="3543127" cy="3782771"/>
          </a:xfrm>
          <a:prstGeom prst="ellipse">
            <a:avLst/>
          </a:prstGeom>
          <a:solidFill>
            <a:schemeClr val="bg2">
              <a:alpha val="5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796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5" grpId="0" build="p"/>
      <p:bldP spid="34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40"/>
          <p:cNvSpPr txBox="1">
            <a:spLocks noGrp="1"/>
          </p:cNvSpPr>
          <p:nvPr>
            <p:ph type="title"/>
          </p:nvPr>
        </p:nvSpPr>
        <p:spPr>
          <a:xfrm>
            <a:off x="0" y="128520"/>
            <a:ext cx="12191999" cy="126351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qua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ngòi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bút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sĩ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đặc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chỉ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ành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chi tiết tiêu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biểu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nét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riêng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00B05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r>
              <a:rPr lang="vi-VN" sz="1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/>
            </a:r>
            <a:br>
              <a:rPr lang="vi-VN" sz="1800" dirty="0"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</a:b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2" y="1546579"/>
            <a:ext cx="12192001" cy="4852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đặc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trưng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miền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Bắc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bộ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1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bến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vắng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,…..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tĩnh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buồn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mưa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đổ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bụi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chầm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theo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khắc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gian,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bến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mênh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mông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trống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nghỉ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……..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buồn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chút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sinh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biếc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cỏ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dài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tràn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đường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đê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đàn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đen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xuống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mổ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vu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rộn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bướm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đủ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màu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rập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rờn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”, 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Times New Roman" panose="02020603050405020304" pitchFamily="18" charset="0"/>
              <a:buChar char="-"/>
            </a:pPr>
            <a:r>
              <a:rPr lang="en-US" sz="2000" b="1" dirty="0" err="1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000" b="1" dirty="0" smtClean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tĩnh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dường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tươi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tắn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rộn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tràn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đầy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sức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hơn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sự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xuất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lũ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chốc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chốc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vụt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bay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ảnh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“1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yếm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thắm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đang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mê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cúi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cuốc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cào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cỏ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ruộng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”.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"/>
            </a:pPr>
            <a:r>
              <a:rPr lang="en-US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cô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nữ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cạnh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nhiên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khiến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sắc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trở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độc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đáo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938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grass, outdoor, tree&#10;&#10;Description automatically generated">
            <a:extLst>
              <a:ext uri="{FF2B5EF4-FFF2-40B4-BE49-F238E27FC236}">
                <a16:creationId xmlns="" xmlns:a16="http://schemas.microsoft.com/office/drawing/2014/main" id="{2E01F67A-B5CA-082C-8759-94DA80761C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307"/>
          <a:stretch/>
        </p:blipFill>
        <p:spPr>
          <a:xfrm>
            <a:off x="199128" y="1306320"/>
            <a:ext cx="3481918" cy="4141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Google Shape;290;p38"/>
          <p:cNvSpPr txBox="1">
            <a:spLocks/>
          </p:cNvSpPr>
          <p:nvPr/>
        </p:nvSpPr>
        <p:spPr>
          <a:xfrm>
            <a:off x="-13647" y="40942"/>
            <a:ext cx="12205648" cy="990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vi-V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2: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Nhịp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điệu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bài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tác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dụng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việc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đẹp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đặc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trưng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xuân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thôn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lang="vi-V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0307" y="1031597"/>
            <a:ext cx="7971693" cy="5560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vắng-lặng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cỏ-gió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ra-hoa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trôi-bời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Hầu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tiết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nữa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khép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mênh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đò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quen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4/3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bài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muôn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gian “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dường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khẽ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chầm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000" b="1" dirty="0">
              <a:solidFill>
                <a:srgbClr val="7030A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đặn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nhịp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đặc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tĩnh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vi-VN" sz="2000" b="1" dirty="0">
              <a:solidFill>
                <a:srgbClr val="7030A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809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230;p35"/>
          <p:cNvSpPr txBox="1">
            <a:spLocks noGrp="1"/>
          </p:cNvSpPr>
          <p:nvPr>
            <p:ph type="title"/>
          </p:nvPr>
        </p:nvSpPr>
        <p:spPr>
          <a:xfrm>
            <a:off x="-13647" y="0"/>
            <a:ext cx="10500520" cy="1605347"/>
          </a:xfrm>
          <a:prstGeom prst="rect">
            <a:avLst/>
          </a:prstGeom>
          <a:solidFill>
            <a:srgbClr val="FFFFC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nhịp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của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cuộc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hiện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quê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bài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thơ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đem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đến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cho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suy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nghĩ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?</a:t>
            </a:r>
            <a:endParaRPr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19269" y="1680278"/>
            <a:ext cx="6096000" cy="5222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20320" marR="0" indent="-20320" algn="just">
              <a:lnSpc>
                <a:spcPct val="107000"/>
              </a:lnSpc>
              <a:spcBef>
                <a:spcPts val="370"/>
              </a:spcBef>
              <a:spcAft>
                <a:spcPts val="0"/>
              </a:spcAft>
            </a:pPr>
            <a:r>
              <a:rPr lang="en-US" sz="2800" b="1" dirty="0" err="1">
                <a:solidFill>
                  <a:srgbClr val="243F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srgbClr val="243F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2800" b="1" dirty="0" smtClean="0">
                <a:solidFill>
                  <a:srgbClr val="243F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vi-VN" sz="2800" b="1" dirty="0">
              <a:solidFill>
                <a:srgbClr val="243F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1" y="2594462"/>
            <a:ext cx="11558955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chậm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tuyệt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diệu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sz="3200" b="1" dirty="0">
              <a:solidFill>
                <a:srgbClr val="C00000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</a:pP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yên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ả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C00000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098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77352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 TẬP-VẬN DỤNG </a:t>
            </a:r>
            <a:endParaRPr lang="vi-VN" sz="3200" b="1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8584" y="1185101"/>
            <a:ext cx="11254153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Những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hình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không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được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nhắc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đến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bài “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Chiều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Xuân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”-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Anh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Thơ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  <a:endParaRPr lang="vi-VN" sz="3600" dirty="0">
              <a:solidFill>
                <a:srgbClr val="FF3399"/>
              </a:solidFill>
              <a:ea typeface="Arial" panose="020B0604020202020204" pitchFamily="34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bến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vắng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khách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đò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</a:t>
            </a:r>
            <a:endParaRPr lang="vi-VN" sz="3600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Quán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nhỏ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hoa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xoan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con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dê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endParaRPr lang="vi-VN" sz="3600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Cỏ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non,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đàn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sáo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đen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trâu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bò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đồng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lúa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lũ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cò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con…</a:t>
            </a:r>
            <a:endParaRPr lang="vi-VN" sz="3600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ngôi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tầng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cột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thẳng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tấp</a:t>
            </a:r>
            <a:r>
              <a:rPr lang="en-US" sz="3600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…</a:t>
            </a:r>
            <a:endParaRPr lang="vi-VN" sz="3600" dirty="0">
              <a:solidFill>
                <a:srgbClr val="FF3399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8343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1977352" cy="741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vi-VN" sz="3200" b="1" kern="1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</a:rPr>
              <a:t>LUYỆN TẬP-VẬN DỤNG </a:t>
            </a:r>
            <a:endParaRPr lang="vi-VN" sz="3200" b="1" dirty="0">
              <a:solidFill>
                <a:srgbClr val="FF0000"/>
              </a:solidFill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51692" y="939616"/>
            <a:ext cx="11625660" cy="4812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2. Bài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do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Lục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bát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Thất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ngôn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Tứ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tuyệt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FF3399"/>
                </a:solidFill>
                <a:latin typeface="Calibri" panose="020F0502020204030204" pitchFamily="34" charset="0"/>
                <a:ea typeface="SimSun" panose="02010600030101010101" pitchFamily="2" charset="-122"/>
                <a:cs typeface="Times New Roman" panose="02020603050405020304" pitchFamily="18" charset="0"/>
              </a:rPr>
              <a:t>3. 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Bài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gửi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đến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thông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điệp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cần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chậm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: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lphaLcPeriod"/>
            </a:pP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Đúng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   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b.Sai</a:t>
            </a:r>
            <a:endParaRPr lang="vi-VN" sz="2400" b="1" dirty="0">
              <a:solidFill>
                <a:srgbClr val="FF3399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R="0" lvl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4.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cảm</a:t>
            </a:r>
            <a:r>
              <a:rPr lang="en-US" sz="2400" b="1" dirty="0" smtClean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vẽ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bức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tranh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trên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giấy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A4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cảnh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bài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thơ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xuân</a:t>
            </a:r>
            <a:r>
              <a:rPr lang="en-US" sz="2400" b="1" dirty="0">
                <a:solidFill>
                  <a:srgbClr val="FF3399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”.</a:t>
            </a:r>
            <a:endParaRPr lang="vi-VN" sz="2400" b="1" dirty="0">
              <a:solidFill>
                <a:srgbClr val="FF3399"/>
              </a:solidFill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091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936</Words>
  <PresentationFormat>Widescreen</PresentationFormat>
  <Paragraphs>47</Paragraphs>
  <Slides>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SimSun</vt:lpstr>
      <vt:lpstr>Arial</vt:lpstr>
      <vt:lpstr>Calibri</vt:lpstr>
      <vt:lpstr>Calibri Light</vt:lpstr>
      <vt:lpstr>Imbue</vt:lpstr>
      <vt:lpstr>Times New Roman</vt:lpstr>
      <vt:lpstr>Wingdings</vt:lpstr>
      <vt:lpstr>Office Theme</vt:lpstr>
      <vt:lpstr>ĐỌC KẾT NỐI CHỦ ĐIỂM</vt:lpstr>
      <vt:lpstr>PowerPoint Presentation</vt:lpstr>
      <vt:lpstr>PowerPoint Presentation</vt:lpstr>
      <vt:lpstr>II. NỘI DUNG VĂN BẢN</vt:lpstr>
      <vt:lpstr>CÂU 1:Bức tranh “chiều xuân” qua ngòi bút của thi sĩ Anh Thơ hiện lên có gì đặc biệt? Hãy chỉ ra 1 số hình ành, chi tiết tiêu biểu làm nên nét riêng của bức tranh đồng quê ấy? </vt:lpstr>
      <vt:lpstr>PowerPoint Presentation</vt:lpstr>
      <vt:lpstr>CÂU 3:Trong nhịp sống hối hả của cuộc sống hiện đại, bức tranh quê trong bài thơ đem đến cho bạn suy nghĩ gì?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2023-01-08T06:56:02Z</dcterms:created>
  <dcterms:modified xsi:type="dcterms:W3CDTF">2023-08-03T02:24:12Z</dcterms:modified>
</cp:coreProperties>
</file>