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57" r:id="rId4"/>
    <p:sldId id="334" r:id="rId5"/>
    <p:sldId id="358" r:id="rId6"/>
    <p:sldId id="359" r:id="rId7"/>
    <p:sldId id="361" r:id="rId8"/>
    <p:sldId id="360" r:id="rId9"/>
    <p:sldId id="362" r:id="rId10"/>
    <p:sldId id="363" r:id="rId11"/>
    <p:sldId id="364" r:id="rId12"/>
    <p:sldId id="365" r:id="rId13"/>
    <p:sldId id="366" r:id="rId14"/>
    <p:sldId id="367" r:id="rId15"/>
    <p:sldId id="368" r:id="rId16"/>
    <p:sldId id="370" r:id="rId17"/>
    <p:sldId id="372" r:id="rId18"/>
    <p:sldId id="373" r:id="rId19"/>
    <p:sldId id="374" r:id="rId20"/>
    <p:sldId id="375" r:id="rId21"/>
    <p:sldId id="376" r:id="rId22"/>
    <p:sldId id="377" r:id="rId23"/>
    <p:sldId id="378" r:id="rId24"/>
    <p:sldId id="369" r:id="rId25"/>
    <p:sldId id="379" r:id="rId26"/>
    <p:sldId id="380" r:id="rId27"/>
    <p:sldId id="381" r:id="rId28"/>
    <p:sldId id="382" r:id="rId29"/>
    <p:sldId id="3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006600"/>
    <a:srgbClr val="0000CC"/>
    <a:srgbClr val="9C0C24"/>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98" autoAdjust="0"/>
    <p:restoredTop sz="98566" autoAdjust="0"/>
  </p:normalViewPr>
  <p:slideViewPr>
    <p:cSldViewPr snapToGrid="0">
      <p:cViewPr>
        <p:scale>
          <a:sx n="66" d="100"/>
          <a:sy n="66" d="100"/>
        </p:scale>
        <p:origin x="-234" y="-2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xmlns=""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8/29/2023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8/29/2023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TIẾT HỌC ONLINE!</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0627" y="130621"/>
            <a:ext cx="1333500" cy="1085850"/>
          </a:xfrm>
          <a:prstGeom prst="rect">
            <a:avLst/>
          </a:prstGeom>
          <a:noFill/>
          <a:ln w="9525">
            <a:noFill/>
            <a:miter lim="800000"/>
            <a:headEnd/>
            <a:tailEnd/>
          </a:ln>
          <a:effectLst/>
        </p:spPr>
      </p:pic>
      <p:sp>
        <p:nvSpPr>
          <p:cNvPr id="4" name="TextBox 3"/>
          <p:cNvSpPr txBox="1"/>
          <p:nvPr/>
        </p:nvSpPr>
        <p:spPr>
          <a:xfrm>
            <a:off x="1465945" y="0"/>
            <a:ext cx="10726055" cy="954107"/>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(2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tin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mẫu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gridCol w="5109029"/>
                <a:gridCol w="4281714"/>
              </a:tblGrid>
              <a:tr h="778027">
                <a:tc>
                  <a:txBody>
                    <a:bodyPr/>
                    <a:lstStyle/>
                    <a:p>
                      <a:pPr algn="ctr"/>
                      <a:r>
                        <a:rPr lang="en-US" sz="2800" dirty="0" err="1" smtClean="0">
                          <a:latin typeface="Times New Roman" pitchFamily="18" charset="0"/>
                          <a:cs typeface="Times New Roman" pitchFamily="18" charset="0"/>
                        </a:rPr>
                        <a:t>Nhóm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r>
                        <a:rPr lang="en-US" sz="2800" baseline="0" dirty="0" smtClean="0">
                          <a:latin typeface="Times New Roman" pitchFamily="18" charset="0"/>
                          <a:cs typeface="Times New Roman" pitchFamily="18" charset="0"/>
                        </a:rPr>
                        <a:t> </a:t>
                      </a: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công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lấy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r>
              <a:tr h="389014">
                <a:tc rowSpan="2">
                  <a:txBody>
                    <a:bodyPr/>
                    <a:lstStyle/>
                    <a:p>
                      <a:endParaRPr lang="en-US" dirty="0" smtClean="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6">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vMerge="1">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vMerge="1">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bl>
          </a:graphicData>
        </a:graphic>
      </p:graphicFrame>
      <p:sp>
        <p:nvSpPr>
          <p:cNvPr id="6" name="TextBox 5"/>
          <p:cNvSpPr txBox="1"/>
          <p:nvPr/>
        </p:nvSpPr>
        <p:spPr>
          <a:xfrm>
            <a:off x="-1" y="2307774"/>
            <a:ext cx="2801257" cy="954107"/>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p>
          <a:p>
            <a:pPr algn="ctr"/>
            <a:r>
              <a:rPr lang="en-US" sz="2800" dirty="0" err="1" smtClean="0">
                <a:solidFill>
                  <a:srgbClr val="FF00FF"/>
                </a:solidFill>
                <a:latin typeface="Times New Roman" pitchFamily="18" charset="0"/>
                <a:cs typeface="Times New Roman" pitchFamily="18" charset="0"/>
              </a:rPr>
              <a:t>thông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3127830"/>
            <a:ext cx="2801257" cy="954107"/>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p>
          <a:p>
            <a:pPr algn="ct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3911602"/>
            <a:ext cx="2801257"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endParaRPr lang="en-US" sz="2800" dirty="0" smtClean="0">
              <a:latin typeface="Times New Roman" pitchFamily="18" charset="0"/>
              <a:cs typeface="Times New Roman" pitchFamily="18" charset="0"/>
            </a:endParaRPr>
          </a:p>
          <a:p>
            <a:pPr algn="ct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endParaRPr lang="en-US" sz="2800" dirty="0">
              <a:latin typeface="Times New Roman" pitchFamily="18" charset="0"/>
              <a:cs typeface="Times New Roman" pitchFamily="18" charset="0"/>
            </a:endParaRPr>
          </a:p>
        </p:txBody>
      </p:sp>
      <p:sp>
        <p:nvSpPr>
          <p:cNvPr id="10" name="TextBox 9"/>
          <p:cNvSpPr txBox="1"/>
          <p:nvPr/>
        </p:nvSpPr>
        <p:spPr>
          <a:xfrm>
            <a:off x="2772229" y="4310743"/>
            <a:ext cx="5080000"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Cồn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H</a:t>
            </a:r>
            <a:r>
              <a:rPr lang="en-US" sz="2800" baseline="-25000" dirty="0" err="1" smtClean="0">
                <a:latin typeface="Times New Roman" pitchFamily="18" charset="0"/>
                <a:cs typeface="Times New Roman" pitchFamily="18" charset="0"/>
              </a:rPr>
              <a:t>5</a:t>
            </a:r>
            <a:r>
              <a:rPr lang="en-US" sz="2800" dirty="0" err="1" smtClean="0">
                <a:latin typeface="Times New Roman" pitchFamily="18" charset="0"/>
                <a:cs typeface="Times New Roman" pitchFamily="18" charset="0"/>
              </a:rPr>
              <a:t>OH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p:cNvSpPr txBox="1"/>
          <p:nvPr/>
        </p:nvSpPr>
        <p:spPr>
          <a:xfrm>
            <a:off x="2786743" y="2351314"/>
            <a:ext cx="5094514"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Muối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NaCl</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801258" y="3164114"/>
            <a:ext cx="50799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Hydrochloric acid (</a:t>
            </a:r>
            <a:r>
              <a:rPr lang="en-US" sz="2800" dirty="0" err="1" smtClean="0">
                <a:solidFill>
                  <a:srgbClr val="0000FF"/>
                </a:solidFill>
                <a:latin typeface="Times New Roman" pitchFamily="18" charset="0"/>
                <a:cs typeface="Times New Roman" pitchFamily="18" charset="0"/>
              </a:rPr>
              <a:t>HCl</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2764970" y="3868056"/>
            <a:ext cx="5130802"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Hydrogen (</a:t>
            </a:r>
            <a:r>
              <a:rPr lang="en-US" sz="2800" dirty="0" err="1" smtClean="0">
                <a:latin typeface="Times New Roman" pitchFamily="18" charset="0"/>
                <a:cs typeface="Times New Roman" pitchFamily="18" charset="0"/>
              </a:rPr>
              <a:t>H</a:t>
            </a:r>
            <a:r>
              <a:rPr lang="en-US" sz="2800" baseline="-25000" dirty="0" err="1"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4" name="TextBox 13"/>
          <p:cNvSpPr txBox="1"/>
          <p:nvPr/>
        </p:nvSpPr>
        <p:spPr>
          <a:xfrm>
            <a:off x="2793999" y="2764974"/>
            <a:ext cx="5145315"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Oxygen (</a:t>
            </a:r>
            <a:r>
              <a:rPr lang="en-US" sz="2800" dirty="0" err="1" smtClean="0">
                <a:solidFill>
                  <a:srgbClr val="FF00FF"/>
                </a:solidFill>
                <a:latin typeface="Times New Roman" pitchFamily="18" charset="0"/>
                <a:cs typeface="Times New Roman" pitchFamily="18" charset="0"/>
              </a:rPr>
              <a:t>O</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932055" y="2910116"/>
            <a:ext cx="4259945" cy="1384995"/>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Dùng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lấy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hóa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tay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xúc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hóa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8" name="TextBox 17"/>
          <p:cNvSpPr txBox="1"/>
          <p:nvPr/>
        </p:nvSpPr>
        <p:spPr>
          <a:xfrm>
            <a:off x="2786741" y="3555999"/>
            <a:ext cx="5130802"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Sodium hydroxide (</a:t>
            </a:r>
            <a:r>
              <a:rPr lang="en-US" sz="2800" dirty="0" err="1" smtClean="0">
                <a:solidFill>
                  <a:srgbClr val="0000FF"/>
                </a:solidFill>
                <a:latin typeface="Times New Roman" pitchFamily="18" charset="0"/>
                <a:cs typeface="Times New Roman" pitchFamily="18" charset="0"/>
              </a:rPr>
              <a:t>NaOH</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2337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7236335" cy="2133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242629" y="0"/>
            <a:ext cx="4949371" cy="399070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335414" y="3991430"/>
            <a:ext cx="4856586" cy="2866570"/>
          </a:xfrm>
          <a:prstGeom prst="rect">
            <a:avLst/>
          </a:prstGeom>
          <a:noFill/>
          <a:ln w="9525">
            <a:noFill/>
            <a:miter lim="800000"/>
            <a:headEnd/>
            <a:tailEnd/>
          </a:ln>
          <a:effectLst/>
        </p:spPr>
      </p:pic>
      <p:sp>
        <p:nvSpPr>
          <p:cNvPr id="6" name="Rectangle 5"/>
          <p:cNvSpPr/>
          <p:nvPr/>
        </p:nvSpPr>
        <p:spPr>
          <a:xfrm>
            <a:off x="261258" y="2451464"/>
            <a:ext cx="6560456"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hơ ống nghiệm, do nhiệt độ tăng lên nên ống nghiệm bị giãn nở vì nhiệt</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Nếu hơ một chỗ, sự giãn nở không đều sẽ làm ống nghiệm bị vỡ.</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Việc hơ nóng đều ống nghiệm giúp nhiệt toả đều, tránh làm nứt, vỡ ống nghiệm khi lửa tụ nhiệt tại một điểm.</a:t>
            </a:r>
            <a:endParaRPr lang="en-US" sz="2800" dirty="0">
              <a:solidFill>
                <a:srgbClr val="FF00FF"/>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5"/>
          <a:srcRect/>
          <a:stretch>
            <a:fillRect/>
          </a:stretch>
        </p:blipFill>
        <p:spPr bwMode="auto">
          <a:xfrm>
            <a:off x="0" y="1094909"/>
            <a:ext cx="12192000" cy="4112095"/>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Scale>
                                      <p:cBhvr>
                                        <p:cTn id="12"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9"/>
                                        </p:tgtEl>
                                        <p:attrNameLst>
                                          <p:attrName>ppt_x</p:attrName>
                                          <p:attrName>ppt_y</p:attrName>
                                        </p:attrNameLst>
                                      </p:cBhvr>
                                    </p:animMotion>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770" decel="100000"/>
                                        <p:tgtEl>
                                          <p:spTgt spid="4100"/>
                                        </p:tgtEl>
                                      </p:cBhvr>
                                    </p:animEffect>
                                    <p:animScale>
                                      <p:cBhvr>
                                        <p:cTn id="20" dur="770" decel="100000"/>
                                        <p:tgtEl>
                                          <p:spTgt spid="4100"/>
                                        </p:tgtEl>
                                      </p:cBhvr>
                                      <p:from x="10000" y="10000"/>
                                      <p:to x="200000" y="450000"/>
                                    </p:animScale>
                                    <p:animScale>
                                      <p:cBhvr>
                                        <p:cTn id="21" dur="1230" accel="100000" fill="hold">
                                          <p:stCondLst>
                                            <p:cond delay="770"/>
                                          </p:stCondLst>
                                        </p:cTn>
                                        <p:tgtEl>
                                          <p:spTgt spid="4100"/>
                                        </p:tgtEl>
                                      </p:cBhvr>
                                      <p:from x="200000" y="450000"/>
                                      <p:to x="100000" y="100000"/>
                                    </p:animScale>
                                    <p:set>
                                      <p:cBhvr>
                                        <p:cTn id="22" dur="770" fill="hold"/>
                                        <p:tgtEl>
                                          <p:spTgt spid="4100"/>
                                        </p:tgtEl>
                                        <p:attrNameLst>
                                          <p:attrName>ppt_x</p:attrName>
                                        </p:attrNameLst>
                                      </p:cBhvr>
                                      <p:to>
                                        <p:strVal val="(0.5)"/>
                                      </p:to>
                                    </p:set>
                                    <p:anim from="(0.5)" to="(#ppt_x)" calcmode="lin" valueType="num">
                                      <p:cBhvr>
                                        <p:cTn id="23" dur="1230" accel="100000" fill="hold">
                                          <p:stCondLst>
                                            <p:cond delay="770"/>
                                          </p:stCondLst>
                                        </p:cTn>
                                        <p:tgtEl>
                                          <p:spTgt spid="4100"/>
                                        </p:tgtEl>
                                        <p:attrNameLst>
                                          <p:attrName>ppt_x</p:attrName>
                                        </p:attrNameLst>
                                      </p:cBhvr>
                                    </p:anim>
                                    <p:set>
                                      <p:cBhvr>
                                        <p:cTn id="24" dur="770" fill="hold"/>
                                        <p:tgtEl>
                                          <p:spTgt spid="4100"/>
                                        </p:tgtEl>
                                        <p:attrNameLst>
                                          <p:attrName>ppt_y</p:attrName>
                                        </p:attrNameLst>
                                      </p:cBhvr>
                                      <p:to>
                                        <p:strVal val="(#ppt_y+0.4)"/>
                                      </p:to>
                                    </p:set>
                                    <p:anim from="(#ppt_y+0.4)" to="(#ppt_y)" calcmode="lin" valueType="num">
                                      <p:cBhvr>
                                        <p:cTn id="25" dur="1230" accel="100000" fill="hold">
                                          <p:stCondLst>
                                            <p:cond delay="770"/>
                                          </p:stCondLst>
                                        </p:cTn>
                                        <p:tgtEl>
                                          <p:spTgt spid="4100"/>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nodeType="clickEffect">
                                  <p:stCondLst>
                                    <p:cond delay="0"/>
                                  </p:stCondLst>
                                  <p:childTnLst>
                                    <p:anim calcmode="lin" valueType="num">
                                      <p:cBhvr>
                                        <p:cTn id="34" dur="500"/>
                                        <p:tgtEl>
                                          <p:spTgt spid="4098"/>
                                        </p:tgtEl>
                                        <p:attrNameLst>
                                          <p:attrName>ppt_w</p:attrName>
                                        </p:attrNameLst>
                                      </p:cBhvr>
                                      <p:tavLst>
                                        <p:tav tm="0">
                                          <p:val>
                                            <p:strVal val="ppt_w"/>
                                          </p:val>
                                        </p:tav>
                                        <p:tav tm="100000">
                                          <p:val>
                                            <p:fltVal val="0"/>
                                          </p:val>
                                        </p:tav>
                                      </p:tavLst>
                                    </p:anim>
                                    <p:anim calcmode="lin" valueType="num">
                                      <p:cBhvr>
                                        <p:cTn id="35" dur="500"/>
                                        <p:tgtEl>
                                          <p:spTgt spid="4098"/>
                                        </p:tgtEl>
                                        <p:attrNameLst>
                                          <p:attrName>ppt_h</p:attrName>
                                        </p:attrNameLst>
                                      </p:cBhvr>
                                      <p:tavLst>
                                        <p:tav tm="0">
                                          <p:val>
                                            <p:strVal val="ppt_h"/>
                                          </p:val>
                                        </p:tav>
                                        <p:tav tm="100000">
                                          <p:val>
                                            <p:fltVal val="0"/>
                                          </p:val>
                                        </p:tav>
                                      </p:tavLst>
                                    </p:anim>
                                    <p:animEffect transition="out" filter="fade">
                                      <p:cBhvr>
                                        <p:cTn id="36" dur="500"/>
                                        <p:tgtEl>
                                          <p:spTgt spid="4098"/>
                                        </p:tgtEl>
                                      </p:cBhvr>
                                    </p:animEffect>
                                    <p:set>
                                      <p:cBhvr>
                                        <p:cTn id="37" dur="1" fill="hold">
                                          <p:stCondLst>
                                            <p:cond delay="499"/>
                                          </p:stCondLst>
                                        </p:cTn>
                                        <p:tgtEl>
                                          <p:spTgt spid="4098"/>
                                        </p:tgtEl>
                                        <p:attrNameLst>
                                          <p:attrName>style.visibility</p:attrName>
                                        </p:attrNameLst>
                                      </p:cBhvr>
                                      <p:to>
                                        <p:strVal val="hidden"/>
                                      </p:to>
                                    </p:set>
                                  </p:childTnLst>
                                </p:cTn>
                              </p:par>
                              <p:par>
                                <p:cTn id="38" presetID="53" presetClass="exit" presetSubtype="0" fill="hold" nodeType="withEffect">
                                  <p:stCondLst>
                                    <p:cond delay="0"/>
                                  </p:stCondLst>
                                  <p:childTnLst>
                                    <p:anim calcmode="lin" valueType="num">
                                      <p:cBhvr>
                                        <p:cTn id="39" dur="500"/>
                                        <p:tgtEl>
                                          <p:spTgt spid="4099"/>
                                        </p:tgtEl>
                                        <p:attrNameLst>
                                          <p:attrName>ppt_w</p:attrName>
                                        </p:attrNameLst>
                                      </p:cBhvr>
                                      <p:tavLst>
                                        <p:tav tm="0">
                                          <p:val>
                                            <p:strVal val="ppt_w"/>
                                          </p:val>
                                        </p:tav>
                                        <p:tav tm="100000">
                                          <p:val>
                                            <p:fltVal val="0"/>
                                          </p:val>
                                        </p:tav>
                                      </p:tavLst>
                                    </p:anim>
                                    <p:anim calcmode="lin" valueType="num">
                                      <p:cBhvr>
                                        <p:cTn id="40" dur="500"/>
                                        <p:tgtEl>
                                          <p:spTgt spid="4099"/>
                                        </p:tgtEl>
                                        <p:attrNameLst>
                                          <p:attrName>ppt_h</p:attrName>
                                        </p:attrNameLst>
                                      </p:cBhvr>
                                      <p:tavLst>
                                        <p:tav tm="0">
                                          <p:val>
                                            <p:strVal val="ppt_h"/>
                                          </p:val>
                                        </p:tav>
                                        <p:tav tm="100000">
                                          <p:val>
                                            <p:fltVal val="0"/>
                                          </p:val>
                                        </p:tav>
                                      </p:tavLst>
                                    </p:anim>
                                    <p:animEffect transition="out" filter="fade">
                                      <p:cBhvr>
                                        <p:cTn id="41" dur="500"/>
                                        <p:tgtEl>
                                          <p:spTgt spid="4099"/>
                                        </p:tgtEl>
                                      </p:cBhvr>
                                    </p:animEffect>
                                    <p:set>
                                      <p:cBhvr>
                                        <p:cTn id="42" dur="1" fill="hold">
                                          <p:stCondLst>
                                            <p:cond delay="499"/>
                                          </p:stCondLst>
                                        </p:cTn>
                                        <p:tgtEl>
                                          <p:spTgt spid="4099"/>
                                        </p:tgtEl>
                                        <p:attrNameLst>
                                          <p:attrName>style.visibility</p:attrName>
                                        </p:attrNameLst>
                                      </p:cBhvr>
                                      <p:to>
                                        <p:strVal val="hidden"/>
                                      </p:to>
                                    </p:set>
                                  </p:childTnLst>
                                </p:cTn>
                              </p:par>
                              <p:par>
                                <p:cTn id="43" presetID="53" presetClass="exit" presetSubtype="0" fill="hold" nodeType="withEffect">
                                  <p:stCondLst>
                                    <p:cond delay="0"/>
                                  </p:stCondLst>
                                  <p:childTnLst>
                                    <p:anim calcmode="lin" valueType="num">
                                      <p:cBhvr>
                                        <p:cTn id="44" dur="500"/>
                                        <p:tgtEl>
                                          <p:spTgt spid="4100"/>
                                        </p:tgtEl>
                                        <p:attrNameLst>
                                          <p:attrName>ppt_w</p:attrName>
                                        </p:attrNameLst>
                                      </p:cBhvr>
                                      <p:tavLst>
                                        <p:tav tm="0">
                                          <p:val>
                                            <p:strVal val="ppt_w"/>
                                          </p:val>
                                        </p:tav>
                                        <p:tav tm="100000">
                                          <p:val>
                                            <p:fltVal val="0"/>
                                          </p:val>
                                        </p:tav>
                                      </p:tavLst>
                                    </p:anim>
                                    <p:anim calcmode="lin" valueType="num">
                                      <p:cBhvr>
                                        <p:cTn id="45" dur="500"/>
                                        <p:tgtEl>
                                          <p:spTgt spid="4100"/>
                                        </p:tgtEl>
                                        <p:attrNameLst>
                                          <p:attrName>ppt_h</p:attrName>
                                        </p:attrNameLst>
                                      </p:cBhvr>
                                      <p:tavLst>
                                        <p:tav tm="0">
                                          <p:val>
                                            <p:strVal val="ppt_h"/>
                                          </p:val>
                                        </p:tav>
                                        <p:tav tm="100000">
                                          <p:val>
                                            <p:fltVal val="0"/>
                                          </p:val>
                                        </p:tav>
                                      </p:tavLst>
                                    </p:anim>
                                    <p:animEffect transition="out" filter="fade">
                                      <p:cBhvr>
                                        <p:cTn id="46" dur="500"/>
                                        <p:tgtEl>
                                          <p:spTgt spid="4100"/>
                                        </p:tgtEl>
                                      </p:cBhvr>
                                    </p:animEffect>
                                    <p:set>
                                      <p:cBhvr>
                                        <p:cTn id="47" dur="1" fill="hold">
                                          <p:stCondLst>
                                            <p:cond delay="499"/>
                                          </p:stCondLst>
                                        </p:cTn>
                                        <p:tgtEl>
                                          <p:spTgt spid="4100"/>
                                        </p:tgtEl>
                                        <p:attrNameLst>
                                          <p:attrName>style.visibility</p:attrName>
                                        </p:attrNameLst>
                                      </p:cBhvr>
                                      <p:to>
                                        <p:strVal val="hidden"/>
                                      </p:to>
                                    </p:set>
                                  </p:childTnLst>
                                </p:cTn>
                              </p:par>
                              <p:par>
                                <p:cTn id="48" presetID="53" presetClass="exit" presetSubtype="0" fill="hold" grpId="1" nodeType="with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8" presetClass="entr" presetSubtype="12" fill="hold" nodeType="withEffect">
                                  <p:stCondLst>
                                    <p:cond delay="0"/>
                                  </p:stCondLst>
                                  <p:childTnLst>
                                    <p:set>
                                      <p:cBhvr>
                                        <p:cTn id="54" dur="1" fill="hold">
                                          <p:stCondLst>
                                            <p:cond delay="0"/>
                                          </p:stCondLst>
                                        </p:cTn>
                                        <p:tgtEl>
                                          <p:spTgt spid="4101"/>
                                        </p:tgtEl>
                                        <p:attrNameLst>
                                          <p:attrName>style.visibility</p:attrName>
                                        </p:attrNameLst>
                                      </p:cBhvr>
                                      <p:to>
                                        <p:strVal val="visible"/>
                                      </p:to>
                                    </p:set>
                                    <p:animEffect transition="in" filter="strips(downLeft)">
                                      <p:cBhvr>
                                        <p:cTn id="5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2337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
        <p:nvSpPr>
          <p:cNvPr id="10" name="TextBox 9"/>
          <p:cNvSpPr txBox="1"/>
          <p:nvPr/>
        </p:nvSpPr>
        <p:spPr>
          <a:xfrm>
            <a:off x="0" y="359228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30626" y="130626"/>
            <a:ext cx="1333500" cy="1085850"/>
          </a:xfrm>
          <a:prstGeom prst="rect">
            <a:avLst/>
          </a:prstGeom>
          <a:noFill/>
          <a:ln w="9525">
            <a:noFill/>
            <a:miter lim="800000"/>
            <a:headEnd/>
            <a:tailEnd/>
          </a:ln>
          <a:effectLst/>
        </p:spPr>
      </p:pic>
      <p:sp>
        <p:nvSpPr>
          <p:cNvPr id="8" name="TextBox 7"/>
          <p:cNvSpPr txBox="1"/>
          <p:nvPr/>
        </p:nvSpPr>
        <p:spPr>
          <a:xfrm>
            <a:off x="1465944" y="5"/>
            <a:ext cx="10726055" cy="892552"/>
          </a:xfrm>
          <a:prstGeom prst="rect">
            <a:avLst/>
          </a:prstGeom>
          <a:noFill/>
        </p:spPr>
        <p:txBody>
          <a:bodyPr wrap="square" rtlCol="0">
            <a:spAutoFit/>
          </a:bodyPr>
          <a:lstStyle/>
          <a:p>
            <a:pPr algn="just"/>
            <a:r>
              <a:rPr lang="en-US" sz="2600" dirty="0" err="1" smtClean="0">
                <a:solidFill>
                  <a:srgbClr val="FF0000"/>
                </a:solidFill>
                <a:latin typeface="Times New Roman" pitchFamily="18" charset="0"/>
                <a:cs typeface="Times New Roman" pitchFamily="18" charset="0"/>
              </a:rPr>
              <a:t>Đọc</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thông</a:t>
            </a:r>
            <a:r>
              <a:rPr lang="en-US" sz="2600" dirty="0" smtClean="0">
                <a:solidFill>
                  <a:srgbClr val="FF0000"/>
                </a:solidFill>
                <a:latin typeface="Times New Roman" pitchFamily="18" charset="0"/>
                <a:cs typeface="Times New Roman" pitchFamily="18" charset="0"/>
              </a:rPr>
              <a:t> tin </a:t>
            </a:r>
            <a:r>
              <a:rPr lang="en-US" sz="2600" dirty="0" err="1" smtClean="0">
                <a:solidFill>
                  <a:srgbClr val="FF0000"/>
                </a:solidFill>
                <a:latin typeface="Times New Roman" pitchFamily="18" charset="0"/>
                <a:cs typeface="Times New Roman" pitchFamily="18" charset="0"/>
              </a:rPr>
              <a:t>trong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vòng</a:t>
            </a:r>
            <a:r>
              <a:rPr lang="en-US" sz="2600" dirty="0" smtClean="0">
                <a:solidFill>
                  <a:srgbClr val="FF0000"/>
                </a:solidFill>
                <a:latin typeface="Times New Roman" pitchFamily="18" charset="0"/>
                <a:cs typeface="Times New Roman" pitchFamily="18" charset="0"/>
              </a:rPr>
              <a:t> 3 </a:t>
            </a:r>
            <a:r>
              <a:rPr lang="en-US" sz="2600" dirty="0" err="1" smtClean="0">
                <a:solidFill>
                  <a:srgbClr val="FF0000"/>
                </a:solidFill>
                <a:latin typeface="Times New Roman" pitchFamily="18" charset="0"/>
                <a:cs typeface="Times New Roman" pitchFamily="18" charset="0"/>
              </a:rPr>
              <a:t>phút</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ghi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nhớ</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Điền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các</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câu</a:t>
            </a:r>
            <a:r>
              <a:rPr lang="en-US" sz="2600" dirty="0" smtClean="0">
                <a:solidFill>
                  <a:srgbClr val="FF0000"/>
                </a:solidFill>
                <a:latin typeface="Times New Roman" pitchFamily="18" charset="0"/>
                <a:cs typeface="Times New Roman" pitchFamily="18" charset="0"/>
              </a:rPr>
              <a:t> 1,2,3…</a:t>
            </a:r>
            <a:r>
              <a:rPr lang="en-US" sz="2600" dirty="0" err="1" smtClean="0">
                <a:solidFill>
                  <a:srgbClr val="FF0000"/>
                </a:solidFill>
                <a:latin typeface="Times New Roman" pitchFamily="18" charset="0"/>
                <a:cs typeface="Times New Roman" pitchFamily="18" charset="0"/>
              </a:rPr>
              <a:t>vào</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bảng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cho</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phù</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hợp</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làm</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nhanh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lấy</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điểm</a:t>
            </a:r>
            <a:r>
              <a:rPr lang="en-US" sz="2600" dirty="0" smtClean="0">
                <a:solidFill>
                  <a:srgbClr val="FF0000"/>
                </a:solidFill>
                <a:latin typeface="Times New Roman" pitchFamily="18" charset="0"/>
                <a:cs typeface="Times New Roman" pitchFamily="18" charset="0"/>
              </a:rPr>
              <a:t>).</a:t>
            </a:r>
            <a:endParaRPr lang="en-US" sz="2600" dirty="0">
              <a:solidFill>
                <a:srgbClr val="FF0000"/>
              </a:solidFill>
              <a:latin typeface="Times New Roman" pitchFamily="18" charset="0"/>
              <a:cs typeface="Times New Roman" pitchFamily="18" charset="0"/>
            </a:endParaRPr>
          </a:p>
        </p:txBody>
      </p:sp>
      <p:sp>
        <p:nvSpPr>
          <p:cNvPr id="9" name="Rectangle 8"/>
          <p:cNvSpPr/>
          <p:nvPr/>
        </p:nvSpPr>
        <p:spPr>
          <a:xfrm>
            <a:off x="6212114" y="2756279"/>
            <a:ext cx="5979886"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11. </a:t>
            </a:r>
            <a:r>
              <a:rPr lang="en-US" sz="2400" dirty="0" err="1" smtClean="0">
                <a:solidFill>
                  <a:srgbClr val="FF00FF"/>
                </a:solidFill>
                <a:latin typeface="Times New Roman" pitchFamily="18" charset="0"/>
                <a:cs typeface="Times New Roman" pitchFamily="18" charset="0"/>
              </a:rPr>
              <a:t>Đọc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kĩ</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nhãn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không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dụng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hoá</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chất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nếu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không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nhãn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hoặc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nhãn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mờ</a:t>
            </a:r>
            <a:r>
              <a:rPr lang="en-US" sz="2400" dirty="0" smtClean="0">
                <a:solidFill>
                  <a:srgbClr val="FF00FF"/>
                </a:solidFill>
                <a:latin typeface="Times New Roman" pitchFamily="18" charset="0"/>
                <a:cs typeface="Times New Roman" pitchFamily="18" charset="0"/>
              </a:rPr>
              <a:t>.</a:t>
            </a:r>
          </a:p>
        </p:txBody>
      </p:sp>
      <p:sp>
        <p:nvSpPr>
          <p:cNvPr id="10" name="Rectangle 9"/>
          <p:cNvSpPr/>
          <p:nvPr/>
        </p:nvSpPr>
        <p:spPr>
          <a:xfrm>
            <a:off x="6226629" y="3555997"/>
            <a:ext cx="5965371" cy="461665"/>
          </a:xfrm>
          <a:prstGeom prst="rect">
            <a:avLst/>
          </a:prstGeom>
        </p:spPr>
        <p:txBody>
          <a:bodyPr wrap="square">
            <a:spAutoFit/>
          </a:bodyPr>
          <a:lstStyle/>
          <a:p>
            <a:r>
              <a:rPr lang="en-US" sz="2400" dirty="0" smtClean="0">
                <a:solidFill>
                  <a:srgbClr val="FF00FF"/>
                </a:solidFill>
                <a:latin typeface="Times New Roman" pitchFamily="18" charset="0"/>
                <a:cs typeface="Times New Roman" pitchFamily="18" charset="0"/>
              </a:rPr>
              <a:t>12. </a:t>
            </a:r>
            <a:r>
              <a:rPr lang="vi-VN" sz="2400" dirty="0" smtClean="0">
                <a:solidFill>
                  <a:srgbClr val="FF00FF"/>
                </a:solidFill>
                <a:latin typeface="Times New Roman" pitchFamily="18" charset="0"/>
                <a:cs typeface="Times New Roman" pitchFamily="18" charset="0"/>
              </a:rPr>
              <a:t>Ngửi, nếm các hoá chất.</a:t>
            </a:r>
          </a:p>
        </p:txBody>
      </p:sp>
      <p:sp>
        <p:nvSpPr>
          <p:cNvPr id="11" name="Rectangle 10"/>
          <p:cNvSpPr/>
          <p:nvPr/>
        </p:nvSpPr>
        <p:spPr>
          <a:xfrm>
            <a:off x="6270171" y="3980155"/>
            <a:ext cx="5921829"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13. </a:t>
            </a:r>
            <a:r>
              <a:rPr lang="vi-VN" sz="2400" dirty="0" smtClean="0">
                <a:solidFill>
                  <a:srgbClr val="FF00FF"/>
                </a:solidFill>
                <a:latin typeface="Times New Roman" pitchFamily="18" charset="0"/>
                <a:cs typeface="Times New Roman" pitchFamily="18" charset="0"/>
              </a:rPr>
              <a:t>Tự tiện sử dụng hoá chất.</a:t>
            </a:r>
          </a:p>
        </p:txBody>
      </p:sp>
      <p:sp>
        <p:nvSpPr>
          <p:cNvPr id="12" name="Rectangle 11"/>
          <p:cNvSpPr/>
          <p:nvPr/>
        </p:nvSpPr>
        <p:spPr>
          <a:xfrm>
            <a:off x="6226630" y="1657870"/>
            <a:ext cx="5965370"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10. </a:t>
            </a:r>
            <a:r>
              <a:rPr lang="vi-VN" sz="2400" dirty="0" smtClean="0">
                <a:solidFill>
                  <a:srgbClr val="FF00FF"/>
                </a:solidFill>
                <a:latin typeface="Times New Roman" pitchFamily="18" charset="0"/>
                <a:cs typeface="Times New Roman" pitchFamily="18" charset="0"/>
              </a:rPr>
              <a:t>Tuân thủ theo đúng quy định và hướng dẫn của</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thầy, cô giáo khi sử dụng hoá chất để tiến hành thí nghiệm.</a:t>
            </a:r>
          </a:p>
        </p:txBody>
      </p:sp>
      <p:sp>
        <p:nvSpPr>
          <p:cNvPr id="13" name="Rectangle 12"/>
          <p:cNvSpPr/>
          <p:nvPr/>
        </p:nvSpPr>
        <p:spPr>
          <a:xfrm>
            <a:off x="6255654" y="511241"/>
            <a:ext cx="5936343"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8. </a:t>
            </a:r>
            <a:r>
              <a:rPr lang="vi-VN" sz="2400" dirty="0" smtClean="0">
                <a:solidFill>
                  <a:srgbClr val="FF00FF"/>
                </a:solidFill>
                <a:latin typeface="Times New Roman" pitchFamily="18" charset="0"/>
                <a:cs typeface="Times New Roman" pitchFamily="18" charset="0"/>
              </a:rPr>
              <a:t>Tự ý mang hoá chất ra khỏi vị trí làm</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nghiệm</a:t>
            </a:r>
            <a:endParaRPr lang="vi-VN" sz="2400" dirty="0" smtClean="0">
              <a:solidFill>
                <a:srgbClr val="FF00FF"/>
              </a:solidFill>
              <a:latin typeface="Times New Roman" pitchFamily="18" charset="0"/>
              <a:cs typeface="Times New Roman" pitchFamily="18" charset="0"/>
            </a:endParaRPr>
          </a:p>
        </p:txBody>
      </p:sp>
      <p:sp>
        <p:nvSpPr>
          <p:cNvPr id="15" name="Rectangle 14"/>
          <p:cNvSpPr/>
          <p:nvPr/>
        </p:nvSpPr>
        <p:spPr>
          <a:xfrm>
            <a:off x="0" y="1653684"/>
            <a:ext cx="5849257"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2</a:t>
            </a:r>
            <a:r>
              <a:rPr lang="vi-VN" sz="2400" dirty="0" smtClean="0">
                <a:solidFill>
                  <a:srgbClr val="FF00FF"/>
                </a:solidFill>
                <a:latin typeface="Times New Roman" pitchFamily="18" charset="0"/>
                <a:cs typeface="Times New Roman" pitchFamily="18" charset="0"/>
              </a:rPr>
              <a:t>. Cần lưu ý khi sử dụng hoá chất nguy hiểm như</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sulfuric acid đặc,... và hoá chất dễ cháy như cồn,... </a:t>
            </a:r>
            <a:endParaRPr lang="en-US" sz="2400" dirty="0">
              <a:solidFill>
                <a:srgbClr val="FF00FF"/>
              </a:solidFill>
              <a:latin typeface="Times New Roman" pitchFamily="18" charset="0"/>
              <a:cs typeface="Times New Roman" pitchFamily="18" charset="0"/>
            </a:endParaRPr>
          </a:p>
        </p:txBody>
      </p:sp>
      <p:sp>
        <p:nvSpPr>
          <p:cNvPr id="16" name="Rectangle 15"/>
          <p:cNvSpPr/>
          <p:nvPr/>
        </p:nvSpPr>
        <p:spPr>
          <a:xfrm>
            <a:off x="0" y="2771285"/>
            <a:ext cx="5849257"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3</a:t>
            </a:r>
            <a:r>
              <a:rPr lang="vi-VN" sz="2400" dirty="0" smtClean="0">
                <a:solidFill>
                  <a:srgbClr val="FF00FF"/>
                </a:solidFill>
                <a:latin typeface="Times New Roman" pitchFamily="18" charset="0"/>
                <a:cs typeface="Times New Roman" pitchFamily="18" charset="0"/>
              </a:rPr>
              <a:t>. Sau khi lấy hoá chất xong cần phải đậy kín các lọ đựng hoá chất.</a:t>
            </a:r>
          </a:p>
        </p:txBody>
      </p:sp>
      <p:sp>
        <p:nvSpPr>
          <p:cNvPr id="17" name="Rectangle 16"/>
          <p:cNvSpPr/>
          <p:nvPr/>
        </p:nvSpPr>
        <p:spPr>
          <a:xfrm>
            <a:off x="0" y="4659086"/>
            <a:ext cx="5834743"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6</a:t>
            </a:r>
            <a:r>
              <a:rPr lang="vi-VN" sz="2400" dirty="0" smtClean="0">
                <a:solidFill>
                  <a:srgbClr val="FF00FF"/>
                </a:solidFill>
                <a:latin typeface="Times New Roman" pitchFamily="18" charset="0"/>
                <a:cs typeface="Times New Roman" pitchFamily="18" charset="0"/>
              </a:rPr>
              <a:t>. Trong khi làm thí nghiệm, cần thông báo ngay cho thầy, cô giáo nếu gặp sự cố cháy, nổ, đổ hoá. chất, vỡ dụng cụ thí nghiệm,...</a:t>
            </a:r>
          </a:p>
        </p:txBody>
      </p:sp>
      <p:sp>
        <p:nvSpPr>
          <p:cNvPr id="18" name="Rectangle 17"/>
          <p:cNvSpPr/>
          <p:nvPr/>
        </p:nvSpPr>
        <p:spPr>
          <a:xfrm>
            <a:off x="0" y="3518946"/>
            <a:ext cx="5878286" cy="461665"/>
          </a:xfrm>
          <a:prstGeom prst="rect">
            <a:avLst/>
          </a:prstGeom>
        </p:spPr>
        <p:txBody>
          <a:bodyPr wrap="square">
            <a:spAutoFit/>
          </a:bodyPr>
          <a:lstStyle/>
          <a:p>
            <a:r>
              <a:rPr lang="en-US" sz="2400" dirty="0" smtClean="0">
                <a:solidFill>
                  <a:srgbClr val="FF00FF"/>
                </a:solidFill>
                <a:latin typeface="Times New Roman" pitchFamily="18" charset="0"/>
                <a:cs typeface="Times New Roman" pitchFamily="18" charset="0"/>
              </a:rPr>
              <a:t>4</a:t>
            </a:r>
            <a:r>
              <a:rPr lang="vi-VN" sz="2400" dirty="0" smtClean="0">
                <a:solidFill>
                  <a:srgbClr val="FF00FF"/>
                </a:solidFill>
                <a:latin typeface="Times New Roman" pitchFamily="18" charset="0"/>
                <a:cs typeface="Times New Roman" pitchFamily="18" charset="0"/>
              </a:rPr>
              <a:t>. Ăn uống trong phòng thực hành.</a:t>
            </a:r>
          </a:p>
        </p:txBody>
      </p:sp>
      <p:sp>
        <p:nvSpPr>
          <p:cNvPr id="19" name="Rectangle 18"/>
          <p:cNvSpPr/>
          <p:nvPr/>
        </p:nvSpPr>
        <p:spPr>
          <a:xfrm>
            <a:off x="0" y="1283746"/>
            <a:ext cx="3918857"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a:t>
            </a:r>
            <a:r>
              <a:rPr lang="vi-VN" sz="2400" dirty="0" smtClean="0">
                <a:solidFill>
                  <a:srgbClr val="FF00FF"/>
                </a:solidFill>
                <a:latin typeface="Times New Roman" pitchFamily="18" charset="0"/>
                <a:cs typeface="Times New Roman" pitchFamily="18" charset="0"/>
              </a:rPr>
              <a:t>. Chạy, nhảy, làm mất trật tự.</a:t>
            </a:r>
          </a:p>
        </p:txBody>
      </p:sp>
      <p:sp>
        <p:nvSpPr>
          <p:cNvPr id="20" name="Rectangle 19"/>
          <p:cNvSpPr/>
          <p:nvPr/>
        </p:nvSpPr>
        <p:spPr>
          <a:xfrm>
            <a:off x="0" y="5739634"/>
            <a:ext cx="5834743"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7</a:t>
            </a:r>
            <a:r>
              <a:rPr lang="vi-VN" sz="2400" dirty="0" smtClean="0">
                <a:solidFill>
                  <a:srgbClr val="FF00FF"/>
                </a:solidFill>
                <a:latin typeface="Times New Roman" pitchFamily="18" charset="0"/>
                <a:cs typeface="Times New Roman" pitchFamily="18" charset="0"/>
              </a:rPr>
              <a:t>. Nghiêng hai đèn cồn vào nhau để lấy lửa. </a:t>
            </a:r>
            <a:endParaRPr lang="en-US" sz="2400" dirty="0">
              <a:solidFill>
                <a:srgbClr val="FF00FF"/>
              </a:solidFill>
              <a:latin typeface="Times New Roman" pitchFamily="18" charset="0"/>
              <a:cs typeface="Times New Roman" pitchFamily="18" charset="0"/>
            </a:endParaRPr>
          </a:p>
        </p:txBody>
      </p:sp>
      <p:sp>
        <p:nvSpPr>
          <p:cNvPr id="21" name="Rectangle 20"/>
          <p:cNvSpPr/>
          <p:nvPr/>
        </p:nvSpPr>
        <p:spPr>
          <a:xfrm>
            <a:off x="0" y="3939861"/>
            <a:ext cx="5849257"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5</a:t>
            </a:r>
            <a:r>
              <a:rPr lang="vi-VN" sz="2400" dirty="0" smtClean="0">
                <a:solidFill>
                  <a:srgbClr val="FF00FF"/>
                </a:solidFill>
                <a:latin typeface="Times New Roman" pitchFamily="18" charset="0"/>
                <a:cs typeface="Times New Roman" pitchFamily="18" charset="0"/>
              </a:rPr>
              <a:t>. Đổ hoá chất trực tiếp vào cống thoát nước hoặc đổ ra môi trường.</a:t>
            </a:r>
          </a:p>
        </p:txBody>
      </p:sp>
      <p:sp>
        <p:nvSpPr>
          <p:cNvPr id="22" name="Rectangle 21"/>
          <p:cNvSpPr/>
          <p:nvPr/>
        </p:nvSpPr>
        <p:spPr>
          <a:xfrm>
            <a:off x="6241143" y="1254735"/>
            <a:ext cx="5950857"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9</a:t>
            </a:r>
            <a:r>
              <a:rPr lang="vi-VN" sz="2400" dirty="0" smtClean="0">
                <a:solidFill>
                  <a:srgbClr val="FF00FF"/>
                </a:solidFill>
                <a:latin typeface="Times New Roman" pitchFamily="18" charset="0"/>
                <a:cs typeface="Times New Roman" pitchFamily="18" charset="0"/>
              </a:rPr>
              <a:t>. Sử dụng tay tiếp xúc trực tiếp với hoá chất.</a:t>
            </a:r>
            <a:endParaRPr lang="en-US" sz="2400" dirty="0">
              <a:solidFill>
                <a:srgbClr val="FF00FF"/>
              </a:solidFill>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5936344" y="4551443"/>
          <a:ext cx="6066970" cy="2011680"/>
        </p:xfrm>
        <a:graphic>
          <a:graphicData uri="http://schemas.openxmlformats.org/drawingml/2006/table">
            <a:tbl>
              <a:tblPr firstRow="1" bandRow="1">
                <a:tableStyleId>{5C22544A-7EE6-4342-B048-85BDC9FD1C3A}</a:tableStyleId>
              </a:tblPr>
              <a:tblGrid>
                <a:gridCol w="3033485"/>
                <a:gridCol w="3033485"/>
              </a:tblGrid>
              <a:tr h="370840">
                <a:tc>
                  <a:txBody>
                    <a:bodyPr/>
                    <a:lstStyle/>
                    <a:p>
                      <a:pPr algn="ctr"/>
                      <a:r>
                        <a:rPr lang="en-US" sz="2400" dirty="0" err="1" smtClean="0">
                          <a:solidFill>
                            <a:srgbClr val="FFFF00"/>
                          </a:solidFill>
                          <a:latin typeface="Times New Roman" pitchFamily="18" charset="0"/>
                          <a:cs typeface="Times New Roman" pitchFamily="18" charset="0"/>
                        </a:rPr>
                        <a:t>Những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việc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cần</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làm</a:t>
                      </a:r>
                      <a:endParaRPr lang="en-US" sz="2400" dirty="0">
                        <a:solidFill>
                          <a:srgbClr val="FFFF00"/>
                        </a:solidFill>
                        <a:latin typeface="Times New Roman" pitchFamily="18" charset="0"/>
                        <a:cs typeface="Times New Roman" pitchFamily="18" charset="0"/>
                      </a:endParaRPr>
                    </a:p>
                  </a:txBody>
                  <a:tcPr/>
                </a:tc>
                <a:tc>
                  <a:txBody>
                    <a:bodyPr/>
                    <a:lstStyle/>
                    <a:p>
                      <a:pPr algn="ctr"/>
                      <a:r>
                        <a:rPr lang="en-US" sz="2400" dirty="0" err="1" smtClean="0">
                          <a:solidFill>
                            <a:srgbClr val="FFFF00"/>
                          </a:solidFill>
                          <a:latin typeface="Times New Roman" pitchFamily="18" charset="0"/>
                          <a:cs typeface="Times New Roman" pitchFamily="18" charset="0"/>
                        </a:rPr>
                        <a:t>Những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việc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không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được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làm</a:t>
                      </a:r>
                      <a:endParaRPr lang="en-US" sz="2400" dirty="0">
                        <a:solidFill>
                          <a:srgbClr val="FFFF00"/>
                        </a:solidFill>
                        <a:latin typeface="Times New Roman" pitchFamily="18" charset="0"/>
                        <a:cs typeface="Times New Roman" pitchFamily="18" charset="0"/>
                      </a:endParaRPr>
                    </a:p>
                  </a:txBody>
                  <a:tcPr/>
                </a:tc>
              </a:tr>
              <a:tr h="370840">
                <a:tc>
                  <a:txBody>
                    <a:bodyPr/>
                    <a:lstStyle/>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txBody>
                  <a:tcPr/>
                </a:tc>
                <a:tc>
                  <a:txBody>
                    <a:bodyPr/>
                    <a:lstStyle/>
                    <a:p>
                      <a:endParaRPr lang="en-US" sz="2400" dirty="0">
                        <a:solidFill>
                          <a:srgbClr val="FF0000"/>
                        </a:solidFill>
                        <a:latin typeface="Times New Roman" pitchFamily="18" charset="0"/>
                        <a:cs typeface="Times New Roman" pitchFamily="18" charset="0"/>
                      </a:endParaRPr>
                    </a:p>
                  </a:txBody>
                  <a:tcPr/>
                </a:tc>
              </a:tr>
            </a:tbl>
          </a:graphicData>
        </a:graphic>
      </p:graphicFrame>
      <p:sp>
        <p:nvSpPr>
          <p:cNvPr id="24" name="TextBox 23"/>
          <p:cNvSpPr txBox="1"/>
          <p:nvPr/>
        </p:nvSpPr>
        <p:spPr>
          <a:xfrm>
            <a:off x="5965371" y="5617031"/>
            <a:ext cx="3004458" cy="461665"/>
          </a:xfrm>
          <a:prstGeom prst="rect">
            <a:avLst/>
          </a:prstGeom>
          <a:noFill/>
        </p:spPr>
        <p:txBody>
          <a:bodyPr wrap="square" rtlCol="0">
            <a:spAutoFit/>
          </a:bodyPr>
          <a:lstStyle/>
          <a:p>
            <a:pPr algn="ctr"/>
            <a:r>
              <a:rPr lang="en-US" sz="2400" dirty="0" smtClean="0">
                <a:solidFill>
                  <a:srgbClr val="0000FF"/>
                </a:solidFill>
                <a:latin typeface="Times New Roman" pitchFamily="18" charset="0"/>
                <a:cs typeface="Times New Roman" pitchFamily="18" charset="0"/>
              </a:rPr>
              <a:t>2, 3, 6, 10, 11</a:t>
            </a:r>
            <a:endParaRPr lang="en-US" sz="2400" dirty="0">
              <a:solidFill>
                <a:srgbClr val="0000FF"/>
              </a:solidFill>
              <a:latin typeface="Times New Roman" pitchFamily="18" charset="0"/>
              <a:cs typeface="Times New Roman" pitchFamily="18" charset="0"/>
            </a:endParaRPr>
          </a:p>
        </p:txBody>
      </p:sp>
      <p:sp>
        <p:nvSpPr>
          <p:cNvPr id="25" name="TextBox 24"/>
          <p:cNvSpPr txBox="1"/>
          <p:nvPr/>
        </p:nvSpPr>
        <p:spPr>
          <a:xfrm>
            <a:off x="8933543" y="5609774"/>
            <a:ext cx="3004458" cy="461665"/>
          </a:xfrm>
          <a:prstGeom prst="rect">
            <a:avLst/>
          </a:prstGeom>
          <a:noFill/>
        </p:spPr>
        <p:txBody>
          <a:bodyPr wrap="square" rtlCol="0">
            <a:spAutoFit/>
          </a:bodyPr>
          <a:lstStyle/>
          <a:p>
            <a:pPr algn="ctr"/>
            <a:r>
              <a:rPr lang="en-US" sz="2400" dirty="0" smtClean="0">
                <a:solidFill>
                  <a:srgbClr val="0000FF"/>
                </a:solidFill>
                <a:latin typeface="Times New Roman" pitchFamily="18" charset="0"/>
                <a:cs typeface="Times New Roman" pitchFamily="18" charset="0"/>
              </a:rPr>
              <a:t>1,4,5,7,8,9,12,13</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37"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500"/>
                                        <p:tgtEl>
                                          <p:spTgt spid="2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in)">
                                      <p:cBhvr>
                                        <p:cTn id="40" dur="500"/>
                                        <p:tgtEl>
                                          <p:spTgt spid="1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ox(in)">
                                      <p:cBhvr>
                                        <p:cTn id="43" dur="500"/>
                                        <p:tgtEl>
                                          <p:spTgt spid="2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ox(in)">
                                      <p:cBhvr>
                                        <p:cTn id="49" dur="500"/>
                                        <p:tgtEl>
                                          <p:spTgt spid="9"/>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900" decel="100000" fill="hold"/>
                                        <p:tgtEl>
                                          <p:spTgt spid="2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24">
                                            <p:txEl>
                                              <p:pRg st="0" end="0"/>
                                            </p:txEl>
                                          </p:spTgt>
                                        </p:tgtEl>
                                        <p:attrNameLst>
                                          <p:attrName>style.visibility</p:attrName>
                                        </p:attrNameLst>
                                      </p:cBhvr>
                                      <p:to>
                                        <p:strVal val="visible"/>
                                      </p:to>
                                    </p:set>
                                    <p:anim calcmode="lin" valueType="num">
                                      <p:cBhvr>
                                        <p:cTn id="68"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 calcmode="lin" valueType="num">
                                      <p:cBhvr>
                                        <p:cTn id="74"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2337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
        <p:nvSpPr>
          <p:cNvPr id="10" name="TextBox 9"/>
          <p:cNvSpPr txBox="1"/>
          <p:nvPr/>
        </p:nvSpPr>
        <p:spPr>
          <a:xfrm>
            <a:off x="0" y="359228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398417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rõ</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8622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574423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62331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khoa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8</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0626" y="130626"/>
            <a:ext cx="1333500" cy="1085850"/>
          </a:xfrm>
          <a:prstGeom prst="rect">
            <a:avLst/>
          </a:prstGeom>
          <a:noFill/>
          <a:ln w="9525">
            <a:noFill/>
            <a:miter lim="800000"/>
            <a:headEnd/>
            <a:tailEnd/>
          </a:ln>
          <a:effectLst/>
        </p:spPr>
      </p:pic>
      <p:sp>
        <p:nvSpPr>
          <p:cNvPr id="5" name="TextBox 4"/>
          <p:cNvSpPr txBox="1"/>
          <p:nvPr/>
        </p:nvSpPr>
        <p:spPr>
          <a:xfrm>
            <a:off x="1465944" y="5"/>
            <a:ext cx="10726055" cy="1384995"/>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(5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hoặc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rồi</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đặc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điểm</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0" y="1350511"/>
            <a:ext cx="5231182" cy="16104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3184292"/>
            <a:ext cx="5137331" cy="16054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8438951" y="4789715"/>
            <a:ext cx="3753049" cy="20682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469392" y="1263197"/>
            <a:ext cx="2716665" cy="182735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168674" y="3091543"/>
            <a:ext cx="3121616" cy="3766457"/>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0" y="4838247"/>
            <a:ext cx="5151142" cy="2008561"/>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a:srcRect/>
          <a:stretch>
            <a:fillRect/>
          </a:stretch>
        </p:blipFill>
        <p:spPr bwMode="auto">
          <a:xfrm>
            <a:off x="8757596" y="1045029"/>
            <a:ext cx="2694176" cy="3088446"/>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1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lide(fromBottom)">
                                      <p:cBhvr>
                                        <p:cTn id="19" dur="1000"/>
                                        <p:tgtEl>
                                          <p:spTgt spid="1026"/>
                                        </p:tgtEl>
                                      </p:cBhvr>
                                    </p:animEffect>
                                  </p:childTnLst>
                                </p:cTn>
                              </p:par>
                              <p:par>
                                <p:cTn id="20" presetID="12" presetClass="entr" presetSubtype="4"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slide(fromBottom)">
                                      <p:cBhvr>
                                        <p:cTn id="22" dur="1000"/>
                                        <p:tgtEl>
                                          <p:spTgt spid="1027"/>
                                        </p:tgtEl>
                                      </p:cBhvr>
                                    </p:animEffect>
                                  </p:childTnLst>
                                </p:cTn>
                              </p:par>
                              <p:par>
                                <p:cTn id="23" presetID="12" presetClass="entr" presetSubtype="4"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slide(fromBottom)">
                                      <p:cBhvr>
                                        <p:cTn id="25" dur="1000"/>
                                        <p:tgtEl>
                                          <p:spTgt spid="1031"/>
                                        </p:tgtEl>
                                      </p:cBhvr>
                                    </p:animEffect>
                                  </p:childTnLst>
                                </p:cTn>
                              </p:par>
                              <p:par>
                                <p:cTn id="26" presetID="12" presetClass="entr" presetSubtype="4"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slide(fromBottom)">
                                      <p:cBhvr>
                                        <p:cTn id="28" dur="1000"/>
                                        <p:tgtEl>
                                          <p:spTgt spid="1029"/>
                                        </p:tgtEl>
                                      </p:cBhvr>
                                    </p:animEffect>
                                  </p:childTnLst>
                                </p:cTn>
                              </p:par>
                              <p:par>
                                <p:cTn id="29" presetID="12" presetClass="entr" presetSubtype="4"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slide(fromBottom)">
                                      <p:cBhvr>
                                        <p:cTn id="31" dur="1000"/>
                                        <p:tgtEl>
                                          <p:spTgt spid="1030"/>
                                        </p:tgtEl>
                                      </p:cBhvr>
                                    </p:animEffect>
                                  </p:childTnLst>
                                </p:cTn>
                              </p:par>
                              <p:par>
                                <p:cTn id="32" presetID="12" presetClass="entr" presetSubtype="4"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slide(fromBottom)">
                                      <p:cBhvr>
                                        <p:cTn id="34" dur="1000"/>
                                        <p:tgtEl>
                                          <p:spTgt spid="1032"/>
                                        </p:tgtEl>
                                      </p:cBhvr>
                                    </p:animEffect>
                                  </p:childTnLst>
                                </p:cTn>
                              </p:par>
                              <p:par>
                                <p:cTn id="35" presetID="12" presetClass="entr" presetSubtype="4"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slide(fromBottom)">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6270648" cy="1930400"/>
          </a:xfrm>
          <a:prstGeom prst="rect">
            <a:avLst/>
          </a:prstGeom>
          <a:noFill/>
          <a:ln w="9525">
            <a:noFill/>
            <a:miter lim="800000"/>
            <a:headEnd/>
            <a:tailEnd/>
          </a:ln>
          <a:effectLst/>
        </p:spPr>
      </p:pic>
      <p:sp>
        <p:nvSpPr>
          <p:cNvPr id="11" name="Rectangle 10"/>
          <p:cNvSpPr/>
          <p:nvPr/>
        </p:nvSpPr>
        <p:spPr>
          <a:xfrm>
            <a:off x="0" y="1948155"/>
            <a:ext cx="5965370" cy="830997"/>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Dùng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trong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điều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chỉnh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theo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mục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đích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dụng</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pic>
        <p:nvPicPr>
          <p:cNvPr id="12" name="Picture 3"/>
          <p:cNvPicPr>
            <a:picLocks noChangeAspect="1" noChangeArrowheads="1"/>
          </p:cNvPicPr>
          <p:nvPr/>
        </p:nvPicPr>
        <p:blipFill>
          <a:blip r:embed="rId3"/>
          <a:srcRect/>
          <a:stretch>
            <a:fillRect/>
          </a:stretch>
        </p:blipFill>
        <p:spPr bwMode="auto">
          <a:xfrm>
            <a:off x="6618515" y="0"/>
            <a:ext cx="5573485" cy="1741714"/>
          </a:xfrm>
          <a:prstGeom prst="rect">
            <a:avLst/>
          </a:prstGeom>
          <a:noFill/>
          <a:ln w="9525">
            <a:noFill/>
            <a:miter lim="800000"/>
            <a:headEnd/>
            <a:tailEnd/>
          </a:ln>
          <a:effectLst/>
        </p:spPr>
      </p:pic>
      <p:sp>
        <p:nvSpPr>
          <p:cNvPr id="13" name="Rectangle 12"/>
          <p:cNvSpPr/>
          <p:nvPr/>
        </p:nvSpPr>
        <p:spPr>
          <a:xfrm>
            <a:off x="6226630" y="1897355"/>
            <a:ext cx="5965370" cy="461665"/>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a:t>
            </a:r>
            <a:r>
              <a:rPr lang="en-US" sz="2400" dirty="0" smtClean="0">
                <a:solidFill>
                  <a:srgbClr val="FF00FF"/>
                </a:solidFill>
                <a:latin typeface="Times New Roman" pitchFamily="18" charset="0"/>
                <a:cs typeface="Times New Roman" pitchFamily="18" charset="0"/>
              </a:rPr>
              <a:t> qua </a:t>
            </a:r>
            <a:r>
              <a:rPr lang="en-US" sz="2400" dirty="0" err="1" smtClean="0">
                <a:solidFill>
                  <a:srgbClr val="FF00FF"/>
                </a:solidFill>
                <a:latin typeface="Times New Roman" pitchFamily="18" charset="0"/>
                <a:cs typeface="Times New Roman" pitchFamily="18" charset="0"/>
              </a:rPr>
              <a:t>theo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chiều</a:t>
            </a:r>
            <a:endParaRPr lang="vi-VN" sz="2400" dirty="0" smtClean="0">
              <a:solidFill>
                <a:srgbClr val="FF00FF"/>
              </a:solidFill>
              <a:latin typeface="Times New Roman" pitchFamily="18" charset="0"/>
              <a:cs typeface="Times New Roman" pitchFamily="18" charset="0"/>
            </a:endParaRPr>
          </a:p>
        </p:txBody>
      </p:sp>
      <p:pic>
        <p:nvPicPr>
          <p:cNvPr id="14" name="Picture 4"/>
          <p:cNvPicPr>
            <a:picLocks noChangeAspect="1" noChangeArrowheads="1"/>
          </p:cNvPicPr>
          <p:nvPr/>
        </p:nvPicPr>
        <p:blipFill>
          <a:blip r:embed="rId4"/>
          <a:srcRect/>
          <a:stretch>
            <a:fillRect/>
          </a:stretch>
        </p:blipFill>
        <p:spPr bwMode="auto">
          <a:xfrm>
            <a:off x="0" y="2757717"/>
            <a:ext cx="3753049" cy="2068286"/>
          </a:xfrm>
          <a:prstGeom prst="rect">
            <a:avLst/>
          </a:prstGeom>
          <a:noFill/>
          <a:ln w="9525">
            <a:noFill/>
            <a:miter lim="800000"/>
            <a:headEnd/>
            <a:tailEnd/>
          </a:ln>
          <a:effectLst/>
        </p:spPr>
      </p:pic>
      <p:sp>
        <p:nvSpPr>
          <p:cNvPr id="15" name="Rectangle 14"/>
          <p:cNvSpPr/>
          <p:nvPr/>
        </p:nvSpPr>
        <p:spPr>
          <a:xfrm>
            <a:off x="0" y="4814727"/>
            <a:ext cx="5965370" cy="1200329"/>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cung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cấp</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Mỗi</a:t>
            </a:r>
            <a:r>
              <a:rPr lang="en-US" sz="2400" dirty="0" smtClean="0">
                <a:solidFill>
                  <a:srgbClr val="FF00FF"/>
                </a:solidFill>
                <a:latin typeface="Times New Roman" pitchFamily="18" charset="0"/>
                <a:cs typeface="Times New Roman" pitchFamily="18" charset="0"/>
              </a:rPr>
              <a:t> pin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cực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dương</a:t>
            </a:r>
            <a:r>
              <a:rPr lang="en-US" sz="2400" dirty="0" smtClean="0">
                <a:solidFill>
                  <a:srgbClr val="FF00FF"/>
                </a:solidFill>
                <a:latin typeface="Times New Roman" pitchFamily="18" charset="0"/>
                <a:cs typeface="Times New Roman" pitchFamily="18" charset="0"/>
              </a:rPr>
              <a:t> (+) </a:t>
            </a:r>
            <a:r>
              <a:rPr lang="en-US" sz="2400" dirty="0" err="1" smtClean="0">
                <a:solidFill>
                  <a:srgbClr val="FF00FF"/>
                </a:solidFill>
                <a:latin typeface="Times New Roman" pitchFamily="18" charset="0"/>
                <a:cs typeface="Times New Roman" pitchFamily="18" charset="0"/>
              </a:rPr>
              <a:t>và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cực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âm</a:t>
            </a:r>
            <a:r>
              <a:rPr lang="en-US" sz="2400" dirty="0" smtClean="0">
                <a:solidFill>
                  <a:srgbClr val="FF00FF"/>
                </a:solidFill>
                <a:latin typeface="Times New Roman" pitchFamily="18" charset="0"/>
                <a:cs typeface="Times New Roman" pitchFamily="18" charset="0"/>
              </a:rPr>
              <a:t> (-)</a:t>
            </a:r>
            <a:endParaRPr lang="vi-VN" sz="2400" dirty="0" smtClean="0">
              <a:solidFill>
                <a:srgbClr val="FF00FF"/>
              </a:solidFill>
              <a:latin typeface="Times New Roman" pitchFamily="18" charset="0"/>
              <a:cs typeface="Times New Roman" pitchFamily="18" charset="0"/>
            </a:endParaRPr>
          </a:p>
        </p:txBody>
      </p:sp>
      <p:pic>
        <p:nvPicPr>
          <p:cNvPr id="16" name="Picture 5"/>
          <p:cNvPicPr>
            <a:picLocks noChangeAspect="1" noChangeArrowheads="1"/>
          </p:cNvPicPr>
          <p:nvPr/>
        </p:nvPicPr>
        <p:blipFill>
          <a:blip r:embed="rId5"/>
          <a:srcRect/>
          <a:stretch>
            <a:fillRect/>
          </a:stretch>
        </p:blipFill>
        <p:spPr bwMode="auto">
          <a:xfrm>
            <a:off x="7443332" y="2409825"/>
            <a:ext cx="3355294" cy="2256925"/>
          </a:xfrm>
          <a:prstGeom prst="rect">
            <a:avLst/>
          </a:prstGeom>
          <a:noFill/>
          <a:ln w="9525">
            <a:noFill/>
            <a:miter lim="800000"/>
            <a:headEnd/>
            <a:tailEnd/>
          </a:ln>
          <a:effectLst/>
        </p:spPr>
      </p:pic>
      <p:sp>
        <p:nvSpPr>
          <p:cNvPr id="17" name="Rectangle 16"/>
          <p:cNvSpPr/>
          <p:nvPr/>
        </p:nvSpPr>
        <p:spPr>
          <a:xfrm>
            <a:off x="6226630" y="4720387"/>
            <a:ext cx="5965370" cy="830997"/>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đồng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hồ</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khả</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tiêu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thụ</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lượng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ở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Bottom)">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948155"/>
            <a:ext cx="5965370" cy="830997"/>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Dùng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đóng</a:t>
            </a:r>
            <a:r>
              <a:rPr lang="en-US" sz="2400" dirty="0" smtClean="0">
                <a:solidFill>
                  <a:srgbClr val="FF00FF"/>
                </a:solidFill>
                <a:latin typeface="Times New Roman" pitchFamily="18" charset="0"/>
                <a:cs typeface="Times New Roman" pitchFamily="18" charset="0"/>
              </a:rPr>
              <a:t> hay </a:t>
            </a:r>
            <a:r>
              <a:rPr lang="en-US" sz="2400" dirty="0" err="1" smtClean="0">
                <a:solidFill>
                  <a:srgbClr val="FF00FF"/>
                </a:solidFill>
                <a:latin typeface="Times New Roman" pitchFamily="18" charset="0"/>
                <a:cs typeface="Times New Roman" pitchFamily="18" charset="0"/>
              </a:rPr>
              <a:t>mở</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a:t>
            </a:r>
            <a:r>
              <a:rPr lang="en-US" sz="2400" dirty="0" smtClean="0">
                <a:solidFill>
                  <a:srgbClr val="FF00FF"/>
                </a:solidFill>
                <a:latin typeface="Times New Roman" pitchFamily="18" charset="0"/>
                <a:cs typeface="Times New Roman" pitchFamily="18" charset="0"/>
              </a:rPr>
              <a:t> qua. </a:t>
            </a:r>
            <a:r>
              <a:rPr lang="en-US" sz="2400" dirty="0" err="1" smtClean="0">
                <a:solidFill>
                  <a:srgbClr val="FF00FF"/>
                </a:solidFill>
                <a:latin typeface="Times New Roman" pitchFamily="18" charset="0"/>
                <a:cs typeface="Times New Roman" pitchFamily="18" charset="0"/>
              </a:rPr>
              <a:t>Công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tắc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thường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thanh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gạt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hoặc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nút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bấm</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sp>
        <p:nvSpPr>
          <p:cNvPr id="13" name="Rectangle 12"/>
          <p:cNvSpPr/>
          <p:nvPr/>
        </p:nvSpPr>
        <p:spPr>
          <a:xfrm>
            <a:off x="6226630" y="1897355"/>
            <a:ext cx="5965370" cy="1200329"/>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giữ</a:t>
            </a:r>
            <a:r>
              <a:rPr lang="en-US" sz="2400" dirty="0" smtClean="0">
                <a:solidFill>
                  <a:srgbClr val="FF00FF"/>
                </a:solidFill>
                <a:latin typeface="Times New Roman" pitchFamily="18" charset="0"/>
                <a:cs typeface="Times New Roman" pitchFamily="18" charset="0"/>
              </a:rPr>
              <a:t> an </a:t>
            </a:r>
            <a:r>
              <a:rPr lang="en-US" sz="2400" dirty="0" err="1" smtClean="0">
                <a:solidFill>
                  <a:srgbClr val="FF00FF"/>
                </a:solidFill>
                <a:latin typeface="Times New Roman" pitchFamily="18" charset="0"/>
                <a:cs typeface="Times New Roman" pitchFamily="18" charset="0"/>
              </a:rPr>
              <a:t>toàn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bằng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tự</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ngắt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điệnkhi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qua </a:t>
            </a:r>
            <a:r>
              <a:rPr lang="en-US" sz="2400" dirty="0" err="1" smtClean="0">
                <a:solidFill>
                  <a:srgbClr val="FF00FF"/>
                </a:solidFill>
                <a:latin typeface="Times New Roman" pitchFamily="18" charset="0"/>
                <a:cs typeface="Times New Roman" pitchFamily="18" charset="0"/>
              </a:rPr>
              <a:t>nó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lớn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tới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giá</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nhất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định</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sp>
        <p:nvSpPr>
          <p:cNvPr id="15" name="Rectangle 14"/>
          <p:cNvSpPr/>
          <p:nvPr/>
        </p:nvSpPr>
        <p:spPr>
          <a:xfrm>
            <a:off x="522504" y="5657671"/>
            <a:ext cx="5965370" cy="1200329"/>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Dùng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đại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lượng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Mỗi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đồng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hồ</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từ</a:t>
            </a:r>
            <a:r>
              <a:rPr lang="en-US" sz="2400" dirty="0" smtClean="0">
                <a:solidFill>
                  <a:srgbClr val="FF00FF"/>
                </a:solidFill>
                <a:latin typeface="Times New Roman" pitchFamily="18" charset="0"/>
                <a:cs typeface="Times New Roman" pitchFamily="18" charset="0"/>
              </a:rPr>
              <a:t> 2 </a:t>
            </a:r>
            <a:r>
              <a:rPr lang="en-US" sz="2400" dirty="0" err="1" smtClean="0">
                <a:solidFill>
                  <a:srgbClr val="FF00FF"/>
                </a:solidFill>
                <a:latin typeface="Times New Roman" pitchFamily="18" charset="0"/>
                <a:cs typeface="Times New Roman" pitchFamily="18" charset="0"/>
              </a:rPr>
              <a:t>chốt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cắm</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trở</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lên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nối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với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dây</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dẫn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thực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đại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lượng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tương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ứng</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669110" y="0"/>
            <a:ext cx="2728720" cy="198452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584829" y="0"/>
            <a:ext cx="3373437" cy="1927678"/>
          </a:xfrm>
          <a:prstGeom prst="rect">
            <a:avLst/>
          </a:prstGeom>
          <a:noFill/>
          <a:ln w="9525">
            <a:noFill/>
            <a:miter lim="800000"/>
            <a:headEnd/>
            <a:tailEnd/>
          </a:ln>
          <a:effectLst/>
        </p:spPr>
      </p:pic>
      <p:pic>
        <p:nvPicPr>
          <p:cNvPr id="18" name="Picture 7"/>
          <p:cNvPicPr>
            <a:picLocks noChangeAspect="1" noChangeArrowheads="1"/>
          </p:cNvPicPr>
          <p:nvPr/>
        </p:nvPicPr>
        <p:blipFill>
          <a:blip r:embed="rId4"/>
          <a:srcRect/>
          <a:stretch>
            <a:fillRect/>
          </a:stretch>
        </p:blipFill>
        <p:spPr bwMode="auto">
          <a:xfrm>
            <a:off x="1306260" y="3531949"/>
            <a:ext cx="5151142" cy="2008561"/>
          </a:xfrm>
          <a:prstGeom prst="rect">
            <a:avLst/>
          </a:prstGeom>
          <a:noFill/>
          <a:ln w="9525">
            <a:noFill/>
            <a:miter lim="800000"/>
            <a:headEnd/>
            <a:tailEnd/>
          </a:ln>
          <a:effectLst/>
        </p:spPr>
      </p:pic>
      <p:pic>
        <p:nvPicPr>
          <p:cNvPr id="19" name="Picture 8"/>
          <p:cNvPicPr>
            <a:picLocks noChangeAspect="1" noChangeArrowheads="1"/>
          </p:cNvPicPr>
          <p:nvPr/>
        </p:nvPicPr>
        <p:blipFill>
          <a:blip r:embed="rId5"/>
          <a:srcRect/>
          <a:stretch>
            <a:fillRect/>
          </a:stretch>
        </p:blipFill>
        <p:spPr bwMode="auto">
          <a:xfrm>
            <a:off x="6435310" y="3164115"/>
            <a:ext cx="2694176" cy="3088446"/>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900" decel="100000" fill="hold"/>
                                        <p:tgtEl>
                                          <p:spTgt spid="307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1000"/>
                                        <p:tgtEl>
                                          <p:spTgt spid="18"/>
                                        </p:tgtEl>
                                      </p:cBhvr>
                                    </p:animEffect>
                                  </p:childTnLst>
                                </p:cTn>
                              </p:par>
                              <p:par>
                                <p:cTn id="33" presetID="1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277231"/>
            <a:ext cx="4586514" cy="3562739"/>
          </a:xfrm>
          <a:prstGeom prst="rect">
            <a:avLst/>
          </a:prstGeom>
          <a:noFill/>
          <a:ln w="9525">
            <a:noFill/>
            <a:miter lim="800000"/>
            <a:headEnd/>
            <a:tailEnd/>
          </a:ln>
          <a:effectLst/>
        </p:spPr>
      </p:pic>
      <p:sp>
        <p:nvSpPr>
          <p:cNvPr id="10" name="Rectangle 9"/>
          <p:cNvSpPr/>
          <p:nvPr/>
        </p:nvSpPr>
        <p:spPr>
          <a:xfrm>
            <a:off x="4659086" y="1287845"/>
            <a:ext cx="7344228" cy="3539430"/>
          </a:xfrm>
          <a:prstGeom prst="rect">
            <a:avLst/>
          </a:prstGeom>
        </p:spPr>
        <p:txBody>
          <a:bodyPr wrap="square">
            <a:spAutoFit/>
          </a:bodyPr>
          <a:lstStyle/>
          <a:p>
            <a:pPr algn="just"/>
            <a:r>
              <a:rPr lang="vi-VN" sz="2800" dirty="0" smtClean="0">
                <a:solidFill>
                  <a:srgbClr val="FF00FF"/>
                </a:solidFill>
                <a:latin typeface="+mj-lt"/>
              </a:rPr>
              <a:t>- Điện trở, biến trở thường có trong các thiết bị sử dụng điện: quạt điện, bếp điện, ti vi, …</a:t>
            </a:r>
          </a:p>
          <a:p>
            <a:pPr algn="just"/>
            <a:r>
              <a:rPr lang="vi-VN" sz="2800" dirty="0" smtClean="0">
                <a:solidFill>
                  <a:srgbClr val="FF00FF"/>
                </a:solidFill>
                <a:latin typeface="+mj-lt"/>
              </a:rPr>
              <a:t>- Pin thường có trong các thiết bị điều khiển, đồ chơi trẻ em.</a:t>
            </a:r>
          </a:p>
          <a:p>
            <a:pPr algn="just"/>
            <a:r>
              <a:rPr lang="vi-VN" sz="2800" dirty="0" smtClean="0">
                <a:solidFill>
                  <a:srgbClr val="FF00FF"/>
                </a:solidFill>
                <a:latin typeface="+mj-lt"/>
              </a:rPr>
              <a:t>- Công tắc, cầu chì, aptômát thường mắc trong mạch điện để bảo vệ các thiết bị sử dụng điện.</a:t>
            </a:r>
          </a:p>
          <a:p>
            <a:pPr algn="just"/>
            <a:r>
              <a:rPr lang="vi-VN" sz="2800" dirty="0" smtClean="0">
                <a:solidFill>
                  <a:srgbClr val="FF00FF"/>
                </a:solidFill>
                <a:latin typeface="+mj-lt"/>
              </a:rPr>
              <a:t>- Ổ cắm điện, dây nối là các thiết bị điện hỗ trợ khi lắp mạch điện.</a:t>
            </a:r>
            <a:endParaRPr lang="vi-VN" sz="2800" dirty="0">
              <a:solidFill>
                <a:srgbClr val="FF00FF"/>
              </a:solidFill>
              <a:latin typeface="+mj-lt"/>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5854"/>
            <a:ext cx="12192000" cy="1754326"/>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MỞ</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ĐẦU</a:t>
            </a:r>
            <a:r>
              <a:rPr lang="en-US" sz="3600" b="1" dirty="0" smtClean="0">
                <a:solidFill>
                  <a:srgbClr val="0000FF"/>
                </a:solidFill>
                <a:latin typeface="Times New Roman" pitchFamily="18" charset="0"/>
                <a:cs typeface="Times New Roman" pitchFamily="18" charset="0"/>
              </a:rPr>
              <a:t>: </a:t>
            </a:r>
          </a:p>
          <a:p>
            <a:pPr algn="ctr"/>
            <a:r>
              <a:rPr lang="en-US" sz="3600" b="1" dirty="0" err="1" smtClean="0">
                <a:solidFill>
                  <a:srgbClr val="0000FF"/>
                </a:solidFill>
                <a:latin typeface="Times New Roman" pitchFamily="18" charset="0"/>
                <a:cs typeface="Times New Roman" pitchFamily="18" charset="0"/>
              </a:rPr>
              <a:t>LÀM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QUEN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VỚI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BỘ</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CỤ</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THIẾT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BỊ</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THỰC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HÀNH</a:t>
            </a:r>
            <a:endParaRPr lang="en-US" sz="3600" b="1" dirty="0" smtClean="0">
              <a:solidFill>
                <a:srgbClr val="0000FF"/>
              </a:solidFill>
              <a:latin typeface="Times New Roman" pitchFamily="18" charset="0"/>
              <a:cs typeface="Times New Roman" pitchFamily="18" charset="0"/>
            </a:endParaRPr>
          </a:p>
          <a:p>
            <a:pPr algn="ctr"/>
            <a:r>
              <a:rPr lang="en-US" sz="3600" b="1" dirty="0" err="1" smtClean="0">
                <a:solidFill>
                  <a:srgbClr val="0000FF"/>
                </a:solidFill>
                <a:latin typeface="Times New Roman" pitchFamily="18" charset="0"/>
                <a:cs typeface="Times New Roman" pitchFamily="18" charset="0"/>
              </a:rPr>
              <a:t>MÔN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KHOA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HỌC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TỰ</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NHIÊN</a:t>
            </a:r>
            <a:r>
              <a:rPr lang="en-US" sz="3600" b="1" dirty="0" smtClean="0">
                <a:solidFill>
                  <a:srgbClr val="0000FF"/>
                </a:solidFill>
                <a:latin typeface="Times New Roman" pitchFamily="18" charset="0"/>
                <a:cs typeface="Times New Roman" pitchFamily="18" charset="0"/>
              </a:rPr>
              <a:t> 8</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1627187"/>
            <a:ext cx="4383314" cy="315828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413471" y="11344"/>
            <a:ext cx="6225500" cy="6817124"/>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770" decel="100000"/>
                                        <p:tgtEl>
                                          <p:spTgt spid="4099"/>
                                        </p:tgtEl>
                                      </p:cBhvr>
                                    </p:animEffect>
                                    <p:animScale>
                                      <p:cBhvr>
                                        <p:cTn id="8" dur="770" decel="100000"/>
                                        <p:tgtEl>
                                          <p:spTgt spid="4099"/>
                                        </p:tgtEl>
                                      </p:cBhvr>
                                      <p:from x="10000" y="10000"/>
                                      <p:to x="200000" y="450000"/>
                                    </p:animScale>
                                    <p:animScale>
                                      <p:cBhvr>
                                        <p:cTn id="9" dur="1230" accel="100000" fill="hold">
                                          <p:stCondLst>
                                            <p:cond delay="770"/>
                                          </p:stCondLst>
                                        </p:cTn>
                                        <p:tgtEl>
                                          <p:spTgt spid="4099"/>
                                        </p:tgtEl>
                                      </p:cBhvr>
                                      <p:from x="200000" y="450000"/>
                                      <p:to x="100000" y="100000"/>
                                    </p:animScale>
                                    <p:set>
                                      <p:cBhvr>
                                        <p:cTn id="10" dur="770" fill="hold"/>
                                        <p:tgtEl>
                                          <p:spTgt spid="4099"/>
                                        </p:tgtEl>
                                        <p:attrNameLst>
                                          <p:attrName>ppt_x</p:attrName>
                                        </p:attrNameLst>
                                      </p:cBhvr>
                                      <p:to>
                                        <p:strVal val="(0.5)"/>
                                      </p:to>
                                    </p:set>
                                    <p:anim from="(0.5)" to="(#ppt_x)" calcmode="lin" valueType="num">
                                      <p:cBhvr>
                                        <p:cTn id="11" dur="1230" accel="100000" fill="hold">
                                          <p:stCondLst>
                                            <p:cond delay="770"/>
                                          </p:stCondLst>
                                        </p:cTn>
                                        <p:tgtEl>
                                          <p:spTgt spid="4099"/>
                                        </p:tgtEl>
                                        <p:attrNameLst>
                                          <p:attrName>ppt_x</p:attrName>
                                        </p:attrNameLst>
                                      </p:cBhvr>
                                    </p:anim>
                                    <p:set>
                                      <p:cBhvr>
                                        <p:cTn id="12" dur="770" fill="hold"/>
                                        <p:tgtEl>
                                          <p:spTgt spid="4099"/>
                                        </p:tgtEl>
                                        <p:attrNameLst>
                                          <p:attrName>ppt_y</p:attrName>
                                        </p:attrNameLst>
                                      </p:cBhvr>
                                      <p:to>
                                        <p:strVal val="(#ppt_y+0.4)"/>
                                      </p:to>
                                    </p:set>
                                    <p:anim from="(#ppt_y+0.4)" to="(#ppt_y)" calcmode="lin" valueType="num">
                                      <p:cBhvr>
                                        <p:cTn id="13" dur="1230" accel="100000" fill="hold">
                                          <p:stCondLst>
                                            <p:cond delay="770"/>
                                          </p:stCondLst>
                                        </p:cTn>
                                        <p:tgtEl>
                                          <p:spTgt spid="409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strips(downLeft)">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3425371" cy="2135296"/>
          </a:xfrm>
          <a:prstGeom prst="rect">
            <a:avLst/>
          </a:prstGeom>
          <a:noFill/>
          <a:ln w="9525">
            <a:noFill/>
            <a:miter lim="800000"/>
            <a:headEnd/>
            <a:tailEnd/>
          </a:ln>
          <a:effectLst/>
        </p:spPr>
      </p:pic>
      <p:sp>
        <p:nvSpPr>
          <p:cNvPr id="5" name="Rectangle 4"/>
          <p:cNvSpPr/>
          <p:nvPr/>
        </p:nvSpPr>
        <p:spPr>
          <a:xfrm>
            <a:off x="3425370" y="0"/>
            <a:ext cx="8766629" cy="830997"/>
          </a:xfrm>
          <a:prstGeom prst="rect">
            <a:avLst/>
          </a:prstGeom>
        </p:spPr>
        <p:txBody>
          <a:bodyPr wrap="square">
            <a:spAutoFit/>
          </a:bodyPr>
          <a:lstStyle/>
          <a:p>
            <a:pPr algn="just"/>
            <a:r>
              <a:rPr lang="vi-VN" sz="2400" dirty="0" smtClean="0">
                <a:solidFill>
                  <a:srgbClr val="FF00FF"/>
                </a:solidFill>
                <a:latin typeface="+mj-lt"/>
              </a:rPr>
              <a:t>- Pin tiểu (Pin 2A/ pin con thỏ, pin 3A) thường dùng trong các thiết bị điện tử cẩm tay như đồng hồ treo tường, điều khiển, đồ chơi trẻ em</a:t>
            </a:r>
            <a:r>
              <a:rPr lang="vi-VN" sz="2400" dirty="0" smtClean="0">
                <a:solidFill>
                  <a:srgbClr val="FF00FF"/>
                </a:solidFill>
                <a:latin typeface="+mj-lt"/>
              </a:rPr>
              <a:t>,…</a:t>
            </a:r>
            <a:endParaRPr lang="en-US" sz="2400" dirty="0">
              <a:solidFill>
                <a:srgbClr val="FF00FF"/>
              </a:solidFill>
              <a:latin typeface="+mj-lt"/>
            </a:endParaRPr>
          </a:p>
        </p:txBody>
      </p:sp>
      <p:sp>
        <p:nvSpPr>
          <p:cNvPr id="6" name="Rectangle 5"/>
          <p:cNvSpPr/>
          <p:nvPr/>
        </p:nvSpPr>
        <p:spPr>
          <a:xfrm>
            <a:off x="3541486" y="796835"/>
            <a:ext cx="8650514" cy="1569660"/>
          </a:xfrm>
          <a:prstGeom prst="rect">
            <a:avLst/>
          </a:prstGeom>
        </p:spPr>
        <p:txBody>
          <a:bodyPr wrap="square">
            <a:spAutoFit/>
          </a:bodyPr>
          <a:lstStyle/>
          <a:p>
            <a:pPr algn="just"/>
            <a:r>
              <a:rPr lang="vi-VN" sz="2400" dirty="0" smtClean="0">
                <a:solidFill>
                  <a:srgbClr val="FF00FF"/>
                </a:solidFill>
                <a:latin typeface="+mj-lt"/>
              </a:rPr>
              <a:t>- Pin trung (pin C) có hình trụ tròn, có kích thước 50 × 26mm, có dung lượng trung bình là khoảng 6000mAh và được sử dụng linh hoạt trong các thiết bị thông dụng như mồi lửa bếp ga, đài cát – sét</a:t>
            </a:r>
            <a:r>
              <a:rPr lang="vi-VN" sz="2400" dirty="0" smtClean="0">
                <a:solidFill>
                  <a:srgbClr val="FF00FF"/>
                </a:solidFill>
                <a:latin typeface="+mj-lt"/>
              </a:rPr>
              <a:t>,…</a:t>
            </a:r>
            <a:endParaRPr lang="en-US" sz="2400" dirty="0">
              <a:solidFill>
                <a:srgbClr val="FF00FF"/>
              </a:solidFill>
              <a:latin typeface="+mj-lt"/>
            </a:endParaRPr>
          </a:p>
        </p:txBody>
      </p:sp>
      <p:sp>
        <p:nvSpPr>
          <p:cNvPr id="7" name="Rectangle 6"/>
          <p:cNvSpPr/>
          <p:nvPr/>
        </p:nvSpPr>
        <p:spPr>
          <a:xfrm>
            <a:off x="3556000" y="2364381"/>
            <a:ext cx="8636000" cy="1569660"/>
          </a:xfrm>
          <a:prstGeom prst="rect">
            <a:avLst/>
          </a:prstGeom>
        </p:spPr>
        <p:txBody>
          <a:bodyPr wrap="square">
            <a:spAutoFit/>
          </a:bodyPr>
          <a:lstStyle/>
          <a:p>
            <a:pPr algn="just"/>
            <a:r>
              <a:rPr lang="vi-VN" sz="2400" dirty="0" smtClean="0">
                <a:solidFill>
                  <a:srgbClr val="FF00FF"/>
                </a:solidFill>
                <a:latin typeface="+mj-lt"/>
              </a:rPr>
              <a:t>- Pin đại (pin D, pin LR20) là loại pin có dung lượng lớn nhất trong các loại pin hình trụ, với dung lượng tối đa lên tới 12.000 mAh, kích thước là 60 × 34 mm. Thường được sử dụng trong các mẫu đèn pin cỡ lớn.</a:t>
            </a:r>
            <a:endParaRPr lang="en-US" sz="2400" dirty="0">
              <a:solidFill>
                <a:srgbClr val="FF00FF"/>
              </a:solidFill>
              <a:latin typeface="+mj-lt"/>
            </a:endParaRPr>
          </a:p>
        </p:txBody>
      </p:sp>
      <p:sp>
        <p:nvSpPr>
          <p:cNvPr id="8" name="Rectangle 7"/>
          <p:cNvSpPr/>
          <p:nvPr/>
        </p:nvSpPr>
        <p:spPr>
          <a:xfrm>
            <a:off x="3628571" y="3916181"/>
            <a:ext cx="8563429" cy="1938992"/>
          </a:xfrm>
          <a:prstGeom prst="rect">
            <a:avLst/>
          </a:prstGeom>
        </p:spPr>
        <p:txBody>
          <a:bodyPr wrap="square">
            <a:spAutoFit/>
          </a:bodyPr>
          <a:lstStyle/>
          <a:p>
            <a:pPr algn="just"/>
            <a:r>
              <a:rPr lang="vi-VN" sz="2400" dirty="0" smtClean="0">
                <a:solidFill>
                  <a:srgbClr val="FF00FF"/>
                </a:solidFill>
                <a:latin typeface="+mj-lt"/>
              </a:rPr>
              <a:t>- Pin cúc áo (pin điện tử) là loại pin dẹt, có kích thước rất nhỏ với đường kính khoảng 20mm, chiều cao khoảng 2,9 mm đến 3,2 mm tùy thuộc vào kiểu máy và có dung lượng từ 110mAh đến 150mAh. Thường được dùng làm nguồn điện cho các thiết bị, đồ dùng, vật dụng nhỏ như đồng hồ, đồ chơi.</a:t>
            </a:r>
            <a:endParaRPr lang="en-US" sz="2400" dirty="0">
              <a:solidFill>
                <a:srgbClr val="FF00FF"/>
              </a:solidFill>
              <a:latin typeface="+mj-lt"/>
            </a:endParaRPr>
          </a:p>
        </p:txBody>
      </p:sp>
      <p:pic>
        <p:nvPicPr>
          <p:cNvPr id="5123" name="Picture 3"/>
          <p:cNvPicPr>
            <a:picLocks noChangeAspect="1" noChangeArrowheads="1"/>
          </p:cNvPicPr>
          <p:nvPr/>
        </p:nvPicPr>
        <p:blipFill>
          <a:blip r:embed="rId3"/>
          <a:srcRect/>
          <a:stretch>
            <a:fillRect/>
          </a:stretch>
        </p:blipFill>
        <p:spPr bwMode="auto">
          <a:xfrm>
            <a:off x="0" y="1943553"/>
            <a:ext cx="3648075" cy="18097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0" y="3696606"/>
            <a:ext cx="3599543" cy="2438029"/>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548914" y="5455929"/>
            <a:ext cx="3643087" cy="1402072"/>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par>
                          <p:cTn id="28" fill="hold">
                            <p:stCondLst>
                              <p:cond delay="2000"/>
                            </p:stCondLst>
                            <p:childTnLst>
                              <p:par>
                                <p:cTn id="29" presetID="6" presetClass="entr" presetSubtype="16"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circle(in)">
                                      <p:cBhvr>
                                        <p:cTn id="31" dur="2000"/>
                                        <p:tgtEl>
                                          <p:spTgt spid="512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par>
                          <p:cTn id="37" fill="hold">
                            <p:stCondLst>
                              <p:cond delay="2000"/>
                            </p:stCondLst>
                            <p:childTnLst>
                              <p:par>
                                <p:cTn id="38" presetID="6" presetClass="entr" presetSubtype="16" fill="hold" nodeType="after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circle(in)">
                                      <p:cBhvr>
                                        <p:cTn id="40"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4165600" cy="2684498"/>
          </a:xfrm>
          <a:prstGeom prst="rect">
            <a:avLst/>
          </a:prstGeom>
          <a:noFill/>
          <a:ln w="9525">
            <a:noFill/>
            <a:miter lim="800000"/>
            <a:headEnd/>
            <a:tailEnd/>
          </a:ln>
          <a:effectLst/>
        </p:spPr>
      </p:pic>
      <p:sp>
        <p:nvSpPr>
          <p:cNvPr id="11" name="Rectangle 10"/>
          <p:cNvSpPr/>
          <p:nvPr/>
        </p:nvSpPr>
        <p:spPr>
          <a:xfrm>
            <a:off x="4151086" y="304793"/>
            <a:ext cx="8040914" cy="2308324"/>
          </a:xfrm>
          <a:prstGeom prst="rect">
            <a:avLst/>
          </a:prstGeom>
        </p:spPr>
        <p:txBody>
          <a:bodyPr wrap="square">
            <a:spAutoFit/>
          </a:bodyPr>
          <a:lstStyle/>
          <a:p>
            <a:pPr algn="just"/>
            <a:r>
              <a:rPr lang="vi-VN" sz="2400" dirty="0" smtClean="0">
                <a:solidFill>
                  <a:srgbClr val="FF00FF"/>
                </a:solidFill>
                <a:latin typeface="+mj-lt"/>
              </a:rPr>
              <a:t>- Công tắc dùng để bật, tắt các thiết bị và thường sử dụng trong các mạch điện chiếu sáng hoặc đi kèm với đồ dùng điện nên trong mạch điện công tắc thường lắp ở vị trí trên dây pha, nối tiếp với dây tải, sau cầu chì.</a:t>
            </a:r>
          </a:p>
          <a:p>
            <a:pPr algn="just"/>
            <a:r>
              <a:rPr lang="vi-VN" sz="2400" dirty="0" smtClean="0">
                <a:solidFill>
                  <a:srgbClr val="FF00FF"/>
                </a:solidFill>
                <a:latin typeface="+mj-lt"/>
              </a:rPr>
              <a:t>- Ở nhà em thường được lắp ở các vị trí như hai đầu cầu thang, nơi có bóng đèn điện, quạt điện, bếp điện.</a:t>
            </a:r>
            <a:endParaRPr lang="vi-VN" sz="2400" dirty="0">
              <a:solidFill>
                <a:srgbClr val="FF00FF"/>
              </a:solidFill>
              <a:latin typeface="+mj-lt"/>
            </a:endParaRPr>
          </a:p>
        </p:txBody>
      </p:sp>
      <p:pic>
        <p:nvPicPr>
          <p:cNvPr id="6147" name="Picture 3"/>
          <p:cNvPicPr>
            <a:picLocks noChangeAspect="1" noChangeArrowheads="1"/>
          </p:cNvPicPr>
          <p:nvPr/>
        </p:nvPicPr>
        <p:blipFill>
          <a:blip r:embed="rId3"/>
          <a:srcRect/>
          <a:stretch>
            <a:fillRect/>
          </a:stretch>
        </p:blipFill>
        <p:spPr bwMode="auto">
          <a:xfrm>
            <a:off x="0" y="3208101"/>
            <a:ext cx="4267200" cy="2782957"/>
          </a:xfrm>
          <a:prstGeom prst="rect">
            <a:avLst/>
          </a:prstGeom>
          <a:noFill/>
          <a:ln w="9525">
            <a:noFill/>
            <a:miter lim="800000"/>
            <a:headEnd/>
            <a:tailEnd/>
          </a:ln>
          <a:effectLst/>
        </p:spPr>
      </p:pic>
      <p:sp>
        <p:nvSpPr>
          <p:cNvPr id="13" name="Rectangle 12"/>
          <p:cNvSpPr/>
          <p:nvPr/>
        </p:nvSpPr>
        <p:spPr>
          <a:xfrm>
            <a:off x="4238172" y="3192920"/>
            <a:ext cx="7953828" cy="830997"/>
          </a:xfrm>
          <a:prstGeom prst="rect">
            <a:avLst/>
          </a:prstGeom>
        </p:spPr>
        <p:txBody>
          <a:bodyPr wrap="square">
            <a:spAutoFit/>
          </a:bodyPr>
          <a:lstStyle/>
          <a:p>
            <a:pPr algn="just"/>
            <a:r>
              <a:rPr lang="vi-VN" sz="2400" dirty="0" smtClean="0">
                <a:solidFill>
                  <a:srgbClr val="FF00FF"/>
                </a:solidFill>
                <a:latin typeface="+mj-lt"/>
              </a:rPr>
              <a:t>Cầu chì hoặc aptomat thường được mắc sau nguồn điện tổng và ở trước các thiết bị điện trong mạch điện.</a:t>
            </a:r>
            <a:endParaRPr lang="en-US" sz="2400" dirty="0">
              <a:solidFill>
                <a:srgbClr val="FF00FF"/>
              </a:solidFill>
              <a:latin typeface="+mj-lt"/>
            </a:endParaRPr>
          </a:p>
        </p:txBody>
      </p:sp>
      <p:pic>
        <p:nvPicPr>
          <p:cNvPr id="6148" name="Picture 4"/>
          <p:cNvPicPr>
            <a:picLocks noChangeAspect="1" noChangeArrowheads="1"/>
          </p:cNvPicPr>
          <p:nvPr/>
        </p:nvPicPr>
        <p:blipFill>
          <a:blip r:embed="rId4"/>
          <a:srcRect/>
          <a:stretch>
            <a:fillRect/>
          </a:stretch>
        </p:blipFill>
        <p:spPr bwMode="auto">
          <a:xfrm>
            <a:off x="5389158" y="3991434"/>
            <a:ext cx="4832202" cy="2605314"/>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500" fill="hold"/>
                                        <p:tgtEl>
                                          <p:spTgt spid="6147"/>
                                        </p:tgtEl>
                                        <p:attrNameLst>
                                          <p:attrName>ppt_w</p:attrName>
                                        </p:attrNameLst>
                                      </p:cBhvr>
                                      <p:tavLst>
                                        <p:tav tm="0">
                                          <p:val>
                                            <p:fltVal val="0"/>
                                          </p:val>
                                        </p:tav>
                                        <p:tav tm="100000">
                                          <p:val>
                                            <p:strVal val="#ppt_w"/>
                                          </p:val>
                                        </p:tav>
                                      </p:tavLst>
                                    </p:anim>
                                    <p:anim calcmode="lin" valueType="num">
                                      <p:cBhvr>
                                        <p:cTn id="22" dur="500" fill="hold"/>
                                        <p:tgtEl>
                                          <p:spTgt spid="6147"/>
                                        </p:tgtEl>
                                        <p:attrNameLst>
                                          <p:attrName>ppt_h</p:attrName>
                                        </p:attrNameLst>
                                      </p:cBhvr>
                                      <p:tavLst>
                                        <p:tav tm="0">
                                          <p:val>
                                            <p:fltVal val="0"/>
                                          </p:val>
                                        </p:tav>
                                        <p:tav tm="100000">
                                          <p:val>
                                            <p:strVal val="#ppt_h"/>
                                          </p:val>
                                        </p:tav>
                                      </p:tavLst>
                                    </p:anim>
                                    <p:animEffect transition="in" filter="fade">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 calcmode="lin" valueType="num">
                                      <p:cBhvr>
                                        <p:cTn id="35" dur="500" fill="hold"/>
                                        <p:tgtEl>
                                          <p:spTgt spid="6148"/>
                                        </p:tgtEl>
                                        <p:attrNameLst>
                                          <p:attrName>ppt_w</p:attrName>
                                        </p:attrNameLst>
                                      </p:cBhvr>
                                      <p:tavLst>
                                        <p:tav tm="0">
                                          <p:val>
                                            <p:fltVal val="0"/>
                                          </p:val>
                                        </p:tav>
                                        <p:tav tm="100000">
                                          <p:val>
                                            <p:strVal val="#ppt_w"/>
                                          </p:val>
                                        </p:tav>
                                      </p:tavLst>
                                    </p:anim>
                                    <p:anim calcmode="lin" valueType="num">
                                      <p:cBhvr>
                                        <p:cTn id="36" dur="500" fill="hold"/>
                                        <p:tgtEl>
                                          <p:spTgt spid="6148"/>
                                        </p:tgtEl>
                                        <p:attrNameLst>
                                          <p:attrName>ppt_h</p:attrName>
                                        </p:attrNameLst>
                                      </p:cBhvr>
                                      <p:tavLst>
                                        <p:tav tm="0">
                                          <p:val>
                                            <p:fltVal val="0"/>
                                          </p:val>
                                        </p:tav>
                                        <p:tav tm="100000">
                                          <p:val>
                                            <p:strVal val="#ppt_h"/>
                                          </p:val>
                                        </p:tav>
                                      </p:tavLst>
                                    </p:anim>
                                    <p:animEffect transition="in" filter="fade">
                                      <p:cBhvr>
                                        <p:cTn id="3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
            <a:ext cx="3249784" cy="2960914"/>
          </a:xfrm>
          <a:prstGeom prst="rect">
            <a:avLst/>
          </a:prstGeom>
          <a:noFill/>
          <a:ln w="9525">
            <a:noFill/>
            <a:miter lim="800000"/>
            <a:headEnd/>
            <a:tailEnd/>
          </a:ln>
          <a:effectLst/>
        </p:spPr>
      </p:pic>
      <p:sp>
        <p:nvSpPr>
          <p:cNvPr id="8" name="Rectangle 7"/>
          <p:cNvSpPr/>
          <p:nvPr/>
        </p:nvSpPr>
        <p:spPr>
          <a:xfrm>
            <a:off x="3135090" y="2612572"/>
            <a:ext cx="3265714" cy="1200329"/>
          </a:xfrm>
          <a:prstGeom prst="rect">
            <a:avLst/>
          </a:prstGeom>
        </p:spPr>
        <p:txBody>
          <a:bodyPr wrap="square">
            <a:spAutoFit/>
          </a:bodyPr>
          <a:lstStyle/>
          <a:p>
            <a:pPr algn="just"/>
            <a:r>
              <a:rPr lang="vi-VN" sz="2400" dirty="0" smtClean="0">
                <a:solidFill>
                  <a:srgbClr val="FF00FF"/>
                </a:solidFill>
                <a:latin typeface="+mj-lt"/>
              </a:rPr>
              <a:t>- </a:t>
            </a:r>
            <a:r>
              <a:rPr lang="vi-VN" sz="2400" b="1" dirty="0" smtClean="0">
                <a:solidFill>
                  <a:srgbClr val="FF00FF"/>
                </a:solidFill>
                <a:latin typeface="+mj-lt"/>
              </a:rPr>
              <a:t>Ôm kế </a:t>
            </a:r>
            <a:r>
              <a:rPr lang="vi-VN" sz="2400" dirty="0" smtClean="0">
                <a:solidFill>
                  <a:srgbClr val="FF00FF"/>
                </a:solidFill>
                <a:latin typeface="+mj-lt"/>
              </a:rPr>
              <a:t>được sử dụng để đo điện trở của mạch điện hay khối vật chất.</a:t>
            </a:r>
            <a:endParaRPr lang="en-US" sz="2400" dirty="0">
              <a:solidFill>
                <a:srgbClr val="FF00FF"/>
              </a:solidFill>
              <a:latin typeface="+mj-lt"/>
            </a:endParaRPr>
          </a:p>
        </p:txBody>
      </p:sp>
      <p:sp>
        <p:nvSpPr>
          <p:cNvPr id="9" name="Rectangle 8"/>
          <p:cNvSpPr/>
          <p:nvPr/>
        </p:nvSpPr>
        <p:spPr>
          <a:xfrm>
            <a:off x="2409371" y="6146801"/>
            <a:ext cx="8548915" cy="461665"/>
          </a:xfrm>
          <a:prstGeom prst="rect">
            <a:avLst/>
          </a:prstGeom>
        </p:spPr>
        <p:txBody>
          <a:bodyPr wrap="square">
            <a:spAutoFit/>
          </a:bodyPr>
          <a:lstStyle/>
          <a:p>
            <a:pPr algn="just"/>
            <a:r>
              <a:rPr lang="vi-VN" sz="2400" dirty="0" smtClean="0">
                <a:solidFill>
                  <a:srgbClr val="FF00FF"/>
                </a:solidFill>
                <a:latin typeface="+mj-lt"/>
              </a:rPr>
              <a:t>- </a:t>
            </a:r>
            <a:r>
              <a:rPr lang="en-US" sz="2400" b="1" dirty="0" err="1" smtClean="0">
                <a:solidFill>
                  <a:srgbClr val="FF00FF"/>
                </a:solidFill>
                <a:latin typeface="Times New Roman" pitchFamily="18" charset="0"/>
                <a:cs typeface="Times New Roman" pitchFamily="18" charset="0"/>
              </a:rPr>
              <a:t>Công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tơ</a:t>
            </a:r>
            <a:r>
              <a:rPr lang="en-US" sz="2400" b="1" dirty="0" smtClean="0">
                <a:solidFill>
                  <a:srgbClr val="FF00FF"/>
                </a:solidFill>
                <a:latin typeface="Times New Roman" pitchFamily="18" charset="0"/>
                <a:cs typeface="Times New Roman" pitchFamily="18" charset="0"/>
              </a:rPr>
              <a:t> </a:t>
            </a:r>
            <a:r>
              <a:rPr lang="vi-VN" sz="2400" dirty="0" smtClean="0">
                <a:solidFill>
                  <a:srgbClr val="FF00FF"/>
                </a:solidFill>
                <a:latin typeface="+mj-lt"/>
              </a:rPr>
              <a:t>được </a:t>
            </a:r>
            <a:r>
              <a:rPr lang="vi-VN" sz="2400" dirty="0" smtClean="0">
                <a:solidFill>
                  <a:srgbClr val="FF00FF"/>
                </a:solidFill>
                <a:latin typeface="+mj-lt"/>
              </a:rPr>
              <a:t>sử dụng để đo điện </a:t>
            </a:r>
            <a:r>
              <a:rPr lang="en-US" sz="2400" dirty="0" err="1" smtClean="0">
                <a:solidFill>
                  <a:srgbClr val="FF00FF"/>
                </a:solidFill>
                <a:latin typeface="Times New Roman" pitchFamily="18" charset="0"/>
                <a:cs typeface="Times New Roman" pitchFamily="18" charset="0"/>
              </a:rPr>
              <a:t>năng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tiêu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thụ</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của</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endParaRPr lang="en-US" sz="2400" dirty="0">
              <a:solidFill>
                <a:srgbClr val="FF00FF"/>
              </a:solidFill>
              <a:latin typeface="Times New Roman" pitchFamily="18" charset="0"/>
              <a:cs typeface="Times New Roman" pitchFamily="18" charset="0"/>
            </a:endParaRPr>
          </a:p>
        </p:txBody>
      </p:sp>
      <p:sp>
        <p:nvSpPr>
          <p:cNvPr id="10" name="Rectangle 9"/>
          <p:cNvSpPr/>
          <p:nvPr/>
        </p:nvSpPr>
        <p:spPr>
          <a:xfrm>
            <a:off x="6995886" y="2837933"/>
            <a:ext cx="4992914"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b="1" dirty="0" smtClean="0">
                <a:solidFill>
                  <a:srgbClr val="FF00FF"/>
                </a:solidFill>
                <a:latin typeface="Times New Roman" pitchFamily="18" charset="0"/>
                <a:cs typeface="Times New Roman" pitchFamily="18" charset="0"/>
              </a:rPr>
              <a:t>Đồng </a:t>
            </a:r>
            <a:r>
              <a:rPr lang="vi-VN" sz="2400" b="1" dirty="0" smtClean="0">
                <a:solidFill>
                  <a:srgbClr val="FF00FF"/>
                </a:solidFill>
                <a:latin typeface="Times New Roman" pitchFamily="18" charset="0"/>
                <a:cs typeface="Times New Roman" pitchFamily="18" charset="0"/>
              </a:rPr>
              <a:t>hồ vạn </a:t>
            </a:r>
            <a:r>
              <a:rPr lang="vi-VN" sz="2400" b="1" dirty="0" smtClean="0">
                <a:solidFill>
                  <a:srgbClr val="FF00FF"/>
                </a:solidFill>
                <a:latin typeface="Times New Roman" pitchFamily="18" charset="0"/>
                <a:cs typeface="Times New Roman" pitchFamily="18" charset="0"/>
              </a:rPr>
              <a:t>năng</a:t>
            </a:r>
            <a:r>
              <a:rPr lang="en-US" sz="2400" b="1"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được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dụng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smtClean="0">
                <a:solidFill>
                  <a:srgbClr val="FF00FF"/>
                </a:solidFill>
                <a:latin typeface="Times New Roman" pitchFamily="18" charset="0"/>
                <a:cs typeface="Times New Roman" pitchFamily="18" charset="0"/>
              </a:rPr>
              <a:t>đ</a:t>
            </a:r>
            <a:r>
              <a:rPr lang="vi-VN" sz="2400" dirty="0" smtClean="0">
                <a:solidFill>
                  <a:srgbClr val="FF00FF"/>
                </a:solidFill>
                <a:latin typeface="Times New Roman" pitchFamily="18" charset="0"/>
                <a:cs typeface="Times New Roman" pitchFamily="18" charset="0"/>
              </a:rPr>
              <a:t>iện </a:t>
            </a:r>
            <a:r>
              <a:rPr lang="vi-VN" sz="2400" dirty="0" smtClean="0">
                <a:solidFill>
                  <a:srgbClr val="FF00FF"/>
                </a:solidFill>
                <a:latin typeface="Times New Roman" pitchFamily="18" charset="0"/>
                <a:cs typeface="Times New Roman" pitchFamily="18" charset="0"/>
              </a:rPr>
              <a:t>áp, dòng điện, điện trở</a:t>
            </a:r>
            <a:endParaRPr lang="en-US" sz="2400" dirty="0">
              <a:solidFill>
                <a:srgbClr val="FF00FF"/>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3572782" y="0"/>
            <a:ext cx="2114550" cy="26289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220686" y="3756029"/>
            <a:ext cx="7905750" cy="23907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6865257" y="0"/>
            <a:ext cx="5326743" cy="2722083"/>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strips(downLeft)">
                                      <p:cBhvr>
                                        <p:cTn id="16" dur="5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strips(downLeft)">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strips(downLeft)">
                                      <p:cBhvr>
                                        <p:cTn id="3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1226452"/>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
        <p:nvSpPr>
          <p:cNvPr id="16" name="TextBox 15"/>
          <p:cNvSpPr txBox="1"/>
          <p:nvPr/>
        </p:nvSpPr>
        <p:spPr>
          <a:xfrm>
            <a:off x="0" y="162218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20240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khoa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8</a:t>
            </a:r>
            <a:endParaRPr lang="en-US" sz="2800"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4812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quang</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ampe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36661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lưu</a:t>
            </a:r>
            <a:r>
              <a:rPr lang="en-US" sz="2800" b="1" dirty="0" smtClean="0">
                <a:solidFill>
                  <a:srgbClr val="0000FF"/>
                </a:solidFill>
                <a:latin typeface="Times New Roman" pitchFamily="18" charset="0"/>
                <a:cs typeface="Times New Roman" pitchFamily="18" charset="0"/>
              </a:rPr>
              <a:t> ý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an </a:t>
            </a:r>
            <a:r>
              <a:rPr lang="en-US" sz="2800" b="1" dirty="0" err="1" smtClean="0">
                <a:solidFill>
                  <a:srgbClr val="0000FF"/>
                </a:solidFill>
                <a:latin typeface="Times New Roman" pitchFamily="18" charset="0"/>
                <a:cs typeface="Times New Roman" pitchFamily="18" charset="0"/>
              </a:rPr>
              <a:t>toàn</a:t>
            </a:r>
            <a:endParaRPr lang="en-US" sz="2800"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38528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438986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49559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viên</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phép</a:t>
            </a:r>
            <a:r>
              <a:rPr lang="en-US" sz="2800"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Cháy</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nổ</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trong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phòng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thí</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nghiệm</a:t>
            </a:r>
            <a:endParaRPr lang="en-US" sz="2400" b="1" dirty="0">
              <a:solidFill>
                <a:srgbClr val="FF00FF"/>
              </a:solidFill>
              <a:latin typeface="Times New Roman" pitchFamily="18" charset="0"/>
              <a:cs typeface="Times New Roman" pitchFamily="18" charset="0"/>
            </a:endParaRPr>
          </a:p>
        </p:txBody>
      </p:sp>
      <p:sp>
        <p:nvSpPr>
          <p:cNvPr id="13" name="Rectangle 12"/>
          <p:cNvSpPr/>
          <p:nvPr/>
        </p:nvSpPr>
        <p:spPr>
          <a:xfrm>
            <a:off x="3222171" y="440623"/>
            <a:ext cx="8969829"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Thường </a:t>
            </a:r>
            <a:r>
              <a:rPr lang="vi-VN" sz="2400" dirty="0" smtClean="0">
                <a:solidFill>
                  <a:srgbClr val="FF00FF"/>
                </a:solidFill>
                <a:latin typeface="Times New Roman" pitchFamily="18" charset="0"/>
                <a:cs typeface="Times New Roman" pitchFamily="18" charset="0"/>
              </a:rPr>
              <a:t>xuyên kiểm tra các loại hóa chất có trong phòng thí nghiệm</a:t>
            </a:r>
            <a:r>
              <a:rPr lang="vi-VN" sz="2400" dirty="0" smtClean="0">
                <a:solidFill>
                  <a:srgbClr val="FF00FF"/>
                </a:solidFill>
                <a:latin typeface="Times New Roman" pitchFamily="18" charset="0"/>
                <a:cs typeface="Times New Roman" pitchFamily="18" charset="0"/>
              </a:rPr>
              <a: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Kiểm </a:t>
            </a:r>
            <a:r>
              <a:rPr lang="vi-VN" sz="2400" dirty="0" smtClean="0">
                <a:solidFill>
                  <a:srgbClr val="FF00FF"/>
                </a:solidFill>
                <a:latin typeface="Times New Roman" pitchFamily="18" charset="0"/>
                <a:cs typeface="Times New Roman" pitchFamily="18" charset="0"/>
              </a:rPr>
              <a:t>tra hệ thống điện, hệ thống vận hành máy móc, thiết bị trong phòng thí nghiệm. Không để các thiết bị bị quá tải, quá công suất.</a:t>
            </a:r>
            <a:endParaRPr lang="en-US" sz="2400" dirty="0">
              <a:solidFill>
                <a:srgbClr val="FF00FF"/>
              </a:solidFill>
              <a:latin typeface="Times New Roman" pitchFamily="18" charset="0"/>
              <a:cs typeface="Times New Roman" pitchFamily="18" charset="0"/>
            </a:endParaRPr>
          </a:p>
        </p:txBody>
      </p:sp>
      <p:sp>
        <p:nvSpPr>
          <p:cNvPr id="14" name="Rectangle 13"/>
          <p:cNvSpPr/>
          <p:nvPr/>
        </p:nvSpPr>
        <p:spPr>
          <a:xfrm>
            <a:off x="3186751" y="1575194"/>
            <a:ext cx="1792478" cy="461665"/>
          </a:xfrm>
          <a:prstGeom prst="rect">
            <a:avLst/>
          </a:prstGeom>
        </p:spPr>
        <p:txBody>
          <a:bodyPr wrap="non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Bỏng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nhiệt</a:t>
            </a:r>
            <a:endParaRPr lang="en-US" sz="2400" b="1" dirty="0">
              <a:solidFill>
                <a:srgbClr val="FF00FF"/>
              </a:solidFill>
              <a:latin typeface="Times New Roman" pitchFamily="18" charset="0"/>
              <a:cs typeface="Times New Roman" pitchFamily="18" charset="0"/>
            </a:endParaRPr>
          </a:p>
        </p:txBody>
      </p:sp>
      <p:sp>
        <p:nvSpPr>
          <p:cNvPr id="15" name="Rectangle 14"/>
          <p:cNvSpPr/>
          <p:nvPr/>
        </p:nvSpPr>
        <p:spPr>
          <a:xfrm>
            <a:off x="3033486" y="1964353"/>
            <a:ext cx="9158514" cy="489364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Nếu </a:t>
            </a:r>
            <a:r>
              <a:rPr lang="vi-VN" sz="2400" dirty="0" smtClean="0">
                <a:solidFill>
                  <a:srgbClr val="FF00FF"/>
                </a:solidFill>
                <a:latin typeface="Times New Roman" pitchFamily="18" charset="0"/>
                <a:cs typeface="Times New Roman" pitchFamily="18" charset="0"/>
              </a:rPr>
              <a:t>bị bỏng do lửa, hãy dùng cát, nước hoặc áo khoác, chăn, mảnh vải lớn,... để dập lửa</a:t>
            </a:r>
            <a:r>
              <a:rPr lang="vi-VN" sz="2400" dirty="0" smtClean="0">
                <a:solidFill>
                  <a:srgbClr val="FF00FF"/>
                </a:solidFill>
                <a:latin typeface="Times New Roman" pitchFamily="18" charset="0"/>
                <a:cs typeface="Times New Roman" pitchFamily="18" charset="0"/>
              </a:rPr>
              <a: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Tiến </a:t>
            </a:r>
            <a:r>
              <a:rPr lang="vi-VN" sz="2400" dirty="0" smtClean="0">
                <a:solidFill>
                  <a:srgbClr val="FF00FF"/>
                </a:solidFill>
                <a:latin typeface="Times New Roman" pitchFamily="18" charset="0"/>
                <a:cs typeface="Times New Roman" pitchFamily="18" charset="0"/>
              </a:rPr>
              <a:t>hành rửa thật nhẹ vết bỏng bằng nước mát sạch ít nhất 15 phút. Bước sơ cứu này sẽ giúp vết thương dịu đi, tránh sưng đau, đồng thời vết bỏng cũng sẽ không bị hằn sâu hơn. Tuyệt đối không dùng nước đá hoặc túi đá lạnh để chườm lên vết bỏng vì có thể làm vết thương thêm trầm trọng</a:t>
            </a:r>
            <a:r>
              <a:rPr lang="vi-VN" sz="2400" dirty="0" smtClean="0">
                <a:solidFill>
                  <a:srgbClr val="FF00FF"/>
                </a:solidFill>
                <a:latin typeface="Times New Roman" pitchFamily="18" charset="0"/>
                <a:cs typeface="Times New Roman" pitchFamily="18" charset="0"/>
              </a:rPr>
              <a: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Dùng </a:t>
            </a:r>
            <a:r>
              <a:rPr lang="vi-VN" sz="2400" dirty="0" smtClean="0">
                <a:solidFill>
                  <a:srgbClr val="FF00FF"/>
                </a:solidFill>
                <a:latin typeface="Times New Roman" pitchFamily="18" charset="0"/>
                <a:cs typeface="Times New Roman" pitchFamily="18" charset="0"/>
              </a:rPr>
              <a:t>gạc sạch vô trùng hoặc vải sạch để che vùng bỏng tránh cho bụi vào vết bỏng gây nhiễm trùng</a:t>
            </a:r>
            <a:r>
              <a:rPr lang="vi-VN" sz="2400" dirty="0" smtClean="0">
                <a:solidFill>
                  <a:srgbClr val="FF00FF"/>
                </a:solidFill>
                <a:latin typeface="Times New Roman" pitchFamily="18" charset="0"/>
                <a:cs typeface="Times New Roman" pitchFamily="18" charset="0"/>
              </a:rPr>
              <a: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Nếu </a:t>
            </a:r>
            <a:r>
              <a:rPr lang="vi-VN" sz="2400" dirty="0" smtClean="0">
                <a:solidFill>
                  <a:srgbClr val="FF00FF"/>
                </a:solidFill>
                <a:latin typeface="Times New Roman" pitchFamily="18" charset="0"/>
                <a:cs typeface="Times New Roman" pitchFamily="18" charset="0"/>
              </a:rPr>
              <a:t>bị bỏng nhẹ thì bạn có thể tự chăm sóc và điều trị tại nhà. Tuy nhiên, nếu bị bỏng diện rộng, vết bỏng nghiêm trọng thì sơ cứu cơ bản hãy nhanh chóng chuyển người bị bỏng đến cơ sở y tế gần nhất để kịp thời chữa trị.</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Bỏng</a:t>
            </a:r>
            <a:r>
              <a:rPr lang="en-US" sz="2400" b="1" dirty="0" smtClean="0">
                <a:solidFill>
                  <a:srgbClr val="FF00FF"/>
                </a:solidFill>
                <a:latin typeface="Times New Roman" pitchFamily="18" charset="0"/>
                <a:cs typeface="Times New Roman" pitchFamily="18" charset="0"/>
              </a:rPr>
              <a:t> do </a:t>
            </a:r>
            <a:r>
              <a:rPr lang="en-US" sz="2400" b="1" dirty="0" err="1" smtClean="0">
                <a:solidFill>
                  <a:srgbClr val="FF00FF"/>
                </a:solidFill>
                <a:latin typeface="Times New Roman" pitchFamily="18" charset="0"/>
                <a:cs typeface="Times New Roman" pitchFamily="18" charset="0"/>
              </a:rPr>
              <a:t>hoá</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chất</a:t>
            </a:r>
            <a:endParaRPr lang="en-US" sz="2400" b="1" dirty="0">
              <a:solidFill>
                <a:srgbClr val="FF00FF"/>
              </a:solidFill>
              <a:latin typeface="Times New Roman" pitchFamily="18" charset="0"/>
              <a:cs typeface="Times New Roman" pitchFamily="18" charset="0"/>
            </a:endParaRPr>
          </a:p>
        </p:txBody>
      </p:sp>
      <p:sp>
        <p:nvSpPr>
          <p:cNvPr id="13" name="Rectangle 12"/>
          <p:cNvSpPr/>
          <p:nvPr/>
        </p:nvSpPr>
        <p:spPr>
          <a:xfrm>
            <a:off x="3222171" y="440623"/>
            <a:ext cx="8969829" cy="3046988"/>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Loại </a:t>
            </a:r>
            <a:r>
              <a:rPr lang="vi-VN" sz="2400" dirty="0" smtClean="0">
                <a:solidFill>
                  <a:srgbClr val="FF00FF"/>
                </a:solidFill>
                <a:latin typeface="Times New Roman" pitchFamily="18" charset="0"/>
                <a:cs typeface="Times New Roman" pitchFamily="18" charset="0"/>
              </a:rPr>
              <a:t>bỏ các hóa chất gây bỏng và đưa vết bỏng tới dưới vòi nước mát sạch trong vòng từ 10-20 phút</a:t>
            </a:r>
            <a:r>
              <a:rPr lang="vi-VN" sz="2400" dirty="0" smtClean="0">
                <a:solidFill>
                  <a:srgbClr val="FF00FF"/>
                </a:solidFill>
                <a:latin typeface="Times New Roman" pitchFamily="18" charset="0"/>
                <a:cs typeface="Times New Roman" pitchFamily="18" charset="0"/>
              </a:rPr>
              <a: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Trong </a:t>
            </a:r>
            <a:r>
              <a:rPr lang="vi-VN" sz="2400" dirty="0" smtClean="0">
                <a:solidFill>
                  <a:srgbClr val="FF00FF"/>
                </a:solidFill>
                <a:latin typeface="Times New Roman" pitchFamily="18" charset="0"/>
                <a:cs typeface="Times New Roman" pitchFamily="18" charset="0"/>
              </a:rPr>
              <a:t>trường hợp bị bỏng ở mắt do tiếp xúc với hóa chất, hãy rửa mắt với nước mát sạch liên tục ít nhất 20 phút trước khi đến cơ sở y tế</a:t>
            </a:r>
            <a:r>
              <a:rPr lang="vi-VN" sz="2400" dirty="0" smtClean="0">
                <a:solidFill>
                  <a:srgbClr val="FF00FF"/>
                </a:solidFill>
                <a:latin typeface="Times New Roman" pitchFamily="18" charset="0"/>
                <a:cs typeface="Times New Roman" pitchFamily="18" charset="0"/>
              </a:rPr>
              <a: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Quần </a:t>
            </a:r>
            <a:r>
              <a:rPr lang="vi-VN" sz="2400" dirty="0" smtClean="0">
                <a:solidFill>
                  <a:srgbClr val="FF00FF"/>
                </a:solidFill>
                <a:latin typeface="Times New Roman" pitchFamily="18" charset="0"/>
                <a:cs typeface="Times New Roman" pitchFamily="18" charset="0"/>
              </a:rPr>
              <a:t>áo hoặc đồ trang sức bị nhiễm hóa chất cũng cần được cởi bỏ. Sau đó dùng vải sạch hoặc băng khô đã được khử trùng để đắp lên vùng bị thương. Cuối cùng, đến ngay cơ sở y tế gần nhất để được tiến hành cấp cứu </a:t>
            </a:r>
            <a:r>
              <a:rPr lang="vi-VN" sz="2400" dirty="0" smtClean="0">
                <a:solidFill>
                  <a:srgbClr val="FF00FF"/>
                </a:solidFill>
                <a:latin typeface="Times New Roman" pitchFamily="18" charset="0"/>
                <a:cs typeface="Times New Roman" pitchFamily="18" charset="0"/>
              </a:rPr>
              <a:t>chữ</a:t>
            </a:r>
            <a:r>
              <a:rPr lang="en-US" sz="2400" dirty="0" smtClean="0">
                <a:solidFill>
                  <a:srgbClr val="FF00FF"/>
                </a:solidFill>
                <a:latin typeface="Times New Roman" pitchFamily="18" charset="0"/>
                <a:cs typeface="Times New Roman" pitchFamily="18" charset="0"/>
              </a:rPr>
              <a:t>a</a:t>
            </a:r>
            <a:r>
              <a:rPr lang="vi-VN"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trị trước khi tình trạng bỏng trở nên nghiêm trọng hơn.</a:t>
            </a:r>
            <a:endParaRPr lang="vi-VN" sz="2400" dirty="0">
              <a:solidFill>
                <a:srgbClr val="FF00FF"/>
              </a:solidFill>
              <a:latin typeface="Times New Roman" pitchFamily="18" charset="0"/>
              <a:cs typeface="Times New Roman" pitchFamily="18" charset="0"/>
            </a:endParaRPr>
          </a:p>
        </p:txBody>
      </p:sp>
      <p:sp>
        <p:nvSpPr>
          <p:cNvPr id="7" name="Rectangle 6"/>
          <p:cNvSpPr/>
          <p:nvPr/>
        </p:nvSpPr>
        <p:spPr>
          <a:xfrm>
            <a:off x="3213912" y="3476565"/>
            <a:ext cx="4067973" cy="461665"/>
          </a:xfrm>
          <a:prstGeom prst="rect">
            <a:avLst/>
          </a:prstGeom>
        </p:spPr>
        <p:txBody>
          <a:bodyPr wrap="none">
            <a:spAutoFit/>
          </a:bodyPr>
          <a:lstStyle/>
          <a:p>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Vết</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cắt</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từ</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dụng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cụ</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thủy</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tinh</a:t>
            </a:r>
            <a:endParaRPr lang="en-US" sz="2400" b="1" dirty="0">
              <a:solidFill>
                <a:srgbClr val="FF00FF"/>
              </a:solidFill>
              <a:latin typeface="Times New Roman" pitchFamily="18" charset="0"/>
              <a:cs typeface="Times New Roman" pitchFamily="18" charset="0"/>
            </a:endParaRPr>
          </a:p>
        </p:txBody>
      </p:sp>
      <p:sp>
        <p:nvSpPr>
          <p:cNvPr id="8" name="Rectangle 7"/>
          <p:cNvSpPr/>
          <p:nvPr/>
        </p:nvSpPr>
        <p:spPr>
          <a:xfrm>
            <a:off x="3193142" y="3937339"/>
            <a:ext cx="8998857" cy="2677656"/>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Với</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vết </a:t>
            </a:r>
            <a:r>
              <a:rPr lang="vi-VN" sz="2400" dirty="0" smtClean="0">
                <a:solidFill>
                  <a:srgbClr val="FF00FF"/>
                </a:solidFill>
                <a:latin typeface="Times New Roman" pitchFamily="18" charset="0"/>
                <a:cs typeface="Times New Roman" pitchFamily="18" charset="0"/>
              </a:rPr>
              <a:t>cắt nhỏ, </a:t>
            </a:r>
            <a:r>
              <a:rPr lang="vi-VN" sz="2400" dirty="0" smtClean="0">
                <a:solidFill>
                  <a:srgbClr val="FF00FF"/>
                </a:solidFill>
                <a:latin typeface="Times New Roman" pitchFamily="18" charset="0"/>
                <a:cs typeface="Times New Roman" pitchFamily="18" charset="0"/>
              </a:rPr>
              <a:t>rửa </a:t>
            </a:r>
            <a:r>
              <a:rPr lang="vi-VN" sz="2400" dirty="0" smtClean="0">
                <a:solidFill>
                  <a:srgbClr val="FF00FF"/>
                </a:solidFill>
                <a:latin typeface="Times New Roman" pitchFamily="18" charset="0"/>
                <a:cs typeface="Times New Roman" pitchFamily="18" charset="0"/>
              </a:rPr>
              <a:t>vết thương </a:t>
            </a:r>
            <a:r>
              <a:rPr lang="en-US" sz="2400" dirty="0" err="1" smtClean="0">
                <a:solidFill>
                  <a:srgbClr val="FF00FF"/>
                </a:solidFill>
                <a:latin typeface="Times New Roman" pitchFamily="18" charset="0"/>
                <a:cs typeface="Times New Roman" pitchFamily="18" charset="0"/>
              </a:rPr>
              <a:t>dưới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vòi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nước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đang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chảy</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một </a:t>
            </a:r>
            <a:r>
              <a:rPr lang="vi-VN" sz="2400" dirty="0" smtClean="0">
                <a:solidFill>
                  <a:srgbClr val="FF00FF"/>
                </a:solidFill>
                <a:latin typeface="Times New Roman" pitchFamily="18" charset="0"/>
                <a:cs typeface="Times New Roman" pitchFamily="18" charset="0"/>
              </a:rPr>
              <a:t>cách nhanh chóng. </a:t>
            </a:r>
            <a:r>
              <a:rPr lang="en-US" sz="2400" dirty="0" smtClean="0">
                <a:solidFill>
                  <a:srgbClr val="FF00FF"/>
                </a:solidFill>
                <a:latin typeface="Times New Roman" pitchFamily="18" charset="0"/>
                <a:cs typeface="Times New Roman" pitchFamily="18" charset="0"/>
              </a:rPr>
              <a:t>C</a:t>
            </a:r>
            <a:r>
              <a:rPr lang="vi-VN" sz="2400" dirty="0" smtClean="0">
                <a:solidFill>
                  <a:srgbClr val="FF00FF"/>
                </a:solidFill>
                <a:latin typeface="Times New Roman" pitchFamily="18" charset="0"/>
                <a:cs typeface="Times New Roman" pitchFamily="18" charset="0"/>
              </a:rPr>
              <a:t>ó </a:t>
            </a:r>
            <a:r>
              <a:rPr lang="vi-VN" sz="2400" dirty="0" smtClean="0">
                <a:solidFill>
                  <a:srgbClr val="FF00FF"/>
                </a:solidFill>
                <a:latin typeface="Times New Roman" pitchFamily="18" charset="0"/>
                <a:cs typeface="Times New Roman" pitchFamily="18" charset="0"/>
              </a:rPr>
              <a:t>thể dùng nhíp để loại bỏ bụi bẩn hay mảnh vụn thủy tinh còn sót lại trên da hoặc dính vào vết thương. </a:t>
            </a:r>
            <a:r>
              <a:rPr lang="en-US" sz="2400" dirty="0" err="1" smtClean="0">
                <a:solidFill>
                  <a:srgbClr val="FF00FF"/>
                </a:solidFill>
                <a:latin typeface="Times New Roman" pitchFamily="18" charset="0"/>
                <a:cs typeface="Times New Roman" pitchFamily="18" charset="0"/>
              </a:rPr>
              <a:t>Rồi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sát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bó</a:t>
            </a:r>
            <a:r>
              <a:rPr lang="en-US" sz="2400" dirty="0" smtClean="0">
                <a:solidFill>
                  <a:srgbClr val="FF00FF"/>
                </a:solidFill>
                <a:latin typeface="Times New Roman" pitchFamily="18" charset="0"/>
                <a:cs typeface="Times New Roman" pitchFamily="18" charset="0"/>
              </a:rPr>
              <a:t>.</a:t>
            </a:r>
          </a:p>
          <a:p>
            <a:pPr algn="just"/>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Với</a:t>
            </a:r>
            <a:r>
              <a:rPr lang="vi-VN"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vết cắt </a:t>
            </a:r>
            <a:r>
              <a:rPr lang="vi-VN" sz="2400" dirty="0" smtClean="0">
                <a:solidFill>
                  <a:srgbClr val="FF00FF"/>
                </a:solidFill>
                <a:latin typeface="Times New Roman" pitchFamily="18" charset="0"/>
                <a:cs typeface="Times New Roman" pitchFamily="18" charset="0"/>
              </a:rPr>
              <a:t>khá </a:t>
            </a:r>
            <a:r>
              <a:rPr lang="vi-VN" sz="2400" dirty="0" smtClean="0">
                <a:solidFill>
                  <a:srgbClr val="FF00FF"/>
                </a:solidFill>
                <a:latin typeface="Times New Roman" pitchFamily="18" charset="0"/>
                <a:cs typeface="Times New Roman" pitchFamily="18" charset="0"/>
              </a:rPr>
              <a:t>lớn, máu chảy ra liên tục, </a:t>
            </a:r>
            <a:r>
              <a:rPr lang="vi-VN" sz="2400" dirty="0" smtClean="0">
                <a:solidFill>
                  <a:srgbClr val="FF00FF"/>
                </a:solidFill>
                <a:latin typeface="Times New Roman" pitchFamily="18" charset="0"/>
                <a:cs typeface="Times New Roman" pitchFamily="18" charset="0"/>
              </a:rPr>
              <a:t>ngay </a:t>
            </a:r>
            <a:r>
              <a:rPr lang="vi-VN" sz="2400" dirty="0" smtClean="0">
                <a:solidFill>
                  <a:srgbClr val="FF00FF"/>
                </a:solidFill>
                <a:latin typeface="Times New Roman" pitchFamily="18" charset="0"/>
                <a:cs typeface="Times New Roman" pitchFamily="18" charset="0"/>
              </a:rPr>
              <a:t>lập tức dùng tay, một miếng vải hoặc băng sạch ép chặt khu vực bị thương nhằm hạn chế mất </a:t>
            </a:r>
            <a:r>
              <a:rPr lang="vi-VN" sz="2400" dirty="0" smtClean="0">
                <a:solidFill>
                  <a:srgbClr val="FF00FF"/>
                </a:solidFill>
                <a:latin typeface="Times New Roman" pitchFamily="18" charset="0"/>
                <a:cs typeface="Times New Roman" pitchFamily="18" charset="0"/>
              </a:rPr>
              <a:t>máu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rồi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sát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chuyển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đến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cơ</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sở</a:t>
            </a:r>
            <a:r>
              <a:rPr lang="en-US" sz="2400" dirty="0" smtClean="0">
                <a:solidFill>
                  <a:srgbClr val="FF00FF"/>
                </a:solidFill>
                <a:latin typeface="Times New Roman" pitchFamily="18" charset="0"/>
                <a:cs typeface="Times New Roman" pitchFamily="18" charset="0"/>
              </a:rPr>
              <a:t> y </a:t>
            </a:r>
            <a:r>
              <a:rPr lang="en-US" sz="2400" dirty="0" err="1" smtClean="0">
                <a:solidFill>
                  <a:srgbClr val="FF00FF"/>
                </a:solidFill>
                <a:latin typeface="Times New Roman" pitchFamily="18" charset="0"/>
                <a:cs typeface="Times New Roman" pitchFamily="18" charset="0"/>
              </a:rPr>
              <a:t>tế</a:t>
            </a:r>
            <a:r>
              <a:rPr lang="en-US" sz="2400" dirty="0" smtClean="0">
                <a:solidFill>
                  <a:srgbClr val="FF00FF"/>
                </a:solidFill>
                <a:latin typeface="Times New Roman" pitchFamily="18" charset="0"/>
                <a:cs typeface="Times New Roman" pitchFamily="18" charset="0"/>
              </a:rPr>
              <a:t>.</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696672"/>
            <a:ext cx="9114971" cy="461665"/>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Bị</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điện</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giật</a:t>
            </a:r>
            <a:endParaRPr lang="en-US" sz="2400" b="1" dirty="0">
              <a:solidFill>
                <a:srgbClr val="FF00FF"/>
              </a:solidFill>
              <a:latin typeface="Times New Roman" pitchFamily="18" charset="0"/>
              <a:cs typeface="Times New Roman" pitchFamily="18" charset="0"/>
            </a:endParaRPr>
          </a:p>
        </p:txBody>
      </p:sp>
      <p:sp>
        <p:nvSpPr>
          <p:cNvPr id="13" name="Rectangle 12"/>
          <p:cNvSpPr/>
          <p:nvPr/>
        </p:nvSpPr>
        <p:spPr>
          <a:xfrm>
            <a:off x="3222171" y="1137295"/>
            <a:ext cx="8969829" cy="452431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Ngắt nguồn điện ngay lập </a:t>
            </a:r>
            <a:r>
              <a:rPr lang="vi-VN" sz="2400" dirty="0" smtClean="0">
                <a:solidFill>
                  <a:srgbClr val="FF00FF"/>
                </a:solidFill>
                <a:latin typeface="Times New Roman" pitchFamily="18" charset="0"/>
                <a:cs typeface="Times New Roman" pitchFamily="18" charset="0"/>
              </a:rPr>
              <a:t>tức.</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Đặt </a:t>
            </a:r>
            <a:r>
              <a:rPr lang="vi-VN" sz="2400" dirty="0" smtClean="0">
                <a:solidFill>
                  <a:srgbClr val="FF00FF"/>
                </a:solidFill>
                <a:latin typeface="Times New Roman" pitchFamily="18" charset="0"/>
                <a:cs typeface="Times New Roman" pitchFamily="18" charset="0"/>
              </a:rPr>
              <a:t>nạn nhân trong tư thế thoải mái, đầu thấp, ở nơi thoáng khí, rộng rãi, thuận tiện cho việc sơ cứu. Đồng thời, chú trọng việc giữ ấm cho nạn nhân, không để nạn nhân bị lạnh. </a:t>
            </a: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Kiểm </a:t>
            </a:r>
            <a:r>
              <a:rPr lang="vi-VN" sz="2400" dirty="0" smtClean="0">
                <a:solidFill>
                  <a:srgbClr val="FF00FF"/>
                </a:solidFill>
                <a:latin typeface="Times New Roman" pitchFamily="18" charset="0"/>
                <a:cs typeface="Times New Roman" pitchFamily="18" charset="0"/>
              </a:rPr>
              <a:t>tra nạn nhân còn thở hay không. Trường hợp nạn nhân còn thở và bị bỏng nhẹ thì có thể rửa sạch vết bỏng dưới vòi nước mát. Nếu bị chảy máu thì cầm máu bằng miếng gạc (hoặc vải) sạch. </a:t>
            </a: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Nếu </a:t>
            </a:r>
            <a:r>
              <a:rPr lang="vi-VN" sz="2400" dirty="0" smtClean="0">
                <a:solidFill>
                  <a:srgbClr val="FF00FF"/>
                </a:solidFill>
                <a:latin typeface="Times New Roman" pitchFamily="18" charset="0"/>
                <a:cs typeface="Times New Roman" pitchFamily="18" charset="0"/>
              </a:rPr>
              <a:t>nạn nhân bị tổn thương nặng ở phần đốt sống cổ thì chuyển họ đến bệnh viện ngay lập tức để được cấp cứu kịp thời, tránh bị liệt về sau.</a:t>
            </a: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Trường </a:t>
            </a:r>
            <a:r>
              <a:rPr lang="vi-VN" sz="2400" dirty="0" smtClean="0">
                <a:solidFill>
                  <a:srgbClr val="FF00FF"/>
                </a:solidFill>
                <a:latin typeface="Times New Roman" pitchFamily="18" charset="0"/>
                <a:cs typeface="Times New Roman" pitchFamily="18" charset="0"/>
              </a:rPr>
              <a:t>hợp nạn nhân bất tỉnh và có dấu hiệu ngưng thở, cần thực hiện sơ cứu bằng cách hô hấp nhân tạo hoặc ép tim ngoài lồng ngực. </a:t>
            </a:r>
            <a:endParaRPr lang="vi-VN"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1103064"/>
            <a:ext cx="9114971" cy="830997"/>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vi-VN" sz="2400" b="1" dirty="0" smtClean="0">
                <a:solidFill>
                  <a:srgbClr val="FF00FF"/>
                </a:solidFill>
                <a:latin typeface="+mj-lt"/>
              </a:rPr>
              <a:t>Thiết bị điện như bóng đèn có thể bị cháy do nguồn điện cung cấp quá lớn.</a:t>
            </a:r>
            <a:endParaRPr lang="en-US" sz="2400" b="1" dirty="0">
              <a:solidFill>
                <a:srgbClr val="FF00FF"/>
              </a:solidFill>
              <a:latin typeface="+mj-lt"/>
              <a:cs typeface="Times New Roman" pitchFamily="18" charset="0"/>
            </a:endParaRPr>
          </a:p>
        </p:txBody>
      </p:sp>
      <p:sp>
        <p:nvSpPr>
          <p:cNvPr id="13" name="Rectangle 12"/>
          <p:cNvSpPr/>
          <p:nvPr/>
        </p:nvSpPr>
        <p:spPr>
          <a:xfrm>
            <a:off x="3222171" y="1950079"/>
            <a:ext cx="8969829" cy="1569660"/>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N</a:t>
            </a:r>
            <a:r>
              <a:rPr lang="vi-VN" sz="2400" dirty="0" smtClean="0">
                <a:solidFill>
                  <a:srgbClr val="FF00FF"/>
                </a:solidFill>
                <a:latin typeface="Times New Roman" pitchFamily="18" charset="0"/>
                <a:cs typeface="Times New Roman" pitchFamily="18" charset="0"/>
              </a:rPr>
              <a:t>gắt </a:t>
            </a:r>
            <a:r>
              <a:rPr lang="vi-VN" sz="2400" dirty="0" smtClean="0">
                <a:solidFill>
                  <a:srgbClr val="FF00FF"/>
                </a:solidFill>
                <a:latin typeface="Times New Roman" pitchFamily="18" charset="0"/>
                <a:cs typeface="Times New Roman" pitchFamily="18" charset="0"/>
              </a:rPr>
              <a:t>ngay nguồn điện cung </a:t>
            </a:r>
            <a:r>
              <a:rPr lang="vi-VN" sz="2400" dirty="0" smtClean="0">
                <a:solidFill>
                  <a:srgbClr val="FF00FF"/>
                </a:solidFill>
                <a:latin typeface="Times New Roman" pitchFamily="18" charset="0"/>
                <a:cs typeface="Times New Roman" pitchFamily="18" charset="0"/>
              </a:rPr>
              <a:t>cấp</a:t>
            </a:r>
            <a:r>
              <a:rPr lang="en-US" sz="2400" dirty="0" smtClean="0">
                <a:solidFill>
                  <a:srgbClr val="FF00FF"/>
                </a:solidFill>
                <a:latin typeface="Times New Roman" pitchFamily="18" charset="0"/>
                <a:cs typeface="Times New Roman" pitchFamily="18" charset="0"/>
              </a:rPr>
              <a:t>.</a:t>
            </a:r>
          </a:p>
          <a:p>
            <a:pPr algn="just"/>
            <a:r>
              <a:rPr lang="en-US" sz="2400" dirty="0" smtClean="0">
                <a:solidFill>
                  <a:srgbClr val="FF00FF"/>
                </a:solidFill>
                <a:latin typeface="Times New Roman" pitchFamily="18" charset="0"/>
                <a:cs typeface="Times New Roman" pitchFamily="18" charset="0"/>
              </a:rPr>
              <a:t>+ L</a:t>
            </a:r>
            <a:r>
              <a:rPr lang="vi-VN" sz="2400" dirty="0" smtClean="0">
                <a:solidFill>
                  <a:srgbClr val="FF00FF"/>
                </a:solidFill>
                <a:latin typeface="Times New Roman" pitchFamily="18" charset="0"/>
                <a:cs typeface="Times New Roman" pitchFamily="18" charset="0"/>
              </a:rPr>
              <a:t>ắp </a:t>
            </a:r>
            <a:r>
              <a:rPr lang="vi-VN" sz="2400" dirty="0" smtClean="0">
                <a:solidFill>
                  <a:srgbClr val="FF00FF"/>
                </a:solidFill>
                <a:latin typeface="Times New Roman" pitchFamily="18" charset="0"/>
                <a:cs typeface="Times New Roman" pitchFamily="18" charset="0"/>
              </a:rPr>
              <a:t>cầu chì trong mạch tránh cho thiết bị điện thí nghiệm sau bị </a:t>
            </a:r>
            <a:r>
              <a:rPr lang="vi-VN" sz="2400" dirty="0" smtClean="0">
                <a:solidFill>
                  <a:srgbClr val="FF00FF"/>
                </a:solidFill>
                <a:latin typeface="Times New Roman" pitchFamily="18" charset="0"/>
                <a:cs typeface="Times New Roman" pitchFamily="18" charset="0"/>
              </a:rPr>
              <a:t>cháy</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C</a:t>
            </a:r>
            <a:r>
              <a:rPr lang="vi-VN" sz="2400" dirty="0" smtClean="0">
                <a:solidFill>
                  <a:srgbClr val="FF00FF"/>
                </a:solidFill>
                <a:latin typeface="Times New Roman" pitchFamily="18" charset="0"/>
                <a:cs typeface="Times New Roman" pitchFamily="18" charset="0"/>
              </a:rPr>
              <a:t>ần </a:t>
            </a:r>
            <a:r>
              <a:rPr lang="vi-VN" sz="2400" dirty="0" smtClean="0">
                <a:solidFill>
                  <a:srgbClr val="FF00FF"/>
                </a:solidFill>
                <a:latin typeface="Times New Roman" pitchFamily="18" charset="0"/>
                <a:cs typeface="Times New Roman" pitchFamily="18" charset="0"/>
              </a:rPr>
              <a:t>đọc kĩ thông số thiết bị điện và sử dụng nguồn điện cung cấp hợp lí.</a:t>
            </a:r>
            <a:endParaRPr lang="vi-VN" sz="2400" dirty="0">
              <a:solidFill>
                <a:srgbClr val="FF00FF"/>
              </a:solidFill>
              <a:latin typeface="Times New Roman" pitchFamily="18" charset="0"/>
              <a:cs typeface="Times New Roman" pitchFamily="18" charset="0"/>
            </a:endParaRPr>
          </a:p>
        </p:txBody>
      </p:sp>
      <p:sp>
        <p:nvSpPr>
          <p:cNvPr id="5" name="Rectangle 4"/>
          <p:cNvSpPr/>
          <p:nvPr/>
        </p:nvSpPr>
        <p:spPr>
          <a:xfrm>
            <a:off x="3257929" y="3534604"/>
            <a:ext cx="8934071" cy="461665"/>
          </a:xfrm>
          <a:prstGeom prst="rect">
            <a:avLst/>
          </a:prstGeom>
        </p:spPr>
        <p:txBody>
          <a:bodyPr wrap="square">
            <a:spAutoFit/>
          </a:bodyPr>
          <a:lstStyle/>
          <a:p>
            <a:r>
              <a:rPr lang="en-US" sz="2400" b="1" dirty="0" smtClean="0">
                <a:solidFill>
                  <a:srgbClr val="FF00FF"/>
                </a:solidFill>
                <a:latin typeface="Times New Roman" pitchFamily="18" charset="0"/>
                <a:cs typeface="Times New Roman" pitchFamily="18" charset="0"/>
              </a:rPr>
              <a:t>- </a:t>
            </a:r>
            <a:r>
              <a:rPr lang="vi-VN" sz="2400" b="1" dirty="0" smtClean="0">
                <a:solidFill>
                  <a:srgbClr val="FF00FF"/>
                </a:solidFill>
                <a:latin typeface="Times New Roman" pitchFamily="18" charset="0"/>
                <a:cs typeface="Times New Roman" pitchFamily="18" charset="0"/>
              </a:rPr>
              <a:t>Mắc </a:t>
            </a:r>
            <a:r>
              <a:rPr lang="vi-VN" sz="2400" b="1" dirty="0" smtClean="0">
                <a:solidFill>
                  <a:srgbClr val="FF00FF"/>
                </a:solidFill>
                <a:latin typeface="Times New Roman" pitchFamily="18" charset="0"/>
                <a:cs typeface="Times New Roman" pitchFamily="18" charset="0"/>
              </a:rPr>
              <a:t>ampe kế không đúng cách gây hỏng thiết bị.</a:t>
            </a:r>
            <a:endParaRPr lang="en-US" sz="2400" b="1" dirty="0">
              <a:solidFill>
                <a:srgbClr val="FF00FF"/>
              </a:solidFill>
              <a:latin typeface="Times New Roman" pitchFamily="18" charset="0"/>
              <a:cs typeface="Times New Roman" pitchFamily="18" charset="0"/>
            </a:endParaRPr>
          </a:p>
        </p:txBody>
      </p:sp>
      <p:sp>
        <p:nvSpPr>
          <p:cNvPr id="6" name="Rectangle 5"/>
          <p:cNvSpPr/>
          <p:nvPr/>
        </p:nvSpPr>
        <p:spPr>
          <a:xfrm>
            <a:off x="3207658" y="4078276"/>
            <a:ext cx="8984342" cy="830997"/>
          </a:xfrm>
          <a:prstGeom prst="rect">
            <a:avLst/>
          </a:prstGeom>
        </p:spPr>
        <p:txBody>
          <a:bodyPr wrap="square">
            <a:spAutoFit/>
          </a:bodyPr>
          <a:lstStyle/>
          <a:p>
            <a:pPr algn="just"/>
            <a:r>
              <a:rPr lang="vi-VN" sz="2400" dirty="0" smtClean="0">
                <a:solidFill>
                  <a:srgbClr val="FF00FF"/>
                </a:solidFill>
                <a:latin typeface="Times New Roman" pitchFamily="18" charset="0"/>
                <a:cs typeface="Times New Roman" pitchFamily="18" charset="0"/>
              </a:rPr>
              <a:t>GV cần nhắc nhở kĩ lưỡng tới HS cách mắc ampe kế tránh mắc sai gây hỏng thiết bị, chập mạch điện.</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78962"/>
            <a:ext cx="12192000" cy="5807939"/>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0626" y="0"/>
            <a:ext cx="11961628" cy="6858000"/>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0626" y="130626"/>
            <a:ext cx="1333500" cy="1085850"/>
          </a:xfrm>
          <a:prstGeom prst="rect">
            <a:avLst/>
          </a:prstGeom>
          <a:noFill/>
          <a:ln w="9525">
            <a:noFill/>
            <a:miter lim="800000"/>
            <a:headEnd/>
            <a:tailEnd/>
          </a:ln>
          <a:effectLst/>
        </p:spPr>
      </p:pic>
      <p:sp>
        <p:nvSpPr>
          <p:cNvPr id="5" name="TextBox 4"/>
          <p:cNvSpPr txBox="1"/>
          <p:nvPr/>
        </p:nvSpPr>
        <p:spPr>
          <a:xfrm>
            <a:off x="1465944" y="5"/>
            <a:ext cx="10726055" cy="1384995"/>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(5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hoặc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rồi</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0" y="1270007"/>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tích</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0" y="1712691"/>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đựng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0" y="2148119"/>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đun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nóng</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0" y="2612576"/>
            <a:ext cx="12192000" cy="954107"/>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khuấy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trộn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145139" y="3585028"/>
            <a:ext cx="4835231" cy="327297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918978" y="3537418"/>
            <a:ext cx="2338162" cy="33205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7387783" y="5533867"/>
            <a:ext cx="4194630" cy="1324133"/>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7525137" y="3100981"/>
            <a:ext cx="3766977" cy="2385420"/>
          </a:xfrm>
          <a:prstGeom prst="rect">
            <a:avLst/>
          </a:prstGeom>
          <a:noFill/>
          <a:ln w="9525">
            <a:noFill/>
            <a:miter lim="800000"/>
            <a:headEnd/>
            <a:tailEnd/>
          </a:ln>
          <a:effectLst/>
        </p:spPr>
      </p:pic>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slide(fromBottom)">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12" presetClass="entr" presetSubtype="4" fill="hold" nodeType="after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slide(fromBottom)">
                                      <p:cBhvr>
                                        <p:cTn id="40" dur="500"/>
                                        <p:tgtEl>
                                          <p:spTgt spid="2051"/>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37" presetClass="entr" presetSubtype="0" fill="hold" nodeType="afterEffect">
                                  <p:stCondLst>
                                    <p:cond delay="0"/>
                                  </p:stCondLst>
                                  <p:childTnLst>
                                    <p:set>
                                      <p:cBhvr>
                                        <p:cTn id="59" dur="1" fill="hold">
                                          <p:stCondLst>
                                            <p:cond delay="0"/>
                                          </p:stCondLst>
                                        </p:cTn>
                                        <p:tgtEl>
                                          <p:spTgt spid="2053"/>
                                        </p:tgtEl>
                                        <p:attrNameLst>
                                          <p:attrName>style.visibility</p:attrName>
                                        </p:attrNameLst>
                                      </p:cBhvr>
                                      <p:to>
                                        <p:strVal val="visible"/>
                                      </p:to>
                                    </p:set>
                                    <p:animEffect transition="in" filter="fade">
                                      <p:cBhvr>
                                        <p:cTn id="60" dur="1000"/>
                                        <p:tgtEl>
                                          <p:spTgt spid="2053"/>
                                        </p:tgtEl>
                                      </p:cBhvr>
                                    </p:animEffect>
                                    <p:anim calcmode="lin" valueType="num">
                                      <p:cBhvr>
                                        <p:cTn id="61" dur="1000" fill="hold"/>
                                        <p:tgtEl>
                                          <p:spTgt spid="2053"/>
                                        </p:tgtEl>
                                        <p:attrNameLst>
                                          <p:attrName>ppt_x</p:attrName>
                                        </p:attrNameLst>
                                      </p:cBhvr>
                                      <p:tavLst>
                                        <p:tav tm="0">
                                          <p:val>
                                            <p:strVal val="#ppt_x"/>
                                          </p:val>
                                        </p:tav>
                                        <p:tav tm="100000">
                                          <p:val>
                                            <p:strVal val="#ppt_x"/>
                                          </p:val>
                                        </p:tav>
                                      </p:tavLst>
                                    </p:anim>
                                    <p:anim calcmode="lin" valueType="num">
                                      <p:cBhvr>
                                        <p:cTn id="62" dur="900" decel="100000" fill="hold"/>
                                        <p:tgtEl>
                                          <p:spTgt spid="205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fade">
                                      <p:cBhvr>
                                        <p:cTn id="66" dur="1000"/>
                                        <p:tgtEl>
                                          <p:spTgt spid="2054"/>
                                        </p:tgtEl>
                                      </p:cBhvr>
                                    </p:animEffect>
                                    <p:anim calcmode="lin" valueType="num">
                                      <p:cBhvr>
                                        <p:cTn id="67" dur="1000" fill="hold"/>
                                        <p:tgtEl>
                                          <p:spTgt spid="2054"/>
                                        </p:tgtEl>
                                        <p:attrNameLst>
                                          <p:attrName>ppt_x</p:attrName>
                                        </p:attrNameLst>
                                      </p:cBhvr>
                                      <p:tavLst>
                                        <p:tav tm="0">
                                          <p:val>
                                            <p:strVal val="#ppt_x"/>
                                          </p:val>
                                        </p:tav>
                                        <p:tav tm="100000">
                                          <p:val>
                                            <p:strVal val="#ppt_x"/>
                                          </p:val>
                                        </p:tav>
                                      </p:tavLst>
                                    </p:anim>
                                    <p:anim calcmode="lin" valueType="num">
                                      <p:cBhvr>
                                        <p:cTn id="68" dur="900" decel="100000" fill="hold"/>
                                        <p:tgtEl>
                                          <p:spTgt spid="205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17779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2336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lọ</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2844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kiềng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a:t>
            </a:r>
          </a:p>
        </p:txBody>
      </p:sp>
      <p:sp>
        <p:nvSpPr>
          <p:cNvPr id="12" name="TextBox 11"/>
          <p:cNvSpPr txBox="1"/>
          <p:nvPr/>
        </p:nvSpPr>
        <p:spPr>
          <a:xfrm>
            <a:off x="0" y="336731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pipette,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muỗng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3325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upRigh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up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280" y="0"/>
            <a:ext cx="11596914" cy="6865920"/>
          </a:xfrm>
          <a:prstGeom prst="rect">
            <a:avLst/>
          </a:prstGeom>
          <a:noFill/>
          <a:ln w="9525">
            <a:noFill/>
            <a:miter lim="800000"/>
            <a:headEnd/>
            <a:tailEnd/>
          </a:ln>
          <a:effectLst/>
        </p:spPr>
      </p:pic>
      <p:cxnSp>
        <p:nvCxnSpPr>
          <p:cNvPr id="5" name="Straight Arrow Connector 4"/>
          <p:cNvCxnSpPr/>
          <p:nvPr/>
        </p:nvCxnSpPr>
        <p:spPr>
          <a:xfrm rot="10800000">
            <a:off x="5109031" y="3033487"/>
            <a:ext cx="1727198" cy="5805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252686" y="3643087"/>
            <a:ext cx="2576286" cy="1240973"/>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601030" y="4209144"/>
            <a:ext cx="2155371" cy="19376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425371" y="4201886"/>
            <a:ext cx="3360060" cy="138611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659087" y="3069773"/>
            <a:ext cx="2111829" cy="183605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715657" y="5537201"/>
            <a:ext cx="3055258" cy="616855"/>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17779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2336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lọ</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2844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kiềng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a:t>
            </a:r>
          </a:p>
        </p:txBody>
      </p:sp>
      <p:sp>
        <p:nvSpPr>
          <p:cNvPr id="12" name="TextBox 11"/>
          <p:cNvSpPr txBox="1"/>
          <p:nvPr/>
        </p:nvSpPr>
        <p:spPr>
          <a:xfrm>
            <a:off x="0" y="336731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pipette,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muỗng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3325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88405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0627" y="130621"/>
            <a:ext cx="1333500" cy="1085850"/>
          </a:xfrm>
          <a:prstGeom prst="rect">
            <a:avLst/>
          </a:prstGeom>
          <a:noFill/>
          <a:ln w="9525">
            <a:noFill/>
            <a:miter lim="800000"/>
            <a:headEnd/>
            <a:tailEnd/>
          </a:ln>
          <a:effectLst/>
        </p:spPr>
      </p:pic>
      <p:sp>
        <p:nvSpPr>
          <p:cNvPr id="4" name="TextBox 3"/>
          <p:cNvSpPr txBox="1"/>
          <p:nvPr/>
        </p:nvSpPr>
        <p:spPr>
          <a:xfrm>
            <a:off x="1465945" y="0"/>
            <a:ext cx="10726055" cy="954107"/>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(2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tin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mẫu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gridCol w="5109029"/>
                <a:gridCol w="4281714"/>
              </a:tblGrid>
              <a:tr h="778027">
                <a:tc>
                  <a:txBody>
                    <a:bodyPr/>
                    <a:lstStyle/>
                    <a:p>
                      <a:pPr algn="ctr"/>
                      <a:r>
                        <a:rPr lang="en-US" sz="2800" dirty="0" err="1" smtClean="0">
                          <a:latin typeface="Times New Roman" pitchFamily="18" charset="0"/>
                          <a:cs typeface="Times New Roman" pitchFamily="18" charset="0"/>
                        </a:rPr>
                        <a:t>Nhóm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r>
                        <a:rPr lang="en-US" sz="2800" baseline="0" dirty="0" smtClean="0">
                          <a:latin typeface="Times New Roman" pitchFamily="18" charset="0"/>
                          <a:cs typeface="Times New Roman" pitchFamily="18" charset="0"/>
                        </a:rPr>
                        <a:t> </a:t>
                      </a: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công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lấy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r>
              <a:tr h="389014">
                <a:tc rowSpan="2">
                  <a:txBody>
                    <a:bodyPr/>
                    <a:lstStyle/>
                    <a:p>
                      <a:endParaRPr lang="en-US" dirty="0" smtClean="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bl>
          </a:graphicData>
        </a:graphic>
      </p:graphicFrame>
      <p:sp>
        <p:nvSpPr>
          <p:cNvPr id="6" name="TextBox 5"/>
          <p:cNvSpPr txBox="1"/>
          <p:nvPr/>
        </p:nvSpPr>
        <p:spPr>
          <a:xfrm>
            <a:off x="-1" y="2351316"/>
            <a:ext cx="2801257"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rắn</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3156858"/>
            <a:ext cx="2801257"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lỏng</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0" y="3911602"/>
            <a:ext cx="2801257"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932055" y="2518229"/>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kẹp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gắp</a:t>
            </a:r>
            <a:endParaRPr lang="en-US" sz="2800" dirty="0">
              <a:latin typeface="Times New Roman" pitchFamily="18" charset="0"/>
              <a:cs typeface="Times New Roman" pitchFamily="18" charset="0"/>
            </a:endParaRPr>
          </a:p>
        </p:txBody>
      </p:sp>
      <p:sp>
        <p:nvSpPr>
          <p:cNvPr id="16" name="TextBox 15"/>
          <p:cNvSpPr txBox="1"/>
          <p:nvPr/>
        </p:nvSpPr>
        <p:spPr>
          <a:xfrm>
            <a:off x="7932055" y="3323772"/>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pipette</a:t>
            </a:r>
            <a:endParaRPr lang="en-US" sz="2800" dirty="0">
              <a:latin typeface="Times New Roman" pitchFamily="18" charset="0"/>
              <a:cs typeface="Times New Roman" pitchFamily="18" charset="0"/>
            </a:endParaRPr>
          </a:p>
        </p:txBody>
      </p:sp>
      <p:sp>
        <p:nvSpPr>
          <p:cNvPr id="17" name="TextBox 16"/>
          <p:cNvSpPr txBox="1"/>
          <p:nvPr/>
        </p:nvSpPr>
        <p:spPr>
          <a:xfrm>
            <a:off x="7932055" y="4093029"/>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endParaRPr lang="en-US" sz="2800" dirty="0">
              <a:latin typeface="Times New Roman" pitchFamily="18" charset="0"/>
              <a:cs typeface="Times New Roman" pitchFamily="18" charset="0"/>
            </a:endParaRPr>
          </a:p>
        </p:txBody>
      </p:sp>
      <p:sp>
        <p:nvSpPr>
          <p:cNvPr id="24" name="TextBox 23"/>
          <p:cNvSpPr txBox="1"/>
          <p:nvPr/>
        </p:nvSpPr>
        <p:spPr>
          <a:xfrm>
            <a:off x="2786743" y="3526933"/>
            <a:ext cx="5080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2801258" y="2351275"/>
            <a:ext cx="5094514"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NaCl</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6" name="TextBox 25"/>
          <p:cNvSpPr txBox="1"/>
          <p:nvPr/>
        </p:nvSpPr>
        <p:spPr>
          <a:xfrm>
            <a:off x="2801258" y="3164075"/>
            <a:ext cx="50799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Hydrochloric acid (</a:t>
            </a:r>
            <a:r>
              <a:rPr lang="en-US" sz="2800" dirty="0" err="1" smtClean="0">
                <a:solidFill>
                  <a:srgbClr val="0000FF"/>
                </a:solidFill>
                <a:latin typeface="Times New Roman" pitchFamily="18" charset="0"/>
                <a:cs typeface="Times New Roman" pitchFamily="18" charset="0"/>
              </a:rPr>
              <a:t>HCl</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7" name="TextBox 26"/>
          <p:cNvSpPr txBox="1"/>
          <p:nvPr/>
        </p:nvSpPr>
        <p:spPr>
          <a:xfrm>
            <a:off x="2793998" y="4332474"/>
            <a:ext cx="5130802"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Hydrogen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8" name="TextBox 27"/>
          <p:cNvSpPr txBox="1"/>
          <p:nvPr/>
        </p:nvSpPr>
        <p:spPr>
          <a:xfrm>
            <a:off x="2793999" y="3940592"/>
            <a:ext cx="5145315"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Oxygen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2801255" y="2772189"/>
            <a:ext cx="5130802"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Sodium hydroxide (</a:t>
            </a:r>
            <a:r>
              <a:rPr lang="en-US" sz="2800" dirty="0" err="1" smtClean="0">
                <a:solidFill>
                  <a:srgbClr val="0000FF"/>
                </a:solidFill>
                <a:latin typeface="Times New Roman" pitchFamily="18" charset="0"/>
                <a:cs typeface="Times New Roman" pitchFamily="18" charset="0"/>
              </a:rPr>
              <a:t>NaOH</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578500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par>
                                <p:cTn id="9" presetID="37"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5" grpId="0"/>
      <p:bldP spid="16" grpId="0"/>
      <p:bldP spid="17" grpId="0"/>
      <p:bldP spid="24" grpId="0"/>
      <p:bldP spid="25" grpId="0"/>
      <p:bldP spid="26" grpId="0"/>
      <p:bldP spid="27" grpId="0"/>
      <p:bldP spid="28" grpId="0"/>
      <p:bldP spid="2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1286</TotalTime>
  <Words>2824</Words>
  <PresentationFormat>Custom</PresentationFormat>
  <Paragraphs>180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2022-07-11T10:05:56Z</dcterms:created>
  <dcterms:modified xsi:type="dcterms:W3CDTF">2023-08-29T09:02:39Z</dcterms:modified>
</cp:coreProperties>
</file>