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70" r:id="rId3"/>
    <p:sldId id="269" r:id="rId4"/>
    <p:sldId id="272" r:id="rId5"/>
    <p:sldId id="257" r:id="rId6"/>
    <p:sldId id="273" r:id="rId7"/>
    <p:sldId id="287" r:id="rId8"/>
    <p:sldId id="299" r:id="rId9"/>
    <p:sldId id="275" r:id="rId10"/>
    <p:sldId id="276" r:id="rId11"/>
    <p:sldId id="277" r:id="rId12"/>
    <p:sldId id="278" r:id="rId13"/>
    <p:sldId id="279" r:id="rId14"/>
    <p:sldId id="293" r:id="rId15"/>
    <p:sldId id="280" r:id="rId16"/>
    <p:sldId id="281" r:id="rId17"/>
    <p:sldId id="302" r:id="rId18"/>
    <p:sldId id="283" r:id="rId19"/>
    <p:sldId id="304" r:id="rId20"/>
    <p:sldId id="286" r:id="rId21"/>
    <p:sldId id="288" r:id="rId22"/>
    <p:sldId id="289" r:id="rId23"/>
    <p:sldId id="290" r:id="rId24"/>
    <p:sldId id="291" r:id="rId25"/>
    <p:sldId id="300" r:id="rId26"/>
    <p:sldId id="297" r:id="rId27"/>
    <p:sldId id="309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0E25-67C0-4DD8-9C4A-43136F6FDC62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3C737-638A-4DCE-883C-5E63581D6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0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62A721-CFD2-47A4-B144-29C155959802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0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8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1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3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4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6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5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EB58-CFA9-42AB-9301-B002D89FDD1E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018C-2B97-438A-828F-C282AB733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&#7886;I%20PASS%20WIFI%20-%20AI%20CH&#7858;NG%20TH&#205;CH%20&#272;&#217;A%20-%20T&#7852;P%205%20(31-07-2016)%20(online-video-cutter.com)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Kem%20X&#244;i%20TV-%20T&#7853;p%2021%20-%20D&#226;n%20qu&#234;%20l&#234;n%20ph&#7889;%20b&#225;n%20g&#224;%20(online-video-cutter.com).mp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WordArt 5"/>
          <p:cNvSpPr>
            <a:spLocks noChangeArrowheads="1" noChangeShapeType="1" noTextEdit="1"/>
          </p:cNvSpPr>
          <p:nvPr/>
        </p:nvSpPr>
        <p:spPr bwMode="auto">
          <a:xfrm>
            <a:off x="500063" y="381000"/>
            <a:ext cx="8201025" cy="2209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</a:t>
            </a:r>
          </a:p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8161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9" name="Group 3"/>
          <p:cNvGrpSpPr>
            <a:grpSpLocks/>
          </p:cNvGrpSpPr>
          <p:nvPr/>
        </p:nvGrpSpPr>
        <p:grpSpPr bwMode="auto">
          <a:xfrm>
            <a:off x="380426" y="1371600"/>
            <a:ext cx="8123414" cy="4591050"/>
            <a:chOff x="96" y="1152"/>
            <a:chExt cx="5007" cy="2892"/>
          </a:xfrm>
        </p:grpSpPr>
        <p:sp>
          <p:nvSpPr>
            <p:cNvPr id="12308" name="Text Box 9"/>
            <p:cNvSpPr txBox="1">
              <a:spLocks noChangeArrowheads="1"/>
            </p:cNvSpPr>
            <p:nvPr/>
          </p:nvSpPr>
          <p:spPr bwMode="auto">
            <a:xfrm>
              <a:off x="4172" y="3001"/>
              <a:ext cx="93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Phong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tục</a:t>
              </a:r>
              <a:endParaRPr lang="en-US" sz="2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quán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9" name="Text Box 10"/>
            <p:cNvSpPr txBox="1">
              <a:spLocks noChangeArrowheads="1"/>
            </p:cNvSpPr>
            <p:nvPr/>
          </p:nvSpPr>
          <p:spPr bwMode="auto">
            <a:xfrm>
              <a:off x="96" y="1680"/>
              <a:ext cx="15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lí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0" name="Text Box 11"/>
            <p:cNvSpPr txBox="1">
              <a:spLocks noChangeArrowheads="1"/>
            </p:cNvSpPr>
            <p:nvPr/>
          </p:nvSpPr>
          <p:spPr bwMode="auto">
            <a:xfrm>
              <a:off x="1566" y="1152"/>
              <a:ext cx="1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5F5F5F"/>
                  </a:solidFill>
                  <a:latin typeface=".VnTifani HeavyH" pitchFamily="34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hội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1" name="Text Box 12"/>
            <p:cNvSpPr txBox="1">
              <a:spLocks noChangeArrowheads="1"/>
            </p:cNvSpPr>
            <p:nvPr/>
          </p:nvSpPr>
          <p:spPr bwMode="auto">
            <a:xfrm>
              <a:off x="989" y="3753"/>
              <a:ext cx="17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294" name="Text Box 14"/>
          <p:cNvSpPr txBox="1">
            <a:spLocks noChangeArrowheads="1"/>
          </p:cNvSpPr>
          <p:nvPr/>
        </p:nvSpPr>
        <p:spPr bwMode="auto">
          <a:xfrm>
            <a:off x="1447800" y="2286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0" y="0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cảnh ngoài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33400" y="762000"/>
            <a:ext cx="6629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rộng (bối cảnh văn hóa)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2438400" y="1371600"/>
            <a:ext cx="4516796" cy="4376738"/>
            <a:chOff x="1488" y="1200"/>
            <a:chExt cx="2784" cy="2757"/>
          </a:xfrm>
        </p:grpSpPr>
        <p:grpSp>
          <p:nvGrpSpPr>
            <p:cNvPr id="12298" name="Group 18"/>
            <p:cNvGrpSpPr>
              <a:grpSpLocks/>
            </p:cNvGrpSpPr>
            <p:nvPr/>
          </p:nvGrpSpPr>
          <p:grpSpPr bwMode="auto">
            <a:xfrm>
              <a:off x="1488" y="1200"/>
              <a:ext cx="2784" cy="2757"/>
              <a:chOff x="1824" y="633"/>
              <a:chExt cx="2834" cy="2849"/>
            </a:xfrm>
          </p:grpSpPr>
          <p:sp>
            <p:nvSpPr>
              <p:cNvPr id="86035" name="Puzzle3"/>
              <p:cNvSpPr>
                <a:spLocks noEditPoints="1" noChangeArrowheads="1"/>
              </p:cNvSpPr>
              <p:nvPr/>
            </p:nvSpPr>
            <p:spPr bwMode="gray">
              <a:xfrm>
                <a:off x="3203" y="633"/>
                <a:ext cx="1115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036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80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037" name="Puzzle4"/>
              <p:cNvSpPr>
                <a:spLocks noEditPoints="1" noChangeArrowheads="1"/>
              </p:cNvSpPr>
              <p:nvPr/>
            </p:nvSpPr>
            <p:spPr bwMode="gray">
              <a:xfrm>
                <a:off x="2191" y="1719"/>
                <a:ext cx="1073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6038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299" name="Text Box 23"/>
            <p:cNvSpPr txBox="1">
              <a:spLocks noChangeArrowheads="1"/>
            </p:cNvSpPr>
            <p:nvPr/>
          </p:nvSpPr>
          <p:spPr bwMode="auto">
            <a:xfrm>
              <a:off x="4078" y="2699"/>
              <a:ext cx="1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5F5F5F"/>
                </a:solidFill>
                <a:latin typeface=".VnTifani HeavyH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49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1" grpId="0"/>
      <p:bldP spid="860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gữ cảnh\li_x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59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4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5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5867400"/>
            <a:ext cx="6705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7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228600"/>
            <a:ext cx="5115752" cy="563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2. Bối cảnh ngoài ngôn ngữ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8"/>
          <p:cNvSpPr txBox="1">
            <a:spLocks noChangeArrowheads="1"/>
          </p:cNvSpPr>
          <p:nvPr/>
        </p:nvSpPr>
        <p:spPr bwMode="auto">
          <a:xfrm>
            <a:off x="636082" y="950913"/>
            <a:ext cx="690771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505200" y="1752600"/>
            <a:ext cx="2362200" cy="2438400"/>
            <a:chOff x="4071" y="1584"/>
            <a:chExt cx="1092" cy="1097"/>
          </a:xfrm>
        </p:grpSpPr>
        <p:sp>
          <p:nvSpPr>
            <p:cNvPr id="13384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389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3390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2895600" y="2743200"/>
            <a:ext cx="3581400" cy="1828800"/>
            <a:chOff x="1680" y="1824"/>
            <a:chExt cx="2256" cy="1152"/>
          </a:xfrm>
        </p:grpSpPr>
        <p:sp>
          <p:nvSpPr>
            <p:cNvPr id="13380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AutoShape 16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AutoShape 18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55" name="Text Box 19"/>
          <p:cNvSpPr txBox="1">
            <a:spLocks noChangeArrowheads="1"/>
          </p:cNvSpPr>
          <p:nvPr/>
        </p:nvSpPr>
        <p:spPr bwMode="gray">
          <a:xfrm>
            <a:off x="3822972" y="2743200"/>
            <a:ext cx="171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9" name="Group 20"/>
          <p:cNvGrpSpPr>
            <a:grpSpLocks/>
          </p:cNvGrpSpPr>
          <p:nvPr/>
        </p:nvGrpSpPr>
        <p:grpSpPr bwMode="auto">
          <a:xfrm>
            <a:off x="6629400" y="2286000"/>
            <a:ext cx="1439863" cy="1439863"/>
            <a:chOff x="2789" y="1625"/>
            <a:chExt cx="907" cy="907"/>
          </a:xfrm>
        </p:grpSpPr>
        <p:sp>
          <p:nvSpPr>
            <p:cNvPr id="13370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375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337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1167" name="Text Box 31"/>
          <p:cNvSpPr txBox="1">
            <a:spLocks noChangeArrowheads="1"/>
          </p:cNvSpPr>
          <p:nvPr/>
        </p:nvSpPr>
        <p:spPr bwMode="gray">
          <a:xfrm>
            <a:off x="6923148" y="2667000"/>
            <a:ext cx="7761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1" name="Group 32"/>
          <p:cNvGrpSpPr>
            <a:grpSpLocks/>
          </p:cNvGrpSpPr>
          <p:nvPr/>
        </p:nvGrpSpPr>
        <p:grpSpPr bwMode="auto">
          <a:xfrm>
            <a:off x="5364397" y="4484450"/>
            <a:ext cx="1447800" cy="1447800"/>
            <a:chOff x="864" y="1680"/>
            <a:chExt cx="910" cy="960"/>
          </a:xfrm>
        </p:grpSpPr>
        <p:sp>
          <p:nvSpPr>
            <p:cNvPr id="13360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Text Box 42"/>
            <p:cNvSpPr txBox="1">
              <a:spLocks noChangeArrowheads="1"/>
            </p:cNvSpPr>
            <p:nvPr/>
          </p:nvSpPr>
          <p:spPr bwMode="gray">
            <a:xfrm>
              <a:off x="1270" y="2087"/>
              <a:ext cx="11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.VnTifani HeavyH" pitchFamily="34" charset="0"/>
              </a:endParaRPr>
            </a:p>
          </p:txBody>
        </p:sp>
      </p:grpSp>
      <p:grpSp>
        <p:nvGrpSpPr>
          <p:cNvPr id="13322" name="Group 43"/>
          <p:cNvGrpSpPr>
            <a:grpSpLocks/>
          </p:cNvGrpSpPr>
          <p:nvPr/>
        </p:nvGrpSpPr>
        <p:grpSpPr bwMode="auto">
          <a:xfrm>
            <a:off x="1373187" y="2209800"/>
            <a:ext cx="1446213" cy="1524000"/>
            <a:chOff x="884" y="2523"/>
            <a:chExt cx="862" cy="862"/>
          </a:xfrm>
        </p:grpSpPr>
        <p:sp>
          <p:nvSpPr>
            <p:cNvPr id="13351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2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89" name="Text Box 53"/>
          <p:cNvSpPr txBox="1">
            <a:spLocks noChangeArrowheads="1"/>
          </p:cNvSpPr>
          <p:nvPr/>
        </p:nvSpPr>
        <p:spPr bwMode="gray">
          <a:xfrm>
            <a:off x="1501353" y="2743200"/>
            <a:ext cx="11753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chốn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4" name="Group 54"/>
          <p:cNvGrpSpPr>
            <a:grpSpLocks/>
          </p:cNvGrpSpPr>
          <p:nvPr/>
        </p:nvGrpSpPr>
        <p:grpSpPr bwMode="auto">
          <a:xfrm>
            <a:off x="2669381" y="4471102"/>
            <a:ext cx="1439863" cy="1439863"/>
            <a:chOff x="1685" y="3125"/>
            <a:chExt cx="907" cy="907"/>
          </a:xfrm>
        </p:grpSpPr>
        <p:grpSp>
          <p:nvGrpSpPr>
            <p:cNvPr id="13339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13341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6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3347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9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0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40" name="Text Box 66"/>
            <p:cNvSpPr txBox="1">
              <a:spLocks noChangeArrowheads="1"/>
            </p:cNvSpPr>
            <p:nvPr/>
          </p:nvSpPr>
          <p:spPr bwMode="gray">
            <a:xfrm>
              <a:off x="2072" y="345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.VnTifani HeavyH" pitchFamily="34" charset="0"/>
              </a:endParaRPr>
            </a:p>
          </p:txBody>
        </p:sp>
      </p:grp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5486400" y="4876800"/>
            <a:ext cx="121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05" name="Text Box 69"/>
          <p:cNvSpPr txBox="1">
            <a:spLocks noChangeArrowheads="1"/>
          </p:cNvSpPr>
          <p:nvPr/>
        </p:nvSpPr>
        <p:spPr bwMode="auto">
          <a:xfrm>
            <a:off x="2819400" y="493389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8" name="Group 70"/>
          <p:cNvGrpSpPr>
            <a:grpSpLocks/>
          </p:cNvGrpSpPr>
          <p:nvPr/>
        </p:nvGrpSpPr>
        <p:grpSpPr bwMode="auto">
          <a:xfrm>
            <a:off x="2819400" y="2743200"/>
            <a:ext cx="2819400" cy="1828800"/>
            <a:chOff x="1680" y="1824"/>
            <a:chExt cx="1776" cy="1152"/>
          </a:xfrm>
        </p:grpSpPr>
        <p:sp>
          <p:nvSpPr>
            <p:cNvPr id="13336" name="AutoShape 72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AutoShape 73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AutoShape 74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29" name="Group 75"/>
          <p:cNvGrpSpPr>
            <a:grpSpLocks/>
          </p:cNvGrpSpPr>
          <p:nvPr/>
        </p:nvGrpSpPr>
        <p:grpSpPr bwMode="auto">
          <a:xfrm>
            <a:off x="2819400" y="2743200"/>
            <a:ext cx="3810000" cy="1828800"/>
            <a:chOff x="1680" y="1824"/>
            <a:chExt cx="2400" cy="1152"/>
          </a:xfrm>
        </p:grpSpPr>
        <p:sp>
          <p:nvSpPr>
            <p:cNvPr id="13331" name="AutoShape 76"/>
            <p:cNvSpPr>
              <a:spLocks noChangeArrowheads="1"/>
            </p:cNvSpPr>
            <p:nvPr/>
          </p:nvSpPr>
          <p:spPr bwMode="gray">
            <a:xfrm rot="10800000">
              <a:off x="3696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AutoShape 77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AutoShape 78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AutoShape 79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28600"/>
            <a:ext cx="5115752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6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cảnh ngoài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68"/>
          <p:cNvSpPr txBox="1">
            <a:spLocks noChangeArrowheads="1"/>
          </p:cNvSpPr>
          <p:nvPr/>
        </p:nvSpPr>
        <p:spPr bwMode="auto">
          <a:xfrm>
            <a:off x="636082" y="950913"/>
            <a:ext cx="690771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3505200" y="1752600"/>
            <a:ext cx="2362200" cy="2438400"/>
            <a:chOff x="4071" y="1584"/>
            <a:chExt cx="1092" cy="1097"/>
          </a:xfrm>
        </p:grpSpPr>
        <p:sp>
          <p:nvSpPr>
            <p:cNvPr id="13384" name="Oval 4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5" name="Oval 5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Oval 6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7" name="Oval 7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8" name="Oval 8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389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3390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1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2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93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2895600" y="2743200"/>
            <a:ext cx="3581400" cy="1828800"/>
            <a:chOff x="1680" y="1824"/>
            <a:chExt cx="2256" cy="1152"/>
          </a:xfrm>
        </p:grpSpPr>
        <p:sp>
          <p:nvSpPr>
            <p:cNvPr id="13380" name="AutoShape 15"/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1" name="AutoShape 16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AutoShape 17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3" name="AutoShape 18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55" name="Text Box 19"/>
          <p:cNvSpPr txBox="1">
            <a:spLocks noChangeArrowheads="1"/>
          </p:cNvSpPr>
          <p:nvPr/>
        </p:nvSpPr>
        <p:spPr bwMode="gray">
          <a:xfrm>
            <a:off x="3822972" y="2743200"/>
            <a:ext cx="1717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19" name="Group 20"/>
          <p:cNvGrpSpPr>
            <a:grpSpLocks/>
          </p:cNvGrpSpPr>
          <p:nvPr/>
        </p:nvGrpSpPr>
        <p:grpSpPr bwMode="auto">
          <a:xfrm>
            <a:off x="6629400" y="2286000"/>
            <a:ext cx="1439863" cy="1439863"/>
            <a:chOff x="2789" y="1625"/>
            <a:chExt cx="907" cy="907"/>
          </a:xfrm>
        </p:grpSpPr>
        <p:sp>
          <p:nvSpPr>
            <p:cNvPr id="13370" name="Oval 2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1" name="Oval 22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2" name="Oval 23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3" name="Oval 24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4" name="Oval 25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375" name="Group 26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1337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7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1167" name="Text Box 31"/>
          <p:cNvSpPr txBox="1">
            <a:spLocks noChangeArrowheads="1"/>
          </p:cNvSpPr>
          <p:nvPr/>
        </p:nvSpPr>
        <p:spPr bwMode="gray">
          <a:xfrm>
            <a:off x="6891093" y="2667000"/>
            <a:ext cx="840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1" name="Group 32"/>
          <p:cNvGrpSpPr>
            <a:grpSpLocks/>
          </p:cNvGrpSpPr>
          <p:nvPr/>
        </p:nvGrpSpPr>
        <p:grpSpPr bwMode="auto">
          <a:xfrm>
            <a:off x="5364396" y="4484450"/>
            <a:ext cx="2423967" cy="1447800"/>
            <a:chOff x="864" y="1680"/>
            <a:chExt cx="910" cy="960"/>
          </a:xfrm>
        </p:grpSpPr>
        <p:sp>
          <p:nvSpPr>
            <p:cNvPr id="13360" name="Oval 3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1" name="Oval 34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2" name="Oval 35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3" name="Oval 36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4" name="Oval 37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5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6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7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8" name="Oval 41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69" name="Text Box 42"/>
            <p:cNvSpPr txBox="1">
              <a:spLocks noChangeArrowheads="1"/>
            </p:cNvSpPr>
            <p:nvPr/>
          </p:nvSpPr>
          <p:spPr bwMode="gray">
            <a:xfrm>
              <a:off x="1270" y="2087"/>
              <a:ext cx="116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000000"/>
                </a:solidFill>
                <a:latin typeface=".VnTifani HeavyH" pitchFamily="34" charset="0"/>
              </a:endParaRPr>
            </a:p>
          </p:txBody>
        </p:sp>
      </p:grpSp>
      <p:grpSp>
        <p:nvGrpSpPr>
          <p:cNvPr id="13322" name="Group 43"/>
          <p:cNvGrpSpPr>
            <a:grpSpLocks/>
          </p:cNvGrpSpPr>
          <p:nvPr/>
        </p:nvGrpSpPr>
        <p:grpSpPr bwMode="auto">
          <a:xfrm>
            <a:off x="1373187" y="2286000"/>
            <a:ext cx="1446213" cy="1439863"/>
            <a:chOff x="884" y="2523"/>
            <a:chExt cx="862" cy="862"/>
          </a:xfrm>
        </p:grpSpPr>
        <p:sp>
          <p:nvSpPr>
            <p:cNvPr id="13351" name="Oval 44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2" name="Oval 45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3" name="Oval 46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4" name="Oval 47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5" name="Oval 48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6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7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8" name="Oval 51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59" name="Oval 52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89" name="Text Box 53"/>
          <p:cNvSpPr txBox="1">
            <a:spLocks noChangeArrowheads="1"/>
          </p:cNvSpPr>
          <p:nvPr/>
        </p:nvSpPr>
        <p:spPr bwMode="gray">
          <a:xfrm>
            <a:off x="1658451" y="2743200"/>
            <a:ext cx="861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4" name="Group 54"/>
          <p:cNvGrpSpPr>
            <a:grpSpLocks/>
          </p:cNvGrpSpPr>
          <p:nvPr/>
        </p:nvGrpSpPr>
        <p:grpSpPr bwMode="auto">
          <a:xfrm>
            <a:off x="1752600" y="4471102"/>
            <a:ext cx="2356645" cy="1439863"/>
            <a:chOff x="1685" y="3125"/>
            <a:chExt cx="907" cy="907"/>
          </a:xfrm>
        </p:grpSpPr>
        <p:grpSp>
          <p:nvGrpSpPr>
            <p:cNvPr id="13339" name="Group 5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13341" name="Oval 5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Oval 5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3" name="Oval 5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4" name="Oval 5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5" name="Oval 6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3346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13347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8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49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50" name="Oval 6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3340" name="Text Box 66"/>
            <p:cNvSpPr txBox="1">
              <a:spLocks noChangeArrowheads="1"/>
            </p:cNvSpPr>
            <p:nvPr/>
          </p:nvSpPr>
          <p:spPr bwMode="gray">
            <a:xfrm>
              <a:off x="2072" y="3459"/>
              <a:ext cx="1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  <a:latin typeface=".VnTifani HeavyH" pitchFamily="34" charset="0"/>
              </a:endParaRPr>
            </a:p>
          </p:txBody>
        </p:sp>
      </p:grpSp>
      <p:sp>
        <p:nvSpPr>
          <p:cNvPr id="91203" name="Text Box 67"/>
          <p:cNvSpPr txBox="1">
            <a:spLocks noChangeArrowheads="1"/>
          </p:cNvSpPr>
          <p:nvPr/>
        </p:nvSpPr>
        <p:spPr bwMode="auto">
          <a:xfrm>
            <a:off x="5538555" y="4876800"/>
            <a:ext cx="19290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04" name="Text Box 68"/>
          <p:cNvSpPr txBox="1">
            <a:spLocks noChangeArrowheads="1"/>
          </p:cNvSpPr>
          <p:nvPr/>
        </p:nvSpPr>
        <p:spPr bwMode="auto">
          <a:xfrm>
            <a:off x="636081" y="950913"/>
            <a:ext cx="7276019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huống) sau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205" name="Text Box 69"/>
          <p:cNvSpPr txBox="1">
            <a:spLocks noChangeArrowheads="1"/>
          </p:cNvSpPr>
          <p:nvPr/>
        </p:nvSpPr>
        <p:spPr bwMode="auto">
          <a:xfrm>
            <a:off x="2057400" y="4933890"/>
            <a:ext cx="15087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28" name="Group 70"/>
          <p:cNvGrpSpPr>
            <a:grpSpLocks/>
          </p:cNvGrpSpPr>
          <p:nvPr/>
        </p:nvGrpSpPr>
        <p:grpSpPr bwMode="auto">
          <a:xfrm>
            <a:off x="2819400" y="2743200"/>
            <a:ext cx="2819400" cy="1828800"/>
            <a:chOff x="1680" y="1824"/>
            <a:chExt cx="1776" cy="1152"/>
          </a:xfrm>
        </p:grpSpPr>
        <p:sp>
          <p:nvSpPr>
            <p:cNvPr id="13336" name="AutoShape 72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AutoShape 73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AutoShape 74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329" name="Group 75"/>
          <p:cNvGrpSpPr>
            <a:grpSpLocks/>
          </p:cNvGrpSpPr>
          <p:nvPr/>
        </p:nvGrpSpPr>
        <p:grpSpPr bwMode="auto">
          <a:xfrm>
            <a:off x="2819400" y="2743200"/>
            <a:ext cx="3810000" cy="1828800"/>
            <a:chOff x="1680" y="1824"/>
            <a:chExt cx="2400" cy="1152"/>
          </a:xfrm>
        </p:grpSpPr>
        <p:sp>
          <p:nvSpPr>
            <p:cNvPr id="13331" name="AutoShape 76"/>
            <p:cNvSpPr>
              <a:spLocks noChangeArrowheads="1"/>
            </p:cNvSpPr>
            <p:nvPr/>
          </p:nvSpPr>
          <p:spPr bwMode="gray">
            <a:xfrm rot="10800000">
              <a:off x="3696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AutoShape 77"/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AutoShape 78"/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AutoShape 79"/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" y="228600"/>
            <a:ext cx="5943599" cy="563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Bối cảnh ngoài ngôn ngữ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8"/>
          <p:cNvSpPr txBox="1">
            <a:spLocks noChangeArrowheads="1"/>
          </p:cNvSpPr>
          <p:nvPr/>
        </p:nvSpPr>
        <p:spPr bwMode="auto">
          <a:xfrm>
            <a:off x="636082" y="950913"/>
            <a:ext cx="690771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1474133"/>
            <a:ext cx="3962400" cy="119286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Hiện thực được nói tới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 flipH="1">
            <a:off x="2362200" y="2667000"/>
            <a:ext cx="2133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4495800" y="2667000"/>
            <a:ext cx="26289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" y="3352800"/>
            <a:ext cx="3632741" cy="1219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Hiện thực bên ngoài các nhân vật giao tiếp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0" y="3276600"/>
            <a:ext cx="3581400" cy="1143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Hiện thực tâm trạng của con người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2273571" y="4572000"/>
            <a:ext cx="2222229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2"/>
          </p:cNvCxnSpPr>
          <p:nvPr/>
        </p:nvCxnSpPr>
        <p:spPr>
          <a:xfrm flipH="1">
            <a:off x="4876800" y="4419600"/>
            <a:ext cx="22479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3124200" y="5486400"/>
            <a:ext cx="3200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Nghĩa sự việc của câu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8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AutoShape 9"/>
          <p:cNvSpPr>
            <a:spLocks noChangeArrowheads="1"/>
          </p:cNvSpPr>
          <p:nvPr/>
        </p:nvSpPr>
        <p:spPr bwMode="gray">
          <a:xfrm rot="5432887">
            <a:off x="870615" y="964123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10800000" vert="eaVert"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514"/>
                </a:solidFill>
                <a:latin typeface="Times New Roman" pitchFamily="18" charset="0"/>
              </a:rPr>
              <a:t>Lời</a:t>
            </a:r>
            <a:r>
              <a:rPr lang="en-US" sz="2400" b="1" dirty="0" smtClean="0">
                <a:solidFill>
                  <a:srgbClr val="000514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514"/>
                </a:solidFill>
                <a:latin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000514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514"/>
                </a:solidFill>
                <a:latin typeface="Times New Roman" pitchFamily="18" charset="0"/>
              </a:rPr>
              <a:t>thoại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gray">
          <a:xfrm rot="5432887">
            <a:off x="3080415" y="2048411"/>
            <a:ext cx="1527175" cy="1441450"/>
          </a:xfrm>
          <a:prstGeom prst="hexagon">
            <a:avLst>
              <a:gd name="adj" fmla="val 26487"/>
              <a:gd name="vf" fmla="val 11547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10800000" vert="eaVert" wrap="none" anchor="ctr"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514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514"/>
                </a:solidFill>
                <a:latin typeface="Times New Roman" pitchFamily="18" charset="0"/>
              </a:rPr>
              <a:t>Dạng</a:t>
            </a:r>
            <a:endParaRPr lang="en-US" sz="2400" b="1" dirty="0" smtClean="0">
              <a:solidFill>
                <a:srgbClr val="000514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514"/>
                </a:solidFill>
                <a:latin typeface="Times New Roman" pitchFamily="18" charset="0"/>
              </a:rPr>
              <a:t>nói</a:t>
            </a:r>
            <a:endParaRPr lang="en-US" sz="2400" dirty="0" smtClean="0">
              <a:solidFill>
                <a:srgbClr val="000514"/>
              </a:solidFill>
              <a:latin typeface="Times New Roman" pitchFamily="18" charset="0"/>
            </a:endParaRPr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5362575" y="2093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grpSp>
        <p:nvGrpSpPr>
          <p:cNvPr id="15380" name="Group 20"/>
          <p:cNvGrpSpPr>
            <a:grpSpLocks/>
          </p:cNvGrpSpPr>
          <p:nvPr/>
        </p:nvGrpSpPr>
        <p:grpSpPr bwMode="auto">
          <a:xfrm>
            <a:off x="1676400" y="2057400"/>
            <a:ext cx="1441450" cy="1527175"/>
            <a:chOff x="1460" y="2043"/>
            <a:chExt cx="908" cy="962"/>
          </a:xfrm>
        </p:grpSpPr>
        <p:sp>
          <p:nvSpPr>
            <p:cNvPr id="24584" name="AutoShape 8"/>
            <p:cNvSpPr>
              <a:spLocks noChangeArrowheads="1"/>
            </p:cNvSpPr>
            <p:nvPr/>
          </p:nvSpPr>
          <p:spPr bwMode="gray">
            <a:xfrm rot="5400000">
              <a:off x="1433" y="2070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1602" y="2187"/>
              <a:ext cx="642" cy="672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cảnh</a:t>
              </a:r>
              <a:endPara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303212" y="2047875"/>
            <a:ext cx="1441450" cy="1527175"/>
            <a:chOff x="1953" y="1338"/>
            <a:chExt cx="908" cy="962"/>
          </a:xfrm>
        </p:grpSpPr>
        <p:sp>
          <p:nvSpPr>
            <p:cNvPr id="24582" name="AutoShape 6"/>
            <p:cNvSpPr>
              <a:spLocks noChangeArrowheads="1"/>
            </p:cNvSpPr>
            <p:nvPr/>
          </p:nvSpPr>
          <p:spPr bwMode="gray">
            <a:xfrm rot="5432887">
              <a:off x="1926" y="1365"/>
              <a:ext cx="962" cy="908"/>
            </a:xfrm>
            <a:prstGeom prst="hexagon">
              <a:avLst>
                <a:gd name="adj" fmla="val 26487"/>
                <a:gd name="vf" fmla="val 11547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10800000" vert="eaVert"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374" name="Rectangle 15"/>
            <p:cNvSpPr>
              <a:spLocks noChangeArrowheads="1"/>
            </p:cNvSpPr>
            <p:nvPr/>
          </p:nvSpPr>
          <p:spPr bwMode="auto">
            <a:xfrm>
              <a:off x="1982" y="1482"/>
              <a:ext cx="83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003399"/>
                  </a:solidFill>
                  <a:latin typeface="Times New Roman" pitchFamily="18" charset="0"/>
                </a:rPr>
                <a:t>    </a:t>
              </a:r>
              <a:r>
                <a:rPr lang="en-US" sz="2400" b="1" dirty="0" err="1" smtClean="0">
                  <a:solidFill>
                    <a:srgbClr val="000514"/>
                  </a:solidFill>
                  <a:latin typeface="Times New Roman" pitchFamily="18" charset="0"/>
                </a:rPr>
                <a:t>Lời</a:t>
              </a:r>
              <a:r>
                <a:rPr lang="en-US" sz="2400" b="1" dirty="0" smtClean="0">
                  <a:solidFill>
                    <a:srgbClr val="000514"/>
                  </a:solidFill>
                  <a:latin typeface="Times New Roman" pitchFamily="18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000514"/>
                  </a:solidFill>
                  <a:latin typeface="Times New Roman" pitchFamily="18" charset="0"/>
                </a:rPr>
                <a:t>đối</a:t>
              </a:r>
              <a:r>
                <a:rPr lang="en-US" sz="2400" b="1" dirty="0" smtClean="0">
                  <a:solidFill>
                    <a:srgbClr val="000514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0514"/>
                  </a:solidFill>
                  <a:latin typeface="Times New Roman" pitchFamily="18" charset="0"/>
                </a:rPr>
                <a:t>thoại</a:t>
              </a:r>
              <a:endParaRPr lang="en-US" sz="2400" b="1" dirty="0" smtClean="0">
                <a:solidFill>
                  <a:srgbClr val="000514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2438401" y="3124200"/>
            <a:ext cx="1441450" cy="1598612"/>
            <a:chOff x="864" y="3267"/>
            <a:chExt cx="908" cy="1007"/>
          </a:xfrm>
        </p:grpSpPr>
        <p:sp>
          <p:nvSpPr>
            <p:cNvPr id="24586" name="AutoShape 10"/>
            <p:cNvSpPr>
              <a:spLocks noChangeArrowheads="1"/>
            </p:cNvSpPr>
            <p:nvPr/>
          </p:nvSpPr>
          <p:spPr bwMode="gray">
            <a:xfrm rot="5432887">
              <a:off x="814" y="3317"/>
              <a:ext cx="1007" cy="908"/>
            </a:xfrm>
            <a:prstGeom prst="hexagon">
              <a:avLst>
                <a:gd name="adj" fmla="val 27726"/>
                <a:gd name="vf" fmla="val 115470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1104" y="3552"/>
              <a:ext cx="55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000514"/>
                  </a:solidFill>
                  <a:latin typeface="Times New Roman" pitchFamily="18" charset="0"/>
                </a:rPr>
                <a:t>Dạng</a:t>
              </a:r>
              <a:endParaRPr lang="en-US" sz="2400" b="1" dirty="0" smtClean="0">
                <a:solidFill>
                  <a:srgbClr val="000514"/>
                </a:solidFill>
                <a:latin typeface="Times New Roman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err="1" smtClean="0">
                  <a:solidFill>
                    <a:srgbClr val="000514"/>
                  </a:solidFill>
                  <a:latin typeface="Times New Roman" pitchFamily="18" charset="0"/>
                </a:rPr>
                <a:t>Viết</a:t>
              </a:r>
              <a:endParaRPr lang="en-US" sz="2400" b="1" dirty="0" smtClean="0">
                <a:solidFill>
                  <a:srgbClr val="000514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85" name="Text Box 9"/>
          <p:cNvSpPr txBox="1">
            <a:spLocks noChangeArrowheads="1"/>
          </p:cNvSpPr>
          <p:nvPr/>
        </p:nvSpPr>
        <p:spPr bwMode="auto">
          <a:xfrm>
            <a:off x="93662" y="152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</a:rPr>
              <a:t>3. </a:t>
            </a:r>
            <a:r>
              <a:rPr lang="en-US" sz="2400" b="1" dirty="0" err="1" smtClean="0">
                <a:latin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cảnh</a:t>
            </a:r>
            <a:r>
              <a:rPr lang="en-US" sz="24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2302896"/>
            <a:ext cx="3886200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0" y="2514600"/>
            <a:ext cx="69691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7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457200"/>
            <a:ext cx="2362200" cy="1752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57800" y="1915823"/>
            <a:ext cx="1295400" cy="52257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2209800"/>
            <a:ext cx="47694" cy="9906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286002" y="1828800"/>
            <a:ext cx="1142998" cy="9144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7201" y="2176896"/>
            <a:ext cx="1828800" cy="10997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53200" y="2253095"/>
            <a:ext cx="2057400" cy="11759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6600" y="3200400"/>
            <a:ext cx="2743199" cy="8152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10099" y="3985348"/>
            <a:ext cx="2933701" cy="119625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8" idx="0"/>
          </p:cNvCxnSpPr>
          <p:nvPr/>
        </p:nvCxnSpPr>
        <p:spPr>
          <a:xfrm>
            <a:off x="4563315" y="4028425"/>
            <a:ext cx="16639" cy="128262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71602" y="4028425"/>
            <a:ext cx="3124198" cy="130557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5311053"/>
            <a:ext cx="3018409" cy="708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rộng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0107" y="5311054"/>
            <a:ext cx="2879693" cy="708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hẹp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72200" y="5311054"/>
            <a:ext cx="2743200" cy="708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tới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57200" y="-76200"/>
            <a:ext cx="6705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II. CÁC NHÂN TỐ CỦA NGỮ CẢNH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05200" y="61722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A0302"/>
                </a:solidFill>
                <a:latin typeface="Times New Roman" pitchFamily="18" charset="0"/>
                <a:cs typeface="Times New Roman" pitchFamily="18" charset="0"/>
              </a:rPr>
              <a:t>ẢNH 1</a:t>
            </a:r>
            <a:endParaRPr lang="en-US" sz="3200" b="1" dirty="0" smtClean="0">
              <a:solidFill>
                <a:srgbClr val="0A030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III. VAI TRÒ CỦA NGỮ CẢNH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447800"/>
            <a:ext cx="23622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err="1" smtClean="0">
                <a:latin typeface="Times New Roman" pitchFamily="18" charset="0"/>
                <a:cs typeface="Times New Roman" pitchFamily="18" charset="0"/>
              </a:rPr>
              <a:t>gười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nói (người viết)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048000" y="3733800"/>
            <a:ext cx="16642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12208" y="1143000"/>
            <a:ext cx="4431792" cy="152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Ngữ cảnh luôn ảnh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hưởng và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chi phối nội dung và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hình thức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của lời nói, câu văn.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05200"/>
            <a:ext cx="2514600" cy="990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 Với người nghe (người đọc)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0" y="1752600"/>
            <a:ext cx="1664208" cy="381000"/>
          </a:xfrm>
          <a:prstGeom prst="rightArrow">
            <a:avLst>
              <a:gd name="adj1" fmla="val 78829"/>
              <a:gd name="adj2" fmla="val 87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712208" y="3124199"/>
            <a:ext cx="4431792" cy="16376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căn cứ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Point Star 2">
            <a:hlinkClick r:id="rId2" action="ppaction://hlinkfile"/>
          </p:cNvPr>
          <p:cNvSpPr/>
          <p:nvPr/>
        </p:nvSpPr>
        <p:spPr>
          <a:xfrm>
            <a:off x="8458200" y="6210300"/>
            <a:ext cx="381000" cy="3429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57200" y="53340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53340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 cảnh có vai trò quan trọng đối với quá trình tạo lập và lĩnh hội lời nói, câu văn.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4582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Dòng nào dưới đây nêu đầy đủ và chính xác các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 của ngữ cảnh?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2239963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AutoNum type="alphaUcPeriod"/>
              <a:tabLst>
                <a:tab pos="43815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Nhân vật giao tiếp, bối cảnh rộng và hẹp, hiện thực được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tới.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6200" y="34290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tabLst>
                <a:tab pos="43815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B. Nhân vật giao tiếp, bối cảnh rộng và hẹp, văn cảnh.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-228600" y="41910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lvl="1">
              <a:tabLst>
                <a:tab pos="43815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C. Nhân vật giao tiếp, bối cảnh rộng và hẹp, hiện thực được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tới và văn cảnh.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28600" y="5330022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43815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D. Nhân vật giao tiếp, hiện thực được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nói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tới và văn cảnh.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362200" y="228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600" b="1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87825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5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60" grpId="0"/>
      <p:bldP spid="49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5344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Dòng nào dưới đây đúng với bối cảnh giao tiếp rộng ?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00050" y="1782763"/>
            <a:ext cx="8515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Bối cảnh xã hội, lịch sử, địa lí, văn hoá, phong tục, tập quán … </a:t>
            </a: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457200" y="2849563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B. Bối cảnh xã hội, lịch sử, địa lí, không gian và thời     gian.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57200" y="39624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C. Bối cảnh xã hội, lịch sử, địa lí và hiện thực được nói tới.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457200" y="50292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D. Không gian, thời gian, tình huống giao tiếp, hiện </a:t>
            </a:r>
          </a:p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thực được nói tới.</a:t>
            </a:r>
          </a:p>
        </p:txBody>
      </p:sp>
      <p:pic>
        <p:nvPicPr>
          <p:cNvPr id="8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7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Dòng nào dưới đây nói về văn cảnh?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71463" y="1539875"/>
            <a:ext cx="826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Tx/>
              <a:buAutoNum type="alphaUcPeriod"/>
              <a:tabLst>
                <a:tab pos="4667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Hoàn cảnh lịch sử, xã hội, văn hoá diễn ra câu nói.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04800" y="2362200"/>
            <a:ext cx="8656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B.  Không gian, thời gian và tình huống giao tiếp cụ thể.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04800" y="3154363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hangingPunct="0">
              <a:buFontTx/>
              <a:buAutoNum type="alphaUcPeriod" startAt="3"/>
              <a:tabLst>
                <a:tab pos="4667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Yếu tố ngôn ngữ đi trước hoặc đi sau một yếu tố</a:t>
            </a:r>
          </a:p>
          <a:p>
            <a:pPr marL="342900" indent="-342900" eaLnBrk="0" hangingPunct="0">
              <a:tabLst>
                <a:tab pos="466725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ngôn ngữ nào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đó.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228600" y="4373563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D. Yếu tố ngôn ngữ trong văn bản và hiện thực được nói </a:t>
            </a:r>
          </a:p>
          <a:p>
            <a:pPr eaLnBrk="0" hangingPunct="0"/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tới.</a:t>
            </a:r>
          </a:p>
        </p:txBody>
      </p:sp>
      <p:pic>
        <p:nvPicPr>
          <p:cNvPr id="8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7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8600" y="5334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Dòng nào dưới đây nói về vai trò của ngữ cảnh?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57200" y="1401763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Ngữ cảnh đóng vai trò quan trọng đối với quá trình tạo lập và lĩnh hội lời nói, câu văn.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84188" y="2438400"/>
            <a:ext cx="8507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B. Ngữ cảnh đóng vai trò quan trọng đối với hiện thực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được nói tới 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3535363"/>
            <a:ext cx="8672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C. Ngữ cảnh đóng vai trò quan trong đối với hoàn cảnh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giao tiếp rộng và hẹp.  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4906963"/>
            <a:ext cx="89376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D. Ngữ cảnh đóng vai trò quan trọng đối với mục đích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giao tiếp.</a:t>
            </a:r>
          </a:p>
        </p:txBody>
      </p:sp>
      <p:pic>
        <p:nvPicPr>
          <p:cNvPr id="8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4625"/>
            <a:ext cx="5928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95400" y="3200400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152400" y="609600"/>
            <a:ext cx="6705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cuốc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endParaRPr lang="en-US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ké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0" y="3124200"/>
            <a:ext cx="7315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…Ba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 anh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chẳng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không</a:t>
            </a:r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9993" name="Picture 9" descr="images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4" name="Picture 10" descr="images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97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5" name="Picture 11" descr="images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2590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3848100" cy="533400"/>
          </a:xfrm>
          <a:prstGeom prst="rect">
            <a:avLst/>
          </a:prstGeom>
          <a:solidFill>
            <a:srgbClr val="FFFFD5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Đọc bài ca dao sau: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66382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Từ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sao trong ca dao hay xuất hiện hình ảnh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trầu, cau</a:t>
            </a:r>
            <a:r>
              <a:rPr lang="en-US" sz="32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381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văn cảnh em hãy giải thích nghĩa của từ “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 sinh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trong các trường hợp sau: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2057400"/>
            <a:ext cx="9601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Hồ Chí Minh đã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 sinh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 cuộc đời mình cho sự nghiệp độc lập, tự do của dân tộc.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3886200"/>
            <a:ext cx="937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Chị Võ Thị Sáu, người con gái của đất Bà Rịa – Vũng Tàu đã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 sinh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dũng trong cuộc kháng chiến chống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83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1"/>
            <a:ext cx="8229600" cy="47243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 phát ngôn: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em xây dựng phát ngôn trên trong hai ngữ </a:t>
            </a: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cảnh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khác nhau 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Hoàn thiện các bài tập trong sách giáo khoa.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3155879" y="1371600"/>
            <a:ext cx="5530921" cy="1628503"/>
          </a:xfrm>
          <a:prstGeom prst="cloudCallout">
            <a:avLst>
              <a:gd name="adj1" fmla="val -43824"/>
              <a:gd name="adj2" fmla="val 67648"/>
            </a:avLst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36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Mình thấy bạn rất đáng yêu”</a:t>
            </a:r>
          </a:p>
        </p:txBody>
      </p:sp>
      <p:pic>
        <p:nvPicPr>
          <p:cNvPr id="36871" name="Picture 7" descr="peoplesi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1828800" cy="12954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VẬN DỤNG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BÀI TẬP VẬN DỤNG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99" y="969472"/>
            <a:ext cx="745374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- </a:t>
            </a:r>
            <a:r>
              <a:rPr lang="vi-VN" sz="2400" b="1" i="1" dirty="0" smtClean="0"/>
              <a:t>Thiện </a:t>
            </a:r>
            <a:r>
              <a:rPr lang="vi-VN" sz="2400" b="1" i="1" dirty="0"/>
              <a:t>và ác trên thế gian có lúc lắm mối rối bời, khó lòng phân biệt. Bởi vậy, đừng nên dễ dàng nhận định người khác...". </a:t>
            </a:r>
            <a:endParaRPr lang="vi-VN" sz="2400" b="1" dirty="0"/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ngốc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".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" y="-9993"/>
            <a:ext cx="4705662" cy="610599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62484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A0302"/>
                </a:solidFill>
                <a:latin typeface="Times New Roman" pitchFamily="18" charset="0"/>
                <a:cs typeface="Times New Roman" pitchFamily="18" charset="0"/>
              </a:rPr>
              <a:t>ẢNH 2</a:t>
            </a:r>
            <a:endParaRPr lang="en-US" sz="3200" b="1" dirty="0" smtClean="0">
              <a:solidFill>
                <a:srgbClr val="0A03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0"/>
            <a:ext cx="4419600" cy="60960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715000" y="6248400"/>
            <a:ext cx="213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A0302"/>
                </a:solidFill>
                <a:latin typeface="Times New Roman" pitchFamily="18" charset="0"/>
                <a:cs typeface="Times New Roman" pitchFamily="18" charset="0"/>
              </a:rPr>
              <a:t>ẢNH 3</a:t>
            </a:r>
          </a:p>
        </p:txBody>
      </p:sp>
    </p:spTree>
    <p:extLst>
      <p:ext uri="{BB962C8B-B14F-4D97-AF65-F5344CB8AC3E}">
        <p14:creationId xmlns:p14="http://schemas.microsoft.com/office/powerpoint/2010/main" val="1489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4419600"/>
            <a:ext cx="54864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38200" y="457200"/>
            <a:ext cx="4648200" cy="2667000"/>
          </a:xfrm>
          <a:prstGeom prst="cloudCallout">
            <a:avLst>
              <a:gd name="adj1" fmla="val 22961"/>
              <a:gd name="adj2" fmla="val 9699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 thế nào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 câu nói?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>
            <a:hlinkClick r:id="rId2" action="ppaction://hlinkfile"/>
          </p:cNvPr>
          <p:cNvSpPr/>
          <p:nvPr/>
        </p:nvSpPr>
        <p:spPr>
          <a:xfrm>
            <a:off x="7620000" y="5943600"/>
            <a:ext cx="457200" cy="533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2" descr="C:\Documents and Settings\kiki\My Documents\My Pictures\Art Scenic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1828800" y="2133600"/>
            <a:ext cx="5257800" cy="198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 cảnh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838200" y="685800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Tiết </a:t>
            </a:r>
            <a:r>
              <a:rPr lang="en-US" sz="4800" b="1" smtClean="0"/>
              <a:t>64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9346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0" y="1295400"/>
            <a:ext cx="73914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</a:rPr>
              <a:t>cơ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sở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</a:rPr>
              <a:t>tạo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lập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nói</a:t>
            </a:r>
            <a:endParaRPr lang="en-US" altLang="en-US" sz="4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4724400"/>
            <a:ext cx="73914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</a:rPr>
              <a:t>căn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cứ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lĩnh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nói</a:t>
            </a:r>
            <a:endParaRPr lang="en-US" altLang="en-US" sz="4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52800" y="2362200"/>
            <a:ext cx="5029200" cy="23622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BỐI CẢNH NGÔN NGỮ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009900"/>
            <a:ext cx="3352800" cy="1181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</a:rPr>
              <a:t>NGỮ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CẢNH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76200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</a:rPr>
              <a:t>I. </a:t>
            </a:r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</a:rPr>
              <a:t>Khái</a:t>
            </a:r>
            <a:r>
              <a:rPr lang="en-US" sz="3600" b="1" u="sng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Times New Roman" pitchFamily="18" charset="0"/>
              </a:rPr>
              <a:t>niệm</a:t>
            </a:r>
            <a:endParaRPr lang="en-US" sz="3600" b="1" u="sng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457200"/>
            <a:ext cx="2362200" cy="1752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57800" y="1915823"/>
            <a:ext cx="1295400" cy="52257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2209800"/>
            <a:ext cx="47694" cy="9906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286002" y="1828800"/>
            <a:ext cx="1142998" cy="9144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57201" y="2176896"/>
            <a:ext cx="1828800" cy="10997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553200" y="2253095"/>
            <a:ext cx="2057400" cy="117590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6600" y="3200400"/>
            <a:ext cx="2743199" cy="8152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610099" y="3985348"/>
            <a:ext cx="2933701" cy="1196252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8" idx="0"/>
          </p:cNvCxnSpPr>
          <p:nvPr/>
        </p:nvCxnSpPr>
        <p:spPr>
          <a:xfrm>
            <a:off x="4563315" y="4028425"/>
            <a:ext cx="16639" cy="1282629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371602" y="4028425"/>
            <a:ext cx="3124198" cy="1305575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0" y="5311053"/>
            <a:ext cx="3018409" cy="708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rộng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0107" y="5311054"/>
            <a:ext cx="2879693" cy="708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hẹp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172200" y="5311054"/>
            <a:ext cx="2743200" cy="708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tới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457200" y="-76200"/>
            <a:ext cx="6705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000" b="1" smtClean="0">
                <a:latin typeface="Times New Roman" pitchFamily="18" charset="0"/>
                <a:cs typeface="Times New Roman" pitchFamily="18" charset="0"/>
              </a:rPr>
              <a:t>II. CÁC NHÂN TỐ CỦA NGỮ CẢNH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1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 ca dao:</a:t>
            </a:r>
          </a:p>
          <a:p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 trăng thanh, anh mới hỏi nàng:</a:t>
            </a:r>
          </a:p>
          <a:p>
            <a:pPr lvl="2"/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 non đủ lá đan sàng nên chăng?</a:t>
            </a:r>
          </a:p>
          <a:p>
            <a:pPr lvl="2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 sàng thiếp cũng xin vâng</a:t>
            </a:r>
          </a:p>
          <a:p>
            <a:pPr lvl="2"/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Tre vừa đủ lá non chăng hỡi chàng?</a:t>
            </a:r>
            <a:endParaRPr lang="en-US" sz="36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4724400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vật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giao</a:t>
            </a:r>
            <a:r>
              <a:rPr lang="en-US" altLang="en-US" sz="3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tiếp</a:t>
            </a:r>
            <a:endParaRPr lang="en-US" altLang="en-US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0" y="1905000"/>
            <a:ext cx="2057400" cy="2286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nói</a:t>
            </a:r>
            <a:endParaRPr lang="en-US" alt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viết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7162800" y="1981200"/>
            <a:ext cx="2057400" cy="20574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nghe</a:t>
            </a:r>
            <a:endParaRPr lang="en-US" alt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Người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itchFamily="18" charset="0"/>
              </a:rPr>
              <a:t>đọc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1828800" y="2133600"/>
            <a:ext cx="55626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25146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Lứa tuổi, giới tính,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</a:rPr>
              <a:t>nghề nghiệp, địa vị xã hội …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345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 animBg="1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1094</Words>
  <Application>Microsoft Office PowerPoint</Application>
  <PresentationFormat>On-screen Show (4:3)</PresentationFormat>
  <Paragraphs>149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Bối cảnh ngoài ngôn ngữ</vt:lpstr>
      <vt:lpstr>PowerPoint Presentation</vt:lpstr>
      <vt:lpstr>PowerPoint Presentation</vt:lpstr>
      <vt:lpstr>PowerPoint Presentation</vt:lpstr>
      <vt:lpstr>PowerPoint Presentation</vt:lpstr>
      <vt:lpstr>III. VAI TRÒ CỦA NGỮ CẢNH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BÀI TẬP 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146</cp:revision>
  <dcterms:created xsi:type="dcterms:W3CDTF">2018-12-09T15:25:09Z</dcterms:created>
  <dcterms:modified xsi:type="dcterms:W3CDTF">2018-12-15T06:40:39Z</dcterms:modified>
</cp:coreProperties>
</file>