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72" r:id="rId3"/>
    <p:sldId id="273" r:id="rId4"/>
    <p:sldId id="274" r:id="rId5"/>
    <p:sldId id="287" r:id="rId6"/>
    <p:sldId id="275" r:id="rId7"/>
    <p:sldId id="292" r:id="rId8"/>
    <p:sldId id="284" r:id="rId9"/>
    <p:sldId id="289" r:id="rId10"/>
    <p:sldId id="290" r:id="rId11"/>
    <p:sldId id="294" r:id="rId12"/>
    <p:sldId id="293" r:id="rId13"/>
    <p:sldId id="283" r:id="rId14"/>
    <p:sldId id="264" r:id="rId15"/>
    <p:sldId id="295" r:id="rId16"/>
    <p:sldId id="282" r:id="rId17"/>
    <p:sldId id="269" r:id="rId18"/>
    <p:sldId id="270" r:id="rId19"/>
    <p:sldId id="278" r:id="rId20"/>
    <p:sldId id="271"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E1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D0B8BB-E48E-4F06-946D-0352D5A43B8F}" type="datetimeFigureOut">
              <a:rPr lang="en-US" smtClean="0"/>
              <a:t>9/10/2021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E9D58B-F039-4ADD-99E5-47AE7F46E76F}" type="slidenum">
              <a:rPr lang="en-US" smtClean="0"/>
              <a:t>‹#›</a:t>
            </a:fld>
            <a:endParaRPr lang="en-US"/>
          </a:p>
        </p:txBody>
      </p:sp>
    </p:spTree>
    <p:extLst>
      <p:ext uri="{BB962C8B-B14F-4D97-AF65-F5344CB8AC3E}">
        <p14:creationId xmlns:p14="http://schemas.microsoft.com/office/powerpoint/2010/main" val="2820870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pPr/>
              <a:t>2</a:t>
            </a:fld>
            <a:endParaRPr lang="en-US"/>
          </a:p>
        </p:txBody>
      </p:sp>
    </p:spTree>
    <p:extLst>
      <p:ext uri="{BB962C8B-B14F-4D97-AF65-F5344CB8AC3E}">
        <p14:creationId xmlns:p14="http://schemas.microsoft.com/office/powerpoint/2010/main" val="2760896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pPr/>
              <a:t>4</a:t>
            </a:fld>
            <a:endParaRPr lang="en-US"/>
          </a:p>
        </p:txBody>
      </p:sp>
    </p:spTree>
    <p:extLst>
      <p:ext uri="{BB962C8B-B14F-4D97-AF65-F5344CB8AC3E}">
        <p14:creationId xmlns:p14="http://schemas.microsoft.com/office/powerpoint/2010/main" val="3057228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pPr/>
              <a:t>5</a:t>
            </a:fld>
            <a:endParaRPr lang="en-US"/>
          </a:p>
        </p:txBody>
      </p:sp>
    </p:spTree>
    <p:extLst>
      <p:ext uri="{BB962C8B-B14F-4D97-AF65-F5344CB8AC3E}">
        <p14:creationId xmlns:p14="http://schemas.microsoft.com/office/powerpoint/2010/main" val="160996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pPr/>
              <a:t>6</a:t>
            </a:fld>
            <a:endParaRPr lang="en-US"/>
          </a:p>
        </p:txBody>
      </p:sp>
    </p:spTree>
    <p:extLst>
      <p:ext uri="{BB962C8B-B14F-4D97-AF65-F5344CB8AC3E}">
        <p14:creationId xmlns:p14="http://schemas.microsoft.com/office/powerpoint/2010/main" val="1803417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pPr/>
              <a:t>16</a:t>
            </a:fld>
            <a:endParaRPr lang="en-US"/>
          </a:p>
        </p:txBody>
      </p:sp>
    </p:spTree>
    <p:extLst>
      <p:ext uri="{BB962C8B-B14F-4D97-AF65-F5344CB8AC3E}">
        <p14:creationId xmlns:p14="http://schemas.microsoft.com/office/powerpoint/2010/main" val="2314880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t>17</a:t>
            </a:fld>
            <a:endParaRPr lang="en-US"/>
          </a:p>
        </p:txBody>
      </p:sp>
    </p:spTree>
    <p:extLst>
      <p:ext uri="{BB962C8B-B14F-4D97-AF65-F5344CB8AC3E}">
        <p14:creationId xmlns:p14="http://schemas.microsoft.com/office/powerpoint/2010/main" val="1353145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t>18</a:t>
            </a:fld>
            <a:endParaRPr lang="en-US"/>
          </a:p>
        </p:txBody>
      </p:sp>
    </p:spTree>
    <p:extLst>
      <p:ext uri="{BB962C8B-B14F-4D97-AF65-F5344CB8AC3E}">
        <p14:creationId xmlns:p14="http://schemas.microsoft.com/office/powerpoint/2010/main" val="1353145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E9D58B-F039-4ADD-99E5-47AE7F46E76F}" type="slidenum">
              <a:rPr lang="en-US" smtClean="0"/>
              <a:t>20</a:t>
            </a:fld>
            <a:endParaRPr lang="en-US"/>
          </a:p>
        </p:txBody>
      </p:sp>
    </p:spTree>
    <p:extLst>
      <p:ext uri="{BB962C8B-B14F-4D97-AF65-F5344CB8AC3E}">
        <p14:creationId xmlns:p14="http://schemas.microsoft.com/office/powerpoint/2010/main" val="1353145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8F6965-7732-4B52-A5DC-F669A7E4174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156845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8F6965-7732-4B52-A5DC-F669A7E4174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26670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8F6965-7732-4B52-A5DC-F669A7E4174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152069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8F6965-7732-4B52-A5DC-F669A7E4174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359350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8F6965-7732-4B52-A5DC-F669A7E4174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184361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8F6965-7732-4B52-A5DC-F669A7E4174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1910105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8F6965-7732-4B52-A5DC-F669A7E4174F}" type="datetimeFigureOut">
              <a:rPr lang="en-US" smtClean="0"/>
              <a:t>9/10/2021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348050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8F6965-7732-4B52-A5DC-F669A7E4174F}" type="datetimeFigureOut">
              <a:rPr lang="en-US" smtClean="0"/>
              <a:t>9/10/2021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411408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F6965-7732-4B52-A5DC-F669A7E4174F}" type="datetimeFigureOut">
              <a:rPr lang="en-US" smtClean="0"/>
              <a:t>9/10/2021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382220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F6965-7732-4B52-A5DC-F669A7E4174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1708206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F6965-7732-4B52-A5DC-F669A7E4174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1923E-DC89-4426-B1F3-C7ABD0DE4A4B}" type="slidenum">
              <a:rPr lang="en-US" smtClean="0"/>
              <a:t>‹#›</a:t>
            </a:fld>
            <a:endParaRPr lang="en-US"/>
          </a:p>
        </p:txBody>
      </p:sp>
    </p:spTree>
    <p:extLst>
      <p:ext uri="{BB962C8B-B14F-4D97-AF65-F5344CB8AC3E}">
        <p14:creationId xmlns:p14="http://schemas.microsoft.com/office/powerpoint/2010/main" val="2513900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F6965-7732-4B52-A5DC-F669A7E4174F}" type="datetimeFigureOut">
              <a:rPr lang="en-US" smtClean="0"/>
              <a:t>9/10/2021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1923E-DC89-4426-B1F3-C7ABD0DE4A4B}" type="slidenum">
              <a:rPr lang="en-US" smtClean="0"/>
              <a:t>‹#›</a:t>
            </a:fld>
            <a:endParaRPr lang="en-US"/>
          </a:p>
        </p:txBody>
      </p:sp>
    </p:spTree>
    <p:extLst>
      <p:ext uri="{BB962C8B-B14F-4D97-AF65-F5344CB8AC3E}">
        <p14:creationId xmlns:p14="http://schemas.microsoft.com/office/powerpoint/2010/main" val="2406600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2.png"/><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2133600"/>
            <a:ext cx="2819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dirty="0" smtClean="0">
                <a:latin typeface="Times New Roman" pitchFamily="18" charset="0"/>
                <a:cs typeface="Times New Roman" pitchFamily="18" charset="0"/>
              </a:rPr>
              <a:t>BÀI 1:</a:t>
            </a:r>
            <a:endParaRPr lang="en-US" b="1" u="sng" dirty="0">
              <a:latin typeface="Times New Roman" pitchFamily="18" charset="0"/>
              <a:cs typeface="Times New Roman" pitchFamily="18" charset="0"/>
            </a:endParaRPr>
          </a:p>
        </p:txBody>
      </p:sp>
      <p:sp>
        <p:nvSpPr>
          <p:cNvPr id="4" name="Subtitle 2"/>
          <p:cNvSpPr txBox="1">
            <a:spLocks/>
          </p:cNvSpPr>
          <p:nvPr/>
        </p:nvSpPr>
        <p:spPr>
          <a:xfrm>
            <a:off x="685800" y="3657600"/>
            <a:ext cx="8458200" cy="1752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6000" b="1" dirty="0" smtClean="0">
                <a:latin typeface="Times New Roman" pitchFamily="18" charset="0"/>
                <a:cs typeface="Times New Roman" pitchFamily="18" charset="0"/>
              </a:rPr>
              <a:t>CHÍ CÔNG VÔ TƯ</a:t>
            </a:r>
            <a:endParaRPr lang="en-US" sz="6000" b="1" dirty="0">
              <a:latin typeface="Times New Roman" pitchFamily="18" charset="0"/>
              <a:cs typeface="Times New Roman" pitchFamily="18" charset="0"/>
            </a:endParaRPr>
          </a:p>
        </p:txBody>
      </p:sp>
    </p:spTree>
    <p:extLst>
      <p:ext uri="{BB962C8B-B14F-4D97-AF65-F5344CB8AC3E}">
        <p14:creationId xmlns:p14="http://schemas.microsoft.com/office/powerpoint/2010/main" val="407020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13129"/>
            <a:ext cx="8686800" cy="758671"/>
          </a:xfrm>
          <a:solidFill>
            <a:srgbClr val="92D050"/>
          </a:solidFill>
        </p:spPr>
        <p:txBody>
          <a:bodyPr>
            <a:normAutofit/>
          </a:bodyPr>
          <a:lstStyle/>
          <a:p>
            <a:r>
              <a:rPr lang="en-US" sz="3200" b="1" dirty="0" err="1" smtClean="0">
                <a:latin typeface="Times New Roman" panose="02020603050405020304" pitchFamily="18" charset="0"/>
                <a:cs typeface="Times New Roman" panose="02020603050405020304" pitchFamily="18" charset="0"/>
              </a:rPr>
              <a:t>Hành</a:t>
            </a: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vi </a:t>
            </a:r>
            <a:r>
              <a:rPr lang="en-US" sz="3200" b="1" dirty="0" err="1">
                <a:latin typeface="Times New Roman" panose="02020603050405020304" pitchFamily="18" charset="0"/>
                <a:cs typeface="Times New Roman" panose="02020603050405020304" pitchFamily="18" charset="0"/>
              </a:rPr>
              <a:t>nào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dưới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đây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hiện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vô</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tư</a:t>
            </a:r>
            <a:r>
              <a:rPr lang="en-US" sz="3200" b="1"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457200" y="3124200"/>
            <a:ext cx="8229600" cy="3001963"/>
          </a:xfrm>
          <a:solidFill>
            <a:schemeClr val="accent6">
              <a:lumMod val="60000"/>
              <a:lumOff val="40000"/>
            </a:schemeClr>
          </a:solidFill>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Hậu</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bỏ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phiếu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Hiền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chăm</a:t>
            </a:r>
            <a:r>
              <a:rPr lang="en-US" dirty="0">
                <a:latin typeface="Times New Roman" panose="02020603050405020304" pitchFamily="18" charset="0"/>
                <a:cs typeface="Times New Roman" panose="02020603050405020304" pitchFamily="18" charset="0"/>
              </a:rPr>
              <a:t> lo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C. </a:t>
            </a:r>
            <a:r>
              <a:rPr lang="en-US" dirty="0" err="1">
                <a:latin typeface="Times New Roman" panose="02020603050405020304" pitchFamily="18" charset="0"/>
                <a:cs typeface="Times New Roman" panose="02020603050405020304" pitchFamily="18" charset="0"/>
              </a:rPr>
              <a:t>Hôm</a:t>
            </a:r>
            <a:r>
              <a:rPr lang="en-US" dirty="0">
                <a:latin typeface="Times New Roman" panose="02020603050405020304" pitchFamily="18" charset="0"/>
                <a:cs typeface="Times New Roman" panose="02020603050405020304" pitchFamily="18" charset="0"/>
              </a:rPr>
              <a:t> nay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muộn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kịp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giờ</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Vinh</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p:txBody>
      </p:sp>
      <p:sp>
        <p:nvSpPr>
          <p:cNvPr id="4" name="Oval 3"/>
          <p:cNvSpPr/>
          <p:nvPr/>
        </p:nvSpPr>
        <p:spPr>
          <a:xfrm>
            <a:off x="838200" y="4625181"/>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41222" y="697527"/>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6" name="Subtitle 2"/>
          <p:cNvSpPr txBox="1">
            <a:spLocks/>
          </p:cNvSpPr>
          <p:nvPr/>
        </p:nvSpPr>
        <p:spPr>
          <a:xfrm>
            <a:off x="381000" y="337967"/>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
        <p:nvSpPr>
          <p:cNvPr id="7" name="TextBox 6"/>
          <p:cNvSpPr txBox="1"/>
          <p:nvPr/>
        </p:nvSpPr>
        <p:spPr>
          <a:xfrm>
            <a:off x="227367" y="1269918"/>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007918" y="1689909"/>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83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4294967295"/>
          </p:nvPr>
        </p:nvSpPr>
        <p:spPr>
          <a:xfrm>
            <a:off x="152400" y="3810000"/>
            <a:ext cx="8458200" cy="2817812"/>
          </a:xfrm>
          <a:solidFill>
            <a:srgbClr val="92D050"/>
          </a:solidFill>
        </p:spPr>
        <p:txBody>
          <a:bodyPr/>
          <a:lstStyle/>
          <a:p>
            <a:pPr algn="just">
              <a:lnSpc>
                <a:spcPct val="90000"/>
              </a:lnSpc>
              <a:buFontTx/>
              <a:buChar char="-"/>
            </a:pP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Nói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thì</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thể</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hiện</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chí</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công</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vô</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t</a:t>
            </a:r>
            <a:r>
              <a:rPr lang="vi-VN"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ư</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nh</a:t>
            </a:r>
            <a:r>
              <a:rPr lang="vi-VN"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ư</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ng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việc</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làm</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thì</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thể</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hiện</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sự</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tham</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lam,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ích</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kỉ</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vi-VN"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đ</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ặt</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lợi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ích</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cá</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nhân</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lên</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trên</a:t>
            </a:r>
            <a:r>
              <a:rPr lang="vi-VN" altLang="en-US" sz="28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lời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nói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không</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vi-VN"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đ</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vi-VN"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đ</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ôi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với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việc</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làm</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t>
            </a:r>
          </a:p>
          <a:p>
            <a:pPr algn="just">
              <a:lnSpc>
                <a:spcPct val="90000"/>
              </a:lnSpc>
              <a:buFontTx/>
              <a:buNone/>
            </a:pPr>
            <a:r>
              <a:rPr lang="vi-VN"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Giải</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quyết</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công</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việc</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theo</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sự</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yêu</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ghét</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các</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nhân</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xử</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lý</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cảm</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tình</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tình</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cảm</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lấn</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át</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lí</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trí</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t>
            </a:r>
            <a:endParaRPr lang="vi-VN"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2" name="Oval Callout 1"/>
          <p:cNvSpPr/>
          <p:nvPr/>
        </p:nvSpPr>
        <p:spPr>
          <a:xfrm flipH="1">
            <a:off x="4114800" y="1524000"/>
            <a:ext cx="4800600" cy="19050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Lấy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ví</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dụ</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chí</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vô</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tư</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trong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cuộc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sống</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41222" y="697527"/>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5" name="TextBox 4"/>
          <p:cNvSpPr txBox="1"/>
          <p:nvPr/>
        </p:nvSpPr>
        <p:spPr>
          <a:xfrm>
            <a:off x="227367" y="1269918"/>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007918" y="1689909"/>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
        <p:nvSpPr>
          <p:cNvPr id="7" name="Subtitle 2"/>
          <p:cNvSpPr txBox="1">
            <a:spLocks/>
          </p:cNvSpPr>
          <p:nvPr/>
        </p:nvSpPr>
        <p:spPr>
          <a:xfrm>
            <a:off x="491836" y="124345"/>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21114114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5363">
                                            <p:bg/>
                                          </p:spTgt>
                                        </p:tgtEl>
                                        <p:attrNameLst>
                                          <p:attrName>style.visibility</p:attrName>
                                        </p:attrNameLst>
                                      </p:cBhvr>
                                      <p:to>
                                        <p:strVal val="visible"/>
                                      </p:to>
                                    </p:set>
                                    <p:anim calcmode="lin" valueType="num">
                                      <p:cBhvr additive="base">
                                        <p:cTn id="12" dur="500" fill="hold"/>
                                        <p:tgtEl>
                                          <p:spTgt spid="1536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1536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363">
                                            <p:txEl>
                                              <p:pRg st="0" end="0"/>
                                            </p:txEl>
                                          </p:spTgt>
                                        </p:tgtEl>
                                        <p:attrNameLst>
                                          <p:attrName>style.visibility</p:attrName>
                                        </p:attrNameLst>
                                      </p:cBhvr>
                                      <p:to>
                                        <p:strVal val="visible"/>
                                      </p:to>
                                    </p:set>
                                    <p:anim calcmode="lin" valueType="num">
                                      <p:cBhvr additive="base">
                                        <p:cTn id="18"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5363">
                                            <p:txEl>
                                              <p:pRg st="1" end="1"/>
                                            </p:txEl>
                                          </p:spTgt>
                                        </p:tgtEl>
                                        <p:attrNameLst>
                                          <p:attrName>style.visibility</p:attrName>
                                        </p:attrNameLst>
                                      </p:cBhvr>
                                      <p:to>
                                        <p:strVal val="visible"/>
                                      </p:to>
                                    </p:set>
                                    <p:anim calcmode="lin" valueType="num">
                                      <p:cBhvr additive="base">
                                        <p:cTn id="24"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433" y="2162050"/>
            <a:ext cx="8305800" cy="800219"/>
          </a:xfrm>
          <a:prstGeom prst="rect">
            <a:avLst/>
          </a:prstGeom>
          <a:noFill/>
        </p:spPr>
        <p:txBody>
          <a:bodyPr wrap="square" rtlCol="0">
            <a:spAutoFit/>
          </a:bodyPr>
          <a:lstStyle/>
          <a:p>
            <a:r>
              <a:rPr lang="vi-VN" sz="2800" b="1" u="sng" dirty="0" smtClean="0">
                <a:latin typeface="Times New Roman" pitchFamily="18" charset="0"/>
                <a:cs typeface="Times New Roman" pitchFamily="18" charset="0"/>
              </a:rPr>
              <a:t>***</a:t>
            </a:r>
            <a:r>
              <a:rPr lang="en-US" sz="2800" b="1" u="sng" dirty="0" err="1" smtClean="0">
                <a:latin typeface="Times New Roman" pitchFamily="18" charset="0"/>
                <a:cs typeface="Times New Roman" pitchFamily="18" charset="0"/>
              </a:rPr>
              <a:t>Điều</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mong</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muốn</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của</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Bác</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Hồ</a:t>
            </a:r>
            <a:endParaRPr lang="en-US" sz="2800" b="1" u="sng" dirty="0" smtClean="0">
              <a:latin typeface="Times New Roman" pitchFamily="18" charset="0"/>
              <a:cs typeface="Times New Roman" pitchFamily="18" charset="0"/>
            </a:endParaRPr>
          </a:p>
          <a:p>
            <a:endParaRPr lang="en-US" dirty="0"/>
          </a:p>
        </p:txBody>
      </p:sp>
      <p:sp>
        <p:nvSpPr>
          <p:cNvPr id="3" name="TextBox 2"/>
          <p:cNvSpPr txBox="1"/>
          <p:nvPr/>
        </p:nvSpPr>
        <p:spPr>
          <a:xfrm>
            <a:off x="290945" y="3993901"/>
            <a:ext cx="1927276" cy="400110"/>
          </a:xfrm>
          <a:prstGeom prst="rect">
            <a:avLst/>
          </a:prstGeom>
          <a:solidFill>
            <a:schemeClr val="accent6">
              <a:lumMod val="40000"/>
              <a:lumOff val="60000"/>
            </a:schemeClr>
          </a:solidFill>
          <a:ln w="38100">
            <a:solidFill>
              <a:srgbClr val="C00000"/>
            </a:solidFill>
          </a:ln>
        </p:spPr>
        <p:txBody>
          <a:bodyPr wrap="square" rtlCol="0">
            <a:spAutoFit/>
          </a:bodyPr>
          <a:lstStyle/>
          <a:p>
            <a:r>
              <a:rPr lang="en-US" sz="2000" b="1" dirty="0" err="1" smtClean="0">
                <a:latin typeface="Times New Roman" pitchFamily="18" charset="0"/>
                <a:cs typeface="Times New Roman" pitchFamily="18" charset="0"/>
              </a:rPr>
              <a:t>Mục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đích</a:t>
            </a:r>
            <a:r>
              <a:rPr lang="en-US" sz="2000" b="1"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p:txBody>
      </p:sp>
      <p:sp>
        <p:nvSpPr>
          <p:cNvPr id="7" name="TextBox 6"/>
          <p:cNvSpPr txBox="1"/>
          <p:nvPr/>
        </p:nvSpPr>
        <p:spPr>
          <a:xfrm>
            <a:off x="2209800" y="3286015"/>
            <a:ext cx="1931833" cy="707886"/>
          </a:xfrm>
          <a:prstGeom prst="rect">
            <a:avLst/>
          </a:prstGeom>
          <a:solidFill>
            <a:schemeClr val="accent6">
              <a:lumMod val="40000"/>
              <a:lumOff val="60000"/>
            </a:schemeClr>
          </a:solidFill>
          <a:ln w="57150">
            <a:solidFill>
              <a:srgbClr val="C00000"/>
            </a:solidFill>
          </a:ln>
        </p:spPr>
        <p:txBody>
          <a:bodyPr wrap="square" rtlCol="0">
            <a:spAutoFit/>
          </a:bodyPr>
          <a:lstStyle/>
          <a:p>
            <a:r>
              <a:rPr lang="en-US" sz="2000" b="1" dirty="0" err="1" smtClean="0">
                <a:latin typeface="Times New Roman" pitchFamily="18" charset="0"/>
                <a:cs typeface="Times New Roman" pitchFamily="18" charset="0"/>
              </a:rPr>
              <a:t>Quyền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tộc</a:t>
            </a:r>
            <a:endParaRPr lang="en-US" sz="2000" b="1" dirty="0">
              <a:latin typeface="Times New Roman" pitchFamily="18" charset="0"/>
              <a:cs typeface="Times New Roman" pitchFamily="18" charset="0"/>
            </a:endParaRPr>
          </a:p>
        </p:txBody>
      </p:sp>
      <p:sp>
        <p:nvSpPr>
          <p:cNvPr id="10" name="TextBox 9"/>
          <p:cNvSpPr txBox="1"/>
          <p:nvPr/>
        </p:nvSpPr>
        <p:spPr>
          <a:xfrm>
            <a:off x="2232076" y="4424208"/>
            <a:ext cx="1909557" cy="707886"/>
          </a:xfrm>
          <a:prstGeom prst="rect">
            <a:avLst/>
          </a:prstGeom>
          <a:solidFill>
            <a:schemeClr val="accent6">
              <a:lumMod val="40000"/>
              <a:lumOff val="60000"/>
            </a:schemeClr>
          </a:solidFill>
          <a:ln w="57150">
            <a:solidFill>
              <a:srgbClr val="C00000"/>
            </a:solidFill>
          </a:ln>
        </p:spPr>
        <p:txBody>
          <a:bodyPr wrap="square" rtlCol="0">
            <a:spAutoFit/>
          </a:bodyPr>
          <a:lstStyle/>
          <a:p>
            <a:r>
              <a:rPr lang="en-US" sz="2000" b="1" dirty="0" err="1" smtClean="0">
                <a:latin typeface="Times New Roman" pitchFamily="18" charset="0"/>
                <a:cs typeface="Times New Roman" pitchFamily="18" charset="0"/>
              </a:rPr>
              <a:t>Hạnh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phúc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dân</a:t>
            </a:r>
            <a:endParaRPr lang="en-US" sz="2000" b="1" dirty="0">
              <a:latin typeface="Times New Roman" pitchFamily="18" charset="0"/>
              <a:cs typeface="Times New Roman" pitchFamily="18" charset="0"/>
            </a:endParaRPr>
          </a:p>
        </p:txBody>
      </p:sp>
      <p:sp>
        <p:nvSpPr>
          <p:cNvPr id="13" name="TextBox 12"/>
          <p:cNvSpPr txBox="1"/>
          <p:nvPr/>
        </p:nvSpPr>
        <p:spPr>
          <a:xfrm>
            <a:off x="4914282" y="3264268"/>
            <a:ext cx="944079" cy="707886"/>
          </a:xfrm>
          <a:prstGeom prst="rect">
            <a:avLst/>
          </a:prstGeom>
          <a:solidFill>
            <a:schemeClr val="accent6">
              <a:lumMod val="40000"/>
              <a:lumOff val="60000"/>
            </a:schemeClr>
          </a:solidFill>
          <a:ln w="57150">
            <a:solidFill>
              <a:srgbClr val="C00000"/>
            </a:solidFill>
          </a:ln>
        </p:spPr>
        <p:txBody>
          <a:bodyPr wrap="square" rtlCol="0">
            <a:spAutoFit/>
          </a:bodyPr>
          <a:lstStyle/>
          <a:p>
            <a:r>
              <a:rPr lang="en-US" sz="2000" b="1" dirty="0" err="1">
                <a:latin typeface="Times New Roman" pitchFamily="18" charset="0"/>
                <a:cs typeface="Times New Roman" pitchFamily="18" charset="0"/>
              </a:rPr>
              <a:t>Í</a:t>
            </a:r>
            <a:r>
              <a:rPr lang="en-US" sz="2000" b="1" dirty="0" err="1" smtClean="0">
                <a:latin typeface="Times New Roman" pitchFamily="18" charset="0"/>
                <a:cs typeface="Times New Roman" pitchFamily="18" charset="0"/>
              </a:rPr>
              <a:t>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quốc</a:t>
            </a:r>
            <a:endParaRPr lang="en-US" sz="2000" b="1" dirty="0">
              <a:latin typeface="Times New Roman" pitchFamily="18" charset="0"/>
              <a:cs typeface="Times New Roman" pitchFamily="18" charset="0"/>
            </a:endParaRPr>
          </a:p>
        </p:txBody>
      </p:sp>
      <p:sp>
        <p:nvSpPr>
          <p:cNvPr id="16" name="TextBox 15"/>
          <p:cNvSpPr txBox="1"/>
          <p:nvPr/>
        </p:nvSpPr>
        <p:spPr>
          <a:xfrm>
            <a:off x="4901537" y="4394011"/>
            <a:ext cx="969568" cy="707886"/>
          </a:xfrm>
          <a:prstGeom prst="rect">
            <a:avLst/>
          </a:prstGeom>
          <a:solidFill>
            <a:schemeClr val="accent6">
              <a:lumMod val="40000"/>
              <a:lumOff val="60000"/>
            </a:schemeClr>
          </a:solidFill>
          <a:ln w="57150">
            <a:solidFill>
              <a:srgbClr val="C00000"/>
            </a:solidFill>
          </a:ln>
        </p:spPr>
        <p:txBody>
          <a:bodyPr wrap="square" rtlCol="0">
            <a:spAutoFit/>
          </a:bodyPr>
          <a:lstStyle/>
          <a:p>
            <a:r>
              <a:rPr lang="en-US" sz="2000" b="1" dirty="0" err="1" smtClean="0">
                <a:latin typeface="Times New Roman" pitchFamily="18" charset="0"/>
                <a:cs typeface="Times New Roman" pitchFamily="18" charset="0"/>
              </a:rPr>
              <a:t>Lợi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dân</a:t>
            </a:r>
            <a:endParaRPr lang="en-US" sz="2000" b="1" dirty="0">
              <a:latin typeface="Times New Roman" pitchFamily="18" charset="0"/>
              <a:cs typeface="Times New Roman" pitchFamily="18" charset="0"/>
            </a:endParaRPr>
          </a:p>
        </p:txBody>
      </p:sp>
      <p:sp>
        <p:nvSpPr>
          <p:cNvPr id="23" name="Rounded Rectangle 22"/>
          <p:cNvSpPr/>
          <p:nvPr/>
        </p:nvSpPr>
        <p:spPr>
          <a:xfrm>
            <a:off x="6248400" y="1342566"/>
            <a:ext cx="2514600" cy="2103133"/>
          </a:xfrm>
          <a:prstGeom prst="roundRect">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Đất</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nước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giàu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mạnh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xã</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hội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công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bằng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dân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chủ</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văn</a:t>
            </a:r>
            <a:r>
              <a:rPr lang="en-US" sz="2400" b="1" dirty="0" smtClean="0">
                <a:solidFill>
                  <a:schemeClr val="tx1"/>
                </a:solidFill>
                <a:latin typeface="Times New Roman" pitchFamily="18" charset="0"/>
                <a:cs typeface="Times New Roman" pitchFamily="18" charset="0"/>
              </a:rPr>
              <a:t> minh</a:t>
            </a:r>
            <a:endParaRPr lang="en-US" sz="2400" b="1" dirty="0">
              <a:solidFill>
                <a:schemeClr val="tx1"/>
              </a:solidFill>
              <a:latin typeface="Times New Roman" pitchFamily="18" charset="0"/>
              <a:cs typeface="Times New Roman" pitchFamily="18" charset="0"/>
            </a:endParaRPr>
          </a:p>
        </p:txBody>
      </p:sp>
      <p:sp>
        <p:nvSpPr>
          <p:cNvPr id="27" name="TextBox 26"/>
          <p:cNvSpPr txBox="1"/>
          <p:nvPr/>
        </p:nvSpPr>
        <p:spPr>
          <a:xfrm>
            <a:off x="685800" y="5947585"/>
            <a:ext cx="1219200" cy="369332"/>
          </a:xfrm>
          <a:prstGeom prst="rect">
            <a:avLst/>
          </a:prstGeom>
          <a:solidFill>
            <a:schemeClr val="accent6">
              <a:lumMod val="40000"/>
              <a:lumOff val="60000"/>
            </a:schemeClr>
          </a:solidFill>
          <a:ln w="57150">
            <a:solidFill>
              <a:srgbClr val="C00000"/>
            </a:solidFill>
          </a:ln>
        </p:spPr>
        <p:txBody>
          <a:bodyPr wrap="square" rtlCol="0">
            <a:spAutoFit/>
          </a:bodyPr>
          <a:lstStyle/>
          <a:p>
            <a:r>
              <a:rPr lang="en-US" b="1" dirty="0" err="1" smtClean="0"/>
              <a:t>Kính</a:t>
            </a:r>
            <a:r>
              <a:rPr lang="en-US" b="1" dirty="0" smtClean="0"/>
              <a:t> </a:t>
            </a:r>
            <a:r>
              <a:rPr lang="en-US" b="1" dirty="0" err="1" smtClean="0"/>
              <a:t>trọng</a:t>
            </a:r>
            <a:endParaRPr lang="en-US" b="1" dirty="0"/>
          </a:p>
        </p:txBody>
      </p:sp>
      <p:cxnSp>
        <p:nvCxnSpPr>
          <p:cNvPr id="11265" name="Straight Arrow Connector 11264"/>
          <p:cNvCxnSpPr/>
          <p:nvPr/>
        </p:nvCxnSpPr>
        <p:spPr>
          <a:xfrm>
            <a:off x="1295400" y="4433083"/>
            <a:ext cx="0" cy="150943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3" idx="1"/>
          </p:cNvCxnSpPr>
          <p:nvPr/>
        </p:nvCxnSpPr>
        <p:spPr>
          <a:xfrm flipV="1">
            <a:off x="4141633" y="3618211"/>
            <a:ext cx="772649" cy="178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4141633" y="4741041"/>
            <a:ext cx="772649" cy="178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6248400" y="4665147"/>
            <a:ext cx="2514600" cy="2103133"/>
          </a:xfrm>
          <a:prstGeom prst="roundRect">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Lợi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ích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tập</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thể</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và</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cộng</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đồng</a:t>
            </a:r>
            <a:r>
              <a:rPr lang="en-US" sz="2400" b="1" dirty="0" smtClean="0">
                <a:solidFill>
                  <a:schemeClr val="tx1"/>
                </a:solidFill>
                <a:latin typeface="Times New Roman" pitchFamily="18" charset="0"/>
                <a:cs typeface="Times New Roman" pitchFamily="18" charset="0"/>
              </a:rPr>
              <a:t> </a:t>
            </a:r>
          </a:p>
          <a:p>
            <a:pPr algn="ctr"/>
            <a:r>
              <a:rPr lang="en-US" sz="2400" b="1" dirty="0" err="1" smtClean="0">
                <a:solidFill>
                  <a:schemeClr val="tx1"/>
                </a:solidFill>
                <a:latin typeface="Times New Roman" pitchFamily="18" charset="0"/>
                <a:cs typeface="Times New Roman" pitchFamily="18" charset="0"/>
              </a:rPr>
              <a:t>xã</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hội</a:t>
            </a:r>
            <a:endParaRPr lang="en-US" sz="2400" b="1" dirty="0">
              <a:solidFill>
                <a:schemeClr val="tx1"/>
              </a:solidFill>
              <a:latin typeface="Times New Roman" pitchFamily="18" charset="0"/>
              <a:cs typeface="Times New Roman" pitchFamily="18" charset="0"/>
            </a:endParaRPr>
          </a:p>
        </p:txBody>
      </p:sp>
      <p:cxnSp>
        <p:nvCxnSpPr>
          <p:cNvPr id="26" name="Straight Arrow Connector 25"/>
          <p:cNvCxnSpPr>
            <a:stCxn id="13" idx="3"/>
          </p:cNvCxnSpPr>
          <p:nvPr/>
        </p:nvCxnSpPr>
        <p:spPr>
          <a:xfrm flipV="1">
            <a:off x="5858361" y="3169933"/>
            <a:ext cx="390039" cy="4482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5871105" y="4495800"/>
            <a:ext cx="377295" cy="2823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2899305" y="2655421"/>
            <a:ext cx="2971800" cy="267695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Ý </a:t>
            </a:r>
            <a:r>
              <a:rPr lang="en-US" sz="2800" b="1" dirty="0" err="1" smtClean="0">
                <a:solidFill>
                  <a:schemeClr val="tx1"/>
                </a:solidFill>
                <a:latin typeface="Times New Roman" pitchFamily="18" charset="0"/>
                <a:cs typeface="Times New Roman" pitchFamily="18" charset="0"/>
              </a:rPr>
              <a:t>nghĩa</a:t>
            </a:r>
            <a:r>
              <a:rPr lang="en-US" sz="2800" b="1" dirty="0" smtClean="0">
                <a:solidFill>
                  <a:schemeClr val="tx1"/>
                </a:solidFill>
                <a:latin typeface="Times New Roman" pitchFamily="18" charset="0"/>
                <a:cs typeface="Times New Roman" pitchFamily="18" charset="0"/>
              </a:rPr>
              <a:t>:</a:t>
            </a:r>
            <a:endParaRPr lang="en-US" sz="2800" b="1" dirty="0">
              <a:solidFill>
                <a:schemeClr val="tx1"/>
              </a:solidFill>
              <a:latin typeface="Times New Roman" pitchFamily="18" charset="0"/>
              <a:cs typeface="Times New Roman" pitchFamily="18" charset="0"/>
            </a:endParaRPr>
          </a:p>
        </p:txBody>
      </p:sp>
      <p:cxnSp>
        <p:nvCxnSpPr>
          <p:cNvPr id="42" name="Straight Arrow Connector 41"/>
          <p:cNvCxnSpPr/>
          <p:nvPr/>
        </p:nvCxnSpPr>
        <p:spPr>
          <a:xfrm flipH="1">
            <a:off x="1981200" y="5101897"/>
            <a:ext cx="1418601" cy="1099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8148" y="560884"/>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20" name="TextBox 19"/>
          <p:cNvSpPr txBox="1"/>
          <p:nvPr/>
        </p:nvSpPr>
        <p:spPr>
          <a:xfrm>
            <a:off x="288636" y="952446"/>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603906" y="1318792"/>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
        <p:nvSpPr>
          <p:cNvPr id="22" name="Subtitle 2"/>
          <p:cNvSpPr txBox="1">
            <a:spLocks/>
          </p:cNvSpPr>
          <p:nvPr/>
        </p:nvSpPr>
        <p:spPr>
          <a:xfrm>
            <a:off x="603906" y="130974"/>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
        <p:nvSpPr>
          <p:cNvPr id="5" name="TextBox 4"/>
          <p:cNvSpPr txBox="1"/>
          <p:nvPr/>
        </p:nvSpPr>
        <p:spPr>
          <a:xfrm>
            <a:off x="603906" y="1762780"/>
            <a:ext cx="1872629"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2. Ý nghĩa:</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51708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circle(in)">
                                      <p:cBhvr>
                                        <p:cTn id="39" dur="2000"/>
                                        <p:tgtEl>
                                          <p:spTgt spid="36"/>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circle(in)">
                                      <p:cBhvr>
                                        <p:cTn id="42" dur="20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11265"/>
                                        </p:tgtEl>
                                        <p:attrNameLst>
                                          <p:attrName>style.visibility</p:attrName>
                                        </p:attrNameLst>
                                      </p:cBhvr>
                                      <p:to>
                                        <p:strVal val="visible"/>
                                      </p:to>
                                    </p:set>
                                    <p:animEffect transition="in" filter="circle(in)">
                                      <p:cBhvr>
                                        <p:cTn id="47" dur="2000"/>
                                        <p:tgtEl>
                                          <p:spTgt spid="11265"/>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circle(in)">
                                      <p:cBhvr>
                                        <p:cTn id="50" dur="20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1000"/>
                                        <p:tgtEl>
                                          <p:spTgt spid="23"/>
                                        </p:tgtEl>
                                      </p:cBhvr>
                                    </p:animEffect>
                                    <p:anim calcmode="lin" valueType="num">
                                      <p:cBhvr>
                                        <p:cTn id="61" dur="1000" fill="hold"/>
                                        <p:tgtEl>
                                          <p:spTgt spid="23"/>
                                        </p:tgtEl>
                                        <p:attrNameLst>
                                          <p:attrName>ppt_x</p:attrName>
                                        </p:attrNameLst>
                                      </p:cBhvr>
                                      <p:tavLst>
                                        <p:tav tm="0">
                                          <p:val>
                                            <p:strVal val="#ppt_x"/>
                                          </p:val>
                                        </p:tav>
                                        <p:tav tm="100000">
                                          <p:val>
                                            <p:strVal val="#ppt_x"/>
                                          </p:val>
                                        </p:tav>
                                      </p:tavLst>
                                    </p:anim>
                                    <p:anim calcmode="lin" valueType="num">
                                      <p:cBhvr>
                                        <p:cTn id="6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nodeType="click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circle(in)">
                                      <p:cBhvr>
                                        <p:cTn id="67" dur="2000"/>
                                        <p:tgtEl>
                                          <p:spTgt spid="39"/>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37"/>
                                        </p:tgtEl>
                                        <p:attrNameLst>
                                          <p:attrName>style.visibility</p:attrName>
                                        </p:attrNameLst>
                                      </p:cBhvr>
                                      <p:to>
                                        <p:strVal val="visible"/>
                                      </p:to>
                                    </p:set>
                                    <p:animEffect transition="in" filter="circle(in)">
                                      <p:cBhvr>
                                        <p:cTn id="70" dur="2000"/>
                                        <p:tgtEl>
                                          <p:spTgt spid="37"/>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xit" presetSubtype="4" fill="hold" grpId="1" nodeType="clickEffect">
                                  <p:stCondLst>
                                    <p:cond delay="0"/>
                                  </p:stCondLst>
                                  <p:childTnLst>
                                    <p:anim calcmode="lin" valueType="num">
                                      <p:cBhvr additive="base">
                                        <p:cTn id="74" dur="500"/>
                                        <p:tgtEl>
                                          <p:spTgt spid="3"/>
                                        </p:tgtEl>
                                        <p:attrNameLst>
                                          <p:attrName>ppt_x</p:attrName>
                                        </p:attrNameLst>
                                      </p:cBhvr>
                                      <p:tavLst>
                                        <p:tav tm="0">
                                          <p:val>
                                            <p:strVal val="ppt_x"/>
                                          </p:val>
                                        </p:tav>
                                        <p:tav tm="100000">
                                          <p:val>
                                            <p:strVal val="ppt_x"/>
                                          </p:val>
                                        </p:tav>
                                      </p:tavLst>
                                    </p:anim>
                                    <p:anim calcmode="lin" valueType="num">
                                      <p:cBhvr additive="base">
                                        <p:cTn id="75" dur="500"/>
                                        <p:tgtEl>
                                          <p:spTgt spid="3"/>
                                        </p:tgtEl>
                                        <p:attrNameLst>
                                          <p:attrName>ppt_y</p:attrName>
                                        </p:attrNameLst>
                                      </p:cBhvr>
                                      <p:tavLst>
                                        <p:tav tm="0">
                                          <p:val>
                                            <p:strVal val="ppt_y"/>
                                          </p:val>
                                        </p:tav>
                                        <p:tav tm="100000">
                                          <p:val>
                                            <p:strVal val="1+ppt_h/2"/>
                                          </p:val>
                                        </p:tav>
                                      </p:tavLst>
                                    </p:anim>
                                    <p:set>
                                      <p:cBhvr>
                                        <p:cTn id="76" dur="1" fill="hold">
                                          <p:stCondLst>
                                            <p:cond delay="499"/>
                                          </p:stCondLst>
                                        </p:cTn>
                                        <p:tgtEl>
                                          <p:spTgt spid="3"/>
                                        </p:tgtEl>
                                        <p:attrNameLst>
                                          <p:attrName>style.visibility</p:attrName>
                                        </p:attrNameLst>
                                      </p:cBhvr>
                                      <p:to>
                                        <p:strVal val="hidden"/>
                                      </p:to>
                                    </p:set>
                                  </p:childTnLst>
                                </p:cTn>
                              </p:par>
                              <p:par>
                                <p:cTn id="77" presetID="2" presetClass="exit" presetSubtype="4" fill="hold" grpId="1" nodeType="withEffect">
                                  <p:stCondLst>
                                    <p:cond delay="0"/>
                                  </p:stCondLst>
                                  <p:childTnLst>
                                    <p:anim calcmode="lin" valueType="num">
                                      <p:cBhvr additive="base">
                                        <p:cTn id="78" dur="500"/>
                                        <p:tgtEl>
                                          <p:spTgt spid="7"/>
                                        </p:tgtEl>
                                        <p:attrNameLst>
                                          <p:attrName>ppt_x</p:attrName>
                                        </p:attrNameLst>
                                      </p:cBhvr>
                                      <p:tavLst>
                                        <p:tav tm="0">
                                          <p:val>
                                            <p:strVal val="ppt_x"/>
                                          </p:val>
                                        </p:tav>
                                        <p:tav tm="100000">
                                          <p:val>
                                            <p:strVal val="ppt_x"/>
                                          </p:val>
                                        </p:tav>
                                      </p:tavLst>
                                    </p:anim>
                                    <p:anim calcmode="lin" valueType="num">
                                      <p:cBhvr additive="base">
                                        <p:cTn id="79" dur="500"/>
                                        <p:tgtEl>
                                          <p:spTgt spid="7"/>
                                        </p:tgtEl>
                                        <p:attrNameLst>
                                          <p:attrName>ppt_y</p:attrName>
                                        </p:attrNameLst>
                                      </p:cBhvr>
                                      <p:tavLst>
                                        <p:tav tm="0">
                                          <p:val>
                                            <p:strVal val="ppt_y"/>
                                          </p:val>
                                        </p:tav>
                                        <p:tav tm="100000">
                                          <p:val>
                                            <p:strVal val="1+ppt_h/2"/>
                                          </p:val>
                                        </p:tav>
                                      </p:tavLst>
                                    </p:anim>
                                    <p:set>
                                      <p:cBhvr>
                                        <p:cTn id="80" dur="1" fill="hold">
                                          <p:stCondLst>
                                            <p:cond delay="499"/>
                                          </p:stCondLst>
                                        </p:cTn>
                                        <p:tgtEl>
                                          <p:spTgt spid="7"/>
                                        </p:tgtEl>
                                        <p:attrNameLst>
                                          <p:attrName>style.visibility</p:attrName>
                                        </p:attrNameLst>
                                      </p:cBhvr>
                                      <p:to>
                                        <p:strVal val="hidden"/>
                                      </p:to>
                                    </p:set>
                                  </p:childTnLst>
                                </p:cTn>
                              </p:par>
                              <p:par>
                                <p:cTn id="81" presetID="2" presetClass="exit" presetSubtype="4" fill="hold" grpId="1" nodeType="withEffect">
                                  <p:stCondLst>
                                    <p:cond delay="0"/>
                                  </p:stCondLst>
                                  <p:childTnLst>
                                    <p:anim calcmode="lin" valueType="num">
                                      <p:cBhvr additive="base">
                                        <p:cTn id="82" dur="500"/>
                                        <p:tgtEl>
                                          <p:spTgt spid="10"/>
                                        </p:tgtEl>
                                        <p:attrNameLst>
                                          <p:attrName>ppt_x</p:attrName>
                                        </p:attrNameLst>
                                      </p:cBhvr>
                                      <p:tavLst>
                                        <p:tav tm="0">
                                          <p:val>
                                            <p:strVal val="ppt_x"/>
                                          </p:val>
                                        </p:tav>
                                        <p:tav tm="100000">
                                          <p:val>
                                            <p:strVal val="ppt_x"/>
                                          </p:val>
                                        </p:tav>
                                      </p:tavLst>
                                    </p:anim>
                                    <p:anim calcmode="lin" valueType="num">
                                      <p:cBhvr additive="base">
                                        <p:cTn id="83" dur="500"/>
                                        <p:tgtEl>
                                          <p:spTgt spid="10"/>
                                        </p:tgtEl>
                                        <p:attrNameLst>
                                          <p:attrName>ppt_y</p:attrName>
                                        </p:attrNameLst>
                                      </p:cBhvr>
                                      <p:tavLst>
                                        <p:tav tm="0">
                                          <p:val>
                                            <p:strVal val="ppt_y"/>
                                          </p:val>
                                        </p:tav>
                                        <p:tav tm="100000">
                                          <p:val>
                                            <p:strVal val="1+ppt_h/2"/>
                                          </p:val>
                                        </p:tav>
                                      </p:tavLst>
                                    </p:anim>
                                    <p:set>
                                      <p:cBhvr>
                                        <p:cTn id="84" dur="1" fill="hold">
                                          <p:stCondLst>
                                            <p:cond delay="499"/>
                                          </p:stCondLst>
                                        </p:cTn>
                                        <p:tgtEl>
                                          <p:spTgt spid="10"/>
                                        </p:tgtEl>
                                        <p:attrNameLst>
                                          <p:attrName>style.visibility</p:attrName>
                                        </p:attrNameLst>
                                      </p:cBhvr>
                                      <p:to>
                                        <p:strVal val="hidden"/>
                                      </p:to>
                                    </p:set>
                                  </p:childTnLst>
                                </p:cTn>
                              </p:par>
                              <p:par>
                                <p:cTn id="85" presetID="2" presetClass="exit" presetSubtype="4" fill="hold" nodeType="withEffect">
                                  <p:stCondLst>
                                    <p:cond delay="0"/>
                                  </p:stCondLst>
                                  <p:childTnLst>
                                    <p:anim calcmode="lin" valueType="num">
                                      <p:cBhvr additive="base">
                                        <p:cTn id="86" dur="500"/>
                                        <p:tgtEl>
                                          <p:spTgt spid="8"/>
                                        </p:tgtEl>
                                        <p:attrNameLst>
                                          <p:attrName>ppt_x</p:attrName>
                                        </p:attrNameLst>
                                      </p:cBhvr>
                                      <p:tavLst>
                                        <p:tav tm="0">
                                          <p:val>
                                            <p:strVal val="ppt_x"/>
                                          </p:val>
                                        </p:tav>
                                        <p:tav tm="100000">
                                          <p:val>
                                            <p:strVal val="ppt_x"/>
                                          </p:val>
                                        </p:tav>
                                      </p:tavLst>
                                    </p:anim>
                                    <p:anim calcmode="lin" valueType="num">
                                      <p:cBhvr additive="base">
                                        <p:cTn id="87" dur="500"/>
                                        <p:tgtEl>
                                          <p:spTgt spid="8"/>
                                        </p:tgtEl>
                                        <p:attrNameLst>
                                          <p:attrName>ppt_y</p:attrName>
                                        </p:attrNameLst>
                                      </p:cBhvr>
                                      <p:tavLst>
                                        <p:tav tm="0">
                                          <p:val>
                                            <p:strVal val="ppt_y"/>
                                          </p:val>
                                        </p:tav>
                                        <p:tav tm="100000">
                                          <p:val>
                                            <p:strVal val="1+ppt_h/2"/>
                                          </p:val>
                                        </p:tav>
                                      </p:tavLst>
                                    </p:anim>
                                    <p:set>
                                      <p:cBhvr>
                                        <p:cTn id="88" dur="1" fill="hold">
                                          <p:stCondLst>
                                            <p:cond delay="499"/>
                                          </p:stCondLst>
                                        </p:cTn>
                                        <p:tgtEl>
                                          <p:spTgt spid="8"/>
                                        </p:tgtEl>
                                        <p:attrNameLst>
                                          <p:attrName>style.visibility</p:attrName>
                                        </p:attrNameLst>
                                      </p:cBhvr>
                                      <p:to>
                                        <p:strVal val="hidden"/>
                                      </p:to>
                                    </p:set>
                                  </p:childTnLst>
                                </p:cTn>
                              </p:par>
                              <p:par>
                                <p:cTn id="89" presetID="2" presetClass="exit" presetSubtype="4" fill="hold" grpId="1" nodeType="withEffect">
                                  <p:stCondLst>
                                    <p:cond delay="0"/>
                                  </p:stCondLst>
                                  <p:childTnLst>
                                    <p:anim calcmode="lin" valueType="num">
                                      <p:cBhvr additive="base">
                                        <p:cTn id="90" dur="500"/>
                                        <p:tgtEl>
                                          <p:spTgt spid="13"/>
                                        </p:tgtEl>
                                        <p:attrNameLst>
                                          <p:attrName>ppt_x</p:attrName>
                                        </p:attrNameLst>
                                      </p:cBhvr>
                                      <p:tavLst>
                                        <p:tav tm="0">
                                          <p:val>
                                            <p:strVal val="ppt_x"/>
                                          </p:val>
                                        </p:tav>
                                        <p:tav tm="100000">
                                          <p:val>
                                            <p:strVal val="ppt_x"/>
                                          </p:val>
                                        </p:tav>
                                      </p:tavLst>
                                    </p:anim>
                                    <p:anim calcmode="lin" valueType="num">
                                      <p:cBhvr additive="base">
                                        <p:cTn id="91" dur="500"/>
                                        <p:tgtEl>
                                          <p:spTgt spid="13"/>
                                        </p:tgtEl>
                                        <p:attrNameLst>
                                          <p:attrName>ppt_y</p:attrName>
                                        </p:attrNameLst>
                                      </p:cBhvr>
                                      <p:tavLst>
                                        <p:tav tm="0">
                                          <p:val>
                                            <p:strVal val="ppt_y"/>
                                          </p:val>
                                        </p:tav>
                                        <p:tav tm="100000">
                                          <p:val>
                                            <p:strVal val="1+ppt_h/2"/>
                                          </p:val>
                                        </p:tav>
                                      </p:tavLst>
                                    </p:anim>
                                    <p:set>
                                      <p:cBhvr>
                                        <p:cTn id="92" dur="1" fill="hold">
                                          <p:stCondLst>
                                            <p:cond delay="499"/>
                                          </p:stCondLst>
                                        </p:cTn>
                                        <p:tgtEl>
                                          <p:spTgt spid="13"/>
                                        </p:tgtEl>
                                        <p:attrNameLst>
                                          <p:attrName>style.visibility</p:attrName>
                                        </p:attrNameLst>
                                      </p:cBhvr>
                                      <p:to>
                                        <p:strVal val="hidden"/>
                                      </p:to>
                                    </p:set>
                                  </p:childTnLst>
                                </p:cTn>
                              </p:par>
                              <p:par>
                                <p:cTn id="93" presetID="2" presetClass="exit" presetSubtype="4" fill="hold" nodeType="withEffect">
                                  <p:stCondLst>
                                    <p:cond delay="0"/>
                                  </p:stCondLst>
                                  <p:childTnLst>
                                    <p:anim calcmode="lin" valueType="num">
                                      <p:cBhvr additive="base">
                                        <p:cTn id="94" dur="500"/>
                                        <p:tgtEl>
                                          <p:spTgt spid="36"/>
                                        </p:tgtEl>
                                        <p:attrNameLst>
                                          <p:attrName>ppt_x</p:attrName>
                                        </p:attrNameLst>
                                      </p:cBhvr>
                                      <p:tavLst>
                                        <p:tav tm="0">
                                          <p:val>
                                            <p:strVal val="ppt_x"/>
                                          </p:val>
                                        </p:tav>
                                        <p:tav tm="100000">
                                          <p:val>
                                            <p:strVal val="ppt_x"/>
                                          </p:val>
                                        </p:tav>
                                      </p:tavLst>
                                    </p:anim>
                                    <p:anim calcmode="lin" valueType="num">
                                      <p:cBhvr additive="base">
                                        <p:cTn id="95" dur="500"/>
                                        <p:tgtEl>
                                          <p:spTgt spid="36"/>
                                        </p:tgtEl>
                                        <p:attrNameLst>
                                          <p:attrName>ppt_y</p:attrName>
                                        </p:attrNameLst>
                                      </p:cBhvr>
                                      <p:tavLst>
                                        <p:tav tm="0">
                                          <p:val>
                                            <p:strVal val="ppt_y"/>
                                          </p:val>
                                        </p:tav>
                                        <p:tav tm="100000">
                                          <p:val>
                                            <p:strVal val="1+ppt_h/2"/>
                                          </p:val>
                                        </p:tav>
                                      </p:tavLst>
                                    </p:anim>
                                    <p:set>
                                      <p:cBhvr>
                                        <p:cTn id="96" dur="1" fill="hold">
                                          <p:stCondLst>
                                            <p:cond delay="499"/>
                                          </p:stCondLst>
                                        </p:cTn>
                                        <p:tgtEl>
                                          <p:spTgt spid="36"/>
                                        </p:tgtEl>
                                        <p:attrNameLst>
                                          <p:attrName>style.visibility</p:attrName>
                                        </p:attrNameLst>
                                      </p:cBhvr>
                                      <p:to>
                                        <p:strVal val="hidden"/>
                                      </p:to>
                                    </p:set>
                                  </p:childTnLst>
                                </p:cTn>
                              </p:par>
                              <p:par>
                                <p:cTn id="97" presetID="2" presetClass="exit" presetSubtype="4" fill="hold" grpId="1" nodeType="withEffect">
                                  <p:stCondLst>
                                    <p:cond delay="0"/>
                                  </p:stCondLst>
                                  <p:childTnLst>
                                    <p:anim calcmode="lin" valueType="num">
                                      <p:cBhvr additive="base">
                                        <p:cTn id="98" dur="500"/>
                                        <p:tgtEl>
                                          <p:spTgt spid="16"/>
                                        </p:tgtEl>
                                        <p:attrNameLst>
                                          <p:attrName>ppt_x</p:attrName>
                                        </p:attrNameLst>
                                      </p:cBhvr>
                                      <p:tavLst>
                                        <p:tav tm="0">
                                          <p:val>
                                            <p:strVal val="ppt_x"/>
                                          </p:val>
                                        </p:tav>
                                        <p:tav tm="100000">
                                          <p:val>
                                            <p:strVal val="ppt_x"/>
                                          </p:val>
                                        </p:tav>
                                      </p:tavLst>
                                    </p:anim>
                                    <p:anim calcmode="lin" valueType="num">
                                      <p:cBhvr additive="base">
                                        <p:cTn id="99" dur="500"/>
                                        <p:tgtEl>
                                          <p:spTgt spid="16"/>
                                        </p:tgtEl>
                                        <p:attrNameLst>
                                          <p:attrName>ppt_y</p:attrName>
                                        </p:attrNameLst>
                                      </p:cBhvr>
                                      <p:tavLst>
                                        <p:tav tm="0">
                                          <p:val>
                                            <p:strVal val="ppt_y"/>
                                          </p:val>
                                        </p:tav>
                                        <p:tav tm="100000">
                                          <p:val>
                                            <p:strVal val="1+ppt_h/2"/>
                                          </p:val>
                                        </p:tav>
                                      </p:tavLst>
                                    </p:anim>
                                    <p:set>
                                      <p:cBhvr>
                                        <p:cTn id="100" dur="1" fill="hold">
                                          <p:stCondLst>
                                            <p:cond delay="499"/>
                                          </p:stCondLst>
                                        </p:cTn>
                                        <p:tgtEl>
                                          <p:spTgt spid="16"/>
                                        </p:tgtEl>
                                        <p:attrNameLst>
                                          <p:attrName>style.visibility</p:attrName>
                                        </p:attrNameLst>
                                      </p:cBhvr>
                                      <p:to>
                                        <p:strVal val="hidden"/>
                                      </p:to>
                                    </p:set>
                                  </p:childTnLst>
                                </p:cTn>
                              </p:par>
                              <p:par>
                                <p:cTn id="101" presetID="2" presetClass="exit" presetSubtype="4" fill="hold" nodeType="withEffect">
                                  <p:stCondLst>
                                    <p:cond delay="0"/>
                                  </p:stCondLst>
                                  <p:childTnLst>
                                    <p:anim calcmode="lin" valueType="num">
                                      <p:cBhvr additive="base">
                                        <p:cTn id="102" dur="500"/>
                                        <p:tgtEl>
                                          <p:spTgt spid="11265"/>
                                        </p:tgtEl>
                                        <p:attrNameLst>
                                          <p:attrName>ppt_x</p:attrName>
                                        </p:attrNameLst>
                                      </p:cBhvr>
                                      <p:tavLst>
                                        <p:tav tm="0">
                                          <p:val>
                                            <p:strVal val="ppt_x"/>
                                          </p:val>
                                        </p:tav>
                                        <p:tav tm="100000">
                                          <p:val>
                                            <p:strVal val="ppt_x"/>
                                          </p:val>
                                        </p:tav>
                                      </p:tavLst>
                                    </p:anim>
                                    <p:anim calcmode="lin" valueType="num">
                                      <p:cBhvr additive="base">
                                        <p:cTn id="103" dur="500"/>
                                        <p:tgtEl>
                                          <p:spTgt spid="11265"/>
                                        </p:tgtEl>
                                        <p:attrNameLst>
                                          <p:attrName>ppt_y</p:attrName>
                                        </p:attrNameLst>
                                      </p:cBhvr>
                                      <p:tavLst>
                                        <p:tav tm="0">
                                          <p:val>
                                            <p:strVal val="ppt_y"/>
                                          </p:val>
                                        </p:tav>
                                        <p:tav tm="100000">
                                          <p:val>
                                            <p:strVal val="1+ppt_h/2"/>
                                          </p:val>
                                        </p:tav>
                                      </p:tavLst>
                                    </p:anim>
                                    <p:set>
                                      <p:cBhvr>
                                        <p:cTn id="104" dur="1" fill="hold">
                                          <p:stCondLst>
                                            <p:cond delay="499"/>
                                          </p:stCondLst>
                                        </p:cTn>
                                        <p:tgtEl>
                                          <p:spTgt spid="11265"/>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40"/>
                                        </p:tgtEl>
                                        <p:attrNameLst>
                                          <p:attrName>style.visibility</p:attrName>
                                        </p:attrNameLst>
                                      </p:cBhvr>
                                      <p:to>
                                        <p:strVal val="visible"/>
                                      </p:to>
                                    </p:set>
                                    <p:animEffect transition="in" filter="fade">
                                      <p:cBhvr>
                                        <p:cTn id="109" dur="1000"/>
                                        <p:tgtEl>
                                          <p:spTgt spid="40"/>
                                        </p:tgtEl>
                                      </p:cBhvr>
                                    </p:animEffect>
                                    <p:anim calcmode="lin" valueType="num">
                                      <p:cBhvr>
                                        <p:cTn id="110" dur="1000" fill="hold"/>
                                        <p:tgtEl>
                                          <p:spTgt spid="40"/>
                                        </p:tgtEl>
                                        <p:attrNameLst>
                                          <p:attrName>ppt_x</p:attrName>
                                        </p:attrNameLst>
                                      </p:cBhvr>
                                      <p:tavLst>
                                        <p:tav tm="0">
                                          <p:val>
                                            <p:strVal val="#ppt_x"/>
                                          </p:val>
                                        </p:tav>
                                        <p:tav tm="100000">
                                          <p:val>
                                            <p:strVal val="#ppt_x"/>
                                          </p:val>
                                        </p:tav>
                                      </p:tavLst>
                                    </p:anim>
                                    <p:anim calcmode="lin" valueType="num">
                                      <p:cBhvr>
                                        <p:cTn id="111" dur="1000" fill="hold"/>
                                        <p:tgtEl>
                                          <p:spTgt spid="40"/>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42"/>
                                        </p:tgtEl>
                                        <p:attrNameLst>
                                          <p:attrName>style.visibility</p:attrName>
                                        </p:attrNameLst>
                                      </p:cBhvr>
                                      <p:to>
                                        <p:strVal val="visible"/>
                                      </p:to>
                                    </p:set>
                                    <p:animEffect transition="in" filter="fade">
                                      <p:cBhvr>
                                        <p:cTn id="114" dur="1000"/>
                                        <p:tgtEl>
                                          <p:spTgt spid="42"/>
                                        </p:tgtEl>
                                      </p:cBhvr>
                                    </p:animEffect>
                                    <p:anim calcmode="lin" valueType="num">
                                      <p:cBhvr>
                                        <p:cTn id="115" dur="1000" fill="hold"/>
                                        <p:tgtEl>
                                          <p:spTgt spid="42"/>
                                        </p:tgtEl>
                                        <p:attrNameLst>
                                          <p:attrName>ppt_x</p:attrName>
                                        </p:attrNameLst>
                                      </p:cBhvr>
                                      <p:tavLst>
                                        <p:tav tm="0">
                                          <p:val>
                                            <p:strVal val="#ppt_x"/>
                                          </p:val>
                                        </p:tav>
                                        <p:tav tm="100000">
                                          <p:val>
                                            <p:strVal val="#ppt_x"/>
                                          </p:val>
                                        </p:tav>
                                      </p:tavLst>
                                    </p:anim>
                                    <p:anim calcmode="lin" valueType="num">
                                      <p:cBhvr>
                                        <p:cTn id="116"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3" grpId="1" animBg="1"/>
      <p:bldP spid="7" grpId="0" animBg="1"/>
      <p:bldP spid="7" grpId="1" animBg="1"/>
      <p:bldP spid="10" grpId="0" animBg="1"/>
      <p:bldP spid="10" grpId="1" animBg="1"/>
      <p:bldP spid="13" grpId="0" animBg="1"/>
      <p:bldP spid="13" grpId="1" animBg="1"/>
      <p:bldP spid="16" grpId="0" animBg="1"/>
      <p:bldP spid="16" grpId="1" animBg="1"/>
      <p:bldP spid="23" grpId="0" animBg="1"/>
      <p:bldP spid="27" grpId="0" animBg="1"/>
      <p:bldP spid="37" grpId="0" animBg="1"/>
      <p:bldP spid="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Line 8"/>
          <p:cNvSpPr>
            <a:spLocks noChangeShapeType="1"/>
          </p:cNvSpPr>
          <p:nvPr/>
        </p:nvSpPr>
        <p:spPr bwMode="auto">
          <a:xfrm>
            <a:off x="4724400" y="838200"/>
            <a:ext cx="0" cy="6019800"/>
          </a:xfrm>
          <a:prstGeom prst="line">
            <a:avLst/>
          </a:prstGeom>
          <a:noFill/>
          <a:ln w="9525">
            <a:solidFill>
              <a:schemeClr val="tx1"/>
            </a:solidFill>
            <a:round/>
            <a:headEnd/>
            <a:tailEnd/>
          </a:ln>
        </p:spPr>
        <p:txBody>
          <a:bodyPr/>
          <a:lstStyle/>
          <a:p>
            <a:endParaRPr lang="en-US"/>
          </a:p>
        </p:txBody>
      </p:sp>
      <p:sp>
        <p:nvSpPr>
          <p:cNvPr id="12" name="Subtitle 2"/>
          <p:cNvSpPr txBox="1">
            <a:spLocks/>
          </p:cNvSpPr>
          <p:nvPr/>
        </p:nvSpPr>
        <p:spPr>
          <a:xfrm>
            <a:off x="0" y="0"/>
            <a:ext cx="8458200" cy="457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u="sng" dirty="0" smtClean="0">
                <a:latin typeface="Times New Roman" pitchFamily="18" charset="0"/>
                <a:cs typeface="Times New Roman" pitchFamily="18" charset="0"/>
              </a:rPr>
              <a:t>Tiết 1</a:t>
            </a:r>
            <a:r>
              <a:rPr lang="en-US" sz="2800" b="1" dirty="0" smtClean="0">
                <a:latin typeface="Times New Roman" pitchFamily="18" charset="0"/>
                <a:cs typeface="Times New Roman" pitchFamily="18" charset="0"/>
              </a:rPr>
              <a:t>: BÀI 1: CHÍ CÔNG VÔ TƯ</a:t>
            </a:r>
            <a:endParaRPr lang="en-US" sz="2800" b="1" dirty="0">
              <a:latin typeface="Times New Roman" pitchFamily="18" charset="0"/>
              <a:cs typeface="Times New Roman" pitchFamily="18" charset="0"/>
            </a:endParaRPr>
          </a:p>
        </p:txBody>
      </p:sp>
      <p:sp>
        <p:nvSpPr>
          <p:cNvPr id="23" name="Rectangle 9"/>
          <p:cNvSpPr>
            <a:spLocks noChangeArrowheads="1"/>
          </p:cNvSpPr>
          <p:nvPr/>
        </p:nvSpPr>
        <p:spPr bwMode="auto">
          <a:xfrm>
            <a:off x="4991066" y="1318792"/>
            <a:ext cx="3962400" cy="830997"/>
          </a:xfrm>
          <a:prstGeom prst="rect">
            <a:avLst/>
          </a:prstGeom>
          <a:solidFill>
            <a:srgbClr val="92D050"/>
          </a:solidFill>
          <a:ln w="9525">
            <a:noFill/>
            <a:miter lim="800000"/>
            <a:headEnd/>
            <a:tailEnd/>
          </a:ln>
        </p:spPr>
        <p:txBody>
          <a:bodyPr anchor="ctr">
            <a:spAutoFit/>
          </a:bodyPr>
          <a:lstStyle/>
          <a:p>
            <a:pPr algn="just"/>
            <a:r>
              <a:rPr lang="en-US" sz="2400" b="1" dirty="0">
                <a:solidFill>
                  <a:srgbClr val="FF0000"/>
                </a:solidFill>
                <a:latin typeface="Times New Roman" pitchFamily="18" charset="0"/>
                <a:cs typeface="Times New Roman" pitchFamily="18" charset="0"/>
              </a:rPr>
              <a:t>*Vậy: Chí công vô tư </a:t>
            </a:r>
            <a:r>
              <a:rPr lang="en-US" sz="2400" dirty="0">
                <a:solidFill>
                  <a:srgbClr val="FF0000"/>
                </a:solidFill>
                <a:latin typeface="Times New Roman" pitchFamily="18" charset="0"/>
                <a:cs typeface="Times New Roman" pitchFamily="18" charset="0"/>
              </a:rPr>
              <a:t>mang lại</a:t>
            </a:r>
            <a:r>
              <a:rPr lang="en-US" sz="2400" b="1" dirty="0">
                <a:solidFill>
                  <a:srgbClr val="FF0000"/>
                </a:solidFill>
                <a:latin typeface="Times New Roman" pitchFamily="18" charset="0"/>
                <a:cs typeface="Times New Roman" pitchFamily="18" charset="0"/>
              </a:rPr>
              <a:t> những lợi ích gì</a:t>
            </a:r>
            <a:r>
              <a:rPr lang="en-US" sz="2400" dirty="0">
                <a:solidFill>
                  <a:srgbClr val="FF0000"/>
                </a:solidFill>
                <a:latin typeface="Times New Roman" pitchFamily="18" charset="0"/>
                <a:cs typeface="Times New Roman" pitchFamily="18" charset="0"/>
              </a:rPr>
              <a:t>? </a:t>
            </a:r>
          </a:p>
        </p:txBody>
      </p:sp>
      <p:sp>
        <p:nvSpPr>
          <p:cNvPr id="24" name="Rectangle 10"/>
          <p:cNvSpPr>
            <a:spLocks noChangeArrowheads="1"/>
          </p:cNvSpPr>
          <p:nvPr/>
        </p:nvSpPr>
        <p:spPr bwMode="auto">
          <a:xfrm>
            <a:off x="4682836" y="2244436"/>
            <a:ext cx="4461164" cy="2308324"/>
          </a:xfrm>
          <a:prstGeom prst="rect">
            <a:avLst/>
          </a:prstGeom>
          <a:noFill/>
          <a:ln w="9525">
            <a:noFill/>
            <a:miter lim="800000"/>
            <a:headEnd/>
            <a:tailEnd/>
          </a:ln>
        </p:spPr>
        <p:txBody>
          <a:bodyPr wrap="square" anchor="ctr">
            <a:spAutoFit/>
          </a:bodyPr>
          <a:lstStyle/>
          <a:p>
            <a:pPr algn="just"/>
            <a:endParaRPr lang="en-US" sz="2400" b="1" dirty="0" smtClean="0">
              <a:solidFill>
                <a:srgbClr val="0000CC"/>
              </a:solidFill>
              <a:latin typeface="Times New Roman" pitchFamily="18" charset="0"/>
              <a:cs typeface="Times New Roman" pitchFamily="18" charset="0"/>
            </a:endParaRPr>
          </a:p>
          <a:p>
            <a:pPr algn="just"/>
            <a:r>
              <a:rPr lang="en-US" sz="2400" b="1" dirty="0" smtClean="0">
                <a:solidFill>
                  <a:srgbClr val="0000CC"/>
                </a:solidFill>
                <a:latin typeface="Times New Roman" pitchFamily="18" charset="0"/>
                <a:cs typeface="Times New Roman" pitchFamily="18" charset="0"/>
              </a:rPr>
              <a:t>Đối với cá nhân: </a:t>
            </a:r>
            <a:r>
              <a:rPr lang="en-US" sz="2400" dirty="0" smtClean="0">
                <a:solidFill>
                  <a:srgbClr val="0000CC"/>
                </a:solidFill>
                <a:latin typeface="Times New Roman" pitchFamily="18" charset="0"/>
                <a:cs typeface="Times New Roman" pitchFamily="18" charset="0"/>
              </a:rPr>
              <a:t>Được mọi người tin yêu, quý trong, sống thanh thản</a:t>
            </a:r>
          </a:p>
          <a:p>
            <a:pPr algn="just"/>
            <a:r>
              <a:rPr lang="en-US" sz="2400" b="1" dirty="0" smtClean="0">
                <a:solidFill>
                  <a:srgbClr val="0000CC"/>
                </a:solidFill>
                <a:latin typeface="Times New Roman" pitchFamily="18" charset="0"/>
                <a:cs typeface="Times New Roman" pitchFamily="18" charset="0"/>
              </a:rPr>
              <a:t>Đối với xã hội: </a:t>
            </a:r>
            <a:r>
              <a:rPr lang="en-US" sz="2400" dirty="0" smtClean="0">
                <a:solidFill>
                  <a:srgbClr val="0000CC"/>
                </a:solidFill>
                <a:latin typeface="Times New Roman" pitchFamily="18" charset="0"/>
                <a:cs typeface="Times New Roman" pitchFamily="18" charset="0"/>
              </a:rPr>
              <a:t>làm </a:t>
            </a:r>
            <a:r>
              <a:rPr lang="en-US" sz="2400" dirty="0">
                <a:solidFill>
                  <a:srgbClr val="0000CC"/>
                </a:solidFill>
                <a:latin typeface="Times New Roman" pitchFamily="18" charset="0"/>
                <a:cs typeface="Times New Roman" pitchFamily="18" charset="0"/>
              </a:rPr>
              <a:t>cho quan hệ xã hội thêm tốt đẹp, xã hội công bằng, dân </a:t>
            </a:r>
            <a:r>
              <a:rPr lang="en-US" sz="2400" dirty="0" smtClean="0">
                <a:solidFill>
                  <a:srgbClr val="0000CC"/>
                </a:solidFill>
                <a:latin typeface="Times New Roman" pitchFamily="18" charset="0"/>
                <a:cs typeface="Times New Roman" pitchFamily="18" charset="0"/>
              </a:rPr>
              <a:t>chủ, </a:t>
            </a:r>
            <a:r>
              <a:rPr lang="en-US" sz="2400" dirty="0">
                <a:solidFill>
                  <a:srgbClr val="0000CC"/>
                </a:solidFill>
                <a:latin typeface="Times New Roman" pitchFamily="18" charset="0"/>
                <a:cs typeface="Times New Roman" pitchFamily="18" charset="0"/>
              </a:rPr>
              <a:t>văn </a:t>
            </a:r>
            <a:r>
              <a:rPr lang="en-US" sz="2400" dirty="0" smtClean="0">
                <a:solidFill>
                  <a:srgbClr val="0000CC"/>
                </a:solidFill>
                <a:latin typeface="Times New Roman" pitchFamily="18" charset="0"/>
                <a:cs typeface="Times New Roman" pitchFamily="18" charset="0"/>
              </a:rPr>
              <a:t>minh. </a:t>
            </a:r>
            <a:endParaRPr lang="en-US" sz="2400" dirty="0">
              <a:solidFill>
                <a:srgbClr val="0000CC"/>
              </a:solidFill>
              <a:latin typeface="Times New Roman" pitchFamily="18" charset="0"/>
              <a:cs typeface="Times New Roman" pitchFamily="18" charset="0"/>
            </a:endParaRPr>
          </a:p>
        </p:txBody>
      </p:sp>
      <p:sp>
        <p:nvSpPr>
          <p:cNvPr id="9" name="TextBox 8"/>
          <p:cNvSpPr txBox="1"/>
          <p:nvPr/>
        </p:nvSpPr>
        <p:spPr>
          <a:xfrm>
            <a:off x="288636" y="458511"/>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10" name="TextBox 9"/>
          <p:cNvSpPr txBox="1"/>
          <p:nvPr/>
        </p:nvSpPr>
        <p:spPr>
          <a:xfrm>
            <a:off x="288636" y="952446"/>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603906" y="1318792"/>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603906" y="1762780"/>
            <a:ext cx="1872629"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2. Ý nghĩa:</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72980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ox(in)">
                                      <p:cBhvr>
                                        <p:cTn id="12" dur="500"/>
                                        <p:tgtEl>
                                          <p:spTgt spid="24"/>
                                        </p:tgtEl>
                                      </p:cBhvr>
                                    </p:animEffect>
                                  </p:childTnLst>
                                </p:cTn>
                              </p:par>
                              <p:par>
                                <p:cTn id="13" presetID="35" presetClass="path" presetSubtype="0" accel="50000" decel="50000" fill="hold" grpId="0" nodeType="withEffect">
                                  <p:stCondLst>
                                    <p:cond delay="0"/>
                                  </p:stCondLst>
                                  <p:childTnLst>
                                    <p:animMotion origin="layout" path="M 3.61111E-6 -1.85185E-6 L -0.49775 0.01551 " pathEditMode="relative" rAng="0" ptsTypes="AA">
                                      <p:cBhvr>
                                        <p:cTn id="14" dur="2000" fill="hold"/>
                                        <p:tgtEl>
                                          <p:spTgt spid="24"/>
                                        </p:tgtEl>
                                        <p:attrNameLst>
                                          <p:attrName>ppt_x</p:attrName>
                                          <p:attrName>ppt_y</p:attrName>
                                        </p:attrNameLst>
                                      </p:cBhvr>
                                      <p:rCtr x="-24896" y="76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P spid="2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276600" y="2971800"/>
            <a:ext cx="2705100" cy="533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smtClean="0">
                <a:solidFill>
                  <a:schemeClr val="tx1"/>
                </a:solidFill>
                <a:latin typeface="Times New Roman" pitchFamily="18" charset="0"/>
                <a:cs typeface="Times New Roman" pitchFamily="18" charset="0"/>
              </a:rPr>
              <a:t>Rèn</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luyện</a:t>
            </a:r>
            <a:endParaRPr lang="en-US" sz="3200" b="1" dirty="0">
              <a:solidFill>
                <a:schemeClr val="tx1"/>
              </a:solidFill>
              <a:latin typeface="Times New Roman" pitchFamily="18" charset="0"/>
              <a:cs typeface="Times New Roman" pitchFamily="18" charset="0"/>
            </a:endParaRPr>
          </a:p>
        </p:txBody>
      </p:sp>
      <p:sp>
        <p:nvSpPr>
          <p:cNvPr id="3" name="Rounded Rectangle 2"/>
          <p:cNvSpPr/>
          <p:nvPr/>
        </p:nvSpPr>
        <p:spPr>
          <a:xfrm>
            <a:off x="914400" y="4038600"/>
            <a:ext cx="1600200" cy="25146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err="1" smtClean="0">
                <a:solidFill>
                  <a:schemeClr val="tx1"/>
                </a:solidFill>
                <a:latin typeface="Times New Roman" pitchFamily="18" charset="0"/>
                <a:cs typeface="Times New Roman" pitchFamily="18" charset="0"/>
              </a:rPr>
              <a:t>Suy</a:t>
            </a:r>
            <a:r>
              <a:rPr lang="en-US" sz="2400" b="1" u="sng" dirty="0" smtClean="0">
                <a:solidFill>
                  <a:schemeClr val="tx1"/>
                </a:solidFill>
                <a:latin typeface="Times New Roman" pitchFamily="18" charset="0"/>
                <a:cs typeface="Times New Roman" pitchFamily="18" charset="0"/>
              </a:rPr>
              <a:t> </a:t>
            </a:r>
            <a:r>
              <a:rPr lang="en-US" sz="2400" b="1" u="sng" dirty="0" err="1" smtClean="0">
                <a:solidFill>
                  <a:schemeClr val="tx1"/>
                </a:solidFill>
                <a:latin typeface="Times New Roman" pitchFamily="18" charset="0"/>
                <a:cs typeface="Times New Roman" pitchFamily="18" charset="0"/>
              </a:rPr>
              <a:t>nghĩ</a:t>
            </a:r>
            <a:r>
              <a:rPr lang="en-US" sz="2400" b="1" u="sng"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đúng</a:t>
            </a:r>
            <a:r>
              <a:rPr lang="en-US" sz="2400" dirty="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đắn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dựa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lẽ</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phải</a:t>
            </a:r>
            <a:endParaRPr lang="en-US" sz="2400" dirty="0">
              <a:solidFill>
                <a:schemeClr val="tx1"/>
              </a:solidFill>
              <a:latin typeface="Times New Roman" pitchFamily="18" charset="0"/>
              <a:cs typeface="Times New Roman" pitchFamily="18" charset="0"/>
            </a:endParaRPr>
          </a:p>
        </p:txBody>
      </p:sp>
      <p:sp>
        <p:nvSpPr>
          <p:cNvPr id="4" name="Rounded Rectangle 3"/>
          <p:cNvSpPr/>
          <p:nvPr/>
        </p:nvSpPr>
        <p:spPr>
          <a:xfrm>
            <a:off x="2667000" y="4038600"/>
            <a:ext cx="1676400" cy="250074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err="1" smtClean="0">
                <a:solidFill>
                  <a:schemeClr val="tx1"/>
                </a:solidFill>
                <a:latin typeface="Times New Roman" pitchFamily="18" charset="0"/>
                <a:cs typeface="Times New Roman" pitchFamily="18" charset="0"/>
              </a:rPr>
              <a:t>Hành</a:t>
            </a:r>
            <a:r>
              <a:rPr lang="en-US" sz="2400" b="1" u="sng" dirty="0" smtClean="0">
                <a:solidFill>
                  <a:schemeClr val="tx1"/>
                </a:solidFill>
                <a:latin typeface="Times New Roman" pitchFamily="18" charset="0"/>
                <a:cs typeface="Times New Roman" pitchFamily="18" charset="0"/>
              </a:rPr>
              <a:t> </a:t>
            </a:r>
            <a:r>
              <a:rPr lang="en-US" sz="2400" b="1" u="sng" dirty="0" err="1" smtClean="0">
                <a:solidFill>
                  <a:schemeClr val="tx1"/>
                </a:solidFill>
                <a:latin typeface="Times New Roman" pitchFamily="18" charset="0"/>
                <a:cs typeface="Times New Roman" pitchFamily="18" charset="0"/>
              </a:rPr>
              <a:t>động</a:t>
            </a:r>
            <a:r>
              <a:rPr lang="en-US" sz="2400" b="1" u="sng"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ngay</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thẳng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không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thiên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vị</a:t>
            </a:r>
            <a:endParaRPr lang="en-US" sz="2400" dirty="0">
              <a:solidFill>
                <a:schemeClr val="tx1"/>
              </a:solidFill>
              <a:latin typeface="Times New Roman" pitchFamily="18" charset="0"/>
              <a:cs typeface="Times New Roman" pitchFamily="18" charset="0"/>
            </a:endParaRPr>
          </a:p>
        </p:txBody>
      </p:sp>
      <p:sp>
        <p:nvSpPr>
          <p:cNvPr id="6" name="Rounded Rectangle 5"/>
          <p:cNvSpPr/>
          <p:nvPr/>
        </p:nvSpPr>
        <p:spPr>
          <a:xfrm>
            <a:off x="4495800" y="4038600"/>
            <a:ext cx="1981200" cy="251460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u="sng" dirty="0" err="1" smtClean="0">
                <a:solidFill>
                  <a:schemeClr val="tx1"/>
                </a:solidFill>
                <a:latin typeface="Times New Roman" pitchFamily="18" charset="0"/>
                <a:cs typeface="Times New Roman" pitchFamily="18" charset="0"/>
              </a:rPr>
              <a:t>Thái</a:t>
            </a:r>
            <a:r>
              <a:rPr lang="en-US" sz="2200" b="1" u="sng" dirty="0" smtClean="0">
                <a:solidFill>
                  <a:schemeClr val="tx1"/>
                </a:solidFill>
                <a:latin typeface="Times New Roman" pitchFamily="18" charset="0"/>
                <a:cs typeface="Times New Roman" pitchFamily="18" charset="0"/>
              </a:rPr>
              <a:t> </a:t>
            </a:r>
            <a:r>
              <a:rPr lang="en-US" sz="2200" b="1" u="sng" dirty="0" err="1" smtClean="0">
                <a:solidFill>
                  <a:schemeClr val="tx1"/>
                </a:solidFill>
                <a:latin typeface="Times New Roman" pitchFamily="18" charset="0"/>
                <a:cs typeface="Times New Roman" pitchFamily="18" charset="0"/>
              </a:rPr>
              <a:t>độ</a:t>
            </a:r>
            <a:r>
              <a:rPr lang="en-US" sz="2200" b="1" u="sng"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ủng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hộ</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người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chí</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công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vô</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tư</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dám</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lên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án</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người</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thiếu</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chí</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công</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vô</a:t>
            </a:r>
            <a:r>
              <a:rPr lang="en-US" sz="2200" dirty="0" smtClean="0">
                <a:solidFill>
                  <a:schemeClr val="tx1"/>
                </a:solidFill>
                <a:latin typeface="Times New Roman" pitchFamily="18" charset="0"/>
                <a:cs typeface="Times New Roman" pitchFamily="18" charset="0"/>
              </a:rPr>
              <a:t> </a:t>
            </a:r>
            <a:r>
              <a:rPr lang="en-US" sz="2200" dirty="0" err="1" smtClean="0">
                <a:solidFill>
                  <a:schemeClr val="tx1"/>
                </a:solidFill>
                <a:latin typeface="Times New Roman" pitchFamily="18" charset="0"/>
                <a:cs typeface="Times New Roman" pitchFamily="18" charset="0"/>
              </a:rPr>
              <a:t>tư</a:t>
            </a:r>
            <a:r>
              <a:rPr lang="en-US" sz="2200" dirty="0" smtClean="0">
                <a:solidFill>
                  <a:schemeClr val="tx1"/>
                </a:solidFill>
                <a:latin typeface="Times New Roman" pitchFamily="18" charset="0"/>
                <a:cs typeface="Times New Roman" pitchFamily="18" charset="0"/>
              </a:rPr>
              <a:t>	</a:t>
            </a:r>
            <a:endParaRPr lang="en-US" sz="2200" dirty="0">
              <a:solidFill>
                <a:schemeClr val="tx1"/>
              </a:solidFill>
              <a:latin typeface="Times New Roman" pitchFamily="18" charset="0"/>
              <a:cs typeface="Times New Roman" pitchFamily="18" charset="0"/>
            </a:endParaRPr>
          </a:p>
        </p:txBody>
      </p:sp>
      <p:sp>
        <p:nvSpPr>
          <p:cNvPr id="7" name="Rounded Rectangle 6"/>
          <p:cNvSpPr/>
          <p:nvPr/>
        </p:nvSpPr>
        <p:spPr>
          <a:xfrm>
            <a:off x="6781800" y="3990109"/>
            <a:ext cx="1676400" cy="254923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err="1" smtClean="0">
                <a:solidFill>
                  <a:schemeClr val="tx1"/>
                </a:solidFill>
                <a:latin typeface="Times New Roman" pitchFamily="18" charset="0"/>
                <a:cs typeface="Times New Roman" pitchFamily="18" charset="0"/>
              </a:rPr>
              <a:t>Phẩm</a:t>
            </a:r>
            <a:r>
              <a:rPr lang="en-US" sz="2400" b="1" u="sng" dirty="0" smtClean="0">
                <a:solidFill>
                  <a:schemeClr val="tx1"/>
                </a:solidFill>
                <a:latin typeface="Times New Roman" pitchFamily="18" charset="0"/>
                <a:cs typeface="Times New Roman" pitchFamily="18" charset="0"/>
              </a:rPr>
              <a:t> </a:t>
            </a:r>
            <a:r>
              <a:rPr lang="en-US" sz="2400" b="1" u="sng" dirty="0" err="1" smtClean="0">
                <a:solidFill>
                  <a:schemeClr val="tx1"/>
                </a:solidFill>
                <a:latin typeface="Times New Roman" pitchFamily="18" charset="0"/>
                <a:cs typeface="Times New Roman" pitchFamily="18" charset="0"/>
              </a:rPr>
              <a:t>chất</a:t>
            </a:r>
            <a:r>
              <a:rPr lang="en-US" sz="2400" b="1" u="sng"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Liêm</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khiết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trung</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thực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tự</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trọng</a:t>
            </a:r>
            <a:r>
              <a:rPr lang="en-US" sz="2400" dirty="0" smtClean="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
        <p:nvSpPr>
          <p:cNvPr id="8" name="Subtitle 2"/>
          <p:cNvSpPr txBox="1">
            <a:spLocks/>
          </p:cNvSpPr>
          <p:nvPr/>
        </p:nvSpPr>
        <p:spPr>
          <a:xfrm>
            <a:off x="0" y="0"/>
            <a:ext cx="8458200" cy="457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u="sng" dirty="0" smtClean="0">
                <a:latin typeface="Times New Roman" pitchFamily="18" charset="0"/>
                <a:cs typeface="Times New Roman" pitchFamily="18" charset="0"/>
              </a:rPr>
              <a:t>Tiết 1</a:t>
            </a:r>
            <a:r>
              <a:rPr lang="en-US" sz="2800" b="1" dirty="0" smtClean="0">
                <a:latin typeface="Times New Roman" pitchFamily="18" charset="0"/>
                <a:cs typeface="Times New Roman" pitchFamily="18" charset="0"/>
              </a:rPr>
              <a:t>: BÀI 1: CHÍ CÔNG VÔ TƯ</a:t>
            </a:r>
            <a:endParaRPr lang="en-US" sz="2800" b="1" dirty="0">
              <a:latin typeface="Times New Roman" pitchFamily="18" charset="0"/>
              <a:cs typeface="Times New Roman" pitchFamily="18" charset="0"/>
            </a:endParaRPr>
          </a:p>
        </p:txBody>
      </p:sp>
      <p:sp>
        <p:nvSpPr>
          <p:cNvPr id="9" name="TextBox 8"/>
          <p:cNvSpPr txBox="1"/>
          <p:nvPr/>
        </p:nvSpPr>
        <p:spPr>
          <a:xfrm>
            <a:off x="288636" y="458511"/>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10" name="TextBox 9"/>
          <p:cNvSpPr txBox="1"/>
          <p:nvPr/>
        </p:nvSpPr>
        <p:spPr>
          <a:xfrm>
            <a:off x="288636" y="952446"/>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603906" y="1318792"/>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603906" y="1762780"/>
            <a:ext cx="1872629"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2. Ý nghĩa:</a:t>
            </a:r>
            <a:endParaRPr lang="en-US" sz="28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03906" y="2195092"/>
            <a:ext cx="2300630"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3. Rèn luyện: </a:t>
            </a:r>
            <a:endParaRPr lang="en-US" sz="2800" b="1" dirty="0">
              <a:latin typeface="Times New Roman" panose="02020603050405020304" pitchFamily="18" charset="0"/>
              <a:cs typeface="Times New Roman" panose="02020603050405020304" pitchFamily="18" charset="0"/>
            </a:endParaRPr>
          </a:p>
        </p:txBody>
      </p:sp>
      <p:cxnSp>
        <p:nvCxnSpPr>
          <p:cNvPr id="14" name="Straight Arrow Connector 13"/>
          <p:cNvCxnSpPr>
            <a:stCxn id="2" idx="2"/>
          </p:cNvCxnSpPr>
          <p:nvPr/>
        </p:nvCxnSpPr>
        <p:spPr>
          <a:xfrm>
            <a:off x="4629150" y="3505200"/>
            <a:ext cx="0"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1754221" y="3733800"/>
            <a:ext cx="5865779"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54221" y="3837709"/>
            <a:ext cx="0" cy="1613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4" idx="0"/>
          </p:cNvCxnSpPr>
          <p:nvPr/>
        </p:nvCxnSpPr>
        <p:spPr>
          <a:xfrm>
            <a:off x="3505200" y="3771900"/>
            <a:ext cx="0" cy="266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562600" y="3771900"/>
            <a:ext cx="0" cy="2271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7" idx="0"/>
          </p:cNvCxnSpPr>
          <p:nvPr/>
        </p:nvCxnSpPr>
        <p:spPr>
          <a:xfrm>
            <a:off x="7620000" y="3733800"/>
            <a:ext cx="0" cy="2563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Cloud Callout 24"/>
          <p:cNvSpPr/>
          <p:nvPr/>
        </p:nvSpPr>
        <p:spPr>
          <a:xfrm>
            <a:off x="3886200" y="858620"/>
            <a:ext cx="5029200" cy="185969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latin typeface="Times New Roman" panose="02020603050405020304" pitchFamily="18" charset="0"/>
                <a:cs typeface="Times New Roman" panose="02020603050405020304" pitchFamily="18" charset="0"/>
              </a:rPr>
              <a:t>Để trở thành người chí công vô tư chúng ta cần phải làm gì?</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283811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circle(in)">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par>
                                <p:cTn id="18" presetID="16" presetClass="entr" presetSubtype="21"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par>
                                <p:cTn id="21" presetID="16" presetClass="entr" presetSubtype="21"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arn(inVertical)">
                                      <p:cBhvr>
                                        <p:cTn id="23" dur="500"/>
                                        <p:tgtEl>
                                          <p:spTgt spid="18"/>
                                        </p:tgtEl>
                                      </p:cBhvr>
                                    </p:animEffect>
                                  </p:childTnLst>
                                </p:cTn>
                              </p:par>
                              <p:par>
                                <p:cTn id="24" presetID="16" presetClass="entr" presetSubtype="21"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barn(inVertical)">
                                      <p:cBhvr>
                                        <p:cTn id="26" dur="500"/>
                                        <p:tgtEl>
                                          <p:spTgt spid="20"/>
                                        </p:tgtEl>
                                      </p:cBhvr>
                                    </p:animEffect>
                                  </p:childTnLst>
                                </p:cTn>
                              </p:par>
                              <p:par>
                                <p:cTn id="27" presetID="16" presetClass="entr" presetSubtype="21"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par>
                                <p:cTn id="30" presetID="16" presetClass="entr" presetSubtype="21" fill="hold"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arn(inVertical)">
                                      <p:cBhvr>
                                        <p:cTn id="32" dur="500"/>
                                        <p:tgtEl>
                                          <p:spTgt spid="24"/>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arn(inVertical)">
                                      <p:cBhvr>
                                        <p:cTn id="35" dur="500"/>
                                        <p:tgtEl>
                                          <p:spTgt spid="7"/>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arn(inVertical)">
                                      <p:cBhvr>
                                        <p:cTn id="38" dur="500"/>
                                        <p:tgtEl>
                                          <p:spTgt spid="6"/>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barn(inVertical)">
                                      <p:cBhvr>
                                        <p:cTn id="41" dur="500"/>
                                        <p:tgtEl>
                                          <p:spTgt spid="4"/>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barn(inVertical)">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7" grpId="0" animBg="1"/>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0" y="0"/>
            <a:ext cx="8458200" cy="457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u="sng" dirty="0" smtClean="0">
                <a:latin typeface="Times New Roman" pitchFamily="18" charset="0"/>
                <a:cs typeface="Times New Roman" pitchFamily="18" charset="0"/>
              </a:rPr>
              <a:t>Tiết 1</a:t>
            </a:r>
            <a:r>
              <a:rPr lang="en-US" sz="2800" b="1" dirty="0" smtClean="0">
                <a:latin typeface="Times New Roman" pitchFamily="18" charset="0"/>
                <a:cs typeface="Times New Roman" pitchFamily="18" charset="0"/>
              </a:rPr>
              <a:t>: BÀI 1: CHÍ CÔNG VÔ TƯ</a:t>
            </a:r>
            <a:endParaRPr lang="en-US" sz="2800" b="1" dirty="0">
              <a:latin typeface="Times New Roman" pitchFamily="18" charset="0"/>
              <a:cs typeface="Times New Roman" pitchFamily="18" charset="0"/>
            </a:endParaRPr>
          </a:p>
        </p:txBody>
      </p:sp>
      <p:sp>
        <p:nvSpPr>
          <p:cNvPr id="9" name="TextBox 8"/>
          <p:cNvSpPr txBox="1"/>
          <p:nvPr/>
        </p:nvSpPr>
        <p:spPr>
          <a:xfrm>
            <a:off x="288636" y="458511"/>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10" name="TextBox 9"/>
          <p:cNvSpPr txBox="1"/>
          <p:nvPr/>
        </p:nvSpPr>
        <p:spPr>
          <a:xfrm>
            <a:off x="288636" y="952446"/>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603906" y="1318792"/>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603906" y="1762780"/>
            <a:ext cx="1872629"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2. Ý nghĩa:</a:t>
            </a:r>
            <a:endParaRPr lang="en-US" sz="28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03906" y="2195092"/>
            <a:ext cx="2300630"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3. Rèn luyện: </a:t>
            </a:r>
            <a:endParaRPr lang="en-US" sz="2800" b="1"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310651" y="2639080"/>
            <a:ext cx="2342244"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III. BÀI TẬP:</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50388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04800"/>
            <a:ext cx="3048000" cy="523220"/>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III. LUYỆN TẬP:</a:t>
            </a:r>
            <a:endParaRPr lang="en-US" sz="2800" b="1" dirty="0">
              <a:solidFill>
                <a:srgbClr val="0000CC"/>
              </a:solidFill>
              <a:latin typeface="Times New Roman" pitchFamily="18" charset="0"/>
              <a:cs typeface="Times New Roman" pitchFamily="18" charset="0"/>
            </a:endParaRPr>
          </a:p>
        </p:txBody>
      </p:sp>
      <p:sp>
        <p:nvSpPr>
          <p:cNvPr id="3" name="TextBox 2"/>
          <p:cNvSpPr txBox="1"/>
          <p:nvPr/>
        </p:nvSpPr>
        <p:spPr>
          <a:xfrm>
            <a:off x="471055" y="727501"/>
            <a:ext cx="8229600" cy="830997"/>
          </a:xfrm>
          <a:prstGeom prst="rect">
            <a:avLst/>
          </a:prstGeom>
          <a:noFill/>
        </p:spPr>
        <p:txBody>
          <a:bodyPr wrap="square" rtlCol="0">
            <a:spAutoFit/>
          </a:bodyPr>
          <a:lstStyle/>
          <a:p>
            <a:r>
              <a:rPr lang="en-US" sz="2400" b="1" dirty="0" smtClean="0">
                <a:solidFill>
                  <a:srgbClr val="C00000"/>
                </a:solidFill>
                <a:latin typeface="Times New Roman" pitchFamily="18" charset="0"/>
                <a:cs typeface="Times New Roman" pitchFamily="18" charset="0"/>
              </a:rPr>
              <a:t>1.Trong </a:t>
            </a:r>
            <a:r>
              <a:rPr lang="en-US" sz="2400" b="1" dirty="0" err="1" smtClean="0">
                <a:solidFill>
                  <a:srgbClr val="C00000"/>
                </a:solidFill>
                <a:latin typeface="Times New Roman" pitchFamily="18" charset="0"/>
                <a:cs typeface="Times New Roman" pitchFamily="18" charset="0"/>
              </a:rPr>
              <a:t>những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hành</a:t>
            </a:r>
            <a:r>
              <a:rPr lang="en-US" sz="2400" b="1" dirty="0" smtClean="0">
                <a:solidFill>
                  <a:srgbClr val="C00000"/>
                </a:solidFill>
                <a:latin typeface="Times New Roman" pitchFamily="18" charset="0"/>
                <a:cs typeface="Times New Roman" pitchFamily="18" charset="0"/>
              </a:rPr>
              <a:t> vi </a:t>
            </a:r>
            <a:r>
              <a:rPr lang="en-US" sz="2400" b="1" dirty="0" err="1" smtClean="0">
                <a:solidFill>
                  <a:srgbClr val="C00000"/>
                </a:solidFill>
                <a:latin typeface="Times New Roman" pitchFamily="18" charset="0"/>
                <a:cs typeface="Times New Roman" pitchFamily="18" charset="0"/>
              </a:rPr>
              <a:t>sau</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đây</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hành</a:t>
            </a:r>
            <a:r>
              <a:rPr lang="en-US" sz="2400" b="1" dirty="0" smtClean="0">
                <a:solidFill>
                  <a:srgbClr val="C00000"/>
                </a:solidFill>
                <a:latin typeface="Times New Roman" pitchFamily="18" charset="0"/>
                <a:cs typeface="Times New Roman" pitchFamily="18" charset="0"/>
              </a:rPr>
              <a:t> vi </a:t>
            </a:r>
            <a:r>
              <a:rPr lang="en-US" sz="2400" b="1" dirty="0" err="1" smtClean="0">
                <a:solidFill>
                  <a:srgbClr val="C00000"/>
                </a:solidFill>
                <a:latin typeface="Times New Roman" pitchFamily="18" charset="0"/>
                <a:cs typeface="Times New Roman" pitchFamily="18" charset="0"/>
              </a:rPr>
              <a:t>nào</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thể</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hiện</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phẩm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chất</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chí</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công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vô</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tư</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hoặc</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không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chí</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công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vô</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tư</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Vì</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sao</a:t>
            </a:r>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latin typeface="Times New Roman" pitchFamily="18" charset="0"/>
              <a:cs typeface="Times New Roman" pitchFamily="18" charset="0"/>
            </a:endParaRPr>
          </a:p>
        </p:txBody>
      </p:sp>
      <p:sp>
        <p:nvSpPr>
          <p:cNvPr id="4" name="TextBox 3"/>
          <p:cNvSpPr txBox="1"/>
          <p:nvPr/>
        </p:nvSpPr>
        <p:spPr>
          <a:xfrm>
            <a:off x="277091" y="1885890"/>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a:t>
            </a:r>
            <a:endParaRPr lang="en-US" sz="2000" b="1" dirty="0">
              <a:latin typeface="Times New Roman" pitchFamily="18" charset="0"/>
              <a:cs typeface="Times New Roman" pitchFamily="18" charset="0"/>
            </a:endParaRPr>
          </a:p>
        </p:txBody>
      </p:sp>
      <p:sp>
        <p:nvSpPr>
          <p:cNvPr id="5" name="TextBox 4"/>
          <p:cNvSpPr txBox="1"/>
          <p:nvPr/>
        </p:nvSpPr>
        <p:spPr>
          <a:xfrm>
            <a:off x="609600" y="1558498"/>
            <a:ext cx="8153400" cy="1015663"/>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Mai </a:t>
            </a:r>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giỏi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lớp</a:t>
            </a:r>
            <a:r>
              <a:rPr lang="en-US" sz="2000" b="1" dirty="0" smtClean="0">
                <a:latin typeface="Times New Roman" pitchFamily="18" charset="0"/>
                <a:cs typeface="Times New Roman" pitchFamily="18" charset="0"/>
              </a:rPr>
              <a:t> 9A, </a:t>
            </a:r>
            <a:r>
              <a:rPr lang="en-US" sz="2000" b="1" dirty="0" err="1" smtClean="0">
                <a:latin typeface="Times New Roman" pitchFamily="18" charset="0"/>
                <a:cs typeface="Times New Roman" pitchFamily="18" charset="0"/>
              </a:rPr>
              <a:t>nhưng</a:t>
            </a:r>
            <a:r>
              <a:rPr lang="en-US" sz="2000" b="1" dirty="0" smtClean="0">
                <a:latin typeface="Times New Roman" pitchFamily="18" charset="0"/>
                <a:cs typeface="Times New Roman" pitchFamily="18" charset="0"/>
              </a:rPr>
              <a:t> Mai </a:t>
            </a:r>
            <a:r>
              <a:rPr lang="en-US" sz="2000" b="1" dirty="0" err="1" smtClean="0">
                <a:latin typeface="Times New Roman" pitchFamily="18" charset="0"/>
                <a:cs typeface="Times New Roman" pitchFamily="18" charset="0"/>
              </a:rPr>
              <a:t>không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muốn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tham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động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trường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lớp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vì</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mất</a:t>
            </a:r>
            <a:r>
              <a:rPr lang="en-US" sz="2000" b="1" dirty="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ảnh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hưởng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học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bản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thân</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7" name="TextBox 6"/>
          <p:cNvSpPr txBox="1"/>
          <p:nvPr/>
        </p:nvSpPr>
        <p:spPr>
          <a:xfrm>
            <a:off x="304800" y="2763798"/>
            <a:ext cx="4572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b</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8" name="TextBox 7"/>
          <p:cNvSpPr txBox="1"/>
          <p:nvPr/>
        </p:nvSpPr>
        <p:spPr>
          <a:xfrm>
            <a:off x="644236" y="2743200"/>
            <a:ext cx="8153400"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lớp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trưởng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thường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bỏ</a:t>
            </a:r>
            <a:r>
              <a:rPr lang="en-US" sz="2000" b="1" dirty="0" smtClean="0">
                <a:latin typeface="Times New Roman" pitchFamily="18" charset="0"/>
                <a:cs typeface="Times New Roman" pitchFamily="18" charset="0"/>
              </a:rPr>
              <a:t> qua </a:t>
            </a:r>
            <a:r>
              <a:rPr lang="en-US" sz="2000" b="1" dirty="0" err="1" smtClean="0">
                <a:latin typeface="Times New Roman" pitchFamily="18" charset="0"/>
                <a:cs typeface="Times New Roman" pitchFamily="18" charset="0"/>
              </a:rPr>
              <a:t>khuyết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điểm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mình</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9" name="TextBox 8"/>
          <p:cNvSpPr txBox="1"/>
          <p:nvPr/>
        </p:nvSpPr>
        <p:spPr>
          <a:xfrm>
            <a:off x="311728" y="3577266"/>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c)</a:t>
            </a:r>
            <a:endParaRPr lang="en-US" sz="2000" b="1" dirty="0">
              <a:latin typeface="Times New Roman" pitchFamily="18" charset="0"/>
              <a:cs typeface="Times New Roman" pitchFamily="18" charset="0"/>
            </a:endParaRPr>
          </a:p>
        </p:txBody>
      </p:sp>
      <p:sp>
        <p:nvSpPr>
          <p:cNvPr id="10" name="TextBox 9"/>
          <p:cNvSpPr txBox="1"/>
          <p:nvPr/>
        </p:nvSpPr>
        <p:spPr>
          <a:xfrm>
            <a:off x="685800" y="3505200"/>
            <a:ext cx="8153400"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bộ</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lãnh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đạo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chỉ</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luôn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ủng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hộ</a:t>
            </a:r>
            <a:r>
              <a:rPr lang="en-US" sz="2000" b="1" dirty="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bảo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vệ</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mọi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việc</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11" name="TextBox 10"/>
          <p:cNvSpPr txBox="1"/>
          <p:nvPr/>
        </p:nvSpPr>
        <p:spPr>
          <a:xfrm>
            <a:off x="284018" y="4393150"/>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d)</a:t>
            </a:r>
            <a:endParaRPr lang="en-US" sz="2000" b="1" dirty="0">
              <a:latin typeface="Times New Roman" pitchFamily="18" charset="0"/>
              <a:cs typeface="Times New Roman" pitchFamily="18" charset="0"/>
            </a:endParaRPr>
          </a:p>
        </p:txBody>
      </p:sp>
      <p:sp>
        <p:nvSpPr>
          <p:cNvPr id="12" name="TextBox 11"/>
          <p:cNvSpPr txBox="1"/>
          <p:nvPr/>
        </p:nvSpPr>
        <p:spPr>
          <a:xfrm>
            <a:off x="692727" y="4213086"/>
            <a:ext cx="8153400"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đợt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xét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đua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cuối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năm</a:t>
            </a:r>
            <a:r>
              <a:rPr lang="en-US" sz="2000" b="1" dirty="0" smtClean="0">
                <a:latin typeface="Times New Roman" pitchFamily="18" charset="0"/>
                <a:cs typeface="Times New Roman" pitchFamily="18" charset="0"/>
              </a:rPr>
              <a:t>, Lam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chỉ</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đủ</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tiêu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chuẩn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ra.</a:t>
            </a:r>
            <a:endParaRPr lang="en-US" sz="2000" b="1" dirty="0">
              <a:latin typeface="Times New Roman" pitchFamily="18" charset="0"/>
              <a:cs typeface="Times New Roman" pitchFamily="18" charset="0"/>
            </a:endParaRPr>
          </a:p>
        </p:txBody>
      </p:sp>
      <p:sp>
        <p:nvSpPr>
          <p:cNvPr id="13" name="TextBox 12"/>
          <p:cNvSpPr txBox="1"/>
          <p:nvPr/>
        </p:nvSpPr>
        <p:spPr>
          <a:xfrm>
            <a:off x="290946" y="5163740"/>
            <a:ext cx="4572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đ</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14" name="TextBox 13"/>
          <p:cNvSpPr txBox="1"/>
          <p:nvPr/>
        </p:nvSpPr>
        <p:spPr>
          <a:xfrm>
            <a:off x="651163" y="4976649"/>
            <a:ext cx="8153400"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chấn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chỉnh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nền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nếp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kỉ</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luật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theo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Đĩnh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nghiêm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trường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hợp</a:t>
            </a:r>
            <a:r>
              <a:rPr lang="en-US" sz="2000" b="1" dirty="0" smtClean="0">
                <a:latin typeface="Times New Roman" pitchFamily="18" charset="0"/>
                <a:cs typeface="Times New Roman" pitchFamily="18" charset="0"/>
              </a:rPr>
              <a:t> vi </a:t>
            </a:r>
            <a:r>
              <a:rPr lang="en-US" sz="2000" b="1" dirty="0" err="1" smtClean="0">
                <a:latin typeface="Times New Roman" pitchFamily="18" charset="0"/>
                <a:cs typeface="Times New Roman" pitchFamily="18" charset="0"/>
              </a:rPr>
              <a:t>phạm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bộ</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cấp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dưới</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15" name="TextBox 14"/>
          <p:cNvSpPr txBox="1"/>
          <p:nvPr/>
        </p:nvSpPr>
        <p:spPr>
          <a:xfrm>
            <a:off x="381000" y="5674852"/>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a:t>
            </a:r>
            <a:endParaRPr lang="en-US" sz="2000" b="1" dirty="0">
              <a:latin typeface="Times New Roman" pitchFamily="18" charset="0"/>
              <a:cs typeface="Times New Roman" pitchFamily="18" charset="0"/>
            </a:endParaRPr>
          </a:p>
        </p:txBody>
      </p:sp>
      <p:sp>
        <p:nvSpPr>
          <p:cNvPr id="16" name="TextBox 15"/>
          <p:cNvSpPr txBox="1"/>
          <p:nvPr/>
        </p:nvSpPr>
        <p:spPr>
          <a:xfrm>
            <a:off x="734291" y="5618946"/>
            <a:ext cx="8153400" cy="1015663"/>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Nhà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Nga</a:t>
            </a:r>
            <a:r>
              <a:rPr lang="en-US" sz="2000" b="1" dirty="0" smtClean="0">
                <a:latin typeface="Times New Roman" pitchFamily="18" charset="0"/>
                <a:cs typeface="Times New Roman" pitchFamily="18" charset="0"/>
              </a:rPr>
              <a:t> ở </a:t>
            </a:r>
            <a:r>
              <a:rPr lang="en-US" sz="2000" b="1" dirty="0" err="1" smtClean="0">
                <a:latin typeface="Times New Roman" pitchFamily="18" charset="0"/>
                <a:cs typeface="Times New Roman" pitchFamily="18" charset="0"/>
              </a:rPr>
              <a:t>mặt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phố</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rất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thuận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việc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doanh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nhưng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nước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chủ</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phóng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mặt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đường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vui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vẻ</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chấp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hành</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6" name="TextBox 5"/>
          <p:cNvSpPr txBox="1"/>
          <p:nvPr/>
        </p:nvSpPr>
        <p:spPr>
          <a:xfrm>
            <a:off x="706581" y="1763524"/>
            <a:ext cx="7994073" cy="1200329"/>
          </a:xfrm>
          <a:prstGeom prst="rect">
            <a:avLst/>
          </a:prstGeom>
          <a:noFill/>
        </p:spPr>
        <p:txBody>
          <a:bodyPr wrap="square" rtlCol="0">
            <a:spAutoFit/>
          </a:bodyPr>
          <a:lstStyle/>
          <a:p>
            <a:r>
              <a:rPr lang="en-US" dirty="0" smtClean="0">
                <a:sym typeface="Wingdings" pitchFamily="2" charset="2"/>
              </a:rPr>
              <a:t></a:t>
            </a:r>
            <a:r>
              <a:rPr lang="en-US" sz="2400" b="1" dirty="0" smtClean="0">
                <a:solidFill>
                  <a:srgbClr val="FF0000"/>
                </a:solidFill>
                <a:latin typeface="Times New Roman" pitchFamily="18" charset="0"/>
                <a:cs typeface="Times New Roman" pitchFamily="18" charset="0"/>
                <a:sym typeface="Wingdings" pitchFamily="2" charset="2"/>
              </a:rPr>
              <a:t>Không chí công vô tư, vì họ vẫn có lối sống ích kỉ, đặt lợi ích cá nhân lên trên lợi ích chung, tính toán, nhỏ nhen hoặc bao che khuyết điểm cho bạn( không công bằng)</a:t>
            </a:r>
            <a:endParaRPr lang="en-US" sz="2400" b="1" dirty="0">
              <a:solidFill>
                <a:srgbClr val="FF0000"/>
              </a:solidFill>
              <a:latin typeface="Times New Roman" pitchFamily="18" charset="0"/>
              <a:cs typeface="Times New Roman" pitchFamily="18" charset="0"/>
            </a:endParaRPr>
          </a:p>
        </p:txBody>
      </p:sp>
      <p:sp>
        <p:nvSpPr>
          <p:cNvPr id="17" name="TextBox 16"/>
          <p:cNvSpPr txBox="1"/>
          <p:nvPr/>
        </p:nvSpPr>
        <p:spPr>
          <a:xfrm>
            <a:off x="848591" y="5019472"/>
            <a:ext cx="7924800" cy="830997"/>
          </a:xfrm>
          <a:prstGeom prst="rect">
            <a:avLst/>
          </a:prstGeom>
          <a:noFill/>
        </p:spPr>
        <p:txBody>
          <a:bodyPr wrap="square" rtlCol="0">
            <a:spAutoFit/>
          </a:bodyPr>
          <a:lstStyle/>
          <a:p>
            <a:r>
              <a:rPr lang="en-US" dirty="0" smtClean="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Chí</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công</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vô</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tư</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làm</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việc</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xuất</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phát</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từ</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lợi</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ích</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chung</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đặt</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lợi</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ích</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chung</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lên</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trên</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lợi</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ích</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cá</a:t>
            </a:r>
            <a:r>
              <a:rPr lang="en-US" sz="2400" b="1" dirty="0" smtClean="0">
                <a:solidFill>
                  <a:srgbClr val="FF0000"/>
                </a:solidFill>
                <a:latin typeface="Times New Roman" pitchFamily="18" charset="0"/>
                <a:cs typeface="Times New Roman" pitchFamily="18" charset="0"/>
                <a:sym typeface="Wingdings" pitchFamily="2" charset="2"/>
              </a:rPr>
              <a:t> </a:t>
            </a:r>
            <a:r>
              <a:rPr lang="en-US" sz="2400" b="1" dirty="0" err="1" smtClean="0">
                <a:solidFill>
                  <a:srgbClr val="FF0000"/>
                </a:solidFill>
                <a:latin typeface="Times New Roman" pitchFamily="18" charset="0"/>
                <a:cs typeface="Times New Roman" pitchFamily="18" charset="0"/>
                <a:sym typeface="Wingdings" pitchFamily="2" charset="2"/>
              </a:rPr>
              <a:t>nhân</a:t>
            </a:r>
            <a:r>
              <a:rPr lang="en-US" sz="2400" b="1" dirty="0" smtClean="0">
                <a:solidFill>
                  <a:srgbClr val="FF0000"/>
                </a:solidFill>
                <a:latin typeface="Times New Roman" pitchFamily="18" charset="0"/>
                <a:cs typeface="Times New Roman" pitchFamily="18" charset="0"/>
                <a:sym typeface="Wingdings" pitchFamily="2" charset="2"/>
              </a:rPr>
              <a:t>.</a:t>
            </a:r>
            <a:endParaRPr lang="en-US"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9646660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8"/>
                                        </p:tgtEl>
                                        <p:attrNameLst>
                                          <p:attrName>ppt_x</p:attrName>
                                        </p:attrNameLst>
                                      </p:cBhvr>
                                      <p:tavLst>
                                        <p:tav tm="0">
                                          <p:val>
                                            <p:strVal val="ppt_x"/>
                                          </p:val>
                                        </p:tav>
                                        <p:tav tm="100000">
                                          <p:val>
                                            <p:strVal val="ppt_x"/>
                                          </p:val>
                                        </p:tav>
                                      </p:tavLst>
                                    </p:anim>
                                    <p:anim calcmode="lin" valueType="num">
                                      <p:cBhvr additive="base">
                                        <p:cTn id="11" dur="500"/>
                                        <p:tgtEl>
                                          <p:spTgt spid="8"/>
                                        </p:tgtEl>
                                        <p:attrNameLst>
                                          <p:attrName>ppt_y</p:attrName>
                                        </p:attrNameLst>
                                      </p:cBhvr>
                                      <p:tavLst>
                                        <p:tav tm="0">
                                          <p:val>
                                            <p:strVal val="ppt_y"/>
                                          </p:val>
                                        </p:tav>
                                        <p:tav tm="100000">
                                          <p:val>
                                            <p:strVal val="1+ppt_h/2"/>
                                          </p:val>
                                        </p:tav>
                                      </p:tavLst>
                                    </p:anim>
                                    <p:set>
                                      <p:cBhvr>
                                        <p:cTn id="12" dur="1" fill="hold">
                                          <p:stCondLst>
                                            <p:cond delay="499"/>
                                          </p:stCondLst>
                                        </p:cTn>
                                        <p:tgtEl>
                                          <p:spTgt spid="8"/>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500"/>
                                        <p:tgtEl>
                                          <p:spTgt spid="10"/>
                                        </p:tgtEl>
                                        <p:attrNameLst>
                                          <p:attrName>ppt_x</p:attrName>
                                        </p:attrNameLst>
                                      </p:cBhvr>
                                      <p:tavLst>
                                        <p:tav tm="0">
                                          <p:val>
                                            <p:strVal val="ppt_x"/>
                                          </p:val>
                                        </p:tav>
                                        <p:tav tm="100000">
                                          <p:val>
                                            <p:strVal val="ppt_x"/>
                                          </p:val>
                                        </p:tav>
                                      </p:tavLst>
                                    </p:anim>
                                    <p:anim calcmode="lin" valueType="num">
                                      <p:cBhvr additive="base">
                                        <p:cTn id="15" dur="500"/>
                                        <p:tgtEl>
                                          <p:spTgt spid="10"/>
                                        </p:tgtEl>
                                        <p:attrNameLst>
                                          <p:attrName>ppt_y</p:attrName>
                                        </p:attrNameLst>
                                      </p:cBhvr>
                                      <p:tavLst>
                                        <p:tav tm="0">
                                          <p:val>
                                            <p:strVal val="ppt_y"/>
                                          </p:val>
                                        </p:tav>
                                        <p:tav tm="100000">
                                          <p:val>
                                            <p:strVal val="1+ppt_h/2"/>
                                          </p:val>
                                        </p:tav>
                                      </p:tavLst>
                                    </p:anim>
                                    <p:set>
                                      <p:cBhvr>
                                        <p:cTn id="16" dur="1" fill="hold">
                                          <p:stCondLst>
                                            <p:cond delay="499"/>
                                          </p:stCondLst>
                                        </p:cTn>
                                        <p:tgtEl>
                                          <p:spTgt spid="1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circle(in)">
                                      <p:cBhvr>
                                        <p:cTn id="26" dur="2000"/>
                                        <p:tgtEl>
                                          <p:spTgt spid="12"/>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circle(in)">
                                      <p:cBhvr>
                                        <p:cTn id="29" dur="2000"/>
                                        <p:tgtEl>
                                          <p:spTgt spid="14"/>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circle(in)">
                                      <p:cBhvr>
                                        <p:cTn id="32" dur="2000"/>
                                        <p:tgtEl>
                                          <p:spTgt spid="16"/>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circle(in)">
                                      <p:cBhvr>
                                        <p:cTn id="35" dur="2000"/>
                                        <p:tgtEl>
                                          <p:spTgt spid="11"/>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circle(in)">
                                      <p:cBhvr>
                                        <p:cTn id="38" dur="2000"/>
                                        <p:tgtEl>
                                          <p:spTgt spid="13"/>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circle(in)">
                                      <p:cBhvr>
                                        <p:cTn id="41" dur="20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xit" presetSubtype="4" fill="hold" grpId="1" nodeType="clickEffect">
                                  <p:stCondLst>
                                    <p:cond delay="0"/>
                                  </p:stCondLst>
                                  <p:childTnLst>
                                    <p:anim calcmode="lin" valueType="num">
                                      <p:cBhvr additive="base">
                                        <p:cTn id="45" dur="500"/>
                                        <p:tgtEl>
                                          <p:spTgt spid="12"/>
                                        </p:tgtEl>
                                        <p:attrNameLst>
                                          <p:attrName>ppt_x</p:attrName>
                                        </p:attrNameLst>
                                      </p:cBhvr>
                                      <p:tavLst>
                                        <p:tav tm="0">
                                          <p:val>
                                            <p:strVal val="ppt_x"/>
                                          </p:val>
                                        </p:tav>
                                        <p:tav tm="100000">
                                          <p:val>
                                            <p:strVal val="ppt_x"/>
                                          </p:val>
                                        </p:tav>
                                      </p:tavLst>
                                    </p:anim>
                                    <p:anim calcmode="lin" valueType="num">
                                      <p:cBhvr additive="base">
                                        <p:cTn id="46" dur="500"/>
                                        <p:tgtEl>
                                          <p:spTgt spid="12"/>
                                        </p:tgtEl>
                                        <p:attrNameLst>
                                          <p:attrName>ppt_y</p:attrName>
                                        </p:attrNameLst>
                                      </p:cBhvr>
                                      <p:tavLst>
                                        <p:tav tm="0">
                                          <p:val>
                                            <p:strVal val="ppt_y"/>
                                          </p:val>
                                        </p:tav>
                                        <p:tav tm="100000">
                                          <p:val>
                                            <p:strVal val="1+ppt_h/2"/>
                                          </p:val>
                                        </p:tav>
                                      </p:tavLst>
                                    </p:anim>
                                    <p:set>
                                      <p:cBhvr>
                                        <p:cTn id="47" dur="1" fill="hold">
                                          <p:stCondLst>
                                            <p:cond delay="499"/>
                                          </p:stCondLst>
                                        </p:cTn>
                                        <p:tgtEl>
                                          <p:spTgt spid="12"/>
                                        </p:tgtEl>
                                        <p:attrNameLst>
                                          <p:attrName>style.visibility</p:attrName>
                                        </p:attrNameLst>
                                      </p:cBhvr>
                                      <p:to>
                                        <p:strVal val="hidden"/>
                                      </p:to>
                                    </p:set>
                                  </p:childTnLst>
                                </p:cTn>
                              </p:par>
                              <p:par>
                                <p:cTn id="48" presetID="2" presetClass="exit" presetSubtype="4" fill="hold" grpId="1" nodeType="withEffect">
                                  <p:stCondLst>
                                    <p:cond delay="0"/>
                                  </p:stCondLst>
                                  <p:childTnLst>
                                    <p:anim calcmode="lin" valueType="num">
                                      <p:cBhvr additive="base">
                                        <p:cTn id="49" dur="500"/>
                                        <p:tgtEl>
                                          <p:spTgt spid="14"/>
                                        </p:tgtEl>
                                        <p:attrNameLst>
                                          <p:attrName>ppt_x</p:attrName>
                                        </p:attrNameLst>
                                      </p:cBhvr>
                                      <p:tavLst>
                                        <p:tav tm="0">
                                          <p:val>
                                            <p:strVal val="ppt_x"/>
                                          </p:val>
                                        </p:tav>
                                        <p:tav tm="100000">
                                          <p:val>
                                            <p:strVal val="ppt_x"/>
                                          </p:val>
                                        </p:tav>
                                      </p:tavLst>
                                    </p:anim>
                                    <p:anim calcmode="lin" valueType="num">
                                      <p:cBhvr additive="base">
                                        <p:cTn id="50" dur="500"/>
                                        <p:tgtEl>
                                          <p:spTgt spid="14"/>
                                        </p:tgtEl>
                                        <p:attrNameLst>
                                          <p:attrName>ppt_y</p:attrName>
                                        </p:attrNameLst>
                                      </p:cBhvr>
                                      <p:tavLst>
                                        <p:tav tm="0">
                                          <p:val>
                                            <p:strVal val="ppt_y"/>
                                          </p:val>
                                        </p:tav>
                                        <p:tav tm="100000">
                                          <p:val>
                                            <p:strVal val="1+ppt_h/2"/>
                                          </p:val>
                                        </p:tav>
                                      </p:tavLst>
                                    </p:anim>
                                    <p:set>
                                      <p:cBhvr>
                                        <p:cTn id="51" dur="1" fill="hold">
                                          <p:stCondLst>
                                            <p:cond delay="499"/>
                                          </p:stCondLst>
                                        </p:cTn>
                                        <p:tgtEl>
                                          <p:spTgt spid="14"/>
                                        </p:tgtEl>
                                        <p:attrNameLst>
                                          <p:attrName>style.visibility</p:attrName>
                                        </p:attrNameLst>
                                      </p:cBhvr>
                                      <p:to>
                                        <p:strVal val="hidden"/>
                                      </p:to>
                                    </p:set>
                                  </p:childTnLst>
                                </p:cTn>
                              </p:par>
                              <p:par>
                                <p:cTn id="52" presetID="2" presetClass="exit" presetSubtype="4" fill="hold" grpId="1" nodeType="withEffect">
                                  <p:stCondLst>
                                    <p:cond delay="0"/>
                                  </p:stCondLst>
                                  <p:childTnLst>
                                    <p:anim calcmode="lin" valueType="num">
                                      <p:cBhvr additive="base">
                                        <p:cTn id="53" dur="500"/>
                                        <p:tgtEl>
                                          <p:spTgt spid="16"/>
                                        </p:tgtEl>
                                        <p:attrNameLst>
                                          <p:attrName>ppt_x</p:attrName>
                                        </p:attrNameLst>
                                      </p:cBhvr>
                                      <p:tavLst>
                                        <p:tav tm="0">
                                          <p:val>
                                            <p:strVal val="ppt_x"/>
                                          </p:val>
                                        </p:tav>
                                        <p:tav tm="100000">
                                          <p:val>
                                            <p:strVal val="ppt_x"/>
                                          </p:val>
                                        </p:tav>
                                      </p:tavLst>
                                    </p:anim>
                                    <p:anim calcmode="lin" valueType="num">
                                      <p:cBhvr additive="base">
                                        <p:cTn id="54" dur="500"/>
                                        <p:tgtEl>
                                          <p:spTgt spid="16"/>
                                        </p:tgtEl>
                                        <p:attrNameLst>
                                          <p:attrName>ppt_y</p:attrName>
                                        </p:attrNameLst>
                                      </p:cBhvr>
                                      <p:tavLst>
                                        <p:tav tm="0">
                                          <p:val>
                                            <p:strVal val="ppt_y"/>
                                          </p:val>
                                        </p:tav>
                                        <p:tav tm="100000">
                                          <p:val>
                                            <p:strVal val="1+ppt_h/2"/>
                                          </p:val>
                                        </p:tav>
                                      </p:tavLst>
                                    </p:anim>
                                    <p:set>
                                      <p:cBhvr>
                                        <p:cTn id="55" dur="1" fill="hold">
                                          <p:stCondLst>
                                            <p:cond delay="499"/>
                                          </p:stCondLst>
                                        </p:cTn>
                                        <p:tgtEl>
                                          <p:spTgt spid="16"/>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circle(in)">
                                      <p:cBhvr>
                                        <p:cTn id="60"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1" grpId="0"/>
      <p:bldP spid="12" grpId="0"/>
      <p:bldP spid="12" grpId="1"/>
      <p:bldP spid="13" grpId="0"/>
      <p:bldP spid="14" grpId="0"/>
      <p:bldP spid="14" grpId="1"/>
      <p:bldP spid="15" grpId="0"/>
      <p:bldP spid="16" grpId="0"/>
      <p:bldP spid="16" grpId="1"/>
      <p:bldP spid="6"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04800"/>
            <a:ext cx="3048000"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III.LUYỆN TẬP:</a:t>
            </a:r>
            <a:endParaRPr lang="en-US" sz="2800" b="1" u="sng" dirty="0">
              <a:latin typeface="Times New Roman" pitchFamily="18" charset="0"/>
              <a:cs typeface="Times New Roman" pitchFamily="18" charset="0"/>
            </a:endParaRPr>
          </a:p>
        </p:txBody>
      </p:sp>
      <p:sp>
        <p:nvSpPr>
          <p:cNvPr id="3" name="TextBox 2"/>
          <p:cNvSpPr txBox="1"/>
          <p:nvPr/>
        </p:nvSpPr>
        <p:spPr>
          <a:xfrm>
            <a:off x="471055" y="727501"/>
            <a:ext cx="8229600" cy="830997"/>
          </a:xfrm>
          <a:prstGeom prst="rect">
            <a:avLst/>
          </a:prstGeom>
          <a:noFill/>
        </p:spPr>
        <p:txBody>
          <a:bodyPr wrap="square" rtlCol="0">
            <a:spAutoFit/>
          </a:bodyPr>
          <a:lstStyle/>
          <a:p>
            <a:r>
              <a:rPr lang="en-US" sz="2400" b="1" dirty="0" smtClean="0">
                <a:solidFill>
                  <a:srgbClr val="C00000"/>
                </a:solidFill>
                <a:latin typeface="Times New Roman" pitchFamily="18" charset="0"/>
                <a:cs typeface="Times New Roman" pitchFamily="18" charset="0"/>
              </a:rPr>
              <a:t>2.Em </a:t>
            </a:r>
            <a:r>
              <a:rPr lang="en-US" sz="2400" b="1" dirty="0" err="1" smtClean="0">
                <a:solidFill>
                  <a:srgbClr val="C00000"/>
                </a:solidFill>
                <a:latin typeface="Times New Roman" pitchFamily="18" charset="0"/>
                <a:cs typeface="Times New Roman" pitchFamily="18" charset="0"/>
              </a:rPr>
              <a:t>tán</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thành</a:t>
            </a:r>
            <a:r>
              <a:rPr lang="en-US" sz="2400" b="1" dirty="0" smtClean="0">
                <a:solidFill>
                  <a:srgbClr val="C00000"/>
                </a:solidFill>
                <a:latin typeface="Times New Roman" pitchFamily="18" charset="0"/>
                <a:cs typeface="Times New Roman" pitchFamily="18" charset="0"/>
              </a:rPr>
              <a:t> hay </a:t>
            </a:r>
            <a:r>
              <a:rPr lang="en-US" sz="2400" b="1" dirty="0" err="1" smtClean="0">
                <a:solidFill>
                  <a:srgbClr val="C00000"/>
                </a:solidFill>
                <a:latin typeface="Times New Roman" pitchFamily="18" charset="0"/>
                <a:cs typeface="Times New Roman" pitchFamily="18" charset="0"/>
              </a:rPr>
              <a:t>không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tán</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thành</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với</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những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quan</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điểm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nào</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sau</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đây</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Vì</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sao</a:t>
            </a:r>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latin typeface="Times New Roman" pitchFamily="18" charset="0"/>
              <a:cs typeface="Times New Roman" pitchFamily="18" charset="0"/>
            </a:endParaRPr>
          </a:p>
        </p:txBody>
      </p:sp>
      <p:sp>
        <p:nvSpPr>
          <p:cNvPr id="4" name="TextBox 3"/>
          <p:cNvSpPr txBox="1"/>
          <p:nvPr/>
        </p:nvSpPr>
        <p:spPr>
          <a:xfrm>
            <a:off x="277091" y="1885890"/>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a:t>
            </a:r>
            <a:endParaRPr lang="en-US" sz="2000" b="1" dirty="0">
              <a:latin typeface="Times New Roman" pitchFamily="18" charset="0"/>
              <a:cs typeface="Times New Roman" pitchFamily="18" charset="0"/>
            </a:endParaRPr>
          </a:p>
        </p:txBody>
      </p:sp>
      <p:sp>
        <p:nvSpPr>
          <p:cNvPr id="5" name="TextBox 4"/>
          <p:cNvSpPr txBox="1"/>
          <p:nvPr/>
        </p:nvSpPr>
        <p:spPr>
          <a:xfrm>
            <a:off x="609600" y="1558498"/>
            <a:ext cx="8153400"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Chỉ</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chức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quyền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vô</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7" name="TextBox 6"/>
          <p:cNvSpPr txBox="1"/>
          <p:nvPr/>
        </p:nvSpPr>
        <p:spPr>
          <a:xfrm>
            <a:off x="304800" y="2763798"/>
            <a:ext cx="4572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b</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8" name="TextBox 7"/>
          <p:cNvSpPr txBox="1"/>
          <p:nvPr/>
        </p:nvSpPr>
        <p:spPr>
          <a:xfrm>
            <a:off x="644236" y="2743200"/>
            <a:ext cx="8153400"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Người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vô</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chỉ</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thiệt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mình</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9" name="TextBox 8"/>
          <p:cNvSpPr txBox="1"/>
          <p:nvPr/>
        </p:nvSpPr>
        <p:spPr>
          <a:xfrm>
            <a:off x="311728" y="3859980"/>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c)</a:t>
            </a:r>
            <a:endParaRPr lang="en-US" sz="2000" b="1" dirty="0">
              <a:latin typeface="Times New Roman" pitchFamily="18" charset="0"/>
              <a:cs typeface="Times New Roman" pitchFamily="18" charset="0"/>
            </a:endParaRPr>
          </a:p>
        </p:txBody>
      </p:sp>
      <p:sp>
        <p:nvSpPr>
          <p:cNvPr id="10" name="TextBox 9"/>
          <p:cNvSpPr txBox="1"/>
          <p:nvPr/>
        </p:nvSpPr>
        <p:spPr>
          <a:xfrm>
            <a:off x="609600" y="3787914"/>
            <a:ext cx="822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HS </a:t>
            </a:r>
            <a:r>
              <a:rPr lang="en-US" sz="2000" b="1" dirty="0" err="1" smtClean="0">
                <a:latin typeface="Times New Roman" pitchFamily="18" charset="0"/>
                <a:cs typeface="Times New Roman" pitchFamily="18" charset="0"/>
              </a:rPr>
              <a:t>còn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nhỏ</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tuổi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thì</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rèn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luyện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được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phẩm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chất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vô</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a:t>
            </a:r>
            <a:endParaRPr lang="en-US" sz="2000" b="1" dirty="0">
              <a:latin typeface="Times New Roman" pitchFamily="18" charset="0"/>
              <a:cs typeface="Times New Roman" pitchFamily="18" charset="0"/>
            </a:endParaRPr>
          </a:p>
        </p:txBody>
      </p:sp>
      <p:sp>
        <p:nvSpPr>
          <p:cNvPr id="11" name="TextBox 10"/>
          <p:cNvSpPr txBox="1"/>
          <p:nvPr/>
        </p:nvSpPr>
        <p:spPr>
          <a:xfrm>
            <a:off x="290946" y="4752945"/>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d)</a:t>
            </a:r>
            <a:endParaRPr lang="en-US" sz="2000" b="1" dirty="0">
              <a:latin typeface="Times New Roman" pitchFamily="18" charset="0"/>
              <a:cs typeface="Times New Roman" pitchFamily="18" charset="0"/>
            </a:endParaRPr>
          </a:p>
        </p:txBody>
      </p:sp>
      <p:sp>
        <p:nvSpPr>
          <p:cNvPr id="12" name="TextBox 11"/>
          <p:cNvSpPr txBox="1"/>
          <p:nvPr/>
        </p:nvSpPr>
        <p:spPr>
          <a:xfrm>
            <a:off x="651163" y="4779157"/>
            <a:ext cx="8153400"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Chí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vô</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phẩm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chất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tốt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đẹp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dân</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13" name="TextBox 12"/>
          <p:cNvSpPr txBox="1"/>
          <p:nvPr/>
        </p:nvSpPr>
        <p:spPr>
          <a:xfrm>
            <a:off x="290946" y="5163740"/>
            <a:ext cx="4572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đ</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14" name="TextBox 13"/>
          <p:cNvSpPr txBox="1"/>
          <p:nvPr/>
        </p:nvSpPr>
        <p:spPr>
          <a:xfrm>
            <a:off x="651163" y="5238690"/>
            <a:ext cx="8153400"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Chí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vô</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tư</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được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ở </a:t>
            </a:r>
            <a:r>
              <a:rPr lang="en-US" sz="2000" b="1" dirty="0" err="1" smtClean="0">
                <a:latin typeface="Times New Roman" pitchFamily="18" charset="0"/>
                <a:cs typeface="Times New Roman" pitchFamily="18" charset="0"/>
              </a:rPr>
              <a:t>cả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nói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việc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làm</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6" name="TextBox 5"/>
          <p:cNvSpPr txBox="1"/>
          <p:nvPr/>
        </p:nvSpPr>
        <p:spPr>
          <a:xfrm>
            <a:off x="658090" y="1962834"/>
            <a:ext cx="8104909" cy="646331"/>
          </a:xfrm>
          <a:prstGeom prst="rect">
            <a:avLst/>
          </a:prstGeom>
          <a:noFill/>
        </p:spPr>
        <p:txBody>
          <a:bodyPr wrap="square" rtlCol="0">
            <a:spAutoFit/>
          </a:bodyPr>
          <a:lstStyle/>
          <a:p>
            <a:pPr algn="just"/>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rPr>
              <a:t>Sai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Vì</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chúng</a:t>
            </a:r>
            <a:r>
              <a:rPr lang="en-US" dirty="0" smtClean="0">
                <a:latin typeface="Times New Roman" panose="02020603050405020304" pitchFamily="18" charset="0"/>
                <a:cs typeface="Times New Roman" panose="02020603050405020304" pitchFamily="18" charset="0"/>
              </a:rPr>
              <a:t> ta </a:t>
            </a:r>
            <a:r>
              <a:rPr lang="en-US" dirty="0" err="1" smtClean="0">
                <a:latin typeface="Times New Roman" panose="02020603050405020304" pitchFamily="18" charset="0"/>
                <a:cs typeface="Times New Roman" panose="02020603050405020304" pitchFamily="18" charset="0"/>
              </a:rPr>
              <a:t>phải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vô</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xây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dựng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hội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mạnh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chủ</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bằng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minh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ích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chung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mọi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540329" y="3163908"/>
            <a:ext cx="8264234" cy="646331"/>
          </a:xfrm>
          <a:prstGeom prst="rect">
            <a:avLst/>
          </a:prstGeom>
          <a:noFill/>
        </p:spPr>
        <p:txBody>
          <a:bodyPr wrap="square" rtlCol="0">
            <a:spAutoFit/>
          </a:bodyPr>
          <a:lstStyle/>
          <a:p>
            <a:pPr algn="just"/>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Sai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Vì</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họ</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là</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những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người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liêm</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khiết</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a:latin typeface="Times New Roman" panose="02020603050405020304" pitchFamily="18" charset="0"/>
                <a:cs typeface="Times New Roman" panose="02020603050405020304" pitchFamily="18" charset="0"/>
                <a:sym typeface="Wingdings" pitchFamily="2" charset="2"/>
              </a:rPr>
              <a:t>n</a:t>
            </a:r>
            <a:r>
              <a:rPr lang="en-US" dirty="0" err="1" smtClean="0">
                <a:latin typeface="Times New Roman" panose="02020603050405020304" pitchFamily="18" charset="0"/>
                <a:cs typeface="Times New Roman" panose="02020603050405020304" pitchFamily="18" charset="0"/>
                <a:sym typeface="Wingdings" pitchFamily="2" charset="2"/>
              </a:rPr>
              <a:t>gay</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thẳng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tự</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trọng</a:t>
            </a:r>
            <a:r>
              <a:rPr lang="en-US" dirty="0" smtClean="0">
                <a:latin typeface="Times New Roman" panose="02020603050405020304" pitchFamily="18" charset="0"/>
                <a:cs typeface="Times New Roman" panose="02020603050405020304" pitchFamily="18" charset="0"/>
                <a:sym typeface="Wingdings" pitchFamily="2" charset="2"/>
              </a:rPr>
              <a:t> … </a:t>
            </a:r>
            <a:r>
              <a:rPr lang="en-US" dirty="0" err="1" smtClean="0">
                <a:latin typeface="Times New Roman" panose="02020603050405020304" pitchFamily="18" charset="0"/>
                <a:cs typeface="Times New Roman" panose="02020603050405020304" pitchFamily="18" charset="0"/>
                <a:sym typeface="Wingdings" pitchFamily="2" charset="2"/>
              </a:rPr>
              <a:t>sẽ</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được</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mọi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người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nể</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phục</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sẵn</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sàng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hợp</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tác</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trong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mọi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công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việc</a:t>
            </a:r>
            <a:r>
              <a:rPr lang="en-US" dirty="0" smtClean="0">
                <a:latin typeface="Times New Roman" panose="02020603050405020304" pitchFamily="18" charset="0"/>
                <a:cs typeface="Times New Roman" panose="02020603050405020304" pitchFamily="18" charset="0"/>
                <a:sym typeface="Wingdings" pitchFamily="2" charset="2"/>
              </a:rPr>
              <a:t>.</a:t>
            </a:r>
            <a:endParaRPr lang="en-US"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637308" y="4188024"/>
            <a:ext cx="8201891" cy="646331"/>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Sai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Mọi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người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cần</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phải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rèn</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chí</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công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vô</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tư</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ngay</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từ</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những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việc</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nhỏ</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nhặt</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nhất</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trong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cuộc</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sống</a:t>
            </a:r>
            <a:r>
              <a:rPr lang="en-US" dirty="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và</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rèn</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từ</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khi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còn</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nhỏ</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rèn</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mọi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lúc</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mọi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nơi</a:t>
            </a:r>
            <a:r>
              <a:rPr lang="en-US" dirty="0" smtClean="0">
                <a:latin typeface="Times New Roman" panose="02020603050405020304" pitchFamily="18" charset="0"/>
                <a:cs typeface="Times New Roman" panose="02020603050405020304" pitchFamily="18" charset="0"/>
                <a:sym typeface="Wingdings" pitchFamily="2" charset="2"/>
              </a:rPr>
              <a:t>.</a:t>
            </a:r>
            <a:endParaRPr lang="en-US"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748145" y="5715000"/>
            <a:ext cx="7952509" cy="646331"/>
          </a:xfrm>
          <a:prstGeom prst="rect">
            <a:avLst/>
          </a:prstGeom>
          <a:noFill/>
        </p:spPr>
        <p:txBody>
          <a:bodyPr wrap="square" rtlCol="0">
            <a:spAutoFit/>
          </a:bodyPr>
          <a:lstStyle/>
          <a:p>
            <a:pPr algn="just"/>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Đúng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Vì</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nó</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là</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phẩm</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chất</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đáng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quý</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của</a:t>
            </a:r>
            <a:r>
              <a:rPr lang="en-US" dirty="0" smtClean="0">
                <a:latin typeface="Times New Roman" panose="02020603050405020304" pitchFamily="18" charset="0"/>
                <a:cs typeface="Times New Roman" panose="02020603050405020304" pitchFamily="18" charset="0"/>
                <a:sym typeface="Wingdings" pitchFamily="2" charset="2"/>
              </a:rPr>
              <a:t> con </a:t>
            </a:r>
            <a:r>
              <a:rPr lang="en-US" dirty="0" err="1" smtClean="0">
                <a:latin typeface="Times New Roman" panose="02020603050405020304" pitchFamily="18" charset="0"/>
                <a:cs typeface="Times New Roman" panose="02020603050405020304" pitchFamily="18" charset="0"/>
                <a:sym typeface="Wingdings" pitchFamily="2" charset="2"/>
              </a:rPr>
              <a:t>người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Nó</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đem</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lại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lợi</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ích</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cho</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cá</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nhân</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và</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tập</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thể</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cộng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đồng</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xã</a:t>
            </a:r>
            <a:r>
              <a:rPr lang="en-US" dirty="0" smtClean="0">
                <a:latin typeface="Times New Roman" panose="02020603050405020304" pitchFamily="18" charset="0"/>
                <a:cs typeface="Times New Roman" panose="02020603050405020304" pitchFamily="18" charset="0"/>
                <a:sym typeface="Wingdings" pitchFamily="2" charset="2"/>
              </a:rPr>
              <a:t> </a:t>
            </a:r>
            <a:r>
              <a:rPr lang="en-US" dirty="0" err="1" smtClean="0">
                <a:latin typeface="Times New Roman" panose="02020603050405020304" pitchFamily="18" charset="0"/>
                <a:cs typeface="Times New Roman" panose="02020603050405020304" pitchFamily="18" charset="0"/>
                <a:sym typeface="Wingdings" pitchFamily="2" charset="2"/>
              </a:rPr>
              <a:t>hội</a:t>
            </a:r>
            <a:r>
              <a:rPr lang="en-US" dirty="0" smtClean="0">
                <a:latin typeface="Times New Roman" panose="02020603050405020304" pitchFamily="18" charset="0"/>
                <a:cs typeface="Times New Roman" panose="02020603050405020304" pitchFamily="18" charset="0"/>
                <a:sym typeface="Wingdings" pitchFamily="2" charset="2"/>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39857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arn(inVertical)">
                                      <p:cBhvr>
                                        <p:cTn id="33" dur="500"/>
                                        <p:tgtEl>
                                          <p:spTgt spid="9"/>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barn(inVertical)">
                                      <p:cBhvr>
                                        <p:cTn id="41" dur="500"/>
                                        <p:tgtEl>
                                          <p:spTgt spid="11"/>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barn(inVertical)">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barn(inVertical)">
                                      <p:cBhvr>
                                        <p:cTn id="49" dur="500"/>
                                        <p:tgtEl>
                                          <p:spTgt spid="14"/>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arn(inVertic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arn(inVertic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arn(inVertic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arn(inVertic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arn(inVertical)">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P spid="9" grpId="0"/>
      <p:bldP spid="10" grpId="0"/>
      <p:bldP spid="11" grpId="0"/>
      <p:bldP spid="12" grpId="0"/>
      <p:bldP spid="13" grpId="0"/>
      <p:bldP spid="14" grpId="0"/>
      <p:bldP spid="6" grpId="0"/>
      <p:bldP spid="17" grpId="0"/>
      <p:bldP spid="18"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04800"/>
            <a:ext cx="3048000"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III.LUYỆN TẬP:</a:t>
            </a:r>
            <a:endParaRPr lang="en-US" sz="2800" b="1" u="sng" dirty="0">
              <a:latin typeface="Times New Roman" pitchFamily="18" charset="0"/>
              <a:cs typeface="Times New Roman" pitchFamily="18" charset="0"/>
            </a:endParaRPr>
          </a:p>
        </p:txBody>
      </p:sp>
      <p:sp>
        <p:nvSpPr>
          <p:cNvPr id="3" name="TextBox 2"/>
          <p:cNvSpPr txBox="1"/>
          <p:nvPr/>
        </p:nvSpPr>
        <p:spPr>
          <a:xfrm>
            <a:off x="471055" y="727501"/>
            <a:ext cx="8229600" cy="830997"/>
          </a:xfrm>
          <a:prstGeom prst="rect">
            <a:avLst/>
          </a:prstGeom>
          <a:noFill/>
        </p:spPr>
        <p:txBody>
          <a:bodyPr wrap="square" rtlCol="0">
            <a:spAutoFit/>
          </a:bodyPr>
          <a:lstStyle/>
          <a:p>
            <a:r>
              <a:rPr lang="en-US" sz="2400" b="1" dirty="0" smtClean="0">
                <a:solidFill>
                  <a:srgbClr val="C00000"/>
                </a:solidFill>
                <a:latin typeface="Times New Roman" pitchFamily="18" charset="0"/>
                <a:cs typeface="Times New Roman" pitchFamily="18" charset="0"/>
              </a:rPr>
              <a:t>3.Em </a:t>
            </a:r>
            <a:r>
              <a:rPr lang="en-US" sz="2400" b="1" dirty="0" err="1" smtClean="0">
                <a:solidFill>
                  <a:srgbClr val="C00000"/>
                </a:solidFill>
                <a:latin typeface="Times New Roman" pitchFamily="18" charset="0"/>
                <a:cs typeface="Times New Roman" pitchFamily="18" charset="0"/>
              </a:rPr>
              <a:t>sẽ</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làm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gì</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trong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mỗi</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trường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hợp</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sau</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đây</a:t>
            </a:r>
            <a:r>
              <a:rPr lang="en-US" sz="2400" b="1" dirty="0" smtClean="0">
                <a:solidFill>
                  <a:srgbClr val="C00000"/>
                </a:solidFill>
                <a:latin typeface="Times New Roman" pitchFamily="18" charset="0"/>
                <a:cs typeface="Times New Roman" pitchFamily="18" charset="0"/>
              </a:rPr>
              <a:t> ( </a:t>
            </a:r>
            <a:r>
              <a:rPr lang="en-US" sz="2400" b="1" dirty="0" err="1" smtClean="0">
                <a:solidFill>
                  <a:srgbClr val="C00000"/>
                </a:solidFill>
                <a:latin typeface="Times New Roman" pitchFamily="18" charset="0"/>
                <a:cs typeface="Times New Roman" pitchFamily="18" charset="0"/>
              </a:rPr>
              <a:t>im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lặng</a:t>
            </a:r>
            <a:r>
              <a:rPr lang="en-US" sz="2400" b="1" dirty="0" smtClean="0">
                <a:solidFill>
                  <a:srgbClr val="C00000"/>
                </a:solidFill>
                <a:latin typeface="Times New Roman" pitchFamily="18" charset="0"/>
                <a:cs typeface="Times New Roman" pitchFamily="18" charset="0"/>
              </a:rPr>
              <a:t> , </a:t>
            </a:r>
            <a:r>
              <a:rPr lang="en-US" sz="2400" b="1" dirty="0" err="1" smtClean="0">
                <a:solidFill>
                  <a:srgbClr val="C00000"/>
                </a:solidFill>
                <a:latin typeface="Times New Roman" pitchFamily="18" charset="0"/>
                <a:cs typeface="Times New Roman" pitchFamily="18" charset="0"/>
              </a:rPr>
              <a:t>phản</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đối</a:t>
            </a:r>
            <a:r>
              <a:rPr lang="en-US" sz="2400" b="1" dirty="0" smtClean="0">
                <a:solidFill>
                  <a:srgbClr val="C00000"/>
                </a:solidFill>
                <a:latin typeface="Times New Roman" pitchFamily="18" charset="0"/>
                <a:cs typeface="Times New Roman" pitchFamily="18" charset="0"/>
              </a:rPr>
              <a:t> hay </a:t>
            </a:r>
            <a:r>
              <a:rPr lang="en-US" sz="2400" b="1" dirty="0" err="1" smtClean="0">
                <a:solidFill>
                  <a:srgbClr val="C00000"/>
                </a:solidFill>
                <a:latin typeface="Times New Roman" pitchFamily="18" charset="0"/>
                <a:cs typeface="Times New Roman" pitchFamily="18" charset="0"/>
              </a:rPr>
              <a:t>đồng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tình</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và</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giải</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thích</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vì</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sao</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em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lại</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làm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như</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vậy</a:t>
            </a:r>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latin typeface="Times New Roman" pitchFamily="18" charset="0"/>
              <a:cs typeface="Times New Roman" pitchFamily="18" charset="0"/>
            </a:endParaRPr>
          </a:p>
        </p:txBody>
      </p:sp>
      <p:sp>
        <p:nvSpPr>
          <p:cNvPr id="4" name="TextBox 3"/>
          <p:cNvSpPr txBox="1"/>
          <p:nvPr/>
        </p:nvSpPr>
        <p:spPr>
          <a:xfrm>
            <a:off x="277091" y="1676400"/>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a:t>
            </a:r>
            <a:endParaRPr lang="en-US" sz="2000" b="1" dirty="0">
              <a:latin typeface="Times New Roman" pitchFamily="18" charset="0"/>
              <a:cs typeface="Times New Roman" pitchFamily="18" charset="0"/>
            </a:endParaRPr>
          </a:p>
        </p:txBody>
      </p:sp>
      <p:sp>
        <p:nvSpPr>
          <p:cNvPr id="5" name="TextBox 4"/>
          <p:cNvSpPr txBox="1"/>
          <p:nvPr/>
        </p:nvSpPr>
        <p:spPr>
          <a:xfrm>
            <a:off x="609600" y="1558498"/>
            <a:ext cx="8153400"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Em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ông</a:t>
            </a:r>
            <a:r>
              <a:rPr lang="en-US" sz="2000" b="1" dirty="0" smtClean="0">
                <a:latin typeface="Times New Roman" pitchFamily="18" charset="0"/>
                <a:cs typeface="Times New Roman" pitchFamily="18" charset="0"/>
              </a:rPr>
              <a:t> Ba </a:t>
            </a:r>
            <a:r>
              <a:rPr lang="en-US" sz="2000" b="1" dirty="0" err="1" smtClean="0">
                <a:latin typeface="Times New Roman" pitchFamily="18" charset="0"/>
                <a:cs typeface="Times New Roman" pitchFamily="18" charset="0"/>
              </a:rPr>
              <a:t>làm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nhiều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việc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trái</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nhưng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ông</a:t>
            </a:r>
            <a:r>
              <a:rPr lang="en-US" sz="2000" b="1" dirty="0" smtClean="0">
                <a:latin typeface="Times New Roman" pitchFamily="18" charset="0"/>
                <a:cs typeface="Times New Roman" pitchFamily="18" charset="0"/>
              </a:rPr>
              <a:t> Ba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em</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7" name="TextBox 6"/>
          <p:cNvSpPr txBox="1"/>
          <p:nvPr/>
        </p:nvSpPr>
        <p:spPr>
          <a:xfrm>
            <a:off x="221673" y="3840410"/>
            <a:ext cx="4572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b</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8" name="TextBox 7"/>
          <p:cNvSpPr txBox="1"/>
          <p:nvPr/>
        </p:nvSpPr>
        <p:spPr>
          <a:xfrm>
            <a:off x="640773" y="3835348"/>
            <a:ext cx="8153400"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Em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biết</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kiến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Trung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đúng</a:t>
            </a:r>
            <a:r>
              <a:rPr lang="en-US" sz="2000" b="1" dirty="0" smtClean="0">
                <a:latin typeface="Times New Roman" pitchFamily="18" charset="0"/>
                <a:cs typeface="Times New Roman" pitchFamily="18" charset="0"/>
              </a:rPr>
              <a:t> , song ý </a:t>
            </a:r>
            <a:r>
              <a:rPr lang="en-US" sz="2000" b="1" dirty="0" err="1" smtClean="0">
                <a:latin typeface="Times New Roman" pitchFamily="18" charset="0"/>
                <a:cs typeface="Times New Roman" pitchFamily="18" charset="0"/>
              </a:rPr>
              <a:t>kiến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bị</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lớp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đối</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9" name="TextBox 8"/>
          <p:cNvSpPr txBox="1"/>
          <p:nvPr/>
        </p:nvSpPr>
        <p:spPr>
          <a:xfrm>
            <a:off x="311728" y="5381003"/>
            <a:ext cx="457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c)</a:t>
            </a:r>
            <a:endParaRPr lang="en-US" sz="2000" b="1" dirty="0">
              <a:latin typeface="Times New Roman" pitchFamily="18" charset="0"/>
              <a:cs typeface="Times New Roman" pitchFamily="18" charset="0"/>
            </a:endParaRPr>
          </a:p>
        </p:txBody>
      </p:sp>
      <p:sp>
        <p:nvSpPr>
          <p:cNvPr id="10" name="TextBox 9"/>
          <p:cNvSpPr txBox="1"/>
          <p:nvPr/>
        </p:nvSpPr>
        <p:spPr>
          <a:xfrm>
            <a:off x="685800" y="5308937"/>
            <a:ext cx="8153400" cy="1015663"/>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Khi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biểu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tham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dự</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hội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Cháu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ngoan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Hồ</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thành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phốp</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số</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Trang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hoàn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toàn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xứng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đáng</a:t>
            </a:r>
            <a:r>
              <a:rPr lang="en-US" sz="2000" b="1" dirty="0" smtClean="0">
                <a:latin typeface="Times New Roman" pitchFamily="18" charset="0"/>
                <a:cs typeface="Times New Roman" pitchFamily="18" charset="0"/>
              </a:rPr>
              <a:t>, song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đồng</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cử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Trang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vì</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Trang</a:t>
            </a:r>
            <a:r>
              <a:rPr lang="en-US" sz="2000" b="1" dirty="0" smtClean="0">
                <a:latin typeface="Times New Roman" pitchFamily="18" charset="0"/>
                <a:cs typeface="Times New Roman" pitchFamily="18" charset="0"/>
              </a:rPr>
              <a:t> hay </a:t>
            </a:r>
            <a:r>
              <a:rPr lang="en-US" sz="2000" b="1" dirty="0" err="1" smtClean="0">
                <a:latin typeface="Times New Roman" pitchFamily="18" charset="0"/>
                <a:cs typeface="Times New Roman" pitchFamily="18" charset="0"/>
              </a:rPr>
              <a:t>phê</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mỗi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khuyết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điểm</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6" name="TextBox 5"/>
          <p:cNvSpPr txBox="1"/>
          <p:nvPr/>
        </p:nvSpPr>
        <p:spPr>
          <a:xfrm>
            <a:off x="609600" y="1558498"/>
            <a:ext cx="8184573"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Ba </a:t>
            </a:r>
            <a:r>
              <a:rPr lang="en-US" sz="2400" dirty="0" err="1" smtClean="0">
                <a:latin typeface="Times New Roman" pitchFamily="18" charset="0"/>
                <a:cs typeface="Times New Roman" pitchFamily="18" charset="0"/>
              </a:rPr>
              <a:t>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Ba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Ba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15" name="TextBox 14"/>
          <p:cNvSpPr txBox="1"/>
          <p:nvPr/>
        </p:nvSpPr>
        <p:spPr>
          <a:xfrm>
            <a:off x="540329" y="3823747"/>
            <a:ext cx="8298872" cy="1569660"/>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Bảo</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vệ</a:t>
            </a:r>
            <a:r>
              <a:rPr lang="en-US" sz="2400" dirty="0" smtClean="0">
                <a:solidFill>
                  <a:srgbClr val="FF0000"/>
                </a:solidFill>
                <a:latin typeface="Times New Roman" pitchFamily="18" charset="0"/>
                <a:cs typeface="Times New Roman" pitchFamily="18" charset="0"/>
              </a:rPr>
              <a:t> ý </a:t>
            </a:r>
            <a:r>
              <a:rPr lang="en-US" sz="2400" dirty="0" err="1" smtClean="0">
                <a:solidFill>
                  <a:srgbClr val="FF0000"/>
                </a:solidFill>
                <a:latin typeface="Times New Roman" pitchFamily="18" charset="0"/>
                <a:cs typeface="Times New Roman" pitchFamily="18" charset="0"/>
              </a:rPr>
              <a:t>kiến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của</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bạn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Trung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vì</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đấy</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là</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lẽ</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phải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thuyết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phục</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các</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bạn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khác</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công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nhận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lẽ</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phải</a:t>
            </a:r>
            <a:r>
              <a:rPr lang="en-US" sz="2400" dirty="0" smtClean="0">
                <a:solidFill>
                  <a:srgbClr val="FF0000"/>
                </a:solidFill>
                <a:latin typeface="Times New Roman" pitchFamily="18" charset="0"/>
                <a:cs typeface="Times New Roman" pitchFamily="18" charset="0"/>
              </a:rPr>
              <a:t>.</a:t>
            </a:r>
          </a:p>
          <a:p>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Không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được</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im</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lặng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vì</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như</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thế</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mình</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là</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kẻ</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ba</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phải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không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chí</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công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vô</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tư</a:t>
            </a:r>
            <a:r>
              <a:rPr lang="en-US" sz="2400"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
        <p:nvSpPr>
          <p:cNvPr id="16" name="TextBox 15"/>
          <p:cNvSpPr txBox="1"/>
          <p:nvPr/>
        </p:nvSpPr>
        <p:spPr>
          <a:xfrm>
            <a:off x="710045" y="5181600"/>
            <a:ext cx="8104909" cy="1569660"/>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Ủng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9087347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circle(in)">
                                      <p:cBhvr>
                                        <p:cTn id="31" dur="2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ppt_x"/>
                                          </p:val>
                                        </p:tav>
                                        <p:tav tm="100000">
                                          <p:val>
                                            <p:strVal val="#ppt_x"/>
                                          </p:val>
                                        </p:tav>
                                      </p:tavLst>
                                    </p:anim>
                                    <p:anim calcmode="lin" valueType="num">
                                      <p:cBhvr additive="base">
                                        <p:cTn id="4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xit" presetSubtype="4" fill="hold" grpId="1" nodeType="clickEffect">
                                  <p:stCondLst>
                                    <p:cond delay="0"/>
                                  </p:stCondLst>
                                  <p:childTnLst>
                                    <p:anim calcmode="lin" valueType="num">
                                      <p:cBhvr additive="base">
                                        <p:cTn id="45" dur="500"/>
                                        <p:tgtEl>
                                          <p:spTgt spid="8"/>
                                        </p:tgtEl>
                                        <p:attrNameLst>
                                          <p:attrName>ppt_x</p:attrName>
                                        </p:attrNameLst>
                                      </p:cBhvr>
                                      <p:tavLst>
                                        <p:tav tm="0">
                                          <p:val>
                                            <p:strVal val="ppt_x"/>
                                          </p:val>
                                        </p:tav>
                                        <p:tav tm="100000">
                                          <p:val>
                                            <p:strVal val="ppt_x"/>
                                          </p:val>
                                        </p:tav>
                                      </p:tavLst>
                                    </p:anim>
                                    <p:anim calcmode="lin" valueType="num">
                                      <p:cBhvr additive="base">
                                        <p:cTn id="46" dur="500"/>
                                        <p:tgtEl>
                                          <p:spTgt spid="8"/>
                                        </p:tgtEl>
                                        <p:attrNameLst>
                                          <p:attrName>ppt_y</p:attrName>
                                        </p:attrNameLst>
                                      </p:cBhvr>
                                      <p:tavLst>
                                        <p:tav tm="0">
                                          <p:val>
                                            <p:strVal val="ppt_y"/>
                                          </p:val>
                                        </p:tav>
                                        <p:tav tm="100000">
                                          <p:val>
                                            <p:strVal val="1+ppt_h/2"/>
                                          </p:val>
                                        </p:tav>
                                      </p:tavLst>
                                    </p:anim>
                                    <p:set>
                                      <p:cBhvr>
                                        <p:cTn id="47" dur="1" fill="hold">
                                          <p:stCondLst>
                                            <p:cond delay="499"/>
                                          </p:stCondLst>
                                        </p:cTn>
                                        <p:tgtEl>
                                          <p:spTgt spid="8"/>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wipe(down)">
                                      <p:cBhvr>
                                        <p:cTn id="52" dur="500"/>
                                        <p:tgtEl>
                                          <p:spTgt spid="15">
                                            <p:txEl>
                                              <p:pRg st="0" end="0"/>
                                            </p:txEl>
                                          </p:spTgt>
                                        </p:tgtEl>
                                      </p:cBhvr>
                                    </p:animEffect>
                                  </p:childTnLst>
                                </p:cTn>
                              </p:par>
                              <p:par>
                                <p:cTn id="53" presetID="22" presetClass="entr" presetSubtype="4" fill="hold" nodeType="withEffect">
                                  <p:stCondLst>
                                    <p:cond delay="0"/>
                                  </p:stCondLst>
                                  <p:childTnLst>
                                    <p:set>
                                      <p:cBhvr>
                                        <p:cTn id="54" dur="1" fill="hold">
                                          <p:stCondLst>
                                            <p:cond delay="0"/>
                                          </p:stCondLst>
                                        </p:cTn>
                                        <p:tgtEl>
                                          <p:spTgt spid="15">
                                            <p:txEl>
                                              <p:pRg st="1" end="1"/>
                                            </p:txEl>
                                          </p:spTgt>
                                        </p:tgtEl>
                                        <p:attrNameLst>
                                          <p:attrName>style.visibility</p:attrName>
                                        </p:attrNameLst>
                                      </p:cBhvr>
                                      <p:to>
                                        <p:strVal val="visible"/>
                                      </p:to>
                                    </p:set>
                                    <p:animEffect transition="in" filter="wipe(down)">
                                      <p:cBhvr>
                                        <p:cTn id="55" dur="500"/>
                                        <p:tgtEl>
                                          <p:spTgt spid="15">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circle(in)">
                                      <p:cBhvr>
                                        <p:cTn id="60" dur="2000"/>
                                        <p:tgtEl>
                                          <p:spTgt spid="9"/>
                                        </p:tgtEl>
                                      </p:cBhvr>
                                    </p:animEffect>
                                  </p:childTnLst>
                                </p:cTn>
                              </p:par>
                              <p:par>
                                <p:cTn id="61" presetID="6" presetClass="entr" presetSubtype="16"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circle(in)">
                                      <p:cBhvr>
                                        <p:cTn id="63" dur="2000"/>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xit" presetSubtype="4" fill="hold" grpId="1" nodeType="clickEffect">
                                  <p:stCondLst>
                                    <p:cond delay="0"/>
                                  </p:stCondLst>
                                  <p:childTnLst>
                                    <p:anim calcmode="lin" valueType="num">
                                      <p:cBhvr additive="base">
                                        <p:cTn id="67" dur="500"/>
                                        <p:tgtEl>
                                          <p:spTgt spid="10"/>
                                        </p:tgtEl>
                                        <p:attrNameLst>
                                          <p:attrName>ppt_x</p:attrName>
                                        </p:attrNameLst>
                                      </p:cBhvr>
                                      <p:tavLst>
                                        <p:tav tm="0">
                                          <p:val>
                                            <p:strVal val="ppt_x"/>
                                          </p:val>
                                        </p:tav>
                                        <p:tav tm="100000">
                                          <p:val>
                                            <p:strVal val="ppt_x"/>
                                          </p:val>
                                        </p:tav>
                                      </p:tavLst>
                                    </p:anim>
                                    <p:anim calcmode="lin" valueType="num">
                                      <p:cBhvr additive="base">
                                        <p:cTn id="68" dur="500"/>
                                        <p:tgtEl>
                                          <p:spTgt spid="10"/>
                                        </p:tgtEl>
                                        <p:attrNameLst>
                                          <p:attrName>ppt_y</p:attrName>
                                        </p:attrNameLst>
                                      </p:cBhvr>
                                      <p:tavLst>
                                        <p:tav tm="0">
                                          <p:val>
                                            <p:strVal val="ppt_y"/>
                                          </p:val>
                                        </p:tav>
                                        <p:tav tm="100000">
                                          <p:val>
                                            <p:strVal val="1+ppt_h/2"/>
                                          </p:val>
                                        </p:tav>
                                      </p:tavLst>
                                    </p:anim>
                                    <p:set>
                                      <p:cBhvr>
                                        <p:cTn id="69" dur="1" fill="hold">
                                          <p:stCondLst>
                                            <p:cond delay="499"/>
                                          </p:stCondLst>
                                        </p:cTn>
                                        <p:tgtEl>
                                          <p:spTgt spid="10"/>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grpId="0" nodeType="click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circle(in)">
                                      <p:cBhvr>
                                        <p:cTn id="74"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5" grpId="1"/>
      <p:bldP spid="7" grpId="0"/>
      <p:bldP spid="8" grpId="0"/>
      <p:bldP spid="8" grpId="1"/>
      <p:bldP spid="9" grpId="0"/>
      <p:bldP spid="10" grpId="0"/>
      <p:bldP spid="10" grpId="1"/>
      <p:bldP spid="6"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069" y="3108989"/>
            <a:ext cx="8229600" cy="795203"/>
          </a:xfrm>
          <a:solidFill>
            <a:schemeClr val="accent5">
              <a:lumMod val="40000"/>
              <a:lumOff val="60000"/>
            </a:schemeClr>
          </a:solidFill>
        </p:spPr>
        <p:txBody>
          <a:bodyPr>
            <a:noAutofit/>
          </a:bodyPr>
          <a:lstStyle/>
          <a:p>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hỏi</a:t>
            </a:r>
            <a:r>
              <a:rPr lang="en-US" sz="2800" b="1" dirty="0">
                <a:latin typeface="Times New Roman" panose="02020603050405020304" pitchFamily="18" charset="0"/>
                <a:cs typeface="Times New Roman" panose="02020603050405020304" pitchFamily="18" charset="0"/>
              </a:rPr>
              <a:t>  4: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ca </a:t>
            </a:r>
            <a:r>
              <a:rPr lang="en-US" sz="2800" b="1" dirty="0" err="1">
                <a:latin typeface="Times New Roman" panose="02020603050405020304" pitchFamily="18" charset="0"/>
                <a:cs typeface="Times New Roman" panose="02020603050405020304" pitchFamily="18" charset="0"/>
              </a:rPr>
              <a:t>dao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tục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nào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 </a:t>
            </a:r>
            <a:r>
              <a:rPr lang="vi-VN" sz="2800" b="1" dirty="0" smtClean="0">
                <a:latin typeface="Times New Roman" panose="02020603050405020304" pitchFamily="18" charset="0"/>
                <a:cs typeface="Times New Roman" panose="02020603050405020304" pitchFamily="18" charset="0"/>
              </a:rPr>
              <a:t/>
            </a:r>
            <a:br>
              <a:rPr lang="vi-VN" sz="2800" b="1" dirty="0" smtClean="0">
                <a:latin typeface="Times New Roman" panose="02020603050405020304" pitchFamily="18" charset="0"/>
                <a:cs typeface="Times New Roman" panose="02020603050405020304" pitchFamily="18" charset="0"/>
              </a:rPr>
            </a:br>
            <a:r>
              <a:rPr lang="en-US" sz="2800" b="1" dirty="0" err="1" smtClean="0">
                <a:latin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công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vô</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tư</a:t>
            </a:r>
            <a:r>
              <a:rPr lang="en-US" sz="2800" b="1" dirty="0" smtClean="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3906" y="3948547"/>
            <a:ext cx="7625694" cy="2909454"/>
          </a:xfrm>
          <a:solidFill>
            <a:srgbClr val="92D050"/>
          </a:solidFill>
        </p:spPr>
        <p:txBody>
          <a:bodyPr>
            <a:normAutofit lnSpcReduction="10000"/>
          </a:bodyPr>
          <a:lstStyle/>
          <a:p>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Quân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Thượng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loạn</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Bề</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chẳng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kỷ</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cương</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Cho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mưa</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Tha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ngay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4" name="Subtitle 2"/>
          <p:cNvSpPr txBox="1">
            <a:spLocks/>
          </p:cNvSpPr>
          <p:nvPr/>
        </p:nvSpPr>
        <p:spPr>
          <a:xfrm>
            <a:off x="0" y="0"/>
            <a:ext cx="8458200" cy="457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u="sng" dirty="0" smtClean="0">
                <a:latin typeface="Times New Roman" pitchFamily="18" charset="0"/>
                <a:cs typeface="Times New Roman" pitchFamily="18" charset="0"/>
              </a:rPr>
              <a:t>Tiết 1</a:t>
            </a:r>
            <a:r>
              <a:rPr lang="en-US" sz="2800" b="1" dirty="0" smtClean="0">
                <a:latin typeface="Times New Roman" pitchFamily="18" charset="0"/>
                <a:cs typeface="Times New Roman" pitchFamily="18" charset="0"/>
              </a:rPr>
              <a:t>: BÀI 1: CHÍ CÔNG VÔ TƯ</a:t>
            </a:r>
            <a:endParaRPr lang="en-US" sz="2800" b="1" dirty="0">
              <a:latin typeface="Times New Roman" pitchFamily="18" charset="0"/>
              <a:cs typeface="Times New Roman" pitchFamily="18" charset="0"/>
            </a:endParaRPr>
          </a:p>
        </p:txBody>
      </p:sp>
      <p:sp>
        <p:nvSpPr>
          <p:cNvPr id="5" name="TextBox 4"/>
          <p:cNvSpPr txBox="1"/>
          <p:nvPr/>
        </p:nvSpPr>
        <p:spPr>
          <a:xfrm>
            <a:off x="288636" y="458511"/>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6" name="TextBox 5"/>
          <p:cNvSpPr txBox="1"/>
          <p:nvPr/>
        </p:nvSpPr>
        <p:spPr>
          <a:xfrm>
            <a:off x="288636" y="952446"/>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603906" y="1318792"/>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03906" y="1762780"/>
            <a:ext cx="1872629"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2. Ý nghĩa:</a:t>
            </a:r>
            <a:endParaRPr lang="en-US" sz="2800"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603906" y="2195092"/>
            <a:ext cx="2300630"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3. Rèn luyện: </a:t>
            </a:r>
            <a:endParaRPr lang="en-US" sz="28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310651" y="2602338"/>
            <a:ext cx="2342244"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III. BÀI TẬP:</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39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590" y="978417"/>
            <a:ext cx="5715000" cy="800219"/>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I. ĐẶT VẤN ĐỀ:</a:t>
            </a:r>
          </a:p>
          <a:p>
            <a:endParaRPr lang="en-US" dirty="0">
              <a:solidFill>
                <a:srgbClr val="0000CC"/>
              </a:solidFill>
            </a:endParaRPr>
          </a:p>
        </p:txBody>
      </p:sp>
      <p:sp>
        <p:nvSpPr>
          <p:cNvPr id="4" name="TextBox 3"/>
          <p:cNvSpPr txBox="1"/>
          <p:nvPr/>
        </p:nvSpPr>
        <p:spPr>
          <a:xfrm>
            <a:off x="457200" y="2057400"/>
            <a:ext cx="8305800" cy="800219"/>
          </a:xfrm>
          <a:prstGeom prst="rect">
            <a:avLst/>
          </a:prstGeom>
          <a:noFill/>
        </p:spPr>
        <p:txBody>
          <a:bodyPr wrap="square" rtlCol="0">
            <a:spAutoFit/>
          </a:bodyPr>
          <a:lstStyle/>
          <a:p>
            <a:r>
              <a:rPr lang="en-US" sz="2000" b="1" dirty="0" smtClean="0">
                <a:solidFill>
                  <a:srgbClr val="0000CC"/>
                </a:solidFill>
                <a:latin typeface="Times New Roman" pitchFamily="18" charset="0"/>
                <a:cs typeface="Times New Roman" pitchFamily="18" charset="0"/>
              </a:rPr>
              <a:t>1)</a:t>
            </a:r>
            <a:r>
              <a:rPr lang="en-US" sz="2800" b="1" dirty="0" smtClean="0">
                <a:solidFill>
                  <a:srgbClr val="0000CC"/>
                </a:solidFill>
                <a:latin typeface="Times New Roman" pitchFamily="18" charset="0"/>
                <a:cs typeface="Times New Roman" pitchFamily="18" charset="0"/>
              </a:rPr>
              <a:t> Tô Hiến Thành - Một tấm gương về chí công vô tư</a:t>
            </a:r>
          </a:p>
          <a:p>
            <a:endParaRPr lang="en-US" dirty="0">
              <a:solidFill>
                <a:srgbClr val="0000CC"/>
              </a:solidFill>
            </a:endParaRPr>
          </a:p>
        </p:txBody>
      </p:sp>
      <p:sp>
        <p:nvSpPr>
          <p:cNvPr id="21" name="Subtitle 2"/>
          <p:cNvSpPr txBox="1">
            <a:spLocks/>
          </p:cNvSpPr>
          <p:nvPr/>
        </p:nvSpPr>
        <p:spPr>
          <a:xfrm>
            <a:off x="457200" y="304800"/>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b="1" u="sng" dirty="0" smtClean="0">
                <a:solidFill>
                  <a:srgbClr val="0000CC"/>
                </a:solidFill>
                <a:latin typeface="Times New Roman" pitchFamily="18" charset="0"/>
                <a:cs typeface="Times New Roman" pitchFamily="18" charset="0"/>
              </a:rPr>
              <a:t>Tiết 1</a:t>
            </a:r>
            <a:r>
              <a:rPr lang="en-US" b="1" dirty="0" smtClean="0">
                <a:solidFill>
                  <a:srgbClr val="0000CC"/>
                </a:solidFill>
                <a:latin typeface="Times New Roman" pitchFamily="18" charset="0"/>
                <a:cs typeface="Times New Roman" pitchFamily="18" charset="0"/>
              </a:rPr>
              <a:t>: BÀI 1: CHÍ CÔNG VÔ TƯ</a:t>
            </a:r>
            <a:endParaRPr lang="en-US" b="1" dirty="0">
              <a:solidFill>
                <a:srgbClr val="0000CC"/>
              </a:solidFill>
              <a:latin typeface="Times New Roman" pitchFamily="18" charset="0"/>
              <a:cs typeface="Times New Roman" pitchFamily="18" charset="0"/>
            </a:endParaRPr>
          </a:p>
        </p:txBody>
      </p:sp>
      <p:pic>
        <p:nvPicPr>
          <p:cNvPr id="24" name="~PP1024.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8696325" y="6410325"/>
            <a:ext cx="304800" cy="304800"/>
          </a:xfrm>
          <a:prstGeom prst="rect">
            <a:avLst/>
          </a:prstGeom>
        </p:spPr>
      </p:pic>
      <p:sp>
        <p:nvSpPr>
          <p:cNvPr id="23" name="TextBox 22"/>
          <p:cNvSpPr txBox="1"/>
          <p:nvPr/>
        </p:nvSpPr>
        <p:spPr>
          <a:xfrm>
            <a:off x="457200" y="2743200"/>
            <a:ext cx="8374210" cy="954107"/>
          </a:xfrm>
          <a:prstGeom prst="rect">
            <a:avLst/>
          </a:prstGeom>
          <a:noFill/>
        </p:spPr>
        <p:txBody>
          <a:bodyPr wrap="square" rtlCol="0">
            <a:spAutoFit/>
          </a:bodyPr>
          <a:lstStyle/>
          <a:p>
            <a:r>
              <a:rPr lang="en-US" sz="2000" b="1" dirty="0" smtClean="0">
                <a:solidFill>
                  <a:srgbClr val="0000CC"/>
                </a:solidFill>
                <a:latin typeface="Times New Roman" pitchFamily="18" charset="0"/>
                <a:cs typeface="Times New Roman" pitchFamily="18" charset="0"/>
              </a:rPr>
              <a:t>2)</a:t>
            </a:r>
            <a:r>
              <a:rPr lang="en-US" sz="2800" b="1" dirty="0" smtClean="0">
                <a:solidFill>
                  <a:srgbClr val="0000CC"/>
                </a:solidFill>
                <a:latin typeface="Times New Roman" pitchFamily="18" charset="0"/>
                <a:cs typeface="Times New Roman" pitchFamily="18" charset="0"/>
              </a:rPr>
              <a:t> Điều mong muốn của Bác Hồ</a:t>
            </a:r>
          </a:p>
          <a:p>
            <a:endParaRPr lang="en-US" sz="2800" dirty="0">
              <a:solidFill>
                <a:srgbClr val="0000CC"/>
              </a:solidFill>
            </a:endParaRPr>
          </a:p>
        </p:txBody>
      </p:sp>
      <p:sp>
        <p:nvSpPr>
          <p:cNvPr id="25" name="TextBox 24"/>
          <p:cNvSpPr txBox="1"/>
          <p:nvPr/>
        </p:nvSpPr>
        <p:spPr>
          <a:xfrm>
            <a:off x="464990" y="1485781"/>
            <a:ext cx="5715000" cy="800219"/>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1. </a:t>
            </a:r>
            <a:r>
              <a:rPr lang="en-US" sz="2800" b="1" u="sng" dirty="0" err="1" smtClean="0">
                <a:solidFill>
                  <a:srgbClr val="0000CC"/>
                </a:solidFill>
                <a:latin typeface="Times New Roman" pitchFamily="18" charset="0"/>
                <a:cs typeface="Times New Roman" pitchFamily="18" charset="0"/>
              </a:rPr>
              <a:t>Đọc</a:t>
            </a:r>
            <a:r>
              <a:rPr lang="en-US" sz="2800" b="1" u="sng" dirty="0" smtClean="0">
                <a:solidFill>
                  <a:srgbClr val="0000CC"/>
                </a:solidFill>
                <a:latin typeface="Times New Roman" pitchFamily="18" charset="0"/>
                <a:cs typeface="Times New Roman" pitchFamily="18" charset="0"/>
              </a:rPr>
              <a:t> </a:t>
            </a:r>
            <a:r>
              <a:rPr lang="vi-VN" sz="2800" b="1" u="sng" dirty="0" smtClean="0">
                <a:solidFill>
                  <a:srgbClr val="0000CC"/>
                </a:solidFill>
                <a:latin typeface="Times New Roman" pitchFamily="18" charset="0"/>
                <a:cs typeface="Times New Roman" pitchFamily="18" charset="0"/>
              </a:rPr>
              <a:t>truyện:</a:t>
            </a:r>
            <a:endParaRPr lang="en-US" sz="2800" b="1" dirty="0" smtClean="0">
              <a:solidFill>
                <a:srgbClr val="0000CC"/>
              </a:solidFill>
              <a:latin typeface="Times New Roman" pitchFamily="18" charset="0"/>
              <a:cs typeface="Times New Roman" pitchFamily="18" charset="0"/>
            </a:endParaRPr>
          </a:p>
          <a:p>
            <a:endParaRPr lang="en-US" dirty="0">
              <a:solidFill>
                <a:srgbClr val="0000CC"/>
              </a:solidFill>
            </a:endParaRPr>
          </a:p>
        </p:txBody>
      </p:sp>
    </p:spTree>
    <p:extLst>
      <p:ext uri="{BB962C8B-B14F-4D97-AF65-F5344CB8AC3E}">
        <p14:creationId xmlns:p14="http://schemas.microsoft.com/office/powerpoint/2010/main" val="9791552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circle(in)">
                                      <p:cBhvr>
                                        <p:cTn id="17" dur="2000"/>
                                        <p:tgtEl>
                                          <p:spTgt spid="25"/>
                                        </p:tgtEl>
                                      </p:cBhvr>
                                    </p:animEffect>
                                  </p:childTnLst>
                                </p:cTn>
                              </p:par>
                            </p:childTnLst>
                          </p:cTn>
                        </p:par>
                        <p:par>
                          <p:cTn id="18" fill="hold">
                            <p:stCondLst>
                              <p:cond delay="2000"/>
                            </p:stCondLst>
                            <p:childTnLst>
                              <p:par>
                                <p:cTn id="19" presetID="1" presetClass="mediacall" presetSubtype="0" fill="hold" nodeType="afterEffect">
                                  <p:stCondLst>
                                    <p:cond delay="0"/>
                                  </p:stCondLst>
                                  <p:childTnLst>
                                    <p:cmd type="call" cmd="playFrom(0.0)">
                                      <p:cBhvr>
                                        <p:cTn id="20" dur="1" fill="hold"/>
                                        <p:tgtEl>
                                          <p:spTgt spid="24"/>
                                        </p:tgtEl>
                                      </p:cBhvr>
                                    </p:cmd>
                                  </p:childTnLst>
                                </p:cTn>
                              </p:par>
                              <p:par>
                                <p:cTn id="21" presetID="6" presetClass="entr" presetSubtype="16"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circle(in)">
                                      <p:cBhvr>
                                        <p:cTn id="23" dur="2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circle(in)">
                                      <p:cBhvr>
                                        <p:cTn id="28"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9" fill="hold" display="0">
                  <p:stCondLst>
                    <p:cond delay="indefinite"/>
                  </p:stCondLst>
                  <p:endCondLst>
                    <p:cond evt="onPrev" delay="0">
                      <p:tgtEl>
                        <p:sldTgt/>
                      </p:tgtEl>
                    </p:cond>
                    <p:cond evt="onStopAudio" delay="0">
                      <p:tgtEl>
                        <p:sldTgt/>
                      </p:tgtEl>
                    </p:cond>
                  </p:endCondLst>
                </p:cTn>
                <p:tgtEl>
                  <p:spTgt spid="24"/>
                </p:tgtEl>
              </p:cMediaNode>
            </p:audio>
          </p:childTnLst>
        </p:cTn>
      </p:par>
    </p:tnLst>
    <p:bldLst>
      <p:bldP spid="2" grpId="0"/>
      <p:bldP spid="4" grpId="0"/>
      <p:bldP spid="21" grpId="0"/>
      <p:bldP spid="23" grpId="0"/>
      <p:bldP spid="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24000"/>
            <a:ext cx="3048000" cy="523220"/>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III.LUYỆN TẬP:</a:t>
            </a:r>
            <a:endParaRPr lang="en-US" sz="2800" b="1" u="sng" dirty="0">
              <a:latin typeface="Times New Roman" pitchFamily="18" charset="0"/>
              <a:cs typeface="Times New Roman" pitchFamily="18" charset="0"/>
            </a:endParaRPr>
          </a:p>
        </p:txBody>
      </p:sp>
      <p:sp>
        <p:nvSpPr>
          <p:cNvPr id="3" name="TextBox 2"/>
          <p:cNvSpPr txBox="1"/>
          <p:nvPr/>
        </p:nvSpPr>
        <p:spPr>
          <a:xfrm>
            <a:off x="381000" y="2286000"/>
            <a:ext cx="8229600" cy="1200329"/>
          </a:xfrm>
          <a:prstGeom prst="rect">
            <a:avLst/>
          </a:prstGeom>
          <a:solidFill>
            <a:srgbClr val="92D050"/>
          </a:solidFill>
        </p:spPr>
        <p:txBody>
          <a:bodyPr wrap="square" rtlCol="0">
            <a:spAutoFit/>
          </a:bodyPr>
          <a:lstStyle/>
          <a:p>
            <a:r>
              <a:rPr lang="en-US" sz="2400" b="1" dirty="0" smtClean="0">
                <a:solidFill>
                  <a:srgbClr val="C00000"/>
                </a:solidFill>
                <a:latin typeface="Times New Roman" pitchFamily="18" charset="0"/>
                <a:cs typeface="Times New Roman" pitchFamily="18" charset="0"/>
              </a:rPr>
              <a:t>4. </a:t>
            </a:r>
            <a:r>
              <a:rPr lang="en-US" sz="2400" b="1" dirty="0" err="1" smtClean="0">
                <a:solidFill>
                  <a:srgbClr val="C00000"/>
                </a:solidFill>
                <a:latin typeface="Times New Roman" pitchFamily="18" charset="0"/>
                <a:cs typeface="Times New Roman" pitchFamily="18" charset="0"/>
              </a:rPr>
              <a:t>Hãy</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nêu</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một</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ví</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dụ</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về</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việc</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làm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thể</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hiện</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phẩm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chất</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chí</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công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vô</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tư</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của</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một</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bạn</a:t>
            </a:r>
            <a:r>
              <a:rPr lang="en-US" sz="2400" b="1" dirty="0" smtClean="0">
                <a:solidFill>
                  <a:srgbClr val="C00000"/>
                </a:solidFill>
                <a:latin typeface="Times New Roman" pitchFamily="18" charset="0"/>
                <a:cs typeface="Times New Roman" pitchFamily="18" charset="0"/>
              </a:rPr>
              <a:t> , </a:t>
            </a:r>
            <a:r>
              <a:rPr lang="en-US" sz="2400" b="1" dirty="0" err="1" smtClean="0">
                <a:solidFill>
                  <a:srgbClr val="C00000"/>
                </a:solidFill>
                <a:latin typeface="Times New Roman" pitchFamily="18" charset="0"/>
                <a:cs typeface="Times New Roman" pitchFamily="18" charset="0"/>
              </a:rPr>
              <a:t>một</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thầy</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cô</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giáo</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hoặc</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của</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những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người</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xung</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quanh</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mà</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em</a:t>
            </a:r>
            <a:r>
              <a:rPr lang="en-US" sz="2400" b="1" dirty="0" smtClean="0">
                <a:solidFill>
                  <a:srgbClr val="C00000"/>
                </a:solidFill>
                <a:latin typeface="Times New Roman" pitchFamily="18" charset="0"/>
                <a:cs typeface="Times New Roman" pitchFamily="18" charset="0"/>
              </a:rPr>
              <a:t> </a:t>
            </a:r>
            <a:r>
              <a:rPr lang="en-US" sz="2400" b="1" dirty="0" err="1" smtClean="0">
                <a:solidFill>
                  <a:srgbClr val="C00000"/>
                </a:solidFill>
                <a:latin typeface="Times New Roman" pitchFamily="18" charset="0"/>
                <a:cs typeface="Times New Roman" pitchFamily="18" charset="0"/>
              </a:rPr>
              <a:t>biết</a:t>
            </a:r>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latin typeface="Times New Roman" pitchFamily="18" charset="0"/>
              <a:cs typeface="Times New Roman" pitchFamily="18" charset="0"/>
            </a:endParaRPr>
          </a:p>
        </p:txBody>
      </p:sp>
      <p:sp>
        <p:nvSpPr>
          <p:cNvPr id="5" name="Subtitle 2"/>
          <p:cNvSpPr txBox="1">
            <a:spLocks/>
          </p:cNvSpPr>
          <p:nvPr/>
        </p:nvSpPr>
        <p:spPr>
          <a:xfrm>
            <a:off x="0" y="0"/>
            <a:ext cx="8458200" cy="457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u="sng" dirty="0" smtClean="0">
                <a:latin typeface="Times New Roman" pitchFamily="18" charset="0"/>
                <a:cs typeface="Times New Roman" pitchFamily="18" charset="0"/>
              </a:rPr>
              <a:t>Tiết 1</a:t>
            </a:r>
            <a:r>
              <a:rPr lang="en-US" sz="2800" b="1" dirty="0" smtClean="0">
                <a:latin typeface="Times New Roman" pitchFamily="18" charset="0"/>
                <a:cs typeface="Times New Roman" pitchFamily="18" charset="0"/>
              </a:rPr>
              <a:t>: BÀI 1: CHÍ CÔNG VÔ TƯ</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4268026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38450" y="1600200"/>
            <a:ext cx="3162300" cy="11083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smtClean="0">
                <a:solidFill>
                  <a:schemeClr val="tx1"/>
                </a:solidFill>
                <a:latin typeface="Times New Roman" pitchFamily="18" charset="0"/>
                <a:cs typeface="Times New Roman" pitchFamily="18" charset="0"/>
              </a:rPr>
              <a:t>Chí</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công</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vô</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tư</a:t>
            </a:r>
            <a:endParaRPr lang="en-US" sz="3200" b="1" dirty="0">
              <a:solidFill>
                <a:schemeClr val="tx1"/>
              </a:solidFill>
              <a:latin typeface="Times New Roman" pitchFamily="18" charset="0"/>
              <a:cs typeface="Times New Roman" pitchFamily="18" charset="0"/>
            </a:endParaRPr>
          </a:p>
        </p:txBody>
      </p:sp>
      <p:sp>
        <p:nvSpPr>
          <p:cNvPr id="3" name="Rounded Rectangle 2"/>
          <p:cNvSpPr/>
          <p:nvPr/>
        </p:nvSpPr>
        <p:spPr>
          <a:xfrm>
            <a:off x="838200" y="3581400"/>
            <a:ext cx="1600200" cy="23622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1. </a:t>
            </a:r>
            <a:r>
              <a:rPr lang="en-US" sz="2800" b="1" dirty="0" err="1" smtClean="0">
                <a:solidFill>
                  <a:schemeClr val="tx1"/>
                </a:solidFill>
                <a:latin typeface="Times New Roman" pitchFamily="18" charset="0"/>
                <a:cs typeface="Times New Roman" pitchFamily="18" charset="0"/>
              </a:rPr>
              <a:t>Khái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niệm</a:t>
            </a:r>
            <a:endParaRPr lang="en-US" sz="2800" b="1" dirty="0">
              <a:solidFill>
                <a:schemeClr val="tx1"/>
              </a:solidFill>
              <a:latin typeface="Times New Roman" pitchFamily="18" charset="0"/>
              <a:cs typeface="Times New Roman" pitchFamily="18" charset="0"/>
            </a:endParaRPr>
          </a:p>
        </p:txBody>
      </p:sp>
      <p:sp>
        <p:nvSpPr>
          <p:cNvPr id="4" name="Rounded Rectangle 3"/>
          <p:cNvSpPr/>
          <p:nvPr/>
        </p:nvSpPr>
        <p:spPr>
          <a:xfrm>
            <a:off x="2743200" y="3567545"/>
            <a:ext cx="1676400" cy="234834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2. </a:t>
            </a:r>
            <a:r>
              <a:rPr lang="en-US" sz="2800" b="1" dirty="0" err="1" smtClean="0">
                <a:solidFill>
                  <a:schemeClr val="tx1"/>
                </a:solidFill>
                <a:latin typeface="Times New Roman" pitchFamily="18" charset="0"/>
                <a:cs typeface="Times New Roman" pitchFamily="18" charset="0"/>
              </a:rPr>
              <a:t>Biểu</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hiện</a:t>
            </a:r>
            <a:endParaRPr lang="en-US" sz="2800" b="1" dirty="0">
              <a:solidFill>
                <a:schemeClr val="tx1"/>
              </a:solidFill>
              <a:latin typeface="Times New Roman" pitchFamily="18" charset="0"/>
              <a:cs typeface="Times New Roman" pitchFamily="18" charset="0"/>
            </a:endParaRPr>
          </a:p>
        </p:txBody>
      </p:sp>
      <p:sp>
        <p:nvSpPr>
          <p:cNvPr id="6" name="Rounded Rectangle 5"/>
          <p:cNvSpPr/>
          <p:nvPr/>
        </p:nvSpPr>
        <p:spPr>
          <a:xfrm>
            <a:off x="4648200" y="3581400"/>
            <a:ext cx="1600200" cy="236220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3. Ý </a:t>
            </a:r>
            <a:r>
              <a:rPr lang="en-US" sz="2800" b="1" dirty="0" err="1" smtClean="0">
                <a:solidFill>
                  <a:schemeClr val="tx1"/>
                </a:solidFill>
                <a:latin typeface="Times New Roman" pitchFamily="18" charset="0"/>
                <a:cs typeface="Times New Roman" pitchFamily="18" charset="0"/>
              </a:rPr>
              <a:t>nghĩa</a:t>
            </a:r>
            <a:endParaRPr lang="en-US" sz="2800" b="1" dirty="0">
              <a:solidFill>
                <a:schemeClr val="tx1"/>
              </a:solidFill>
              <a:latin typeface="Times New Roman" pitchFamily="18" charset="0"/>
              <a:cs typeface="Times New Roman" pitchFamily="18" charset="0"/>
            </a:endParaRPr>
          </a:p>
        </p:txBody>
      </p:sp>
      <p:sp>
        <p:nvSpPr>
          <p:cNvPr id="7" name="Rounded Rectangle 6"/>
          <p:cNvSpPr/>
          <p:nvPr/>
        </p:nvSpPr>
        <p:spPr>
          <a:xfrm>
            <a:off x="6477000" y="3560616"/>
            <a:ext cx="1676400" cy="236220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4. </a:t>
            </a:r>
            <a:r>
              <a:rPr lang="en-US" sz="2800" b="1" dirty="0" err="1" smtClean="0">
                <a:solidFill>
                  <a:schemeClr val="tx1"/>
                </a:solidFill>
                <a:latin typeface="Times New Roman" pitchFamily="18" charset="0"/>
                <a:cs typeface="Times New Roman" pitchFamily="18" charset="0"/>
              </a:rPr>
              <a:t>Cách</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rèn</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luyện</a:t>
            </a:r>
            <a:endParaRPr lang="en-US" sz="2800" b="1" dirty="0">
              <a:solidFill>
                <a:schemeClr val="tx1"/>
              </a:solidFill>
              <a:latin typeface="Times New Roman" pitchFamily="18" charset="0"/>
              <a:cs typeface="Times New Roman" pitchFamily="18" charset="0"/>
            </a:endParaRPr>
          </a:p>
        </p:txBody>
      </p:sp>
      <p:sp>
        <p:nvSpPr>
          <p:cNvPr id="8" name="Subtitle 2"/>
          <p:cNvSpPr txBox="1">
            <a:spLocks/>
          </p:cNvSpPr>
          <p:nvPr/>
        </p:nvSpPr>
        <p:spPr>
          <a:xfrm>
            <a:off x="190500" y="381000"/>
            <a:ext cx="8458200" cy="457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u="sng" dirty="0" smtClean="0">
                <a:latin typeface="Times New Roman" pitchFamily="18" charset="0"/>
                <a:cs typeface="Times New Roman" pitchFamily="18" charset="0"/>
              </a:rPr>
              <a:t>Tiết 1</a:t>
            </a:r>
            <a:r>
              <a:rPr lang="en-US" sz="2800" b="1" dirty="0" smtClean="0">
                <a:latin typeface="Times New Roman" pitchFamily="18" charset="0"/>
                <a:cs typeface="Times New Roman" pitchFamily="18" charset="0"/>
              </a:rPr>
              <a:t>: BÀI 1: CHÍ CÔNG VÔ TƯ</a:t>
            </a:r>
            <a:endParaRPr lang="en-US" sz="2800" b="1" dirty="0">
              <a:latin typeface="Times New Roman" pitchFamily="18" charset="0"/>
              <a:cs typeface="Times New Roman" pitchFamily="18" charset="0"/>
            </a:endParaRPr>
          </a:p>
        </p:txBody>
      </p:sp>
      <p:cxnSp>
        <p:nvCxnSpPr>
          <p:cNvPr id="9" name="Straight Connector 8"/>
          <p:cNvCxnSpPr>
            <a:stCxn id="2" idx="2"/>
          </p:cNvCxnSpPr>
          <p:nvPr/>
        </p:nvCxnSpPr>
        <p:spPr>
          <a:xfrm>
            <a:off x="4419600" y="2708564"/>
            <a:ext cx="0" cy="339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905000" y="2971800"/>
            <a:ext cx="5105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086600" y="2895600"/>
            <a:ext cx="0" cy="665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410200" y="3048000"/>
            <a:ext cx="0" cy="512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4" idx="0"/>
          </p:cNvCxnSpPr>
          <p:nvPr/>
        </p:nvCxnSpPr>
        <p:spPr>
          <a:xfrm>
            <a:off x="3581400" y="3048000"/>
            <a:ext cx="0" cy="5195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905000" y="3048000"/>
            <a:ext cx="0" cy="512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5648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par>
                                <p:cTn id="22" presetID="16" presetClass="entr" presetSubtype="21"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par>
                                <p:cTn id="25" presetID="16" presetClass="entr" presetSubtype="21"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par>
                                <p:cTn id="28" presetID="16" presetClass="entr" presetSubtype="21"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arn(inVertical)">
                                      <p:cBhvr>
                                        <p:cTn id="30" dur="500"/>
                                        <p:tgtEl>
                                          <p:spTgt spid="19"/>
                                        </p:tgtEl>
                                      </p:cBhvr>
                                    </p:animEffect>
                                  </p:childTnLst>
                                </p:cTn>
                              </p:par>
                              <p:par>
                                <p:cTn id="31" presetID="16" presetClass="entr" presetSubtype="21"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arn(inVertical)">
                                      <p:cBhvr>
                                        <p:cTn id="33" dur="500"/>
                                        <p:tgtEl>
                                          <p:spTgt spid="17"/>
                                        </p:tgtEl>
                                      </p:cBhvr>
                                    </p:animEffect>
                                  </p:childTnLst>
                                </p:cTn>
                              </p:par>
                              <p:par>
                                <p:cTn id="34" presetID="16" presetClass="entr" presetSubtype="21"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arn(inVertical)">
                                      <p:cBhvr>
                                        <p:cTn id="36" dur="500"/>
                                        <p:tgtEl>
                                          <p:spTgt spid="15"/>
                                        </p:tgtEl>
                                      </p:cBhvr>
                                    </p:animEffect>
                                  </p:childTnLst>
                                </p:cTn>
                              </p:par>
                              <p:par>
                                <p:cTn id="37" presetID="16" presetClass="entr" presetSubtype="21" fill="hold"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barn(inVertical)">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idx="4294967295"/>
          </p:nvPr>
        </p:nvSpPr>
        <p:spPr>
          <a:xfrm>
            <a:off x="457200" y="914400"/>
            <a:ext cx="8382000" cy="4038600"/>
          </a:xfrm>
        </p:spPr>
        <p:txBody>
          <a:bodyPr>
            <a:normAutofit fontScale="90000"/>
          </a:bodyPr>
          <a:lstStyle/>
          <a:p>
            <a:r>
              <a:rPr lang="en-US" altLang="en-US" sz="7200" b="1" dirty="0" smtClean="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DẶN DÒ</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r>
            <a:b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b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Tiếp</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tục</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tìm</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biểu</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hiện</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của</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chí</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công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vô</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t</a:t>
            </a:r>
            <a:r>
              <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ư</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và</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thiếu</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chí</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công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vô</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t</a:t>
            </a:r>
            <a:r>
              <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ư</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trong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cuộc</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sống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t>
            </a:r>
            <a:b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b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Nắm</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vững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nội</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dung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bài</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học</a:t>
            </a:r>
            <a:r>
              <a:rPr lang="en-US" altLang="en-US" sz="32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cũng</a:t>
            </a:r>
            <a:r>
              <a:rPr lang="en-US" altLang="en-US" sz="32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nh</a:t>
            </a:r>
            <a:r>
              <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ư</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cách</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rèn</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luyện</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phẩm</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chất</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đ</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ạo</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đ</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ức</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quý</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báu</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này</a:t>
            </a:r>
            <a:r>
              <a:rPr lang="en-US" altLang="en-US" sz="32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a:t>
            </a:r>
            <a:br>
              <a:rPr lang="en-US" altLang="en-US" sz="32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br>
            <a:r>
              <a:rPr lang="en-US" altLang="en-US" sz="32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Chuẩn</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bị</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bài</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tự</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chủ</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tìm</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g</a:t>
            </a:r>
            <a:r>
              <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ươ</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ng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tự</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chủ</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trong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cuộc</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sống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lao</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đ</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ộng</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học</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3200" dirty="0" err="1">
                <a:effectLst>
                  <a:outerShdw blurRad="38100" dist="38100" dir="2700000" algn="tl">
                    <a:srgbClr val="C0C0C0"/>
                  </a:outerShdw>
                </a:effectLst>
                <a:latin typeface="Times New Roman" panose="02020603050405020304" pitchFamily="18" charset="0"/>
                <a:cs typeface="Times New Roman" panose="02020603050405020304" pitchFamily="18" charset="0"/>
              </a:rPr>
              <a:t>tập</a:t>
            </a:r>
            <a:r>
              <a:rPr lang="en-US"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t>
            </a:r>
            <a:endParaRPr lang="vi-VN" altLang="en-US" sz="32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73069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strVal val="#ppt_w*0.05"/>
                                          </p:val>
                                        </p:tav>
                                        <p:tav tm="100000">
                                          <p:val>
                                            <p:strVal val="#ppt_w"/>
                                          </p:val>
                                        </p:tav>
                                      </p:tavLst>
                                    </p:anim>
                                    <p:anim calcmode="lin" valueType="num">
                                      <p:cBhvr>
                                        <p:cTn id="8" dur="500" fill="hold"/>
                                        <p:tgtEl>
                                          <p:spTgt spid="24578"/>
                                        </p:tgtEl>
                                        <p:attrNameLst>
                                          <p:attrName>ppt_h</p:attrName>
                                        </p:attrNameLst>
                                      </p:cBhvr>
                                      <p:tavLst>
                                        <p:tav tm="0">
                                          <p:val>
                                            <p:strVal val="#ppt_h"/>
                                          </p:val>
                                        </p:tav>
                                        <p:tav tm="100000">
                                          <p:val>
                                            <p:strVal val="#ppt_h"/>
                                          </p:val>
                                        </p:tav>
                                      </p:tavLst>
                                    </p:anim>
                                    <p:anim calcmode="lin" valueType="num">
                                      <p:cBhvr>
                                        <p:cTn id="9" dur="500" fill="hold"/>
                                        <p:tgtEl>
                                          <p:spTgt spid="24578"/>
                                        </p:tgtEl>
                                        <p:attrNameLst>
                                          <p:attrName>ppt_x</p:attrName>
                                        </p:attrNameLst>
                                      </p:cBhvr>
                                      <p:tavLst>
                                        <p:tav tm="0">
                                          <p:val>
                                            <p:strVal val="#ppt_x-.2"/>
                                          </p:val>
                                        </p:tav>
                                        <p:tav tm="100000">
                                          <p:val>
                                            <p:strVal val="#ppt_x"/>
                                          </p:val>
                                        </p:tav>
                                      </p:tavLst>
                                    </p:anim>
                                    <p:anim calcmode="lin" valueType="num">
                                      <p:cBhvr>
                                        <p:cTn id="10" dur="500" fill="hold"/>
                                        <p:tgtEl>
                                          <p:spTgt spid="24578"/>
                                        </p:tgtEl>
                                        <p:attrNameLst>
                                          <p:attrName>ppt_y</p:attrName>
                                        </p:attrNameLst>
                                      </p:cBhvr>
                                      <p:tavLst>
                                        <p:tav tm="0">
                                          <p:val>
                                            <p:strVal val="#ppt_y"/>
                                          </p:val>
                                        </p:tav>
                                        <p:tav tm="100000">
                                          <p:val>
                                            <p:strVal val="#ppt_y"/>
                                          </p:val>
                                        </p:tav>
                                      </p:tavLst>
                                    </p:anim>
                                    <p:animEffect transition="in" filter="fade">
                                      <p:cBhvr>
                                        <p:cTn id="11"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714289"/>
            <a:ext cx="8763000" cy="523220"/>
          </a:xfrm>
          <a:prstGeom prst="rect">
            <a:avLst/>
          </a:prstGeom>
        </p:spPr>
        <p:txBody>
          <a:bodyPr wrap="square">
            <a:spAutoFit/>
          </a:bodyPr>
          <a:lstStyle/>
          <a:p>
            <a:r>
              <a:rPr lang="en-US" sz="2800" b="1" dirty="0" smtClean="0">
                <a:solidFill>
                  <a:srgbClr val="0000CC"/>
                </a:solidFill>
                <a:latin typeface="Times New Roman" pitchFamily="18" charset="0"/>
                <a:cs typeface="Times New Roman" pitchFamily="18" charset="0"/>
              </a:rPr>
              <a:t>2. </a:t>
            </a:r>
            <a:r>
              <a:rPr lang="en-US" sz="2800" b="1" u="sng" dirty="0" smtClean="0">
                <a:solidFill>
                  <a:srgbClr val="0000CC"/>
                </a:solidFill>
                <a:latin typeface="Times New Roman" pitchFamily="18" charset="0"/>
                <a:cs typeface="Times New Roman" pitchFamily="18" charset="0"/>
              </a:rPr>
              <a:t>Thảo luận bàn:</a:t>
            </a:r>
            <a:endParaRPr lang="en-US" sz="2800" b="1" u="sng" dirty="0">
              <a:solidFill>
                <a:srgbClr val="0000CC"/>
              </a:solidFill>
              <a:latin typeface="Times New Roman" pitchFamily="18" charset="0"/>
              <a:cs typeface="Times New Roman" pitchFamily="18" charset="0"/>
            </a:endParaRPr>
          </a:p>
        </p:txBody>
      </p:sp>
      <p:sp>
        <p:nvSpPr>
          <p:cNvPr id="3" name="Rectangle 2"/>
          <p:cNvSpPr/>
          <p:nvPr/>
        </p:nvSpPr>
        <p:spPr>
          <a:xfrm>
            <a:off x="519544" y="3852023"/>
            <a:ext cx="8548256" cy="1384995"/>
          </a:xfrm>
          <a:prstGeom prst="rect">
            <a:avLst/>
          </a:prstGeom>
          <a:solidFill>
            <a:srgbClr val="92D050"/>
          </a:solidFill>
        </p:spPr>
        <p:txBody>
          <a:bodyPr wrap="square">
            <a:spAutoFit/>
          </a:bodyPr>
          <a:lstStyle/>
          <a:p>
            <a:pPr algn="just"/>
            <a:r>
              <a:rPr lang="en-US" sz="2800" b="1" dirty="0" smtClean="0">
                <a:solidFill>
                  <a:srgbClr val="FF0000"/>
                </a:solidFill>
                <a:latin typeface="Times New Roman" pitchFamily="18" charset="0"/>
                <a:cs typeface="Times New Roman" pitchFamily="18" charset="0"/>
              </a:rPr>
              <a:t>Tổ 2: </a:t>
            </a:r>
            <a:r>
              <a:rPr lang="en-US" sz="2800" b="1" dirty="0" smtClean="0">
                <a:latin typeface="Times New Roman" pitchFamily="18" charset="0"/>
                <a:cs typeface="Times New Roman" pitchFamily="18" charset="0"/>
              </a:rPr>
              <a:t>Em có suy nghĩ gì về cuộc đời và sự nghiệp của chủ tịch Hồ Chí Minh? Có tác động như thế nào đến tình cảm đối với nhân dân ta?</a:t>
            </a:r>
            <a:endParaRPr lang="en-US" sz="2800" b="1" dirty="0">
              <a:latin typeface="Times New Roman" pitchFamily="18" charset="0"/>
              <a:cs typeface="Times New Roman" pitchFamily="18" charset="0"/>
            </a:endParaRPr>
          </a:p>
        </p:txBody>
      </p:sp>
      <p:sp>
        <p:nvSpPr>
          <p:cNvPr id="4" name="Rectangle 3"/>
          <p:cNvSpPr/>
          <p:nvPr/>
        </p:nvSpPr>
        <p:spPr>
          <a:xfrm>
            <a:off x="519544" y="5327532"/>
            <a:ext cx="8322366" cy="954107"/>
          </a:xfrm>
          <a:prstGeom prst="rect">
            <a:avLst/>
          </a:prstGeom>
          <a:solidFill>
            <a:schemeClr val="tx2">
              <a:lumMod val="40000"/>
              <a:lumOff val="60000"/>
            </a:schemeClr>
          </a:solidFill>
        </p:spPr>
        <p:txBody>
          <a:bodyPr wrap="square">
            <a:spAutoFit/>
          </a:bodyPr>
          <a:lstStyle/>
          <a:p>
            <a:pPr algn="just"/>
            <a:r>
              <a:rPr lang="en-US" sz="2800" b="1" dirty="0" err="1" smtClean="0">
                <a:solidFill>
                  <a:srgbClr val="FF0000"/>
                </a:solidFill>
                <a:latin typeface="Times New Roman" pitchFamily="18" charset="0"/>
                <a:cs typeface="Times New Roman" pitchFamily="18" charset="0"/>
              </a:rPr>
              <a:t>Tổ</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3, 4</a:t>
            </a:r>
            <a:r>
              <a:rPr lang="en-US" sz="2800" b="1" dirty="0" smtClean="0">
                <a:latin typeface="Times New Roman" pitchFamily="18" charset="0"/>
                <a:cs typeface="Times New Roman" pitchFamily="18" charset="0"/>
              </a:rPr>
              <a:t>: Em rút ra được bài học gì qua 2 câu chuyện trên? </a:t>
            </a:r>
            <a:endParaRPr lang="en-US" sz="2800" b="1" dirty="0">
              <a:latin typeface="Times New Roman" pitchFamily="18" charset="0"/>
              <a:cs typeface="Times New Roman" pitchFamily="18" charset="0"/>
            </a:endParaRPr>
          </a:p>
        </p:txBody>
      </p:sp>
      <p:sp>
        <p:nvSpPr>
          <p:cNvPr id="5" name="Rectangle 4"/>
          <p:cNvSpPr/>
          <p:nvPr/>
        </p:nvSpPr>
        <p:spPr>
          <a:xfrm>
            <a:off x="519545" y="2376514"/>
            <a:ext cx="8548255" cy="1384995"/>
          </a:xfrm>
          <a:prstGeom prst="rect">
            <a:avLst/>
          </a:prstGeom>
          <a:solidFill>
            <a:schemeClr val="tx2">
              <a:lumMod val="40000"/>
              <a:lumOff val="60000"/>
            </a:schemeClr>
          </a:solidFill>
        </p:spPr>
        <p:txBody>
          <a:bodyPr wrap="square">
            <a:spAutoFit/>
          </a:bodyPr>
          <a:lstStyle/>
          <a:p>
            <a:pPr algn="just"/>
            <a:r>
              <a:rPr lang="en-US" sz="2800" b="1" dirty="0" smtClean="0">
                <a:solidFill>
                  <a:srgbClr val="FF0000"/>
                </a:solidFill>
                <a:latin typeface="Times New Roman" pitchFamily="18" charset="0"/>
                <a:cs typeface="Times New Roman" pitchFamily="18" charset="0"/>
              </a:rPr>
              <a:t>Tổ 1</a:t>
            </a:r>
            <a:r>
              <a:rPr lang="en-US" sz="2800" b="1" dirty="0" smtClean="0">
                <a:latin typeface="Times New Roman" pitchFamily="18" charset="0"/>
                <a:cs typeface="Times New Roman" pitchFamily="18" charset="0"/>
              </a:rPr>
              <a:t>: Tô Hiến Thành có suy nghĩ thế nào trong việc dùng người  và giải quyết công việc? (Ông ta căn cứ vào đâu?)</a:t>
            </a:r>
            <a:endParaRPr lang="en-US" sz="2800" b="1" dirty="0">
              <a:latin typeface="Times New Roman" pitchFamily="18" charset="0"/>
              <a:cs typeface="Times New Roman" pitchFamily="18" charset="0"/>
            </a:endParaRPr>
          </a:p>
        </p:txBody>
      </p:sp>
      <p:sp>
        <p:nvSpPr>
          <p:cNvPr id="7" name="Subtitle 2"/>
          <p:cNvSpPr txBox="1">
            <a:spLocks/>
          </p:cNvSpPr>
          <p:nvPr/>
        </p:nvSpPr>
        <p:spPr>
          <a:xfrm>
            <a:off x="457200" y="304800"/>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b="1" u="sng" dirty="0" smtClean="0">
                <a:solidFill>
                  <a:srgbClr val="0000CC"/>
                </a:solidFill>
                <a:latin typeface="Times New Roman" pitchFamily="18" charset="0"/>
                <a:cs typeface="Times New Roman" pitchFamily="18" charset="0"/>
              </a:rPr>
              <a:t>Tiết 1</a:t>
            </a:r>
            <a:r>
              <a:rPr lang="en-US" b="1" dirty="0" smtClean="0">
                <a:solidFill>
                  <a:srgbClr val="0000CC"/>
                </a:solidFill>
                <a:latin typeface="Times New Roman" pitchFamily="18" charset="0"/>
                <a:cs typeface="Times New Roman" pitchFamily="18" charset="0"/>
              </a:rPr>
              <a:t>: BÀI 1: CHÍ CÔNG VÔ TƯ</a:t>
            </a:r>
            <a:endParaRPr lang="en-US" b="1" dirty="0">
              <a:solidFill>
                <a:srgbClr val="0000CC"/>
              </a:solidFill>
              <a:latin typeface="Times New Roman" pitchFamily="18" charset="0"/>
              <a:cs typeface="Times New Roman" pitchFamily="18" charset="0"/>
            </a:endParaRPr>
          </a:p>
        </p:txBody>
      </p:sp>
      <p:sp>
        <p:nvSpPr>
          <p:cNvPr id="9" name="TextBox 8"/>
          <p:cNvSpPr txBox="1"/>
          <p:nvPr/>
        </p:nvSpPr>
        <p:spPr>
          <a:xfrm>
            <a:off x="519545" y="1238934"/>
            <a:ext cx="5715000" cy="800219"/>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1. </a:t>
            </a:r>
            <a:r>
              <a:rPr lang="en-US" sz="2800" b="1" u="sng" dirty="0" err="1" smtClean="0">
                <a:solidFill>
                  <a:srgbClr val="0000CC"/>
                </a:solidFill>
                <a:latin typeface="Times New Roman" pitchFamily="18" charset="0"/>
                <a:cs typeface="Times New Roman" pitchFamily="18" charset="0"/>
              </a:rPr>
              <a:t>Đọc</a:t>
            </a:r>
            <a:r>
              <a:rPr lang="en-US" sz="2800" b="1" u="sng" dirty="0" smtClean="0">
                <a:solidFill>
                  <a:srgbClr val="0000CC"/>
                </a:solidFill>
                <a:latin typeface="Times New Roman" pitchFamily="18" charset="0"/>
                <a:cs typeface="Times New Roman" pitchFamily="18" charset="0"/>
              </a:rPr>
              <a:t> </a:t>
            </a:r>
            <a:r>
              <a:rPr lang="vi-VN" sz="2800" b="1" u="sng" dirty="0" smtClean="0">
                <a:solidFill>
                  <a:srgbClr val="0000CC"/>
                </a:solidFill>
                <a:latin typeface="Times New Roman" pitchFamily="18" charset="0"/>
                <a:cs typeface="Times New Roman" pitchFamily="18" charset="0"/>
              </a:rPr>
              <a:t>truyện:</a:t>
            </a:r>
            <a:endParaRPr lang="en-US" sz="2800" b="1" dirty="0" smtClean="0">
              <a:solidFill>
                <a:srgbClr val="0000CC"/>
              </a:solidFill>
              <a:latin typeface="Times New Roman" pitchFamily="18" charset="0"/>
              <a:cs typeface="Times New Roman" pitchFamily="18" charset="0"/>
            </a:endParaRPr>
          </a:p>
          <a:p>
            <a:endParaRPr lang="en-US" dirty="0">
              <a:solidFill>
                <a:srgbClr val="0000CC"/>
              </a:solidFill>
            </a:endParaRPr>
          </a:p>
        </p:txBody>
      </p:sp>
      <p:sp>
        <p:nvSpPr>
          <p:cNvPr id="10" name="TextBox 9"/>
          <p:cNvSpPr txBox="1"/>
          <p:nvPr/>
        </p:nvSpPr>
        <p:spPr>
          <a:xfrm>
            <a:off x="519545" y="857071"/>
            <a:ext cx="5715000" cy="800219"/>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I. ĐẶT VẤN ĐỀ:</a:t>
            </a:r>
          </a:p>
          <a:p>
            <a:endParaRPr lang="en-US" dirty="0">
              <a:solidFill>
                <a:srgbClr val="0000CC"/>
              </a:solidFill>
            </a:endParaRPr>
          </a:p>
        </p:txBody>
      </p:sp>
    </p:spTree>
    <p:extLst>
      <p:ext uri="{BB962C8B-B14F-4D97-AF65-F5344CB8AC3E}">
        <p14:creationId xmlns:p14="http://schemas.microsoft.com/office/powerpoint/2010/main" val="241309110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circle(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Rectangle 7"/>
          <p:cNvSpPr>
            <a:spLocks noChangeArrowheads="1"/>
          </p:cNvSpPr>
          <p:nvPr/>
        </p:nvSpPr>
        <p:spPr bwMode="auto">
          <a:xfrm>
            <a:off x="131618" y="2033297"/>
            <a:ext cx="8783782" cy="3416320"/>
          </a:xfrm>
          <a:prstGeom prst="rect">
            <a:avLst/>
          </a:prstGeom>
          <a:solidFill>
            <a:srgbClr val="92D050"/>
          </a:solidFill>
          <a:ln w="9525">
            <a:noFill/>
            <a:miter lim="800000"/>
            <a:headEnd/>
            <a:tailEnd/>
          </a:ln>
        </p:spPr>
        <p:txBody>
          <a:bodyPr wrap="square" anchor="ctr">
            <a:spAutoFit/>
          </a:bodyPr>
          <a:lstStyle/>
          <a:p>
            <a:pPr algn="just"/>
            <a:r>
              <a:rPr lang="en-US" sz="2400" b="1" dirty="0">
                <a:solidFill>
                  <a:srgbClr val="FF0000"/>
                </a:solidFill>
                <a:latin typeface="Times New Roman" pitchFamily="18" charset="0"/>
                <a:cs typeface="Times New Roman" pitchFamily="18" charset="0"/>
              </a:rPr>
              <a:t>a)Tô Hiến Thành có suy nghĩ thế nào trong việc dùng </a:t>
            </a:r>
            <a:r>
              <a:rPr lang="en-US" sz="2400" b="1" dirty="0" smtClean="0">
                <a:solidFill>
                  <a:srgbClr val="FF0000"/>
                </a:solidFill>
                <a:latin typeface="Times New Roman" pitchFamily="18" charset="0"/>
                <a:cs typeface="Times New Roman" pitchFamily="18" charset="0"/>
              </a:rPr>
              <a:t>người </a:t>
            </a:r>
            <a:r>
              <a:rPr lang="en-US" sz="2400" b="1" dirty="0">
                <a:solidFill>
                  <a:srgbClr val="FF0000"/>
                </a:solidFill>
                <a:latin typeface="Times New Roman" pitchFamily="18" charset="0"/>
                <a:cs typeface="Times New Roman" pitchFamily="18" charset="0"/>
              </a:rPr>
              <a:t>và giải quyết công việc ? (</a:t>
            </a:r>
            <a:r>
              <a:rPr lang="en-US" sz="2400" b="1" dirty="0" err="1" smtClean="0">
                <a:solidFill>
                  <a:srgbClr val="FF0000"/>
                </a:solidFill>
                <a:latin typeface="Times New Roman" pitchFamily="18" charset="0"/>
                <a:cs typeface="Times New Roman" pitchFamily="18" charset="0"/>
              </a:rPr>
              <a:t>Ông</a:t>
            </a:r>
            <a:r>
              <a:rPr lang="en-US" sz="2400" b="1" dirty="0" smtClean="0">
                <a:solidFill>
                  <a:srgbClr val="FF0000"/>
                </a:solidFill>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căn cứ vào </a:t>
            </a:r>
            <a:r>
              <a:rPr lang="en-US" sz="2400" b="1" dirty="0" err="1" smtClean="0">
                <a:solidFill>
                  <a:srgbClr val="FF0000"/>
                </a:solidFill>
                <a:latin typeface="Times New Roman" pitchFamily="18" charset="0"/>
                <a:cs typeface="Times New Roman" pitchFamily="18" charset="0"/>
              </a:rPr>
              <a:t>đâu</a:t>
            </a:r>
            <a:r>
              <a:rPr lang="en-US" sz="2400" b="1" dirty="0" smtClean="0">
                <a:solidFill>
                  <a:srgbClr val="FF0000"/>
                </a:solidFill>
                <a:latin typeface="Times New Roman" pitchFamily="18" charset="0"/>
                <a:cs typeface="Times New Roman" pitchFamily="18" charset="0"/>
              </a:rPr>
              <a:t>?)</a:t>
            </a:r>
            <a:endParaRPr lang="vi-VN" sz="2400" b="1" dirty="0" smtClean="0">
              <a:solidFill>
                <a:srgbClr val="FF0000"/>
              </a:solidFill>
              <a:latin typeface="Times New Roman" pitchFamily="18" charset="0"/>
              <a:cs typeface="Times New Roman" pitchFamily="18" charset="0"/>
            </a:endParaRPr>
          </a:p>
          <a:p>
            <a:pPr algn="just"/>
            <a:endParaRPr lang="en-US" sz="2400" b="1" dirty="0">
              <a:solidFill>
                <a:srgbClr val="FF0000"/>
              </a:solidFill>
              <a:latin typeface="Times New Roman" pitchFamily="18" charset="0"/>
              <a:cs typeface="Times New Roman" pitchFamily="18" charset="0"/>
            </a:endParaRPr>
          </a:p>
          <a:p>
            <a:pPr algn="just"/>
            <a:endParaRPr lang="en-US" sz="2400" b="1" dirty="0" smtClean="0">
              <a:solidFill>
                <a:srgbClr val="FF0000"/>
              </a:solidFill>
              <a:latin typeface="Times New Roman" pitchFamily="18" charset="0"/>
              <a:cs typeface="Times New Roman" pitchFamily="18" charset="0"/>
            </a:endParaRPr>
          </a:p>
          <a:p>
            <a:pPr algn="just"/>
            <a:endParaRPr lang="vi-VN" sz="2400" b="1" dirty="0" smtClean="0">
              <a:solidFill>
                <a:srgbClr val="FF0000"/>
              </a:solidFill>
              <a:latin typeface="Times New Roman" pitchFamily="18" charset="0"/>
              <a:cs typeface="Times New Roman" pitchFamily="18" charset="0"/>
            </a:endParaRPr>
          </a:p>
          <a:p>
            <a:pPr algn="just"/>
            <a:endParaRPr lang="vi-VN" sz="2400" b="1" dirty="0" smtClean="0">
              <a:solidFill>
                <a:srgbClr val="FF0000"/>
              </a:solidFill>
              <a:latin typeface="Times New Roman" pitchFamily="18" charset="0"/>
              <a:cs typeface="Times New Roman" pitchFamily="18" charset="0"/>
            </a:endParaRPr>
          </a:p>
          <a:p>
            <a:pPr algn="just"/>
            <a:endParaRPr lang="en-US" sz="2400" b="1" dirty="0">
              <a:solidFill>
                <a:srgbClr val="FF0000"/>
              </a:solidFill>
              <a:latin typeface="Times New Roman" pitchFamily="18" charset="0"/>
              <a:cs typeface="Times New Roman" pitchFamily="18" charset="0"/>
            </a:endParaRPr>
          </a:p>
          <a:p>
            <a:pPr algn="just"/>
            <a:endParaRPr lang="en-US" sz="2400" b="1" dirty="0">
              <a:solidFill>
                <a:srgbClr val="FF0000"/>
              </a:solidFill>
              <a:latin typeface="Times New Roman" pitchFamily="18" charset="0"/>
              <a:cs typeface="Times New Roman" pitchFamily="18" charset="0"/>
            </a:endParaRPr>
          </a:p>
          <a:p>
            <a:pPr algn="just"/>
            <a:endParaRPr lang="en-US" sz="2400" b="1" dirty="0">
              <a:solidFill>
                <a:srgbClr val="FF0000"/>
              </a:solidFill>
              <a:latin typeface="Times New Roman" pitchFamily="18" charset="0"/>
              <a:cs typeface="Times New Roman" pitchFamily="18" charset="0"/>
            </a:endParaRPr>
          </a:p>
        </p:txBody>
      </p:sp>
      <p:sp>
        <p:nvSpPr>
          <p:cNvPr id="12296" name="Rectangle 8"/>
          <p:cNvSpPr>
            <a:spLocks noChangeArrowheads="1"/>
          </p:cNvSpPr>
          <p:nvPr/>
        </p:nvSpPr>
        <p:spPr bwMode="auto">
          <a:xfrm>
            <a:off x="131618" y="3048000"/>
            <a:ext cx="8783782" cy="1569660"/>
          </a:xfrm>
          <a:prstGeom prst="rect">
            <a:avLst/>
          </a:prstGeom>
          <a:solidFill>
            <a:schemeClr val="tx2">
              <a:lumMod val="20000"/>
              <a:lumOff val="80000"/>
            </a:schemeClr>
          </a:solidFill>
          <a:ln w="9525">
            <a:noFill/>
            <a:miter lim="800000"/>
            <a:headEnd/>
            <a:tailEnd/>
          </a:ln>
        </p:spPr>
        <p:txBody>
          <a:bodyPr wrap="square" anchor="ctr">
            <a:spAutoFit/>
          </a:bodyPr>
          <a:lstStyle/>
          <a:p>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Ông</a:t>
            </a:r>
            <a:r>
              <a:rPr lang="fr-FR" sz="2400" b="1" dirty="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căn</a:t>
            </a:r>
            <a:r>
              <a:rPr lang="fr-FR" sz="2400" b="1" dirty="0" smtClean="0">
                <a:latin typeface="Times New Roman" pitchFamily="18" charset="0"/>
                <a:cs typeface="Times New Roman" pitchFamily="18" charset="0"/>
              </a:rPr>
              <a:t> </a:t>
            </a:r>
            <a:r>
              <a:rPr lang="fr-FR" sz="2400" b="1" dirty="0">
                <a:latin typeface="Times New Roman" pitchFamily="18" charset="0"/>
                <a:cs typeface="Times New Roman" pitchFamily="18" charset="0"/>
              </a:rPr>
              <a:t>cứ </a:t>
            </a:r>
            <a:r>
              <a:rPr lang="fr-FR" sz="2400" b="1" dirty="0" smtClean="0">
                <a:latin typeface="Times New Roman" pitchFamily="18" charset="0"/>
                <a:cs typeface="Times New Roman" pitchFamily="18" charset="0"/>
              </a:rPr>
              <a:t>vào:</a:t>
            </a:r>
            <a:endParaRPr lang="en-US" sz="2400" b="1"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Năng lực, trách </a:t>
            </a:r>
            <a:r>
              <a:rPr lang="en-US" sz="2400" b="1" dirty="0" err="1" smtClean="0">
                <a:latin typeface="Times New Roman" pitchFamily="18" charset="0"/>
                <a:cs typeface="Times New Roman" pitchFamily="18" charset="0"/>
              </a:rPr>
              <a:t>nhiệm</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Lợi </a:t>
            </a:r>
            <a:r>
              <a:rPr lang="en-US" sz="2400" b="1" dirty="0">
                <a:latin typeface="Times New Roman" pitchFamily="18" charset="0"/>
                <a:cs typeface="Times New Roman" pitchFamily="18" charset="0"/>
              </a:rPr>
              <a:t>ích </a:t>
            </a:r>
            <a:r>
              <a:rPr lang="en-US" sz="2400" b="1" dirty="0" smtClean="0">
                <a:latin typeface="Times New Roman" pitchFamily="18" charset="0"/>
                <a:cs typeface="Times New Roman" pitchFamily="18" charset="0"/>
              </a:rPr>
              <a:t>chung.</a:t>
            </a:r>
            <a:endParaRPr lang="en-US" sz="2400" b="1" dirty="0">
              <a:latin typeface="Times New Roman" pitchFamily="18" charset="0"/>
              <a:cs typeface="Times New Roman" pitchFamily="18" charset="0"/>
            </a:endParaRPr>
          </a:p>
          <a:p>
            <a:r>
              <a:rPr lang="en-US" sz="2400" dirty="0">
                <a:latin typeface="Times New Roman" pitchFamily="18" charset="0"/>
                <a:cs typeface="Times New Roman" pitchFamily="18" charset="0"/>
                <a:sym typeface="Wingdings" pitchFamily="2" charset="2"/>
              </a:rPr>
              <a:t>Ông</a:t>
            </a:r>
            <a:r>
              <a:rPr lang="en-US" sz="2400" dirty="0">
                <a:latin typeface="Times New Roman" pitchFamily="18" charset="0"/>
                <a:cs typeface="Times New Roman" pitchFamily="18" charset="0"/>
              </a:rPr>
              <a:t> là người </a:t>
            </a:r>
            <a:r>
              <a:rPr lang="en-US" sz="2400" b="1" dirty="0">
                <a:latin typeface="Times New Roman" pitchFamily="18" charset="0"/>
                <a:cs typeface="Times New Roman" pitchFamily="18" charset="0"/>
              </a:rPr>
              <a:t>công bằng</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không thiên vị</a:t>
            </a:r>
            <a:r>
              <a:rPr lang="en-US" sz="2400" dirty="0">
                <a:latin typeface="Times New Roman" pitchFamily="18" charset="0"/>
                <a:cs typeface="Times New Roman" pitchFamily="18" charset="0"/>
              </a:rPr>
              <a:t>.</a:t>
            </a:r>
          </a:p>
        </p:txBody>
      </p:sp>
      <p:sp>
        <p:nvSpPr>
          <p:cNvPr id="6" name="Subtitle 2"/>
          <p:cNvSpPr txBox="1">
            <a:spLocks/>
          </p:cNvSpPr>
          <p:nvPr/>
        </p:nvSpPr>
        <p:spPr>
          <a:xfrm>
            <a:off x="457200" y="60600"/>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
        <p:nvSpPr>
          <p:cNvPr id="7" name="TextBox 6"/>
          <p:cNvSpPr txBox="1"/>
          <p:nvPr/>
        </p:nvSpPr>
        <p:spPr>
          <a:xfrm>
            <a:off x="699655" y="861868"/>
            <a:ext cx="5715000" cy="800219"/>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1. </a:t>
            </a:r>
            <a:r>
              <a:rPr lang="en-US" sz="2800" b="1" u="sng" dirty="0" err="1" smtClean="0">
                <a:solidFill>
                  <a:srgbClr val="0000CC"/>
                </a:solidFill>
                <a:latin typeface="Times New Roman" pitchFamily="18" charset="0"/>
                <a:cs typeface="Times New Roman" pitchFamily="18" charset="0"/>
              </a:rPr>
              <a:t>Đọc</a:t>
            </a:r>
            <a:r>
              <a:rPr lang="en-US" sz="2800" b="1" u="sng" dirty="0" smtClean="0">
                <a:solidFill>
                  <a:srgbClr val="0000CC"/>
                </a:solidFill>
                <a:latin typeface="Times New Roman" pitchFamily="18" charset="0"/>
                <a:cs typeface="Times New Roman" pitchFamily="18" charset="0"/>
              </a:rPr>
              <a:t> </a:t>
            </a:r>
            <a:r>
              <a:rPr lang="vi-VN" sz="2800" b="1" u="sng" dirty="0" smtClean="0">
                <a:solidFill>
                  <a:srgbClr val="0000CC"/>
                </a:solidFill>
                <a:latin typeface="Times New Roman" pitchFamily="18" charset="0"/>
                <a:cs typeface="Times New Roman" pitchFamily="18" charset="0"/>
              </a:rPr>
              <a:t>truyện:</a:t>
            </a:r>
            <a:endParaRPr lang="en-US" sz="2800" b="1" dirty="0" smtClean="0">
              <a:solidFill>
                <a:srgbClr val="0000CC"/>
              </a:solidFill>
              <a:latin typeface="Times New Roman" pitchFamily="18" charset="0"/>
              <a:cs typeface="Times New Roman" pitchFamily="18" charset="0"/>
            </a:endParaRPr>
          </a:p>
          <a:p>
            <a:endParaRPr lang="en-US" dirty="0">
              <a:solidFill>
                <a:srgbClr val="0000CC"/>
              </a:solidFill>
            </a:endParaRPr>
          </a:p>
        </p:txBody>
      </p:sp>
      <p:sp>
        <p:nvSpPr>
          <p:cNvPr id="8" name="TextBox 7"/>
          <p:cNvSpPr txBox="1"/>
          <p:nvPr/>
        </p:nvSpPr>
        <p:spPr>
          <a:xfrm>
            <a:off x="713510" y="575037"/>
            <a:ext cx="4991100" cy="830997"/>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I. ĐẶT VẤN ĐỀ:</a:t>
            </a:r>
          </a:p>
          <a:p>
            <a:endParaRPr lang="en-US" sz="2400" dirty="0">
              <a:solidFill>
                <a:srgbClr val="0000CC"/>
              </a:solidFill>
            </a:endParaRPr>
          </a:p>
        </p:txBody>
      </p:sp>
      <p:sp>
        <p:nvSpPr>
          <p:cNvPr id="10" name="Rectangle 9"/>
          <p:cNvSpPr/>
          <p:nvPr/>
        </p:nvSpPr>
        <p:spPr>
          <a:xfrm>
            <a:off x="710046" y="1220510"/>
            <a:ext cx="8763000" cy="523220"/>
          </a:xfrm>
          <a:prstGeom prst="rect">
            <a:avLst/>
          </a:prstGeom>
        </p:spPr>
        <p:txBody>
          <a:bodyPr wrap="square">
            <a:spAutoFit/>
          </a:bodyPr>
          <a:lstStyle/>
          <a:p>
            <a:r>
              <a:rPr lang="en-US" sz="2800" b="1" dirty="0" smtClean="0">
                <a:solidFill>
                  <a:srgbClr val="0000CC"/>
                </a:solidFill>
                <a:latin typeface="Times New Roman" pitchFamily="18" charset="0"/>
                <a:cs typeface="Times New Roman" pitchFamily="18" charset="0"/>
              </a:rPr>
              <a:t>2. </a:t>
            </a:r>
            <a:r>
              <a:rPr lang="en-US" sz="2800" b="1" u="sng" dirty="0" smtClean="0">
                <a:solidFill>
                  <a:srgbClr val="0000CC"/>
                </a:solidFill>
                <a:latin typeface="Times New Roman" pitchFamily="18" charset="0"/>
                <a:cs typeface="Times New Roman" pitchFamily="18" charset="0"/>
              </a:rPr>
              <a:t>Thảo luận bàn:</a:t>
            </a:r>
            <a:endParaRPr lang="en-US" sz="2800" b="1" u="sng"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177413665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box(in)">
                                      <p:cBhvr>
                                        <p:cTn id="7" dur="500"/>
                                        <p:tgtEl>
                                          <p:spTgt spid="122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296">
                                            <p:txEl>
                                              <p:pRg st="0" end="0"/>
                                            </p:txEl>
                                          </p:spTgt>
                                        </p:tgtEl>
                                        <p:attrNameLst>
                                          <p:attrName>style.visibility</p:attrName>
                                        </p:attrNameLst>
                                      </p:cBhvr>
                                      <p:to>
                                        <p:strVal val="visible"/>
                                      </p:to>
                                    </p:set>
                                    <p:animEffect transition="in" filter="box(in)">
                                      <p:cBhvr>
                                        <p:cTn id="12" dur="500"/>
                                        <p:tgtEl>
                                          <p:spTgt spid="1229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2296">
                                            <p:txEl>
                                              <p:pRg st="1" end="1"/>
                                            </p:txEl>
                                          </p:spTgt>
                                        </p:tgtEl>
                                        <p:attrNameLst>
                                          <p:attrName>style.visibility</p:attrName>
                                        </p:attrNameLst>
                                      </p:cBhvr>
                                      <p:to>
                                        <p:strVal val="visible"/>
                                      </p:to>
                                    </p:set>
                                    <p:animEffect transition="in" filter="box(in)">
                                      <p:cBhvr>
                                        <p:cTn id="17" dur="500"/>
                                        <p:tgtEl>
                                          <p:spTgt spid="12296">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12296">
                                            <p:txEl>
                                              <p:pRg st="2" end="2"/>
                                            </p:txEl>
                                          </p:spTgt>
                                        </p:tgtEl>
                                        <p:attrNameLst>
                                          <p:attrName>style.visibility</p:attrName>
                                        </p:attrNameLst>
                                      </p:cBhvr>
                                      <p:to>
                                        <p:strVal val="visible"/>
                                      </p:to>
                                    </p:set>
                                    <p:animEffect transition="in" filter="box(in)">
                                      <p:cBhvr>
                                        <p:cTn id="20" dur="500"/>
                                        <p:tgtEl>
                                          <p:spTgt spid="12296">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12296">
                                            <p:txEl>
                                              <p:pRg st="3" end="3"/>
                                            </p:txEl>
                                          </p:spTgt>
                                        </p:tgtEl>
                                        <p:attrNameLst>
                                          <p:attrName>style.visibility</p:attrName>
                                        </p:attrNameLst>
                                      </p:cBhvr>
                                      <p:to>
                                        <p:strVal val="visible"/>
                                      </p:to>
                                    </p:set>
                                    <p:animEffect transition="in" filter="box(in)">
                                      <p:cBhvr>
                                        <p:cTn id="25" dur="500"/>
                                        <p:tgtEl>
                                          <p:spTgt spid="1229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Rectangle 7"/>
          <p:cNvSpPr>
            <a:spLocks noChangeArrowheads="1"/>
          </p:cNvSpPr>
          <p:nvPr/>
        </p:nvSpPr>
        <p:spPr bwMode="auto">
          <a:xfrm>
            <a:off x="13855" y="2235011"/>
            <a:ext cx="8991600" cy="830997"/>
          </a:xfrm>
          <a:prstGeom prst="rect">
            <a:avLst/>
          </a:prstGeom>
          <a:solidFill>
            <a:schemeClr val="tx2">
              <a:lumMod val="40000"/>
              <a:lumOff val="60000"/>
            </a:schemeClr>
          </a:solidFill>
          <a:ln w="9525">
            <a:noFill/>
            <a:miter lim="800000"/>
            <a:headEnd/>
            <a:tailEnd/>
          </a:ln>
        </p:spPr>
        <p:txBody>
          <a:bodyPr wrap="square" anchor="ctr">
            <a:spAutoFit/>
          </a:bodyPr>
          <a:lstStyle/>
          <a:p>
            <a:r>
              <a:rPr lang="en-US" sz="2400" b="1" dirty="0" smtClean="0">
                <a:solidFill>
                  <a:srgbClr val="FF0000"/>
                </a:solidFill>
                <a:latin typeface="Times New Roman" pitchFamily="18" charset="0"/>
                <a:cs typeface="Times New Roman" pitchFamily="18" charset="0"/>
              </a:rPr>
              <a:t>b)</a:t>
            </a:r>
            <a:r>
              <a:rPr lang="vi-VN" sz="2400" b="1" dirty="0" smtClean="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Em</a:t>
            </a:r>
            <a:r>
              <a:rPr lang="en-US" sz="2400" b="1" dirty="0" smtClean="0">
                <a:solidFill>
                  <a:srgbClr val="FF0000"/>
                </a:solidFill>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có suy nghĩ gì về cuộc đời và sự nghiệp của chủ tịch Hồ Chí Minh? Có tác động như thế nào đến tình cảm đối với nhân dân </a:t>
            </a:r>
            <a:r>
              <a:rPr lang="en-US" sz="2400" b="1" dirty="0" smtClean="0">
                <a:solidFill>
                  <a:srgbClr val="FF0000"/>
                </a:solidFill>
                <a:latin typeface="Times New Roman" pitchFamily="18" charset="0"/>
                <a:cs typeface="Times New Roman" pitchFamily="18" charset="0"/>
              </a:rPr>
              <a:t>ta?</a:t>
            </a:r>
            <a:endParaRPr lang="en-US" sz="2400" b="1" dirty="0">
              <a:solidFill>
                <a:srgbClr val="FF0000"/>
              </a:solidFill>
              <a:latin typeface="Times New Roman" pitchFamily="18" charset="0"/>
              <a:cs typeface="Times New Roman" pitchFamily="18" charset="0"/>
            </a:endParaRPr>
          </a:p>
        </p:txBody>
      </p:sp>
      <p:sp>
        <p:nvSpPr>
          <p:cNvPr id="12297" name="Rectangle 9"/>
          <p:cNvSpPr>
            <a:spLocks noChangeArrowheads="1"/>
          </p:cNvSpPr>
          <p:nvPr/>
        </p:nvSpPr>
        <p:spPr bwMode="auto">
          <a:xfrm>
            <a:off x="204355" y="3352800"/>
            <a:ext cx="8610600" cy="2308324"/>
          </a:xfrm>
          <a:prstGeom prst="rect">
            <a:avLst/>
          </a:prstGeom>
          <a:solidFill>
            <a:srgbClr val="92D050"/>
          </a:solidFill>
          <a:ln w="9525">
            <a:noFill/>
            <a:miter lim="800000"/>
            <a:headEnd/>
            <a:tailEnd/>
          </a:ln>
        </p:spPr>
        <p:txBody>
          <a:bodyPr wrap="square" anchor="ctr">
            <a:spAutoFit/>
          </a:bodyPr>
          <a:lstStyle/>
          <a:p>
            <a:r>
              <a:rPr lang="en-US" sz="2400" b="1" dirty="0">
                <a:latin typeface="Times New Roman" pitchFamily="18" charset="0"/>
                <a:cs typeface="Times New Roman" pitchFamily="18" charset="0"/>
              </a:rPr>
              <a:t>* Cả cuộc đời của Bác  đều vì: </a:t>
            </a:r>
          </a:p>
          <a:p>
            <a:r>
              <a:rPr lang="en-US" sz="2400" b="1" dirty="0" smtClean="0">
                <a:latin typeface="Times New Roman" pitchFamily="18" charset="0"/>
                <a:cs typeface="Times New Roman" pitchFamily="18" charset="0"/>
              </a:rPr>
              <a:t>+ Quyền </a:t>
            </a:r>
            <a:r>
              <a:rPr lang="en-US" sz="2400" b="1" dirty="0">
                <a:latin typeface="Times New Roman" pitchFamily="18" charset="0"/>
                <a:cs typeface="Times New Roman" pitchFamily="18" charset="0"/>
              </a:rPr>
              <a:t>lợi dân </a:t>
            </a:r>
            <a:r>
              <a:rPr lang="en-US" sz="2400" b="1" dirty="0" smtClean="0">
                <a:latin typeface="Times New Roman" pitchFamily="18" charset="0"/>
                <a:cs typeface="Times New Roman" pitchFamily="18" charset="0"/>
              </a:rPr>
              <a:t>tộc, </a:t>
            </a:r>
            <a:r>
              <a:rPr lang="en-US" sz="2400" b="1" dirty="0">
                <a:latin typeface="Times New Roman" pitchFamily="18" charset="0"/>
                <a:cs typeface="Times New Roman" pitchFamily="18" charset="0"/>
              </a:rPr>
              <a:t>quyền lợi </a:t>
            </a:r>
            <a:r>
              <a:rPr lang="en-US" sz="2400" b="1" dirty="0" smtClean="0">
                <a:latin typeface="Times New Roman" pitchFamily="18" charset="0"/>
                <a:cs typeface="Times New Roman" pitchFamily="18" charset="0"/>
              </a:rPr>
              <a:t>đất nước.</a:t>
            </a:r>
            <a:endParaRPr lang="en-US" sz="2400" b="1"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Hạnh </a:t>
            </a:r>
            <a:r>
              <a:rPr lang="en-US" sz="2400" b="1" dirty="0">
                <a:latin typeface="Times New Roman" pitchFamily="18" charset="0"/>
                <a:cs typeface="Times New Roman" pitchFamily="18" charset="0"/>
              </a:rPr>
              <a:t>phúc, ấm no của nhân </a:t>
            </a:r>
            <a:r>
              <a:rPr lang="en-US" sz="2400" b="1" dirty="0" smtClean="0">
                <a:latin typeface="Times New Roman" pitchFamily="18" charset="0"/>
                <a:cs typeface="Times New Roman" pitchFamily="18" charset="0"/>
              </a:rPr>
              <a:t>dân.</a:t>
            </a:r>
            <a:endParaRPr lang="en-US" sz="2400" b="1" dirty="0">
              <a:latin typeface="Times New Roman" pitchFamily="18" charset="0"/>
              <a:cs typeface="Times New Roman" pitchFamily="18" charset="0"/>
            </a:endParaRPr>
          </a:p>
          <a:p>
            <a:r>
              <a:rPr lang="en-US" sz="2400" b="1" dirty="0">
                <a:latin typeface="Times New Roman" pitchFamily="18" charset="0"/>
                <a:cs typeface="Times New Roman" pitchFamily="18" charset="0"/>
              </a:rPr>
              <a:t>+ “Ích quốc, lợi dân”.</a:t>
            </a:r>
          </a:p>
          <a:p>
            <a:r>
              <a:rPr lang="en-US" sz="2400" b="1" dirty="0">
                <a:latin typeface="Times New Roman" pitchFamily="18" charset="0"/>
                <a:cs typeface="Times New Roman" pitchFamily="18" charset="0"/>
                <a:sym typeface="Wingdings" pitchFamily="2" charset="2"/>
              </a:rPr>
              <a:t></a:t>
            </a:r>
            <a:r>
              <a:rPr lang="en-US" sz="2400" b="1" dirty="0">
                <a:latin typeface="Times New Roman" pitchFamily="18" charset="0"/>
                <a:cs typeface="Times New Roman" pitchFamily="18" charset="0"/>
              </a:rPr>
              <a:t>Bác được yêu quý, kính trọng</a:t>
            </a:r>
            <a:r>
              <a:rPr lang="en-U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sym typeface="Wingdings" pitchFamily="2" charset="2"/>
              </a:rPr>
              <a:t> </a:t>
            </a:r>
            <a:r>
              <a:rPr lang="en-US" sz="2400" b="1" dirty="0">
                <a:latin typeface="Times New Roman" pitchFamily="18" charset="0"/>
                <a:cs typeface="Times New Roman" pitchFamily="18" charset="0"/>
                <a:sym typeface="Wingdings" pitchFamily="2" charset="2"/>
              </a:rPr>
              <a:t>được mọi người gọi là:</a:t>
            </a:r>
          </a:p>
          <a:p>
            <a:r>
              <a:rPr lang="en-US" sz="2400" b="1" dirty="0">
                <a:latin typeface="Times New Roman" pitchFamily="18" charset="0"/>
                <a:cs typeface="Times New Roman" pitchFamily="18" charset="0"/>
                <a:sym typeface="Wingdings" pitchFamily="2" charset="2"/>
              </a:rPr>
              <a:t> </a:t>
            </a:r>
            <a:r>
              <a:rPr lang="it-IT" sz="2400" b="1" dirty="0">
                <a:latin typeface="Times New Roman" pitchFamily="18" charset="0"/>
                <a:cs typeface="Times New Roman" pitchFamily="18" charset="0"/>
                <a:sym typeface="Wingdings" pitchFamily="2" charset="2"/>
              </a:rPr>
              <a:t>“Vị cha già </a:t>
            </a:r>
            <a:r>
              <a:rPr lang="it-IT" sz="2400" b="1">
                <a:latin typeface="Times New Roman" pitchFamily="18" charset="0"/>
                <a:cs typeface="Times New Roman" pitchFamily="18" charset="0"/>
                <a:sym typeface="Wingdings" pitchFamily="2" charset="2"/>
              </a:rPr>
              <a:t>dân </a:t>
            </a:r>
            <a:r>
              <a:rPr lang="it-IT" sz="2400" b="1" smtClean="0">
                <a:latin typeface="Times New Roman" pitchFamily="18" charset="0"/>
                <a:cs typeface="Times New Roman" pitchFamily="18" charset="0"/>
                <a:sym typeface="Wingdings" pitchFamily="2" charset="2"/>
              </a:rPr>
              <a:t>tộc”</a:t>
            </a:r>
            <a:endParaRPr lang="it-IT" sz="2400" b="1" dirty="0">
              <a:latin typeface="Times New Roman" pitchFamily="18" charset="0"/>
              <a:cs typeface="Times New Roman" pitchFamily="18" charset="0"/>
              <a:sym typeface="Wingdings" pitchFamily="2" charset="2"/>
            </a:endParaRPr>
          </a:p>
        </p:txBody>
      </p:sp>
      <p:sp>
        <p:nvSpPr>
          <p:cNvPr id="6" name="Subtitle 2"/>
          <p:cNvSpPr txBox="1">
            <a:spLocks/>
          </p:cNvSpPr>
          <p:nvPr/>
        </p:nvSpPr>
        <p:spPr>
          <a:xfrm>
            <a:off x="457200" y="60600"/>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
        <p:nvSpPr>
          <p:cNvPr id="7" name="TextBox 6"/>
          <p:cNvSpPr txBox="1"/>
          <p:nvPr/>
        </p:nvSpPr>
        <p:spPr>
          <a:xfrm>
            <a:off x="699655" y="861868"/>
            <a:ext cx="5715000" cy="800219"/>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1. </a:t>
            </a:r>
            <a:r>
              <a:rPr lang="en-US" sz="2800" b="1" u="sng" dirty="0" err="1" smtClean="0">
                <a:solidFill>
                  <a:srgbClr val="0000CC"/>
                </a:solidFill>
                <a:latin typeface="Times New Roman" pitchFamily="18" charset="0"/>
                <a:cs typeface="Times New Roman" pitchFamily="18" charset="0"/>
              </a:rPr>
              <a:t>Đọc</a:t>
            </a:r>
            <a:r>
              <a:rPr lang="en-US" sz="2800" b="1" u="sng" dirty="0" smtClean="0">
                <a:solidFill>
                  <a:srgbClr val="0000CC"/>
                </a:solidFill>
                <a:latin typeface="Times New Roman" pitchFamily="18" charset="0"/>
                <a:cs typeface="Times New Roman" pitchFamily="18" charset="0"/>
              </a:rPr>
              <a:t> </a:t>
            </a:r>
            <a:r>
              <a:rPr lang="vi-VN" sz="2800" b="1" u="sng" dirty="0" smtClean="0">
                <a:solidFill>
                  <a:srgbClr val="0000CC"/>
                </a:solidFill>
                <a:latin typeface="Times New Roman" pitchFamily="18" charset="0"/>
                <a:cs typeface="Times New Roman" pitchFamily="18" charset="0"/>
              </a:rPr>
              <a:t>truyện:</a:t>
            </a:r>
            <a:endParaRPr lang="en-US" sz="2800" b="1" dirty="0" smtClean="0">
              <a:solidFill>
                <a:srgbClr val="0000CC"/>
              </a:solidFill>
              <a:latin typeface="Times New Roman" pitchFamily="18" charset="0"/>
              <a:cs typeface="Times New Roman" pitchFamily="18" charset="0"/>
            </a:endParaRPr>
          </a:p>
          <a:p>
            <a:endParaRPr lang="en-US" dirty="0">
              <a:solidFill>
                <a:srgbClr val="0000CC"/>
              </a:solidFill>
            </a:endParaRPr>
          </a:p>
        </p:txBody>
      </p:sp>
      <p:sp>
        <p:nvSpPr>
          <p:cNvPr id="8" name="TextBox 7"/>
          <p:cNvSpPr txBox="1"/>
          <p:nvPr/>
        </p:nvSpPr>
        <p:spPr>
          <a:xfrm>
            <a:off x="713510" y="575037"/>
            <a:ext cx="4991100" cy="830997"/>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I. ĐẶT VẤN ĐỀ:</a:t>
            </a:r>
          </a:p>
          <a:p>
            <a:endParaRPr lang="en-US" sz="2400" dirty="0">
              <a:solidFill>
                <a:srgbClr val="0000CC"/>
              </a:solidFill>
            </a:endParaRPr>
          </a:p>
        </p:txBody>
      </p:sp>
      <p:sp>
        <p:nvSpPr>
          <p:cNvPr id="10" name="Rectangle 9"/>
          <p:cNvSpPr/>
          <p:nvPr/>
        </p:nvSpPr>
        <p:spPr>
          <a:xfrm>
            <a:off x="710046" y="1220510"/>
            <a:ext cx="8763000" cy="523220"/>
          </a:xfrm>
          <a:prstGeom prst="rect">
            <a:avLst/>
          </a:prstGeom>
        </p:spPr>
        <p:txBody>
          <a:bodyPr wrap="square">
            <a:spAutoFit/>
          </a:bodyPr>
          <a:lstStyle/>
          <a:p>
            <a:r>
              <a:rPr lang="en-US" sz="2800" b="1" dirty="0" smtClean="0">
                <a:solidFill>
                  <a:srgbClr val="0000CC"/>
                </a:solidFill>
                <a:latin typeface="Times New Roman" pitchFamily="18" charset="0"/>
                <a:cs typeface="Times New Roman" pitchFamily="18" charset="0"/>
              </a:rPr>
              <a:t>2. </a:t>
            </a:r>
            <a:r>
              <a:rPr lang="en-US" sz="2800" b="1" u="sng" dirty="0" smtClean="0">
                <a:solidFill>
                  <a:srgbClr val="0000CC"/>
                </a:solidFill>
                <a:latin typeface="Times New Roman" pitchFamily="18" charset="0"/>
                <a:cs typeface="Times New Roman" pitchFamily="18" charset="0"/>
              </a:rPr>
              <a:t>Thảo luận bàn:</a:t>
            </a:r>
            <a:endParaRPr lang="en-US" sz="2800" b="1" u="sng"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77994828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2297">
                                            <p:txEl>
                                              <p:pRg st="0" end="0"/>
                                            </p:txEl>
                                          </p:spTgt>
                                        </p:tgtEl>
                                        <p:attrNameLst>
                                          <p:attrName>style.visibility</p:attrName>
                                        </p:attrNameLst>
                                      </p:cBhvr>
                                      <p:to>
                                        <p:strVal val="visible"/>
                                      </p:to>
                                    </p:set>
                                    <p:animEffect transition="in" filter="box(in)">
                                      <p:cBhvr>
                                        <p:cTn id="7" dur="500"/>
                                        <p:tgtEl>
                                          <p:spTgt spid="1229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297">
                                            <p:txEl>
                                              <p:pRg st="1" end="1"/>
                                            </p:txEl>
                                          </p:spTgt>
                                        </p:tgtEl>
                                        <p:attrNameLst>
                                          <p:attrName>style.visibility</p:attrName>
                                        </p:attrNameLst>
                                      </p:cBhvr>
                                      <p:to>
                                        <p:strVal val="visible"/>
                                      </p:to>
                                    </p:set>
                                    <p:animEffect transition="in" filter="box(in)">
                                      <p:cBhvr>
                                        <p:cTn id="12" dur="500"/>
                                        <p:tgtEl>
                                          <p:spTgt spid="12297">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2297">
                                            <p:txEl>
                                              <p:pRg st="2" end="2"/>
                                            </p:txEl>
                                          </p:spTgt>
                                        </p:tgtEl>
                                        <p:attrNameLst>
                                          <p:attrName>style.visibility</p:attrName>
                                        </p:attrNameLst>
                                      </p:cBhvr>
                                      <p:to>
                                        <p:strVal val="visible"/>
                                      </p:to>
                                    </p:set>
                                    <p:animEffect transition="in" filter="box(in)">
                                      <p:cBhvr>
                                        <p:cTn id="15" dur="500"/>
                                        <p:tgtEl>
                                          <p:spTgt spid="12297">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2297">
                                            <p:txEl>
                                              <p:pRg st="3" end="3"/>
                                            </p:txEl>
                                          </p:spTgt>
                                        </p:tgtEl>
                                        <p:attrNameLst>
                                          <p:attrName>style.visibility</p:attrName>
                                        </p:attrNameLst>
                                      </p:cBhvr>
                                      <p:to>
                                        <p:strVal val="visible"/>
                                      </p:to>
                                    </p:set>
                                    <p:animEffect transition="in" filter="box(in)">
                                      <p:cBhvr>
                                        <p:cTn id="18" dur="500"/>
                                        <p:tgtEl>
                                          <p:spTgt spid="1229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12297">
                                            <p:txEl>
                                              <p:pRg st="4" end="4"/>
                                            </p:txEl>
                                          </p:spTgt>
                                        </p:tgtEl>
                                        <p:attrNameLst>
                                          <p:attrName>style.visibility</p:attrName>
                                        </p:attrNameLst>
                                      </p:cBhvr>
                                      <p:to>
                                        <p:strVal val="visible"/>
                                      </p:to>
                                    </p:set>
                                    <p:animEffect transition="in" filter="box(in)">
                                      <p:cBhvr>
                                        <p:cTn id="23" dur="500"/>
                                        <p:tgtEl>
                                          <p:spTgt spid="12297">
                                            <p:txEl>
                                              <p:pRg st="4" end="4"/>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12297">
                                            <p:txEl>
                                              <p:pRg st="5" end="5"/>
                                            </p:txEl>
                                          </p:spTgt>
                                        </p:tgtEl>
                                        <p:attrNameLst>
                                          <p:attrName>style.visibility</p:attrName>
                                        </p:attrNameLst>
                                      </p:cBhvr>
                                      <p:to>
                                        <p:strVal val="visible"/>
                                      </p:to>
                                    </p:set>
                                    <p:animEffect transition="in" filter="box(in)">
                                      <p:cBhvr>
                                        <p:cTn id="26" dur="500"/>
                                        <p:tgtEl>
                                          <p:spTgt spid="1229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3098722" y="5091360"/>
            <a:ext cx="1939136" cy="400110"/>
          </a:xfrm>
          <a:prstGeom prst="rect">
            <a:avLst/>
          </a:prstGeom>
          <a:noFill/>
        </p:spPr>
        <p:txBody>
          <a:bodyPr wrap="square" rtlCol="0">
            <a:spAutoFit/>
          </a:bodyPr>
          <a:lstStyle/>
          <a:p>
            <a:endParaRPr lang="en-US" sz="2000" b="1" dirty="0">
              <a:latin typeface="Times New Roman" pitchFamily="18" charset="0"/>
              <a:cs typeface="Times New Roman" pitchFamily="18" charset="0"/>
            </a:endParaRPr>
          </a:p>
        </p:txBody>
      </p:sp>
      <p:pic>
        <p:nvPicPr>
          <p:cNvPr id="24" name="~PP1024.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8696325" y="6410325"/>
            <a:ext cx="304800" cy="304800"/>
          </a:xfrm>
          <a:prstGeom prst="rect">
            <a:avLst/>
          </a:prstGeom>
        </p:spPr>
      </p:pic>
      <p:sp>
        <p:nvSpPr>
          <p:cNvPr id="23" name="Rectangle 9"/>
          <p:cNvSpPr>
            <a:spLocks noChangeArrowheads="1"/>
          </p:cNvSpPr>
          <p:nvPr/>
        </p:nvSpPr>
        <p:spPr bwMode="auto">
          <a:xfrm>
            <a:off x="304800" y="1971478"/>
            <a:ext cx="8229600" cy="3108543"/>
          </a:xfrm>
          <a:prstGeom prst="rect">
            <a:avLst/>
          </a:prstGeom>
          <a:solidFill>
            <a:srgbClr val="92D050"/>
          </a:solidFill>
          <a:ln w="9525">
            <a:noFill/>
            <a:miter lim="800000"/>
            <a:headEnd/>
            <a:tailEnd/>
          </a:ln>
        </p:spPr>
        <p:txBody>
          <a:bodyPr wrap="square" anchor="ctr">
            <a:spAutoFit/>
          </a:bodyPr>
          <a:lstStyle/>
          <a:p>
            <a:pPr algn="just"/>
            <a:r>
              <a:rPr lang="en-US" sz="2800" b="1" dirty="0" smtClean="0">
                <a:solidFill>
                  <a:srgbClr val="FF0000"/>
                </a:solidFill>
                <a:latin typeface="Times New Roman" pitchFamily="18" charset="0"/>
                <a:cs typeface="Times New Roman" pitchFamily="18" charset="0"/>
              </a:rPr>
              <a:t>c) Bài học:</a:t>
            </a:r>
          </a:p>
          <a:p>
            <a:pPr algn="just"/>
            <a:r>
              <a:rPr lang="en-US" sz="2800" b="1" dirty="0" smtClean="0">
                <a:latin typeface="Times New Roman" pitchFamily="18" charset="0"/>
                <a:cs typeface="Times New Roman" pitchFamily="18" charset="0"/>
              </a:rPr>
              <a:t>- Học tập, rèn luyện để có đức tính chí công vô tư.</a:t>
            </a:r>
            <a:endParaRPr lang="en-US" sz="2800" b="1" dirty="0">
              <a:latin typeface="Times New Roman" pitchFamily="18" charset="0"/>
              <a:cs typeface="Times New Roman" pitchFamily="18" charset="0"/>
            </a:endParaRPr>
          </a:p>
          <a:p>
            <a:pPr algn="just">
              <a:buFontTx/>
              <a:buChar char="-"/>
            </a:pPr>
            <a:r>
              <a:rPr lang="en-US" sz="2800" b="1" dirty="0" smtClean="0">
                <a:latin typeface="Times New Roman" pitchFamily="18" charset="0"/>
                <a:cs typeface="Times New Roman" pitchFamily="18" charset="0"/>
              </a:rPr>
              <a:t> Luôn tôn trọng và làm theo lẽ phải.</a:t>
            </a:r>
            <a:endParaRPr lang="en-US" sz="2800" b="1" dirty="0">
              <a:latin typeface="Times New Roman" pitchFamily="18" charset="0"/>
              <a:cs typeface="Times New Roman" pitchFamily="18" charset="0"/>
            </a:endParaRPr>
          </a:p>
          <a:p>
            <a:pPr algn="just">
              <a:buFontTx/>
              <a:buChar char="-"/>
            </a:pPr>
            <a:r>
              <a:rPr lang="en-US" sz="2800" b="1" dirty="0" smtClean="0">
                <a:latin typeface="Times New Roman" pitchFamily="18" charset="0"/>
                <a:cs typeface="Times New Roman" pitchFamily="18" charset="0"/>
              </a:rPr>
              <a:t> Sống chí công vô tư để cuộc sống thanh thản và được mọi người yêu quý.</a:t>
            </a:r>
            <a:endParaRPr lang="en-US" sz="2800" b="1" dirty="0">
              <a:latin typeface="Times New Roman" pitchFamily="18" charset="0"/>
              <a:cs typeface="Times New Roman" pitchFamily="18" charset="0"/>
            </a:endParaRPr>
          </a:p>
          <a:p>
            <a:pPr algn="just"/>
            <a:r>
              <a:rPr lang="it-IT" sz="2800" b="1" dirty="0" smtClean="0">
                <a:latin typeface="Times New Roman" pitchFamily="18" charset="0"/>
                <a:cs typeface="Times New Roman" pitchFamily="18" charset="0"/>
                <a:sym typeface="Wingdings" pitchFamily="2" charset="2"/>
              </a:rPr>
              <a:t>- Góp phần làm cho cuộc sống tốt đẹp, xã hội công bằng, dân chủ...</a:t>
            </a:r>
            <a:endParaRPr lang="it-IT" sz="2800" b="1" dirty="0">
              <a:latin typeface="Times New Roman" pitchFamily="18" charset="0"/>
              <a:cs typeface="Times New Roman" pitchFamily="18" charset="0"/>
              <a:sym typeface="Wingdings" pitchFamily="2" charset="2"/>
            </a:endParaRPr>
          </a:p>
        </p:txBody>
      </p:sp>
      <p:sp>
        <p:nvSpPr>
          <p:cNvPr id="6" name="TextBox 5"/>
          <p:cNvSpPr txBox="1"/>
          <p:nvPr/>
        </p:nvSpPr>
        <p:spPr>
          <a:xfrm>
            <a:off x="671947" y="820400"/>
            <a:ext cx="5715000" cy="800219"/>
          </a:xfrm>
          <a:prstGeom prst="rect">
            <a:avLst/>
          </a:prstGeom>
          <a:noFill/>
        </p:spPr>
        <p:txBody>
          <a:bodyPr wrap="square" rtlCol="0">
            <a:spAutoFit/>
          </a:bodyPr>
          <a:lstStyle/>
          <a:p>
            <a:r>
              <a:rPr lang="en-US" sz="2800" b="1" dirty="0" smtClean="0">
                <a:solidFill>
                  <a:srgbClr val="0000CC"/>
                </a:solidFill>
                <a:latin typeface="Times New Roman" pitchFamily="18" charset="0"/>
                <a:cs typeface="Times New Roman" pitchFamily="18" charset="0"/>
              </a:rPr>
              <a:t>1. </a:t>
            </a:r>
            <a:r>
              <a:rPr lang="en-US" sz="2800" b="1" u="sng" dirty="0" err="1" smtClean="0">
                <a:solidFill>
                  <a:srgbClr val="0000CC"/>
                </a:solidFill>
                <a:latin typeface="Times New Roman" pitchFamily="18" charset="0"/>
                <a:cs typeface="Times New Roman" pitchFamily="18" charset="0"/>
              </a:rPr>
              <a:t>Đọc</a:t>
            </a:r>
            <a:r>
              <a:rPr lang="en-US" sz="2800" b="1" u="sng" dirty="0" smtClean="0">
                <a:solidFill>
                  <a:srgbClr val="0000CC"/>
                </a:solidFill>
                <a:latin typeface="Times New Roman" pitchFamily="18" charset="0"/>
                <a:cs typeface="Times New Roman" pitchFamily="18" charset="0"/>
              </a:rPr>
              <a:t> </a:t>
            </a:r>
            <a:r>
              <a:rPr lang="vi-VN" sz="2800" b="1" u="sng" dirty="0" smtClean="0">
                <a:solidFill>
                  <a:srgbClr val="0000CC"/>
                </a:solidFill>
                <a:latin typeface="Times New Roman" pitchFamily="18" charset="0"/>
                <a:cs typeface="Times New Roman" pitchFamily="18" charset="0"/>
              </a:rPr>
              <a:t>truyện:</a:t>
            </a:r>
            <a:endParaRPr lang="en-US" sz="2800" b="1" dirty="0" smtClean="0">
              <a:solidFill>
                <a:srgbClr val="0000CC"/>
              </a:solidFill>
              <a:latin typeface="Times New Roman" pitchFamily="18" charset="0"/>
              <a:cs typeface="Times New Roman" pitchFamily="18" charset="0"/>
            </a:endParaRPr>
          </a:p>
          <a:p>
            <a:endParaRPr lang="en-US" dirty="0">
              <a:solidFill>
                <a:srgbClr val="0000CC"/>
              </a:solidFill>
            </a:endParaRPr>
          </a:p>
        </p:txBody>
      </p:sp>
      <p:sp>
        <p:nvSpPr>
          <p:cNvPr id="7" name="Rectangle 6"/>
          <p:cNvSpPr/>
          <p:nvPr/>
        </p:nvSpPr>
        <p:spPr>
          <a:xfrm>
            <a:off x="710046" y="1220510"/>
            <a:ext cx="8763000" cy="523220"/>
          </a:xfrm>
          <a:prstGeom prst="rect">
            <a:avLst/>
          </a:prstGeom>
        </p:spPr>
        <p:txBody>
          <a:bodyPr wrap="square">
            <a:spAutoFit/>
          </a:bodyPr>
          <a:lstStyle/>
          <a:p>
            <a:r>
              <a:rPr lang="en-US" sz="2800" b="1" dirty="0" smtClean="0">
                <a:solidFill>
                  <a:srgbClr val="0000CC"/>
                </a:solidFill>
                <a:latin typeface="Times New Roman" pitchFamily="18" charset="0"/>
                <a:cs typeface="Times New Roman" pitchFamily="18" charset="0"/>
              </a:rPr>
              <a:t>2. </a:t>
            </a:r>
            <a:r>
              <a:rPr lang="en-US" sz="2800" b="1" u="sng" dirty="0" smtClean="0">
                <a:solidFill>
                  <a:srgbClr val="0000CC"/>
                </a:solidFill>
                <a:latin typeface="Times New Roman" pitchFamily="18" charset="0"/>
                <a:cs typeface="Times New Roman" pitchFamily="18" charset="0"/>
              </a:rPr>
              <a:t>Thảo luận bàn:</a:t>
            </a:r>
            <a:endParaRPr lang="en-US" sz="2800" b="1" u="sng" dirty="0">
              <a:solidFill>
                <a:srgbClr val="0000CC"/>
              </a:solidFill>
              <a:latin typeface="Times New Roman" pitchFamily="18" charset="0"/>
              <a:cs typeface="Times New Roman" pitchFamily="18" charset="0"/>
            </a:endParaRPr>
          </a:p>
        </p:txBody>
      </p:sp>
      <p:sp>
        <p:nvSpPr>
          <p:cNvPr id="8" name="Subtitle 2"/>
          <p:cNvSpPr txBox="1">
            <a:spLocks/>
          </p:cNvSpPr>
          <p:nvPr/>
        </p:nvSpPr>
        <p:spPr>
          <a:xfrm>
            <a:off x="457200" y="60600"/>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
        <p:nvSpPr>
          <p:cNvPr id="9" name="TextBox 8"/>
          <p:cNvSpPr txBox="1"/>
          <p:nvPr/>
        </p:nvSpPr>
        <p:spPr>
          <a:xfrm>
            <a:off x="710046" y="511042"/>
            <a:ext cx="4991100" cy="830997"/>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I. ĐẶT VẤN ĐỀ:</a:t>
            </a:r>
          </a:p>
          <a:p>
            <a:endParaRPr lang="en-US" sz="2400" dirty="0">
              <a:solidFill>
                <a:srgbClr val="0000CC"/>
              </a:solidFill>
            </a:endParaRPr>
          </a:p>
        </p:txBody>
      </p:sp>
    </p:spTree>
    <p:extLst>
      <p:ext uri="{BB962C8B-B14F-4D97-AF65-F5344CB8AC3E}">
        <p14:creationId xmlns:p14="http://schemas.microsoft.com/office/powerpoint/2010/main" val="314296907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4"/>
                                        </p:tgtEl>
                                      </p:cBhvr>
                                    </p:cmd>
                                  </p:childTnLst>
                                </p:cTn>
                              </p:par>
                              <p:par>
                                <p:cTn id="7" presetID="6" presetClass="entr" presetSubtype="16" fill="hold" grpId="0" nodeType="withEffect" nodePh="1">
                                  <p:stCondLst>
                                    <p:cond delay="0"/>
                                  </p:stCondLst>
                                  <p:endCondLst>
                                    <p:cond evt="begin" delay="0">
                                      <p:tn val="7"/>
                                    </p:cond>
                                  </p:endCondLst>
                                  <p:childTnLst>
                                    <p:set>
                                      <p:cBhvr>
                                        <p:cTn id="8" dur="1" fill="hold">
                                          <p:stCondLst>
                                            <p:cond delay="0"/>
                                          </p:stCondLst>
                                        </p:cTn>
                                        <p:tgtEl>
                                          <p:spTgt spid="16"/>
                                        </p:tgtEl>
                                        <p:attrNameLst>
                                          <p:attrName>style.visibility</p:attrName>
                                        </p:attrNameLst>
                                      </p:cBhvr>
                                      <p:to>
                                        <p:strVal val="visible"/>
                                      </p:to>
                                    </p:set>
                                    <p:animEffect transition="in" filter="circle(in)">
                                      <p:cBhvr>
                                        <p:cTn id="9" dur="2000"/>
                                        <p:tgtEl>
                                          <p:spTgt spid="16"/>
                                        </p:tgtEl>
                                      </p:cBhvr>
                                    </p:animEffect>
                                  </p:childTnLst>
                                </p:cTn>
                              </p:par>
                              <p:par>
                                <p:cTn id="10" presetID="2" presetClass="exit" presetSubtype="4" fill="hold" grpId="1" nodeType="withEffect" nodePh="1">
                                  <p:stCondLst>
                                    <p:cond delay="0"/>
                                  </p:stCondLst>
                                  <p:endCondLst>
                                    <p:cond evt="begin" delay="0">
                                      <p:tn val="10"/>
                                    </p:cond>
                                  </p:endCondLst>
                                  <p:childTnLst>
                                    <p:anim calcmode="lin" valueType="num">
                                      <p:cBhvr additive="base">
                                        <p:cTn id="11" dur="500"/>
                                        <p:tgtEl>
                                          <p:spTgt spid="16"/>
                                        </p:tgtEl>
                                        <p:attrNameLst>
                                          <p:attrName>ppt_x</p:attrName>
                                        </p:attrNameLst>
                                      </p:cBhvr>
                                      <p:tavLst>
                                        <p:tav tm="0">
                                          <p:val>
                                            <p:strVal val="ppt_x"/>
                                          </p:val>
                                        </p:tav>
                                        <p:tav tm="100000">
                                          <p:val>
                                            <p:strVal val="ppt_x"/>
                                          </p:val>
                                        </p:tav>
                                      </p:tavLst>
                                    </p:anim>
                                    <p:anim calcmode="lin" valueType="num">
                                      <p:cBhvr additive="base">
                                        <p:cTn id="12" dur="500"/>
                                        <p:tgtEl>
                                          <p:spTgt spid="16"/>
                                        </p:tgtEl>
                                        <p:attrNameLst>
                                          <p:attrName>ppt_y</p:attrName>
                                        </p:attrNameLst>
                                      </p:cBhvr>
                                      <p:tavLst>
                                        <p:tav tm="0">
                                          <p:val>
                                            <p:strVal val="ppt_y"/>
                                          </p:val>
                                        </p:tav>
                                        <p:tav tm="100000">
                                          <p:val>
                                            <p:strVal val="1+ppt_h/2"/>
                                          </p:val>
                                        </p:tav>
                                      </p:tavLst>
                                    </p:anim>
                                    <p:set>
                                      <p:cBhvr>
                                        <p:cTn id="13" dur="1" fill="hold">
                                          <p:stCondLst>
                                            <p:cond delay="499"/>
                                          </p:stCondLst>
                                        </p:cTn>
                                        <p:tgtEl>
                                          <p:spTgt spid="1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23">
                                            <p:txEl>
                                              <p:pRg st="0" end="0"/>
                                            </p:txEl>
                                          </p:spTgt>
                                        </p:tgtEl>
                                        <p:attrNameLst>
                                          <p:attrName>style.visibility</p:attrName>
                                        </p:attrNameLst>
                                      </p:cBhvr>
                                      <p:to>
                                        <p:strVal val="visible"/>
                                      </p:to>
                                    </p:set>
                                    <p:animEffect transition="in" filter="box(in)">
                                      <p:cBhvr>
                                        <p:cTn id="18" dur="500"/>
                                        <p:tgtEl>
                                          <p:spTgt spid="2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3">
                                            <p:txEl>
                                              <p:pRg st="1" end="1"/>
                                            </p:txEl>
                                          </p:spTgt>
                                        </p:tgtEl>
                                        <p:attrNameLst>
                                          <p:attrName>style.visibility</p:attrName>
                                        </p:attrNameLst>
                                      </p:cBhvr>
                                      <p:to>
                                        <p:strVal val="visible"/>
                                      </p:to>
                                    </p:set>
                                    <p:animEffect transition="in" filter="box(in)">
                                      <p:cBhvr>
                                        <p:cTn id="23" dur="500"/>
                                        <p:tgtEl>
                                          <p:spTgt spid="2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23">
                                            <p:txEl>
                                              <p:pRg st="2" end="2"/>
                                            </p:txEl>
                                          </p:spTgt>
                                        </p:tgtEl>
                                        <p:attrNameLst>
                                          <p:attrName>style.visibility</p:attrName>
                                        </p:attrNameLst>
                                      </p:cBhvr>
                                      <p:to>
                                        <p:strVal val="visible"/>
                                      </p:to>
                                    </p:set>
                                    <p:animEffect transition="in" filter="box(in)">
                                      <p:cBhvr>
                                        <p:cTn id="28" dur="500"/>
                                        <p:tgtEl>
                                          <p:spTgt spid="23">
                                            <p:txEl>
                                              <p:pRg st="2" end="2"/>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23">
                                            <p:txEl>
                                              <p:pRg st="3" end="3"/>
                                            </p:txEl>
                                          </p:spTgt>
                                        </p:tgtEl>
                                        <p:attrNameLst>
                                          <p:attrName>style.visibility</p:attrName>
                                        </p:attrNameLst>
                                      </p:cBhvr>
                                      <p:to>
                                        <p:strVal val="visible"/>
                                      </p:to>
                                    </p:set>
                                    <p:animEffect transition="in" filter="box(in)">
                                      <p:cBhvr>
                                        <p:cTn id="31" dur="500"/>
                                        <p:tgtEl>
                                          <p:spTgt spid="23">
                                            <p:txEl>
                                              <p:pRg st="3" end="3"/>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23">
                                            <p:txEl>
                                              <p:pRg st="4" end="4"/>
                                            </p:txEl>
                                          </p:spTgt>
                                        </p:tgtEl>
                                        <p:attrNameLst>
                                          <p:attrName>style.visibility</p:attrName>
                                        </p:attrNameLst>
                                      </p:cBhvr>
                                      <p:to>
                                        <p:strVal val="visible"/>
                                      </p:to>
                                    </p:set>
                                    <p:animEffect transition="in" filter="box(in)">
                                      <p:cBhvr>
                                        <p:cTn id="34" dur="500"/>
                                        <p:tgtEl>
                                          <p:spTgt spid="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35" fill="hold" display="0">
                  <p:stCondLst>
                    <p:cond delay="indefinite"/>
                  </p:stCondLst>
                  <p:endCondLst>
                    <p:cond evt="onPrev" delay="0">
                      <p:tgtEl>
                        <p:sldTgt/>
                      </p:tgtEl>
                    </p:cond>
                    <p:cond evt="onStopAudio" delay="0">
                      <p:tgtEl>
                        <p:sldTgt/>
                      </p:tgtEl>
                    </p:cond>
                  </p:endCondLst>
                </p:cTn>
                <p:tgtEl>
                  <p:spTgt spid="24"/>
                </p:tgtEl>
              </p:cMediaNode>
            </p:audio>
          </p:childTnLst>
        </p:cTn>
      </p:par>
    </p:tnLst>
    <p:bldLst>
      <p:bldP spid="16" grpId="0"/>
      <p:bldP spid="1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222" y="697527"/>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4" name="TextBox 3"/>
          <p:cNvSpPr txBox="1"/>
          <p:nvPr/>
        </p:nvSpPr>
        <p:spPr>
          <a:xfrm>
            <a:off x="381000" y="2097791"/>
            <a:ext cx="8305800" cy="800219"/>
          </a:xfrm>
          <a:prstGeom prst="rect">
            <a:avLst/>
          </a:prstGeom>
          <a:noFill/>
        </p:spPr>
        <p:txBody>
          <a:bodyPr wrap="square" rtlCol="0">
            <a:spAutoFit/>
          </a:bodyPr>
          <a:lstStyle/>
          <a:p>
            <a:r>
              <a:rPr lang="vi-VN" sz="2800" b="1" u="sng" dirty="0" smtClean="0">
                <a:latin typeface="Times New Roman" pitchFamily="18" charset="0"/>
                <a:cs typeface="Times New Roman" pitchFamily="18" charset="0"/>
              </a:rPr>
              <a:t>***</a:t>
            </a:r>
            <a:r>
              <a:rPr lang="en-US" sz="2800" b="1" u="sng" dirty="0" err="1" smtClean="0">
                <a:latin typeface="Times New Roman" pitchFamily="18" charset="0"/>
                <a:cs typeface="Times New Roman" pitchFamily="18" charset="0"/>
              </a:rPr>
              <a:t>Tô</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Hiến</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Thành</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Một</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tấm</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gương</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về</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chí</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công</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vô</a:t>
            </a:r>
            <a:r>
              <a:rPr lang="en-US" sz="2800" b="1" u="sng" dirty="0" smtClean="0">
                <a:latin typeface="Times New Roman" pitchFamily="18" charset="0"/>
                <a:cs typeface="Times New Roman" pitchFamily="18" charset="0"/>
              </a:rPr>
              <a:t> </a:t>
            </a:r>
            <a:r>
              <a:rPr lang="en-US" sz="2800" b="1" u="sng" dirty="0" err="1" smtClean="0">
                <a:latin typeface="Times New Roman" pitchFamily="18" charset="0"/>
                <a:cs typeface="Times New Roman" pitchFamily="18" charset="0"/>
              </a:rPr>
              <a:t>tư</a:t>
            </a:r>
            <a:endParaRPr lang="en-US" sz="2800" b="1" u="sng" dirty="0" smtClean="0">
              <a:latin typeface="Times New Roman" pitchFamily="18" charset="0"/>
              <a:cs typeface="Times New Roman" pitchFamily="18" charset="0"/>
            </a:endParaRPr>
          </a:p>
          <a:p>
            <a:endParaRPr lang="en-US" dirty="0"/>
          </a:p>
        </p:txBody>
      </p:sp>
      <p:sp>
        <p:nvSpPr>
          <p:cNvPr id="3" name="TextBox 2"/>
          <p:cNvSpPr txBox="1"/>
          <p:nvPr/>
        </p:nvSpPr>
        <p:spPr>
          <a:xfrm>
            <a:off x="290945" y="3993901"/>
            <a:ext cx="1927276" cy="400110"/>
          </a:xfrm>
          <a:prstGeom prst="rect">
            <a:avLst/>
          </a:prstGeom>
          <a:solidFill>
            <a:schemeClr val="accent6">
              <a:lumMod val="40000"/>
              <a:lumOff val="60000"/>
            </a:schemeClr>
          </a:solidFill>
          <a:ln w="38100">
            <a:solidFill>
              <a:srgbClr val="C00000"/>
            </a:solidFill>
          </a:ln>
        </p:spPr>
        <p:txBody>
          <a:bodyPr wrap="square" rtlCol="0">
            <a:spAutoFit/>
          </a:bodyPr>
          <a:lstStyle/>
          <a:p>
            <a:r>
              <a:rPr lang="en-US" sz="2000" b="1" dirty="0" err="1" smtClean="0">
                <a:latin typeface="Times New Roman" pitchFamily="18" charset="0"/>
                <a:cs typeface="Times New Roman" pitchFamily="18" charset="0"/>
              </a:rPr>
              <a:t>Tô</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Thành</a:t>
            </a:r>
            <a:endParaRPr lang="en-US" sz="2000" b="1" dirty="0">
              <a:latin typeface="Times New Roman" pitchFamily="18" charset="0"/>
              <a:cs typeface="Times New Roman" pitchFamily="18" charset="0"/>
            </a:endParaRPr>
          </a:p>
        </p:txBody>
      </p:sp>
      <p:cxnSp>
        <p:nvCxnSpPr>
          <p:cNvPr id="6" name="Straight Connector 5"/>
          <p:cNvCxnSpPr/>
          <p:nvPr/>
        </p:nvCxnSpPr>
        <p:spPr>
          <a:xfrm flipV="1">
            <a:off x="2057400" y="2895600"/>
            <a:ext cx="914400" cy="1022866"/>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rot="18745730">
            <a:off x="1401848" y="3059086"/>
            <a:ext cx="1890331"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Lo </a:t>
            </a:r>
            <a:r>
              <a:rPr lang="en-US" sz="2000" b="1" dirty="0" err="1" smtClean="0">
                <a:latin typeface="Times New Roman" pitchFamily="18" charset="0"/>
                <a:cs typeface="Times New Roman" pitchFamily="18" charset="0"/>
              </a:rPr>
              <a:t>việc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nước</a:t>
            </a:r>
            <a:endParaRPr lang="en-US" sz="2000" b="1" dirty="0">
              <a:latin typeface="Times New Roman" pitchFamily="18" charset="0"/>
              <a:cs typeface="Times New Roman" pitchFamily="18" charset="0"/>
            </a:endParaRPr>
          </a:p>
        </p:txBody>
      </p:sp>
      <p:cxnSp>
        <p:nvCxnSpPr>
          <p:cNvPr id="9" name="Straight Connector 8"/>
          <p:cNvCxnSpPr/>
          <p:nvPr/>
        </p:nvCxnSpPr>
        <p:spPr>
          <a:xfrm>
            <a:off x="1905000" y="4479391"/>
            <a:ext cx="1524000" cy="1235609"/>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2311931">
            <a:off x="1742955" y="5105266"/>
            <a:ext cx="1543288"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Hầu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vua</a:t>
            </a:r>
            <a:endParaRPr lang="en-US" sz="2000" b="1" dirty="0">
              <a:latin typeface="Times New Roman" pitchFamily="18" charset="0"/>
              <a:cs typeface="Times New Roman" pitchFamily="18" charset="0"/>
            </a:endParaRPr>
          </a:p>
        </p:txBody>
      </p:sp>
      <p:cxnSp>
        <p:nvCxnSpPr>
          <p:cNvPr id="12" name="Straight Connector 11"/>
          <p:cNvCxnSpPr/>
          <p:nvPr/>
        </p:nvCxnSpPr>
        <p:spPr>
          <a:xfrm>
            <a:off x="2667000" y="3407033"/>
            <a:ext cx="20574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971800" y="2935976"/>
            <a:ext cx="1981200"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Trần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Trung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Tá</a:t>
            </a:r>
            <a:endParaRPr lang="en-US" sz="2000" b="1" dirty="0">
              <a:latin typeface="Times New Roman" pitchFamily="18" charset="0"/>
              <a:cs typeface="Times New Roman" pitchFamily="18" charset="0"/>
            </a:endParaRPr>
          </a:p>
        </p:txBody>
      </p:sp>
      <p:cxnSp>
        <p:nvCxnSpPr>
          <p:cNvPr id="15" name="Straight Connector 14"/>
          <p:cNvCxnSpPr/>
          <p:nvPr/>
        </p:nvCxnSpPr>
        <p:spPr>
          <a:xfrm>
            <a:off x="2667000" y="5053280"/>
            <a:ext cx="1991591"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98722" y="5091360"/>
            <a:ext cx="1939136"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Vũ</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Đường</a:t>
            </a:r>
            <a:endParaRPr lang="en-US" sz="2000" b="1" dirty="0">
              <a:latin typeface="Times New Roman" pitchFamily="18" charset="0"/>
              <a:cs typeface="Times New Roman" pitchFamily="18" charset="0"/>
            </a:endParaRPr>
          </a:p>
        </p:txBody>
      </p:sp>
      <p:sp>
        <p:nvSpPr>
          <p:cNvPr id="18" name="TextBox 17"/>
          <p:cNvSpPr txBox="1"/>
          <p:nvPr/>
        </p:nvSpPr>
        <p:spPr>
          <a:xfrm>
            <a:off x="4970317" y="2582033"/>
            <a:ext cx="1811483"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Mải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việc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chống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giặc</a:t>
            </a:r>
            <a:endParaRPr lang="en-US" sz="2000" b="1" dirty="0">
              <a:latin typeface="Times New Roman" pitchFamily="18" charset="0"/>
              <a:cs typeface="Times New Roman" pitchFamily="18" charset="0"/>
            </a:endParaRPr>
          </a:p>
        </p:txBody>
      </p:sp>
      <p:sp>
        <p:nvSpPr>
          <p:cNvPr id="20" name="TextBox 19"/>
          <p:cNvSpPr txBox="1"/>
          <p:nvPr/>
        </p:nvSpPr>
        <p:spPr>
          <a:xfrm>
            <a:off x="5037858" y="4992405"/>
            <a:ext cx="1972542" cy="707886"/>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Tận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chăm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sóc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đáo</a:t>
            </a:r>
            <a:endParaRPr lang="en-US" sz="2000" b="1" dirty="0">
              <a:latin typeface="Times New Roman" pitchFamily="18" charset="0"/>
              <a:cs typeface="Times New Roman" pitchFamily="18" charset="0"/>
            </a:endParaRPr>
          </a:p>
        </p:txBody>
      </p:sp>
      <p:sp>
        <p:nvSpPr>
          <p:cNvPr id="19" name="Oval 18"/>
          <p:cNvSpPr/>
          <p:nvPr/>
        </p:nvSpPr>
        <p:spPr>
          <a:xfrm>
            <a:off x="2218221" y="3492067"/>
            <a:ext cx="3052795" cy="1500337"/>
          </a:xfrm>
          <a:prstGeom prst="ellipse">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solidFill>
                  <a:schemeClr val="tx1"/>
                </a:solidFill>
                <a:latin typeface="Times New Roman" pitchFamily="18" charset="0"/>
                <a:cs typeface="Times New Roman" pitchFamily="18" charset="0"/>
              </a:rPr>
              <a:t>Công</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tư</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phân</a:t>
            </a:r>
            <a:r>
              <a:rPr lang="en-US" sz="2000" b="1" dirty="0" smtClean="0">
                <a:solidFill>
                  <a:schemeClr val="tx1"/>
                </a:solidFill>
                <a:latin typeface="Times New Roman" pitchFamily="18" charset="0"/>
                <a:cs typeface="Times New Roman" pitchFamily="18" charset="0"/>
              </a:rPr>
              <a:t> minh, </a:t>
            </a:r>
            <a:r>
              <a:rPr lang="en-US" sz="2000" b="1" dirty="0" err="1" smtClean="0">
                <a:solidFill>
                  <a:schemeClr val="tx1"/>
                </a:solidFill>
                <a:latin typeface="Times New Roman" pitchFamily="18" charset="0"/>
                <a:cs typeface="Times New Roman" pitchFamily="18" charset="0"/>
              </a:rPr>
              <a:t>đánh</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giá</a:t>
            </a:r>
            <a:r>
              <a:rPr lang="en-US" sz="2000" b="1" dirty="0" smtClean="0">
                <a:solidFill>
                  <a:schemeClr val="tx1"/>
                </a:solidFill>
                <a:latin typeface="Times New Roman" pitchFamily="18" charset="0"/>
                <a:cs typeface="Times New Roman" pitchFamily="18" charset="0"/>
              </a:rPr>
              <a:t> con </a:t>
            </a:r>
            <a:r>
              <a:rPr lang="en-US" sz="2000" b="1" dirty="0" err="1" smtClean="0">
                <a:solidFill>
                  <a:schemeClr val="tx1"/>
                </a:solidFill>
                <a:latin typeface="Times New Roman" pitchFamily="18" charset="0"/>
                <a:cs typeface="Times New Roman" pitchFamily="18" charset="0"/>
              </a:rPr>
              <a:t>người</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dựa</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trên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năng</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lực</a:t>
            </a:r>
            <a:endParaRPr lang="en-US" sz="2000" b="1" dirty="0">
              <a:solidFill>
                <a:schemeClr val="tx1"/>
              </a:solidFill>
              <a:latin typeface="Times New Roman" pitchFamily="18" charset="0"/>
              <a:cs typeface="Times New Roman" pitchFamily="18" charset="0"/>
            </a:endParaRPr>
          </a:p>
        </p:txBody>
      </p:sp>
      <p:sp>
        <p:nvSpPr>
          <p:cNvPr id="21" name="Isosceles Triangle 20"/>
          <p:cNvSpPr/>
          <p:nvPr/>
        </p:nvSpPr>
        <p:spPr>
          <a:xfrm rot="5400000">
            <a:off x="6088297" y="1925919"/>
            <a:ext cx="745594" cy="2380157"/>
          </a:xfrm>
          <a:prstGeom prst="triangle">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5181600" y="2898585"/>
            <a:ext cx="2098964"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Không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thiên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vị</a:t>
            </a:r>
            <a:endParaRPr lang="en-US" sz="2000" b="1" dirty="0">
              <a:latin typeface="Times New Roman" pitchFamily="18" charset="0"/>
              <a:cs typeface="Times New Roman" pitchFamily="18" charset="0"/>
            </a:endParaRPr>
          </a:p>
        </p:txBody>
      </p:sp>
      <p:sp>
        <p:nvSpPr>
          <p:cNvPr id="23" name="Rounded Rectangle 22"/>
          <p:cNvSpPr/>
          <p:nvPr/>
        </p:nvSpPr>
        <p:spPr>
          <a:xfrm>
            <a:off x="7682344" y="2552819"/>
            <a:ext cx="1156856" cy="3389695"/>
          </a:xfrm>
          <a:prstGeom prst="roundRect">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smtClean="0">
                <a:solidFill>
                  <a:schemeClr val="tx1"/>
                </a:solidFill>
                <a:latin typeface="Times New Roman" pitchFamily="18" charset="0"/>
                <a:cs typeface="Times New Roman" pitchFamily="18" charset="0"/>
              </a:rPr>
              <a:t>Chí</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công</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vô</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tư</a:t>
            </a:r>
            <a:endParaRPr lang="en-US" sz="3200" b="1" dirty="0">
              <a:solidFill>
                <a:schemeClr val="tx1"/>
              </a:solidFill>
              <a:latin typeface="Times New Roman" pitchFamily="18" charset="0"/>
              <a:cs typeface="Times New Roman" pitchFamily="18" charset="0"/>
            </a:endParaRPr>
          </a:p>
        </p:txBody>
      </p:sp>
      <p:sp>
        <p:nvSpPr>
          <p:cNvPr id="25" name="Isosceles Triangle 24"/>
          <p:cNvSpPr/>
          <p:nvPr/>
        </p:nvSpPr>
        <p:spPr>
          <a:xfrm rot="5400000">
            <a:off x="6088297" y="2682076"/>
            <a:ext cx="745594" cy="2380157"/>
          </a:xfrm>
          <a:prstGeom prst="triangle">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5243307" y="3687488"/>
            <a:ext cx="1371600" cy="369332"/>
          </a:xfrm>
          <a:prstGeom prst="rect">
            <a:avLst/>
          </a:prstGeom>
          <a:noFill/>
        </p:spPr>
        <p:txBody>
          <a:bodyPr wrap="square" rtlCol="0">
            <a:spAutoFit/>
          </a:bodyPr>
          <a:lstStyle/>
          <a:p>
            <a:r>
              <a:rPr lang="en-US" b="1" dirty="0" err="1" smtClean="0"/>
              <a:t>Công</a:t>
            </a:r>
            <a:r>
              <a:rPr lang="en-US" b="1" dirty="0" smtClean="0"/>
              <a:t> </a:t>
            </a:r>
            <a:r>
              <a:rPr lang="en-US" b="1" dirty="0" err="1" smtClean="0"/>
              <a:t>bằng</a:t>
            </a:r>
            <a:endParaRPr lang="en-US" b="1" dirty="0"/>
          </a:p>
        </p:txBody>
      </p:sp>
      <p:sp>
        <p:nvSpPr>
          <p:cNvPr id="28" name="Isosceles Triangle 27"/>
          <p:cNvSpPr/>
          <p:nvPr/>
        </p:nvSpPr>
        <p:spPr>
          <a:xfrm rot="5400000">
            <a:off x="6083739" y="3427671"/>
            <a:ext cx="745594" cy="2380157"/>
          </a:xfrm>
          <a:prstGeom prst="triangle">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5231821" y="4433083"/>
            <a:ext cx="1371600" cy="369332"/>
          </a:xfrm>
          <a:prstGeom prst="rect">
            <a:avLst/>
          </a:prstGeom>
          <a:noFill/>
        </p:spPr>
        <p:txBody>
          <a:bodyPr wrap="square" rtlCol="0">
            <a:spAutoFit/>
          </a:bodyPr>
          <a:lstStyle/>
          <a:p>
            <a:r>
              <a:rPr lang="en-US" b="1" dirty="0" err="1" smtClean="0"/>
              <a:t>Lẽ</a:t>
            </a:r>
            <a:r>
              <a:rPr lang="en-US" b="1" dirty="0" smtClean="0"/>
              <a:t> </a:t>
            </a:r>
            <a:r>
              <a:rPr lang="en-US" b="1" dirty="0" err="1" smtClean="0"/>
              <a:t>phải</a:t>
            </a:r>
            <a:endParaRPr lang="en-US" b="1" dirty="0"/>
          </a:p>
        </p:txBody>
      </p:sp>
      <p:sp>
        <p:nvSpPr>
          <p:cNvPr id="30" name="Isosceles Triangle 29"/>
          <p:cNvSpPr/>
          <p:nvPr/>
        </p:nvSpPr>
        <p:spPr>
          <a:xfrm rot="5400000">
            <a:off x="6083738" y="4178293"/>
            <a:ext cx="745594" cy="2380157"/>
          </a:xfrm>
          <a:prstGeom prst="triangle">
            <a:avLst/>
          </a:prstGeom>
          <a:solidFill>
            <a:schemeClr val="accent6">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5197183" y="5183705"/>
            <a:ext cx="1743943" cy="369332"/>
          </a:xfrm>
          <a:prstGeom prst="rect">
            <a:avLst/>
          </a:prstGeom>
          <a:noFill/>
        </p:spPr>
        <p:txBody>
          <a:bodyPr wrap="square" rtlCol="0">
            <a:spAutoFit/>
          </a:bodyPr>
          <a:lstStyle/>
          <a:p>
            <a:r>
              <a:rPr lang="en-US" b="1" dirty="0" err="1" smtClean="0"/>
              <a:t>Lợi</a:t>
            </a:r>
            <a:r>
              <a:rPr lang="en-US" b="1" dirty="0" smtClean="0"/>
              <a:t> </a:t>
            </a:r>
            <a:r>
              <a:rPr lang="en-US" b="1" dirty="0" err="1" smtClean="0"/>
              <a:t>ích</a:t>
            </a:r>
            <a:r>
              <a:rPr lang="en-US" b="1" dirty="0" smtClean="0"/>
              <a:t> </a:t>
            </a:r>
            <a:r>
              <a:rPr lang="en-US" b="1" dirty="0" err="1" smtClean="0"/>
              <a:t>chung</a:t>
            </a:r>
            <a:endParaRPr lang="en-US" b="1" dirty="0"/>
          </a:p>
        </p:txBody>
      </p:sp>
      <p:sp>
        <p:nvSpPr>
          <p:cNvPr id="27" name="TextBox 26"/>
          <p:cNvSpPr txBox="1"/>
          <p:nvPr/>
        </p:nvSpPr>
        <p:spPr>
          <a:xfrm>
            <a:off x="685800" y="5947585"/>
            <a:ext cx="1219200" cy="369332"/>
          </a:xfrm>
          <a:prstGeom prst="rect">
            <a:avLst/>
          </a:prstGeom>
          <a:solidFill>
            <a:schemeClr val="accent6">
              <a:lumMod val="40000"/>
              <a:lumOff val="60000"/>
            </a:schemeClr>
          </a:solidFill>
          <a:ln w="57150">
            <a:solidFill>
              <a:srgbClr val="C00000"/>
            </a:solidFill>
          </a:ln>
        </p:spPr>
        <p:txBody>
          <a:bodyPr wrap="square" rtlCol="0">
            <a:spAutoFit/>
          </a:bodyPr>
          <a:lstStyle/>
          <a:p>
            <a:r>
              <a:rPr lang="en-US" b="1" dirty="0" smtClean="0"/>
              <a:t>Tin </a:t>
            </a:r>
            <a:r>
              <a:rPr lang="en-US" b="1" dirty="0" err="1" smtClean="0"/>
              <a:t>cậy</a:t>
            </a:r>
            <a:endParaRPr lang="en-US" b="1" dirty="0"/>
          </a:p>
        </p:txBody>
      </p:sp>
      <p:cxnSp>
        <p:nvCxnSpPr>
          <p:cNvPr id="11265" name="Straight Arrow Connector 11264"/>
          <p:cNvCxnSpPr/>
          <p:nvPr/>
        </p:nvCxnSpPr>
        <p:spPr>
          <a:xfrm>
            <a:off x="1295400" y="4433083"/>
            <a:ext cx="0" cy="150943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269" name="Rectangle 11268"/>
          <p:cNvSpPr/>
          <p:nvPr/>
        </p:nvSpPr>
        <p:spPr>
          <a:xfrm>
            <a:off x="2667000" y="2734223"/>
            <a:ext cx="2595129" cy="300694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latin typeface="Times New Roman" pitchFamily="18" charset="0"/>
                <a:cs typeface="Times New Roman" pitchFamily="18" charset="0"/>
              </a:rPr>
              <a:t>Khái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niệm</a:t>
            </a:r>
            <a:endParaRPr lang="en-US" sz="2800" b="1" dirty="0">
              <a:solidFill>
                <a:schemeClr val="tx1"/>
              </a:solidFill>
              <a:latin typeface="Times New Roman" pitchFamily="18" charset="0"/>
              <a:cs typeface="Times New Roman" pitchFamily="18" charset="0"/>
            </a:endParaRPr>
          </a:p>
        </p:txBody>
      </p:sp>
      <p:sp>
        <p:nvSpPr>
          <p:cNvPr id="32" name="Subtitle 2"/>
          <p:cNvSpPr txBox="1">
            <a:spLocks/>
          </p:cNvSpPr>
          <p:nvPr/>
        </p:nvSpPr>
        <p:spPr>
          <a:xfrm>
            <a:off x="381000" y="337967"/>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
        <p:nvSpPr>
          <p:cNvPr id="5" name="TextBox 4"/>
          <p:cNvSpPr txBox="1"/>
          <p:nvPr/>
        </p:nvSpPr>
        <p:spPr>
          <a:xfrm>
            <a:off x="227367" y="1269918"/>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3589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circle(in)">
                                      <p:cBhvr>
                                        <p:cTn id="30" dur="20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circle(in)">
                                      <p:cBhvr>
                                        <p:cTn id="35" dur="20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circle(in)">
                                      <p:cBhvr>
                                        <p:cTn id="40" dur="2000"/>
                                        <p:tgtEl>
                                          <p:spTgt spid="10"/>
                                        </p:tgtEl>
                                      </p:cBhvr>
                                    </p:animEffect>
                                  </p:childTnLst>
                                </p:cTn>
                              </p:par>
                              <p:par>
                                <p:cTn id="41" presetID="6" presetClass="entr" presetSubtype="16" fill="hold"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circle(in)">
                                      <p:cBhvr>
                                        <p:cTn id="43" dur="20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circle(in)">
                                      <p:cBhvr>
                                        <p:cTn id="48" dur="2000"/>
                                        <p:tgtEl>
                                          <p:spTgt spid="15"/>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circle(in)">
                                      <p:cBhvr>
                                        <p:cTn id="51" dur="20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circle(in)">
                                      <p:cBhvr>
                                        <p:cTn id="56" dur="20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circle(in)">
                                      <p:cBhvr>
                                        <p:cTn id="61" dur="2000"/>
                                        <p:tgtEl>
                                          <p:spTgt spid="19"/>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xit" presetSubtype="4" fill="hold" grpId="1" nodeType="clickEffect">
                                  <p:stCondLst>
                                    <p:cond delay="0"/>
                                  </p:stCondLst>
                                  <p:childTnLst>
                                    <p:anim calcmode="lin" valueType="num">
                                      <p:cBhvr additive="base">
                                        <p:cTn id="65" dur="500"/>
                                        <p:tgtEl>
                                          <p:spTgt spid="18"/>
                                        </p:tgtEl>
                                        <p:attrNameLst>
                                          <p:attrName>ppt_x</p:attrName>
                                        </p:attrNameLst>
                                      </p:cBhvr>
                                      <p:tavLst>
                                        <p:tav tm="0">
                                          <p:val>
                                            <p:strVal val="ppt_x"/>
                                          </p:val>
                                        </p:tav>
                                        <p:tav tm="100000">
                                          <p:val>
                                            <p:strVal val="ppt_x"/>
                                          </p:val>
                                        </p:tav>
                                      </p:tavLst>
                                    </p:anim>
                                    <p:anim calcmode="lin" valueType="num">
                                      <p:cBhvr additive="base">
                                        <p:cTn id="66" dur="500"/>
                                        <p:tgtEl>
                                          <p:spTgt spid="18"/>
                                        </p:tgtEl>
                                        <p:attrNameLst>
                                          <p:attrName>ppt_y</p:attrName>
                                        </p:attrNameLst>
                                      </p:cBhvr>
                                      <p:tavLst>
                                        <p:tav tm="0">
                                          <p:val>
                                            <p:strVal val="ppt_y"/>
                                          </p:val>
                                        </p:tav>
                                        <p:tav tm="100000">
                                          <p:val>
                                            <p:strVal val="1+ppt_h/2"/>
                                          </p:val>
                                        </p:tav>
                                      </p:tavLst>
                                    </p:anim>
                                    <p:set>
                                      <p:cBhvr>
                                        <p:cTn id="67" dur="1" fill="hold">
                                          <p:stCondLst>
                                            <p:cond delay="499"/>
                                          </p:stCondLst>
                                        </p:cTn>
                                        <p:tgtEl>
                                          <p:spTgt spid="18"/>
                                        </p:tgtEl>
                                        <p:attrNameLst>
                                          <p:attrName>style.visibility</p:attrName>
                                        </p:attrNameLst>
                                      </p:cBhvr>
                                      <p:to>
                                        <p:strVal val="hidden"/>
                                      </p:to>
                                    </p:set>
                                  </p:childTnLst>
                                </p:cTn>
                              </p:par>
                              <p:par>
                                <p:cTn id="68" presetID="2" presetClass="exit" presetSubtype="4" fill="hold" grpId="1" nodeType="withEffect">
                                  <p:stCondLst>
                                    <p:cond delay="0"/>
                                  </p:stCondLst>
                                  <p:childTnLst>
                                    <p:anim calcmode="lin" valueType="num">
                                      <p:cBhvr additive="base">
                                        <p:cTn id="69" dur="500"/>
                                        <p:tgtEl>
                                          <p:spTgt spid="20"/>
                                        </p:tgtEl>
                                        <p:attrNameLst>
                                          <p:attrName>ppt_x</p:attrName>
                                        </p:attrNameLst>
                                      </p:cBhvr>
                                      <p:tavLst>
                                        <p:tav tm="0">
                                          <p:val>
                                            <p:strVal val="ppt_x"/>
                                          </p:val>
                                        </p:tav>
                                        <p:tav tm="100000">
                                          <p:val>
                                            <p:strVal val="ppt_x"/>
                                          </p:val>
                                        </p:tav>
                                      </p:tavLst>
                                    </p:anim>
                                    <p:anim calcmode="lin" valueType="num">
                                      <p:cBhvr additive="base">
                                        <p:cTn id="70" dur="500"/>
                                        <p:tgtEl>
                                          <p:spTgt spid="20"/>
                                        </p:tgtEl>
                                        <p:attrNameLst>
                                          <p:attrName>ppt_y</p:attrName>
                                        </p:attrNameLst>
                                      </p:cBhvr>
                                      <p:tavLst>
                                        <p:tav tm="0">
                                          <p:val>
                                            <p:strVal val="ppt_y"/>
                                          </p:val>
                                        </p:tav>
                                        <p:tav tm="100000">
                                          <p:val>
                                            <p:strVal val="1+ppt_h/2"/>
                                          </p:val>
                                        </p:tav>
                                      </p:tavLst>
                                    </p:anim>
                                    <p:set>
                                      <p:cBhvr>
                                        <p:cTn id="71" dur="1" fill="hold">
                                          <p:stCondLst>
                                            <p:cond delay="499"/>
                                          </p:stCondLst>
                                        </p:cTn>
                                        <p:tgtEl>
                                          <p:spTgt spid="20"/>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6" presetClass="entr" presetSubtype="16" fill="hold" grpId="0" nodeType="click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circle(in)">
                                      <p:cBhvr>
                                        <p:cTn id="76" dur="2000"/>
                                        <p:tgtEl>
                                          <p:spTgt spid="22"/>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circle(in)">
                                      <p:cBhvr>
                                        <p:cTn id="79" dur="2000"/>
                                        <p:tgtEl>
                                          <p:spTgt spid="21"/>
                                        </p:tgtEl>
                                      </p:cBhvr>
                                    </p:animEffect>
                                  </p:childTnLst>
                                </p:cTn>
                              </p:par>
                            </p:childTnLst>
                          </p:cTn>
                        </p:par>
                      </p:childTnLst>
                    </p:cTn>
                  </p:par>
                  <p:par>
                    <p:cTn id="80" fill="hold">
                      <p:stCondLst>
                        <p:cond delay="indefinite"/>
                      </p:stCondLst>
                      <p:childTnLst>
                        <p:par>
                          <p:cTn id="81" fill="hold">
                            <p:stCondLst>
                              <p:cond delay="0"/>
                            </p:stCondLst>
                            <p:childTnLst>
                              <p:par>
                                <p:cTn id="82" presetID="6" presetClass="entr" presetSubtype="16" fill="hold" grpId="0" nodeType="clickEffect">
                                  <p:stCondLst>
                                    <p:cond delay="0"/>
                                  </p:stCondLst>
                                  <p:childTnLst>
                                    <p:set>
                                      <p:cBhvr>
                                        <p:cTn id="83" dur="1" fill="hold">
                                          <p:stCondLst>
                                            <p:cond delay="0"/>
                                          </p:stCondLst>
                                        </p:cTn>
                                        <p:tgtEl>
                                          <p:spTgt spid="24"/>
                                        </p:tgtEl>
                                        <p:attrNameLst>
                                          <p:attrName>style.visibility</p:attrName>
                                        </p:attrNameLst>
                                      </p:cBhvr>
                                      <p:to>
                                        <p:strVal val="visible"/>
                                      </p:to>
                                    </p:set>
                                    <p:animEffect transition="in" filter="circle(in)">
                                      <p:cBhvr>
                                        <p:cTn id="84" dur="2000"/>
                                        <p:tgtEl>
                                          <p:spTgt spid="24"/>
                                        </p:tgtEl>
                                      </p:cBhvr>
                                    </p:animEffect>
                                  </p:childTnLst>
                                </p:cTn>
                              </p:par>
                              <p:par>
                                <p:cTn id="85" presetID="6" presetClass="entr" presetSubtype="16"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circle(in)">
                                      <p:cBhvr>
                                        <p:cTn id="87" dur="2000"/>
                                        <p:tgtEl>
                                          <p:spTgt spid="25"/>
                                        </p:tgtEl>
                                      </p:cBhvr>
                                    </p:animEffect>
                                  </p:childTnLst>
                                </p:cTn>
                              </p:par>
                            </p:childTnLst>
                          </p:cTn>
                        </p:par>
                      </p:childTnLst>
                    </p:cTn>
                  </p:par>
                  <p:par>
                    <p:cTn id="88" fill="hold">
                      <p:stCondLst>
                        <p:cond delay="indefinite"/>
                      </p:stCondLst>
                      <p:childTnLst>
                        <p:par>
                          <p:cTn id="89" fill="hold">
                            <p:stCondLst>
                              <p:cond delay="0"/>
                            </p:stCondLst>
                            <p:childTnLst>
                              <p:par>
                                <p:cTn id="90" presetID="6" presetClass="entr" presetSubtype="16"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circle(in)">
                                      <p:cBhvr>
                                        <p:cTn id="92" dur="2000"/>
                                        <p:tgtEl>
                                          <p:spTgt spid="29"/>
                                        </p:tgtEl>
                                      </p:cBhvr>
                                    </p:animEffect>
                                  </p:childTnLst>
                                </p:cTn>
                              </p:par>
                              <p:par>
                                <p:cTn id="93" presetID="6" presetClass="entr" presetSubtype="16"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circle(in)">
                                      <p:cBhvr>
                                        <p:cTn id="95" dur="2000"/>
                                        <p:tgtEl>
                                          <p:spTgt spid="28"/>
                                        </p:tgtEl>
                                      </p:cBhvr>
                                    </p:animEffect>
                                  </p:childTnLst>
                                </p:cTn>
                              </p:par>
                            </p:childTnLst>
                          </p:cTn>
                        </p:par>
                      </p:childTnLst>
                    </p:cTn>
                  </p:par>
                  <p:par>
                    <p:cTn id="96" fill="hold">
                      <p:stCondLst>
                        <p:cond delay="indefinite"/>
                      </p:stCondLst>
                      <p:childTnLst>
                        <p:par>
                          <p:cTn id="97" fill="hold">
                            <p:stCondLst>
                              <p:cond delay="0"/>
                            </p:stCondLst>
                            <p:childTnLst>
                              <p:par>
                                <p:cTn id="98" presetID="6" presetClass="entr" presetSubtype="16" fill="hold" grpId="0" nodeType="click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circle(in)">
                                      <p:cBhvr>
                                        <p:cTn id="100" dur="2000"/>
                                        <p:tgtEl>
                                          <p:spTgt spid="31"/>
                                        </p:tgtEl>
                                      </p:cBhvr>
                                    </p:animEffect>
                                  </p:childTnLst>
                                </p:cTn>
                              </p:par>
                              <p:par>
                                <p:cTn id="101" presetID="6" presetClass="entr" presetSubtype="16" fill="hold" grpId="0" nodeType="with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circle(in)">
                                      <p:cBhvr>
                                        <p:cTn id="103" dur="2000"/>
                                        <p:tgtEl>
                                          <p:spTgt spid="30"/>
                                        </p:tgtEl>
                                      </p:cBhvr>
                                    </p:animEffect>
                                  </p:childTnLst>
                                </p:cTn>
                              </p:par>
                            </p:childTnLst>
                          </p:cTn>
                        </p:par>
                      </p:childTnLst>
                    </p:cTn>
                  </p:par>
                  <p:par>
                    <p:cTn id="104" fill="hold">
                      <p:stCondLst>
                        <p:cond delay="indefinite"/>
                      </p:stCondLst>
                      <p:childTnLst>
                        <p:par>
                          <p:cTn id="105" fill="hold">
                            <p:stCondLst>
                              <p:cond delay="0"/>
                            </p:stCondLst>
                            <p:childTnLst>
                              <p:par>
                                <p:cTn id="106" presetID="6" presetClass="entr" presetSubtype="16" fill="hold" grpId="0" nodeType="clickEffect">
                                  <p:stCondLst>
                                    <p:cond delay="0"/>
                                  </p:stCondLst>
                                  <p:childTnLst>
                                    <p:set>
                                      <p:cBhvr>
                                        <p:cTn id="107" dur="1" fill="hold">
                                          <p:stCondLst>
                                            <p:cond delay="0"/>
                                          </p:stCondLst>
                                        </p:cTn>
                                        <p:tgtEl>
                                          <p:spTgt spid="23"/>
                                        </p:tgtEl>
                                        <p:attrNameLst>
                                          <p:attrName>style.visibility</p:attrName>
                                        </p:attrNameLst>
                                      </p:cBhvr>
                                      <p:to>
                                        <p:strVal val="visible"/>
                                      </p:to>
                                    </p:set>
                                    <p:animEffect transition="in" filter="circle(in)">
                                      <p:cBhvr>
                                        <p:cTn id="108" dur="2000"/>
                                        <p:tgtEl>
                                          <p:spTgt spid="23"/>
                                        </p:tgtEl>
                                      </p:cBhvr>
                                    </p:animEffect>
                                  </p:childTnLst>
                                </p:cTn>
                              </p:par>
                            </p:childTnLst>
                          </p:cTn>
                        </p:par>
                      </p:childTnLst>
                    </p:cTn>
                  </p:par>
                  <p:par>
                    <p:cTn id="109" fill="hold">
                      <p:stCondLst>
                        <p:cond delay="indefinite"/>
                      </p:stCondLst>
                      <p:childTnLst>
                        <p:par>
                          <p:cTn id="110" fill="hold">
                            <p:stCondLst>
                              <p:cond delay="0"/>
                            </p:stCondLst>
                            <p:childTnLst>
                              <p:par>
                                <p:cTn id="111" presetID="2" presetClass="exit" presetSubtype="4" fill="hold" nodeType="clickEffect">
                                  <p:stCondLst>
                                    <p:cond delay="0"/>
                                  </p:stCondLst>
                                  <p:childTnLst>
                                    <p:anim calcmode="lin" valueType="num">
                                      <p:cBhvr additive="base">
                                        <p:cTn id="112" dur="500"/>
                                        <p:tgtEl>
                                          <p:spTgt spid="6"/>
                                        </p:tgtEl>
                                        <p:attrNameLst>
                                          <p:attrName>ppt_x</p:attrName>
                                        </p:attrNameLst>
                                      </p:cBhvr>
                                      <p:tavLst>
                                        <p:tav tm="0">
                                          <p:val>
                                            <p:strVal val="ppt_x"/>
                                          </p:val>
                                        </p:tav>
                                        <p:tav tm="100000">
                                          <p:val>
                                            <p:strVal val="ppt_x"/>
                                          </p:val>
                                        </p:tav>
                                      </p:tavLst>
                                    </p:anim>
                                    <p:anim calcmode="lin" valueType="num">
                                      <p:cBhvr additive="base">
                                        <p:cTn id="113" dur="500"/>
                                        <p:tgtEl>
                                          <p:spTgt spid="6"/>
                                        </p:tgtEl>
                                        <p:attrNameLst>
                                          <p:attrName>ppt_y</p:attrName>
                                        </p:attrNameLst>
                                      </p:cBhvr>
                                      <p:tavLst>
                                        <p:tav tm="0">
                                          <p:val>
                                            <p:strVal val="ppt_y"/>
                                          </p:val>
                                        </p:tav>
                                        <p:tav tm="100000">
                                          <p:val>
                                            <p:strVal val="1+ppt_h/2"/>
                                          </p:val>
                                        </p:tav>
                                      </p:tavLst>
                                    </p:anim>
                                    <p:set>
                                      <p:cBhvr>
                                        <p:cTn id="114" dur="1" fill="hold">
                                          <p:stCondLst>
                                            <p:cond delay="499"/>
                                          </p:stCondLst>
                                        </p:cTn>
                                        <p:tgtEl>
                                          <p:spTgt spid="6"/>
                                        </p:tgtEl>
                                        <p:attrNameLst>
                                          <p:attrName>style.visibility</p:attrName>
                                        </p:attrNameLst>
                                      </p:cBhvr>
                                      <p:to>
                                        <p:strVal val="hidden"/>
                                      </p:to>
                                    </p:set>
                                  </p:childTnLst>
                                </p:cTn>
                              </p:par>
                              <p:par>
                                <p:cTn id="115" presetID="2" presetClass="exit" presetSubtype="4" fill="hold" nodeType="withEffect">
                                  <p:stCondLst>
                                    <p:cond delay="0"/>
                                  </p:stCondLst>
                                  <p:childTnLst>
                                    <p:anim calcmode="lin" valueType="num">
                                      <p:cBhvr additive="base">
                                        <p:cTn id="116" dur="500"/>
                                        <p:tgtEl>
                                          <p:spTgt spid="12"/>
                                        </p:tgtEl>
                                        <p:attrNameLst>
                                          <p:attrName>ppt_x</p:attrName>
                                        </p:attrNameLst>
                                      </p:cBhvr>
                                      <p:tavLst>
                                        <p:tav tm="0">
                                          <p:val>
                                            <p:strVal val="ppt_x"/>
                                          </p:val>
                                        </p:tav>
                                        <p:tav tm="100000">
                                          <p:val>
                                            <p:strVal val="ppt_x"/>
                                          </p:val>
                                        </p:tav>
                                      </p:tavLst>
                                    </p:anim>
                                    <p:anim calcmode="lin" valueType="num">
                                      <p:cBhvr additive="base">
                                        <p:cTn id="117" dur="500"/>
                                        <p:tgtEl>
                                          <p:spTgt spid="12"/>
                                        </p:tgtEl>
                                        <p:attrNameLst>
                                          <p:attrName>ppt_y</p:attrName>
                                        </p:attrNameLst>
                                      </p:cBhvr>
                                      <p:tavLst>
                                        <p:tav tm="0">
                                          <p:val>
                                            <p:strVal val="ppt_y"/>
                                          </p:val>
                                        </p:tav>
                                        <p:tav tm="100000">
                                          <p:val>
                                            <p:strVal val="1+ppt_h/2"/>
                                          </p:val>
                                        </p:tav>
                                      </p:tavLst>
                                    </p:anim>
                                    <p:set>
                                      <p:cBhvr>
                                        <p:cTn id="118" dur="1" fill="hold">
                                          <p:stCondLst>
                                            <p:cond delay="499"/>
                                          </p:stCondLst>
                                        </p:cTn>
                                        <p:tgtEl>
                                          <p:spTgt spid="12"/>
                                        </p:tgtEl>
                                        <p:attrNameLst>
                                          <p:attrName>style.visibility</p:attrName>
                                        </p:attrNameLst>
                                      </p:cBhvr>
                                      <p:to>
                                        <p:strVal val="hidden"/>
                                      </p:to>
                                    </p:set>
                                  </p:childTnLst>
                                </p:cTn>
                              </p:par>
                              <p:par>
                                <p:cTn id="119" presetID="2" presetClass="exit" presetSubtype="4" fill="hold" grpId="1" nodeType="withEffect">
                                  <p:stCondLst>
                                    <p:cond delay="0"/>
                                  </p:stCondLst>
                                  <p:childTnLst>
                                    <p:anim calcmode="lin" valueType="num">
                                      <p:cBhvr additive="base">
                                        <p:cTn id="120" dur="500"/>
                                        <p:tgtEl>
                                          <p:spTgt spid="13"/>
                                        </p:tgtEl>
                                        <p:attrNameLst>
                                          <p:attrName>ppt_x</p:attrName>
                                        </p:attrNameLst>
                                      </p:cBhvr>
                                      <p:tavLst>
                                        <p:tav tm="0">
                                          <p:val>
                                            <p:strVal val="ppt_x"/>
                                          </p:val>
                                        </p:tav>
                                        <p:tav tm="100000">
                                          <p:val>
                                            <p:strVal val="ppt_x"/>
                                          </p:val>
                                        </p:tav>
                                      </p:tavLst>
                                    </p:anim>
                                    <p:anim calcmode="lin" valueType="num">
                                      <p:cBhvr additive="base">
                                        <p:cTn id="121" dur="500"/>
                                        <p:tgtEl>
                                          <p:spTgt spid="13"/>
                                        </p:tgtEl>
                                        <p:attrNameLst>
                                          <p:attrName>ppt_y</p:attrName>
                                        </p:attrNameLst>
                                      </p:cBhvr>
                                      <p:tavLst>
                                        <p:tav tm="0">
                                          <p:val>
                                            <p:strVal val="ppt_y"/>
                                          </p:val>
                                        </p:tav>
                                        <p:tav tm="100000">
                                          <p:val>
                                            <p:strVal val="1+ppt_h/2"/>
                                          </p:val>
                                        </p:tav>
                                      </p:tavLst>
                                    </p:anim>
                                    <p:set>
                                      <p:cBhvr>
                                        <p:cTn id="122" dur="1" fill="hold">
                                          <p:stCondLst>
                                            <p:cond delay="499"/>
                                          </p:stCondLst>
                                        </p:cTn>
                                        <p:tgtEl>
                                          <p:spTgt spid="13"/>
                                        </p:tgtEl>
                                        <p:attrNameLst>
                                          <p:attrName>style.visibility</p:attrName>
                                        </p:attrNameLst>
                                      </p:cBhvr>
                                      <p:to>
                                        <p:strVal val="hidden"/>
                                      </p:to>
                                    </p:set>
                                  </p:childTnLst>
                                </p:cTn>
                              </p:par>
                              <p:par>
                                <p:cTn id="123" presetID="2" presetClass="exit" presetSubtype="4" fill="hold" grpId="1" nodeType="withEffect">
                                  <p:stCondLst>
                                    <p:cond delay="0"/>
                                  </p:stCondLst>
                                  <p:childTnLst>
                                    <p:anim calcmode="lin" valueType="num">
                                      <p:cBhvr additive="base">
                                        <p:cTn id="124" dur="500"/>
                                        <p:tgtEl>
                                          <p:spTgt spid="10"/>
                                        </p:tgtEl>
                                        <p:attrNameLst>
                                          <p:attrName>ppt_x</p:attrName>
                                        </p:attrNameLst>
                                      </p:cBhvr>
                                      <p:tavLst>
                                        <p:tav tm="0">
                                          <p:val>
                                            <p:strVal val="ppt_x"/>
                                          </p:val>
                                        </p:tav>
                                        <p:tav tm="100000">
                                          <p:val>
                                            <p:strVal val="ppt_x"/>
                                          </p:val>
                                        </p:tav>
                                      </p:tavLst>
                                    </p:anim>
                                    <p:anim calcmode="lin" valueType="num">
                                      <p:cBhvr additive="base">
                                        <p:cTn id="125" dur="500"/>
                                        <p:tgtEl>
                                          <p:spTgt spid="10"/>
                                        </p:tgtEl>
                                        <p:attrNameLst>
                                          <p:attrName>ppt_y</p:attrName>
                                        </p:attrNameLst>
                                      </p:cBhvr>
                                      <p:tavLst>
                                        <p:tav tm="0">
                                          <p:val>
                                            <p:strVal val="ppt_y"/>
                                          </p:val>
                                        </p:tav>
                                        <p:tav tm="100000">
                                          <p:val>
                                            <p:strVal val="1+ppt_h/2"/>
                                          </p:val>
                                        </p:tav>
                                      </p:tavLst>
                                    </p:anim>
                                    <p:set>
                                      <p:cBhvr>
                                        <p:cTn id="126" dur="1" fill="hold">
                                          <p:stCondLst>
                                            <p:cond delay="499"/>
                                          </p:stCondLst>
                                        </p:cTn>
                                        <p:tgtEl>
                                          <p:spTgt spid="10"/>
                                        </p:tgtEl>
                                        <p:attrNameLst>
                                          <p:attrName>style.visibility</p:attrName>
                                        </p:attrNameLst>
                                      </p:cBhvr>
                                      <p:to>
                                        <p:strVal val="hidden"/>
                                      </p:to>
                                    </p:set>
                                  </p:childTnLst>
                                </p:cTn>
                              </p:par>
                              <p:par>
                                <p:cTn id="127" presetID="2" presetClass="exit" presetSubtype="4" fill="hold" nodeType="withEffect">
                                  <p:stCondLst>
                                    <p:cond delay="0"/>
                                  </p:stCondLst>
                                  <p:childTnLst>
                                    <p:anim calcmode="lin" valueType="num">
                                      <p:cBhvr additive="base">
                                        <p:cTn id="128" dur="500"/>
                                        <p:tgtEl>
                                          <p:spTgt spid="9"/>
                                        </p:tgtEl>
                                        <p:attrNameLst>
                                          <p:attrName>ppt_x</p:attrName>
                                        </p:attrNameLst>
                                      </p:cBhvr>
                                      <p:tavLst>
                                        <p:tav tm="0">
                                          <p:val>
                                            <p:strVal val="ppt_x"/>
                                          </p:val>
                                        </p:tav>
                                        <p:tav tm="100000">
                                          <p:val>
                                            <p:strVal val="ppt_x"/>
                                          </p:val>
                                        </p:tav>
                                      </p:tavLst>
                                    </p:anim>
                                    <p:anim calcmode="lin" valueType="num">
                                      <p:cBhvr additive="base">
                                        <p:cTn id="129" dur="500"/>
                                        <p:tgtEl>
                                          <p:spTgt spid="9"/>
                                        </p:tgtEl>
                                        <p:attrNameLst>
                                          <p:attrName>ppt_y</p:attrName>
                                        </p:attrNameLst>
                                      </p:cBhvr>
                                      <p:tavLst>
                                        <p:tav tm="0">
                                          <p:val>
                                            <p:strVal val="ppt_y"/>
                                          </p:val>
                                        </p:tav>
                                        <p:tav tm="100000">
                                          <p:val>
                                            <p:strVal val="1+ppt_h/2"/>
                                          </p:val>
                                        </p:tav>
                                      </p:tavLst>
                                    </p:anim>
                                    <p:set>
                                      <p:cBhvr>
                                        <p:cTn id="130" dur="1" fill="hold">
                                          <p:stCondLst>
                                            <p:cond delay="499"/>
                                          </p:stCondLst>
                                        </p:cTn>
                                        <p:tgtEl>
                                          <p:spTgt spid="9"/>
                                        </p:tgtEl>
                                        <p:attrNameLst>
                                          <p:attrName>style.visibility</p:attrName>
                                        </p:attrNameLst>
                                      </p:cBhvr>
                                      <p:to>
                                        <p:strVal val="hidden"/>
                                      </p:to>
                                    </p:set>
                                  </p:childTnLst>
                                </p:cTn>
                              </p:par>
                              <p:par>
                                <p:cTn id="131" presetID="2" presetClass="exit" presetSubtype="4" fill="hold" nodeType="withEffect">
                                  <p:stCondLst>
                                    <p:cond delay="0"/>
                                  </p:stCondLst>
                                  <p:childTnLst>
                                    <p:anim calcmode="lin" valueType="num">
                                      <p:cBhvr additive="base">
                                        <p:cTn id="132" dur="500"/>
                                        <p:tgtEl>
                                          <p:spTgt spid="15"/>
                                        </p:tgtEl>
                                        <p:attrNameLst>
                                          <p:attrName>ppt_x</p:attrName>
                                        </p:attrNameLst>
                                      </p:cBhvr>
                                      <p:tavLst>
                                        <p:tav tm="0">
                                          <p:val>
                                            <p:strVal val="ppt_x"/>
                                          </p:val>
                                        </p:tav>
                                        <p:tav tm="100000">
                                          <p:val>
                                            <p:strVal val="ppt_x"/>
                                          </p:val>
                                        </p:tav>
                                      </p:tavLst>
                                    </p:anim>
                                    <p:anim calcmode="lin" valueType="num">
                                      <p:cBhvr additive="base">
                                        <p:cTn id="133" dur="500"/>
                                        <p:tgtEl>
                                          <p:spTgt spid="15"/>
                                        </p:tgtEl>
                                        <p:attrNameLst>
                                          <p:attrName>ppt_y</p:attrName>
                                        </p:attrNameLst>
                                      </p:cBhvr>
                                      <p:tavLst>
                                        <p:tav tm="0">
                                          <p:val>
                                            <p:strVal val="ppt_y"/>
                                          </p:val>
                                        </p:tav>
                                        <p:tav tm="100000">
                                          <p:val>
                                            <p:strVal val="1+ppt_h/2"/>
                                          </p:val>
                                        </p:tav>
                                      </p:tavLst>
                                    </p:anim>
                                    <p:set>
                                      <p:cBhvr>
                                        <p:cTn id="134" dur="1" fill="hold">
                                          <p:stCondLst>
                                            <p:cond delay="499"/>
                                          </p:stCondLst>
                                        </p:cTn>
                                        <p:tgtEl>
                                          <p:spTgt spid="15"/>
                                        </p:tgtEl>
                                        <p:attrNameLst>
                                          <p:attrName>style.visibility</p:attrName>
                                        </p:attrNameLst>
                                      </p:cBhvr>
                                      <p:to>
                                        <p:strVal val="hidden"/>
                                      </p:to>
                                    </p:set>
                                  </p:childTnLst>
                                </p:cTn>
                              </p:par>
                              <p:par>
                                <p:cTn id="135" presetID="2" presetClass="exit" presetSubtype="4" fill="hold" grpId="1" nodeType="withEffect">
                                  <p:stCondLst>
                                    <p:cond delay="0"/>
                                  </p:stCondLst>
                                  <p:childTnLst>
                                    <p:anim calcmode="lin" valueType="num">
                                      <p:cBhvr additive="base">
                                        <p:cTn id="136" dur="500"/>
                                        <p:tgtEl>
                                          <p:spTgt spid="16"/>
                                        </p:tgtEl>
                                        <p:attrNameLst>
                                          <p:attrName>ppt_x</p:attrName>
                                        </p:attrNameLst>
                                      </p:cBhvr>
                                      <p:tavLst>
                                        <p:tav tm="0">
                                          <p:val>
                                            <p:strVal val="ppt_x"/>
                                          </p:val>
                                        </p:tav>
                                        <p:tav tm="100000">
                                          <p:val>
                                            <p:strVal val="ppt_x"/>
                                          </p:val>
                                        </p:tav>
                                      </p:tavLst>
                                    </p:anim>
                                    <p:anim calcmode="lin" valueType="num">
                                      <p:cBhvr additive="base">
                                        <p:cTn id="137" dur="500"/>
                                        <p:tgtEl>
                                          <p:spTgt spid="16"/>
                                        </p:tgtEl>
                                        <p:attrNameLst>
                                          <p:attrName>ppt_y</p:attrName>
                                        </p:attrNameLst>
                                      </p:cBhvr>
                                      <p:tavLst>
                                        <p:tav tm="0">
                                          <p:val>
                                            <p:strVal val="ppt_y"/>
                                          </p:val>
                                        </p:tav>
                                        <p:tav tm="100000">
                                          <p:val>
                                            <p:strVal val="1+ppt_h/2"/>
                                          </p:val>
                                        </p:tav>
                                      </p:tavLst>
                                    </p:anim>
                                    <p:set>
                                      <p:cBhvr>
                                        <p:cTn id="138" dur="1" fill="hold">
                                          <p:stCondLst>
                                            <p:cond delay="499"/>
                                          </p:stCondLst>
                                        </p:cTn>
                                        <p:tgtEl>
                                          <p:spTgt spid="16"/>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2" presetClass="exit" presetSubtype="4" fill="hold" grpId="1" nodeType="clickEffect">
                                  <p:stCondLst>
                                    <p:cond delay="0"/>
                                  </p:stCondLst>
                                  <p:childTnLst>
                                    <p:anim calcmode="lin" valueType="num">
                                      <p:cBhvr additive="base">
                                        <p:cTn id="142" dur="500"/>
                                        <p:tgtEl>
                                          <p:spTgt spid="7"/>
                                        </p:tgtEl>
                                        <p:attrNameLst>
                                          <p:attrName>ppt_x</p:attrName>
                                        </p:attrNameLst>
                                      </p:cBhvr>
                                      <p:tavLst>
                                        <p:tav tm="0">
                                          <p:val>
                                            <p:strVal val="ppt_x"/>
                                          </p:val>
                                        </p:tav>
                                        <p:tav tm="100000">
                                          <p:val>
                                            <p:strVal val="ppt_x"/>
                                          </p:val>
                                        </p:tav>
                                      </p:tavLst>
                                    </p:anim>
                                    <p:anim calcmode="lin" valueType="num">
                                      <p:cBhvr additive="base">
                                        <p:cTn id="143" dur="500"/>
                                        <p:tgtEl>
                                          <p:spTgt spid="7"/>
                                        </p:tgtEl>
                                        <p:attrNameLst>
                                          <p:attrName>ppt_y</p:attrName>
                                        </p:attrNameLst>
                                      </p:cBhvr>
                                      <p:tavLst>
                                        <p:tav tm="0">
                                          <p:val>
                                            <p:strVal val="ppt_y"/>
                                          </p:val>
                                        </p:tav>
                                        <p:tav tm="100000">
                                          <p:val>
                                            <p:strVal val="1+ppt_h/2"/>
                                          </p:val>
                                        </p:tav>
                                      </p:tavLst>
                                    </p:anim>
                                    <p:set>
                                      <p:cBhvr>
                                        <p:cTn id="144" dur="1" fill="hold">
                                          <p:stCondLst>
                                            <p:cond delay="499"/>
                                          </p:stCondLst>
                                        </p:cTn>
                                        <p:tgtEl>
                                          <p:spTgt spid="7"/>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6" presetClass="entr" presetSubtype="21" fill="hold" nodeType="clickEffect">
                                  <p:stCondLst>
                                    <p:cond delay="0"/>
                                  </p:stCondLst>
                                  <p:childTnLst>
                                    <p:set>
                                      <p:cBhvr>
                                        <p:cTn id="148" dur="1" fill="hold">
                                          <p:stCondLst>
                                            <p:cond delay="0"/>
                                          </p:stCondLst>
                                        </p:cTn>
                                        <p:tgtEl>
                                          <p:spTgt spid="11265"/>
                                        </p:tgtEl>
                                        <p:attrNameLst>
                                          <p:attrName>style.visibility</p:attrName>
                                        </p:attrNameLst>
                                      </p:cBhvr>
                                      <p:to>
                                        <p:strVal val="visible"/>
                                      </p:to>
                                    </p:set>
                                    <p:animEffect transition="in" filter="barn(inVertical)">
                                      <p:cBhvr>
                                        <p:cTn id="149" dur="500"/>
                                        <p:tgtEl>
                                          <p:spTgt spid="11265"/>
                                        </p:tgtEl>
                                      </p:cBhvr>
                                    </p:animEffect>
                                  </p:childTnLst>
                                </p:cTn>
                              </p:par>
                              <p:par>
                                <p:cTn id="150" presetID="16" presetClass="entr" presetSubtype="21" fill="hold" grpId="0" nodeType="with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barn(inVertical)">
                                      <p:cBhvr>
                                        <p:cTn id="152" dur="500"/>
                                        <p:tgtEl>
                                          <p:spTgt spid="27"/>
                                        </p:tgtEl>
                                      </p:cBhvr>
                                    </p:animEffect>
                                  </p:childTnLst>
                                </p:cTn>
                              </p:par>
                            </p:childTnLst>
                          </p:cTn>
                        </p:par>
                      </p:childTnLst>
                    </p:cTn>
                  </p:par>
                  <p:par>
                    <p:cTn id="153" fill="hold">
                      <p:stCondLst>
                        <p:cond delay="indefinite"/>
                      </p:stCondLst>
                      <p:childTnLst>
                        <p:par>
                          <p:cTn id="154" fill="hold">
                            <p:stCondLst>
                              <p:cond delay="0"/>
                            </p:stCondLst>
                            <p:childTnLst>
                              <p:par>
                                <p:cTn id="155" presetID="2" presetClass="exit" presetSubtype="4" fill="hold" grpId="1" nodeType="clickEffect">
                                  <p:stCondLst>
                                    <p:cond delay="0"/>
                                  </p:stCondLst>
                                  <p:childTnLst>
                                    <p:anim calcmode="lin" valueType="num">
                                      <p:cBhvr additive="base">
                                        <p:cTn id="156" dur="500"/>
                                        <p:tgtEl>
                                          <p:spTgt spid="3"/>
                                        </p:tgtEl>
                                        <p:attrNameLst>
                                          <p:attrName>ppt_x</p:attrName>
                                        </p:attrNameLst>
                                      </p:cBhvr>
                                      <p:tavLst>
                                        <p:tav tm="0">
                                          <p:val>
                                            <p:strVal val="ppt_x"/>
                                          </p:val>
                                        </p:tav>
                                        <p:tav tm="100000">
                                          <p:val>
                                            <p:strVal val="ppt_x"/>
                                          </p:val>
                                        </p:tav>
                                      </p:tavLst>
                                    </p:anim>
                                    <p:anim calcmode="lin" valueType="num">
                                      <p:cBhvr additive="base">
                                        <p:cTn id="157" dur="500"/>
                                        <p:tgtEl>
                                          <p:spTgt spid="3"/>
                                        </p:tgtEl>
                                        <p:attrNameLst>
                                          <p:attrName>ppt_y</p:attrName>
                                        </p:attrNameLst>
                                      </p:cBhvr>
                                      <p:tavLst>
                                        <p:tav tm="0">
                                          <p:val>
                                            <p:strVal val="ppt_y"/>
                                          </p:val>
                                        </p:tav>
                                        <p:tav tm="100000">
                                          <p:val>
                                            <p:strVal val="1+ppt_h/2"/>
                                          </p:val>
                                        </p:tav>
                                      </p:tavLst>
                                    </p:anim>
                                    <p:set>
                                      <p:cBhvr>
                                        <p:cTn id="158" dur="1" fill="hold">
                                          <p:stCondLst>
                                            <p:cond delay="499"/>
                                          </p:stCondLst>
                                        </p:cTn>
                                        <p:tgtEl>
                                          <p:spTgt spid="3"/>
                                        </p:tgtEl>
                                        <p:attrNameLst>
                                          <p:attrName>style.visibility</p:attrName>
                                        </p:attrNameLst>
                                      </p:cBhvr>
                                      <p:to>
                                        <p:strVal val="hidden"/>
                                      </p:to>
                                    </p:set>
                                  </p:childTnLst>
                                </p:cTn>
                              </p:par>
                              <p:par>
                                <p:cTn id="159" presetID="2" presetClass="exit" presetSubtype="4" fill="hold" grpId="1" nodeType="withEffect">
                                  <p:stCondLst>
                                    <p:cond delay="0"/>
                                  </p:stCondLst>
                                  <p:childTnLst>
                                    <p:anim calcmode="lin" valueType="num">
                                      <p:cBhvr additive="base">
                                        <p:cTn id="160" dur="500"/>
                                        <p:tgtEl>
                                          <p:spTgt spid="19"/>
                                        </p:tgtEl>
                                        <p:attrNameLst>
                                          <p:attrName>ppt_x</p:attrName>
                                        </p:attrNameLst>
                                      </p:cBhvr>
                                      <p:tavLst>
                                        <p:tav tm="0">
                                          <p:val>
                                            <p:strVal val="ppt_x"/>
                                          </p:val>
                                        </p:tav>
                                        <p:tav tm="100000">
                                          <p:val>
                                            <p:strVal val="ppt_x"/>
                                          </p:val>
                                        </p:tav>
                                      </p:tavLst>
                                    </p:anim>
                                    <p:anim calcmode="lin" valueType="num">
                                      <p:cBhvr additive="base">
                                        <p:cTn id="161" dur="500"/>
                                        <p:tgtEl>
                                          <p:spTgt spid="19"/>
                                        </p:tgtEl>
                                        <p:attrNameLst>
                                          <p:attrName>ppt_y</p:attrName>
                                        </p:attrNameLst>
                                      </p:cBhvr>
                                      <p:tavLst>
                                        <p:tav tm="0">
                                          <p:val>
                                            <p:strVal val="ppt_y"/>
                                          </p:val>
                                        </p:tav>
                                        <p:tav tm="100000">
                                          <p:val>
                                            <p:strVal val="1+ppt_h/2"/>
                                          </p:val>
                                        </p:tav>
                                      </p:tavLst>
                                    </p:anim>
                                    <p:set>
                                      <p:cBhvr>
                                        <p:cTn id="162" dur="1" fill="hold">
                                          <p:stCondLst>
                                            <p:cond delay="499"/>
                                          </p:stCondLst>
                                        </p:cTn>
                                        <p:tgtEl>
                                          <p:spTgt spid="19"/>
                                        </p:tgtEl>
                                        <p:attrNameLst>
                                          <p:attrName>style.visibility</p:attrName>
                                        </p:attrNameLst>
                                      </p:cBhvr>
                                      <p:to>
                                        <p:strVal val="hidden"/>
                                      </p:to>
                                    </p:set>
                                  </p:childTnLst>
                                </p:cTn>
                              </p:par>
                              <p:par>
                                <p:cTn id="163" presetID="2" presetClass="exit" presetSubtype="4" fill="hold" nodeType="withEffect">
                                  <p:stCondLst>
                                    <p:cond delay="0"/>
                                  </p:stCondLst>
                                  <p:childTnLst>
                                    <p:anim calcmode="lin" valueType="num">
                                      <p:cBhvr additive="base">
                                        <p:cTn id="164" dur="500"/>
                                        <p:tgtEl>
                                          <p:spTgt spid="11265"/>
                                        </p:tgtEl>
                                        <p:attrNameLst>
                                          <p:attrName>ppt_x</p:attrName>
                                        </p:attrNameLst>
                                      </p:cBhvr>
                                      <p:tavLst>
                                        <p:tav tm="0">
                                          <p:val>
                                            <p:strVal val="ppt_x"/>
                                          </p:val>
                                        </p:tav>
                                        <p:tav tm="100000">
                                          <p:val>
                                            <p:strVal val="ppt_x"/>
                                          </p:val>
                                        </p:tav>
                                      </p:tavLst>
                                    </p:anim>
                                    <p:anim calcmode="lin" valueType="num">
                                      <p:cBhvr additive="base">
                                        <p:cTn id="165" dur="500"/>
                                        <p:tgtEl>
                                          <p:spTgt spid="11265"/>
                                        </p:tgtEl>
                                        <p:attrNameLst>
                                          <p:attrName>ppt_y</p:attrName>
                                        </p:attrNameLst>
                                      </p:cBhvr>
                                      <p:tavLst>
                                        <p:tav tm="0">
                                          <p:val>
                                            <p:strVal val="ppt_y"/>
                                          </p:val>
                                        </p:tav>
                                        <p:tav tm="100000">
                                          <p:val>
                                            <p:strVal val="1+ppt_h/2"/>
                                          </p:val>
                                        </p:tav>
                                      </p:tavLst>
                                    </p:anim>
                                    <p:set>
                                      <p:cBhvr>
                                        <p:cTn id="166" dur="1" fill="hold">
                                          <p:stCondLst>
                                            <p:cond delay="499"/>
                                          </p:stCondLst>
                                        </p:cTn>
                                        <p:tgtEl>
                                          <p:spTgt spid="11265"/>
                                        </p:tgtEl>
                                        <p:attrNameLst>
                                          <p:attrName>style.visibility</p:attrName>
                                        </p:attrNameLst>
                                      </p:cBhvr>
                                      <p:to>
                                        <p:strVal val="hidden"/>
                                      </p:to>
                                    </p:set>
                                  </p:childTnLst>
                                </p:cTn>
                              </p:par>
                              <p:par>
                                <p:cTn id="167" presetID="2" presetClass="exit" presetSubtype="4" fill="hold" grpId="1" nodeType="withEffect">
                                  <p:stCondLst>
                                    <p:cond delay="0"/>
                                  </p:stCondLst>
                                  <p:childTnLst>
                                    <p:anim calcmode="lin" valueType="num">
                                      <p:cBhvr additive="base">
                                        <p:cTn id="168" dur="500"/>
                                        <p:tgtEl>
                                          <p:spTgt spid="27"/>
                                        </p:tgtEl>
                                        <p:attrNameLst>
                                          <p:attrName>ppt_x</p:attrName>
                                        </p:attrNameLst>
                                      </p:cBhvr>
                                      <p:tavLst>
                                        <p:tav tm="0">
                                          <p:val>
                                            <p:strVal val="ppt_x"/>
                                          </p:val>
                                        </p:tav>
                                        <p:tav tm="100000">
                                          <p:val>
                                            <p:strVal val="ppt_x"/>
                                          </p:val>
                                        </p:tav>
                                      </p:tavLst>
                                    </p:anim>
                                    <p:anim calcmode="lin" valueType="num">
                                      <p:cBhvr additive="base">
                                        <p:cTn id="169" dur="500"/>
                                        <p:tgtEl>
                                          <p:spTgt spid="27"/>
                                        </p:tgtEl>
                                        <p:attrNameLst>
                                          <p:attrName>ppt_y</p:attrName>
                                        </p:attrNameLst>
                                      </p:cBhvr>
                                      <p:tavLst>
                                        <p:tav tm="0">
                                          <p:val>
                                            <p:strVal val="ppt_y"/>
                                          </p:val>
                                        </p:tav>
                                        <p:tav tm="100000">
                                          <p:val>
                                            <p:strVal val="1+ppt_h/2"/>
                                          </p:val>
                                        </p:tav>
                                      </p:tavLst>
                                    </p:anim>
                                    <p:set>
                                      <p:cBhvr>
                                        <p:cTn id="170" dur="1" fill="hold">
                                          <p:stCondLst>
                                            <p:cond delay="499"/>
                                          </p:stCondLst>
                                        </p:cTn>
                                        <p:tgtEl>
                                          <p:spTgt spid="27"/>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2" presetClass="exit" presetSubtype="4" fill="hold" grpId="1" nodeType="clickEffect">
                                  <p:stCondLst>
                                    <p:cond delay="0"/>
                                  </p:stCondLst>
                                  <p:childTnLst>
                                    <p:anim calcmode="lin" valueType="num">
                                      <p:cBhvr additive="base">
                                        <p:cTn id="174" dur="500"/>
                                        <p:tgtEl>
                                          <p:spTgt spid="23"/>
                                        </p:tgtEl>
                                        <p:attrNameLst>
                                          <p:attrName>ppt_x</p:attrName>
                                        </p:attrNameLst>
                                      </p:cBhvr>
                                      <p:tavLst>
                                        <p:tav tm="0">
                                          <p:val>
                                            <p:strVal val="ppt_x"/>
                                          </p:val>
                                        </p:tav>
                                        <p:tav tm="100000">
                                          <p:val>
                                            <p:strVal val="ppt_x"/>
                                          </p:val>
                                        </p:tav>
                                      </p:tavLst>
                                    </p:anim>
                                    <p:anim calcmode="lin" valueType="num">
                                      <p:cBhvr additive="base">
                                        <p:cTn id="175" dur="500"/>
                                        <p:tgtEl>
                                          <p:spTgt spid="23"/>
                                        </p:tgtEl>
                                        <p:attrNameLst>
                                          <p:attrName>ppt_y</p:attrName>
                                        </p:attrNameLst>
                                      </p:cBhvr>
                                      <p:tavLst>
                                        <p:tav tm="0">
                                          <p:val>
                                            <p:strVal val="ppt_y"/>
                                          </p:val>
                                        </p:tav>
                                        <p:tav tm="100000">
                                          <p:val>
                                            <p:strVal val="1+ppt_h/2"/>
                                          </p:val>
                                        </p:tav>
                                      </p:tavLst>
                                    </p:anim>
                                    <p:set>
                                      <p:cBhvr>
                                        <p:cTn id="176" dur="1" fill="hold">
                                          <p:stCondLst>
                                            <p:cond delay="499"/>
                                          </p:stCondLst>
                                        </p:cTn>
                                        <p:tgtEl>
                                          <p:spTgt spid="23"/>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6" presetClass="entr" presetSubtype="16" fill="hold" grpId="0" nodeType="clickEffect">
                                  <p:stCondLst>
                                    <p:cond delay="0"/>
                                  </p:stCondLst>
                                  <p:childTnLst>
                                    <p:set>
                                      <p:cBhvr>
                                        <p:cTn id="180" dur="1" fill="hold">
                                          <p:stCondLst>
                                            <p:cond delay="0"/>
                                          </p:stCondLst>
                                        </p:cTn>
                                        <p:tgtEl>
                                          <p:spTgt spid="11269"/>
                                        </p:tgtEl>
                                        <p:attrNameLst>
                                          <p:attrName>style.visibility</p:attrName>
                                        </p:attrNameLst>
                                      </p:cBhvr>
                                      <p:to>
                                        <p:strVal val="visible"/>
                                      </p:to>
                                    </p:set>
                                    <p:animEffect transition="in" filter="circle(in)">
                                      <p:cBhvr>
                                        <p:cTn id="181" dur="20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3" grpId="1" animBg="1"/>
      <p:bldP spid="7" grpId="0"/>
      <p:bldP spid="7" grpId="1"/>
      <p:bldP spid="10" grpId="0"/>
      <p:bldP spid="10" grpId="1"/>
      <p:bldP spid="13" grpId="0"/>
      <p:bldP spid="13" grpId="1"/>
      <p:bldP spid="16" grpId="0"/>
      <p:bldP spid="16" grpId="1"/>
      <p:bldP spid="18" grpId="0"/>
      <p:bldP spid="18" grpId="1"/>
      <p:bldP spid="20" grpId="0"/>
      <p:bldP spid="20" grpId="1"/>
      <p:bldP spid="19" grpId="0" animBg="1"/>
      <p:bldP spid="19" grpId="1" animBg="1"/>
      <p:bldP spid="21" grpId="0" animBg="1"/>
      <p:bldP spid="22" grpId="0"/>
      <p:bldP spid="23" grpId="0" animBg="1"/>
      <p:bldP spid="23" grpId="1" animBg="1"/>
      <p:bldP spid="25" grpId="0" animBg="1"/>
      <p:bldP spid="24" grpId="0"/>
      <p:bldP spid="28" grpId="0" animBg="1"/>
      <p:bldP spid="29" grpId="0"/>
      <p:bldP spid="30" grpId="0" animBg="1"/>
      <p:bldP spid="31" grpId="0"/>
      <p:bldP spid="27" grpId="0" animBg="1"/>
      <p:bldP spid="27" grpId="1" animBg="1"/>
      <p:bldP spid="1126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117764" y="750516"/>
            <a:ext cx="3650358" cy="461665"/>
          </a:xfrm>
          <a:prstGeom prst="rect">
            <a:avLst/>
          </a:prstGeom>
          <a:noFill/>
          <a:ln w="9525">
            <a:noFill/>
            <a:miter lim="800000"/>
            <a:headEnd/>
            <a:tailEnd/>
          </a:ln>
        </p:spPr>
        <p:txBody>
          <a:bodyPr wrap="none" anchor="ctr">
            <a:spAutoFit/>
          </a:bodyPr>
          <a:lstStyle/>
          <a:p>
            <a:r>
              <a:rPr lang="en-US" sz="2400" b="1" dirty="0" smtClean="0">
                <a:solidFill>
                  <a:srgbClr val="0000CC"/>
                </a:solidFill>
                <a:latin typeface="Times New Roman" pitchFamily="18" charset="0"/>
                <a:cs typeface="Times New Roman" pitchFamily="18" charset="0"/>
              </a:rPr>
              <a:t>II. NỘI DUNG BÀI HỌC:</a:t>
            </a:r>
            <a:endParaRPr lang="en-US" sz="2400" b="1" dirty="0">
              <a:solidFill>
                <a:srgbClr val="0000CC"/>
              </a:solidFill>
              <a:latin typeface="Times New Roman" pitchFamily="18" charset="0"/>
              <a:cs typeface="Times New Roman" pitchFamily="18" charset="0"/>
            </a:endParaRPr>
          </a:p>
        </p:txBody>
      </p:sp>
      <p:sp>
        <p:nvSpPr>
          <p:cNvPr id="11270" name="Rectangle 6"/>
          <p:cNvSpPr>
            <a:spLocks noChangeArrowheads="1"/>
          </p:cNvSpPr>
          <p:nvPr/>
        </p:nvSpPr>
        <p:spPr bwMode="auto">
          <a:xfrm>
            <a:off x="4724400" y="1122035"/>
            <a:ext cx="4419600" cy="830997"/>
          </a:xfrm>
          <a:prstGeom prst="rect">
            <a:avLst/>
          </a:prstGeom>
          <a:solidFill>
            <a:srgbClr val="92D050"/>
          </a:solidFill>
          <a:ln w="9525">
            <a:noFill/>
            <a:miter lim="800000"/>
            <a:headEnd/>
            <a:tailEnd/>
          </a:ln>
        </p:spPr>
        <p:txBody>
          <a:bodyPr wrap="square" anchor="ctr">
            <a:spAutoFit/>
          </a:bodyPr>
          <a:lstStyle/>
          <a:p>
            <a:r>
              <a:rPr lang="en-US" sz="2400" b="1" dirty="0">
                <a:solidFill>
                  <a:srgbClr val="FF0000"/>
                </a:solidFill>
                <a:latin typeface="Times New Roman" pitchFamily="18" charset="0"/>
                <a:cs typeface="Times New Roman" pitchFamily="18" charset="0"/>
              </a:rPr>
              <a:t>*Vậy</a:t>
            </a:r>
            <a:r>
              <a:rPr lang="en-US" sz="2400" b="1"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Thế </a:t>
            </a:r>
            <a:r>
              <a:rPr lang="en-US" sz="2400" dirty="0">
                <a:solidFill>
                  <a:srgbClr val="FF0000"/>
                </a:solidFill>
                <a:latin typeface="Times New Roman" pitchFamily="18" charset="0"/>
                <a:cs typeface="Times New Roman" pitchFamily="18" charset="0"/>
              </a:rPr>
              <a:t>nào </a:t>
            </a:r>
            <a:r>
              <a:rPr lang="en-US" sz="2400" dirty="0" smtClean="0">
                <a:solidFill>
                  <a:srgbClr val="FF0000"/>
                </a:solidFill>
                <a:latin typeface="Times New Roman" pitchFamily="18" charset="0"/>
                <a:cs typeface="Times New Roman" pitchFamily="18" charset="0"/>
              </a:rPr>
              <a:t>là </a:t>
            </a:r>
            <a:r>
              <a:rPr lang="en-US" sz="2400" b="1" dirty="0" smtClean="0">
                <a:solidFill>
                  <a:srgbClr val="FF0000"/>
                </a:solidFill>
                <a:latin typeface="Times New Roman" pitchFamily="18" charset="0"/>
                <a:cs typeface="Times New Roman" pitchFamily="18" charset="0"/>
              </a:rPr>
              <a:t>Người </a:t>
            </a:r>
            <a:r>
              <a:rPr lang="en-US" sz="2400" b="1" dirty="0">
                <a:solidFill>
                  <a:srgbClr val="FF0000"/>
                </a:solidFill>
                <a:latin typeface="Times New Roman" pitchFamily="18" charset="0"/>
                <a:cs typeface="Times New Roman" pitchFamily="18" charset="0"/>
              </a:rPr>
              <a:t>chí công vô tư</a:t>
            </a:r>
            <a:r>
              <a:rPr lang="en-US" sz="2400" dirty="0">
                <a:solidFill>
                  <a:srgbClr val="FF0000"/>
                </a:solidFill>
                <a:latin typeface="Times New Roman" pitchFamily="18" charset="0"/>
                <a:cs typeface="Times New Roman" pitchFamily="18" charset="0"/>
              </a:rPr>
              <a:t>? </a:t>
            </a:r>
          </a:p>
        </p:txBody>
      </p:sp>
      <p:sp>
        <p:nvSpPr>
          <p:cNvPr id="11271" name="Rectangle 7"/>
          <p:cNvSpPr>
            <a:spLocks noChangeArrowheads="1"/>
          </p:cNvSpPr>
          <p:nvPr/>
        </p:nvSpPr>
        <p:spPr bwMode="auto">
          <a:xfrm>
            <a:off x="4648200" y="1976992"/>
            <a:ext cx="4572000" cy="1446550"/>
          </a:xfrm>
          <a:prstGeom prst="rect">
            <a:avLst/>
          </a:prstGeom>
          <a:noFill/>
          <a:ln w="9525">
            <a:noFill/>
            <a:miter lim="800000"/>
            <a:headEnd/>
            <a:tailEnd/>
          </a:ln>
        </p:spPr>
        <p:txBody>
          <a:bodyPr wrap="square" anchor="ctr">
            <a:spAutoFit/>
          </a:bodyPr>
          <a:lstStyle/>
          <a:p>
            <a:r>
              <a:rPr lang="en-US" sz="2200" b="1" dirty="0">
                <a:solidFill>
                  <a:srgbClr val="0000CC"/>
                </a:solidFill>
                <a:latin typeface="Times New Roman" pitchFamily="18" charset="0"/>
                <a:cs typeface="Times New Roman" pitchFamily="18" charset="0"/>
              </a:rPr>
              <a:t>1</a:t>
            </a:r>
            <a:r>
              <a:rPr lang="en-US" sz="2200" b="1" dirty="0" smtClean="0">
                <a:solidFill>
                  <a:srgbClr val="0000CC"/>
                </a:solidFill>
                <a:latin typeface="Times New Roman" pitchFamily="18" charset="0"/>
                <a:cs typeface="Times New Roman" pitchFamily="18" charset="0"/>
              </a:rPr>
              <a:t>. </a:t>
            </a:r>
            <a:r>
              <a:rPr lang="en-US" sz="2200" b="1" u="sng" dirty="0" smtClean="0">
                <a:solidFill>
                  <a:srgbClr val="0000CC"/>
                </a:solidFill>
                <a:latin typeface="Times New Roman" pitchFamily="18" charset="0"/>
                <a:cs typeface="Times New Roman" pitchFamily="18" charset="0"/>
              </a:rPr>
              <a:t>Khái niệm</a:t>
            </a:r>
            <a:r>
              <a:rPr lang="en-US" sz="2200" b="1" dirty="0" smtClean="0">
                <a:solidFill>
                  <a:srgbClr val="0000CC"/>
                </a:solidFill>
                <a:latin typeface="Times New Roman" pitchFamily="18" charset="0"/>
                <a:cs typeface="Times New Roman" pitchFamily="18" charset="0"/>
              </a:rPr>
              <a:t>: Người </a:t>
            </a:r>
            <a:r>
              <a:rPr lang="en-US" sz="2200" b="1" dirty="0">
                <a:solidFill>
                  <a:srgbClr val="0000CC"/>
                </a:solidFill>
                <a:latin typeface="Times New Roman" pitchFamily="18" charset="0"/>
                <a:cs typeface="Times New Roman" pitchFamily="18" charset="0"/>
              </a:rPr>
              <a:t>chí công vô tư là người công bằng không thiên </a:t>
            </a:r>
            <a:r>
              <a:rPr lang="en-US" sz="2200" b="1" dirty="0" smtClean="0">
                <a:solidFill>
                  <a:srgbClr val="0000CC"/>
                </a:solidFill>
                <a:latin typeface="Times New Roman" pitchFamily="18" charset="0"/>
                <a:cs typeface="Times New Roman" pitchFamily="18" charset="0"/>
              </a:rPr>
              <a:t>vị, </a:t>
            </a:r>
            <a:r>
              <a:rPr lang="en-US" sz="2200" b="1" dirty="0">
                <a:solidFill>
                  <a:srgbClr val="0000CC"/>
                </a:solidFill>
                <a:latin typeface="Times New Roman" pitchFamily="18" charset="0"/>
                <a:cs typeface="Times New Roman" pitchFamily="18" charset="0"/>
              </a:rPr>
              <a:t>giải quyết công việc theo lẽ </a:t>
            </a:r>
            <a:r>
              <a:rPr lang="en-US" sz="2200" b="1" dirty="0" smtClean="0">
                <a:solidFill>
                  <a:srgbClr val="0000CC"/>
                </a:solidFill>
                <a:latin typeface="Times New Roman" pitchFamily="18" charset="0"/>
                <a:cs typeface="Times New Roman" pitchFamily="18" charset="0"/>
              </a:rPr>
              <a:t>phải, </a:t>
            </a:r>
            <a:r>
              <a:rPr lang="en-US" sz="2200" b="1" dirty="0">
                <a:solidFill>
                  <a:srgbClr val="0000CC"/>
                </a:solidFill>
                <a:latin typeface="Times New Roman" pitchFamily="18" charset="0"/>
                <a:cs typeface="Times New Roman" pitchFamily="18" charset="0"/>
              </a:rPr>
              <a:t>đặt việc chung lên trên việc riêng.</a:t>
            </a:r>
          </a:p>
        </p:txBody>
      </p:sp>
      <p:sp>
        <p:nvSpPr>
          <p:cNvPr id="6151" name="Line 8"/>
          <p:cNvSpPr>
            <a:spLocks noChangeShapeType="1"/>
          </p:cNvSpPr>
          <p:nvPr/>
        </p:nvSpPr>
        <p:spPr bwMode="auto">
          <a:xfrm>
            <a:off x="4648200" y="838200"/>
            <a:ext cx="0" cy="6019800"/>
          </a:xfrm>
          <a:prstGeom prst="line">
            <a:avLst/>
          </a:prstGeom>
          <a:noFill/>
          <a:ln w="9525">
            <a:solidFill>
              <a:schemeClr val="tx1"/>
            </a:solidFill>
            <a:round/>
            <a:headEnd/>
            <a:tailEnd/>
          </a:ln>
        </p:spPr>
        <p:txBody>
          <a:bodyPr/>
          <a:lstStyle/>
          <a:p>
            <a:endParaRPr lang="en-US"/>
          </a:p>
        </p:txBody>
      </p:sp>
      <p:sp>
        <p:nvSpPr>
          <p:cNvPr id="11273" name="Rectangle 9"/>
          <p:cNvSpPr>
            <a:spLocks noChangeArrowheads="1"/>
          </p:cNvSpPr>
          <p:nvPr/>
        </p:nvSpPr>
        <p:spPr bwMode="auto">
          <a:xfrm>
            <a:off x="4724400" y="3362009"/>
            <a:ext cx="4163292" cy="830997"/>
          </a:xfrm>
          <a:prstGeom prst="rect">
            <a:avLst/>
          </a:prstGeom>
          <a:noFill/>
          <a:ln w="9525">
            <a:noFill/>
            <a:miter lim="800000"/>
            <a:headEnd/>
            <a:tailEnd/>
          </a:ln>
        </p:spPr>
        <p:txBody>
          <a:bodyPr wrap="square" anchor="ctr">
            <a:spAutoFit/>
          </a:bodyPr>
          <a:lstStyle/>
          <a:p>
            <a:r>
              <a:rPr lang="en-US" sz="2400" b="1" dirty="0">
                <a:solidFill>
                  <a:srgbClr val="FF0000"/>
                </a:solidFill>
                <a:latin typeface="Times New Roman" pitchFamily="18" charset="0"/>
                <a:cs typeface="Times New Roman" pitchFamily="18" charset="0"/>
              </a:rPr>
              <a:t>*Vậy: Chí công vô tư </a:t>
            </a:r>
            <a:r>
              <a:rPr lang="en-US" sz="2400" dirty="0" smtClean="0">
                <a:solidFill>
                  <a:srgbClr val="FF0000"/>
                </a:solidFill>
                <a:latin typeface="Times New Roman" pitchFamily="18" charset="0"/>
                <a:cs typeface="Times New Roman" pitchFamily="18" charset="0"/>
              </a:rPr>
              <a:t>có những biểu hiện như thế nào? </a:t>
            </a:r>
            <a:endParaRPr lang="en-US" sz="2400" dirty="0">
              <a:solidFill>
                <a:srgbClr val="FF0000"/>
              </a:solidFill>
              <a:latin typeface="Times New Roman" pitchFamily="18" charset="0"/>
              <a:cs typeface="Times New Roman" pitchFamily="18" charset="0"/>
            </a:endParaRPr>
          </a:p>
        </p:txBody>
      </p:sp>
      <p:sp>
        <p:nvSpPr>
          <p:cNvPr id="11274" name="Rectangle 10"/>
          <p:cNvSpPr>
            <a:spLocks noChangeArrowheads="1"/>
          </p:cNvSpPr>
          <p:nvPr/>
        </p:nvSpPr>
        <p:spPr bwMode="auto">
          <a:xfrm>
            <a:off x="4710543" y="4108322"/>
            <a:ext cx="4572000" cy="2800767"/>
          </a:xfrm>
          <a:prstGeom prst="rect">
            <a:avLst/>
          </a:prstGeom>
          <a:noFill/>
          <a:ln w="9525">
            <a:noFill/>
            <a:miter lim="800000"/>
            <a:headEnd/>
            <a:tailEnd/>
          </a:ln>
        </p:spPr>
        <p:txBody>
          <a:bodyPr wrap="square" anchor="ctr">
            <a:spAutoFit/>
          </a:bodyPr>
          <a:lstStyle/>
          <a:p>
            <a:r>
              <a:rPr lang="en-US" sz="2200" b="1" dirty="0" smtClean="0">
                <a:solidFill>
                  <a:srgbClr val="0000CC"/>
                </a:solidFill>
                <a:latin typeface="Times New Roman" pitchFamily="18" charset="0"/>
                <a:cs typeface="Times New Roman" pitchFamily="18" charset="0"/>
              </a:rPr>
              <a:t>*** </a:t>
            </a:r>
            <a:r>
              <a:rPr lang="en-US" sz="2200" b="1" u="sng" dirty="0" smtClean="0">
                <a:solidFill>
                  <a:srgbClr val="0000CC"/>
                </a:solidFill>
                <a:latin typeface="Times New Roman" pitchFamily="18" charset="0"/>
                <a:cs typeface="Times New Roman" pitchFamily="18" charset="0"/>
              </a:rPr>
              <a:t>Biểu hiện</a:t>
            </a:r>
            <a:r>
              <a:rPr lang="en-US" sz="2200" b="1" dirty="0" smtClean="0">
                <a:solidFill>
                  <a:srgbClr val="0000CC"/>
                </a:solidFill>
                <a:latin typeface="Times New Roman" pitchFamily="18" charset="0"/>
                <a:cs typeface="Times New Roman" pitchFamily="18" charset="0"/>
              </a:rPr>
              <a:t>: </a:t>
            </a:r>
          </a:p>
          <a:p>
            <a:r>
              <a:rPr lang="en-US" sz="2200" dirty="0" smtClean="0">
                <a:solidFill>
                  <a:srgbClr val="0000CC"/>
                </a:solidFill>
                <a:latin typeface="Times New Roman" pitchFamily="18" charset="0"/>
                <a:cs typeface="Times New Roman" pitchFamily="18" charset="0"/>
              </a:rPr>
              <a:t>-</a:t>
            </a:r>
            <a:r>
              <a:rPr lang="en-US" sz="2200" b="1" dirty="0" smtClean="0">
                <a:solidFill>
                  <a:srgbClr val="0000CC"/>
                </a:solidFill>
                <a:latin typeface="Times New Roman" pitchFamily="18" charset="0"/>
                <a:cs typeface="Times New Roman" pitchFamily="18" charset="0"/>
              </a:rPr>
              <a:t> Công bằng ( không thiên vị)</a:t>
            </a:r>
          </a:p>
          <a:p>
            <a:pPr>
              <a:buFontTx/>
              <a:buChar char="-"/>
            </a:pPr>
            <a:r>
              <a:rPr lang="en-US" sz="2200" b="1" dirty="0" smtClean="0">
                <a:solidFill>
                  <a:srgbClr val="0000CC"/>
                </a:solidFill>
                <a:latin typeface="Times New Roman" pitchFamily="18" charset="0"/>
                <a:cs typeface="Times New Roman" pitchFamily="18" charset="0"/>
              </a:rPr>
              <a:t> Làm theo lẽ phải</a:t>
            </a:r>
          </a:p>
          <a:p>
            <a:pPr>
              <a:buFontTx/>
              <a:buChar char="-"/>
            </a:pPr>
            <a:r>
              <a:rPr lang="en-US" sz="2200" b="1" dirty="0" smtClean="0">
                <a:solidFill>
                  <a:srgbClr val="0000CC"/>
                </a:solidFill>
                <a:latin typeface="Times New Roman" pitchFamily="18" charset="0"/>
                <a:cs typeface="Times New Roman" pitchFamily="18" charset="0"/>
              </a:rPr>
              <a:t> Xuất phát từ lợi ích chung, đặt lợi ích chung lên trên lợi ích </a:t>
            </a:r>
            <a:r>
              <a:rPr lang="en-US" sz="2200" b="1" dirty="0" err="1" smtClean="0">
                <a:solidFill>
                  <a:srgbClr val="0000CC"/>
                </a:solidFill>
                <a:latin typeface="Times New Roman" pitchFamily="18" charset="0"/>
                <a:cs typeface="Times New Roman" pitchFamily="18" charset="0"/>
              </a:rPr>
              <a:t>cá</a:t>
            </a:r>
            <a:r>
              <a:rPr lang="en-US" sz="2200" b="1" dirty="0" smtClean="0">
                <a:solidFill>
                  <a:srgbClr val="0000CC"/>
                </a:solidFill>
                <a:latin typeface="Times New Roman" pitchFamily="18" charset="0"/>
                <a:cs typeface="Times New Roman" pitchFamily="18" charset="0"/>
              </a:rPr>
              <a:t> </a:t>
            </a:r>
            <a:r>
              <a:rPr lang="en-US" sz="2200" b="1" dirty="0" err="1" smtClean="0">
                <a:solidFill>
                  <a:srgbClr val="0000CC"/>
                </a:solidFill>
                <a:latin typeface="Times New Roman" pitchFamily="18" charset="0"/>
                <a:cs typeface="Times New Roman" pitchFamily="18" charset="0"/>
              </a:rPr>
              <a:t>nhân</a:t>
            </a:r>
            <a:endParaRPr lang="en-US" sz="2200" b="1" dirty="0" smtClean="0">
              <a:solidFill>
                <a:srgbClr val="0000CC"/>
              </a:solidFill>
              <a:latin typeface="Times New Roman" pitchFamily="18" charset="0"/>
              <a:cs typeface="Times New Roman" pitchFamily="18" charset="0"/>
            </a:endParaRPr>
          </a:p>
          <a:p>
            <a:endParaRPr lang="en-US" sz="2200" b="1" dirty="0" smtClean="0">
              <a:solidFill>
                <a:srgbClr val="0000CC"/>
              </a:solidFill>
              <a:latin typeface="Times New Roman" pitchFamily="18" charset="0"/>
              <a:cs typeface="Times New Roman" pitchFamily="18" charset="0"/>
            </a:endParaRPr>
          </a:p>
          <a:p>
            <a:endParaRPr lang="en-US" sz="2200" b="1" dirty="0" smtClean="0">
              <a:solidFill>
                <a:srgbClr val="0000CC"/>
              </a:solidFill>
              <a:latin typeface="Times New Roman" pitchFamily="18" charset="0"/>
              <a:cs typeface="Times New Roman" pitchFamily="18" charset="0"/>
            </a:endParaRPr>
          </a:p>
          <a:p>
            <a:endParaRPr lang="en-US" sz="2200" b="1" dirty="0">
              <a:solidFill>
                <a:srgbClr val="0000CC"/>
              </a:solidFill>
              <a:latin typeface="Times New Roman" pitchFamily="18" charset="0"/>
              <a:cs typeface="Times New Roman" pitchFamily="18" charset="0"/>
            </a:endParaRPr>
          </a:p>
        </p:txBody>
      </p:sp>
      <p:sp>
        <p:nvSpPr>
          <p:cNvPr id="12" name="Subtitle 2"/>
          <p:cNvSpPr txBox="1">
            <a:spLocks/>
          </p:cNvSpPr>
          <p:nvPr/>
        </p:nvSpPr>
        <p:spPr>
          <a:xfrm>
            <a:off x="0" y="0"/>
            <a:ext cx="8458200" cy="457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u="sng" dirty="0" smtClean="0">
                <a:latin typeface="Times New Roman" pitchFamily="18" charset="0"/>
                <a:cs typeface="Times New Roman" pitchFamily="18" charset="0"/>
              </a:rPr>
              <a:t>Tiết 1</a:t>
            </a:r>
            <a:r>
              <a:rPr lang="en-US" sz="2800" b="1" dirty="0" smtClean="0">
                <a:latin typeface="Times New Roman" pitchFamily="18" charset="0"/>
                <a:cs typeface="Times New Roman" pitchFamily="18" charset="0"/>
              </a:rPr>
              <a:t>: BÀI 1: CHÍ CÔNG VÔ TƯ</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66022365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box(in)">
                                      <p:cBhvr>
                                        <p:cTn id="7" dur="500"/>
                                        <p:tgtEl>
                                          <p:spTgt spid="112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11271"/>
                                        </p:tgtEl>
                                        <p:attrNameLst>
                                          <p:attrName>style.visibility</p:attrName>
                                        </p:attrNameLst>
                                      </p:cBhvr>
                                      <p:to>
                                        <p:strVal val="visible"/>
                                      </p:to>
                                    </p:set>
                                    <p:animEffect transition="in" filter="box(in)">
                                      <p:cBhvr>
                                        <p:cTn id="12" dur="500"/>
                                        <p:tgtEl>
                                          <p:spTgt spid="11271"/>
                                        </p:tgtEl>
                                      </p:cBhvr>
                                    </p:animEffect>
                                  </p:childTnLst>
                                </p:cTn>
                              </p:par>
                              <p:par>
                                <p:cTn id="13" presetID="35" presetClass="path" presetSubtype="0" accel="50000" decel="50000" fill="hold" grpId="0" nodeType="withEffect">
                                  <p:stCondLst>
                                    <p:cond delay="0"/>
                                  </p:stCondLst>
                                  <p:childTnLst>
                                    <p:animMotion origin="layout" path="M -3.33333E-6 5.55112E-17 L -0.5 -0.03866 " pathEditMode="relative" rAng="0" ptsTypes="AA">
                                      <p:cBhvr>
                                        <p:cTn id="14" dur="2000" fill="hold"/>
                                        <p:tgtEl>
                                          <p:spTgt spid="11271"/>
                                        </p:tgtEl>
                                        <p:attrNameLst>
                                          <p:attrName>ppt_x</p:attrName>
                                          <p:attrName>ppt_y</p:attrName>
                                        </p:attrNameLst>
                                      </p:cBhvr>
                                      <p:rCtr x="-25000" y="-1944"/>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xit" presetSubtype="16" fill="hold" grpId="1" nodeType="clickEffect">
                                  <p:stCondLst>
                                    <p:cond delay="0"/>
                                  </p:stCondLst>
                                  <p:childTnLst>
                                    <p:animEffect transition="out" filter="box(in)">
                                      <p:cBhvr>
                                        <p:cTn id="18" dur="500"/>
                                        <p:tgtEl>
                                          <p:spTgt spid="11270"/>
                                        </p:tgtEl>
                                      </p:cBhvr>
                                    </p:animEffect>
                                    <p:set>
                                      <p:cBhvr>
                                        <p:cTn id="19" dur="1" fill="hold">
                                          <p:stCondLst>
                                            <p:cond delay="499"/>
                                          </p:stCondLst>
                                        </p:cTn>
                                        <p:tgtEl>
                                          <p:spTgt spid="11270"/>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1273"/>
                                        </p:tgtEl>
                                        <p:attrNameLst>
                                          <p:attrName>style.visibility</p:attrName>
                                        </p:attrNameLst>
                                      </p:cBhvr>
                                      <p:to>
                                        <p:strVal val="visible"/>
                                      </p:to>
                                    </p:set>
                                    <p:animEffect transition="in" filter="box(in)">
                                      <p:cBhvr>
                                        <p:cTn id="24" dur="500"/>
                                        <p:tgtEl>
                                          <p:spTgt spid="11273"/>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1" nodeType="clickEffect">
                                  <p:stCondLst>
                                    <p:cond delay="0"/>
                                  </p:stCondLst>
                                  <p:childTnLst>
                                    <p:set>
                                      <p:cBhvr>
                                        <p:cTn id="28" dur="1" fill="hold">
                                          <p:stCondLst>
                                            <p:cond delay="0"/>
                                          </p:stCondLst>
                                        </p:cTn>
                                        <p:tgtEl>
                                          <p:spTgt spid="11274"/>
                                        </p:tgtEl>
                                        <p:attrNameLst>
                                          <p:attrName>style.visibility</p:attrName>
                                        </p:attrNameLst>
                                      </p:cBhvr>
                                      <p:to>
                                        <p:strVal val="visible"/>
                                      </p:to>
                                    </p:set>
                                    <p:animEffect transition="in" filter="box(in)">
                                      <p:cBhvr>
                                        <p:cTn id="29" dur="500"/>
                                        <p:tgtEl>
                                          <p:spTgt spid="11274"/>
                                        </p:tgtEl>
                                      </p:cBhvr>
                                    </p:animEffect>
                                  </p:childTnLst>
                                </p:cTn>
                              </p:par>
                              <p:par>
                                <p:cTn id="30" presetID="35" presetClass="path" presetSubtype="0" accel="50000" decel="50000" fill="hold" grpId="0" nodeType="withEffect">
                                  <p:stCondLst>
                                    <p:cond delay="0"/>
                                  </p:stCondLst>
                                  <p:childTnLst>
                                    <p:animMotion origin="layout" path="M -0.01666 -0.11875 L -0.51961 -0.15741 " pathEditMode="relative" rAng="0" ptsTypes="AA">
                                      <p:cBhvr>
                                        <p:cTn id="31" dur="2000" fill="hold"/>
                                        <p:tgtEl>
                                          <p:spTgt spid="11274"/>
                                        </p:tgtEl>
                                        <p:attrNameLst>
                                          <p:attrName>ppt_x</p:attrName>
                                          <p:attrName>ppt_y</p:attrName>
                                        </p:attrNameLst>
                                      </p:cBhvr>
                                      <p:rCtr x="-25156" y="-1944"/>
                                    </p:animMotion>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xit" presetSubtype="16" fill="hold" grpId="1" nodeType="clickEffect">
                                  <p:stCondLst>
                                    <p:cond delay="0"/>
                                  </p:stCondLst>
                                  <p:childTnLst>
                                    <p:animEffect transition="out" filter="box(in)">
                                      <p:cBhvr>
                                        <p:cTn id="35" dur="500"/>
                                        <p:tgtEl>
                                          <p:spTgt spid="11273"/>
                                        </p:tgtEl>
                                      </p:cBhvr>
                                    </p:animEffect>
                                    <p:set>
                                      <p:cBhvr>
                                        <p:cTn id="36" dur="1" fill="hold">
                                          <p:stCondLst>
                                            <p:cond delay="499"/>
                                          </p:stCondLst>
                                        </p:cTn>
                                        <p:tgtEl>
                                          <p:spTgt spid="112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p:bldP spid="11270" grpId="1" animBg="1"/>
      <p:bldP spid="11271" grpId="0"/>
      <p:bldP spid="11271" grpId="1"/>
      <p:bldP spid="11273" grpId="0"/>
      <p:bldP spid="11273" grpId="1"/>
      <p:bldP spid="11274" grpId="0"/>
      <p:bldP spid="11274"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2" y="2392044"/>
            <a:ext cx="8839200" cy="830978"/>
          </a:xfrm>
          <a:solidFill>
            <a:srgbClr val="92D050"/>
          </a:solidFill>
        </p:spPr>
        <p:txBody>
          <a:bodyPr>
            <a:noAutofit/>
          </a:bodyPr>
          <a:lstStyle/>
          <a:p>
            <a:r>
              <a:rPr lang="en-US" sz="3200" b="1" dirty="0" err="1" smtClean="0">
                <a:latin typeface="Times New Roman" panose="02020603050405020304" pitchFamily="18" charset="0"/>
                <a:cs typeface="Times New Roman" panose="02020603050405020304" pitchFamily="18" charset="0"/>
              </a:rPr>
              <a:t>Những</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biểu</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hiện</a:t>
            </a:r>
            <a:r>
              <a:rPr lang="vi-VN" sz="3200" b="1" dirty="0" smtClean="0">
                <a:latin typeface="Times New Roman" panose="02020603050405020304" pitchFamily="18" charset="0"/>
                <a:cs typeface="Times New Roman" panose="02020603050405020304" pitchFamily="18" charset="0"/>
              </a:rPr>
              <a:t> nào</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dưới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đây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công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vô</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tư</a:t>
            </a:r>
            <a:r>
              <a:rPr lang="en-US" sz="3200" b="1"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3398837"/>
            <a:ext cx="8534400" cy="3459163"/>
          </a:xfrm>
          <a:solidFill>
            <a:schemeClr val="accent6">
              <a:lumMod val="40000"/>
              <a:lumOff val="60000"/>
            </a:schemeClr>
          </a:solidFill>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riêng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lệch</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B. Ba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C.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Bỏ</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41222" y="697527"/>
            <a:ext cx="5715000" cy="800219"/>
          </a:xfrm>
          <a:prstGeom prst="rect">
            <a:avLst/>
          </a:prstGeom>
          <a:noFill/>
        </p:spPr>
        <p:txBody>
          <a:bodyPr wrap="square" rtlCol="0">
            <a:spAutoFit/>
          </a:bodyPr>
          <a:lstStyle/>
          <a:p>
            <a:r>
              <a:rPr lang="en-US" sz="2800" b="1" u="sng" dirty="0" smtClean="0">
                <a:latin typeface="Times New Roman" pitchFamily="18" charset="0"/>
                <a:cs typeface="Times New Roman" pitchFamily="18" charset="0"/>
              </a:rPr>
              <a:t>I.ĐẶT VẤN ĐỀ:</a:t>
            </a:r>
          </a:p>
          <a:p>
            <a:endParaRPr lang="en-US" dirty="0"/>
          </a:p>
        </p:txBody>
      </p:sp>
      <p:sp>
        <p:nvSpPr>
          <p:cNvPr id="5" name="Subtitle 2"/>
          <p:cNvSpPr txBox="1">
            <a:spLocks/>
          </p:cNvSpPr>
          <p:nvPr/>
        </p:nvSpPr>
        <p:spPr>
          <a:xfrm>
            <a:off x="381000" y="337967"/>
            <a:ext cx="8458200" cy="16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u="sng" dirty="0" smtClean="0">
                <a:solidFill>
                  <a:srgbClr val="0000CC"/>
                </a:solidFill>
                <a:latin typeface="Times New Roman" pitchFamily="18" charset="0"/>
                <a:cs typeface="Times New Roman" pitchFamily="18" charset="0"/>
              </a:rPr>
              <a:t>Tiết 1</a:t>
            </a:r>
            <a:r>
              <a:rPr lang="en-US" sz="2400" b="1" dirty="0" smtClean="0">
                <a:solidFill>
                  <a:srgbClr val="0000CC"/>
                </a:solidFill>
                <a:latin typeface="Times New Roman" pitchFamily="18" charset="0"/>
                <a:cs typeface="Times New Roman" pitchFamily="18" charset="0"/>
              </a:rPr>
              <a:t>: BÀI 1: CHÍ CÔNG VÔ TƯ</a:t>
            </a:r>
            <a:endParaRPr lang="en-US" sz="2400" b="1" dirty="0">
              <a:solidFill>
                <a:srgbClr val="0000CC"/>
              </a:solidFill>
              <a:latin typeface="Times New Roman" pitchFamily="18" charset="0"/>
              <a:cs typeface="Times New Roman" pitchFamily="18" charset="0"/>
            </a:endParaRPr>
          </a:p>
        </p:txBody>
      </p:sp>
      <p:sp>
        <p:nvSpPr>
          <p:cNvPr id="6" name="TextBox 5"/>
          <p:cNvSpPr txBox="1"/>
          <p:nvPr/>
        </p:nvSpPr>
        <p:spPr>
          <a:xfrm>
            <a:off x="227367" y="1269918"/>
            <a:ext cx="422423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II. NỘI DUNG BÀI HỌC:</a:t>
            </a:r>
            <a:endParaRPr lang="en-US" sz="28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609600" y="1834762"/>
            <a:ext cx="2270173"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1. Khái niệm:</a:t>
            </a:r>
            <a:endParaRPr lang="en-US" sz="2800" b="1" dirty="0">
              <a:latin typeface="Times New Roman" panose="02020603050405020304" pitchFamily="18" charset="0"/>
              <a:cs typeface="Times New Roman" panose="02020603050405020304" pitchFamily="18" charset="0"/>
            </a:endParaRPr>
          </a:p>
        </p:txBody>
      </p:sp>
      <p:sp>
        <p:nvSpPr>
          <p:cNvPr id="8" name="Oval 7"/>
          <p:cNvSpPr/>
          <p:nvPr/>
        </p:nvSpPr>
        <p:spPr>
          <a:xfrm>
            <a:off x="644236" y="3398837"/>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025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arn(inVertic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2354</Words>
  <PresentationFormat>On-screen Show (4:3)</PresentationFormat>
  <Paragraphs>224</Paragraphs>
  <Slides>22</Slides>
  <Notes>8</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Những biểu hiện nào dưới đây là chí công vô tư ?</vt:lpstr>
      <vt:lpstr>Hành vi nào dưới đây thể hiện chí công vô tư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hỏi  4: Câu ca dao tục ngữ nào thể hiện  Chí công vô tư:</vt:lpstr>
      <vt:lpstr>PowerPoint Presentation</vt:lpstr>
      <vt:lpstr>PowerPoint Presentation</vt:lpstr>
      <vt:lpstr>DẶN DÒ - Tiếp tục tìm biểu hiện của chí công vô tư và thiếu chí công vô tư trong cuộc sống. - Nắm vững nội dung bài học cũng như cách rèn luyện phẩm chất đạo đức quý báu này. - Chuẩn bị bài tự chủ, tìm gương tự chủ trong cuộc sống, lao động, học tập.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2017-06-08T13:53:26Z</dcterms:created>
  <dcterms:modified xsi:type="dcterms:W3CDTF">2021-09-10T00:44:58Z</dcterms:modified>
</cp:coreProperties>
</file>