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  <p:sldMasterId id="2147483872" r:id="rId2"/>
    <p:sldMasterId id="2147483889" r:id="rId3"/>
  </p:sldMasterIdLst>
  <p:notesMasterIdLst>
    <p:notesMasterId r:id="rId35"/>
  </p:notesMasterIdLst>
  <p:sldIdLst>
    <p:sldId id="256" r:id="rId4"/>
    <p:sldId id="292" r:id="rId5"/>
    <p:sldId id="291" r:id="rId6"/>
    <p:sldId id="313" r:id="rId7"/>
    <p:sldId id="314" r:id="rId8"/>
    <p:sldId id="293" r:id="rId9"/>
    <p:sldId id="315" r:id="rId10"/>
    <p:sldId id="316" r:id="rId11"/>
    <p:sldId id="295" r:id="rId12"/>
    <p:sldId id="317" r:id="rId13"/>
    <p:sldId id="319" r:id="rId14"/>
    <p:sldId id="294" r:id="rId15"/>
    <p:sldId id="320" r:id="rId16"/>
    <p:sldId id="321" r:id="rId17"/>
    <p:sldId id="303" r:id="rId18"/>
    <p:sldId id="322" r:id="rId19"/>
    <p:sldId id="323" r:id="rId20"/>
    <p:sldId id="324" r:id="rId21"/>
    <p:sldId id="301" r:id="rId22"/>
    <p:sldId id="328" r:id="rId23"/>
    <p:sldId id="327" r:id="rId24"/>
    <p:sldId id="306" r:id="rId25"/>
    <p:sldId id="325" r:id="rId26"/>
    <p:sldId id="326" r:id="rId27"/>
    <p:sldId id="311" r:id="rId28"/>
    <p:sldId id="329" r:id="rId29"/>
    <p:sldId id="308" r:id="rId30"/>
    <p:sldId id="309" r:id="rId31"/>
    <p:sldId id="310" r:id="rId32"/>
    <p:sldId id="272" r:id="rId33"/>
    <p:sldId id="274" r:id="rId3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Kiểu Trung bình 4 - Màu chủ đề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Kiểu Trung bình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Không có Kiểu, Không có Lướ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vi-VN" dirty="0">
                <a:solidFill>
                  <a:srgbClr val="0000FF"/>
                </a:solidFill>
              </a:rPr>
              <a:t>XẾP</a:t>
            </a:r>
            <a:r>
              <a:rPr lang="vi-VN" baseline="0" dirty="0">
                <a:solidFill>
                  <a:srgbClr val="0000FF"/>
                </a:solidFill>
              </a:rPr>
              <a:t> HẠNG ĐIỂM TB CÁC MÔN KỲ THI </a:t>
            </a:r>
            <a:r>
              <a:rPr lang="vi-VN" baseline="0">
                <a:solidFill>
                  <a:srgbClr val="0000FF"/>
                </a:solidFill>
              </a:rPr>
              <a:t>TN NĂM </a:t>
            </a:r>
            <a:r>
              <a:rPr lang="vi-VN" baseline="0" dirty="0">
                <a:solidFill>
                  <a:srgbClr val="0000FF"/>
                </a:solidFill>
              </a:rPr>
              <a:t>2021, 2022 </a:t>
            </a:r>
            <a:endParaRPr lang="vi-VN" dirty="0">
              <a:solidFill>
                <a:srgbClr val="0000FF"/>
              </a:solidFill>
            </a:endParaRPr>
          </a:p>
        </c:rich>
      </c:tx>
      <c:layout>
        <c:manualLayout>
          <c:xMode val="edge"/>
          <c:yMode val="edge"/>
          <c:x val="9.791477085394E-2"/>
          <c:y val="4.32656132430398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8.179244971974943E-2"/>
          <c:y val="0.14284036306974043"/>
          <c:w val="0.91820755028025058"/>
          <c:h val="0.72182936077685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Năm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Vật lí</c:v>
                </c:pt>
                <c:pt idx="1">
                  <c:v>Hóa học</c:v>
                </c:pt>
                <c:pt idx="2">
                  <c:v>Lịch sử</c:v>
                </c:pt>
                <c:pt idx="3">
                  <c:v>Toán</c:v>
                </c:pt>
                <c:pt idx="4">
                  <c:v>Ngữ văn</c:v>
                </c:pt>
                <c:pt idx="5">
                  <c:v>Tiếng Anh</c:v>
                </c:pt>
                <c:pt idx="6">
                  <c:v>Địa lí</c:v>
                </c:pt>
                <c:pt idx="7">
                  <c:v>GDCD</c:v>
                </c:pt>
                <c:pt idx="8">
                  <c:v>Sinh học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</c:v>
                </c:pt>
                <c:pt idx="1">
                  <c:v>15</c:v>
                </c:pt>
                <c:pt idx="2">
                  <c:v>37</c:v>
                </c:pt>
                <c:pt idx="3">
                  <c:v>8</c:v>
                </c:pt>
                <c:pt idx="4">
                  <c:v>23</c:v>
                </c:pt>
                <c:pt idx="5">
                  <c:v>17</c:v>
                </c:pt>
                <c:pt idx="6">
                  <c:v>37</c:v>
                </c:pt>
                <c:pt idx="7">
                  <c:v>30</c:v>
                </c:pt>
                <c:pt idx="8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EE-49CF-9003-43CC069604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Năm 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Vật lí</c:v>
                </c:pt>
                <c:pt idx="1">
                  <c:v>Hóa học</c:v>
                </c:pt>
                <c:pt idx="2">
                  <c:v>Lịch sử</c:v>
                </c:pt>
                <c:pt idx="3">
                  <c:v>Toán</c:v>
                </c:pt>
                <c:pt idx="4">
                  <c:v>Ngữ văn</c:v>
                </c:pt>
                <c:pt idx="5">
                  <c:v>Tiếng Anh</c:v>
                </c:pt>
                <c:pt idx="6">
                  <c:v>Địa lí</c:v>
                </c:pt>
                <c:pt idx="7">
                  <c:v>GDCD</c:v>
                </c:pt>
                <c:pt idx="8">
                  <c:v>Sinh học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9</c:v>
                </c:pt>
                <c:pt idx="4">
                  <c:v>9</c:v>
                </c:pt>
                <c:pt idx="5">
                  <c:v>10</c:v>
                </c:pt>
                <c:pt idx="6">
                  <c:v>15</c:v>
                </c:pt>
                <c:pt idx="7">
                  <c:v>18</c:v>
                </c:pt>
                <c:pt idx="8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EE-49CF-9003-43CC069604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79932704"/>
        <c:axId val="479938280"/>
      </c:barChart>
      <c:catAx>
        <c:axId val="479932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479938280"/>
        <c:crosses val="autoZero"/>
        <c:auto val="1"/>
        <c:lblAlgn val="ctr"/>
        <c:lblOffset val="100"/>
        <c:noMultiLvlLbl val="0"/>
      </c:catAx>
      <c:valAx>
        <c:axId val="479938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99327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Số lượng &lt;4.0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49832848411325487"/>
          <c:y val="6.8831206834081782E-2"/>
          <c:w val="0.50167151588674519"/>
          <c:h val="0.895813921068223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Lương Tài 2 (234 HS)</c:v>
                </c:pt>
                <c:pt idx="1">
                  <c:v>Quế Võ 3 (153 HS)</c:v>
                </c:pt>
                <c:pt idx="2">
                  <c:v>Yên Phong 2 (222 HS)</c:v>
                </c:pt>
                <c:pt idx="3">
                  <c:v>Lê Văn Thịnh (306 HS)</c:v>
                </c:pt>
                <c:pt idx="4">
                  <c:v>Nguyễn Đăng Đạo (253 HS)</c:v>
                </c:pt>
                <c:pt idx="5">
                  <c:v>Gia Bình 1 (227 HS)</c:v>
                </c:pt>
                <c:pt idx="6">
                  <c:v>Nguyễn Văn Cừ (209 HS)</c:v>
                </c:pt>
                <c:pt idx="7">
                  <c:v>Thuận Thành 1 (479 HS)</c:v>
                </c:pt>
                <c:pt idx="8">
                  <c:v>Lý Nhân Tông (199 HS)</c:v>
                </c:pt>
                <c:pt idx="9">
                  <c:v>Tiên Du 1 (318 HS)</c:v>
                </c:pt>
                <c:pt idx="10">
                  <c:v>Ngô Gia Tự (296 HS)</c:v>
                </c:pt>
                <c:pt idx="11">
                  <c:v>Hàn Thuyên (387 HS)</c:v>
                </c:pt>
                <c:pt idx="12">
                  <c:v>Thuận Thành 3 (224 HS)</c:v>
                </c:pt>
                <c:pt idx="13">
                  <c:v>Yên Phong 1 (438 HS)</c:v>
                </c:pt>
                <c:pt idx="14">
                  <c:v>Thuận Thành 2 (243 HS)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10</c:v>
                </c:pt>
                <c:pt idx="1">
                  <c:v>11</c:v>
                </c:pt>
                <c:pt idx="2">
                  <c:v>11</c:v>
                </c:pt>
                <c:pt idx="3">
                  <c:v>13</c:v>
                </c:pt>
                <c:pt idx="4">
                  <c:v>17</c:v>
                </c:pt>
                <c:pt idx="5">
                  <c:v>20</c:v>
                </c:pt>
                <c:pt idx="6">
                  <c:v>21</c:v>
                </c:pt>
                <c:pt idx="7">
                  <c:v>21</c:v>
                </c:pt>
                <c:pt idx="8">
                  <c:v>23</c:v>
                </c:pt>
                <c:pt idx="9">
                  <c:v>30</c:v>
                </c:pt>
                <c:pt idx="10">
                  <c:v>32</c:v>
                </c:pt>
                <c:pt idx="11">
                  <c:v>48</c:v>
                </c:pt>
                <c:pt idx="12">
                  <c:v>55</c:v>
                </c:pt>
                <c:pt idx="13">
                  <c:v>71</c:v>
                </c:pt>
                <c:pt idx="14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77-48EB-A0C9-0734B278A2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2298264"/>
        <c:axId val="472297184"/>
      </c:barChart>
      <c:catAx>
        <c:axId val="47229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FF"/>
                </a:solidFill>
                <a:latin typeface="Calibri (Body)"/>
                <a:ea typeface="+mn-ea"/>
                <a:cs typeface="+mn-cs"/>
              </a:defRPr>
            </a:pPr>
            <a:endParaRPr lang="vi-VN"/>
          </a:p>
        </c:txPr>
        <c:crossAx val="472297184"/>
        <c:crosses val="autoZero"/>
        <c:auto val="1"/>
        <c:lblAlgn val="ctr"/>
        <c:lblOffset val="100"/>
        <c:noMultiLvlLbl val="0"/>
      </c:catAx>
      <c:valAx>
        <c:axId val="47229718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22982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vi-V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Số lượng 4.0-6.0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>
        <c:manualLayout>
          <c:layoutTarget val="inner"/>
          <c:xMode val="edge"/>
          <c:yMode val="edge"/>
          <c:x val="0.49832848411325487"/>
          <c:y val="6.8831206834081782E-2"/>
          <c:w val="0.50167151588674519"/>
          <c:h val="0.895813921068223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Hoàng Quốc Việt (79 HS)</c:v>
                </c:pt>
                <c:pt idx="1">
                  <c:v>Quế Võ 2 (175 HS)</c:v>
                </c:pt>
                <c:pt idx="2">
                  <c:v>Nguyễn Đăng Đạo (253 HS)</c:v>
                </c:pt>
                <c:pt idx="3">
                  <c:v>Quế Võ 1 (297 HS)</c:v>
                </c:pt>
                <c:pt idx="4">
                  <c:v>Quế Võ 3 (153 HS)</c:v>
                </c:pt>
                <c:pt idx="5">
                  <c:v>Lương Tài (262 HS)</c:v>
                </c:pt>
                <c:pt idx="6">
                  <c:v>Nguyễn Văn Cừ (209 HS)</c:v>
                </c:pt>
                <c:pt idx="7">
                  <c:v>Lý Nhân Tông (199 HS)</c:v>
                </c:pt>
                <c:pt idx="8">
                  <c:v>Lý Thái Tổ (428 HS)</c:v>
                </c:pt>
                <c:pt idx="9">
                  <c:v>Lương Tài 2 (234 HS)</c:v>
                </c:pt>
                <c:pt idx="10">
                  <c:v>Thuận Thành 3 (224 HS)</c:v>
                </c:pt>
                <c:pt idx="11">
                  <c:v>Thuận Thành 2 (243 HS)</c:v>
                </c:pt>
                <c:pt idx="12">
                  <c:v>Lê Văn Thịnh (306 HS)</c:v>
                </c:pt>
                <c:pt idx="13">
                  <c:v>Yên Phong 2 (222 HS)</c:v>
                </c:pt>
                <c:pt idx="14">
                  <c:v>Tiên Du 1 (318 HS)</c:v>
                </c:pt>
                <c:pt idx="15">
                  <c:v>Gia Bình 1 (227 HS)</c:v>
                </c:pt>
                <c:pt idx="16">
                  <c:v>Thuận Thành 1 (479 HS)</c:v>
                </c:pt>
                <c:pt idx="17">
                  <c:v>Hàn Thuyên (387 HS)</c:v>
                </c:pt>
                <c:pt idx="18">
                  <c:v>Ngô Gia Tự (296 HS)</c:v>
                </c:pt>
                <c:pt idx="19">
                  <c:v>Yên Phong 1 (438 HS)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37</c:v>
                </c:pt>
                <c:pt idx="1">
                  <c:v>57</c:v>
                </c:pt>
                <c:pt idx="2">
                  <c:v>64</c:v>
                </c:pt>
                <c:pt idx="3">
                  <c:v>65</c:v>
                </c:pt>
                <c:pt idx="4">
                  <c:v>68</c:v>
                </c:pt>
                <c:pt idx="5">
                  <c:v>70</c:v>
                </c:pt>
                <c:pt idx="6">
                  <c:v>81</c:v>
                </c:pt>
                <c:pt idx="7">
                  <c:v>100</c:v>
                </c:pt>
                <c:pt idx="8">
                  <c:v>104</c:v>
                </c:pt>
                <c:pt idx="9">
                  <c:v>110</c:v>
                </c:pt>
                <c:pt idx="10">
                  <c:v>110</c:v>
                </c:pt>
                <c:pt idx="11">
                  <c:v>112</c:v>
                </c:pt>
                <c:pt idx="12">
                  <c:v>129</c:v>
                </c:pt>
                <c:pt idx="13">
                  <c:v>135</c:v>
                </c:pt>
                <c:pt idx="14">
                  <c:v>135</c:v>
                </c:pt>
                <c:pt idx="15">
                  <c:v>142</c:v>
                </c:pt>
                <c:pt idx="16">
                  <c:v>168</c:v>
                </c:pt>
                <c:pt idx="17">
                  <c:v>200</c:v>
                </c:pt>
                <c:pt idx="18">
                  <c:v>215</c:v>
                </c:pt>
                <c:pt idx="19">
                  <c:v>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C4-491C-B4E8-CF493376C4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2298264"/>
        <c:axId val="472297184"/>
      </c:barChart>
      <c:catAx>
        <c:axId val="47229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FF"/>
                </a:solidFill>
                <a:latin typeface="Calibri (Body)"/>
                <a:ea typeface="+mn-ea"/>
                <a:cs typeface="+mn-cs"/>
              </a:defRPr>
            </a:pPr>
            <a:endParaRPr lang="vi-VN"/>
          </a:p>
        </c:txPr>
        <c:crossAx val="472297184"/>
        <c:crosses val="autoZero"/>
        <c:auto val="1"/>
        <c:lblAlgn val="ctr"/>
        <c:lblOffset val="100"/>
        <c:noMultiLvlLbl val="0"/>
      </c:catAx>
      <c:valAx>
        <c:axId val="47229718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22982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vi-V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vi-VN" sz="2600" b="1" dirty="0">
                <a:solidFill>
                  <a:srgbClr val="0000FF"/>
                </a:solidFill>
              </a:rPr>
              <a:t>XẾP HẠNG ĐIỂM TRUNG BÌNH </a:t>
            </a:r>
            <a:r>
              <a:rPr lang="vi-VN" sz="2600" b="1">
                <a:solidFill>
                  <a:srgbClr val="0000FF"/>
                </a:solidFill>
              </a:rPr>
              <a:t>THI QG</a:t>
            </a:r>
            <a:r>
              <a:rPr lang="vi-VN" sz="2600" b="1" dirty="0">
                <a:solidFill>
                  <a:srgbClr val="0000FF"/>
                </a:solidFill>
              </a:rPr>
              <a:t>, THI </a:t>
            </a:r>
            <a:r>
              <a:rPr lang="vi-VN" sz="2600" b="1">
                <a:solidFill>
                  <a:srgbClr val="0000FF"/>
                </a:solidFill>
              </a:rPr>
              <a:t>TN </a:t>
            </a:r>
            <a:endParaRPr lang="vi-VN" sz="2600" b="1" dirty="0">
              <a:solidFill>
                <a:srgbClr val="0000FF"/>
              </a:solidFill>
            </a:endParaRPr>
          </a:p>
          <a:p>
            <a:pPr>
              <a:defRPr sz="2800" b="1">
                <a:solidFill>
                  <a:srgbClr val="0000FF"/>
                </a:solidFill>
              </a:defRPr>
            </a:pPr>
            <a:r>
              <a:rPr lang="vi-VN" sz="2600" b="1">
                <a:solidFill>
                  <a:srgbClr val="0000FF"/>
                </a:solidFill>
              </a:rPr>
              <a:t>MÔN VẬT</a:t>
            </a:r>
            <a:r>
              <a:rPr lang="vi-VN" sz="2600" b="1" baseline="0">
                <a:solidFill>
                  <a:srgbClr val="0000FF"/>
                </a:solidFill>
              </a:rPr>
              <a:t> LÍ</a:t>
            </a:r>
            <a:endParaRPr lang="vi-VN" sz="2600" b="1" dirty="0">
              <a:solidFill>
                <a:srgbClr val="0000FF"/>
              </a:solidFill>
            </a:endParaRPr>
          </a:p>
        </c:rich>
      </c:tx>
      <c:layout>
        <c:manualLayout>
          <c:xMode val="edge"/>
          <c:yMode val="edge"/>
          <c:x val="0.16800784694874943"/>
          <c:y val="1.1993076123296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Trang_tính1!$B$1</c:f>
              <c:strCache>
                <c:ptCount val="1"/>
                <c:pt idx="0">
                  <c:v>Năm 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B-412C-B2B1-AB2961F84B68}"/>
            </c:ext>
          </c:extLst>
        </c:ser>
        <c:ser>
          <c:idx val="1"/>
          <c:order val="1"/>
          <c:tx>
            <c:strRef>
              <c:f>Trang_tính1!$C$1</c:f>
              <c:strCache>
                <c:ptCount val="1"/>
                <c:pt idx="0">
                  <c:v>Năm 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5B-412C-B2B1-AB2961F84B68}"/>
            </c:ext>
          </c:extLst>
        </c:ser>
        <c:ser>
          <c:idx val="2"/>
          <c:order val="2"/>
          <c:tx>
            <c:strRef>
              <c:f>Trang_tính1!$D$1</c:f>
              <c:strCache>
                <c:ptCount val="1"/>
                <c:pt idx="0">
                  <c:v>Năm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B-412C-B2B1-AB2961F84B68}"/>
            </c:ext>
          </c:extLst>
        </c:ser>
        <c:ser>
          <c:idx val="3"/>
          <c:order val="3"/>
          <c:tx>
            <c:strRef>
              <c:f>Trang_tính1!$E$1</c:f>
              <c:strCache>
                <c:ptCount val="1"/>
                <c:pt idx="0">
                  <c:v>Năm 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5B-412C-B2B1-AB2961F84B68}"/>
            </c:ext>
          </c:extLst>
        </c:ser>
        <c:ser>
          <c:idx val="4"/>
          <c:order val="4"/>
          <c:tx>
            <c:strRef>
              <c:f>Trang_tính1!$F$1</c:f>
              <c:strCache>
                <c:ptCount val="1"/>
                <c:pt idx="0">
                  <c:v>Năm 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5B-412C-B2B1-AB2961F84B68}"/>
            </c:ext>
          </c:extLst>
        </c:ser>
        <c:ser>
          <c:idx val="5"/>
          <c:order val="5"/>
          <c:tx>
            <c:strRef>
              <c:f>Trang_tính1!$G$1</c:f>
              <c:strCache>
                <c:ptCount val="1"/>
                <c:pt idx="0">
                  <c:v>Năm 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Trang_tính1!$G$2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5B-412C-B2B1-AB2961F84B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4562143"/>
        <c:axId val="1354549663"/>
      </c:barChart>
      <c:catAx>
        <c:axId val="135456214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54549663"/>
        <c:crosses val="autoZero"/>
        <c:auto val="1"/>
        <c:lblAlgn val="ctr"/>
        <c:lblOffset val="100"/>
        <c:noMultiLvlLbl val="0"/>
      </c:catAx>
      <c:valAx>
        <c:axId val="135454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1354562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83835045535046"/>
          <c:y val="0.89370892332080409"/>
          <c:w val="0.78748503538040715"/>
          <c:h val="0.106291076679195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vi-VN" sz="2600" b="1" dirty="0">
                <a:solidFill>
                  <a:srgbClr val="0000FF"/>
                </a:solidFill>
              </a:rPr>
              <a:t>XẾP HẠNG ĐIỂM TRUNG BÌNH </a:t>
            </a:r>
            <a:r>
              <a:rPr lang="vi-VN" sz="2600" b="1">
                <a:solidFill>
                  <a:srgbClr val="0000FF"/>
                </a:solidFill>
              </a:rPr>
              <a:t>THI QG</a:t>
            </a:r>
            <a:r>
              <a:rPr lang="vi-VN" sz="2600" b="1" dirty="0">
                <a:solidFill>
                  <a:srgbClr val="0000FF"/>
                </a:solidFill>
              </a:rPr>
              <a:t>, THI </a:t>
            </a:r>
            <a:r>
              <a:rPr lang="vi-VN" sz="2600" b="1">
                <a:solidFill>
                  <a:srgbClr val="0000FF"/>
                </a:solidFill>
              </a:rPr>
              <a:t>TN </a:t>
            </a:r>
            <a:endParaRPr lang="vi-VN" sz="2600" b="1" dirty="0">
              <a:solidFill>
                <a:srgbClr val="0000FF"/>
              </a:solidFill>
            </a:endParaRPr>
          </a:p>
          <a:p>
            <a:pPr>
              <a:defRPr sz="2800" b="1">
                <a:solidFill>
                  <a:srgbClr val="0000FF"/>
                </a:solidFill>
              </a:defRPr>
            </a:pPr>
            <a:r>
              <a:rPr lang="vi-VN" sz="2600" b="1">
                <a:solidFill>
                  <a:srgbClr val="0000FF"/>
                </a:solidFill>
              </a:rPr>
              <a:t>MÔN HÓA</a:t>
            </a:r>
            <a:r>
              <a:rPr lang="vi-VN" sz="2600" b="1" baseline="0">
                <a:solidFill>
                  <a:srgbClr val="0000FF"/>
                </a:solidFill>
              </a:rPr>
              <a:t> HỌC</a:t>
            </a:r>
            <a:endParaRPr lang="vi-VN" sz="2600" b="1" dirty="0">
              <a:solidFill>
                <a:srgbClr val="0000FF"/>
              </a:solidFill>
            </a:endParaRPr>
          </a:p>
        </c:rich>
      </c:tx>
      <c:layout>
        <c:manualLayout>
          <c:xMode val="edge"/>
          <c:yMode val="edge"/>
          <c:x val="0.16800784694874943"/>
          <c:y val="1.1993076123296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Trang_tính1!$B$1</c:f>
              <c:strCache>
                <c:ptCount val="1"/>
                <c:pt idx="0">
                  <c:v>Năm 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B-412C-B2B1-AB2961F84B68}"/>
            </c:ext>
          </c:extLst>
        </c:ser>
        <c:ser>
          <c:idx val="1"/>
          <c:order val="1"/>
          <c:tx>
            <c:strRef>
              <c:f>Trang_tính1!$C$1</c:f>
              <c:strCache>
                <c:ptCount val="1"/>
                <c:pt idx="0">
                  <c:v>Năm 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5B-412C-B2B1-AB2961F84B68}"/>
            </c:ext>
          </c:extLst>
        </c:ser>
        <c:ser>
          <c:idx val="2"/>
          <c:order val="2"/>
          <c:tx>
            <c:strRef>
              <c:f>Trang_tính1!$D$1</c:f>
              <c:strCache>
                <c:ptCount val="1"/>
                <c:pt idx="0">
                  <c:v>Năm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B-412C-B2B1-AB2961F84B68}"/>
            </c:ext>
          </c:extLst>
        </c:ser>
        <c:ser>
          <c:idx val="3"/>
          <c:order val="3"/>
          <c:tx>
            <c:strRef>
              <c:f>Trang_tính1!$E$1</c:f>
              <c:strCache>
                <c:ptCount val="1"/>
                <c:pt idx="0">
                  <c:v>Năm 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Trang_tính1!$E$2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5B-412C-B2B1-AB2961F84B68}"/>
            </c:ext>
          </c:extLst>
        </c:ser>
        <c:ser>
          <c:idx val="4"/>
          <c:order val="4"/>
          <c:tx>
            <c:strRef>
              <c:f>Trang_tính1!$F$1</c:f>
              <c:strCache>
                <c:ptCount val="1"/>
                <c:pt idx="0">
                  <c:v>Năm 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Trang_tính1!$F$2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5B-412C-B2B1-AB2961F84B68}"/>
            </c:ext>
          </c:extLst>
        </c:ser>
        <c:ser>
          <c:idx val="5"/>
          <c:order val="5"/>
          <c:tx>
            <c:strRef>
              <c:f>Trang_tính1!$G$1</c:f>
              <c:strCache>
                <c:ptCount val="1"/>
                <c:pt idx="0">
                  <c:v>Năm 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Trang_tính1!$G$2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5B-412C-B2B1-AB2961F84B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4562143"/>
        <c:axId val="1354549663"/>
      </c:barChart>
      <c:catAx>
        <c:axId val="135456214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54549663"/>
        <c:crosses val="autoZero"/>
        <c:auto val="1"/>
        <c:lblAlgn val="ctr"/>
        <c:lblOffset val="100"/>
        <c:noMultiLvlLbl val="0"/>
      </c:catAx>
      <c:valAx>
        <c:axId val="135454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1354562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83835045535046"/>
          <c:y val="0.89370892332080409"/>
          <c:w val="0.78748503538040715"/>
          <c:h val="0.106291076679195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vi-VN" sz="2600" b="1" dirty="0">
                <a:solidFill>
                  <a:srgbClr val="0000FF"/>
                </a:solidFill>
              </a:rPr>
              <a:t>XẾP HẠNG ĐIỂM TRUNG BÌNH </a:t>
            </a:r>
            <a:r>
              <a:rPr lang="vi-VN" sz="2600" b="1">
                <a:solidFill>
                  <a:srgbClr val="0000FF"/>
                </a:solidFill>
              </a:rPr>
              <a:t>THI QG</a:t>
            </a:r>
            <a:r>
              <a:rPr lang="vi-VN" sz="2600" b="1" dirty="0">
                <a:solidFill>
                  <a:srgbClr val="0000FF"/>
                </a:solidFill>
              </a:rPr>
              <a:t>, THI </a:t>
            </a:r>
            <a:r>
              <a:rPr lang="vi-VN" sz="2600" b="1">
                <a:solidFill>
                  <a:srgbClr val="0000FF"/>
                </a:solidFill>
              </a:rPr>
              <a:t>TN </a:t>
            </a:r>
            <a:endParaRPr lang="vi-VN" sz="2600" b="1" dirty="0">
              <a:solidFill>
                <a:srgbClr val="0000FF"/>
              </a:solidFill>
            </a:endParaRPr>
          </a:p>
          <a:p>
            <a:pPr>
              <a:defRPr sz="2800" b="1">
                <a:solidFill>
                  <a:srgbClr val="0000FF"/>
                </a:solidFill>
              </a:defRPr>
            </a:pPr>
            <a:r>
              <a:rPr lang="vi-VN" sz="2600" b="1">
                <a:solidFill>
                  <a:srgbClr val="0000FF"/>
                </a:solidFill>
              </a:rPr>
              <a:t>MÔN SINH HỌC</a:t>
            </a:r>
            <a:endParaRPr lang="vi-VN" sz="2600" b="1" dirty="0">
              <a:solidFill>
                <a:srgbClr val="0000FF"/>
              </a:solidFill>
            </a:endParaRPr>
          </a:p>
        </c:rich>
      </c:tx>
      <c:layout>
        <c:manualLayout>
          <c:xMode val="edge"/>
          <c:yMode val="edge"/>
          <c:x val="0.16800784694874943"/>
          <c:y val="1.1993076123296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Trang_tính1!$B$1</c:f>
              <c:strCache>
                <c:ptCount val="1"/>
                <c:pt idx="0">
                  <c:v>Năm 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Trang_tính1!$B$2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B-412C-B2B1-AB2961F84B68}"/>
            </c:ext>
          </c:extLst>
        </c:ser>
        <c:ser>
          <c:idx val="1"/>
          <c:order val="1"/>
          <c:tx>
            <c:strRef>
              <c:f>Trang_tính1!$C$1</c:f>
              <c:strCache>
                <c:ptCount val="1"/>
                <c:pt idx="0">
                  <c:v>Năm 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Trang_tính1!$C$2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5B-412C-B2B1-AB2961F84B68}"/>
            </c:ext>
          </c:extLst>
        </c:ser>
        <c:ser>
          <c:idx val="2"/>
          <c:order val="2"/>
          <c:tx>
            <c:strRef>
              <c:f>Trang_tính1!$D$1</c:f>
              <c:strCache>
                <c:ptCount val="1"/>
                <c:pt idx="0">
                  <c:v>Năm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B-412C-B2B1-AB2961F84B68}"/>
            </c:ext>
          </c:extLst>
        </c:ser>
        <c:ser>
          <c:idx val="3"/>
          <c:order val="3"/>
          <c:tx>
            <c:strRef>
              <c:f>Trang_tính1!$E$1</c:f>
              <c:strCache>
                <c:ptCount val="1"/>
                <c:pt idx="0">
                  <c:v>Năm 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Trang_tính1!$E$2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5B-412C-B2B1-AB2961F84B68}"/>
            </c:ext>
          </c:extLst>
        </c:ser>
        <c:ser>
          <c:idx val="4"/>
          <c:order val="4"/>
          <c:tx>
            <c:strRef>
              <c:f>Trang_tính1!$F$1</c:f>
              <c:strCache>
                <c:ptCount val="1"/>
                <c:pt idx="0">
                  <c:v>Năm 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Trang_tính1!$F$2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5B-412C-B2B1-AB2961F84B68}"/>
            </c:ext>
          </c:extLst>
        </c:ser>
        <c:ser>
          <c:idx val="5"/>
          <c:order val="5"/>
          <c:tx>
            <c:strRef>
              <c:f>Trang_tính1!$G$1</c:f>
              <c:strCache>
                <c:ptCount val="1"/>
                <c:pt idx="0">
                  <c:v>Năm 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Trang_tính1!$A$2</c:f>
              <c:numCache>
                <c:formatCode>General</c:formatCode>
                <c:ptCount val="1"/>
              </c:numCache>
            </c:numRef>
          </c:cat>
          <c:val>
            <c:numRef>
              <c:f>Trang_tính1!$G$2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5B-412C-B2B1-AB2961F84B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4562143"/>
        <c:axId val="1354549663"/>
      </c:barChart>
      <c:catAx>
        <c:axId val="135456214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54549663"/>
        <c:crosses val="autoZero"/>
        <c:auto val="1"/>
        <c:lblAlgn val="ctr"/>
        <c:lblOffset val="100"/>
        <c:noMultiLvlLbl val="0"/>
      </c:catAx>
      <c:valAx>
        <c:axId val="135454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1354562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83835045535046"/>
          <c:y val="0.89370892332080409"/>
          <c:w val="0.78748503538040715"/>
          <c:h val="0.106291076679195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38053676613487E-2"/>
          <c:y val="2.578124841404722E-2"/>
          <c:w val="0.97192389264677304"/>
          <c:h val="0.73663873421267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TB học bạ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0,918)</c:v>
                </c:pt>
                <c:pt idx="1">
                  <c:v>Năm học 2021-2022
(chênh lệch 0,541)</c:v>
                </c:pt>
                <c:pt idx="2">
                  <c:v>Năm học 2022-2023
(chênh lệch 1,041)</c:v>
                </c:pt>
              </c:strCache>
            </c:strRef>
          </c:cat>
          <c:val>
            <c:numRef>
              <c:f>Sheet1!$B$2:$B$4</c:f>
              <c:numCache>
                <c:formatCode>0.000</c:formatCode>
                <c:ptCount val="3"/>
                <c:pt idx="0">
                  <c:v>8.0079999999999991</c:v>
                </c:pt>
                <c:pt idx="1">
                  <c:v>8.0449999999999999</c:v>
                </c:pt>
                <c:pt idx="2">
                  <c:v>8.0350000000000001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7-4F7B-B84F-2932E3DF8F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TB điểm thi TN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0,918)</c:v>
                </c:pt>
                <c:pt idx="1">
                  <c:v>Năm học 2021-2022
(chênh lệch 0,541)</c:v>
                </c:pt>
                <c:pt idx="2">
                  <c:v>Năm học 2022-2023
(chênh lệch 1,041)</c:v>
                </c:pt>
              </c:strCache>
            </c:strRef>
          </c:cat>
          <c:val>
            <c:numRef>
              <c:f>Sheet1!$C$2:$C$4</c:f>
              <c:numCache>
                <c:formatCode>0.000</c:formatCode>
                <c:ptCount val="3"/>
                <c:pt idx="0">
                  <c:v>7.09</c:v>
                </c:pt>
                <c:pt idx="1">
                  <c:v>7.5039999999999996</c:v>
                </c:pt>
                <c:pt idx="2">
                  <c:v>6.9939999999999998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7-4F7B-B84F-2932E3DF8F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1393480"/>
        <c:axId val="711395280"/>
      </c:barChart>
      <c:catAx>
        <c:axId val="71139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711395280"/>
        <c:crosses val="autoZero"/>
        <c:auto val="1"/>
        <c:lblAlgn val="ctr"/>
        <c:lblOffset val="100"/>
        <c:noMultiLvlLbl val="0"/>
      </c:catAx>
      <c:valAx>
        <c:axId val="711395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crossAx val="711393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38053676613487E-2"/>
          <c:y val="2.578124841404722E-2"/>
          <c:w val="0.97192389264677304"/>
          <c:h val="0.73663873421267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TB học bạ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1,282)</c:v>
                </c:pt>
                <c:pt idx="1">
                  <c:v>Năm học 2021-2022
(chênh lệch 0,955)</c:v>
                </c:pt>
                <c:pt idx="2">
                  <c:v>Năm học 2022-2023
(chênh lệch 1,322)</c:v>
                </c:pt>
              </c:strCache>
            </c:strRef>
          </c:cat>
          <c:val>
            <c:numRef>
              <c:f>Sheet1!$B$2:$B$4</c:f>
              <c:numCache>
                <c:formatCode>0.000</c:formatCode>
                <c:ptCount val="3"/>
                <c:pt idx="0">
                  <c:v>8.1120000000000001</c:v>
                </c:pt>
                <c:pt idx="1">
                  <c:v>8.1910000000000007</c:v>
                </c:pt>
                <c:pt idx="2">
                  <c:v>8.1319999999999997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7-4F7B-B84F-2932E3DF8F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TB điểm thi TN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1,282)</c:v>
                </c:pt>
                <c:pt idx="1">
                  <c:v>Năm học 2021-2022
(chênh lệch 0,955)</c:v>
                </c:pt>
                <c:pt idx="2">
                  <c:v>Năm học 2022-2023
(chênh lệch 1,322)</c:v>
                </c:pt>
              </c:strCache>
            </c:strRef>
          </c:cat>
          <c:val>
            <c:numRef>
              <c:f>Sheet1!$C$2:$C$4</c:f>
              <c:numCache>
                <c:formatCode>0.000</c:formatCode>
                <c:ptCount val="3"/>
                <c:pt idx="0">
                  <c:v>6.83</c:v>
                </c:pt>
                <c:pt idx="1">
                  <c:v>7.2359999999999998</c:v>
                </c:pt>
                <c:pt idx="2">
                  <c:v>6.81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7-4F7B-B84F-2932E3DF8F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1393480"/>
        <c:axId val="711395280"/>
      </c:barChart>
      <c:catAx>
        <c:axId val="71139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711395280"/>
        <c:crosses val="autoZero"/>
        <c:auto val="1"/>
        <c:lblAlgn val="ctr"/>
        <c:lblOffset val="100"/>
        <c:noMultiLvlLbl val="0"/>
      </c:catAx>
      <c:valAx>
        <c:axId val="711395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crossAx val="711393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38053676613487E-2"/>
          <c:y val="2.578124841404722E-2"/>
          <c:w val="0.97192389264677304"/>
          <c:h val="0.73663873421267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TB học bạ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2,943)</c:v>
                </c:pt>
                <c:pt idx="1">
                  <c:v>Năm học 2021-2022
(chênh lệch 3,151)</c:v>
                </c:pt>
                <c:pt idx="2">
                  <c:v>Năm học 2022-2023
(chênh lệch 1,874)</c:v>
                </c:pt>
              </c:strCache>
            </c:strRef>
          </c:cat>
          <c:val>
            <c:numRef>
              <c:f>Sheet1!$B$2:$B$4</c:f>
              <c:numCache>
                <c:formatCode>0.000</c:formatCode>
                <c:ptCount val="3"/>
                <c:pt idx="0">
                  <c:v>8.0090000000000003</c:v>
                </c:pt>
                <c:pt idx="1">
                  <c:v>8.0449999999999999</c:v>
                </c:pt>
                <c:pt idx="2">
                  <c:v>7.8739999999999997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7-4F7B-B84F-2932E3DF8F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TB điểm thi TN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Năm học 2020-2021 
(chênh lệch 2,943)</c:v>
                </c:pt>
                <c:pt idx="1">
                  <c:v>Năm học 2021-2022
(chênh lệch 3,151)</c:v>
                </c:pt>
                <c:pt idx="2">
                  <c:v>Năm học 2022-2023
(chênh lệch 1,874)</c:v>
                </c:pt>
              </c:strCache>
            </c:strRef>
          </c:cat>
          <c:val>
            <c:numRef>
              <c:f>Sheet1!$C$2:$C$4</c:f>
              <c:numCache>
                <c:formatCode>0.000</c:formatCode>
                <c:ptCount val="3"/>
                <c:pt idx="0">
                  <c:v>5.0659999999999998</c:v>
                </c:pt>
                <c:pt idx="1">
                  <c:v>4.8940000000000001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7-4F7B-B84F-2932E3DF8F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1393480"/>
        <c:axId val="711395280"/>
      </c:barChart>
      <c:catAx>
        <c:axId val="71139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711395280"/>
        <c:crosses val="autoZero"/>
        <c:auto val="1"/>
        <c:lblAlgn val="ctr"/>
        <c:lblOffset val="100"/>
        <c:noMultiLvlLbl val="0"/>
      </c:catAx>
      <c:valAx>
        <c:axId val="711395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crossAx val="711393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832848411325487"/>
          <c:y val="3.3124185056036391E-2"/>
          <c:w val="0.50167151588674519"/>
          <c:h val="0.931520891342789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Sheet1!$A$2:$A$20</c:f>
              <c:strCache>
                <c:ptCount val="19"/>
                <c:pt idx="0">
                  <c:v>Lương Tài 2 (234 HS)</c:v>
                </c:pt>
                <c:pt idx="1">
                  <c:v>Nguyễn Đăng Đạo (253 HS)</c:v>
                </c:pt>
                <c:pt idx="2">
                  <c:v>Lương Tài (262 HS)</c:v>
                </c:pt>
                <c:pt idx="3">
                  <c:v>Quế Võ 1 (297 HS)</c:v>
                </c:pt>
                <c:pt idx="4">
                  <c:v>Nguyễn Văn Cừ (209 HS)</c:v>
                </c:pt>
                <c:pt idx="5">
                  <c:v>Thuận Thành 2 (243 HS)</c:v>
                </c:pt>
                <c:pt idx="6">
                  <c:v>Lý Thái Tổ (428 HS)</c:v>
                </c:pt>
                <c:pt idx="7">
                  <c:v>Hàn Thuyên (387 HS)</c:v>
                </c:pt>
                <c:pt idx="8">
                  <c:v>Lý Nhân Tông (199 HS)</c:v>
                </c:pt>
                <c:pt idx="9">
                  <c:v>Từ Sơn (34 HS)</c:v>
                </c:pt>
                <c:pt idx="10">
                  <c:v>Thuận Thành 1 (479 HS)</c:v>
                </c:pt>
                <c:pt idx="11">
                  <c:v>Chuyên BN (176 HS)</c:v>
                </c:pt>
                <c:pt idx="12">
                  <c:v>Thuận Thành 3 (224 HS)</c:v>
                </c:pt>
                <c:pt idx="13">
                  <c:v>Nguyễn Trãi (38 HS)</c:v>
                </c:pt>
                <c:pt idx="14">
                  <c:v>Gia Bình 1 (227 HS)</c:v>
                </c:pt>
                <c:pt idx="15">
                  <c:v>Ngô Gia Tự (296 HS)</c:v>
                </c:pt>
                <c:pt idx="16">
                  <c:v>Yên Phong 2 (222 HS)</c:v>
                </c:pt>
                <c:pt idx="17">
                  <c:v>Quế Võ 3 (153 HS)</c:v>
                </c:pt>
                <c:pt idx="18">
                  <c:v>Yên Phong 1 (438 HS)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18</c:v>
                </c:pt>
                <c:pt idx="14">
                  <c:v>19</c:v>
                </c:pt>
                <c:pt idx="15">
                  <c:v>23</c:v>
                </c:pt>
                <c:pt idx="16">
                  <c:v>30</c:v>
                </c:pt>
                <c:pt idx="17">
                  <c:v>39</c:v>
                </c:pt>
                <c:pt idx="18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77-48EB-A0C9-0734B278A2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2298264"/>
        <c:axId val="472297184"/>
      </c:barChart>
      <c:catAx>
        <c:axId val="47229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00FF"/>
                </a:solidFill>
                <a:latin typeface="Calibri (Body)"/>
                <a:ea typeface="+mn-ea"/>
                <a:cs typeface="+mn-cs"/>
              </a:defRPr>
            </a:pPr>
            <a:endParaRPr lang="vi-VN"/>
          </a:p>
        </c:txPr>
        <c:crossAx val="472297184"/>
        <c:crosses val="autoZero"/>
        <c:auto val="1"/>
        <c:lblAlgn val="ctr"/>
        <c:lblOffset val="100"/>
        <c:noMultiLvlLbl val="0"/>
      </c:catAx>
      <c:valAx>
        <c:axId val="47229718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22982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vi-V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832848411325487"/>
          <c:y val="2.2226076290121747E-2"/>
          <c:w val="0.50167151588674519"/>
          <c:h val="0.942419108716837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Nguyễn Trãi (38 HS)</c:v>
                </c:pt>
                <c:pt idx="1">
                  <c:v>Lê Văn Thịnh (306 HS)</c:v>
                </c:pt>
                <c:pt idx="2">
                  <c:v>Chuyên BN (176 HS)</c:v>
                </c:pt>
                <c:pt idx="3">
                  <c:v>Nguyễn Văn Cừ (209 HS)</c:v>
                </c:pt>
                <c:pt idx="4">
                  <c:v>Tiên Du 1 (318 HS)</c:v>
                </c:pt>
                <c:pt idx="5">
                  <c:v>Thuận Thành 2 (243 HS)</c:v>
                </c:pt>
                <c:pt idx="6">
                  <c:v>Từ Sơn (34 HS)</c:v>
                </c:pt>
                <c:pt idx="7">
                  <c:v>Quế Võ 1 (297 HS)</c:v>
                </c:pt>
                <c:pt idx="8">
                  <c:v>Yên Phong 2 (222 HS)</c:v>
                </c:pt>
                <c:pt idx="9">
                  <c:v>Ngô Gia Tự (296 HS)</c:v>
                </c:pt>
                <c:pt idx="10">
                  <c:v>Lý Nhân Tông (199 HS)</c:v>
                </c:pt>
                <c:pt idx="11">
                  <c:v>Lý Thái Tổ (428 HS)</c:v>
                </c:pt>
                <c:pt idx="12">
                  <c:v>Thuận Thành 1 (479 HS)</c:v>
                </c:pt>
                <c:pt idx="13">
                  <c:v>Quế Võ 3 (153 HS)</c:v>
                </c:pt>
                <c:pt idx="14">
                  <c:v>Thuận Thành 3 (224 HS)</c:v>
                </c:pt>
                <c:pt idx="15">
                  <c:v>Gia Bình 1 (227 HS)</c:v>
                </c:pt>
                <c:pt idx="16">
                  <c:v>Yên Phong 1 (438 HS)</c:v>
                </c:pt>
                <c:pt idx="17">
                  <c:v>Hàn Thuyên (387 HS)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14</c:v>
                </c:pt>
                <c:pt idx="5">
                  <c:v>14</c:v>
                </c:pt>
                <c:pt idx="6">
                  <c:v>14</c:v>
                </c:pt>
                <c:pt idx="7">
                  <c:v>15</c:v>
                </c:pt>
                <c:pt idx="8">
                  <c:v>20</c:v>
                </c:pt>
                <c:pt idx="9">
                  <c:v>23</c:v>
                </c:pt>
                <c:pt idx="10">
                  <c:v>24</c:v>
                </c:pt>
                <c:pt idx="11">
                  <c:v>29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38</c:v>
                </c:pt>
                <c:pt idx="16">
                  <c:v>70</c:v>
                </c:pt>
                <c:pt idx="17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77-48EB-A0C9-0734B278A2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2298264"/>
        <c:axId val="472297184"/>
      </c:barChart>
      <c:catAx>
        <c:axId val="47229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FF"/>
                </a:solidFill>
                <a:latin typeface="Calibri (Body)"/>
                <a:ea typeface="+mn-ea"/>
                <a:cs typeface="+mn-cs"/>
              </a:defRPr>
            </a:pPr>
            <a:endParaRPr lang="vi-VN"/>
          </a:p>
        </c:txPr>
        <c:crossAx val="472297184"/>
        <c:crosses val="autoZero"/>
        <c:auto val="1"/>
        <c:lblAlgn val="ctr"/>
        <c:lblOffset val="100"/>
        <c:noMultiLvlLbl val="0"/>
      </c:catAx>
      <c:valAx>
        <c:axId val="47229718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22982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vi-V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75A69D-4AA5-464B-96D5-3CEB034462A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4F2F0D0D-134D-4CD7-9718-3A97EAEEF37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vi-VN" sz="3200" b="1" dirty="0">
              <a:solidFill>
                <a:srgbClr val="0000FF"/>
              </a:solidFill>
            </a:rPr>
            <a:t>Yêu cầu đối với GV tham gia tập huấn</a:t>
          </a:r>
        </a:p>
      </dgm:t>
    </dgm:pt>
    <dgm:pt modelId="{7AC00346-E66B-4DC4-A578-D5C05BD48F0B}" type="parTrans" cxnId="{2F2F666C-87DA-41DC-A2A7-77FB9E41A1BA}">
      <dgm:prSet/>
      <dgm:spPr/>
      <dgm:t>
        <a:bodyPr/>
        <a:lstStyle/>
        <a:p>
          <a:endParaRPr lang="vi-VN"/>
        </a:p>
      </dgm:t>
    </dgm:pt>
    <dgm:pt modelId="{F8B0A5E3-4E29-479C-B82A-6C0BEEF3C64B}" type="sibTrans" cxnId="{2F2F666C-87DA-41DC-A2A7-77FB9E41A1BA}">
      <dgm:prSet/>
      <dgm:spPr/>
      <dgm:t>
        <a:bodyPr/>
        <a:lstStyle/>
        <a:p>
          <a:endParaRPr lang="vi-VN"/>
        </a:p>
      </dgm:t>
    </dgm:pt>
    <dgm:pt modelId="{A53404BF-B87D-47A6-ABA5-70EFD8380356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 anchor="t" anchorCtr="0"/>
        <a:lstStyle/>
        <a:p>
          <a:r>
            <a:rPr lang="vi-VN" sz="2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Nắm được toàn bộ nội dung tập huấn để triển khai thực hiện tại lớp đang giảng dạy</a:t>
          </a:r>
        </a:p>
      </dgm:t>
    </dgm:pt>
    <dgm:pt modelId="{004E9CCC-3D73-4A11-A68C-10F209673004}" type="parTrans" cxnId="{3340EDE5-5D97-478D-8DDC-2C24942239C7}">
      <dgm:prSet/>
      <dgm:spPr/>
      <dgm:t>
        <a:bodyPr/>
        <a:lstStyle/>
        <a:p>
          <a:endParaRPr lang="vi-VN"/>
        </a:p>
      </dgm:t>
    </dgm:pt>
    <dgm:pt modelId="{ED14A42C-E24F-426F-87D8-4889BE1A0AAB}" type="sibTrans" cxnId="{3340EDE5-5D97-478D-8DDC-2C24942239C7}">
      <dgm:prSet/>
      <dgm:spPr/>
      <dgm:t>
        <a:bodyPr/>
        <a:lstStyle/>
        <a:p>
          <a:endParaRPr lang="vi-VN"/>
        </a:p>
      </dgm:t>
    </dgm:pt>
    <dgm:pt modelId="{37B7017A-E820-42C1-89FE-C8B3DA8C5BEE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 anchor="t" anchorCtr="0"/>
        <a:lstStyle/>
        <a:p>
          <a:r>
            <a:rPr lang="vi-VN" sz="2800" b="1" u="none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Rà soát kế hoạch, chương trình ôn tập để đảm bảo nội dung phù hợp với từng nhóm đối tượng học sinh</a:t>
          </a:r>
          <a:endParaRPr lang="en-US" sz="2800" b="1" u="none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7577FEE-3CE1-4403-947A-A2EFC284C4AB}" type="parTrans" cxnId="{93F96E14-B8E9-4D22-A2F7-3970CBA656F7}">
      <dgm:prSet/>
      <dgm:spPr/>
      <dgm:t>
        <a:bodyPr/>
        <a:lstStyle/>
        <a:p>
          <a:endParaRPr lang="vi-VN"/>
        </a:p>
      </dgm:t>
    </dgm:pt>
    <dgm:pt modelId="{404ABB1F-F496-44B4-8311-6F6A6AEBC3C8}" type="sibTrans" cxnId="{93F96E14-B8E9-4D22-A2F7-3970CBA656F7}">
      <dgm:prSet/>
      <dgm:spPr/>
      <dgm:t>
        <a:bodyPr/>
        <a:lstStyle/>
        <a:p>
          <a:endParaRPr lang="vi-VN"/>
        </a:p>
      </dgm:t>
    </dgm:pt>
    <dgm:pt modelId="{397ACED4-E71D-413B-B8C3-2B7440D5BB6D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 anchor="t" anchorCtr="0"/>
        <a:lstStyle/>
        <a:p>
          <a:r>
            <a:rPr lang="vi-VN" sz="2800" b="1" u="none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Quan tâm rèn luyện kĩ năng làm bài, những sai sót hay mắc phải khi làm bài của học sinh</a:t>
          </a:r>
          <a:endParaRPr lang="en-US" sz="2800" b="1" u="none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DB49722-56E0-41F1-8278-C1C9599B1461}" type="parTrans" cxnId="{7117D315-CCD3-43C2-BA1A-2408E445DB94}">
      <dgm:prSet/>
      <dgm:spPr/>
      <dgm:t>
        <a:bodyPr/>
        <a:lstStyle/>
        <a:p>
          <a:endParaRPr lang="vi-VN"/>
        </a:p>
      </dgm:t>
    </dgm:pt>
    <dgm:pt modelId="{B24202A6-7C88-4566-A227-D1F281D2BEE7}" type="sibTrans" cxnId="{7117D315-CCD3-43C2-BA1A-2408E445DB94}">
      <dgm:prSet/>
      <dgm:spPr/>
      <dgm:t>
        <a:bodyPr/>
        <a:lstStyle/>
        <a:p>
          <a:endParaRPr lang="vi-VN"/>
        </a:p>
      </dgm:t>
    </dgm:pt>
    <dgm:pt modelId="{AE199D6E-B3FC-4C36-9030-E1884C4002ED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 anchor="t" anchorCtr="0"/>
        <a:lstStyle/>
        <a:p>
          <a:pPr algn="ctr"/>
          <a:r>
            <a:rPr lang="vi-VN" sz="2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Tạo nhóm </a:t>
          </a:r>
          <a:r>
            <a:rPr lang="vi-VN" sz="2800" b="1" dirty="0" err="1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zalo</a:t>
          </a:r>
          <a:r>
            <a:rPr lang="vi-VN" sz="2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 GV </a:t>
          </a:r>
        </a:p>
        <a:p>
          <a:pPr algn="ctr"/>
          <a:r>
            <a:rPr lang="vi-VN" sz="2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dạy Vật lí, Hóa học, Sinh học lớp 12:</a:t>
          </a:r>
        </a:p>
        <a:p>
          <a:pPr algn="ctr"/>
          <a:r>
            <a:rPr lang="vi-VN" sz="2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- Chia sẻ kinh nghiệm rèn kĩ năng với HS TB-yếu</a:t>
          </a:r>
        </a:p>
        <a:p>
          <a:pPr algn="ctr"/>
          <a:r>
            <a:rPr lang="vi-VN" sz="2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- Thành lập nhóm HS mũi nhọn trong toàn tỉnh để tạo cơ hội cho các em được học tập, trao đổi PP học, kĩ năng làm bài</a:t>
          </a:r>
          <a:endParaRPr lang="en-US" sz="2400" b="1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C8A7F0-04E6-497D-84FC-AA8CBDDD2F84}" type="sibTrans" cxnId="{AFB3C222-CD77-4ECD-A6B6-810FF55250AC}">
      <dgm:prSet/>
      <dgm:spPr/>
      <dgm:t>
        <a:bodyPr/>
        <a:lstStyle/>
        <a:p>
          <a:endParaRPr lang="vi-VN"/>
        </a:p>
      </dgm:t>
    </dgm:pt>
    <dgm:pt modelId="{D4F2F68A-85B6-407A-9D07-4E1BE34E3FC9}" type="parTrans" cxnId="{AFB3C222-CD77-4ECD-A6B6-810FF55250AC}">
      <dgm:prSet/>
      <dgm:spPr/>
      <dgm:t>
        <a:bodyPr/>
        <a:lstStyle/>
        <a:p>
          <a:endParaRPr lang="vi-VN"/>
        </a:p>
      </dgm:t>
    </dgm:pt>
    <dgm:pt modelId="{CAD7DF20-4404-4E52-AFC1-AC73BA11A4F3}" type="pres">
      <dgm:prSet presAssocID="{B275A69D-4AA5-464B-96D5-3CEB034462A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2796CD8-827F-4B2E-A279-49A690E928F6}" type="pres">
      <dgm:prSet presAssocID="{4F2F0D0D-134D-4CD7-9718-3A97EAEEF37A}" presName="hierRoot1" presStyleCnt="0">
        <dgm:presLayoutVars>
          <dgm:hierBranch val="init"/>
        </dgm:presLayoutVars>
      </dgm:prSet>
      <dgm:spPr/>
    </dgm:pt>
    <dgm:pt modelId="{EDEE1C26-E563-4111-93D9-47D66AB11B88}" type="pres">
      <dgm:prSet presAssocID="{4F2F0D0D-134D-4CD7-9718-3A97EAEEF37A}" presName="rootComposite1" presStyleCnt="0"/>
      <dgm:spPr/>
    </dgm:pt>
    <dgm:pt modelId="{367A1249-5573-4D78-AB2E-CEC00473B25A}" type="pres">
      <dgm:prSet presAssocID="{4F2F0D0D-134D-4CD7-9718-3A97EAEEF37A}" presName="rootText1" presStyleLbl="node0" presStyleIdx="0" presStyleCnt="1" custScaleX="245871" custScaleY="104592" custLinFactNeighborX="-1204" custLinFactNeighborY="-2198">
        <dgm:presLayoutVars>
          <dgm:chPref val="3"/>
        </dgm:presLayoutVars>
      </dgm:prSet>
      <dgm:spPr/>
    </dgm:pt>
    <dgm:pt modelId="{95BCD11D-4A41-4FAC-AB36-1133D3E7C76F}" type="pres">
      <dgm:prSet presAssocID="{4F2F0D0D-134D-4CD7-9718-3A97EAEEF37A}" presName="rootConnector1" presStyleLbl="node1" presStyleIdx="0" presStyleCnt="0"/>
      <dgm:spPr/>
    </dgm:pt>
    <dgm:pt modelId="{1D280822-264D-4472-845D-16431FD389E1}" type="pres">
      <dgm:prSet presAssocID="{4F2F0D0D-134D-4CD7-9718-3A97EAEEF37A}" presName="hierChild2" presStyleCnt="0"/>
      <dgm:spPr/>
    </dgm:pt>
    <dgm:pt modelId="{9F553534-3F0B-4D8A-9297-50689D9B9942}" type="pres">
      <dgm:prSet presAssocID="{004E9CCC-3D73-4A11-A68C-10F209673004}" presName="Name37" presStyleLbl="parChTrans1D2" presStyleIdx="0" presStyleCnt="4"/>
      <dgm:spPr/>
    </dgm:pt>
    <dgm:pt modelId="{D004A7F4-6A51-40C7-9257-89D5727A49EB}" type="pres">
      <dgm:prSet presAssocID="{A53404BF-B87D-47A6-ABA5-70EFD8380356}" presName="hierRoot2" presStyleCnt="0">
        <dgm:presLayoutVars>
          <dgm:hierBranch val="init"/>
        </dgm:presLayoutVars>
      </dgm:prSet>
      <dgm:spPr/>
    </dgm:pt>
    <dgm:pt modelId="{B9C138B5-72ED-4C75-B5A6-667184484EEE}" type="pres">
      <dgm:prSet presAssocID="{A53404BF-B87D-47A6-ABA5-70EFD8380356}" presName="rootComposite" presStyleCnt="0"/>
      <dgm:spPr/>
    </dgm:pt>
    <dgm:pt modelId="{DA86DD4E-1ED6-45DD-AEBE-107A445E6440}" type="pres">
      <dgm:prSet presAssocID="{A53404BF-B87D-47A6-ABA5-70EFD8380356}" presName="rootText" presStyleLbl="node2" presStyleIdx="0" presStyleCnt="4" custScaleX="106805" custScaleY="457720" custLinFactNeighborX="-1906" custLinFactNeighborY="1655">
        <dgm:presLayoutVars>
          <dgm:chPref val="3"/>
        </dgm:presLayoutVars>
      </dgm:prSet>
      <dgm:spPr/>
    </dgm:pt>
    <dgm:pt modelId="{3EE3D576-3E40-4304-B751-C86E9E53A7E7}" type="pres">
      <dgm:prSet presAssocID="{A53404BF-B87D-47A6-ABA5-70EFD8380356}" presName="rootConnector" presStyleLbl="node2" presStyleIdx="0" presStyleCnt="4"/>
      <dgm:spPr/>
    </dgm:pt>
    <dgm:pt modelId="{F85531CD-805C-42A3-B976-33DD095EC762}" type="pres">
      <dgm:prSet presAssocID="{A53404BF-B87D-47A6-ABA5-70EFD8380356}" presName="hierChild4" presStyleCnt="0"/>
      <dgm:spPr/>
    </dgm:pt>
    <dgm:pt modelId="{6D6881DA-FFCB-4850-BF1A-B87ED93715D6}" type="pres">
      <dgm:prSet presAssocID="{A53404BF-B87D-47A6-ABA5-70EFD8380356}" presName="hierChild5" presStyleCnt="0"/>
      <dgm:spPr/>
    </dgm:pt>
    <dgm:pt modelId="{9A45262E-6B50-4FE7-A26C-158ADFB3DAF3}" type="pres">
      <dgm:prSet presAssocID="{C7577FEE-3CE1-4403-947A-A2EFC284C4AB}" presName="Name37" presStyleLbl="parChTrans1D2" presStyleIdx="1" presStyleCnt="4"/>
      <dgm:spPr/>
    </dgm:pt>
    <dgm:pt modelId="{ED7F7F80-9F81-472C-8FEF-755EDD603185}" type="pres">
      <dgm:prSet presAssocID="{37B7017A-E820-42C1-89FE-C8B3DA8C5BEE}" presName="hierRoot2" presStyleCnt="0">
        <dgm:presLayoutVars>
          <dgm:hierBranch val="init"/>
        </dgm:presLayoutVars>
      </dgm:prSet>
      <dgm:spPr/>
    </dgm:pt>
    <dgm:pt modelId="{0F3903F1-980E-4F2B-BEAA-91408DCE6ADC}" type="pres">
      <dgm:prSet presAssocID="{37B7017A-E820-42C1-89FE-C8B3DA8C5BEE}" presName="rootComposite" presStyleCnt="0"/>
      <dgm:spPr/>
    </dgm:pt>
    <dgm:pt modelId="{A97F9A15-9206-4645-A088-21DAF5778723}" type="pres">
      <dgm:prSet presAssocID="{37B7017A-E820-42C1-89FE-C8B3DA8C5BEE}" presName="rootText" presStyleLbl="node2" presStyleIdx="1" presStyleCnt="4" custScaleX="124632" custScaleY="457720" custLinFactNeighborY="1655">
        <dgm:presLayoutVars>
          <dgm:chPref val="3"/>
        </dgm:presLayoutVars>
      </dgm:prSet>
      <dgm:spPr/>
    </dgm:pt>
    <dgm:pt modelId="{D17B9C37-0C59-4BF8-90F5-5BD53CCC7F34}" type="pres">
      <dgm:prSet presAssocID="{37B7017A-E820-42C1-89FE-C8B3DA8C5BEE}" presName="rootConnector" presStyleLbl="node2" presStyleIdx="1" presStyleCnt="4"/>
      <dgm:spPr/>
    </dgm:pt>
    <dgm:pt modelId="{0D4CCA39-7664-4E6A-9E89-29E091ACF4FE}" type="pres">
      <dgm:prSet presAssocID="{37B7017A-E820-42C1-89FE-C8B3DA8C5BEE}" presName="hierChild4" presStyleCnt="0"/>
      <dgm:spPr/>
    </dgm:pt>
    <dgm:pt modelId="{BF890AAC-62EA-4A55-BBBB-6C0C9D4C75D0}" type="pres">
      <dgm:prSet presAssocID="{37B7017A-E820-42C1-89FE-C8B3DA8C5BEE}" presName="hierChild5" presStyleCnt="0"/>
      <dgm:spPr/>
    </dgm:pt>
    <dgm:pt modelId="{AAB1D4CC-9E84-43E8-BCA6-0175E15AFC9E}" type="pres">
      <dgm:prSet presAssocID="{DDB49722-56E0-41F1-8278-C1C9599B1461}" presName="Name37" presStyleLbl="parChTrans1D2" presStyleIdx="2" presStyleCnt="4"/>
      <dgm:spPr/>
    </dgm:pt>
    <dgm:pt modelId="{68E51416-5353-468F-A7CF-6807CCD67BDB}" type="pres">
      <dgm:prSet presAssocID="{397ACED4-E71D-413B-B8C3-2B7440D5BB6D}" presName="hierRoot2" presStyleCnt="0">
        <dgm:presLayoutVars>
          <dgm:hierBranch val="init"/>
        </dgm:presLayoutVars>
      </dgm:prSet>
      <dgm:spPr/>
    </dgm:pt>
    <dgm:pt modelId="{F343E7BC-4F98-46CE-B82A-D6BC7BCF9B38}" type="pres">
      <dgm:prSet presAssocID="{397ACED4-E71D-413B-B8C3-2B7440D5BB6D}" presName="rootComposite" presStyleCnt="0"/>
      <dgm:spPr/>
    </dgm:pt>
    <dgm:pt modelId="{BF55AFB3-2A94-46E6-843E-A9B480FC8844}" type="pres">
      <dgm:prSet presAssocID="{397ACED4-E71D-413B-B8C3-2B7440D5BB6D}" presName="rootText" presStyleLbl="node2" presStyleIdx="2" presStyleCnt="4" custScaleX="124071" custScaleY="457720" custLinFactNeighborY="1604">
        <dgm:presLayoutVars>
          <dgm:chPref val="3"/>
        </dgm:presLayoutVars>
      </dgm:prSet>
      <dgm:spPr/>
    </dgm:pt>
    <dgm:pt modelId="{EAFA6C8E-43A0-4D94-BE55-1C1B819F7F7E}" type="pres">
      <dgm:prSet presAssocID="{397ACED4-E71D-413B-B8C3-2B7440D5BB6D}" presName="rootConnector" presStyleLbl="node2" presStyleIdx="2" presStyleCnt="4"/>
      <dgm:spPr/>
    </dgm:pt>
    <dgm:pt modelId="{B421FB60-B410-4993-94BF-7AB431C71F89}" type="pres">
      <dgm:prSet presAssocID="{397ACED4-E71D-413B-B8C3-2B7440D5BB6D}" presName="hierChild4" presStyleCnt="0"/>
      <dgm:spPr/>
    </dgm:pt>
    <dgm:pt modelId="{58DE0057-E06A-46C2-B67A-5A80E874810E}" type="pres">
      <dgm:prSet presAssocID="{397ACED4-E71D-413B-B8C3-2B7440D5BB6D}" presName="hierChild5" presStyleCnt="0"/>
      <dgm:spPr/>
    </dgm:pt>
    <dgm:pt modelId="{D4131E9C-92C2-400B-8659-EF21FE46B349}" type="pres">
      <dgm:prSet presAssocID="{D4F2F68A-85B6-407A-9D07-4E1BE34E3FC9}" presName="Name37" presStyleLbl="parChTrans1D2" presStyleIdx="3" presStyleCnt="4"/>
      <dgm:spPr/>
    </dgm:pt>
    <dgm:pt modelId="{2B3F149F-8DA7-494E-90F2-5DDB7133F948}" type="pres">
      <dgm:prSet presAssocID="{AE199D6E-B3FC-4C36-9030-E1884C4002ED}" presName="hierRoot2" presStyleCnt="0">
        <dgm:presLayoutVars>
          <dgm:hierBranch val="init"/>
        </dgm:presLayoutVars>
      </dgm:prSet>
      <dgm:spPr/>
    </dgm:pt>
    <dgm:pt modelId="{9E8A9E03-B122-40D0-8F5A-0FD33160B819}" type="pres">
      <dgm:prSet presAssocID="{AE199D6E-B3FC-4C36-9030-E1884C4002ED}" presName="rootComposite" presStyleCnt="0"/>
      <dgm:spPr/>
    </dgm:pt>
    <dgm:pt modelId="{A3AC8543-A0B1-4E5F-85CA-0AF2057BEF03}" type="pres">
      <dgm:prSet presAssocID="{AE199D6E-B3FC-4C36-9030-E1884C4002ED}" presName="rootText" presStyleLbl="node2" presStyleIdx="3" presStyleCnt="4" custScaleX="185167" custScaleY="457720" custLinFactNeighborY="1604">
        <dgm:presLayoutVars>
          <dgm:chPref val="3"/>
        </dgm:presLayoutVars>
      </dgm:prSet>
      <dgm:spPr/>
    </dgm:pt>
    <dgm:pt modelId="{F1DF03F2-072D-4BFA-B56A-D0C5ADF6F25E}" type="pres">
      <dgm:prSet presAssocID="{AE199D6E-B3FC-4C36-9030-E1884C4002ED}" presName="rootConnector" presStyleLbl="node2" presStyleIdx="3" presStyleCnt="4"/>
      <dgm:spPr/>
    </dgm:pt>
    <dgm:pt modelId="{18E84F9F-1B10-4DFB-BE6B-4FC78968B516}" type="pres">
      <dgm:prSet presAssocID="{AE199D6E-B3FC-4C36-9030-E1884C4002ED}" presName="hierChild4" presStyleCnt="0"/>
      <dgm:spPr/>
    </dgm:pt>
    <dgm:pt modelId="{DCE525AF-111A-4257-8611-A1DFD48B15E9}" type="pres">
      <dgm:prSet presAssocID="{AE199D6E-B3FC-4C36-9030-E1884C4002ED}" presName="hierChild5" presStyleCnt="0"/>
      <dgm:spPr/>
    </dgm:pt>
    <dgm:pt modelId="{1CE9E1DC-1547-4D0A-BF13-822A9B6953A1}" type="pres">
      <dgm:prSet presAssocID="{4F2F0D0D-134D-4CD7-9718-3A97EAEEF37A}" presName="hierChild3" presStyleCnt="0"/>
      <dgm:spPr/>
    </dgm:pt>
  </dgm:ptLst>
  <dgm:cxnLst>
    <dgm:cxn modelId="{BFB22B12-86AF-443C-AB97-71125D05BA00}" type="presOf" srcId="{37B7017A-E820-42C1-89FE-C8B3DA8C5BEE}" destId="{D17B9C37-0C59-4BF8-90F5-5BD53CCC7F34}" srcOrd="1" destOrd="0" presId="urn:microsoft.com/office/officeart/2005/8/layout/orgChart1"/>
    <dgm:cxn modelId="{93F96E14-B8E9-4D22-A2F7-3970CBA656F7}" srcId="{4F2F0D0D-134D-4CD7-9718-3A97EAEEF37A}" destId="{37B7017A-E820-42C1-89FE-C8B3DA8C5BEE}" srcOrd="1" destOrd="0" parTransId="{C7577FEE-3CE1-4403-947A-A2EFC284C4AB}" sibTransId="{404ABB1F-F496-44B4-8311-6F6A6AEBC3C8}"/>
    <dgm:cxn modelId="{7117D315-CCD3-43C2-BA1A-2408E445DB94}" srcId="{4F2F0D0D-134D-4CD7-9718-3A97EAEEF37A}" destId="{397ACED4-E71D-413B-B8C3-2B7440D5BB6D}" srcOrd="2" destOrd="0" parTransId="{DDB49722-56E0-41F1-8278-C1C9599B1461}" sibTransId="{B24202A6-7C88-4566-A227-D1F281D2BEE7}"/>
    <dgm:cxn modelId="{01243420-B7D2-428F-8A1E-5C8C71517B18}" type="presOf" srcId="{DDB49722-56E0-41F1-8278-C1C9599B1461}" destId="{AAB1D4CC-9E84-43E8-BCA6-0175E15AFC9E}" srcOrd="0" destOrd="0" presId="urn:microsoft.com/office/officeart/2005/8/layout/orgChart1"/>
    <dgm:cxn modelId="{AFB3C222-CD77-4ECD-A6B6-810FF55250AC}" srcId="{4F2F0D0D-134D-4CD7-9718-3A97EAEEF37A}" destId="{AE199D6E-B3FC-4C36-9030-E1884C4002ED}" srcOrd="3" destOrd="0" parTransId="{D4F2F68A-85B6-407A-9D07-4E1BE34E3FC9}" sibTransId="{CCC8A7F0-04E6-497D-84FC-AA8CBDDD2F84}"/>
    <dgm:cxn modelId="{2AD03925-A880-423D-8D09-987557DD3B76}" type="presOf" srcId="{4F2F0D0D-134D-4CD7-9718-3A97EAEEF37A}" destId="{367A1249-5573-4D78-AB2E-CEC00473B25A}" srcOrd="0" destOrd="0" presId="urn:microsoft.com/office/officeart/2005/8/layout/orgChart1"/>
    <dgm:cxn modelId="{AD7F9B2D-6390-48EC-BE61-AD0B9F3DB3DE}" type="presOf" srcId="{4F2F0D0D-134D-4CD7-9718-3A97EAEEF37A}" destId="{95BCD11D-4A41-4FAC-AB36-1133D3E7C76F}" srcOrd="1" destOrd="0" presId="urn:microsoft.com/office/officeart/2005/8/layout/orgChart1"/>
    <dgm:cxn modelId="{07BE6266-E5F7-465F-95C0-FF1D03BA9D85}" type="presOf" srcId="{A53404BF-B87D-47A6-ABA5-70EFD8380356}" destId="{DA86DD4E-1ED6-45DD-AEBE-107A445E6440}" srcOrd="0" destOrd="0" presId="urn:microsoft.com/office/officeart/2005/8/layout/orgChart1"/>
    <dgm:cxn modelId="{6AD1B368-FFA9-4BBF-9476-25CAD160D4F1}" type="presOf" srcId="{397ACED4-E71D-413B-B8C3-2B7440D5BB6D}" destId="{EAFA6C8E-43A0-4D94-BE55-1C1B819F7F7E}" srcOrd="1" destOrd="0" presId="urn:microsoft.com/office/officeart/2005/8/layout/orgChart1"/>
    <dgm:cxn modelId="{2F2F666C-87DA-41DC-A2A7-77FB9E41A1BA}" srcId="{B275A69D-4AA5-464B-96D5-3CEB034462A6}" destId="{4F2F0D0D-134D-4CD7-9718-3A97EAEEF37A}" srcOrd="0" destOrd="0" parTransId="{7AC00346-E66B-4DC4-A578-D5C05BD48F0B}" sibTransId="{F8B0A5E3-4E29-479C-B82A-6C0BEEF3C64B}"/>
    <dgm:cxn modelId="{930B967E-C427-42F1-A95B-BEFE4F99BF20}" type="presOf" srcId="{AE199D6E-B3FC-4C36-9030-E1884C4002ED}" destId="{A3AC8543-A0B1-4E5F-85CA-0AF2057BEF03}" srcOrd="0" destOrd="0" presId="urn:microsoft.com/office/officeart/2005/8/layout/orgChart1"/>
    <dgm:cxn modelId="{534B9883-BEDB-4495-B948-852B16B780E8}" type="presOf" srcId="{004E9CCC-3D73-4A11-A68C-10F209673004}" destId="{9F553534-3F0B-4D8A-9297-50689D9B9942}" srcOrd="0" destOrd="0" presId="urn:microsoft.com/office/officeart/2005/8/layout/orgChart1"/>
    <dgm:cxn modelId="{386AD29B-1910-4345-8CF2-FF5186A6A46D}" type="presOf" srcId="{37B7017A-E820-42C1-89FE-C8B3DA8C5BEE}" destId="{A97F9A15-9206-4645-A088-21DAF5778723}" srcOrd="0" destOrd="0" presId="urn:microsoft.com/office/officeart/2005/8/layout/orgChart1"/>
    <dgm:cxn modelId="{B2E360B7-0CF5-48A8-87DA-128382C71FD1}" type="presOf" srcId="{B275A69D-4AA5-464B-96D5-3CEB034462A6}" destId="{CAD7DF20-4404-4E52-AFC1-AC73BA11A4F3}" srcOrd="0" destOrd="0" presId="urn:microsoft.com/office/officeart/2005/8/layout/orgChart1"/>
    <dgm:cxn modelId="{5D7321C2-6AF9-402A-8637-5DB7C0F8C5E6}" type="presOf" srcId="{AE199D6E-B3FC-4C36-9030-E1884C4002ED}" destId="{F1DF03F2-072D-4BFA-B56A-D0C5ADF6F25E}" srcOrd="1" destOrd="0" presId="urn:microsoft.com/office/officeart/2005/8/layout/orgChart1"/>
    <dgm:cxn modelId="{8B1ABFC9-3F61-4EEB-A5C2-13709EB0DF63}" type="presOf" srcId="{A53404BF-B87D-47A6-ABA5-70EFD8380356}" destId="{3EE3D576-3E40-4304-B751-C86E9E53A7E7}" srcOrd="1" destOrd="0" presId="urn:microsoft.com/office/officeart/2005/8/layout/orgChart1"/>
    <dgm:cxn modelId="{4CE38CD5-616A-4C40-8B35-2D5A5E31CB2F}" type="presOf" srcId="{C7577FEE-3CE1-4403-947A-A2EFC284C4AB}" destId="{9A45262E-6B50-4FE7-A26C-158ADFB3DAF3}" srcOrd="0" destOrd="0" presId="urn:microsoft.com/office/officeart/2005/8/layout/orgChart1"/>
    <dgm:cxn modelId="{AC4FC1DC-7BEC-45EA-A116-A8721A827B05}" type="presOf" srcId="{397ACED4-E71D-413B-B8C3-2B7440D5BB6D}" destId="{BF55AFB3-2A94-46E6-843E-A9B480FC8844}" srcOrd="0" destOrd="0" presId="urn:microsoft.com/office/officeart/2005/8/layout/orgChart1"/>
    <dgm:cxn modelId="{3340EDE5-5D97-478D-8DDC-2C24942239C7}" srcId="{4F2F0D0D-134D-4CD7-9718-3A97EAEEF37A}" destId="{A53404BF-B87D-47A6-ABA5-70EFD8380356}" srcOrd="0" destOrd="0" parTransId="{004E9CCC-3D73-4A11-A68C-10F209673004}" sibTransId="{ED14A42C-E24F-426F-87D8-4889BE1A0AAB}"/>
    <dgm:cxn modelId="{B5E32EEE-8866-4956-B6B7-CED3DB9B9B83}" type="presOf" srcId="{D4F2F68A-85B6-407A-9D07-4E1BE34E3FC9}" destId="{D4131E9C-92C2-400B-8659-EF21FE46B349}" srcOrd="0" destOrd="0" presId="urn:microsoft.com/office/officeart/2005/8/layout/orgChart1"/>
    <dgm:cxn modelId="{922D2797-FB4F-4ED6-9EC1-8C76B8AF27B7}" type="presParOf" srcId="{CAD7DF20-4404-4E52-AFC1-AC73BA11A4F3}" destId="{C2796CD8-827F-4B2E-A279-49A690E928F6}" srcOrd="0" destOrd="0" presId="urn:microsoft.com/office/officeart/2005/8/layout/orgChart1"/>
    <dgm:cxn modelId="{6DACE38D-A8F1-4AEA-886D-BC101C815BD8}" type="presParOf" srcId="{C2796CD8-827F-4B2E-A279-49A690E928F6}" destId="{EDEE1C26-E563-4111-93D9-47D66AB11B88}" srcOrd="0" destOrd="0" presId="urn:microsoft.com/office/officeart/2005/8/layout/orgChart1"/>
    <dgm:cxn modelId="{0CC89B9D-1098-4E78-8F59-79827B4517F2}" type="presParOf" srcId="{EDEE1C26-E563-4111-93D9-47D66AB11B88}" destId="{367A1249-5573-4D78-AB2E-CEC00473B25A}" srcOrd="0" destOrd="0" presId="urn:microsoft.com/office/officeart/2005/8/layout/orgChart1"/>
    <dgm:cxn modelId="{03FD3E64-E9B1-4FA2-B8BB-8CBBB5426F08}" type="presParOf" srcId="{EDEE1C26-E563-4111-93D9-47D66AB11B88}" destId="{95BCD11D-4A41-4FAC-AB36-1133D3E7C76F}" srcOrd="1" destOrd="0" presId="urn:microsoft.com/office/officeart/2005/8/layout/orgChart1"/>
    <dgm:cxn modelId="{6A6664B1-A75C-4A0C-9037-39227AD5664D}" type="presParOf" srcId="{C2796CD8-827F-4B2E-A279-49A690E928F6}" destId="{1D280822-264D-4472-845D-16431FD389E1}" srcOrd="1" destOrd="0" presId="urn:microsoft.com/office/officeart/2005/8/layout/orgChart1"/>
    <dgm:cxn modelId="{A0971A06-2E7B-4C4F-A97F-EC8296B33BEC}" type="presParOf" srcId="{1D280822-264D-4472-845D-16431FD389E1}" destId="{9F553534-3F0B-4D8A-9297-50689D9B9942}" srcOrd="0" destOrd="0" presId="urn:microsoft.com/office/officeart/2005/8/layout/orgChart1"/>
    <dgm:cxn modelId="{22EA8FF2-6140-4605-8A3A-C73F7D86A46C}" type="presParOf" srcId="{1D280822-264D-4472-845D-16431FD389E1}" destId="{D004A7F4-6A51-40C7-9257-89D5727A49EB}" srcOrd="1" destOrd="0" presId="urn:microsoft.com/office/officeart/2005/8/layout/orgChart1"/>
    <dgm:cxn modelId="{F44F1287-A9D5-4429-AB13-157F2402B063}" type="presParOf" srcId="{D004A7F4-6A51-40C7-9257-89D5727A49EB}" destId="{B9C138B5-72ED-4C75-B5A6-667184484EEE}" srcOrd="0" destOrd="0" presId="urn:microsoft.com/office/officeart/2005/8/layout/orgChart1"/>
    <dgm:cxn modelId="{A809AA3B-657D-4D00-9763-D267A03429EC}" type="presParOf" srcId="{B9C138B5-72ED-4C75-B5A6-667184484EEE}" destId="{DA86DD4E-1ED6-45DD-AEBE-107A445E6440}" srcOrd="0" destOrd="0" presId="urn:microsoft.com/office/officeart/2005/8/layout/orgChart1"/>
    <dgm:cxn modelId="{3F2E4E57-3C69-416F-B3CF-4EB1816503F8}" type="presParOf" srcId="{B9C138B5-72ED-4C75-B5A6-667184484EEE}" destId="{3EE3D576-3E40-4304-B751-C86E9E53A7E7}" srcOrd="1" destOrd="0" presId="urn:microsoft.com/office/officeart/2005/8/layout/orgChart1"/>
    <dgm:cxn modelId="{9F46E3ED-D73A-482E-8C48-C9C373B87BF5}" type="presParOf" srcId="{D004A7F4-6A51-40C7-9257-89D5727A49EB}" destId="{F85531CD-805C-42A3-B976-33DD095EC762}" srcOrd="1" destOrd="0" presId="urn:microsoft.com/office/officeart/2005/8/layout/orgChart1"/>
    <dgm:cxn modelId="{F9984D1E-6402-4183-A46D-02C56952F94E}" type="presParOf" srcId="{D004A7F4-6A51-40C7-9257-89D5727A49EB}" destId="{6D6881DA-FFCB-4850-BF1A-B87ED93715D6}" srcOrd="2" destOrd="0" presId="urn:microsoft.com/office/officeart/2005/8/layout/orgChart1"/>
    <dgm:cxn modelId="{095CF23C-24F5-4BF0-8237-D3483DA1BFC8}" type="presParOf" srcId="{1D280822-264D-4472-845D-16431FD389E1}" destId="{9A45262E-6B50-4FE7-A26C-158ADFB3DAF3}" srcOrd="2" destOrd="0" presId="urn:microsoft.com/office/officeart/2005/8/layout/orgChart1"/>
    <dgm:cxn modelId="{6F5B4BB8-2E8C-4412-B038-976A12081472}" type="presParOf" srcId="{1D280822-264D-4472-845D-16431FD389E1}" destId="{ED7F7F80-9F81-472C-8FEF-755EDD603185}" srcOrd="3" destOrd="0" presId="urn:microsoft.com/office/officeart/2005/8/layout/orgChart1"/>
    <dgm:cxn modelId="{C463D96D-7E79-4336-B02A-465B0E954CE2}" type="presParOf" srcId="{ED7F7F80-9F81-472C-8FEF-755EDD603185}" destId="{0F3903F1-980E-4F2B-BEAA-91408DCE6ADC}" srcOrd="0" destOrd="0" presId="urn:microsoft.com/office/officeart/2005/8/layout/orgChart1"/>
    <dgm:cxn modelId="{1FD0A5A9-3529-4561-B0C1-973B457794C5}" type="presParOf" srcId="{0F3903F1-980E-4F2B-BEAA-91408DCE6ADC}" destId="{A97F9A15-9206-4645-A088-21DAF5778723}" srcOrd="0" destOrd="0" presId="urn:microsoft.com/office/officeart/2005/8/layout/orgChart1"/>
    <dgm:cxn modelId="{DE5D983B-CB3B-4D38-8718-AE1BD86C2A5C}" type="presParOf" srcId="{0F3903F1-980E-4F2B-BEAA-91408DCE6ADC}" destId="{D17B9C37-0C59-4BF8-90F5-5BD53CCC7F34}" srcOrd="1" destOrd="0" presId="urn:microsoft.com/office/officeart/2005/8/layout/orgChart1"/>
    <dgm:cxn modelId="{B9CE6CFC-01D8-406F-91CC-990BB4E28B3C}" type="presParOf" srcId="{ED7F7F80-9F81-472C-8FEF-755EDD603185}" destId="{0D4CCA39-7664-4E6A-9E89-29E091ACF4FE}" srcOrd="1" destOrd="0" presId="urn:microsoft.com/office/officeart/2005/8/layout/orgChart1"/>
    <dgm:cxn modelId="{C23D5579-4046-4D69-AAD0-FD70050497B3}" type="presParOf" srcId="{ED7F7F80-9F81-472C-8FEF-755EDD603185}" destId="{BF890AAC-62EA-4A55-BBBB-6C0C9D4C75D0}" srcOrd="2" destOrd="0" presId="urn:microsoft.com/office/officeart/2005/8/layout/orgChart1"/>
    <dgm:cxn modelId="{F5C28A37-D7E8-49B6-ADB6-21EAC63430DF}" type="presParOf" srcId="{1D280822-264D-4472-845D-16431FD389E1}" destId="{AAB1D4CC-9E84-43E8-BCA6-0175E15AFC9E}" srcOrd="4" destOrd="0" presId="urn:microsoft.com/office/officeart/2005/8/layout/orgChart1"/>
    <dgm:cxn modelId="{32F85B1B-50CB-4C48-A56D-3B2BC2AD0E5E}" type="presParOf" srcId="{1D280822-264D-4472-845D-16431FD389E1}" destId="{68E51416-5353-468F-A7CF-6807CCD67BDB}" srcOrd="5" destOrd="0" presId="urn:microsoft.com/office/officeart/2005/8/layout/orgChart1"/>
    <dgm:cxn modelId="{03C73BA4-11A9-4CF2-AD23-D86ACABD1514}" type="presParOf" srcId="{68E51416-5353-468F-A7CF-6807CCD67BDB}" destId="{F343E7BC-4F98-46CE-B82A-D6BC7BCF9B38}" srcOrd="0" destOrd="0" presId="urn:microsoft.com/office/officeart/2005/8/layout/orgChart1"/>
    <dgm:cxn modelId="{82F6FE4A-16AF-4403-A6D1-DFFD66870A24}" type="presParOf" srcId="{F343E7BC-4F98-46CE-B82A-D6BC7BCF9B38}" destId="{BF55AFB3-2A94-46E6-843E-A9B480FC8844}" srcOrd="0" destOrd="0" presId="urn:microsoft.com/office/officeart/2005/8/layout/orgChart1"/>
    <dgm:cxn modelId="{88B1830C-53DF-4F62-B1D5-C7CA757B9429}" type="presParOf" srcId="{F343E7BC-4F98-46CE-B82A-D6BC7BCF9B38}" destId="{EAFA6C8E-43A0-4D94-BE55-1C1B819F7F7E}" srcOrd="1" destOrd="0" presId="urn:microsoft.com/office/officeart/2005/8/layout/orgChart1"/>
    <dgm:cxn modelId="{0EC67215-BD01-4463-B481-18D9E57EC2A3}" type="presParOf" srcId="{68E51416-5353-468F-A7CF-6807CCD67BDB}" destId="{B421FB60-B410-4993-94BF-7AB431C71F89}" srcOrd="1" destOrd="0" presId="urn:microsoft.com/office/officeart/2005/8/layout/orgChart1"/>
    <dgm:cxn modelId="{E559A6A4-7FE3-46C1-9EA8-32CAB1EB3900}" type="presParOf" srcId="{68E51416-5353-468F-A7CF-6807CCD67BDB}" destId="{58DE0057-E06A-46C2-B67A-5A80E874810E}" srcOrd="2" destOrd="0" presId="urn:microsoft.com/office/officeart/2005/8/layout/orgChart1"/>
    <dgm:cxn modelId="{B0C1E15D-E197-4B7D-8195-0CA1CABE1B88}" type="presParOf" srcId="{1D280822-264D-4472-845D-16431FD389E1}" destId="{D4131E9C-92C2-400B-8659-EF21FE46B349}" srcOrd="6" destOrd="0" presId="urn:microsoft.com/office/officeart/2005/8/layout/orgChart1"/>
    <dgm:cxn modelId="{32E40325-165F-4607-B192-1F24A4B13549}" type="presParOf" srcId="{1D280822-264D-4472-845D-16431FD389E1}" destId="{2B3F149F-8DA7-494E-90F2-5DDB7133F948}" srcOrd="7" destOrd="0" presId="urn:microsoft.com/office/officeart/2005/8/layout/orgChart1"/>
    <dgm:cxn modelId="{590BDEA9-57F5-43F7-AA91-340FFE74D825}" type="presParOf" srcId="{2B3F149F-8DA7-494E-90F2-5DDB7133F948}" destId="{9E8A9E03-B122-40D0-8F5A-0FD33160B819}" srcOrd="0" destOrd="0" presId="urn:microsoft.com/office/officeart/2005/8/layout/orgChart1"/>
    <dgm:cxn modelId="{0EAF2FCF-85F5-4AEF-AD23-9ED0BB96F1DB}" type="presParOf" srcId="{9E8A9E03-B122-40D0-8F5A-0FD33160B819}" destId="{A3AC8543-A0B1-4E5F-85CA-0AF2057BEF03}" srcOrd="0" destOrd="0" presId="urn:microsoft.com/office/officeart/2005/8/layout/orgChart1"/>
    <dgm:cxn modelId="{2947EDF2-218C-45A3-9AB4-0FFC74238311}" type="presParOf" srcId="{9E8A9E03-B122-40D0-8F5A-0FD33160B819}" destId="{F1DF03F2-072D-4BFA-B56A-D0C5ADF6F25E}" srcOrd="1" destOrd="0" presId="urn:microsoft.com/office/officeart/2005/8/layout/orgChart1"/>
    <dgm:cxn modelId="{E8855799-9209-4FCD-BE80-3CDE8F6B2AFA}" type="presParOf" srcId="{2B3F149F-8DA7-494E-90F2-5DDB7133F948}" destId="{18E84F9F-1B10-4DFB-BE6B-4FC78968B516}" srcOrd="1" destOrd="0" presId="urn:microsoft.com/office/officeart/2005/8/layout/orgChart1"/>
    <dgm:cxn modelId="{7E7A03CD-4BED-43EB-92EE-0D80F9F7DD7E}" type="presParOf" srcId="{2B3F149F-8DA7-494E-90F2-5DDB7133F948}" destId="{DCE525AF-111A-4257-8611-A1DFD48B15E9}" srcOrd="2" destOrd="0" presId="urn:microsoft.com/office/officeart/2005/8/layout/orgChart1"/>
    <dgm:cxn modelId="{72DCCB51-9FA1-41CE-9241-4E0B51444900}" type="presParOf" srcId="{C2796CD8-827F-4B2E-A279-49A690E928F6}" destId="{1CE9E1DC-1547-4D0A-BF13-822A9B6953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31E9C-92C2-400B-8659-EF21FE46B349}">
      <dsp:nvSpPr>
        <dsp:cNvPr id="0" name=""/>
        <dsp:cNvSpPr/>
      </dsp:nvSpPr>
      <dsp:spPr>
        <a:xfrm>
          <a:off x="5488285" y="1243159"/>
          <a:ext cx="3836319" cy="41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50"/>
              </a:lnTo>
              <a:lnTo>
                <a:pt x="3836319" y="226050"/>
              </a:lnTo>
              <a:lnTo>
                <a:pt x="3836319" y="4174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1D4CC-9E84-43E8-BCA6-0175E15AFC9E}">
      <dsp:nvSpPr>
        <dsp:cNvPr id="0" name=""/>
        <dsp:cNvSpPr/>
      </dsp:nvSpPr>
      <dsp:spPr>
        <a:xfrm>
          <a:off x="5488285" y="1243159"/>
          <a:ext cx="635060" cy="41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50"/>
              </a:lnTo>
              <a:lnTo>
                <a:pt x="635060" y="226050"/>
              </a:lnTo>
              <a:lnTo>
                <a:pt x="635060" y="4174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5262E-6B50-4FE7-A26C-158ADFB3DAF3}">
      <dsp:nvSpPr>
        <dsp:cNvPr id="0" name=""/>
        <dsp:cNvSpPr/>
      </dsp:nvSpPr>
      <dsp:spPr>
        <a:xfrm>
          <a:off x="3473816" y="1243159"/>
          <a:ext cx="2014469" cy="417914"/>
        </a:xfrm>
        <a:custGeom>
          <a:avLst/>
          <a:gdLst/>
          <a:ahLst/>
          <a:cxnLst/>
          <a:rect l="0" t="0" r="0" b="0"/>
          <a:pathLst>
            <a:path>
              <a:moveTo>
                <a:pt x="2014469" y="0"/>
              </a:moveTo>
              <a:lnTo>
                <a:pt x="2014469" y="226515"/>
              </a:lnTo>
              <a:lnTo>
                <a:pt x="0" y="226515"/>
              </a:lnTo>
              <a:lnTo>
                <a:pt x="0" y="417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53534-3F0B-4D8A-9297-50689D9B9942}">
      <dsp:nvSpPr>
        <dsp:cNvPr id="0" name=""/>
        <dsp:cNvSpPr/>
      </dsp:nvSpPr>
      <dsp:spPr>
        <a:xfrm>
          <a:off x="973443" y="1243159"/>
          <a:ext cx="4514842" cy="417914"/>
        </a:xfrm>
        <a:custGeom>
          <a:avLst/>
          <a:gdLst/>
          <a:ahLst/>
          <a:cxnLst/>
          <a:rect l="0" t="0" r="0" b="0"/>
          <a:pathLst>
            <a:path>
              <a:moveTo>
                <a:pt x="4514842" y="0"/>
              </a:moveTo>
              <a:lnTo>
                <a:pt x="4514842" y="226515"/>
              </a:lnTo>
              <a:lnTo>
                <a:pt x="0" y="226515"/>
              </a:lnTo>
              <a:lnTo>
                <a:pt x="0" y="417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A1249-5573-4D78-AB2E-CEC00473B25A}">
      <dsp:nvSpPr>
        <dsp:cNvPr id="0" name=""/>
        <dsp:cNvSpPr/>
      </dsp:nvSpPr>
      <dsp:spPr>
        <a:xfrm>
          <a:off x="3247364" y="289885"/>
          <a:ext cx="4481842" cy="953274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3200" b="1" kern="1200" dirty="0">
              <a:solidFill>
                <a:srgbClr val="0000FF"/>
              </a:solidFill>
            </a:rPr>
            <a:t>Yêu cầu đối với GV tham gia tập huấn</a:t>
          </a:r>
        </a:p>
      </dsp:txBody>
      <dsp:txXfrm>
        <a:off x="3247364" y="289885"/>
        <a:ext cx="4481842" cy="953274"/>
      </dsp:txXfrm>
    </dsp:sp>
    <dsp:sp modelId="{DA86DD4E-1ED6-45DD-AEBE-107A445E6440}">
      <dsp:nvSpPr>
        <dsp:cNvPr id="0" name=""/>
        <dsp:cNvSpPr/>
      </dsp:nvSpPr>
      <dsp:spPr>
        <a:xfrm>
          <a:off x="0" y="1661074"/>
          <a:ext cx="1946887" cy="417175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Nắm được toàn bộ nội dung tập huấn để triển khai thực hiện tại lớp đang giảng dạy</a:t>
          </a:r>
        </a:p>
      </dsp:txBody>
      <dsp:txXfrm>
        <a:off x="0" y="1661074"/>
        <a:ext cx="1946887" cy="4171758"/>
      </dsp:txXfrm>
    </dsp:sp>
    <dsp:sp modelId="{A97F9A15-9206-4645-A088-21DAF5778723}">
      <dsp:nvSpPr>
        <dsp:cNvPr id="0" name=""/>
        <dsp:cNvSpPr/>
      </dsp:nvSpPr>
      <dsp:spPr>
        <a:xfrm>
          <a:off x="2337893" y="1661074"/>
          <a:ext cx="2271845" cy="417175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u="none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Rà soát kế hoạch, chương trình ôn tập để đảm bảo nội dung phù hợp với từng nhóm đối tượng học sinh</a:t>
          </a:r>
          <a:endParaRPr lang="en-US" sz="2800" b="1" u="none" kern="1200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37893" y="1661074"/>
        <a:ext cx="2271845" cy="4171758"/>
      </dsp:txXfrm>
    </dsp:sp>
    <dsp:sp modelId="{BF55AFB3-2A94-46E6-843E-A9B480FC8844}">
      <dsp:nvSpPr>
        <dsp:cNvPr id="0" name=""/>
        <dsp:cNvSpPr/>
      </dsp:nvSpPr>
      <dsp:spPr>
        <a:xfrm>
          <a:off x="4992536" y="1660609"/>
          <a:ext cx="2261619" cy="417175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u="none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Quan tâm rèn luyện kĩ năng làm bài, những sai sót hay mắc phải khi làm bài của học sinh</a:t>
          </a:r>
          <a:endParaRPr lang="en-US" sz="2800" b="1" u="none" kern="1200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992536" y="1660609"/>
        <a:ext cx="2261619" cy="4171758"/>
      </dsp:txXfrm>
    </dsp:sp>
    <dsp:sp modelId="{A3AC8543-A0B1-4E5F-85CA-0AF2057BEF03}">
      <dsp:nvSpPr>
        <dsp:cNvPr id="0" name=""/>
        <dsp:cNvSpPr/>
      </dsp:nvSpPr>
      <dsp:spPr>
        <a:xfrm>
          <a:off x="7636953" y="1660609"/>
          <a:ext cx="3375304" cy="4171758"/>
        </a:xfrm>
        <a:prstGeom prst="rect">
          <a:avLst/>
        </a:prstGeom>
        <a:solidFill>
          <a:srgbClr val="92D050"/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Tạo nhóm </a:t>
          </a:r>
          <a:r>
            <a:rPr lang="vi-VN" sz="2800" b="1" kern="1200" dirty="0" err="1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zalo</a:t>
          </a:r>
          <a:r>
            <a:rPr lang="vi-VN" sz="28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 GV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8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dạy Vật lí, Hóa học, Sinh học lớp 12: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4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- Chia sẻ kinh nghiệm rèn kĩ năng với HS TB-yếu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400" b="1" kern="1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rPr>
            <a:t>- Thành lập nhóm HS mũi nhọn trong toàn tỉnh để tạo cơ hội cho các em được học tập, trao đổi PP học, kĩ năng làm bài</a:t>
          </a:r>
          <a:endParaRPr lang="en-US" sz="2400" b="1" kern="1200" dirty="0">
            <a:solidFill>
              <a:srgbClr val="0000FF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636953" y="1660609"/>
        <a:ext cx="3375304" cy="4171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37EAA-DA6C-4883-BB77-B3460DB18326}" type="datetimeFigureOut">
              <a:rPr lang="vi-VN" smtClean="0"/>
              <a:t>17/05/2023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2A671-FE67-4E5F-9795-C8F8F922AA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85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1D221-1843-DFBD-09DF-CEB54AEA9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4678D-E3B3-E2E6-42E9-8680C4F0F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58FC9-D7B4-0EEB-622E-1004DD08A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1339D-4DA6-02F2-1343-3E7DDB34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94FA0-C45A-88E7-8AC8-980BBAB3E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8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03482-6744-1500-0928-136C18876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AEBEE7-2508-993A-3DAA-A185960E6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7D8BC-200D-097E-B293-C3869B74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B0E85-DA2B-2E3E-BFE1-9DAD0929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1B1FE-4A02-2B01-88AB-7A5CD9A4D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4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7B7C7D-CF92-73E0-EF23-A58F5B9B11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0BE01-2D71-C26F-F6B6-29C423ABC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7EB91-31ED-4720-D3E3-1535F743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AD918-3647-752D-1167-4E678A047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72371-7694-79E2-80B0-3CA46D5F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9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83BF47A9-3326-E321-69FE-8F6EE763DFB6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>
              <a:extLst>
                <a:ext uri="{FF2B5EF4-FFF2-40B4-BE49-F238E27FC236}">
                  <a16:creationId xmlns:a16="http://schemas.microsoft.com/office/drawing/2014/main" id="{8CA9CBBE-4097-818C-F14D-B9DBFE7A8C9B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>
              <a:extLst>
                <a:ext uri="{FF2B5EF4-FFF2-40B4-BE49-F238E27FC236}">
                  <a16:creationId xmlns:a16="http://schemas.microsoft.com/office/drawing/2014/main" id="{9872776C-2392-028A-705B-9FC50ED9A68D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D5DFDDCA-47C1-AE9A-0892-3CAEDAE8DF39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3CEE76A9-853C-BA23-A554-661919ACAB76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>
              <a:extLst>
                <a:ext uri="{FF2B5EF4-FFF2-40B4-BE49-F238E27FC236}">
                  <a16:creationId xmlns:a16="http://schemas.microsoft.com/office/drawing/2014/main" id="{0CAC9575-F69D-CC94-6905-B4814D478BEE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C3B004EA-F889-8CE3-BF25-343C3A716662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DFD9A655-DDB3-18C0-76E4-DBED008098FE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>
              <a:extLst>
                <a:ext uri="{FF2B5EF4-FFF2-40B4-BE49-F238E27FC236}">
                  <a16:creationId xmlns:a16="http://schemas.microsoft.com/office/drawing/2014/main" id="{60CAAEA2-978C-DCBD-8CE2-5BFBB4E1312A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>
              <a:extLst>
                <a:ext uri="{FF2B5EF4-FFF2-40B4-BE49-F238E27FC236}">
                  <a16:creationId xmlns:a16="http://schemas.microsoft.com/office/drawing/2014/main" id="{EFA00AC5-F6D7-1CF7-D86D-91FC90D71E1C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>
              <a:extLst>
                <a:ext uri="{FF2B5EF4-FFF2-40B4-BE49-F238E27FC236}">
                  <a16:creationId xmlns:a16="http://schemas.microsoft.com/office/drawing/2014/main" id="{9808ED5A-CB2B-8306-9E41-C096916800CC}"/>
                </a:ext>
              </a:extLst>
            </p:cNvPr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FF00BAD-6A35-309F-0373-997C4305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EAF09-5C6A-4B29-8A09-F2A0862274B4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B397656-C1AB-D010-34A0-1CDB40B7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89B68F28-0823-1122-C0FD-2C24D8E3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2233B-8F2A-4E0D-B8A4-8153607A8FD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330106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E333-7867-6A8E-F52F-8BB251AED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F37B6-CF31-404D-B0B7-0213E5153F75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43535-9F3E-6D91-8C93-BF4A5AD4A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5B8C-C311-C138-389E-F6B0F588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419E0-44E9-4C86-A595-CEB144DBCA6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641235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E1978-2C4D-EE3F-E199-C07E6F81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F34F4-026B-4C98-BB39-781F31A518AE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CFF3B-8801-CC73-2FD5-6BC5FB8A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970F4-FE7E-25A1-8CD6-F39CD5F6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5E8A0-1FFF-4A14-8843-71B8C42456E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60664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17180F9-A697-C405-1350-8E3EAECC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30F1A-901E-43AE-9B58-DD57777C4AF0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4921E9-4711-A30B-86DF-4BEEF8C1E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A1134-5FB5-219E-25CE-896C96C0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D6911-ACF4-4C4F-BB6C-314AC41E3C6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652856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088DF47-5510-94DC-9147-2785349D4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795A1-5B8E-4B07-AE66-35C102DB56A2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477F620-839F-7104-DEE5-DC1861F5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958889A-8260-8B37-0AC9-6C196F65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7C6A8-30C3-4296-8F0B-55CCF069A87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20359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5AFB6AE-B538-0407-D93F-D2CE3626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4483C-FC9F-4119-8C43-1985BA358C91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CBD7F78-89AE-26B8-F562-1C434A67E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49BB312-9768-0AFF-606F-2B348DAB4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64BC6-0FA1-4147-9327-A239F4CBAB3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406112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FDE1F2B-F9EB-F942-14BB-CD8DEB8E1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6B7AE-6A59-404B-A3B5-B188D11226F8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4C54694-609E-01FC-A66A-5DE31978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CFFEC6-1E51-9595-3D71-A0CE2CEE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D4454-621A-4E28-9F3D-5286392B061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60988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A561CB-16EB-36FA-88AD-C626B5D0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8AF77-3D48-40D4-BD58-1CA56BCF18CF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FC2C44B-D255-7AB9-5D0F-7A48E4B18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B02199-F889-B340-BDC8-AC32DB209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215CB-B6C8-4DF1-B31E-E40536DACED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5210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C8FBD-4B25-B4AB-4AFC-C9F0C19A9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FE505-E1E4-650C-6D36-D65313DBF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22815-65E9-2E8F-6131-9939AF72E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18903-4ACC-9F10-608B-107E6974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B1DE6-AB33-B6A0-AE8D-07F3D3EB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802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 noProof="0"/>
              <a:t>Bấm biểu tượng để thêm hình ảnh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A37CB0A-8C83-06BB-25DC-09917F347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A3387-BBD8-4282-A4D1-E74D9B47D20C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583AD3-405B-86AE-2D53-E1D6F8BB4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3C53B1-6642-3EFE-BE13-1DD811B0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46D9E-05E9-4B1D-95AD-E47D6C4CDFF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180916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69FC5-9DF9-D4D2-5A59-5AB55188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7FF47-299D-4DE4-B5C5-6209CAFC1181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39ECC-CC1E-71AF-C69D-F3F2479B3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ABAA0-55CE-10FE-B112-6AD4C2A1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CAC72-9AAE-4140-BF7C-4D10BC5C3B2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14025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id="{562C8D67-F1A0-67A9-ED7E-002C59461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1">
            <a:extLst>
              <a:ext uri="{FF2B5EF4-FFF2-40B4-BE49-F238E27FC236}">
                <a16:creationId xmlns:a16="http://schemas.microsoft.com/office/drawing/2014/main" id="{319B3206-2496-660B-BC27-66857ACAA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”</a:t>
            </a:r>
            <a:endParaRPr lang="en-US" altLang="vi-VN">
              <a:solidFill>
                <a:srgbClr val="EE6E4A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7385CDD-91A2-CA22-5C4A-95D0FF76F1A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878E2-9EE7-4675-A0E8-8BB2C9F2C4D7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F0B022-68DF-A46A-C5FA-DCB89E03F19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8676253-6E47-76C6-7B6C-C707263379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6DC4-39A1-4F1F-AABE-303FF18A5E1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82907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DE169-6006-7978-2465-D537681E9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BC936-6454-4D4C-BB16-6699F251BF11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FB0F6-ACDC-BABE-D4D0-ED35BFD40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8DA74-8EF4-7BBF-6BF1-BE535FF79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15648-5C6A-48F4-99C7-DCB6F869974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81979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0E55726F-9D5B-701E-C4C2-AC5DAF70A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17035A22-2292-0AB6-8932-3754B2F85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806B0E7-52AA-AAB3-868B-CB9EDFD5472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9F763-3476-41BD-9613-015F71EE51D6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1C8CC15-3652-4CFA-E885-26C7C53DDCB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E4F4327-92C6-5125-E423-6CE43E60FC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624-81BA-4C79-B996-1A5979DC9B7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981945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D6D89-26EF-B107-2B71-2408C3C7B7A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3BFE-5773-48F5-9443-FD356C3E2CC0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45244-D859-7CBE-5FF7-D3C8FE18F72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7C9CE-F118-3F75-D6F8-AD227409F4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3979A-D956-4E2B-B823-BB6E2EA14B3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23479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6F7C2-8497-C252-0B85-AD669E5B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F6FE8-F70A-47A3-9F17-6827AB7C4D44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B8FF2-83F5-6DB6-FF34-D44001C9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6F3E8-63A4-6830-4B71-2D4FA741D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03802-8ED1-4A63-A4B2-CE2A9BACD59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348976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E1765-65BD-81B9-6BB2-D441BD4AC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C4E1-4A7A-40DC-97C9-A34DB4343FF5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FB2D1-5F61-F236-AF04-01940840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7B5FA-9F97-4152-286A-EE6132F70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BF5FE-21E4-4B4A-AE3B-8380B36ABEA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25235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816408D1-F9AF-8779-E578-809B7CB405B8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>
              <a:extLst>
                <a:ext uri="{FF2B5EF4-FFF2-40B4-BE49-F238E27FC236}">
                  <a16:creationId xmlns:a16="http://schemas.microsoft.com/office/drawing/2014/main" id="{24024F7A-E62F-5D8E-04B1-17979052D4D2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>
              <a:extLst>
                <a:ext uri="{FF2B5EF4-FFF2-40B4-BE49-F238E27FC236}">
                  <a16:creationId xmlns:a16="http://schemas.microsoft.com/office/drawing/2014/main" id="{2539A6EB-18C0-4433-1335-4E192DBA39F5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750EECF2-C8E6-FC4A-4246-EA1B40708F69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DE989FAC-4DE4-95B8-3B5F-D58DEB8F23E6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>
              <a:extLst>
                <a:ext uri="{FF2B5EF4-FFF2-40B4-BE49-F238E27FC236}">
                  <a16:creationId xmlns:a16="http://schemas.microsoft.com/office/drawing/2014/main" id="{C02FDFFC-05CA-EA64-5EFA-E2D2CDA77EDF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95AD1843-A934-8F48-D763-678BECBEF27A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82C3BB9F-8BDB-418D-E149-2AA190581644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>
              <a:extLst>
                <a:ext uri="{FF2B5EF4-FFF2-40B4-BE49-F238E27FC236}">
                  <a16:creationId xmlns:a16="http://schemas.microsoft.com/office/drawing/2014/main" id="{53C60796-4BBE-B44F-BB1B-4464B335C5CC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>
              <a:extLst>
                <a:ext uri="{FF2B5EF4-FFF2-40B4-BE49-F238E27FC236}">
                  <a16:creationId xmlns:a16="http://schemas.microsoft.com/office/drawing/2014/main" id="{C11CE0EE-0725-AC3C-8594-5458BBE8CEF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>
              <a:extLst>
                <a:ext uri="{FF2B5EF4-FFF2-40B4-BE49-F238E27FC236}">
                  <a16:creationId xmlns:a16="http://schemas.microsoft.com/office/drawing/2014/main" id="{27E68B8F-9607-52F1-E57D-286C1AC810F7}"/>
                </a:ext>
              </a:extLst>
            </p:cNvPr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7CCCAFF-6676-A759-CDCC-38682FB1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CBF2D-A81D-409A-933F-F513365BE20A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7EE3842-9A01-5D2E-2F3C-DA206923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A9765D9-2949-5DF7-0539-6CBEE567A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B6988-21E6-489C-AF7F-8F427D3ACED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991417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3ED2A-ED95-5488-5301-E7601DE1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BE38-4D4C-401C-A2A3-B5B5110A4461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9DE2-9D35-EDF7-CBC2-03607C247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117D8-17A7-7181-2BF1-A95E640F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42D6-09F1-43C0-955F-20DC0C1A794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0987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EDBC-AE99-0AFD-9A61-F57B0024F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40A92-E341-33CD-FC47-5FD7B3BBD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13105-86ED-72EA-002A-37D8DA3E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43BF6-4ED8-53E5-3415-BD2942825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2BB64-B13E-1D1B-0300-414ABFF14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65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4C2AA-CF9B-AC59-8197-9B2086304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47C8B-8DC9-4D3A-9B41-9439F4F72CAF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AB3B7-3991-586C-AB9E-319ACAE14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81881-7CDA-26FF-A0DC-E17FA1A6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2B0E6-6240-4F1F-AEB5-296DCB45A03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159609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41999D-48DA-07BB-B24C-3B8AC3282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5F2B4-4FFF-4B42-BDB2-E5B8AB29A6CF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BD02B1-CDFB-9884-7152-9CA30B67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A9111A-E837-7970-AC90-2425CE7B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7337C-00B6-4D45-9D0B-528EAF145A8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9851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ED99F4-8BD4-232D-2222-D7D2042E7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C95FA-5CD3-4C44-A3EF-43CF3A9244F8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3322743-D6FC-0CF0-0283-75B1DFD6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927A8B-F7E4-7B79-15CA-0DEF97F0C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5D793-8BB7-4D48-93BA-1ECCA7759B8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4178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D166E9D-B30C-2AF4-8813-DABDAAB5F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1227-BE39-4192-880B-9927F577CC1B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2D468C-39DF-425E-271D-CF1026836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E7D9E07-D3C2-81E4-506A-190BC42D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6D8B1-A279-4FB3-B217-A0BB607DAD6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284551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0B98F33-2FDA-0907-601E-E2FF6171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A208B-C522-4232-AD90-D9CAD02CD844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AD32513-2F02-F742-AFAC-9668CE683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BB5A90-6534-EA1B-DF6B-4A982CAA7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91A80-FAB3-4CA5-85F4-D00155BBBC5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63572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703214F-63E1-2FEA-312E-EF63840F7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177A3-BB8A-47B4-AE5B-CFD60276AC09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33EC19-DE8B-98D1-5806-0888BD94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7BB930-97CE-3ADE-9429-B3B8F955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D0606-91D9-4C56-9ED5-1E6231DEA35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872176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 noProof="0"/>
              <a:t>Bấm biểu tượng để thêm hình ảnh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F04955-917A-A2C7-4BA9-353042BF1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44244-4822-4206-8A24-C03042169DDE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2AF17-3291-2942-D470-5E1F4FF3E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76E5D1-25AB-6EB2-800A-CA9320B41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582A1-32CF-44A5-B195-26F99BDC04A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196321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0E01E-204F-821F-1B74-103982505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31561-092E-4D91-BD3D-012F4E4D1D0A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FB8FB-86A0-48C9-92EE-882EB213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F12F5-1142-AEC9-B0A1-C84A82E4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C70BF-51B9-4431-98BF-594A1745E11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6118327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id="{81DB37BD-C04B-F2FB-BAFB-D5E94EB74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1">
            <a:extLst>
              <a:ext uri="{FF2B5EF4-FFF2-40B4-BE49-F238E27FC236}">
                <a16:creationId xmlns:a16="http://schemas.microsoft.com/office/drawing/2014/main" id="{D1168BF4-F93B-449C-59C8-08B7768C9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”</a:t>
            </a:r>
            <a:endParaRPr lang="en-US" altLang="vi-VN">
              <a:solidFill>
                <a:srgbClr val="EE6E4A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C8A44BE-E1FB-D3CD-ED06-DE0FBBE158A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0331D-BF80-4EBA-96AC-18B1F9CD92AD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D5127A8-BDBE-3F04-EFB2-0BF39243B30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2D72945-A394-6061-21E0-C9BE6278922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A982B-FCD4-4821-86CE-27C50F56C08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818934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B11C4-9214-CDE1-FC28-12A5AE16F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7D399-F3D5-4D4D-A9F3-B00E4969800A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65A62-6A46-C840-2ABD-B4CF067B4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6E3A7-5752-2E9D-5760-68193D1F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18A0-E30A-45AC-B228-EF1A1D552B9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0283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37B4B-F3EB-233C-DB8A-CE71C6F1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6F5F5-ED91-09C1-72E1-F8F57A67A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CE1D2-C4B0-41B6-F03E-D781004FC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0D275-49E9-CFDA-8C9C-B9615536A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83C7B-FF15-518D-FA23-9E12D318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C77CE-6C1C-FF0A-3EBD-C3B94CD20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569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34DDFE02-0412-1DF3-FE53-94C3520F1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D7107AB1-96E1-1666-7338-0F780E36D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>
                <a:solidFill>
                  <a:srgbClr val="EE6E4A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47AE776-9956-01FB-96C5-B1BF62082FB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DAD01-091D-4AA0-B1D1-8FF32A5C50E8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656F494-7A9A-66BE-3ECC-B186B5ED506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95768DC-6841-4223-E6B7-8DC001AC3D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2A0D4-AE59-43A5-82F0-73241C440BA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1075753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9426D-E88D-3104-19B7-77701DFA24B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4F23-5E02-4608-9BEC-D2E8B04EFBB9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AF50C-3C08-8F4B-68FC-58C55E3D6CB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0520D-553A-0107-DD75-7EC6C8B9C9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629D1-1209-4034-963C-1623B1EB4BE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381468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EE513-CEF5-C37B-914A-A6EB748B2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806FA-C600-45A1-9891-24AA255C59D8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EC73D-614C-F3BC-786C-FEBB93023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32AD7-DE6C-7D8F-2A28-EEE167BB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BA4D5-BC67-4F84-8869-86C6E8593F6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335373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4EDE8-37E1-538E-793C-1662C078E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A8D84-C602-4BD1-B18B-8E15B00D2135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98C16-6B94-EE54-22CD-89B6E93C1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A2AFA-CF8C-128E-FF97-336DC31A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C20AD-8E1A-4FB3-9667-CDB0DE97125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3407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08EE6-D3BC-81BE-FEA0-C16A2B1AD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4C62B-CE95-C12B-EE73-5EB601F68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11EE0-4513-2CEF-DEB4-364235020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D687CB-712A-ACD8-8635-57F4645F7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58D23F-9759-6034-0162-974F35F76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838AD9-177D-FC23-08A1-6259FF642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9451FB-80D7-4B71-E929-89F0EFDF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181A79-97B3-5D78-078E-8BB3CCCA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0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579FC-8733-BF70-2ABC-35351A233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8B8A8E-9BF5-108C-467E-57679686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FE022-EE1E-6F4C-DC1F-6D9FD9F9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63A75A-3306-E109-07AE-AA242700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4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4F3791-7C02-544D-AC3E-D27BC7BD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A4945-D4C6-96D8-F899-EB9A4A238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8FE1F-8092-EF71-CF95-343E0981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2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20E1D-7F90-BD56-8B90-4F1E9A078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E55BF-A7BA-62B7-7FA0-4FFC0FAC5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4C070-6BC7-50A4-42C7-175ABD41C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BDE58-1F18-ABBF-7C81-A8FD87AEE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D29F7-9226-4CF4-BCD2-07E600A50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21CB2-7D98-3510-FCB0-3F51E216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0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3BDAA-EF52-6A9A-6909-B787CEBE0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CA5D38-0707-F59E-5AE8-4A7EE9F61E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0702F-779A-E668-7744-E403FDF9B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549A6-5FC8-4B02-38A7-70F3E22EB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4BD70-27C6-8284-1CC7-0AE2B4DA5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BB479-AD2C-B053-20CF-FDCA2E061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9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8872B2-132E-3A15-8333-05A8C17D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B5A30-4A44-2B15-6091-FE13F7A8F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0E523-B646-7F27-7096-52BFC1A22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D516C-C323-434B-ACC3-6CD54A79117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450BC-1F6E-C25F-514D-4327A713D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93A1-C08E-2692-F299-454456118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E1001-0512-4CED-95F7-60488D73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3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6">
            <a:extLst>
              <a:ext uri="{FF2B5EF4-FFF2-40B4-BE49-F238E27FC236}">
                <a16:creationId xmlns:a16="http://schemas.microsoft.com/office/drawing/2014/main" id="{175BAB2F-CA84-9A9A-752F-0D3B5EB5C05A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6E7509C-836E-C791-C281-2F325F241EBD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DC9D725-168D-8EF9-338D-F360B143D043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4293370E-2773-4536-5D11-740C048251B8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8FAD31C0-4843-5FB6-3A00-B4F04BEBFA9F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4B9BD435-623A-C944-6151-7C3F8C503F42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D9D486E0-8E0E-9819-0958-1EB52AE7052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EDFE273E-97C2-CF27-D61C-85D5F35994A1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FF145E3B-FA05-725D-4AA7-8AA9E0ED6F8D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7C6EF2CB-8442-FF86-B7D4-E7186DCBD77C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79D0A288-F89F-7D2A-F31E-4387E2012BBD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5813DBB8-7396-641C-4AD4-235EC6B3D8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Bấm để sửa kiểu tiêu đề Bản cái</a:t>
            </a:r>
            <a:endParaRPr lang="en-US" altLang="vi-V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8FE68D97-8411-A1FA-CFAA-9736B0EE8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Bấm để chỉnh sửa kiểu văn bản của Bản cái</a:t>
            </a:r>
          </a:p>
          <a:p>
            <a:pPr lvl="1"/>
            <a:r>
              <a:rPr lang="vi-VN" altLang="vi-VN"/>
              <a:t>Mức hai</a:t>
            </a:r>
          </a:p>
          <a:p>
            <a:pPr lvl="2"/>
            <a:r>
              <a:rPr lang="vi-VN" altLang="vi-VN"/>
              <a:t>Mức ba</a:t>
            </a:r>
          </a:p>
          <a:p>
            <a:pPr lvl="3"/>
            <a:r>
              <a:rPr lang="vi-VN" altLang="vi-VN"/>
              <a:t>Mức bốn</a:t>
            </a:r>
          </a:p>
          <a:p>
            <a:pPr lvl="4"/>
            <a:r>
              <a:rPr lang="vi-VN" altLang="vi-VN"/>
              <a:t>Mức năm</a:t>
            </a:r>
            <a:endParaRPr lang="en-US" alt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0D119-B5AF-6186-0778-C5A6E8D0E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5DD64B-5D94-4049-A015-FAE615491F55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3858C-D5C3-5F61-B759-31D70B435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0A5E3-3F33-B8C8-4038-5C467EAAA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B2BB278-10DC-4783-8CCE-4C4A3BD809F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4014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6">
            <a:extLst>
              <a:ext uri="{FF2B5EF4-FFF2-40B4-BE49-F238E27FC236}">
                <a16:creationId xmlns:a16="http://schemas.microsoft.com/office/drawing/2014/main" id="{1CE0690B-2D7F-C05F-A8C8-BCE47C4E61D8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D053600-471A-B48A-5714-1ACB5D3C2062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CF14EB0-60BE-4F1E-9587-D454C335E295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E41A8F9A-3508-36DC-A89D-DD6731B87E7C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C30BDC50-0584-DBF5-0123-B8F9BB96A38A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7165406C-EA0E-DBDD-041E-37055AFA181C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ADD220EE-03E4-880C-13B2-FC492429ABDE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47FB97C8-C915-2D78-1C01-15367EB08086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566B5111-2D02-46D8-92DA-1C670AA0898D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1DC23C0-FCEE-6595-7EC4-E9777CD8AD3B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EB38749D-DF1E-7F16-F9C5-D53B986B7EFF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623EEA88-49CE-52AD-6BC7-58B2E0624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Bấm để sửa kiểu tiêu đề Bản cái</a:t>
            </a:r>
            <a:endParaRPr lang="en-US" altLang="vi-V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C58EF79C-D12C-2CA3-4024-454136B32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Bấm để chỉnh sửa kiểu văn bản của Bản cái</a:t>
            </a:r>
          </a:p>
          <a:p>
            <a:pPr lvl="1"/>
            <a:r>
              <a:rPr lang="vi-VN" altLang="vi-VN"/>
              <a:t>Mức hai</a:t>
            </a:r>
          </a:p>
          <a:p>
            <a:pPr lvl="2"/>
            <a:r>
              <a:rPr lang="vi-VN" altLang="vi-VN"/>
              <a:t>Mức ba</a:t>
            </a:r>
          </a:p>
          <a:p>
            <a:pPr lvl="3"/>
            <a:r>
              <a:rPr lang="vi-VN" altLang="vi-VN"/>
              <a:t>Mức bốn</a:t>
            </a:r>
          </a:p>
          <a:p>
            <a:pPr lvl="4"/>
            <a:r>
              <a:rPr lang="vi-VN" altLang="vi-VN"/>
              <a:t>Mức năm</a:t>
            </a:r>
            <a:endParaRPr lang="en-US" alt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CE5A8-F27F-B694-795A-ED63049FB6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6B3B7A-2198-41C2-84D7-427EBF4EC05C}" type="datetimeFigureOut">
              <a:rPr lang="vi-VN"/>
              <a:pPr>
                <a:defRPr/>
              </a:pPr>
              <a:t>17/05/2023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213F8-55FA-EC45-BFEB-D0190B174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3032C-63FB-54F3-708F-B2E9658E0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FA924AD-09CD-46C5-BA02-E93A2EF21FD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6846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ahoma" panose="020B060403050404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 descr="trong dong vang b 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88950" y="0"/>
            <a:ext cx="126809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914400" y="203200"/>
            <a:ext cx="10210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ỦY BAN NHÂN DÂN TỈNH BẮC NINH</a:t>
            </a:r>
            <a:br>
              <a:rPr lang="en-US" sz="2000" b="1" i="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b="1" i="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SỞ GIÁO DỤC VÀ ĐÀO TẠO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3084511" y="4703763"/>
            <a:ext cx="5534025" cy="67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Font typeface="Times New Roman"/>
              <a:buNone/>
            </a:pPr>
            <a:r>
              <a:rPr lang="en-US" sz="2200" b="1" i="1" u="none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Bắc Ninh, ngày 17 tháng 5 năm 2023</a:t>
            </a:r>
            <a:endParaRPr dirty="0"/>
          </a:p>
        </p:txBody>
      </p:sp>
      <p:cxnSp>
        <p:nvCxnSpPr>
          <p:cNvPr id="91" name="Google Shape;91;p1"/>
          <p:cNvCxnSpPr/>
          <p:nvPr/>
        </p:nvCxnSpPr>
        <p:spPr>
          <a:xfrm>
            <a:off x="5175250" y="1066800"/>
            <a:ext cx="182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-488951" y="1703372"/>
            <a:ext cx="12680950" cy="2874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Times New Roman"/>
              <a:buNone/>
            </a:pPr>
            <a:r>
              <a:rPr lang="en-US" sz="6000" b="1" i="0" u="non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HỘI NGHỊ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33FF"/>
              </a:buClr>
              <a:buSzPts val="3200"/>
              <a:buFont typeface="Arial"/>
              <a:buNone/>
            </a:pPr>
            <a:r>
              <a:rPr lang="en-US" sz="3000" b="1" i="0" u="none" dirty="0">
                <a:solidFill>
                  <a:srgbClr val="3333FF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TẬP HUẤN GIÁO VIÊN GIẢNG DẠY </a:t>
            </a:r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33FF"/>
              </a:buClr>
              <a:buSzPts val="3200"/>
              <a:buFont typeface="Arial"/>
              <a:buNone/>
            </a:pPr>
            <a:r>
              <a:rPr lang="en-US" sz="3000" b="1" i="0" u="none" dirty="0">
                <a:solidFill>
                  <a:srgbClr val="3333FF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MÔN VẬT LÍ, HÓA HỌC, SINH HỌC LỚP 12</a:t>
            </a:r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33FF"/>
              </a:buClr>
              <a:buSzPts val="3200"/>
              <a:buFont typeface="Arial"/>
              <a:buNone/>
            </a:pPr>
            <a:r>
              <a:rPr lang="en-US" sz="3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2022-2023</a:t>
            </a:r>
            <a:endParaRPr lang="en-US" sz="3000" b="1" i="0" u="none" dirty="0">
              <a:solidFill>
                <a:srgbClr val="3333FF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3" name="Hình ảnh 2" descr="Ảnh có chứa biểu tượng&#10;&#10;Mô tả được tạo tự động">
            <a:extLst>
              <a:ext uri="{FF2B5EF4-FFF2-40B4-BE49-F238E27FC236}">
                <a16:creationId xmlns:a16="http://schemas.microsoft.com/office/drawing/2014/main" id="{EAED1DA6-7DDB-857B-CD69-C9CD3FEB36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107" y="330615"/>
            <a:ext cx="1142585" cy="11425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CHÊNH LỆCH GIỮA ĐIỂM THI VÀ ĐIỂM HỌC BẠ NĂM 2022 </a:t>
            </a:r>
            <a:r>
              <a:rPr 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HÓA HỌC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Bảng 1">
            <a:extLst>
              <a:ext uri="{FF2B5EF4-FFF2-40B4-BE49-F238E27FC236}">
                <a16:creationId xmlns:a16="http://schemas.microsoft.com/office/drawing/2014/main" id="{B55A10B7-2ECE-8C9D-57C9-4E319688A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57089"/>
              </p:ext>
            </p:extLst>
          </p:nvPr>
        </p:nvGraphicFramePr>
        <p:xfrm>
          <a:off x="326572" y="522514"/>
          <a:ext cx="11295016" cy="610743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729635">
                  <a:extLst>
                    <a:ext uri="{9D8B030D-6E8A-4147-A177-3AD203B41FA5}">
                      <a16:colId xmlns:a16="http://schemas.microsoft.com/office/drawing/2014/main" val="499357286"/>
                    </a:ext>
                  </a:extLst>
                </a:gridCol>
                <a:gridCol w="1460419">
                  <a:extLst>
                    <a:ext uri="{9D8B030D-6E8A-4147-A177-3AD203B41FA5}">
                      <a16:colId xmlns:a16="http://schemas.microsoft.com/office/drawing/2014/main" val="1676710294"/>
                    </a:ext>
                  </a:extLst>
                </a:gridCol>
                <a:gridCol w="895140">
                  <a:extLst>
                    <a:ext uri="{9D8B030D-6E8A-4147-A177-3AD203B41FA5}">
                      <a16:colId xmlns:a16="http://schemas.microsoft.com/office/drawing/2014/main" val="2511086516"/>
                    </a:ext>
                  </a:extLst>
                </a:gridCol>
                <a:gridCol w="1400458">
                  <a:extLst>
                    <a:ext uri="{9D8B030D-6E8A-4147-A177-3AD203B41FA5}">
                      <a16:colId xmlns:a16="http://schemas.microsoft.com/office/drawing/2014/main" val="1900676251"/>
                    </a:ext>
                  </a:extLst>
                </a:gridCol>
                <a:gridCol w="955099">
                  <a:extLst>
                    <a:ext uri="{9D8B030D-6E8A-4147-A177-3AD203B41FA5}">
                      <a16:colId xmlns:a16="http://schemas.microsoft.com/office/drawing/2014/main" val="4241216858"/>
                    </a:ext>
                  </a:extLst>
                </a:gridCol>
                <a:gridCol w="1706466">
                  <a:extLst>
                    <a:ext uri="{9D8B030D-6E8A-4147-A177-3AD203B41FA5}">
                      <a16:colId xmlns:a16="http://schemas.microsoft.com/office/drawing/2014/main" val="4271675354"/>
                    </a:ext>
                  </a:extLst>
                </a:gridCol>
                <a:gridCol w="1147799">
                  <a:extLst>
                    <a:ext uri="{9D8B030D-6E8A-4147-A177-3AD203B41FA5}">
                      <a16:colId xmlns:a16="http://schemas.microsoft.com/office/drawing/2014/main" val="119926471"/>
                    </a:ext>
                  </a:extLst>
                </a:gridCol>
              </a:tblGrid>
              <a:tr h="370442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Điểm học bạ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Điểm thi TN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Chênh lệch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0744"/>
                  </a:ext>
                </a:extLst>
              </a:tr>
              <a:tr h="370442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Tỉnh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TB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TB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Điểm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5338123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Tuyên Quang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7,397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-0,648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2212778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Thừa Thiên Huế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6,940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7,046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-0,106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7285763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Quảng Nam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6,906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6,969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-0,063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7074822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Bình Dương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7,064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-0,024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0611006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Ninh Bình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7,585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0,245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1927378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Vĩnh Phúc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7,506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7,095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0,411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1540110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Phú Thọ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7,537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2304092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Giang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7,474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6,916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0,558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7547782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Nam Định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8,043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7,335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0,708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3996573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Hà Nam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7,826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7,089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0,737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5210726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8,191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7,236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0,955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92310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Cả nước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6,704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0,922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978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94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CHÊNH LỆCH GIỮA ĐIỂM THI VÀ ĐIỂM HỌC BẠ NĂM 2022 </a:t>
            </a:r>
            <a:r>
              <a:rPr 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SINH HỌC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Bảng 1">
            <a:extLst>
              <a:ext uri="{FF2B5EF4-FFF2-40B4-BE49-F238E27FC236}">
                <a16:creationId xmlns:a16="http://schemas.microsoft.com/office/drawing/2014/main" id="{B55A10B7-2ECE-8C9D-57C9-4E319688A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144835"/>
              </p:ext>
            </p:extLst>
          </p:nvPr>
        </p:nvGraphicFramePr>
        <p:xfrm>
          <a:off x="326572" y="522514"/>
          <a:ext cx="11295016" cy="567118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729635">
                  <a:extLst>
                    <a:ext uri="{9D8B030D-6E8A-4147-A177-3AD203B41FA5}">
                      <a16:colId xmlns:a16="http://schemas.microsoft.com/office/drawing/2014/main" val="499357286"/>
                    </a:ext>
                  </a:extLst>
                </a:gridCol>
                <a:gridCol w="1460419">
                  <a:extLst>
                    <a:ext uri="{9D8B030D-6E8A-4147-A177-3AD203B41FA5}">
                      <a16:colId xmlns:a16="http://schemas.microsoft.com/office/drawing/2014/main" val="1676710294"/>
                    </a:ext>
                  </a:extLst>
                </a:gridCol>
                <a:gridCol w="895140">
                  <a:extLst>
                    <a:ext uri="{9D8B030D-6E8A-4147-A177-3AD203B41FA5}">
                      <a16:colId xmlns:a16="http://schemas.microsoft.com/office/drawing/2014/main" val="2511086516"/>
                    </a:ext>
                  </a:extLst>
                </a:gridCol>
                <a:gridCol w="1400458">
                  <a:extLst>
                    <a:ext uri="{9D8B030D-6E8A-4147-A177-3AD203B41FA5}">
                      <a16:colId xmlns:a16="http://schemas.microsoft.com/office/drawing/2014/main" val="1900676251"/>
                    </a:ext>
                  </a:extLst>
                </a:gridCol>
                <a:gridCol w="955099">
                  <a:extLst>
                    <a:ext uri="{9D8B030D-6E8A-4147-A177-3AD203B41FA5}">
                      <a16:colId xmlns:a16="http://schemas.microsoft.com/office/drawing/2014/main" val="4241216858"/>
                    </a:ext>
                  </a:extLst>
                </a:gridCol>
                <a:gridCol w="1706466">
                  <a:extLst>
                    <a:ext uri="{9D8B030D-6E8A-4147-A177-3AD203B41FA5}">
                      <a16:colId xmlns:a16="http://schemas.microsoft.com/office/drawing/2014/main" val="4271675354"/>
                    </a:ext>
                  </a:extLst>
                </a:gridCol>
                <a:gridCol w="1147799">
                  <a:extLst>
                    <a:ext uri="{9D8B030D-6E8A-4147-A177-3AD203B41FA5}">
                      <a16:colId xmlns:a16="http://schemas.microsoft.com/office/drawing/2014/main" val="119926471"/>
                    </a:ext>
                  </a:extLst>
                </a:gridCol>
              </a:tblGrid>
              <a:tr h="370442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Điểm học bạ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Điểm thi TN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Chênh lệch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0744"/>
                  </a:ext>
                </a:extLst>
              </a:tr>
              <a:tr h="370442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Tỉnh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TB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TB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Điểm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5338123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Tuyên Quang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7,052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1,072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2212778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Bình Dương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6,894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5,745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1,149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7285763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Vĩnh Phúc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7,488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5,542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1,946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7074822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Cần Thơ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7,538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5,527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2,011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0611006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Ninh Bình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7,545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2,095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1927378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Giang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7,379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5,183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2,196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1540110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Phú Thọ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7,639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5,314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2,325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2304092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Nam Định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7,947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5,507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2,440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7547782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8,009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4,894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3,115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996573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Hà Nội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8,388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4,641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3,747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0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5210726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Cả nước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6,704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0,922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978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961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2378"/>
            <a:ext cx="12100957" cy="4082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CHÊNH LỆCH GIỮA ĐIỂM THI VÀ ĐIỂM HỌC BẠ</a:t>
            </a:r>
            <a:b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VẬT LÍ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A073653-DF6A-EFDF-0568-072ECE7AC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607230"/>
              </p:ext>
            </p:extLst>
          </p:nvPr>
        </p:nvGraphicFramePr>
        <p:xfrm>
          <a:off x="1318161" y="1289682"/>
          <a:ext cx="995152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4663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2378"/>
            <a:ext cx="12100957" cy="80730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CHÊNH LỆCH GIỮA ĐIỂM THI VÀ ĐIỂM HỌC BẠ</a:t>
            </a:r>
            <a:b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HÓA HỌC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A073653-DF6A-EFDF-0568-072ECE7AC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2709446"/>
              </p:ext>
            </p:extLst>
          </p:nvPr>
        </p:nvGraphicFramePr>
        <p:xfrm>
          <a:off x="1318161" y="1289682"/>
          <a:ext cx="995152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0508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2378"/>
            <a:ext cx="12100957" cy="4082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CHÊNH LỆCH GIỮA ĐIỂM THI VÀ ĐIỂM HỌC BẠ</a:t>
            </a:r>
            <a:b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SINH HỌC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A073653-DF6A-EFDF-0568-072ECE7AC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6115860"/>
              </p:ext>
            </p:extLst>
          </p:nvPr>
        </p:nvGraphicFramePr>
        <p:xfrm>
          <a:off x="1318161" y="1289682"/>
          <a:ext cx="995152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064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ĐIỂM THI MÔN VẬT LÍ TOÀN TRƯỜNG NĂM 2022 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DA1C2A2-BE5A-0609-2193-76033DE40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975554"/>
              </p:ext>
            </p:extLst>
          </p:nvPr>
        </p:nvGraphicFramePr>
        <p:xfrm>
          <a:off x="1126272" y="682508"/>
          <a:ext cx="9456234" cy="590365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96529">
                  <a:extLst>
                    <a:ext uri="{9D8B030D-6E8A-4147-A177-3AD203B41FA5}">
                      <a16:colId xmlns:a16="http://schemas.microsoft.com/office/drawing/2014/main" val="2128998121"/>
                    </a:ext>
                  </a:extLst>
                </a:gridCol>
                <a:gridCol w="4574938">
                  <a:extLst>
                    <a:ext uri="{9D8B030D-6E8A-4147-A177-3AD203B41FA5}">
                      <a16:colId xmlns:a16="http://schemas.microsoft.com/office/drawing/2014/main" val="938831967"/>
                    </a:ext>
                  </a:extLst>
                </a:gridCol>
                <a:gridCol w="1198198">
                  <a:extLst>
                    <a:ext uri="{9D8B030D-6E8A-4147-A177-3AD203B41FA5}">
                      <a16:colId xmlns:a16="http://schemas.microsoft.com/office/drawing/2014/main" val="1027657950"/>
                    </a:ext>
                  </a:extLst>
                </a:gridCol>
                <a:gridCol w="1334358">
                  <a:extLst>
                    <a:ext uri="{9D8B030D-6E8A-4147-A177-3AD203B41FA5}">
                      <a16:colId xmlns:a16="http://schemas.microsoft.com/office/drawing/2014/main" val="516900781"/>
                    </a:ext>
                  </a:extLst>
                </a:gridCol>
                <a:gridCol w="1552211">
                  <a:extLst>
                    <a:ext uri="{9D8B030D-6E8A-4147-A177-3AD203B41FA5}">
                      <a16:colId xmlns:a16="http://schemas.microsoft.com/office/drawing/2014/main" val="3386724739"/>
                    </a:ext>
                  </a:extLst>
                </a:gridCol>
              </a:tblGrid>
              <a:tr h="316451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TT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Tên Trường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Số DT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Tổng điểm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Điểm dư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ctr"/>
                </a:tc>
                <a:extLst>
                  <a:ext uri="{0D108BD9-81ED-4DB2-BD59-A6C34878D82A}">
                    <a16:rowId xmlns:a16="http://schemas.microsoft.com/office/drawing/2014/main" val="1083234825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Thuận Thành số 1</a:t>
                      </a:r>
                      <a:endParaRPr lang="en-US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417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3290,13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486,222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1374645397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Hàn Thuyên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314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2402,1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290,764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1806988299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Lê Văn Thịnh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329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2493,82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281,624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1585551497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Yên Phong số 1</a:t>
                      </a:r>
                      <a:endParaRPr lang="en-US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423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3113,28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269,028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2368368400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Lý Thái Tổ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390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2886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263,64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304572061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Nguyễn Đăng Đạo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223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1748,32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248,868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499731826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Quế Võ số 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296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2237,76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247,456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1880761257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Ngô Gia Tự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226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1762,8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243,176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3406303209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Nguyễn Văn Cừ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205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1596,95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218,53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3300933102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Lương Tài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232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1774,8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214,832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2550480799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Chuyên 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176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1397,44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214,016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/>
                </a:tc>
                <a:extLst>
                  <a:ext uri="{0D108BD9-81ED-4DB2-BD59-A6C34878D82A}">
                    <a16:rowId xmlns:a16="http://schemas.microsoft.com/office/drawing/2014/main" val="2810995878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29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TT GDNN-GDTX Từ Sơn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6,5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-0,224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109254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Trường Phổ thông IVS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60,21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-0,306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236405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TT GDTX Bắc Ninh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6,25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-0,474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442824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TT GDTX Thuận Thành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11,5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-1,948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47658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PTLC Lương Thế Vinh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11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-2,448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838214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Nguyễn Trãi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198,6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-3,12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66963"/>
                  </a:ext>
                </a:extLst>
              </a:tr>
              <a:tr h="158227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35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THPT Từ Sơn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24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145,92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Arial (Body)"/>
                        </a:rPr>
                        <a:t>-15,456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Arial (Body)"/>
                      </a:endParaRPr>
                    </a:p>
                  </a:txBody>
                  <a:tcPr marL="5600" marR="5600" marT="560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13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79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ĐIỂM THI MÔN HÓA HỌC TOÀN TRƯỜNG NĂM 2022 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E4D1B44-1E86-B218-AAE9-1BDDFCA57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258320"/>
              </p:ext>
            </p:extLst>
          </p:nvPr>
        </p:nvGraphicFramePr>
        <p:xfrm>
          <a:off x="1003611" y="680224"/>
          <a:ext cx="8754890" cy="557886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74827">
                  <a:extLst>
                    <a:ext uri="{9D8B030D-6E8A-4147-A177-3AD203B41FA5}">
                      <a16:colId xmlns:a16="http://schemas.microsoft.com/office/drawing/2014/main" val="3567786757"/>
                    </a:ext>
                  </a:extLst>
                </a:gridCol>
                <a:gridCol w="3973477">
                  <a:extLst>
                    <a:ext uri="{9D8B030D-6E8A-4147-A177-3AD203B41FA5}">
                      <a16:colId xmlns:a16="http://schemas.microsoft.com/office/drawing/2014/main" val="4069832773"/>
                    </a:ext>
                  </a:extLst>
                </a:gridCol>
                <a:gridCol w="1112572">
                  <a:extLst>
                    <a:ext uri="{9D8B030D-6E8A-4147-A177-3AD203B41FA5}">
                      <a16:colId xmlns:a16="http://schemas.microsoft.com/office/drawing/2014/main" val="2807440946"/>
                    </a:ext>
                  </a:extLst>
                </a:gridCol>
                <a:gridCol w="1569524">
                  <a:extLst>
                    <a:ext uri="{9D8B030D-6E8A-4147-A177-3AD203B41FA5}">
                      <a16:colId xmlns:a16="http://schemas.microsoft.com/office/drawing/2014/main" val="2320756151"/>
                    </a:ext>
                  </a:extLst>
                </a:gridCol>
                <a:gridCol w="1324490">
                  <a:extLst>
                    <a:ext uri="{9D8B030D-6E8A-4147-A177-3AD203B41FA5}">
                      <a16:colId xmlns:a16="http://schemas.microsoft.com/office/drawing/2014/main" val="942479706"/>
                    </a:ext>
                  </a:extLst>
                </a:gridCol>
              </a:tblGrid>
              <a:tr h="27256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TT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Tên Trường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Số DT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Tổng điểm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Điểm dư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ctr"/>
                </a:tc>
                <a:extLst>
                  <a:ext uri="{0D108BD9-81ED-4DB2-BD59-A6C34878D82A}">
                    <a16:rowId xmlns:a16="http://schemas.microsoft.com/office/drawing/2014/main" val="1695430569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Ngô Gia Tự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226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1778,62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263,516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1145780469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Thuận Thành số 1</a:t>
                      </a:r>
                      <a:endParaRPr lang="en-US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417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3027,42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231,852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2065872733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Lê Văn Thịnh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329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2421,44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215,824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3096846651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Yên Phong số 1</a:t>
                      </a:r>
                      <a:endParaRPr lang="en-US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423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3045,6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209,808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2578814479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Nguyễn Văn Cừ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205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1568,25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193,93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831549871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Lương Tài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232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1744,64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189,312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65884919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Quế Võ số 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296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2172,64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188,256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567409535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Nguyễn Đăng Đạo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223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1668,04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173,048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81582813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Yên Phong số 2</a:t>
                      </a:r>
                      <a:endParaRPr lang="en-US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1678,5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170,1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349765603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Lý Nhân Tông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136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1074,4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162,656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2324084618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TT GDTX 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6,25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-0,454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156601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TT GDNN-GDTX Từ Sơn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5,25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-1,454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431489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TT GDTX Thuận Thành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11,26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-2,148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49302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PTLC Lương Thế Vinh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9,5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-3,908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829290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Từ Sơn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136,08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-24,816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572233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Nguyễn Trãi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30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157,2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-43,92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984900"/>
                  </a:ext>
                </a:extLst>
              </a:tr>
              <a:tr h="1492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Hàn Thuyên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314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1934,24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-170,82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5137" marR="5137" marT="5137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24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767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ĐIỂM THI MÔN SINH HỌC TOÀN TRƯỜNG NĂM 2022 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0B06F3-CD5D-11DC-6696-8605DDA336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863764"/>
              </p:ext>
            </p:extLst>
          </p:nvPr>
        </p:nvGraphicFramePr>
        <p:xfrm>
          <a:off x="802888" y="802888"/>
          <a:ext cx="9355873" cy="476046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85812">
                  <a:extLst>
                    <a:ext uri="{9D8B030D-6E8A-4147-A177-3AD203B41FA5}">
                      <a16:colId xmlns:a16="http://schemas.microsoft.com/office/drawing/2014/main" val="3244984031"/>
                    </a:ext>
                  </a:extLst>
                </a:gridCol>
                <a:gridCol w="4513387">
                  <a:extLst>
                    <a:ext uri="{9D8B030D-6E8A-4147-A177-3AD203B41FA5}">
                      <a16:colId xmlns:a16="http://schemas.microsoft.com/office/drawing/2014/main" val="4276240787"/>
                    </a:ext>
                  </a:extLst>
                </a:gridCol>
                <a:gridCol w="1128346">
                  <a:extLst>
                    <a:ext uri="{9D8B030D-6E8A-4147-A177-3AD203B41FA5}">
                      <a16:colId xmlns:a16="http://schemas.microsoft.com/office/drawing/2014/main" val="1415871005"/>
                    </a:ext>
                  </a:extLst>
                </a:gridCol>
                <a:gridCol w="1585059">
                  <a:extLst>
                    <a:ext uri="{9D8B030D-6E8A-4147-A177-3AD203B41FA5}">
                      <a16:colId xmlns:a16="http://schemas.microsoft.com/office/drawing/2014/main" val="1735258936"/>
                    </a:ext>
                  </a:extLst>
                </a:gridCol>
                <a:gridCol w="1343269">
                  <a:extLst>
                    <a:ext uri="{9D8B030D-6E8A-4147-A177-3AD203B41FA5}">
                      <a16:colId xmlns:a16="http://schemas.microsoft.com/office/drawing/2014/main" val="3618009702"/>
                    </a:ext>
                  </a:extLst>
                </a:gridCol>
              </a:tblGrid>
              <a:tr h="684725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TT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Tên Trường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Số DT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Tổng điểm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Điểm dư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83738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Chuyên Bắc Ninh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176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1063,04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179,696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6795683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Lương Tài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232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1218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53,592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7515224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Lý Nhân Tông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136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733,04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50,456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7046568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Gia Bình số 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195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1023,75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45,045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4217814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Quế Võ số 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133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704,9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37,373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1193755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Nguyễn Du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142,08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21,624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2830467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Quế Võ số 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296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1506,64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21,016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6302345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Lý Thường Kiệt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184,8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19,173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0826873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PT Quốc tế Kinh Bắc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21,24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6,183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2559212"/>
                  </a:ext>
                </a:extLst>
              </a:tr>
              <a:tr h="40757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Hoàng Quốc Việt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74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372,22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0,814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5662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275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ĐIỂM THI MÔN SINH HỌC TOÀN TRƯỜNG NĂM 2022 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6E95F6A-BFF8-BECC-CFEA-546CA2BDA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020588"/>
              </p:ext>
            </p:extLst>
          </p:nvPr>
        </p:nvGraphicFramePr>
        <p:xfrm>
          <a:off x="602166" y="835464"/>
          <a:ext cx="10247970" cy="556533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860741">
                  <a:extLst>
                    <a:ext uri="{9D8B030D-6E8A-4147-A177-3AD203B41FA5}">
                      <a16:colId xmlns:a16="http://schemas.microsoft.com/office/drawing/2014/main" val="981938041"/>
                    </a:ext>
                  </a:extLst>
                </a:gridCol>
                <a:gridCol w="4943744">
                  <a:extLst>
                    <a:ext uri="{9D8B030D-6E8A-4147-A177-3AD203B41FA5}">
                      <a16:colId xmlns:a16="http://schemas.microsoft.com/office/drawing/2014/main" val="3589640288"/>
                    </a:ext>
                  </a:extLst>
                </a:gridCol>
                <a:gridCol w="1235936">
                  <a:extLst>
                    <a:ext uri="{9D8B030D-6E8A-4147-A177-3AD203B41FA5}">
                      <a16:colId xmlns:a16="http://schemas.microsoft.com/office/drawing/2014/main" val="3773144999"/>
                    </a:ext>
                  </a:extLst>
                </a:gridCol>
                <a:gridCol w="1736195">
                  <a:extLst>
                    <a:ext uri="{9D8B030D-6E8A-4147-A177-3AD203B41FA5}">
                      <a16:colId xmlns:a16="http://schemas.microsoft.com/office/drawing/2014/main" val="2051725777"/>
                    </a:ext>
                  </a:extLst>
                </a:gridCol>
                <a:gridCol w="1471354">
                  <a:extLst>
                    <a:ext uri="{9D8B030D-6E8A-4147-A177-3AD203B41FA5}">
                      <a16:colId xmlns:a16="http://schemas.microsoft.com/office/drawing/2014/main" val="1995856083"/>
                    </a:ext>
                  </a:extLst>
                </a:gridCol>
              </a:tblGrid>
              <a:tr h="397524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TT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Tên Trường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Số DT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Tổng điểm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Điểm dư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ctr"/>
                </a:tc>
                <a:extLst>
                  <a:ext uri="{0D108BD9-81ED-4DB2-BD59-A6C34878D82A}">
                    <a16:rowId xmlns:a16="http://schemas.microsoft.com/office/drawing/2014/main" val="323263520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Hàm Long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44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188,76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-32,076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2713282412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Nguyễn Trãi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117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-33,57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1993756478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Thuận Thành số 3</a:t>
                      </a:r>
                      <a:endParaRPr lang="en-US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1035,18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-33,867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1493680611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Lý Thái Tổ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390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1922,7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-34,71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2312415588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Yên Phong số 2</a:t>
                      </a:r>
                      <a:endParaRPr lang="en-US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225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1075,5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-53,775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1943993135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Lê Văn Thịnh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329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1579,2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-72,051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1694727119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Yên Phong số 1</a:t>
                      </a:r>
                      <a:endParaRPr lang="en-US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423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2047,32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-75,717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2748201177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Hàn Thuyên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314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1494,64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-81,326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1143074948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Nguyễn Văn Cừ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205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936,85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-92,045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2597335367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Lương Tài số 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192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869,76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-93,888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3858742972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Nguyễn Đăng Đạo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223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1014,65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-104,59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824546133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Thuận Thành số 1</a:t>
                      </a:r>
                      <a:endParaRPr lang="en-US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417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1968,24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-124,68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1418014318"/>
                  </a:ext>
                </a:extLst>
              </a:tr>
              <a:tr h="397524"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THPT Thuận Thành số 2</a:t>
                      </a:r>
                      <a:endParaRPr lang="en-US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242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1045,44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Times New Roman (Headings)"/>
                        </a:rPr>
                        <a:t>-169,16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 (Headings)"/>
                      </a:endParaRPr>
                    </a:p>
                  </a:txBody>
                  <a:tcPr marL="4745" marR="4745" marT="4745" marB="0" anchor="b"/>
                </a:tc>
                <a:extLst>
                  <a:ext uri="{0D108BD9-81ED-4DB2-BD59-A6C34878D82A}">
                    <a16:rowId xmlns:a16="http://schemas.microsoft.com/office/drawing/2014/main" val="1517455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826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ĐIỂM THI MÔN VẬT LÍ CÁC TỈNH NĂM 2022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3BD6E49-D330-9AD3-4309-D57317E07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785583"/>
              </p:ext>
            </p:extLst>
          </p:nvPr>
        </p:nvGraphicFramePr>
        <p:xfrm>
          <a:off x="356259" y="712519"/>
          <a:ext cx="11744698" cy="4963889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769423">
                  <a:extLst>
                    <a:ext uri="{9D8B030D-6E8A-4147-A177-3AD203B41FA5}">
                      <a16:colId xmlns:a16="http://schemas.microsoft.com/office/drawing/2014/main" val="696557505"/>
                    </a:ext>
                  </a:extLst>
                </a:gridCol>
                <a:gridCol w="1068779">
                  <a:extLst>
                    <a:ext uri="{9D8B030D-6E8A-4147-A177-3AD203B41FA5}">
                      <a16:colId xmlns:a16="http://schemas.microsoft.com/office/drawing/2014/main" val="1609060580"/>
                    </a:ext>
                  </a:extLst>
                </a:gridCol>
                <a:gridCol w="735583">
                  <a:extLst>
                    <a:ext uri="{9D8B030D-6E8A-4147-A177-3AD203B41FA5}">
                      <a16:colId xmlns:a16="http://schemas.microsoft.com/office/drawing/2014/main" val="1206055791"/>
                    </a:ext>
                  </a:extLst>
                </a:gridCol>
                <a:gridCol w="555305">
                  <a:extLst>
                    <a:ext uri="{9D8B030D-6E8A-4147-A177-3AD203B41FA5}">
                      <a16:colId xmlns:a16="http://schemas.microsoft.com/office/drawing/2014/main" val="3318778762"/>
                    </a:ext>
                  </a:extLst>
                </a:gridCol>
                <a:gridCol w="745695">
                  <a:extLst>
                    <a:ext uri="{9D8B030D-6E8A-4147-A177-3AD203B41FA5}">
                      <a16:colId xmlns:a16="http://schemas.microsoft.com/office/drawing/2014/main" val="849512298"/>
                    </a:ext>
                  </a:extLst>
                </a:gridCol>
                <a:gridCol w="745695">
                  <a:extLst>
                    <a:ext uri="{9D8B030D-6E8A-4147-A177-3AD203B41FA5}">
                      <a16:colId xmlns:a16="http://schemas.microsoft.com/office/drawing/2014/main" val="1200049945"/>
                    </a:ext>
                  </a:extLst>
                </a:gridCol>
                <a:gridCol w="888489">
                  <a:extLst>
                    <a:ext uri="{9D8B030D-6E8A-4147-A177-3AD203B41FA5}">
                      <a16:colId xmlns:a16="http://schemas.microsoft.com/office/drawing/2014/main" val="313954600"/>
                    </a:ext>
                  </a:extLst>
                </a:gridCol>
                <a:gridCol w="829981">
                  <a:extLst>
                    <a:ext uri="{9D8B030D-6E8A-4147-A177-3AD203B41FA5}">
                      <a16:colId xmlns:a16="http://schemas.microsoft.com/office/drawing/2014/main" val="1392944177"/>
                    </a:ext>
                  </a:extLst>
                </a:gridCol>
                <a:gridCol w="724395">
                  <a:extLst>
                    <a:ext uri="{9D8B030D-6E8A-4147-A177-3AD203B41FA5}">
                      <a16:colId xmlns:a16="http://schemas.microsoft.com/office/drawing/2014/main" val="1510481716"/>
                    </a:ext>
                  </a:extLst>
                </a:gridCol>
                <a:gridCol w="807522">
                  <a:extLst>
                    <a:ext uri="{9D8B030D-6E8A-4147-A177-3AD203B41FA5}">
                      <a16:colId xmlns:a16="http://schemas.microsoft.com/office/drawing/2014/main" val="1115647620"/>
                    </a:ext>
                  </a:extLst>
                </a:gridCol>
                <a:gridCol w="676894">
                  <a:extLst>
                    <a:ext uri="{9D8B030D-6E8A-4147-A177-3AD203B41FA5}">
                      <a16:colId xmlns:a16="http://schemas.microsoft.com/office/drawing/2014/main" val="3733210267"/>
                    </a:ext>
                  </a:extLst>
                </a:gridCol>
                <a:gridCol w="760021">
                  <a:extLst>
                    <a:ext uri="{9D8B030D-6E8A-4147-A177-3AD203B41FA5}">
                      <a16:colId xmlns:a16="http://schemas.microsoft.com/office/drawing/2014/main" val="2473926166"/>
                    </a:ext>
                  </a:extLst>
                </a:gridCol>
                <a:gridCol w="617516">
                  <a:extLst>
                    <a:ext uri="{9D8B030D-6E8A-4147-A177-3AD203B41FA5}">
                      <a16:colId xmlns:a16="http://schemas.microsoft.com/office/drawing/2014/main" val="4143582383"/>
                    </a:ext>
                  </a:extLst>
                </a:gridCol>
                <a:gridCol w="819400">
                  <a:extLst>
                    <a:ext uri="{9D8B030D-6E8A-4147-A177-3AD203B41FA5}">
                      <a16:colId xmlns:a16="http://schemas.microsoft.com/office/drawing/2014/main" val="2248521289"/>
                    </a:ext>
                  </a:extLst>
                </a:gridCol>
              </a:tblGrid>
              <a:tr h="4520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Sở GDĐT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Tổng số dự thi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TB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&lt;5</a:t>
                      </a:r>
                      <a:endParaRPr lang="vi-VN" sz="22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5-7.25</a:t>
                      </a:r>
                      <a:endParaRPr lang="vi-VN" sz="22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7.5-8.75</a:t>
                      </a:r>
                      <a:endParaRPr lang="vi-VN" sz="22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≥9</a:t>
                      </a:r>
                      <a:endParaRPr lang="vi-VN" sz="22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540929"/>
                  </a:ext>
                </a:extLst>
              </a:tr>
              <a:tr h="452054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Sở GDĐT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Tổng số dự thi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TL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692280"/>
                  </a:ext>
                </a:extLst>
              </a:tr>
              <a:tr h="45205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Bắc Ninh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5493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7,504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1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154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2,8%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2016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36,7%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2817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51,3%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506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9,2%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8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0,15%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583" marR="6583" marT="6583" marB="0" anchor="ctr"/>
                </a:tc>
                <a:extLst>
                  <a:ext uri="{0D108BD9-81ED-4DB2-BD59-A6C34878D82A}">
                    <a16:rowId xmlns:a16="http://schemas.microsoft.com/office/drawing/2014/main" val="2045033729"/>
                  </a:ext>
                </a:extLst>
              </a:tr>
              <a:tr h="45205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Ninh Bình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3320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7,428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126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3,8%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1271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38,3%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1600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48,2%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323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9,7%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0,18%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extLst>
                  <a:ext uri="{0D108BD9-81ED-4DB2-BD59-A6C34878D82A}">
                    <a16:rowId xmlns:a16="http://schemas.microsoft.com/office/drawing/2014/main" val="114932143"/>
                  </a:ext>
                </a:extLst>
              </a:tr>
              <a:tr h="45205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Vĩnh Phúc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4083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7,391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170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4,2%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1670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40,9%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1832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44,9%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411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10,1%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0,17%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extLst>
                  <a:ext uri="{0D108BD9-81ED-4DB2-BD59-A6C34878D82A}">
                    <a16:rowId xmlns:a16="http://schemas.microsoft.com/office/drawing/2014/main" val="3844706728"/>
                  </a:ext>
                </a:extLst>
              </a:tr>
              <a:tr h="45205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Nam Định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9880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7,236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554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5,6%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4180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42,3%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4394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44,5%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752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7,6%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0,09%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extLst>
                  <a:ext uri="{0D108BD9-81ED-4DB2-BD59-A6C34878D82A}">
                    <a16:rowId xmlns:a16="http://schemas.microsoft.com/office/drawing/2014/main" val="740042670"/>
                  </a:ext>
                </a:extLst>
              </a:tr>
              <a:tr h="45205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Phú Thọ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3023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7,146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256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8,5%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1261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41,7%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1260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41,7%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246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8,1%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0,26%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extLst>
                  <a:ext uri="{0D108BD9-81ED-4DB2-BD59-A6C34878D82A}">
                    <a16:rowId xmlns:a16="http://schemas.microsoft.com/office/drawing/2014/main" val="3036406368"/>
                  </a:ext>
                </a:extLst>
              </a:tr>
              <a:tr h="452054">
                <a:tc>
                  <a:txBody>
                    <a:bodyPr/>
                    <a:lstStyle/>
                    <a:p>
                      <a:pPr algn="l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TP. Hà Nội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26137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6,840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3655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14,0%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11090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42,4%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9422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36,0%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1970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7,5%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0,10%</a:t>
                      </a:r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extLst>
                  <a:ext uri="{0D108BD9-81ED-4DB2-BD59-A6C34878D82A}">
                    <a16:rowId xmlns:a16="http://schemas.microsoft.com/office/drawing/2014/main" val="2126515955"/>
                  </a:ext>
                </a:extLst>
              </a:tr>
              <a:tr h="452054">
                <a:tc>
                  <a:txBody>
                    <a:bodyPr/>
                    <a:lstStyle/>
                    <a:p>
                      <a:pPr algn="l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2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extLst>
                  <a:ext uri="{0D108BD9-81ED-4DB2-BD59-A6C34878D82A}">
                    <a16:rowId xmlns:a16="http://schemas.microsoft.com/office/drawing/2014/main" val="2280258006"/>
                  </a:ext>
                </a:extLst>
              </a:tr>
              <a:tr h="895403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Thi thử tháng 3.2023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5834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6,994</a:t>
                      </a:r>
                      <a:endParaRPr lang="vi-VN" sz="22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330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5,7%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3099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53,1%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2231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38,2%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174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3,0%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2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0,0%</a:t>
                      </a:r>
                      <a:endParaRPr lang="vi-VN" sz="22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6583" marR="6583" marT="6583" marB="0" anchor="ctr"/>
                </a:tc>
                <a:extLst>
                  <a:ext uri="{0D108BD9-81ED-4DB2-BD59-A6C34878D82A}">
                    <a16:rowId xmlns:a16="http://schemas.microsoft.com/office/drawing/2014/main" val="4195487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37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232739"/>
              </p:ext>
            </p:extLst>
          </p:nvPr>
        </p:nvGraphicFramePr>
        <p:xfrm>
          <a:off x="-151015" y="53340"/>
          <a:ext cx="12132000" cy="6751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2029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ĐIỂM THI MÔN HÓA HỌC CÁC TỈNH NĂM 2022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ECA104-ED48-64E8-0944-185BDC8AA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3526"/>
              </p:ext>
            </p:extLst>
          </p:nvPr>
        </p:nvGraphicFramePr>
        <p:xfrm>
          <a:off x="403759" y="743712"/>
          <a:ext cx="11507191" cy="457720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698173">
                  <a:extLst>
                    <a:ext uri="{9D8B030D-6E8A-4147-A177-3AD203B41FA5}">
                      <a16:colId xmlns:a16="http://schemas.microsoft.com/office/drawing/2014/main" val="1162899356"/>
                    </a:ext>
                  </a:extLst>
                </a:gridCol>
                <a:gridCol w="1294411">
                  <a:extLst>
                    <a:ext uri="{9D8B030D-6E8A-4147-A177-3AD203B41FA5}">
                      <a16:colId xmlns:a16="http://schemas.microsoft.com/office/drawing/2014/main" val="1668436899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1105808999"/>
                    </a:ext>
                  </a:extLst>
                </a:gridCol>
                <a:gridCol w="463138">
                  <a:extLst>
                    <a:ext uri="{9D8B030D-6E8A-4147-A177-3AD203B41FA5}">
                      <a16:colId xmlns:a16="http://schemas.microsoft.com/office/drawing/2014/main" val="1158474397"/>
                    </a:ext>
                  </a:extLst>
                </a:gridCol>
                <a:gridCol w="617517">
                  <a:extLst>
                    <a:ext uri="{9D8B030D-6E8A-4147-A177-3AD203B41FA5}">
                      <a16:colId xmlns:a16="http://schemas.microsoft.com/office/drawing/2014/main" val="3105243803"/>
                    </a:ext>
                  </a:extLst>
                </a:gridCol>
                <a:gridCol w="760021">
                  <a:extLst>
                    <a:ext uri="{9D8B030D-6E8A-4147-A177-3AD203B41FA5}">
                      <a16:colId xmlns:a16="http://schemas.microsoft.com/office/drawing/2014/main" val="1999390873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290819991"/>
                    </a:ext>
                  </a:extLst>
                </a:gridCol>
                <a:gridCol w="878774">
                  <a:extLst>
                    <a:ext uri="{9D8B030D-6E8A-4147-A177-3AD203B41FA5}">
                      <a16:colId xmlns:a16="http://schemas.microsoft.com/office/drawing/2014/main" val="1485131616"/>
                    </a:ext>
                  </a:extLst>
                </a:gridCol>
                <a:gridCol w="748146">
                  <a:extLst>
                    <a:ext uri="{9D8B030D-6E8A-4147-A177-3AD203B41FA5}">
                      <a16:colId xmlns:a16="http://schemas.microsoft.com/office/drawing/2014/main" val="2948273483"/>
                    </a:ext>
                  </a:extLst>
                </a:gridCol>
                <a:gridCol w="760020">
                  <a:extLst>
                    <a:ext uri="{9D8B030D-6E8A-4147-A177-3AD203B41FA5}">
                      <a16:colId xmlns:a16="http://schemas.microsoft.com/office/drawing/2014/main" val="3684043420"/>
                    </a:ext>
                  </a:extLst>
                </a:gridCol>
                <a:gridCol w="676894">
                  <a:extLst>
                    <a:ext uri="{9D8B030D-6E8A-4147-A177-3AD203B41FA5}">
                      <a16:colId xmlns:a16="http://schemas.microsoft.com/office/drawing/2014/main" val="3387749109"/>
                    </a:ext>
                  </a:extLst>
                </a:gridCol>
                <a:gridCol w="700644">
                  <a:extLst>
                    <a:ext uri="{9D8B030D-6E8A-4147-A177-3AD203B41FA5}">
                      <a16:colId xmlns:a16="http://schemas.microsoft.com/office/drawing/2014/main" val="3763537905"/>
                    </a:ext>
                  </a:extLst>
                </a:gridCol>
                <a:gridCol w="617517">
                  <a:extLst>
                    <a:ext uri="{9D8B030D-6E8A-4147-A177-3AD203B41FA5}">
                      <a16:colId xmlns:a16="http://schemas.microsoft.com/office/drawing/2014/main" val="1948999890"/>
                    </a:ext>
                  </a:extLst>
                </a:gridCol>
                <a:gridCol w="760020">
                  <a:extLst>
                    <a:ext uri="{9D8B030D-6E8A-4147-A177-3AD203B41FA5}">
                      <a16:colId xmlns:a16="http://schemas.microsoft.com/office/drawing/2014/main" val="737370247"/>
                    </a:ext>
                  </a:extLst>
                </a:gridCol>
              </a:tblGrid>
              <a:tr h="5150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Sở GDĐT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Tổng số dự thi năm 2022</a:t>
                      </a:r>
                    </a:p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TB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XT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</a:rPr>
                        <a:t>&lt;5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</a:rPr>
                        <a:t>5-7.25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</a:rPr>
                        <a:t>7.5-8.75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</a:rPr>
                        <a:t>≥9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800786"/>
                  </a:ext>
                </a:extLst>
              </a:tr>
              <a:tr h="454443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31640"/>
                  </a:ext>
                </a:extLst>
              </a:tr>
              <a:tr h="4544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Tuyên Quang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1053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7,397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44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4,2%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383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36,4%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558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53,0%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68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6,5%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0,00%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extLst>
                  <a:ext uri="{0D108BD9-81ED-4DB2-BD59-A6C34878D82A}">
                    <a16:rowId xmlns:a16="http://schemas.microsoft.com/office/drawing/2014/main" val="3690597079"/>
                  </a:ext>
                </a:extLst>
              </a:tr>
              <a:tr h="4544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Ninh Bình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3335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7,340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211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6,3%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1175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35,2%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1666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50,0%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283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8,5%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0,06%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extLst>
                  <a:ext uri="{0D108BD9-81ED-4DB2-BD59-A6C34878D82A}">
                    <a16:rowId xmlns:a16="http://schemas.microsoft.com/office/drawing/2014/main" val="3680313828"/>
                  </a:ext>
                </a:extLst>
              </a:tr>
              <a:tr h="4544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Nam Định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9904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7,335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659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6,7%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3426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34,6%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5063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51,1%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756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7,6%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0,02%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extLst>
                  <a:ext uri="{0D108BD9-81ED-4DB2-BD59-A6C34878D82A}">
                    <a16:rowId xmlns:a16="http://schemas.microsoft.com/office/drawing/2014/main" val="3477915166"/>
                  </a:ext>
                </a:extLst>
              </a:tr>
              <a:tr h="4544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5496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7,236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471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8,6%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1919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34,9%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2654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48,3%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452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8,2%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0,15%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059849"/>
                  </a:ext>
                </a:extLst>
              </a:tr>
              <a:tr h="4544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Hà Tĩnh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4170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7,225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415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10,0%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1365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32,7%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1996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47,9%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394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9,4%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0,12%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extLst>
                  <a:ext uri="{0D108BD9-81ED-4DB2-BD59-A6C34878D82A}">
                    <a16:rowId xmlns:a16="http://schemas.microsoft.com/office/drawing/2014/main" val="1018032482"/>
                  </a:ext>
                </a:extLst>
              </a:tr>
              <a:tr h="454443"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b"/>
                </a:tc>
                <a:extLst>
                  <a:ext uri="{0D108BD9-81ED-4DB2-BD59-A6C34878D82A}">
                    <a16:rowId xmlns:a16="http://schemas.microsoft.com/office/drawing/2014/main" val="2688396758"/>
                  </a:ext>
                </a:extLst>
              </a:tr>
              <a:tr h="623536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Thi thử tháng 3.2023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5834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6,81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558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</a:rPr>
                        <a:t>9,6%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3153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54,0%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</a:rPr>
                        <a:t>1824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31,3%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</a:rPr>
                        <a:t>299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5,1%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21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0,4%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/>
                </a:tc>
                <a:extLst>
                  <a:ext uri="{0D108BD9-81ED-4DB2-BD59-A6C34878D82A}">
                    <a16:rowId xmlns:a16="http://schemas.microsoft.com/office/drawing/2014/main" val="461210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739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ĐIỂM THI MÔN SINH HỌC CÁC TỈNH NĂM 2022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5F878AA-22FC-0E55-7E65-8733E3923D83}"/>
              </a:ext>
            </a:extLst>
          </p:cNvPr>
          <p:cNvSpPr txBox="1">
            <a:spLocks/>
          </p:cNvSpPr>
          <p:nvPr/>
        </p:nvSpPr>
        <p:spPr>
          <a:xfrm>
            <a:off x="-72969" y="5471956"/>
            <a:ext cx="12100957" cy="40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mỗi HS thuộc nhóm từ 4.0-6.0 làm đúng thêm 1 câu hỏi thì điểm TB Sinh toàn tỉnh là 5.042 đứng thứ 39 toàn quốc</a:t>
            </a:r>
            <a:endParaRPr lang="vi-VN" sz="1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FF5DD60-8CE7-8B26-864D-5524290BF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528550"/>
              </p:ext>
            </p:extLst>
          </p:nvPr>
        </p:nvGraphicFramePr>
        <p:xfrm>
          <a:off x="241328" y="617865"/>
          <a:ext cx="11472364" cy="470571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905899">
                  <a:extLst>
                    <a:ext uri="{9D8B030D-6E8A-4147-A177-3AD203B41FA5}">
                      <a16:colId xmlns:a16="http://schemas.microsoft.com/office/drawing/2014/main" val="1730814967"/>
                    </a:ext>
                  </a:extLst>
                </a:gridCol>
                <a:gridCol w="1117252">
                  <a:extLst>
                    <a:ext uri="{9D8B030D-6E8A-4147-A177-3AD203B41FA5}">
                      <a16:colId xmlns:a16="http://schemas.microsoft.com/office/drawing/2014/main" val="3608822668"/>
                    </a:ext>
                  </a:extLst>
                </a:gridCol>
                <a:gridCol w="677744">
                  <a:extLst>
                    <a:ext uri="{9D8B030D-6E8A-4147-A177-3AD203B41FA5}">
                      <a16:colId xmlns:a16="http://schemas.microsoft.com/office/drawing/2014/main" val="3578386987"/>
                    </a:ext>
                  </a:extLst>
                </a:gridCol>
                <a:gridCol w="575055">
                  <a:extLst>
                    <a:ext uri="{9D8B030D-6E8A-4147-A177-3AD203B41FA5}">
                      <a16:colId xmlns:a16="http://schemas.microsoft.com/office/drawing/2014/main" val="2798249729"/>
                    </a:ext>
                  </a:extLst>
                </a:gridCol>
                <a:gridCol w="772219">
                  <a:extLst>
                    <a:ext uri="{9D8B030D-6E8A-4147-A177-3AD203B41FA5}">
                      <a16:colId xmlns:a16="http://schemas.microsoft.com/office/drawing/2014/main" val="2197063266"/>
                    </a:ext>
                  </a:extLst>
                </a:gridCol>
                <a:gridCol w="772219">
                  <a:extLst>
                    <a:ext uri="{9D8B030D-6E8A-4147-A177-3AD203B41FA5}">
                      <a16:colId xmlns:a16="http://schemas.microsoft.com/office/drawing/2014/main" val="978233422"/>
                    </a:ext>
                  </a:extLst>
                </a:gridCol>
                <a:gridCol w="920089">
                  <a:extLst>
                    <a:ext uri="{9D8B030D-6E8A-4147-A177-3AD203B41FA5}">
                      <a16:colId xmlns:a16="http://schemas.microsoft.com/office/drawing/2014/main" val="907798375"/>
                    </a:ext>
                  </a:extLst>
                </a:gridCol>
                <a:gridCol w="920089">
                  <a:extLst>
                    <a:ext uri="{9D8B030D-6E8A-4147-A177-3AD203B41FA5}">
                      <a16:colId xmlns:a16="http://schemas.microsoft.com/office/drawing/2014/main" val="453374757"/>
                    </a:ext>
                  </a:extLst>
                </a:gridCol>
                <a:gridCol w="805078">
                  <a:extLst>
                    <a:ext uri="{9D8B030D-6E8A-4147-A177-3AD203B41FA5}">
                      <a16:colId xmlns:a16="http://schemas.microsoft.com/office/drawing/2014/main" val="3964010321"/>
                    </a:ext>
                  </a:extLst>
                </a:gridCol>
                <a:gridCol w="805078">
                  <a:extLst>
                    <a:ext uri="{9D8B030D-6E8A-4147-A177-3AD203B41FA5}">
                      <a16:colId xmlns:a16="http://schemas.microsoft.com/office/drawing/2014/main" val="3987171268"/>
                    </a:ext>
                  </a:extLst>
                </a:gridCol>
                <a:gridCol w="755788">
                  <a:extLst>
                    <a:ext uri="{9D8B030D-6E8A-4147-A177-3AD203B41FA5}">
                      <a16:colId xmlns:a16="http://schemas.microsoft.com/office/drawing/2014/main" val="1800948228"/>
                    </a:ext>
                  </a:extLst>
                </a:gridCol>
                <a:gridCol w="755788">
                  <a:extLst>
                    <a:ext uri="{9D8B030D-6E8A-4147-A177-3AD203B41FA5}">
                      <a16:colId xmlns:a16="http://schemas.microsoft.com/office/drawing/2014/main" val="1530229646"/>
                    </a:ext>
                  </a:extLst>
                </a:gridCol>
                <a:gridCol w="690066">
                  <a:extLst>
                    <a:ext uri="{9D8B030D-6E8A-4147-A177-3AD203B41FA5}">
                      <a16:colId xmlns:a16="http://schemas.microsoft.com/office/drawing/2014/main" val="3517158114"/>
                    </a:ext>
                  </a:extLst>
                </a:gridCol>
              </a:tblGrid>
              <a:tr h="3517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Tên sở GDĐT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Tổng số dự thi năm 2022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TB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&lt;4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4.0-6.0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6.25-7.75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≥8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440246"/>
                  </a:ext>
                </a:extLst>
              </a:tr>
              <a:tr h="351706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SL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257834"/>
                  </a:ext>
                </a:extLst>
              </a:tr>
              <a:tr h="35170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Tuyên Quang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1017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5,980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7,4%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460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45,2%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390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38,3%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extLst>
                  <a:ext uri="{0D108BD9-81ED-4DB2-BD59-A6C34878D82A}">
                    <a16:rowId xmlns:a16="http://schemas.microsoft.com/office/drawing/2014/main" val="3883256087"/>
                  </a:ext>
                </a:extLst>
              </a:tr>
              <a:tr h="35170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Vĩnh Phúc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4005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5,542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444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11,1%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2250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56,2%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1061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26,5%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250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6,2%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extLst>
                  <a:ext uri="{0D108BD9-81ED-4DB2-BD59-A6C34878D82A}">
                    <a16:rowId xmlns:a16="http://schemas.microsoft.com/office/drawing/2014/main" val="3048399195"/>
                  </a:ext>
                </a:extLst>
              </a:tr>
              <a:tr h="35170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Yên Bái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849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5,540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15,2%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424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49,9%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220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25,9%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extLst>
                  <a:ext uri="{0D108BD9-81ED-4DB2-BD59-A6C34878D82A}">
                    <a16:rowId xmlns:a16="http://schemas.microsoft.com/office/drawing/2014/main" val="604523710"/>
                  </a:ext>
                </a:extLst>
              </a:tr>
              <a:tr h="35170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Nam Định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9746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5,507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1111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11,4%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5568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57,1%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2503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25,7%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564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5,8%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extLst>
                  <a:ext uri="{0D108BD9-81ED-4DB2-BD59-A6C34878D82A}">
                    <a16:rowId xmlns:a16="http://schemas.microsoft.com/office/drawing/2014/main" val="815661970"/>
                  </a:ext>
                </a:extLst>
              </a:tr>
              <a:tr h="35170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Ninh Bình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3257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5,450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393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12,1%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1907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58,6%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769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23,6%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188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5,8%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extLst>
                  <a:ext uri="{0D108BD9-81ED-4DB2-BD59-A6C34878D82A}">
                    <a16:rowId xmlns:a16="http://schemas.microsoft.com/office/drawing/2014/main" val="227291897"/>
                  </a:ext>
                </a:extLst>
              </a:tr>
              <a:tr h="35170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Phú Thọ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2991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5,314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536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17,9%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1586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53,0%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633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21,2%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236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7,9%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extLst>
                  <a:ext uri="{0D108BD9-81ED-4DB2-BD59-A6C34878D82A}">
                    <a16:rowId xmlns:a16="http://schemas.microsoft.com/office/drawing/2014/main" val="4143779506"/>
                  </a:ext>
                </a:extLst>
              </a:tr>
              <a:tr h="35170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Giang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4887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5,183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875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17,9%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2820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57,7%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945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19,3%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247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5,1%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extLst>
                  <a:ext uri="{0D108BD9-81ED-4DB2-BD59-A6C34878D82A}">
                    <a16:rowId xmlns:a16="http://schemas.microsoft.com/office/drawing/2014/main" val="1438608448"/>
                  </a:ext>
                </a:extLst>
              </a:tr>
              <a:tr h="35170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5418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4,894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1257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23,2%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3218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59,4%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744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13,7%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199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3,7%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979247"/>
                  </a:ext>
                </a:extLst>
              </a:tr>
              <a:tr h="351706"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extLst>
                  <a:ext uri="{0D108BD9-81ED-4DB2-BD59-A6C34878D82A}">
                    <a16:rowId xmlns:a16="http://schemas.microsoft.com/office/drawing/2014/main" val="1014758263"/>
                  </a:ext>
                </a:extLst>
              </a:tr>
              <a:tr h="482573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Thi thử tháng 3.2023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5834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6,002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538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9,2%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2476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42,4%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2180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37,4%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640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11,0%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8179" marR="8179" marT="8179" marB="0" anchor="ctr"/>
                </a:tc>
                <a:extLst>
                  <a:ext uri="{0D108BD9-81ED-4DB2-BD59-A6C34878D82A}">
                    <a16:rowId xmlns:a16="http://schemas.microsoft.com/office/drawing/2014/main" val="3705842085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FFE34511-3EDA-6820-06AA-530C6788E527}"/>
              </a:ext>
            </a:extLst>
          </p:cNvPr>
          <p:cNvSpPr txBox="1">
            <a:spLocks/>
          </p:cNvSpPr>
          <p:nvPr/>
        </p:nvSpPr>
        <p:spPr>
          <a:xfrm>
            <a:off x="-72969" y="5880227"/>
            <a:ext cx="12100957" cy="40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mỗi HS thuộc nhóm từ 4.0-6.0 làm đúng thêm 2 câu hỏi thì điểm TB Sinh toàn tỉnh là 5.191 đứng thứ 22 toàn quốc</a:t>
            </a:r>
            <a:endParaRPr lang="vi-VN" sz="1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3DB40C-74B7-D0FD-1F15-DEC5946A2447}"/>
              </a:ext>
            </a:extLst>
          </p:cNvPr>
          <p:cNvSpPr txBox="1">
            <a:spLocks/>
          </p:cNvSpPr>
          <p:nvPr/>
        </p:nvSpPr>
        <p:spPr>
          <a:xfrm>
            <a:off x="-72969" y="6335486"/>
            <a:ext cx="12100957" cy="40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điểm TB môn Sinh năm 2022 bằng điểm thi thử tháng 3.2023 thì điểm TB toàn tỉnh đứng thứ 5 toàn quốc</a:t>
            </a:r>
            <a:endParaRPr lang="vi-VN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40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 dirty="0">
                <a:solidFill>
                  <a:srgbClr val="0000FF"/>
                </a:solidFill>
                <a:effectLst/>
              </a:rPr>
              <a:t>THỐNG KÊ HỌC SINH </a:t>
            </a:r>
            <a:r>
              <a:rPr lang="vi-VN" b="1" dirty="0">
                <a:solidFill>
                  <a:srgbClr val="0000FF"/>
                </a:solidFill>
              </a:rPr>
              <a:t>ĐIỂM DƯỚI 5 MÔN VẬT LÍ KỲ THI THỬ THÁNG 3.2023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1291383-1E2B-2C1A-0BA8-945374B0B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6059535"/>
              </p:ext>
            </p:extLst>
          </p:nvPr>
        </p:nvGraphicFramePr>
        <p:xfrm>
          <a:off x="264769" y="590452"/>
          <a:ext cx="10529901" cy="6046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4571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 dirty="0">
                <a:solidFill>
                  <a:srgbClr val="0000FF"/>
                </a:solidFill>
                <a:effectLst/>
              </a:rPr>
              <a:t>THỐNG KÊ HỌC SINH </a:t>
            </a:r>
            <a:r>
              <a:rPr lang="vi-VN" b="1" dirty="0">
                <a:solidFill>
                  <a:srgbClr val="0000FF"/>
                </a:solidFill>
              </a:rPr>
              <a:t>ĐIỂM DƯỚI 5 MÔN HÓA HỌC KỲ THI THỬ THÁNG 3.2023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1291383-1E2B-2C1A-0BA8-945374B0B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5580577"/>
              </p:ext>
            </p:extLst>
          </p:nvPr>
        </p:nvGraphicFramePr>
        <p:xfrm>
          <a:off x="264769" y="590452"/>
          <a:ext cx="10529901" cy="626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7934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 dirty="0">
                <a:solidFill>
                  <a:srgbClr val="0000FF"/>
                </a:solidFill>
                <a:effectLst/>
              </a:rPr>
              <a:t>THỐNG KÊ HỌC SINH </a:t>
            </a:r>
            <a:r>
              <a:rPr lang="vi-VN" b="1" dirty="0">
                <a:solidFill>
                  <a:srgbClr val="0000FF"/>
                </a:solidFill>
              </a:rPr>
              <a:t>ĐIỂM MÔN SINH HỌC KỲ THI THỬ THÁNG 3.2023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1291383-1E2B-2C1A-0BA8-945374B0B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3755997"/>
              </p:ext>
            </p:extLst>
          </p:nvPr>
        </p:nvGraphicFramePr>
        <p:xfrm>
          <a:off x="264769" y="590452"/>
          <a:ext cx="5649143" cy="626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3A98B76-58B6-DCD8-BD5A-901216817D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3220538"/>
              </p:ext>
            </p:extLst>
          </p:nvPr>
        </p:nvGraphicFramePr>
        <p:xfrm>
          <a:off x="6282338" y="590452"/>
          <a:ext cx="5649143" cy="626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1175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 dirty="0">
                <a:solidFill>
                  <a:srgbClr val="0000FF"/>
                </a:solidFill>
                <a:effectLst/>
              </a:rPr>
              <a:t>THỐNG KÊ HỌC SINH TRONG TỐP 100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C6B6D4-B37F-BEF5-1039-5D4EAF3BE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623676"/>
              </p:ext>
            </p:extLst>
          </p:nvPr>
        </p:nvGraphicFramePr>
        <p:xfrm>
          <a:off x="314091" y="590452"/>
          <a:ext cx="11406853" cy="599337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61685">
                  <a:extLst>
                    <a:ext uri="{9D8B030D-6E8A-4147-A177-3AD203B41FA5}">
                      <a16:colId xmlns:a16="http://schemas.microsoft.com/office/drawing/2014/main" val="3384145360"/>
                    </a:ext>
                  </a:extLst>
                </a:gridCol>
                <a:gridCol w="2856319">
                  <a:extLst>
                    <a:ext uri="{9D8B030D-6E8A-4147-A177-3AD203B41FA5}">
                      <a16:colId xmlns:a16="http://schemas.microsoft.com/office/drawing/2014/main" val="2839848705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2197094064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2980712080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1108450019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875819822"/>
                    </a:ext>
                  </a:extLst>
                </a:gridCol>
                <a:gridCol w="1302237">
                  <a:extLst>
                    <a:ext uri="{9D8B030D-6E8A-4147-A177-3AD203B41FA5}">
                      <a16:colId xmlns:a16="http://schemas.microsoft.com/office/drawing/2014/main" val="4103760852"/>
                    </a:ext>
                  </a:extLst>
                </a:gridCol>
                <a:gridCol w="1277664">
                  <a:extLst>
                    <a:ext uri="{9D8B030D-6E8A-4147-A177-3AD203B41FA5}">
                      <a16:colId xmlns:a16="http://schemas.microsoft.com/office/drawing/2014/main" val="3030242420"/>
                    </a:ext>
                  </a:extLst>
                </a:gridCol>
              </a:tblGrid>
              <a:tr h="306035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TT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Sở GDĐT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A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A1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B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C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Khối D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Tổng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1622699076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Nội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68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637216655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Tĩnh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1547907880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37720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TP. Hồ Chí Minh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378462193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Nghệ An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616338595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Hải Phòng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219740437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Nam Định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25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954083710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Thanh Hoá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23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1756507408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Ninh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132276109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Thái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608174288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Hưng Yên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3448180772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Giang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432912868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Đà Nẵng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400029456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Phú Thọ</a:t>
                      </a:r>
                      <a:endParaRPr lang="vi-VN" sz="2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2080784561"/>
                  </a:ext>
                </a:extLst>
              </a:tr>
              <a:tr h="28701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Vĩnh Phúc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26" marR="8826" marT="8826" marB="0" anchor="ctr"/>
                </a:tc>
                <a:extLst>
                  <a:ext uri="{0D108BD9-81ED-4DB2-BD59-A6C34878D82A}">
                    <a16:rowId xmlns:a16="http://schemas.microsoft.com/office/drawing/2014/main" val="1551678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876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>
                <a:solidFill>
                  <a:srgbClr val="0000FF"/>
                </a:solidFill>
                <a:effectLst/>
              </a:rPr>
              <a:t>THỐNG KÊ HỌC SINH TRONG TỐP 100 KHỐI A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10" name="Bảng 9">
            <a:extLst>
              <a:ext uri="{FF2B5EF4-FFF2-40B4-BE49-F238E27FC236}">
                <a16:creationId xmlns:a16="http://schemas.microsoft.com/office/drawing/2014/main" id="{591D2263-2C33-D1ED-88AB-B22E3BE41ED0}"/>
              </a:ext>
            </a:extLst>
          </p:cNvPr>
          <p:cNvGraphicFramePr>
            <a:graphicFrameLocks noGrp="1"/>
          </p:cNvGraphicFramePr>
          <p:nvPr/>
        </p:nvGraphicFramePr>
        <p:xfrm>
          <a:off x="200297" y="590451"/>
          <a:ext cx="11756570" cy="617159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010595">
                  <a:extLst>
                    <a:ext uri="{9D8B030D-6E8A-4147-A177-3AD203B41FA5}">
                      <a16:colId xmlns:a16="http://schemas.microsoft.com/office/drawing/2014/main" val="266323624"/>
                    </a:ext>
                  </a:extLst>
                </a:gridCol>
                <a:gridCol w="1246399">
                  <a:extLst>
                    <a:ext uri="{9D8B030D-6E8A-4147-A177-3AD203B41FA5}">
                      <a16:colId xmlns:a16="http://schemas.microsoft.com/office/drawing/2014/main" val="1017223116"/>
                    </a:ext>
                  </a:extLst>
                </a:gridCol>
                <a:gridCol w="1145340">
                  <a:extLst>
                    <a:ext uri="{9D8B030D-6E8A-4147-A177-3AD203B41FA5}">
                      <a16:colId xmlns:a16="http://schemas.microsoft.com/office/drawing/2014/main" val="5450983"/>
                    </a:ext>
                  </a:extLst>
                </a:gridCol>
                <a:gridCol w="741101">
                  <a:extLst>
                    <a:ext uri="{9D8B030D-6E8A-4147-A177-3AD203B41FA5}">
                      <a16:colId xmlns:a16="http://schemas.microsoft.com/office/drawing/2014/main" val="521193761"/>
                    </a:ext>
                  </a:extLst>
                </a:gridCol>
                <a:gridCol w="741101">
                  <a:extLst>
                    <a:ext uri="{9D8B030D-6E8A-4147-A177-3AD203B41FA5}">
                      <a16:colId xmlns:a16="http://schemas.microsoft.com/office/drawing/2014/main" val="168381996"/>
                    </a:ext>
                  </a:extLst>
                </a:gridCol>
                <a:gridCol w="875847">
                  <a:extLst>
                    <a:ext uri="{9D8B030D-6E8A-4147-A177-3AD203B41FA5}">
                      <a16:colId xmlns:a16="http://schemas.microsoft.com/office/drawing/2014/main" val="2454085203"/>
                    </a:ext>
                  </a:extLst>
                </a:gridCol>
                <a:gridCol w="875847">
                  <a:extLst>
                    <a:ext uri="{9D8B030D-6E8A-4147-A177-3AD203B41FA5}">
                      <a16:colId xmlns:a16="http://schemas.microsoft.com/office/drawing/2014/main" val="2140105378"/>
                    </a:ext>
                  </a:extLst>
                </a:gridCol>
                <a:gridCol w="1650636">
                  <a:extLst>
                    <a:ext uri="{9D8B030D-6E8A-4147-A177-3AD203B41FA5}">
                      <a16:colId xmlns:a16="http://schemas.microsoft.com/office/drawing/2014/main" val="3398953993"/>
                    </a:ext>
                  </a:extLst>
                </a:gridCol>
                <a:gridCol w="1111653">
                  <a:extLst>
                    <a:ext uri="{9D8B030D-6E8A-4147-A177-3AD203B41FA5}">
                      <a16:colId xmlns:a16="http://schemas.microsoft.com/office/drawing/2014/main" val="422481903"/>
                    </a:ext>
                  </a:extLst>
                </a:gridCol>
                <a:gridCol w="656885">
                  <a:extLst>
                    <a:ext uri="{9D8B030D-6E8A-4147-A177-3AD203B41FA5}">
                      <a16:colId xmlns:a16="http://schemas.microsoft.com/office/drawing/2014/main" val="393613630"/>
                    </a:ext>
                  </a:extLst>
                </a:gridCol>
                <a:gridCol w="757946">
                  <a:extLst>
                    <a:ext uri="{9D8B030D-6E8A-4147-A177-3AD203B41FA5}">
                      <a16:colId xmlns:a16="http://schemas.microsoft.com/office/drawing/2014/main" val="3983438906"/>
                    </a:ext>
                  </a:extLst>
                </a:gridCol>
                <a:gridCol w="943220">
                  <a:extLst>
                    <a:ext uri="{9D8B030D-6E8A-4147-A177-3AD203B41FA5}">
                      <a16:colId xmlns:a16="http://schemas.microsoft.com/office/drawing/2014/main" val="4276163928"/>
                    </a:ext>
                  </a:extLst>
                </a:gridCol>
              </a:tblGrid>
              <a:tr h="27644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Thi TN năm 2022</a:t>
                      </a: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vi-V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Thi thử tháng 3.2023</a:t>
                      </a: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132141"/>
                  </a:ext>
                </a:extLst>
              </a:tr>
              <a:tr h="208661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Tốp 100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Tỉnh/TP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Tổng điểm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Toán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Vật lí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Hóa học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Tốp đầu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Đơn vị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Tổng điểm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Toán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Vật lí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Hóa học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388612"/>
                  </a:ext>
                </a:extLst>
              </a:tr>
              <a:tr h="456763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Thủ khoa toàn quốc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Hà Nội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30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Nguyễn Văn Cừ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28,55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9,8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140518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29,25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Lương Tài 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28,45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405912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29,15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7037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29,1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Gia Bình 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28,35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374895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29,1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269629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53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29,05</a:t>
                      </a:r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9,8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062388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53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29,05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9,8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Lê Văn Thịnh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009726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68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28,9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28,15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541403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79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28,85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Lương Tài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28,15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5248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79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28,85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Nguyễn Văn Cừ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28,15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059523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79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28,85</a:t>
                      </a:r>
                      <a:endParaRPr lang="vi-VN" sz="14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Nguyễn Văn Cừ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28,15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9,4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9,75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367512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508799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Thuận Thành 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950038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14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Gia Bình 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28,05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798458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Lê Văn Thịnh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28,05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8,8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9,25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809569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Lương Tài 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28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841410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34116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Chuyên BN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224834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Nguyễn Văn Cừ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473226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Lương Tài 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437378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Gia Bình 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993642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Lê Văn Thịnh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965935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Lương Tài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449582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Thuận Thành 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400" b="0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968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641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>
                <a:solidFill>
                  <a:srgbClr val="0000FF"/>
                </a:solidFill>
                <a:effectLst/>
              </a:rPr>
              <a:t>THỐNG KÊ HỌC SINH TRONG TỐP 100 KHỐI A1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4" name="Bảng 3">
            <a:extLst>
              <a:ext uri="{FF2B5EF4-FFF2-40B4-BE49-F238E27FC236}">
                <a16:creationId xmlns:a16="http://schemas.microsoft.com/office/drawing/2014/main" id="{812430DE-43C5-0690-5CE7-5D41CBA36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575905"/>
              </p:ext>
            </p:extLst>
          </p:nvPr>
        </p:nvGraphicFramePr>
        <p:xfrm>
          <a:off x="151040" y="590452"/>
          <a:ext cx="11889920" cy="608455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029059">
                  <a:extLst>
                    <a:ext uri="{9D8B030D-6E8A-4147-A177-3AD203B41FA5}">
                      <a16:colId xmlns:a16="http://schemas.microsoft.com/office/drawing/2014/main" val="624214370"/>
                    </a:ext>
                  </a:extLst>
                </a:gridCol>
                <a:gridCol w="1269173">
                  <a:extLst>
                    <a:ext uri="{9D8B030D-6E8A-4147-A177-3AD203B41FA5}">
                      <a16:colId xmlns:a16="http://schemas.microsoft.com/office/drawing/2014/main" val="98467862"/>
                    </a:ext>
                  </a:extLst>
                </a:gridCol>
                <a:gridCol w="1166268">
                  <a:extLst>
                    <a:ext uri="{9D8B030D-6E8A-4147-A177-3AD203B41FA5}">
                      <a16:colId xmlns:a16="http://schemas.microsoft.com/office/drawing/2014/main" val="16013144"/>
                    </a:ext>
                  </a:extLst>
                </a:gridCol>
                <a:gridCol w="754643">
                  <a:extLst>
                    <a:ext uri="{9D8B030D-6E8A-4147-A177-3AD203B41FA5}">
                      <a16:colId xmlns:a16="http://schemas.microsoft.com/office/drawing/2014/main" val="116911728"/>
                    </a:ext>
                  </a:extLst>
                </a:gridCol>
                <a:gridCol w="754643">
                  <a:extLst>
                    <a:ext uri="{9D8B030D-6E8A-4147-A177-3AD203B41FA5}">
                      <a16:colId xmlns:a16="http://schemas.microsoft.com/office/drawing/2014/main" val="938363852"/>
                    </a:ext>
                  </a:extLst>
                </a:gridCol>
                <a:gridCol w="891851">
                  <a:extLst>
                    <a:ext uri="{9D8B030D-6E8A-4147-A177-3AD203B41FA5}">
                      <a16:colId xmlns:a16="http://schemas.microsoft.com/office/drawing/2014/main" val="2146762115"/>
                    </a:ext>
                  </a:extLst>
                </a:gridCol>
                <a:gridCol w="842685">
                  <a:extLst>
                    <a:ext uri="{9D8B030D-6E8A-4147-A177-3AD203B41FA5}">
                      <a16:colId xmlns:a16="http://schemas.microsoft.com/office/drawing/2014/main" val="2893073647"/>
                    </a:ext>
                  </a:extLst>
                </a:gridCol>
                <a:gridCol w="1425532">
                  <a:extLst>
                    <a:ext uri="{9D8B030D-6E8A-4147-A177-3AD203B41FA5}">
                      <a16:colId xmlns:a16="http://schemas.microsoft.com/office/drawing/2014/main" val="1160991108"/>
                    </a:ext>
                  </a:extLst>
                </a:gridCol>
                <a:gridCol w="1131965">
                  <a:extLst>
                    <a:ext uri="{9D8B030D-6E8A-4147-A177-3AD203B41FA5}">
                      <a16:colId xmlns:a16="http://schemas.microsoft.com/office/drawing/2014/main" val="2558660006"/>
                    </a:ext>
                  </a:extLst>
                </a:gridCol>
                <a:gridCol w="771794">
                  <a:extLst>
                    <a:ext uri="{9D8B030D-6E8A-4147-A177-3AD203B41FA5}">
                      <a16:colId xmlns:a16="http://schemas.microsoft.com/office/drawing/2014/main" val="1207626874"/>
                    </a:ext>
                  </a:extLst>
                </a:gridCol>
                <a:gridCol w="891851">
                  <a:extLst>
                    <a:ext uri="{9D8B030D-6E8A-4147-A177-3AD203B41FA5}">
                      <a16:colId xmlns:a16="http://schemas.microsoft.com/office/drawing/2014/main" val="381569307"/>
                    </a:ext>
                  </a:extLst>
                </a:gridCol>
                <a:gridCol w="960456">
                  <a:extLst>
                    <a:ext uri="{9D8B030D-6E8A-4147-A177-3AD203B41FA5}">
                      <a16:colId xmlns:a16="http://schemas.microsoft.com/office/drawing/2014/main" val="3565643445"/>
                    </a:ext>
                  </a:extLst>
                </a:gridCol>
              </a:tblGrid>
              <a:tr h="34782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vi-VN" sz="1600" b="1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Thi TN năm 2022</a:t>
                      </a: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vi-VN" sz="1600" b="1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Thi thử tháng 3.2023</a:t>
                      </a: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24236"/>
                  </a:ext>
                </a:extLst>
              </a:tr>
              <a:tr h="43938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Tốp 100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Tỉnh/TP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Tổng điểm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Toán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Vật lí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Tiếng Anh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Tốp đầu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Đơn vị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Tổng điểm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Toán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Vật lí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Tiếng Anh</a:t>
                      </a:r>
                      <a:endParaRPr lang="vi-VN" sz="16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0615"/>
                  </a:ext>
                </a:extLst>
              </a:tr>
              <a:tr h="569514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Thủ khoa toàn quốc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Hà Nội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29.8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9.8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28,35</a:t>
                      </a:r>
                      <a:endParaRPr lang="vi-VN" sz="16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9,80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9,75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8,80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321188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16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28.95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9.75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28,2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9,80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486536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38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28.8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9.4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9.4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Gia Bình 1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27,95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9,60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9,75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8,60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720015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86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28.55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9.75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9.6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Quế Võ 2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27,85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9,60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909513"/>
                  </a:ext>
                </a:extLst>
              </a:tr>
              <a:tr h="284757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27,8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812708"/>
                  </a:ext>
                </a:extLst>
              </a:tr>
              <a:tr h="284757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27,65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6497578"/>
                  </a:ext>
                </a:extLst>
              </a:tr>
              <a:tr h="509974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Thuận Thành 1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27,65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334876"/>
                  </a:ext>
                </a:extLst>
              </a:tr>
              <a:tr h="284757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Quế Võ 2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27,65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717155"/>
                  </a:ext>
                </a:extLst>
              </a:tr>
              <a:tr h="284757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27,65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178067"/>
                  </a:ext>
                </a:extLst>
              </a:tr>
              <a:tr h="284757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27,6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9,20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896815"/>
                  </a:ext>
                </a:extLst>
              </a:tr>
              <a:tr h="284757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251985"/>
                  </a:ext>
                </a:extLst>
              </a:tr>
              <a:tr h="284757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893252"/>
                  </a:ext>
                </a:extLst>
              </a:tr>
              <a:tr h="284757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Quế Võ 2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80874"/>
                  </a:ext>
                </a:extLst>
              </a:tr>
              <a:tr h="284757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Gia Bình 1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410146"/>
                  </a:ext>
                </a:extLst>
              </a:tr>
              <a:tr h="509974"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Thuận Thành 1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6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82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82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>
                <a:solidFill>
                  <a:srgbClr val="0000FF"/>
                </a:solidFill>
                <a:effectLst/>
              </a:rPr>
              <a:t>THỐNG KÊ HỌC SINH TRONG TỐP 100 KHỐI B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4" name="Bảng 3">
            <a:extLst>
              <a:ext uri="{FF2B5EF4-FFF2-40B4-BE49-F238E27FC236}">
                <a16:creationId xmlns:a16="http://schemas.microsoft.com/office/drawing/2014/main" id="{1093CFEA-B41F-6D59-2DDD-8D0607298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352200"/>
              </p:ext>
            </p:extLst>
          </p:nvPr>
        </p:nvGraphicFramePr>
        <p:xfrm>
          <a:off x="235132" y="655766"/>
          <a:ext cx="11721735" cy="601989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211392">
                  <a:extLst>
                    <a:ext uri="{9D8B030D-6E8A-4147-A177-3AD203B41FA5}">
                      <a16:colId xmlns:a16="http://schemas.microsoft.com/office/drawing/2014/main" val="12021581"/>
                    </a:ext>
                  </a:extLst>
                </a:gridCol>
                <a:gridCol w="1054330">
                  <a:extLst>
                    <a:ext uri="{9D8B030D-6E8A-4147-A177-3AD203B41FA5}">
                      <a16:colId xmlns:a16="http://schemas.microsoft.com/office/drawing/2014/main" val="1847495548"/>
                    </a:ext>
                  </a:extLst>
                </a:gridCol>
                <a:gridCol w="853370">
                  <a:extLst>
                    <a:ext uri="{9D8B030D-6E8A-4147-A177-3AD203B41FA5}">
                      <a16:colId xmlns:a16="http://schemas.microsoft.com/office/drawing/2014/main" val="1728910023"/>
                    </a:ext>
                  </a:extLst>
                </a:gridCol>
                <a:gridCol w="791875">
                  <a:extLst>
                    <a:ext uri="{9D8B030D-6E8A-4147-A177-3AD203B41FA5}">
                      <a16:colId xmlns:a16="http://schemas.microsoft.com/office/drawing/2014/main" val="1952027332"/>
                    </a:ext>
                  </a:extLst>
                </a:gridCol>
                <a:gridCol w="683893">
                  <a:extLst>
                    <a:ext uri="{9D8B030D-6E8A-4147-A177-3AD203B41FA5}">
                      <a16:colId xmlns:a16="http://schemas.microsoft.com/office/drawing/2014/main" val="54519804"/>
                    </a:ext>
                  </a:extLst>
                </a:gridCol>
                <a:gridCol w="674894">
                  <a:extLst>
                    <a:ext uri="{9D8B030D-6E8A-4147-A177-3AD203B41FA5}">
                      <a16:colId xmlns:a16="http://schemas.microsoft.com/office/drawing/2014/main" val="679417191"/>
                    </a:ext>
                  </a:extLst>
                </a:gridCol>
                <a:gridCol w="1043836">
                  <a:extLst>
                    <a:ext uri="{9D8B030D-6E8A-4147-A177-3AD203B41FA5}">
                      <a16:colId xmlns:a16="http://schemas.microsoft.com/office/drawing/2014/main" val="3788931976"/>
                    </a:ext>
                  </a:extLst>
                </a:gridCol>
                <a:gridCol w="2681577">
                  <a:extLst>
                    <a:ext uri="{9D8B030D-6E8A-4147-A177-3AD203B41FA5}">
                      <a16:colId xmlns:a16="http://schemas.microsoft.com/office/drawing/2014/main" val="3927870576"/>
                    </a:ext>
                  </a:extLst>
                </a:gridCol>
                <a:gridCol w="692891">
                  <a:extLst>
                    <a:ext uri="{9D8B030D-6E8A-4147-A177-3AD203B41FA5}">
                      <a16:colId xmlns:a16="http://schemas.microsoft.com/office/drawing/2014/main" val="3174176043"/>
                    </a:ext>
                  </a:extLst>
                </a:gridCol>
                <a:gridCol w="701890">
                  <a:extLst>
                    <a:ext uri="{9D8B030D-6E8A-4147-A177-3AD203B41FA5}">
                      <a16:colId xmlns:a16="http://schemas.microsoft.com/office/drawing/2014/main" val="3821944449"/>
                    </a:ext>
                  </a:extLst>
                </a:gridCol>
                <a:gridCol w="521917">
                  <a:extLst>
                    <a:ext uri="{9D8B030D-6E8A-4147-A177-3AD203B41FA5}">
                      <a16:colId xmlns:a16="http://schemas.microsoft.com/office/drawing/2014/main" val="3961716321"/>
                    </a:ext>
                  </a:extLst>
                </a:gridCol>
                <a:gridCol w="809870">
                  <a:extLst>
                    <a:ext uri="{9D8B030D-6E8A-4147-A177-3AD203B41FA5}">
                      <a16:colId xmlns:a16="http://schemas.microsoft.com/office/drawing/2014/main" val="1747365845"/>
                    </a:ext>
                  </a:extLst>
                </a:gridCol>
              </a:tblGrid>
              <a:tr h="35071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vi-VN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Thi TN năm 2022</a:t>
                      </a: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vi-VN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Thi thử tháng 3.2023</a:t>
                      </a: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006208"/>
                  </a:ext>
                </a:extLst>
              </a:tr>
              <a:tr h="541670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Tốp 100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Tỉnh/TP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Tổng điểm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Toán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Hóa học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Sinh học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Tốp dẫn đầu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Đơn vị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Tổng điểm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Toán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Hóa học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Sinh học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432179"/>
                  </a:ext>
                </a:extLst>
              </a:tr>
              <a:tr h="541670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Thủ khoa toàn quốc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Thái Bình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29,35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9,75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Lương Tài 2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28,9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9,50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120152"/>
                  </a:ext>
                </a:extLst>
              </a:tr>
              <a:tr h="34469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28,3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28,75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9,75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793421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9,75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561748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269771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Gia Bình 1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28,35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9,60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9,50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046443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9,80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9,50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012162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Nguyễn Văn Cừ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28,15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9,50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933569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28,15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9,50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315240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Thuận Thành 1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28,05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8,80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512031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985796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005683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Nguyễn Văn Cừ</a:t>
                      </a:r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692663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Lương Tài 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2323361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Gia Bình 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732098"/>
                  </a:ext>
                </a:extLst>
              </a:tr>
              <a:tr h="270835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Thuận Thành 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627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460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349DA24-2731-884D-026A-4FDC13DA29B2}"/>
              </a:ext>
            </a:extLst>
          </p:cNvPr>
          <p:cNvSpPr txBox="1"/>
          <p:nvPr/>
        </p:nvSpPr>
        <p:spPr>
          <a:xfrm>
            <a:off x="314092" y="221120"/>
            <a:ext cx="10083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vi-VN" sz="1800" b="1" u="none" strike="noStrike">
                <a:solidFill>
                  <a:srgbClr val="0000FF"/>
                </a:solidFill>
                <a:effectLst/>
              </a:rPr>
              <a:t>THỐNG KÊ HỌC SINH TRONG TỐP 100 KHỐI D</a:t>
            </a:r>
            <a:endParaRPr lang="vi-VN" sz="1800" b="1" i="0" u="none" strike="noStrike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4" name="Bảng 3">
            <a:extLst>
              <a:ext uri="{FF2B5EF4-FFF2-40B4-BE49-F238E27FC236}">
                <a16:creationId xmlns:a16="http://schemas.microsoft.com/office/drawing/2014/main" id="{006E81FC-B1EE-3667-960F-23747FE82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5627"/>
              </p:ext>
            </p:extLst>
          </p:nvPr>
        </p:nvGraphicFramePr>
        <p:xfrm>
          <a:off x="114004" y="687348"/>
          <a:ext cx="11678195" cy="59495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010734">
                  <a:extLst>
                    <a:ext uri="{9D8B030D-6E8A-4147-A177-3AD203B41FA5}">
                      <a16:colId xmlns:a16="http://schemas.microsoft.com/office/drawing/2014/main" val="2489258150"/>
                    </a:ext>
                  </a:extLst>
                </a:gridCol>
                <a:gridCol w="1246573">
                  <a:extLst>
                    <a:ext uri="{9D8B030D-6E8A-4147-A177-3AD203B41FA5}">
                      <a16:colId xmlns:a16="http://schemas.microsoft.com/office/drawing/2014/main" val="3721906162"/>
                    </a:ext>
                  </a:extLst>
                </a:gridCol>
                <a:gridCol w="790693">
                  <a:extLst>
                    <a:ext uri="{9D8B030D-6E8A-4147-A177-3AD203B41FA5}">
                      <a16:colId xmlns:a16="http://schemas.microsoft.com/office/drawing/2014/main" val="3253412393"/>
                    </a:ext>
                  </a:extLst>
                </a:gridCol>
                <a:gridCol w="661851">
                  <a:extLst>
                    <a:ext uri="{9D8B030D-6E8A-4147-A177-3AD203B41FA5}">
                      <a16:colId xmlns:a16="http://schemas.microsoft.com/office/drawing/2014/main" val="921703435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1389294138"/>
                    </a:ext>
                  </a:extLst>
                </a:gridCol>
                <a:gridCol w="748937">
                  <a:extLst>
                    <a:ext uri="{9D8B030D-6E8A-4147-A177-3AD203B41FA5}">
                      <a16:colId xmlns:a16="http://schemas.microsoft.com/office/drawing/2014/main" val="1468410610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2713595318"/>
                    </a:ext>
                  </a:extLst>
                </a:gridCol>
                <a:gridCol w="1884306">
                  <a:extLst>
                    <a:ext uri="{9D8B030D-6E8A-4147-A177-3AD203B41FA5}">
                      <a16:colId xmlns:a16="http://schemas.microsoft.com/office/drawing/2014/main" val="1141633347"/>
                    </a:ext>
                  </a:extLst>
                </a:gridCol>
                <a:gridCol w="1111809">
                  <a:extLst>
                    <a:ext uri="{9D8B030D-6E8A-4147-A177-3AD203B41FA5}">
                      <a16:colId xmlns:a16="http://schemas.microsoft.com/office/drawing/2014/main" val="3671566906"/>
                    </a:ext>
                  </a:extLst>
                </a:gridCol>
                <a:gridCol w="758050">
                  <a:extLst>
                    <a:ext uri="{9D8B030D-6E8A-4147-A177-3AD203B41FA5}">
                      <a16:colId xmlns:a16="http://schemas.microsoft.com/office/drawing/2014/main" val="1421876098"/>
                    </a:ext>
                  </a:extLst>
                </a:gridCol>
                <a:gridCol w="875970">
                  <a:extLst>
                    <a:ext uri="{9D8B030D-6E8A-4147-A177-3AD203B41FA5}">
                      <a16:colId xmlns:a16="http://schemas.microsoft.com/office/drawing/2014/main" val="675417960"/>
                    </a:ext>
                  </a:extLst>
                </a:gridCol>
                <a:gridCol w="943352">
                  <a:extLst>
                    <a:ext uri="{9D8B030D-6E8A-4147-A177-3AD203B41FA5}">
                      <a16:colId xmlns:a16="http://schemas.microsoft.com/office/drawing/2014/main" val="447501573"/>
                    </a:ext>
                  </a:extLst>
                </a:gridCol>
              </a:tblGrid>
              <a:tr h="25932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vi-VN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Thi TN năm 2022</a:t>
                      </a:r>
                    </a:p>
                  </a:txBody>
                  <a:tcPr marL="7308" marR="7308" marT="7308" marB="0" anchor="ctr"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vi-VN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Thi thử tháng 3.2023</a:t>
                      </a:r>
                    </a:p>
                  </a:txBody>
                  <a:tcPr marL="7308" marR="7308" marT="7308" marB="0" anchor="ctr"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08" marR="7308" marT="730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231508"/>
                  </a:ext>
                </a:extLst>
              </a:tr>
              <a:tr h="56612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Tốp 100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Tỉnh/TP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Tổng điểm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Toán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Văn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Tiếng Anh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Tốp đầu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Đơn vị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Tổng điểm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Toán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Văn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b="1" u="none" strike="noStrike" dirty="0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Tiếng Anh</a:t>
                      </a:r>
                      <a:endParaRPr lang="vi-VN" sz="2000" b="1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582585"/>
                  </a:ext>
                </a:extLst>
              </a:tr>
              <a:tr h="56612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Thủ khoa TQ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Hải Phòng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Lý Thái Tổ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vi-VN" sz="20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9,60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363056150"/>
                  </a:ext>
                </a:extLst>
              </a:tr>
              <a:tr h="207545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285246409"/>
                  </a:ext>
                </a:extLst>
              </a:tr>
              <a:tr h="230459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Ngô Gia Tự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8,80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9,50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629710980"/>
                  </a:ext>
                </a:extLst>
              </a:tr>
              <a:tr h="192413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Quế Võ 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27,45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9,80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4140071431"/>
                  </a:ext>
                </a:extLst>
              </a:tr>
              <a:tr h="97067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28.20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3005376848"/>
                  </a:ext>
                </a:extLst>
              </a:tr>
              <a:tr h="110094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28.15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8.4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9.75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Quế Võ 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27,35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8,75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9,40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3193644014"/>
                  </a:ext>
                </a:extLst>
              </a:tr>
              <a:tr h="68674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9.4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Hàn Thuyên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27,05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9,00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8,80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944311625"/>
                  </a:ext>
                </a:extLst>
              </a:tr>
              <a:tr h="160525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28.05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8.8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9.25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27,05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8,00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9,25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9,80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3601642023"/>
                  </a:ext>
                </a:extLst>
              </a:tr>
              <a:tr h="234512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88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28.00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2807671301"/>
                  </a:ext>
                </a:extLst>
              </a:tr>
              <a:tr h="283064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2579251501"/>
                  </a:ext>
                </a:extLst>
              </a:tr>
              <a:tr h="283064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Chuyên BN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502674296"/>
                  </a:ext>
                </a:extLst>
              </a:tr>
              <a:tr h="283064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Quế Võ 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4026393728"/>
                  </a:ext>
                </a:extLst>
              </a:tr>
              <a:tr h="283064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Ngô Gia Tự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3812206329"/>
                  </a:ext>
                </a:extLst>
              </a:tr>
              <a:tr h="283064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Lý Thái Tổ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3021327786"/>
                  </a:ext>
                </a:extLst>
              </a:tr>
              <a:tr h="283064"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Hàn Thuyên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0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2000" b="0" i="0" u="none" strike="noStrike" dirty="0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439" marR="9439" marT="9439" marB="0" anchor="ctr"/>
                </a:tc>
                <a:extLst>
                  <a:ext uri="{0D108BD9-81ED-4DB2-BD59-A6C34878D82A}">
                    <a16:rowId xmlns:a16="http://schemas.microsoft.com/office/drawing/2014/main" val="1059650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78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ỗ dành sẵn cho Nội dung 6">
            <a:extLst>
              <a:ext uri="{FF2B5EF4-FFF2-40B4-BE49-F238E27FC236}">
                <a16:creationId xmlns:a16="http://schemas.microsoft.com/office/drawing/2014/main" id="{D802BEB5-EBA0-B54E-47C5-24D7466D9D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667250"/>
              </p:ext>
            </p:extLst>
          </p:nvPr>
        </p:nvGraphicFramePr>
        <p:xfrm>
          <a:off x="75414" y="414779"/>
          <a:ext cx="11972042" cy="6353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7665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9BE53CB-D21D-C983-78D9-4A843D54B8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8371438"/>
              </p:ext>
            </p:extLst>
          </p:nvPr>
        </p:nvGraphicFramePr>
        <p:xfrm>
          <a:off x="546101" y="273132"/>
          <a:ext cx="11020466" cy="6127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5836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5">
            <a:extLst>
              <a:ext uri="{FF2B5EF4-FFF2-40B4-BE49-F238E27FC236}">
                <a16:creationId xmlns:a16="http://schemas.microsoft.com/office/drawing/2014/main" id="{A5442524-F80F-8173-779A-BEE69A6B72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98288" y="3220728"/>
            <a:ext cx="7995424" cy="1395877"/>
          </a:xfrm>
        </p:spPr>
        <p:txBody>
          <a:bodyPr/>
          <a:lstStyle/>
          <a:p>
            <a:pPr marL="0" indent="517525" algn="just" eaLnBrk="1" hangingPunct="1">
              <a:buFont typeface="Wingdings 3" panose="05040102010807070707" pitchFamily="18" charset="2"/>
              <a:buNone/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TRÂN TRỌNG CẢM ƠN ĐẠI BIỂU </a:t>
            </a:r>
          </a:p>
          <a:p>
            <a:pPr marL="0" indent="517525" algn="just" eaLnBrk="1" hangingPunct="1">
              <a:buFont typeface="Wingdings 3" panose="05040102010807070707" pitchFamily="18" charset="2"/>
              <a:buNone/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ĐÃ CHÚ Ý LẮNG NGHE!</a:t>
            </a:r>
            <a:endParaRPr lang="vi-VN" altLang="vi-VN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0" indent="517525" algn="just" eaLnBrk="1" hangingPunct="1">
              <a:buFont typeface="Wingdings 3" panose="05040102010807070707" pitchFamily="18" charset="2"/>
              <a:buNone/>
            </a:pPr>
            <a:endParaRPr lang="vi-VN" alt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ỗ dành sẵn cho Nội dung 6">
            <a:extLst>
              <a:ext uri="{FF2B5EF4-FFF2-40B4-BE49-F238E27FC236}">
                <a16:creationId xmlns:a16="http://schemas.microsoft.com/office/drawing/2014/main" id="{D802BEB5-EBA0-B54E-47C5-24D7466D9D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396426"/>
              </p:ext>
            </p:extLst>
          </p:nvPr>
        </p:nvGraphicFramePr>
        <p:xfrm>
          <a:off x="75414" y="414779"/>
          <a:ext cx="11972042" cy="6353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345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ỗ dành sẵn cho Nội dung 6">
            <a:extLst>
              <a:ext uri="{FF2B5EF4-FFF2-40B4-BE49-F238E27FC236}">
                <a16:creationId xmlns:a16="http://schemas.microsoft.com/office/drawing/2014/main" id="{D802BEB5-EBA0-B54E-47C5-24D7466D9D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034828"/>
              </p:ext>
            </p:extLst>
          </p:nvPr>
        </p:nvGraphicFramePr>
        <p:xfrm>
          <a:off x="75414" y="414779"/>
          <a:ext cx="11972042" cy="6353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540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ĐIỂM THI TỐT </a:t>
            </a:r>
            <a:r>
              <a:rPr 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 MÔN VẬT LÍ 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TỈNH NĂM 2020, 2021, 2022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Bảng 6">
            <a:extLst>
              <a:ext uri="{FF2B5EF4-FFF2-40B4-BE49-F238E27FC236}">
                <a16:creationId xmlns:a16="http://schemas.microsoft.com/office/drawing/2014/main" id="{D66A0C22-B0CB-ADEB-5309-BCE12B343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683364"/>
              </p:ext>
            </p:extLst>
          </p:nvPr>
        </p:nvGraphicFramePr>
        <p:xfrm>
          <a:off x="505098" y="809898"/>
          <a:ext cx="11286308" cy="573894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71797">
                  <a:extLst>
                    <a:ext uri="{9D8B030D-6E8A-4147-A177-3AD203B41FA5}">
                      <a16:colId xmlns:a16="http://schemas.microsoft.com/office/drawing/2014/main" val="521541850"/>
                    </a:ext>
                  </a:extLst>
                </a:gridCol>
                <a:gridCol w="1242287">
                  <a:extLst>
                    <a:ext uri="{9D8B030D-6E8A-4147-A177-3AD203B41FA5}">
                      <a16:colId xmlns:a16="http://schemas.microsoft.com/office/drawing/2014/main" val="4247410871"/>
                    </a:ext>
                  </a:extLst>
                </a:gridCol>
                <a:gridCol w="1242287">
                  <a:extLst>
                    <a:ext uri="{9D8B030D-6E8A-4147-A177-3AD203B41FA5}">
                      <a16:colId xmlns:a16="http://schemas.microsoft.com/office/drawing/2014/main" val="2338119744"/>
                    </a:ext>
                  </a:extLst>
                </a:gridCol>
                <a:gridCol w="1409687">
                  <a:extLst>
                    <a:ext uri="{9D8B030D-6E8A-4147-A177-3AD203B41FA5}">
                      <a16:colId xmlns:a16="http://schemas.microsoft.com/office/drawing/2014/main" val="812858951"/>
                    </a:ext>
                  </a:extLst>
                </a:gridCol>
                <a:gridCol w="1409687">
                  <a:extLst>
                    <a:ext uri="{9D8B030D-6E8A-4147-A177-3AD203B41FA5}">
                      <a16:colId xmlns:a16="http://schemas.microsoft.com/office/drawing/2014/main" val="3541036807"/>
                    </a:ext>
                  </a:extLst>
                </a:gridCol>
                <a:gridCol w="1409687">
                  <a:extLst>
                    <a:ext uri="{9D8B030D-6E8A-4147-A177-3AD203B41FA5}">
                      <a16:colId xmlns:a16="http://schemas.microsoft.com/office/drawing/2014/main" val="3761415814"/>
                    </a:ext>
                  </a:extLst>
                </a:gridCol>
                <a:gridCol w="1400876">
                  <a:extLst>
                    <a:ext uri="{9D8B030D-6E8A-4147-A177-3AD203B41FA5}">
                      <a16:colId xmlns:a16="http://schemas.microsoft.com/office/drawing/2014/main" val="2502425674"/>
                    </a:ext>
                  </a:extLst>
                </a:gridCol>
              </a:tblGrid>
              <a:tr h="3825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Tỉnh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XẾP HẠNG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ĐIỂM TRUNG BÌNH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917094"/>
                  </a:ext>
                </a:extLst>
              </a:tr>
              <a:tr h="76519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7883958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7,504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591111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Vĩnh Phúc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7,391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7,087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7,091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4115730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Nam Định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7,236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7,211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8331380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Ninh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7,428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7,009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7,163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956292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Hải Dương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7,093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7,003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7,071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570569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Nam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7,001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6290079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Hưng Yên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6,954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6,999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3849873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Quảng Ninh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6,969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6,864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6,768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5888046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Giang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7,043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6,824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6,982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2771603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Thái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6,932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6,816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6,862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6784559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Nội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6,84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6,748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6,88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9028861"/>
                  </a:ext>
                </a:extLst>
              </a:tr>
              <a:tr h="382596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CẢ NƯỚC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6,724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6,56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6,723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7057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977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ĐIỂM THI TỐT </a:t>
            </a:r>
            <a:r>
              <a:rPr 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 MÔN HÓA HỌC CÁC 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 NĂM 2020, 2021, 2022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Bảng 2">
            <a:extLst>
              <a:ext uri="{FF2B5EF4-FFF2-40B4-BE49-F238E27FC236}">
                <a16:creationId xmlns:a16="http://schemas.microsoft.com/office/drawing/2014/main" id="{45D96135-FC38-884D-A194-CE8EC9BE7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271754"/>
              </p:ext>
            </p:extLst>
          </p:nvPr>
        </p:nvGraphicFramePr>
        <p:xfrm>
          <a:off x="287384" y="766354"/>
          <a:ext cx="11458412" cy="573814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220163">
                  <a:extLst>
                    <a:ext uri="{9D8B030D-6E8A-4147-A177-3AD203B41FA5}">
                      <a16:colId xmlns:a16="http://schemas.microsoft.com/office/drawing/2014/main" val="3916715065"/>
                    </a:ext>
                  </a:extLst>
                </a:gridCol>
                <a:gridCol w="1261231">
                  <a:extLst>
                    <a:ext uri="{9D8B030D-6E8A-4147-A177-3AD203B41FA5}">
                      <a16:colId xmlns:a16="http://schemas.microsoft.com/office/drawing/2014/main" val="2083182981"/>
                    </a:ext>
                  </a:extLst>
                </a:gridCol>
                <a:gridCol w="1261231">
                  <a:extLst>
                    <a:ext uri="{9D8B030D-6E8A-4147-A177-3AD203B41FA5}">
                      <a16:colId xmlns:a16="http://schemas.microsoft.com/office/drawing/2014/main" val="2431637991"/>
                    </a:ext>
                  </a:extLst>
                </a:gridCol>
                <a:gridCol w="1431183">
                  <a:extLst>
                    <a:ext uri="{9D8B030D-6E8A-4147-A177-3AD203B41FA5}">
                      <a16:colId xmlns:a16="http://schemas.microsoft.com/office/drawing/2014/main" val="3398281749"/>
                    </a:ext>
                  </a:extLst>
                </a:gridCol>
                <a:gridCol w="1431183">
                  <a:extLst>
                    <a:ext uri="{9D8B030D-6E8A-4147-A177-3AD203B41FA5}">
                      <a16:colId xmlns:a16="http://schemas.microsoft.com/office/drawing/2014/main" val="4104303518"/>
                    </a:ext>
                  </a:extLst>
                </a:gridCol>
                <a:gridCol w="1431183">
                  <a:extLst>
                    <a:ext uri="{9D8B030D-6E8A-4147-A177-3AD203B41FA5}">
                      <a16:colId xmlns:a16="http://schemas.microsoft.com/office/drawing/2014/main" val="2465550109"/>
                    </a:ext>
                  </a:extLst>
                </a:gridCol>
                <a:gridCol w="1422238">
                  <a:extLst>
                    <a:ext uri="{9D8B030D-6E8A-4147-A177-3AD203B41FA5}">
                      <a16:colId xmlns:a16="http://schemas.microsoft.com/office/drawing/2014/main" val="508815156"/>
                    </a:ext>
                  </a:extLst>
                </a:gridCol>
              </a:tblGrid>
              <a:tr h="38254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Tỉnh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XẾP HẠNG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ĐIỂM TRUNG BÌNH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663729"/>
                  </a:ext>
                </a:extLst>
              </a:tr>
              <a:tr h="765085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9595528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Ninh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7,34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7,007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6,982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649760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Nam Định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7,335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7,159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7,296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1919131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7,236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6,83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6,971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37616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Vĩnh Phúc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7,095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6,908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6,983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5414589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Nam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7,089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7,028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6,956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4968609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Thái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7,041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6,884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7,007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8937306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Giang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6,707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7,004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3448334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Hưng Yên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6,901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7,073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0815708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Hải Dương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6,841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6,731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7,054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5640567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Quảng Ninh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6,519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6,385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6,366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3996905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Nội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6,311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6,292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4823077"/>
                  </a:ext>
                </a:extLst>
              </a:tr>
              <a:tr h="382543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CẢ NƯỚC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6,704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6,63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6,71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4250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010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ĐIỂM THI TỐT </a:t>
            </a:r>
            <a:r>
              <a:rPr 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 MÔN SINH HỌC 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TỈNH NĂM 2020, 2021, 2022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Bảng 2">
            <a:extLst>
              <a:ext uri="{FF2B5EF4-FFF2-40B4-BE49-F238E27FC236}">
                <a16:creationId xmlns:a16="http://schemas.microsoft.com/office/drawing/2014/main" id="{2BFC4A52-A929-BD22-99DD-558FA099E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817249"/>
              </p:ext>
            </p:extLst>
          </p:nvPr>
        </p:nvGraphicFramePr>
        <p:xfrm>
          <a:off x="405353" y="820131"/>
          <a:ext cx="11283885" cy="566551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71114">
                  <a:extLst>
                    <a:ext uri="{9D8B030D-6E8A-4147-A177-3AD203B41FA5}">
                      <a16:colId xmlns:a16="http://schemas.microsoft.com/office/drawing/2014/main" val="1935897552"/>
                    </a:ext>
                  </a:extLst>
                </a:gridCol>
                <a:gridCol w="1242020">
                  <a:extLst>
                    <a:ext uri="{9D8B030D-6E8A-4147-A177-3AD203B41FA5}">
                      <a16:colId xmlns:a16="http://schemas.microsoft.com/office/drawing/2014/main" val="848558679"/>
                    </a:ext>
                  </a:extLst>
                </a:gridCol>
                <a:gridCol w="1242020">
                  <a:extLst>
                    <a:ext uri="{9D8B030D-6E8A-4147-A177-3AD203B41FA5}">
                      <a16:colId xmlns:a16="http://schemas.microsoft.com/office/drawing/2014/main" val="50746969"/>
                    </a:ext>
                  </a:extLst>
                </a:gridCol>
                <a:gridCol w="1409385">
                  <a:extLst>
                    <a:ext uri="{9D8B030D-6E8A-4147-A177-3AD203B41FA5}">
                      <a16:colId xmlns:a16="http://schemas.microsoft.com/office/drawing/2014/main" val="861543831"/>
                    </a:ext>
                  </a:extLst>
                </a:gridCol>
                <a:gridCol w="1409385">
                  <a:extLst>
                    <a:ext uri="{9D8B030D-6E8A-4147-A177-3AD203B41FA5}">
                      <a16:colId xmlns:a16="http://schemas.microsoft.com/office/drawing/2014/main" val="2694022658"/>
                    </a:ext>
                  </a:extLst>
                </a:gridCol>
                <a:gridCol w="1409385">
                  <a:extLst>
                    <a:ext uri="{9D8B030D-6E8A-4147-A177-3AD203B41FA5}">
                      <a16:colId xmlns:a16="http://schemas.microsoft.com/office/drawing/2014/main" val="3915565651"/>
                    </a:ext>
                  </a:extLst>
                </a:gridCol>
                <a:gridCol w="1400576">
                  <a:extLst>
                    <a:ext uri="{9D8B030D-6E8A-4147-A177-3AD203B41FA5}">
                      <a16:colId xmlns:a16="http://schemas.microsoft.com/office/drawing/2014/main" val="941927650"/>
                    </a:ext>
                  </a:extLst>
                </a:gridCol>
              </a:tblGrid>
              <a:tr h="3777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Tỉnh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XẾP HẠNG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ĐIỂM TRUNG BÌNH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891025"/>
                  </a:ext>
                </a:extLst>
              </a:tr>
              <a:tr h="755401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2022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Năm 2020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0015711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Vĩnh Phúc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5,542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5,794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5,816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0800614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Nam Định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5,507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5,857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5,934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4958976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Ninh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5,45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5,817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5,557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7229356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Thái Bình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5,197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5,522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5,595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5548389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Giang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23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5,183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5,359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5,592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6676765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Nam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31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5,097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5,576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5,474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4051345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Quảng Ninh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4,932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5,312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5,346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1320060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Bắc Ninh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46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57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4,894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5,066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5,236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329675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Hải Dương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4,887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5,358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5,327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8669600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Hà Nội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58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4,641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5,033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5,001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4148891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Hưng Yên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60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4,602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5,145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5,23</a:t>
                      </a:r>
                      <a:endParaRPr lang="vi-VN" sz="24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5824796"/>
                  </a:ext>
                </a:extLst>
              </a:tr>
              <a:tr h="37770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CẢ NƯỚC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5,019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5,51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>
                          <a:solidFill>
                            <a:srgbClr val="0000FF"/>
                          </a:solidFill>
                          <a:effectLst/>
                        </a:rPr>
                        <a:t>5,505</a:t>
                      </a:r>
                      <a:endParaRPr lang="vi-VN" sz="24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3662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49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52BEA4-1412-3DFB-5062-1CA0499F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243"/>
            <a:ext cx="12100957" cy="408271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 KÊ CHÊNH LỆCH GIỮA ĐIỂM THI VÀ ĐIỂM HỌC BẠ NĂM 2022 </a:t>
            </a:r>
            <a:r>
              <a:rPr 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VẬT LÍ</a:t>
            </a:r>
            <a:endParaRPr lang="vi-VN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D27E3818-C470-EC82-A69A-5E8720626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002930"/>
              </p:ext>
            </p:extLst>
          </p:nvPr>
        </p:nvGraphicFramePr>
        <p:xfrm>
          <a:off x="574766" y="603073"/>
          <a:ext cx="11295016" cy="610743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729635">
                  <a:extLst>
                    <a:ext uri="{9D8B030D-6E8A-4147-A177-3AD203B41FA5}">
                      <a16:colId xmlns:a16="http://schemas.microsoft.com/office/drawing/2014/main" val="499357286"/>
                    </a:ext>
                  </a:extLst>
                </a:gridCol>
                <a:gridCol w="1460419">
                  <a:extLst>
                    <a:ext uri="{9D8B030D-6E8A-4147-A177-3AD203B41FA5}">
                      <a16:colId xmlns:a16="http://schemas.microsoft.com/office/drawing/2014/main" val="1676710294"/>
                    </a:ext>
                  </a:extLst>
                </a:gridCol>
                <a:gridCol w="895140">
                  <a:extLst>
                    <a:ext uri="{9D8B030D-6E8A-4147-A177-3AD203B41FA5}">
                      <a16:colId xmlns:a16="http://schemas.microsoft.com/office/drawing/2014/main" val="2511086516"/>
                    </a:ext>
                  </a:extLst>
                </a:gridCol>
                <a:gridCol w="1400458">
                  <a:extLst>
                    <a:ext uri="{9D8B030D-6E8A-4147-A177-3AD203B41FA5}">
                      <a16:colId xmlns:a16="http://schemas.microsoft.com/office/drawing/2014/main" val="1900676251"/>
                    </a:ext>
                  </a:extLst>
                </a:gridCol>
                <a:gridCol w="955099">
                  <a:extLst>
                    <a:ext uri="{9D8B030D-6E8A-4147-A177-3AD203B41FA5}">
                      <a16:colId xmlns:a16="http://schemas.microsoft.com/office/drawing/2014/main" val="4241216858"/>
                    </a:ext>
                  </a:extLst>
                </a:gridCol>
                <a:gridCol w="1706466">
                  <a:extLst>
                    <a:ext uri="{9D8B030D-6E8A-4147-A177-3AD203B41FA5}">
                      <a16:colId xmlns:a16="http://schemas.microsoft.com/office/drawing/2014/main" val="4271675354"/>
                    </a:ext>
                  </a:extLst>
                </a:gridCol>
                <a:gridCol w="1147799">
                  <a:extLst>
                    <a:ext uri="{9D8B030D-6E8A-4147-A177-3AD203B41FA5}">
                      <a16:colId xmlns:a16="http://schemas.microsoft.com/office/drawing/2014/main" val="119926471"/>
                    </a:ext>
                  </a:extLst>
                </a:gridCol>
              </a:tblGrid>
              <a:tr h="370442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Điểm học bạ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Điểm thi TN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Chênh lệch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0744"/>
                  </a:ext>
                </a:extLst>
              </a:tr>
              <a:tr h="370442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Tỉnh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TB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TB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Điểm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XT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5338123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Tuyên Quang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6,734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62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6,970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16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-0,236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63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2212778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Bình Dương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6,859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60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7,006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-0,147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62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7285763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Thừa Thiên Huế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6,952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58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6,916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0,036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7074822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Vĩnh Phúc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7,530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7,391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0,139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57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0611006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Giang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7,250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39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7,043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0,207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56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1927378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Ninh Bình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7,651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7,428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0,223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53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1540110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Phú Thọ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7,411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7,146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0,265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51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2304092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Quảng Trị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7,271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37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6,841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0,430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7547782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Quảng Bình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7,212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44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6,758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0,454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42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3996573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Hà Tĩnh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7,797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15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7,291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0,506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41</a:t>
                      </a:r>
                      <a:endParaRPr lang="vi-VN" sz="2800" b="0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5210726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Bắc Ninh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8,045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7,504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0,541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vi-VN" sz="2800" b="1" i="0" u="none" strike="noStrike"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92310"/>
                  </a:ext>
                </a:extLst>
              </a:tr>
              <a:tr h="356331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1" i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Cả nước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7,590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6,724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b="1" i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0,866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i="1" u="none" strike="noStrike">
                          <a:solidFill>
                            <a:srgbClr val="0000FF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978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36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hương diện">
  <a:themeElements>
    <a:clrScheme name="Đỏ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hương diệ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hương diệ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1_Phương diện">
  <a:themeElements>
    <a:clrScheme name="Đỏ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hương diệ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hương diệ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3503</TotalTime>
  <Words>3256</Words>
  <Application>Microsoft Office PowerPoint</Application>
  <PresentationFormat>Widescreen</PresentationFormat>
  <Paragraphs>1961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Arial</vt:lpstr>
      <vt:lpstr>Arial (Body)</vt:lpstr>
      <vt:lpstr>Calibri</vt:lpstr>
      <vt:lpstr>Calibri Light</vt:lpstr>
      <vt:lpstr>Tahoma</vt:lpstr>
      <vt:lpstr>Times New Roman</vt:lpstr>
      <vt:lpstr>Times New Roman (Headings)</vt:lpstr>
      <vt:lpstr>Trebuchet MS</vt:lpstr>
      <vt:lpstr>Wingdings 3</vt:lpstr>
      <vt:lpstr>Office Theme</vt:lpstr>
      <vt:lpstr>Phương diện</vt:lpstr>
      <vt:lpstr>1_Phương diện</vt:lpstr>
      <vt:lpstr>ỦY BAN NHÂN DÂN TỈNH BẮC NINH SỞ GIÁO DỤC VÀ ĐÀO TẠO</vt:lpstr>
      <vt:lpstr>PowerPoint Presentation</vt:lpstr>
      <vt:lpstr>PowerPoint Presentation</vt:lpstr>
      <vt:lpstr>PowerPoint Presentation</vt:lpstr>
      <vt:lpstr>PowerPoint Presentation</vt:lpstr>
      <vt:lpstr>THỐNG KÊ ĐIỂM THI TỐT NGHIỆP MÔN VẬT LÍ CÁC TỈNH NĂM 2020, 2021, 2022</vt:lpstr>
      <vt:lpstr>THỐNG KÊ ĐIỂM THI TỐT NGHIỆP MÔN HÓA HỌC CÁC TỈNH NĂM 2020, 2021, 2022</vt:lpstr>
      <vt:lpstr>THỐNG KÊ ĐIỂM THI TỐT NGHIỆP MÔN SINH HỌC CÁC TỈNH NĂM 2020, 2021, 2022</vt:lpstr>
      <vt:lpstr>THỐNG KÊ CHÊNH LỆCH GIỮA ĐIỂM THI VÀ ĐIỂM HỌC BẠ NĂM 2022 MÔN VẬT LÍ</vt:lpstr>
      <vt:lpstr>THỐNG KÊ CHÊNH LỆCH GIỮA ĐIỂM THI VÀ ĐIỂM HỌC BẠ NĂM 2022 MÔN HÓA HỌC</vt:lpstr>
      <vt:lpstr>THỐNG KÊ CHÊNH LỆCH GIỮA ĐIỂM THI VÀ ĐIỂM HỌC BẠ NĂM 2022 MÔN SINH HỌC</vt:lpstr>
      <vt:lpstr>THỐNG KÊ CHÊNH LỆCH GIỮA ĐIỂM THI VÀ ĐIỂM HỌC BẠ MÔN VẬT LÍ</vt:lpstr>
      <vt:lpstr>THỐNG KÊ CHÊNH LỆCH GIỮA ĐIỂM THI VÀ ĐIỂM HỌC BẠ MÔN HÓA HỌC</vt:lpstr>
      <vt:lpstr>THỐNG KÊ CHÊNH LỆCH GIỮA ĐIỂM THI VÀ ĐIỂM HỌC BẠ MÔN SINH HỌC</vt:lpstr>
      <vt:lpstr>TỔNG ĐIỂM THI MÔN VẬT LÍ TOÀN TRƯỜNG NĂM 2022 </vt:lpstr>
      <vt:lpstr>TỔNG ĐIỂM THI MÔN HÓA HỌC TOÀN TRƯỜNG NĂM 2022 </vt:lpstr>
      <vt:lpstr>TỔNG ĐIỂM THI MÔN SINH HỌC TOÀN TRƯỜNG NĂM 2022 </vt:lpstr>
      <vt:lpstr>TỔNG ĐIỂM THI MÔN SINH HỌC TOÀN TRƯỜNG NĂM 2022 </vt:lpstr>
      <vt:lpstr>THỐNG KÊ ĐIỂM THI MÔN VẬT LÍ CÁC TỈNH NĂM 2022</vt:lpstr>
      <vt:lpstr>THỐNG KÊ ĐIỂM THI MÔN HÓA HỌC CÁC TỈNH NĂM 2022</vt:lpstr>
      <vt:lpstr>THỐNG KÊ ĐIỂM THI MÔN SINH HỌC CÁC TỈNH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MINH NHIEN</dc:creator>
  <cp:lastModifiedBy>Nhien</cp:lastModifiedBy>
  <cp:revision>118</cp:revision>
  <dcterms:created xsi:type="dcterms:W3CDTF">2022-02-19T03:10:22Z</dcterms:created>
  <dcterms:modified xsi:type="dcterms:W3CDTF">2023-05-16T17:51:46Z</dcterms:modified>
</cp:coreProperties>
</file>