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8" r:id="rId2"/>
    <p:sldId id="280" r:id="rId3"/>
    <p:sldId id="258" r:id="rId4"/>
    <p:sldId id="329" r:id="rId5"/>
    <p:sldId id="297" r:id="rId6"/>
    <p:sldId id="319" r:id="rId7"/>
    <p:sldId id="308" r:id="rId8"/>
    <p:sldId id="282" r:id="rId9"/>
    <p:sldId id="322" r:id="rId10"/>
    <p:sldId id="310" r:id="rId11"/>
    <p:sldId id="311" r:id="rId12"/>
    <p:sldId id="323" r:id="rId13"/>
    <p:sldId id="328" r:id="rId14"/>
    <p:sldId id="317" r:id="rId15"/>
    <p:sldId id="326" r:id="rId16"/>
    <p:sldId id="299" r:id="rId17"/>
    <p:sldId id="300" r:id="rId18"/>
    <p:sldId id="271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dmin" initials="A" lastIdx="2" clrIdx="0">
    <p:extLst>
      <p:ext uri="{19B8F6BF-5375-455C-9EA6-DF929625EA0E}">
        <p15:presenceInfo xmlns:p15="http://schemas.microsoft.com/office/powerpoint/2012/main" userId="Admin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F5032"/>
    <a:srgbClr val="0F4B32"/>
    <a:srgbClr val="310DB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73" d="100"/>
          <a:sy n="73" d="100"/>
        </p:scale>
        <p:origin x="582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4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10.wmf"/><Relationship Id="rId1" Type="http://schemas.openxmlformats.org/officeDocument/2006/relationships/image" Target="../media/image9.wmf"/><Relationship Id="rId5" Type="http://schemas.openxmlformats.org/officeDocument/2006/relationships/image" Target="../media/image13.wmf"/><Relationship Id="rId4" Type="http://schemas.openxmlformats.org/officeDocument/2006/relationships/image" Target="../media/image12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5.wmf"/><Relationship Id="rId1" Type="http://schemas.openxmlformats.org/officeDocument/2006/relationships/image" Target="../media/image14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image" Target="../media/image18.wmf"/><Relationship Id="rId1" Type="http://schemas.openxmlformats.org/officeDocument/2006/relationships/image" Target="../media/image17.wmf"/><Relationship Id="rId6" Type="http://schemas.openxmlformats.org/officeDocument/2006/relationships/image" Target="../media/image22.wmf"/><Relationship Id="rId5" Type="http://schemas.openxmlformats.org/officeDocument/2006/relationships/image" Target="../media/image21.wmf"/><Relationship Id="rId4" Type="http://schemas.openxmlformats.org/officeDocument/2006/relationships/image" Target="../media/image20.wmf"/></Relationships>
</file>

<file path=ppt/drawings/_rels/vmlDrawing6.vml.rels><?xml version="1.0" encoding="UTF-8" standalone="yes"?>
<Relationships xmlns="http://schemas.openxmlformats.org/package/2006/relationships"><Relationship Id="rId8" Type="http://schemas.openxmlformats.org/officeDocument/2006/relationships/image" Target="../media/image27.wmf"/><Relationship Id="rId3" Type="http://schemas.openxmlformats.org/officeDocument/2006/relationships/image" Target="../media/image17.wmf"/><Relationship Id="rId7" Type="http://schemas.openxmlformats.org/officeDocument/2006/relationships/image" Target="../media/image26.wmf"/><Relationship Id="rId2" Type="http://schemas.openxmlformats.org/officeDocument/2006/relationships/image" Target="../media/image19.wmf"/><Relationship Id="rId1" Type="http://schemas.openxmlformats.org/officeDocument/2006/relationships/image" Target="../media/image18.wmf"/><Relationship Id="rId6" Type="http://schemas.openxmlformats.org/officeDocument/2006/relationships/image" Target="../media/image25.wmf"/><Relationship Id="rId5" Type="http://schemas.openxmlformats.org/officeDocument/2006/relationships/image" Target="../media/image24.wmf"/><Relationship Id="rId4" Type="http://schemas.openxmlformats.org/officeDocument/2006/relationships/image" Target="../media/image23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30.wmf"/><Relationship Id="rId2" Type="http://schemas.openxmlformats.org/officeDocument/2006/relationships/image" Target="../media/image29.wmf"/><Relationship Id="rId1" Type="http://schemas.openxmlformats.org/officeDocument/2006/relationships/image" Target="../media/image28.wmf"/><Relationship Id="rId4" Type="http://schemas.openxmlformats.org/officeDocument/2006/relationships/image" Target="../media/image17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33.wmf"/><Relationship Id="rId2" Type="http://schemas.openxmlformats.org/officeDocument/2006/relationships/image" Target="../media/image32.wmf"/><Relationship Id="rId1" Type="http://schemas.openxmlformats.org/officeDocument/2006/relationships/image" Target="../media/image31.wmf"/><Relationship Id="rId5" Type="http://schemas.openxmlformats.org/officeDocument/2006/relationships/image" Target="../media/image35.wmf"/><Relationship Id="rId4" Type="http://schemas.openxmlformats.org/officeDocument/2006/relationships/image" Target="../media/image34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36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A4E41-616E-4987-9390-7F34488EA0EA}" type="datetimeFigureOut">
              <a:rPr lang="en-US" smtClean="0"/>
              <a:pPr/>
              <a:t>20/5/2020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29D55-DFA7-4027-B0A9-87F1BCE12C9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41687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A4E41-616E-4987-9390-7F34488EA0EA}" type="datetimeFigureOut">
              <a:rPr lang="en-US" smtClean="0"/>
              <a:pPr/>
              <a:t>20/5/2020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29D55-DFA7-4027-B0A9-87F1BCE12C9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18795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A4E41-616E-4987-9390-7F34488EA0EA}" type="datetimeFigureOut">
              <a:rPr lang="en-US" smtClean="0"/>
              <a:pPr/>
              <a:t>20/5/2020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29D55-DFA7-4027-B0A9-87F1BCE12C9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69084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A4E41-616E-4987-9390-7F34488EA0EA}" type="datetimeFigureOut">
              <a:rPr lang="en-US" smtClean="0"/>
              <a:pPr/>
              <a:t>20/5/2020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29D55-DFA7-4027-B0A9-87F1BCE12C9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41590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A4E41-616E-4987-9390-7F34488EA0EA}" type="datetimeFigureOut">
              <a:rPr lang="en-US" smtClean="0"/>
              <a:pPr/>
              <a:t>20/5/2020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29D55-DFA7-4027-B0A9-87F1BCE12C9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84614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A4E41-616E-4987-9390-7F34488EA0EA}" type="datetimeFigureOut">
              <a:rPr lang="en-US" smtClean="0"/>
              <a:pPr/>
              <a:t>20/5/2020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29D55-DFA7-4027-B0A9-87F1BCE12C9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3765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A4E41-616E-4987-9390-7F34488EA0EA}" type="datetimeFigureOut">
              <a:rPr lang="en-US" smtClean="0"/>
              <a:pPr/>
              <a:t>20/5/2020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29D55-DFA7-4027-B0A9-87F1BCE12C9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28864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A4E41-616E-4987-9390-7F34488EA0EA}" type="datetimeFigureOut">
              <a:rPr lang="en-US" smtClean="0"/>
              <a:pPr/>
              <a:t>20/5/2020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29D55-DFA7-4027-B0A9-87F1BCE12C9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62357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A4E41-616E-4987-9390-7F34488EA0EA}" type="datetimeFigureOut">
              <a:rPr lang="en-US" smtClean="0"/>
              <a:pPr/>
              <a:t>20/5/2020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29D55-DFA7-4027-B0A9-87F1BCE12C9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12504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A4E41-616E-4987-9390-7F34488EA0EA}" type="datetimeFigureOut">
              <a:rPr lang="en-US" smtClean="0"/>
              <a:pPr/>
              <a:t>20/5/2020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29D55-DFA7-4027-B0A9-87F1BCE12C9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09773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A4E41-616E-4987-9390-7F34488EA0EA}" type="datetimeFigureOut">
              <a:rPr lang="en-US" smtClean="0"/>
              <a:pPr/>
              <a:t>20/5/2020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29D55-DFA7-4027-B0A9-87F1BCE12C9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20055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503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7A4E41-616E-4987-9390-7F34488EA0EA}" type="datetimeFigureOut">
              <a:rPr lang="en-US" smtClean="0"/>
              <a:pPr/>
              <a:t>20/5/2020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C29D55-DFA7-4027-B0A9-87F1BCE12C9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38678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wmf"/><Relationship Id="rId13" Type="http://schemas.openxmlformats.org/officeDocument/2006/relationships/oleObject" Target="../embeddings/oleObject22.bin"/><Relationship Id="rId3" Type="http://schemas.openxmlformats.org/officeDocument/2006/relationships/oleObject" Target="../embeddings/oleObject17.bin"/><Relationship Id="rId7" Type="http://schemas.openxmlformats.org/officeDocument/2006/relationships/oleObject" Target="../embeddings/oleObject19.bin"/><Relationship Id="rId12" Type="http://schemas.openxmlformats.org/officeDocument/2006/relationships/image" Target="../media/image21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8.wmf"/><Relationship Id="rId11" Type="http://schemas.openxmlformats.org/officeDocument/2006/relationships/oleObject" Target="../embeddings/oleObject21.bin"/><Relationship Id="rId5" Type="http://schemas.openxmlformats.org/officeDocument/2006/relationships/oleObject" Target="../embeddings/oleObject18.bin"/><Relationship Id="rId10" Type="http://schemas.openxmlformats.org/officeDocument/2006/relationships/image" Target="../media/image20.wmf"/><Relationship Id="rId4" Type="http://schemas.openxmlformats.org/officeDocument/2006/relationships/image" Target="../media/image17.wmf"/><Relationship Id="rId9" Type="http://schemas.openxmlformats.org/officeDocument/2006/relationships/oleObject" Target="../embeddings/oleObject20.bin"/><Relationship Id="rId14" Type="http://schemas.openxmlformats.org/officeDocument/2006/relationships/image" Target="../media/image22.w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wmf"/><Relationship Id="rId13" Type="http://schemas.openxmlformats.org/officeDocument/2006/relationships/oleObject" Target="../embeddings/oleObject28.bin"/><Relationship Id="rId18" Type="http://schemas.openxmlformats.org/officeDocument/2006/relationships/image" Target="../media/image27.wmf"/><Relationship Id="rId3" Type="http://schemas.openxmlformats.org/officeDocument/2006/relationships/oleObject" Target="../embeddings/oleObject23.bin"/><Relationship Id="rId7" Type="http://schemas.openxmlformats.org/officeDocument/2006/relationships/oleObject" Target="../embeddings/oleObject25.bin"/><Relationship Id="rId12" Type="http://schemas.openxmlformats.org/officeDocument/2006/relationships/image" Target="../media/image24.wmf"/><Relationship Id="rId17" Type="http://schemas.openxmlformats.org/officeDocument/2006/relationships/oleObject" Target="../embeddings/oleObject30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6.wmf"/><Relationship Id="rId1" Type="http://schemas.openxmlformats.org/officeDocument/2006/relationships/vmlDrawing" Target="../drawings/vmlDrawing6.vml"/><Relationship Id="rId6" Type="http://schemas.openxmlformats.org/officeDocument/2006/relationships/image" Target="../media/image19.wmf"/><Relationship Id="rId11" Type="http://schemas.openxmlformats.org/officeDocument/2006/relationships/oleObject" Target="../embeddings/oleObject27.bin"/><Relationship Id="rId5" Type="http://schemas.openxmlformats.org/officeDocument/2006/relationships/oleObject" Target="../embeddings/oleObject24.bin"/><Relationship Id="rId15" Type="http://schemas.openxmlformats.org/officeDocument/2006/relationships/oleObject" Target="../embeddings/oleObject29.bin"/><Relationship Id="rId10" Type="http://schemas.openxmlformats.org/officeDocument/2006/relationships/image" Target="../media/image23.wmf"/><Relationship Id="rId4" Type="http://schemas.openxmlformats.org/officeDocument/2006/relationships/image" Target="../media/image18.wmf"/><Relationship Id="rId9" Type="http://schemas.openxmlformats.org/officeDocument/2006/relationships/oleObject" Target="../embeddings/oleObject26.bin"/><Relationship Id="rId14" Type="http://schemas.openxmlformats.org/officeDocument/2006/relationships/image" Target="../media/image25.wmf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wmf"/><Relationship Id="rId3" Type="http://schemas.openxmlformats.org/officeDocument/2006/relationships/oleObject" Target="../embeddings/oleObject31.bin"/><Relationship Id="rId7" Type="http://schemas.openxmlformats.org/officeDocument/2006/relationships/oleObject" Target="../embeddings/oleObject33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29.wmf"/><Relationship Id="rId5" Type="http://schemas.openxmlformats.org/officeDocument/2006/relationships/oleObject" Target="../embeddings/oleObject32.bin"/><Relationship Id="rId10" Type="http://schemas.openxmlformats.org/officeDocument/2006/relationships/image" Target="../media/image17.wmf"/><Relationship Id="rId4" Type="http://schemas.openxmlformats.org/officeDocument/2006/relationships/image" Target="../media/image28.wmf"/><Relationship Id="rId9" Type="http://schemas.openxmlformats.org/officeDocument/2006/relationships/oleObject" Target="../embeddings/oleObject25.bin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3.wmf"/><Relationship Id="rId3" Type="http://schemas.openxmlformats.org/officeDocument/2006/relationships/oleObject" Target="../embeddings/oleObject34.bin"/><Relationship Id="rId7" Type="http://schemas.openxmlformats.org/officeDocument/2006/relationships/oleObject" Target="../embeddings/oleObject36.bin"/><Relationship Id="rId12" Type="http://schemas.openxmlformats.org/officeDocument/2006/relationships/image" Target="../media/image35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32.wmf"/><Relationship Id="rId11" Type="http://schemas.openxmlformats.org/officeDocument/2006/relationships/oleObject" Target="../embeddings/oleObject38.bin"/><Relationship Id="rId5" Type="http://schemas.openxmlformats.org/officeDocument/2006/relationships/oleObject" Target="../embeddings/oleObject35.bin"/><Relationship Id="rId10" Type="http://schemas.openxmlformats.org/officeDocument/2006/relationships/image" Target="../media/image34.wmf"/><Relationship Id="rId4" Type="http://schemas.openxmlformats.org/officeDocument/2006/relationships/image" Target="../media/image31.wmf"/><Relationship Id="rId9" Type="http://schemas.openxmlformats.org/officeDocument/2006/relationships/oleObject" Target="../embeddings/oleObject37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9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36.wmf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43.png"/><Relationship Id="rId3" Type="http://schemas.openxmlformats.org/officeDocument/2006/relationships/image" Target="../media/image38.png"/><Relationship Id="rId7" Type="http://schemas.openxmlformats.org/officeDocument/2006/relationships/image" Target="../media/image42.png"/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1.png"/><Relationship Id="rId5" Type="http://schemas.openxmlformats.org/officeDocument/2006/relationships/image" Target="../media/image40.png"/><Relationship Id="rId4" Type="http://schemas.openxmlformats.org/officeDocument/2006/relationships/image" Target="../media/image39.png"/><Relationship Id="rId9" Type="http://schemas.openxmlformats.org/officeDocument/2006/relationships/image" Target="../media/image44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2.bin"/><Relationship Id="rId10" Type="http://schemas.openxmlformats.org/officeDocument/2006/relationships/image" Target="../media/image5.wmf"/><Relationship Id="rId4" Type="http://schemas.openxmlformats.org/officeDocument/2006/relationships/image" Target="../media/image2.wmf"/><Relationship Id="rId9" Type="http://schemas.openxmlformats.org/officeDocument/2006/relationships/oleObject" Target="../embeddings/oleObject4.bin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oleObject" Target="../embeddings/oleObject5.bin"/><Relationship Id="rId7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7.wmf"/><Relationship Id="rId5" Type="http://schemas.openxmlformats.org/officeDocument/2006/relationships/oleObject" Target="../embeddings/oleObject6.bin"/><Relationship Id="rId4" Type="http://schemas.openxmlformats.org/officeDocument/2006/relationships/image" Target="../media/image6.w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emf"/><Relationship Id="rId13" Type="http://schemas.openxmlformats.org/officeDocument/2006/relationships/image" Target="../media/image13.wmf"/><Relationship Id="rId3" Type="http://schemas.openxmlformats.org/officeDocument/2006/relationships/oleObject" Target="../embeddings/oleObject8.bin"/><Relationship Id="rId7" Type="http://schemas.openxmlformats.org/officeDocument/2006/relationships/oleObject" Target="../embeddings/oleObject10.bin"/><Relationship Id="rId12" Type="http://schemas.openxmlformats.org/officeDocument/2006/relationships/oleObject" Target="../embeddings/oleObject1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0.wmf"/><Relationship Id="rId11" Type="http://schemas.openxmlformats.org/officeDocument/2006/relationships/image" Target="../media/image12.wmf"/><Relationship Id="rId5" Type="http://schemas.openxmlformats.org/officeDocument/2006/relationships/oleObject" Target="../embeddings/oleObject9.bin"/><Relationship Id="rId10" Type="http://schemas.openxmlformats.org/officeDocument/2006/relationships/oleObject" Target="../embeddings/oleObject12.bin"/><Relationship Id="rId4" Type="http://schemas.openxmlformats.org/officeDocument/2006/relationships/image" Target="../media/image9.wmf"/><Relationship Id="rId9" Type="http://schemas.openxmlformats.org/officeDocument/2006/relationships/oleObject" Target="../embeddings/oleObject11.bin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wmf"/><Relationship Id="rId3" Type="http://schemas.openxmlformats.org/officeDocument/2006/relationships/oleObject" Target="../embeddings/oleObject14.bin"/><Relationship Id="rId7" Type="http://schemas.openxmlformats.org/officeDocument/2006/relationships/oleObject" Target="../embeddings/oleObject1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5.wmf"/><Relationship Id="rId5" Type="http://schemas.openxmlformats.org/officeDocument/2006/relationships/oleObject" Target="../embeddings/oleObject15.bin"/><Relationship Id="rId4" Type="http://schemas.openxmlformats.org/officeDocument/2006/relationships/image" Target="../media/image14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-140043" y="3550517"/>
            <a:ext cx="1219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		</a:t>
            </a:r>
            <a:r>
              <a:rPr lang="en-US" sz="3200" b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CHƯƠNG TRÌNH DẠY HỌC TRÊN TRUYỀN HÌNH</a:t>
            </a:r>
            <a:endParaRPr lang="en-US" sz="3200" b="1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934466" y="4333109"/>
            <a:ext cx="35505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MÔN TOÁN 8</a:t>
            </a:r>
            <a:endParaRPr lang="en-US" sz="2800" b="1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24055" y="518986"/>
            <a:ext cx="2837130" cy="283713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5"/>
          <p:cNvSpPr txBox="1">
            <a:spLocks noChangeArrowheads="1"/>
          </p:cNvSpPr>
          <p:nvPr/>
        </p:nvSpPr>
        <p:spPr bwMode="auto">
          <a:xfrm>
            <a:off x="153286" y="666790"/>
            <a:ext cx="6072538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/>
            <a:r>
              <a:rPr lang="en-US" altLang="en-US" sz="2800" u="sng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Bài </a:t>
            </a:r>
            <a:r>
              <a:rPr lang="en-US" altLang="en-US" sz="2800" u="sng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35(sgk-tr 25)</a:t>
            </a:r>
            <a:r>
              <a:rPr lang="en-US" altLang="en-US" sz="2800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altLang="en-US" sz="2800" dirty="0" smtClean="0">
                <a:latin typeface="Times New Roman" pitchFamily="18" charset="0"/>
                <a:cs typeface="Times New Roman" pitchFamily="18" charset="0"/>
              </a:rPr>
              <a:t>Học </a:t>
            </a:r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kì I </a:t>
            </a:r>
            <a:r>
              <a:rPr lang="en-US" altLang="en-US" sz="2800" dirty="0" smtClean="0">
                <a:latin typeface="Times New Roman" pitchFamily="18" charset="0"/>
                <a:cs typeface="Times New Roman" pitchFamily="18" charset="0"/>
              </a:rPr>
              <a:t>               </a:t>
            </a:r>
          </a:p>
          <a:p>
            <a:pPr algn="just"/>
            <a:r>
              <a:rPr lang="en-US" altLang="en-US" sz="2800" dirty="0" smtClean="0">
                <a:latin typeface="Times New Roman" pitchFamily="18" charset="0"/>
                <a:cs typeface="Times New Roman" pitchFamily="18" charset="0"/>
              </a:rPr>
              <a:t> của </a:t>
            </a:r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lớp 8A bằng  </a:t>
            </a:r>
            <a:r>
              <a:rPr lang="en-US" altLang="en-US" sz="2800" dirty="0" smtClean="0">
                <a:latin typeface="Times New Roman" pitchFamily="18" charset="0"/>
                <a:cs typeface="Times New Roman" pitchFamily="18" charset="0"/>
              </a:rPr>
              <a:t>                           </a:t>
            </a:r>
          </a:p>
          <a:p>
            <a:pPr algn="just"/>
            <a:r>
              <a:rPr lang="en-US" altLang="en-US" sz="2800" dirty="0" smtClean="0">
                <a:latin typeface="Times New Roman" pitchFamily="18" charset="0"/>
                <a:cs typeface="Times New Roman" pitchFamily="18" charset="0"/>
              </a:rPr>
              <a:t>Sang </a:t>
            </a:r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học kì II, có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              </a:t>
            </a:r>
            <a:r>
              <a:rPr lang="en-US" altLang="en-US" sz="2800" dirty="0" smtClean="0">
                <a:latin typeface="Times New Roman" pitchFamily="18" charset="0"/>
                <a:cs typeface="Times New Roman" pitchFamily="18" charset="0"/>
              </a:rPr>
              <a:t>phấn </a:t>
            </a:r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đấu trở thành học sinh giỏi nữa, do </a:t>
            </a:r>
            <a:r>
              <a:rPr lang="en-US" altLang="en-US" sz="2800" dirty="0" smtClean="0">
                <a:latin typeface="Times New Roman" pitchFamily="18" charset="0"/>
                <a:cs typeface="Times New Roman" pitchFamily="18" charset="0"/>
              </a:rPr>
              <a:t>đó </a:t>
            </a:r>
            <a:endParaRPr lang="en-US" sz="2800" dirty="0" smtClean="0"/>
          </a:p>
          <a:p>
            <a:pPr algn="just">
              <a:buFontTx/>
              <a:buNone/>
            </a:pPr>
            <a:r>
              <a:rPr lang="en-US" altLang="en-US" sz="2800" dirty="0" smtClean="0">
                <a:latin typeface="Times New Roman" pitchFamily="18" charset="0"/>
                <a:cs typeface="Times New Roman" pitchFamily="18" charset="0"/>
              </a:rPr>
              <a:t>                               </a:t>
            </a:r>
          </a:p>
          <a:p>
            <a:pPr algn="just">
              <a:buFontTx/>
              <a:buNone/>
            </a:pPr>
            <a:r>
              <a:rPr lang="en-US" altLang="en-US" sz="2800" dirty="0" smtClean="0">
                <a:latin typeface="Times New Roman" pitchFamily="18" charset="0"/>
                <a:cs typeface="Times New Roman" pitchFamily="18" charset="0"/>
              </a:rPr>
              <a:t>Hỏi </a:t>
            </a:r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lớp 8A có bao nhiêu </a:t>
            </a:r>
            <a:r>
              <a:rPr lang="en-US" altLang="en-US" sz="2800" dirty="0" smtClean="0">
                <a:latin typeface="Times New Roman" pitchFamily="18" charset="0"/>
                <a:cs typeface="Times New Roman" pitchFamily="18" charset="0"/>
              </a:rPr>
              <a:t>học sinh?</a:t>
            </a:r>
            <a:endParaRPr lang="en-US" alt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Line 3"/>
          <p:cNvSpPr>
            <a:spLocks noChangeShapeType="1"/>
          </p:cNvSpPr>
          <p:nvPr/>
        </p:nvSpPr>
        <p:spPr bwMode="auto">
          <a:xfrm flipH="1">
            <a:off x="6472108" y="553725"/>
            <a:ext cx="45719" cy="6244610"/>
          </a:xfrm>
          <a:prstGeom prst="line">
            <a:avLst/>
          </a:prstGeom>
          <a:noFill/>
          <a:ln w="19050">
            <a:solidFill>
              <a:schemeClr val="bg2"/>
            </a:solidFill>
            <a:round/>
            <a:headEnd/>
            <a:tailEnd/>
          </a:ln>
          <a:effectLst/>
        </p:spPr>
        <p:txBody>
          <a:bodyPr/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endParaRPr lang="en-US" sz="280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32987176"/>
              </p:ext>
            </p:extLst>
          </p:nvPr>
        </p:nvGraphicFramePr>
        <p:xfrm>
          <a:off x="2763097" y="1081228"/>
          <a:ext cx="298266" cy="75181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6028" name="Equation" r:id="rId3" imgW="152280" imgH="457200" progId="Equation.DSMT4">
                  <p:embed/>
                </p:oleObj>
              </mc:Choice>
              <mc:Fallback>
                <p:oleObj name="Equation" r:id="rId3" imgW="152280" imgH="45720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63097" y="1081228"/>
                        <a:ext cx="298266" cy="751817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Table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5827725"/>
              </p:ext>
            </p:extLst>
          </p:nvPr>
        </p:nvGraphicFramePr>
        <p:xfrm>
          <a:off x="793619" y="3780974"/>
          <a:ext cx="4843664" cy="203452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579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732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457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28345"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solidFill>
                      <a:srgbClr val="0F4B3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solidFill>
                      <a:srgbClr val="0F4B3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solidFill>
                      <a:srgbClr val="0F4B3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7827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aseline="0" dirty="0" smtClean="0"/>
                        <a:t> </a:t>
                      </a:r>
                      <a:endParaRPr lang="en-US" sz="2800" dirty="0" smtClean="0"/>
                    </a:p>
                  </a:txBody>
                  <a:tcPr>
                    <a:solidFill>
                      <a:srgbClr val="0F4B3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solidFill>
                      <a:srgbClr val="0F4B3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solidFill>
                      <a:srgbClr val="0F4B3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7901"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solidFill>
                      <a:srgbClr val="0F4B3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solidFill>
                      <a:srgbClr val="0F4B3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solidFill>
                      <a:srgbClr val="0F4B3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19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36496547"/>
              </p:ext>
            </p:extLst>
          </p:nvPr>
        </p:nvGraphicFramePr>
        <p:xfrm>
          <a:off x="4341761" y="4231460"/>
          <a:ext cx="489069" cy="83840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6029" name="Equation" r:id="rId5" imgW="266400" imgH="457200" progId="Equation.DSMT4">
                  <p:embed/>
                </p:oleObj>
              </mc:Choice>
              <mc:Fallback>
                <p:oleObj name="Equation" r:id="rId5" imgW="266400" imgH="45720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41761" y="4231460"/>
                        <a:ext cx="489069" cy="838403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09856152"/>
              </p:ext>
            </p:extLst>
          </p:nvPr>
        </p:nvGraphicFramePr>
        <p:xfrm>
          <a:off x="4096934" y="4961705"/>
          <a:ext cx="915335" cy="82380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6030" name="Equation" r:id="rId7" imgW="507960" imgH="457200" progId="Equation.DSMT4">
                  <p:embed/>
                </p:oleObj>
              </mc:Choice>
              <mc:Fallback>
                <p:oleObj name="Equation" r:id="rId7" imgW="507960" imgH="45720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96934" y="4961705"/>
                        <a:ext cx="915335" cy="82380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" name="Rectangle 20"/>
          <p:cNvSpPr/>
          <p:nvPr/>
        </p:nvSpPr>
        <p:spPr>
          <a:xfrm>
            <a:off x="4012393" y="3809326"/>
            <a:ext cx="129234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/>
              <a:t>HS </a:t>
            </a:r>
            <a:r>
              <a:rPr lang="en-US" sz="2800" dirty="0" err="1" smtClean="0"/>
              <a:t>giỏi</a:t>
            </a:r>
            <a:endParaRPr lang="en-US" sz="2800" dirty="0"/>
          </a:p>
        </p:txBody>
      </p:sp>
      <p:sp>
        <p:nvSpPr>
          <p:cNvPr id="22" name="Rectangle 21"/>
          <p:cNvSpPr/>
          <p:nvPr/>
        </p:nvSpPr>
        <p:spPr>
          <a:xfrm>
            <a:off x="1900180" y="3820417"/>
            <a:ext cx="160973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800" dirty="0" smtClean="0"/>
              <a:t>HS </a:t>
            </a:r>
            <a:r>
              <a:rPr lang="en-US" sz="2800" dirty="0" err="1" smtClean="0"/>
              <a:t>cả</a:t>
            </a:r>
            <a:r>
              <a:rPr lang="en-US" sz="2800" dirty="0" smtClean="0"/>
              <a:t> </a:t>
            </a:r>
            <a:r>
              <a:rPr lang="en-US" sz="2800" dirty="0" err="1" smtClean="0"/>
              <a:t>lớp</a:t>
            </a:r>
            <a:endParaRPr lang="en-US" sz="2800" dirty="0"/>
          </a:p>
        </p:txBody>
      </p:sp>
      <p:sp>
        <p:nvSpPr>
          <p:cNvPr id="23" name="TextBox 22"/>
          <p:cNvSpPr txBox="1"/>
          <p:nvPr/>
        </p:nvSpPr>
        <p:spPr>
          <a:xfrm>
            <a:off x="956869" y="4383153"/>
            <a:ext cx="17052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/>
              <a:t>Kì</a:t>
            </a:r>
            <a:r>
              <a:rPr lang="en-US" sz="2800" dirty="0" smtClean="0"/>
              <a:t> I</a:t>
            </a:r>
            <a:endParaRPr lang="en-US" sz="2800" dirty="0"/>
          </a:p>
        </p:txBody>
      </p:sp>
      <p:sp>
        <p:nvSpPr>
          <p:cNvPr id="24" name="TextBox 23"/>
          <p:cNvSpPr txBox="1"/>
          <p:nvPr/>
        </p:nvSpPr>
        <p:spPr>
          <a:xfrm>
            <a:off x="919798" y="5138646"/>
            <a:ext cx="177937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/>
              <a:t>Kì</a:t>
            </a:r>
            <a:r>
              <a:rPr lang="en-US" sz="2800" dirty="0" smtClean="0"/>
              <a:t> II</a:t>
            </a:r>
            <a:endParaRPr lang="en-US" sz="2800" dirty="0"/>
          </a:p>
        </p:txBody>
      </p:sp>
      <p:sp>
        <p:nvSpPr>
          <p:cNvPr id="25" name="TextBox 24"/>
          <p:cNvSpPr txBox="1"/>
          <p:nvPr/>
        </p:nvSpPr>
        <p:spPr>
          <a:xfrm>
            <a:off x="2556034" y="4329265"/>
            <a:ext cx="7331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x</a:t>
            </a:r>
            <a:endParaRPr lang="en-US" sz="2800" dirty="0"/>
          </a:p>
        </p:txBody>
      </p:sp>
      <p:sp>
        <p:nvSpPr>
          <p:cNvPr id="26" name="TextBox 25"/>
          <p:cNvSpPr txBox="1"/>
          <p:nvPr/>
        </p:nvSpPr>
        <p:spPr>
          <a:xfrm>
            <a:off x="2560155" y="5051327"/>
            <a:ext cx="7331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x</a:t>
            </a:r>
            <a:endParaRPr lang="en-US" sz="2800" dirty="0"/>
          </a:p>
        </p:txBody>
      </p:sp>
      <p:sp>
        <p:nvSpPr>
          <p:cNvPr id="27" name="TextBox 26"/>
          <p:cNvSpPr txBox="1"/>
          <p:nvPr/>
        </p:nvSpPr>
        <p:spPr>
          <a:xfrm>
            <a:off x="6499381" y="731704"/>
            <a:ext cx="37016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u="sng" dirty="0" err="1" smtClean="0">
                <a:solidFill>
                  <a:srgbClr val="FFC000"/>
                </a:solidFill>
              </a:rPr>
              <a:t>Các</a:t>
            </a:r>
            <a:r>
              <a:rPr lang="en-US" sz="2800" u="sng" dirty="0" smtClean="0">
                <a:solidFill>
                  <a:srgbClr val="FFC000"/>
                </a:solidFill>
              </a:rPr>
              <a:t> </a:t>
            </a:r>
            <a:r>
              <a:rPr lang="en-US" sz="2800" u="sng" dirty="0" err="1" smtClean="0">
                <a:solidFill>
                  <a:srgbClr val="FFC000"/>
                </a:solidFill>
              </a:rPr>
              <a:t>đại</a:t>
            </a:r>
            <a:r>
              <a:rPr lang="en-US" sz="2800" u="sng" dirty="0" smtClean="0">
                <a:solidFill>
                  <a:srgbClr val="FFC000"/>
                </a:solidFill>
              </a:rPr>
              <a:t> </a:t>
            </a:r>
            <a:r>
              <a:rPr lang="en-US" sz="2800" u="sng" dirty="0" err="1" smtClean="0">
                <a:solidFill>
                  <a:srgbClr val="FFC000"/>
                </a:solidFill>
              </a:rPr>
              <a:t>lượng</a:t>
            </a:r>
            <a:r>
              <a:rPr lang="en-US" sz="2800" u="sng" dirty="0" smtClean="0">
                <a:solidFill>
                  <a:srgbClr val="FFC000"/>
                </a:solidFill>
              </a:rPr>
              <a:t>:</a:t>
            </a:r>
            <a:endParaRPr lang="en-US" sz="2800" u="sng" dirty="0">
              <a:solidFill>
                <a:srgbClr val="FFC000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6499381" y="1297042"/>
            <a:ext cx="413447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Số học sinh giỏi và số học sinh cả lớp ở HKI và HKII.</a:t>
            </a:r>
            <a:endParaRPr lang="en-US" sz="2800" dirty="0"/>
          </a:p>
        </p:txBody>
      </p:sp>
      <p:sp>
        <p:nvSpPr>
          <p:cNvPr id="29" name="TextBox 28"/>
          <p:cNvSpPr txBox="1"/>
          <p:nvPr/>
        </p:nvSpPr>
        <p:spPr>
          <a:xfrm>
            <a:off x="6427794" y="2258183"/>
            <a:ext cx="53652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u="sng" dirty="0" err="1" smtClean="0">
                <a:solidFill>
                  <a:srgbClr val="FFC000"/>
                </a:solidFill>
              </a:rPr>
              <a:t>Mối</a:t>
            </a:r>
            <a:r>
              <a:rPr lang="en-US" sz="2800" u="sng" dirty="0" smtClean="0">
                <a:solidFill>
                  <a:srgbClr val="FFC000"/>
                </a:solidFill>
              </a:rPr>
              <a:t> </a:t>
            </a:r>
            <a:r>
              <a:rPr lang="en-US" sz="2800" u="sng" dirty="0" err="1" smtClean="0">
                <a:solidFill>
                  <a:srgbClr val="FFC000"/>
                </a:solidFill>
              </a:rPr>
              <a:t>quan</a:t>
            </a:r>
            <a:r>
              <a:rPr lang="en-US" sz="2800" u="sng" dirty="0" smtClean="0">
                <a:solidFill>
                  <a:srgbClr val="FFC000"/>
                </a:solidFill>
              </a:rPr>
              <a:t> </a:t>
            </a:r>
            <a:r>
              <a:rPr lang="en-US" sz="2800" u="sng" dirty="0" err="1" smtClean="0">
                <a:solidFill>
                  <a:srgbClr val="FFC000"/>
                </a:solidFill>
              </a:rPr>
              <a:t>hệ</a:t>
            </a:r>
            <a:r>
              <a:rPr lang="en-US" sz="2800" u="sng" dirty="0" smtClean="0">
                <a:solidFill>
                  <a:srgbClr val="FFC000"/>
                </a:solidFill>
              </a:rPr>
              <a:t> </a:t>
            </a:r>
            <a:r>
              <a:rPr lang="en-US" sz="2800" u="sng" dirty="0" err="1" smtClean="0">
                <a:solidFill>
                  <a:srgbClr val="FFC000"/>
                </a:solidFill>
              </a:rPr>
              <a:t>giữa</a:t>
            </a:r>
            <a:r>
              <a:rPr lang="en-US" sz="2800" u="sng" dirty="0" smtClean="0">
                <a:solidFill>
                  <a:srgbClr val="FFC000"/>
                </a:solidFill>
              </a:rPr>
              <a:t> </a:t>
            </a:r>
            <a:r>
              <a:rPr lang="en-US" sz="2800" u="sng" dirty="0" err="1" smtClean="0">
                <a:solidFill>
                  <a:srgbClr val="FFC000"/>
                </a:solidFill>
              </a:rPr>
              <a:t>các</a:t>
            </a:r>
            <a:r>
              <a:rPr lang="en-US" sz="2800" u="sng" dirty="0" smtClean="0">
                <a:solidFill>
                  <a:srgbClr val="FFC000"/>
                </a:solidFill>
              </a:rPr>
              <a:t> </a:t>
            </a:r>
            <a:r>
              <a:rPr lang="en-US" sz="2800" u="sng" dirty="0" err="1" smtClean="0">
                <a:solidFill>
                  <a:srgbClr val="FFC000"/>
                </a:solidFill>
              </a:rPr>
              <a:t>đại</a:t>
            </a:r>
            <a:r>
              <a:rPr lang="en-US" sz="2800" u="sng" dirty="0" smtClean="0">
                <a:solidFill>
                  <a:srgbClr val="FFC000"/>
                </a:solidFill>
              </a:rPr>
              <a:t> </a:t>
            </a:r>
            <a:r>
              <a:rPr lang="en-US" sz="2800" u="sng" dirty="0" err="1" smtClean="0">
                <a:solidFill>
                  <a:srgbClr val="FFC000"/>
                </a:solidFill>
              </a:rPr>
              <a:t>lượng</a:t>
            </a:r>
            <a:r>
              <a:rPr lang="en-US" sz="2800" u="sng" dirty="0" smtClean="0">
                <a:solidFill>
                  <a:srgbClr val="FFC000"/>
                </a:solidFill>
              </a:rPr>
              <a:t>: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6438411" y="2835621"/>
            <a:ext cx="61253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HKI: Số HS giỏi bằng     số HS cả lớp.</a:t>
            </a:r>
            <a:endParaRPr lang="en-US" sz="2800" dirty="0"/>
          </a:p>
        </p:txBody>
      </p:sp>
      <p:sp>
        <p:nvSpPr>
          <p:cNvPr id="31" name="TextBox 30"/>
          <p:cNvSpPr txBox="1"/>
          <p:nvPr/>
        </p:nvSpPr>
        <p:spPr>
          <a:xfrm>
            <a:off x="6427794" y="3344446"/>
            <a:ext cx="567026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HKII: Số HS giỏi bằng 20% số HS cả lớp.</a:t>
            </a:r>
            <a:endParaRPr lang="en-US" sz="2800" dirty="0"/>
          </a:p>
        </p:txBody>
      </p:sp>
      <p:sp>
        <p:nvSpPr>
          <p:cNvPr id="32" name="TextBox 31"/>
          <p:cNvSpPr txBox="1"/>
          <p:nvPr/>
        </p:nvSpPr>
        <p:spPr>
          <a:xfrm>
            <a:off x="6443735" y="4207724"/>
            <a:ext cx="63255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Số HS giỏi ở HKII nhiều hơn HKI là 3.</a:t>
            </a:r>
            <a:endParaRPr lang="en-US" sz="2800" dirty="0"/>
          </a:p>
        </p:txBody>
      </p:sp>
      <p:graphicFrame>
        <p:nvGraphicFramePr>
          <p:cNvPr id="33" name="Object 3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42069979"/>
              </p:ext>
            </p:extLst>
          </p:nvPr>
        </p:nvGraphicFramePr>
        <p:xfrm>
          <a:off x="9727608" y="2693478"/>
          <a:ext cx="295499" cy="88649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6031" name="Equation" r:id="rId9" imgW="152280" imgH="457200" progId="Equation.DSMT4">
                  <p:embed/>
                </p:oleObj>
              </mc:Choice>
              <mc:Fallback>
                <p:oleObj name="Equation" r:id="rId9" imgW="152280" imgH="45720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27608" y="2693478"/>
                        <a:ext cx="295499" cy="88649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" name="Object 3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82557844"/>
              </p:ext>
            </p:extLst>
          </p:nvPr>
        </p:nvGraphicFramePr>
        <p:xfrm>
          <a:off x="3057525" y="5845175"/>
          <a:ext cx="2230438" cy="882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6032" name="Equation" r:id="rId11" imgW="1155600" imgH="457200" progId="Equation.DSMT4">
                  <p:embed/>
                </p:oleObj>
              </mc:Choice>
              <mc:Fallback>
                <p:oleObj name="Equation" r:id="rId11" imgW="1155600" imgH="457200" progId="Equation.DSMT4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57525" y="5845175"/>
                        <a:ext cx="2230438" cy="8826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5" name="Rectangle 34"/>
          <p:cNvSpPr/>
          <p:nvPr/>
        </p:nvSpPr>
        <p:spPr>
          <a:xfrm>
            <a:off x="1052386" y="6017054"/>
            <a:ext cx="226376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err="1" smtClean="0">
                <a:solidFill>
                  <a:srgbClr val="FFFF00"/>
                </a:solidFill>
              </a:rPr>
              <a:t>Phương</a:t>
            </a:r>
            <a:r>
              <a:rPr lang="en-US" sz="2800" dirty="0" smtClean="0">
                <a:solidFill>
                  <a:srgbClr val="FFFF00"/>
                </a:solidFill>
              </a:rPr>
              <a:t> </a:t>
            </a:r>
            <a:r>
              <a:rPr lang="en-US" sz="2800" dirty="0" err="1" smtClean="0">
                <a:solidFill>
                  <a:srgbClr val="FFFF00"/>
                </a:solidFill>
              </a:rPr>
              <a:t>trình</a:t>
            </a:r>
            <a:r>
              <a:rPr lang="en-US" sz="2800" dirty="0" smtClean="0">
                <a:solidFill>
                  <a:srgbClr val="FFFF00"/>
                </a:solidFill>
              </a:rPr>
              <a:t>: </a:t>
            </a:r>
            <a:endParaRPr lang="en-US" sz="2800" dirty="0"/>
          </a:p>
        </p:txBody>
      </p:sp>
      <p:sp>
        <p:nvSpPr>
          <p:cNvPr id="40" name="Rectangle 39"/>
          <p:cNvSpPr/>
          <p:nvPr/>
        </p:nvSpPr>
        <p:spPr>
          <a:xfrm>
            <a:off x="59617" y="2373981"/>
            <a:ext cx="257338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en-US" sz="28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số học sinh giỏi </a:t>
            </a:r>
            <a:endParaRPr lang="en-US" sz="2800" dirty="0">
              <a:solidFill>
                <a:srgbClr val="FFFF00"/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3010326" y="1109098"/>
            <a:ext cx="284701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en-US" sz="28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số học sinh cả lớp.</a:t>
            </a:r>
            <a:endParaRPr lang="en-US" sz="2800" dirty="0">
              <a:solidFill>
                <a:srgbClr val="FFFF00"/>
              </a:solidFill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2929554" y="1514420"/>
            <a:ext cx="192664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en-US" sz="28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thêm</a:t>
            </a:r>
            <a:r>
              <a:rPr lang="en-US" altLang="en-US" sz="28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3 </a:t>
            </a:r>
            <a:r>
              <a:rPr lang="en-US" altLang="en-US" sz="28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altLang="en-US" sz="28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2800" dirty="0">
              <a:solidFill>
                <a:srgbClr val="FFFF00"/>
              </a:solidFill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2329375" y="2381078"/>
            <a:ext cx="172034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8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altLang="en-US" sz="28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20% </a:t>
            </a:r>
            <a:endParaRPr lang="en-US" sz="2800" dirty="0">
              <a:solidFill>
                <a:srgbClr val="FFFF00"/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3919989" y="698980"/>
            <a:ext cx="269755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en-US" sz="28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số học sinh giỏi </a:t>
            </a:r>
            <a:endParaRPr lang="en-US" sz="2800" dirty="0">
              <a:solidFill>
                <a:srgbClr val="FFFF00"/>
              </a:solidFill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3805656" y="2389604"/>
            <a:ext cx="285366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8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số học sinh cả lớp.</a:t>
            </a:r>
            <a:endParaRPr lang="en-US" sz="2800" dirty="0">
              <a:solidFill>
                <a:srgbClr val="FFFF00"/>
              </a:solidFill>
            </a:endParaRPr>
          </a:p>
        </p:txBody>
      </p:sp>
      <p:graphicFrame>
        <p:nvGraphicFramePr>
          <p:cNvPr id="48" name="Object 4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67419430"/>
              </p:ext>
            </p:extLst>
          </p:nvPr>
        </p:nvGraphicFramePr>
        <p:xfrm>
          <a:off x="2768137" y="1058318"/>
          <a:ext cx="260890" cy="7826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6033" name="Equation" r:id="rId13" imgW="152280" imgH="457200" progId="Equation.DSMT4">
                  <p:embed/>
                </p:oleObj>
              </mc:Choice>
              <mc:Fallback>
                <p:oleObj name="Equation" r:id="rId13" imgW="152280" imgH="457200" progId="Equation.DSMT4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68137" y="1058318"/>
                        <a:ext cx="260890" cy="782672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4" name="TextBox 53"/>
          <p:cNvSpPr txBox="1"/>
          <p:nvPr/>
        </p:nvSpPr>
        <p:spPr>
          <a:xfrm>
            <a:off x="1875387" y="1105922"/>
            <a:ext cx="112372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solidFill>
                  <a:srgbClr val="FFFF00"/>
                </a:solidFill>
              </a:rPr>
              <a:t>bằng</a:t>
            </a:r>
            <a:endParaRPr lang="en-US" sz="2800" dirty="0">
              <a:solidFill>
                <a:srgbClr val="FFFF00"/>
              </a:solidFill>
            </a:endParaRPr>
          </a:p>
        </p:txBody>
      </p:sp>
      <p:sp>
        <p:nvSpPr>
          <p:cNvPr id="55" name="Rectangle 54"/>
          <p:cNvSpPr/>
          <p:nvPr/>
        </p:nvSpPr>
        <p:spPr>
          <a:xfrm>
            <a:off x="4054743" y="683188"/>
            <a:ext cx="253627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800" dirty="0" smtClean="0">
                <a:latin typeface="Times New Roman" pitchFamily="18" charset="0"/>
                <a:cs typeface="Times New Roman" pitchFamily="18" charset="0"/>
              </a:rPr>
              <a:t>số học sinh giỏi </a:t>
            </a:r>
            <a:endParaRPr lang="en-US" sz="2800" dirty="0"/>
          </a:p>
        </p:txBody>
      </p:sp>
      <p:sp>
        <p:nvSpPr>
          <p:cNvPr id="56" name="Rectangle 55"/>
          <p:cNvSpPr/>
          <p:nvPr/>
        </p:nvSpPr>
        <p:spPr>
          <a:xfrm>
            <a:off x="3025654" y="1109098"/>
            <a:ext cx="294343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800" dirty="0" smtClean="0">
                <a:latin typeface="Times New Roman" pitchFamily="18" charset="0"/>
                <a:cs typeface="Times New Roman" pitchFamily="18" charset="0"/>
              </a:rPr>
              <a:t>số học sinh cả lớp. </a:t>
            </a:r>
            <a:endParaRPr lang="en-US" sz="2800" dirty="0"/>
          </a:p>
        </p:txBody>
      </p:sp>
      <p:sp>
        <p:nvSpPr>
          <p:cNvPr id="57" name="Rectangle 56"/>
          <p:cNvSpPr/>
          <p:nvPr/>
        </p:nvSpPr>
        <p:spPr>
          <a:xfrm>
            <a:off x="2949976" y="1512486"/>
            <a:ext cx="177805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800" dirty="0" smtClean="0">
                <a:latin typeface="Times New Roman" pitchFamily="18" charset="0"/>
                <a:cs typeface="Times New Roman" pitchFamily="18" charset="0"/>
              </a:rPr>
              <a:t>thêm 3 bạn</a:t>
            </a:r>
            <a:endParaRPr lang="en-US" sz="2800" dirty="0"/>
          </a:p>
        </p:txBody>
      </p:sp>
      <p:sp>
        <p:nvSpPr>
          <p:cNvPr id="60" name="Rectangle 59"/>
          <p:cNvSpPr/>
          <p:nvPr/>
        </p:nvSpPr>
        <p:spPr>
          <a:xfrm>
            <a:off x="2328888" y="2369591"/>
            <a:ext cx="168387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en-US" sz="2800" dirty="0" err="1" smtClean="0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altLang="en-US" sz="2800" dirty="0" smtClean="0">
                <a:latin typeface="Times New Roman" pitchFamily="18" charset="0"/>
                <a:cs typeface="Times New Roman" pitchFamily="18" charset="0"/>
              </a:rPr>
              <a:t> 20%  </a:t>
            </a:r>
            <a:endParaRPr lang="en-US" sz="2800" dirty="0"/>
          </a:p>
        </p:txBody>
      </p:sp>
      <p:sp>
        <p:nvSpPr>
          <p:cNvPr id="61" name="Rectangle 60"/>
          <p:cNvSpPr/>
          <p:nvPr/>
        </p:nvSpPr>
        <p:spPr>
          <a:xfrm>
            <a:off x="3802820" y="2384219"/>
            <a:ext cx="294343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800" dirty="0" smtClean="0">
                <a:latin typeface="Times New Roman" pitchFamily="18" charset="0"/>
                <a:cs typeface="Times New Roman" pitchFamily="18" charset="0"/>
              </a:rPr>
              <a:t>số học sinh cả lớp. </a:t>
            </a:r>
            <a:endParaRPr lang="en-US" sz="2800" dirty="0"/>
          </a:p>
        </p:txBody>
      </p:sp>
      <p:sp>
        <p:nvSpPr>
          <p:cNvPr id="62" name="Rectangle 61"/>
          <p:cNvSpPr/>
          <p:nvPr/>
        </p:nvSpPr>
        <p:spPr>
          <a:xfrm>
            <a:off x="59130" y="2373981"/>
            <a:ext cx="253627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800" dirty="0" smtClean="0">
                <a:latin typeface="Times New Roman" pitchFamily="18" charset="0"/>
                <a:cs typeface="Times New Roman" pitchFamily="18" charset="0"/>
              </a:rPr>
              <a:t>số học sinh giỏi</a:t>
            </a:r>
            <a:endParaRPr lang="en-US" sz="2800" dirty="0"/>
          </a:p>
        </p:txBody>
      </p:sp>
      <p:graphicFrame>
        <p:nvGraphicFramePr>
          <p:cNvPr id="66" name="Object 6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09856152"/>
              </p:ext>
            </p:extLst>
          </p:nvPr>
        </p:nvGraphicFramePr>
        <p:xfrm>
          <a:off x="4085672" y="4966059"/>
          <a:ext cx="915335" cy="82380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6034" name="Equation" r:id="rId7" imgW="507960" imgH="457200" progId="Equation.DSMT4">
                  <p:embed/>
                </p:oleObj>
              </mc:Choice>
              <mc:Fallback>
                <p:oleObj name="Equation" r:id="rId7" imgW="507960" imgH="457200" progId="Equation.DSMT4">
                  <p:embed/>
                  <p:pic>
                    <p:nvPicPr>
                      <p:cNvPr id="20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85672" y="4966059"/>
                        <a:ext cx="915335" cy="82380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8" name="Text Box 5"/>
          <p:cNvSpPr txBox="1">
            <a:spLocks noChangeArrowheads="1"/>
          </p:cNvSpPr>
          <p:nvPr/>
        </p:nvSpPr>
        <p:spPr bwMode="auto">
          <a:xfrm>
            <a:off x="214687" y="77218"/>
            <a:ext cx="856536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/>
            <a:r>
              <a:rPr lang="en-US" altLang="en-US" sz="2800" u="sng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3. Áp dụng: Giải bài toán bằng cách lập phương trình</a:t>
            </a:r>
            <a:endParaRPr lang="en-US" altLang="en-US" sz="28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9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5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3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1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9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>
                      <p:stCondLst>
                        <p:cond delay="indefinite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>
                      <p:stCondLst>
                        <p:cond delay="indefinite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0" fill="hold">
                      <p:stCondLst>
                        <p:cond delay="indefinite"/>
                      </p:stCondLst>
                      <p:childTnLst>
                        <p:par>
                          <p:cTn id="181" fill="hold">
                            <p:stCondLst>
                              <p:cond delay="0"/>
                            </p:stCondLst>
                            <p:childTnLst>
                              <p:par>
                                <p:cTn id="18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4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5" grpId="0"/>
      <p:bldP spid="40" grpId="0"/>
      <p:bldP spid="41" grpId="0"/>
      <p:bldP spid="43" grpId="0"/>
      <p:bldP spid="44" grpId="0"/>
      <p:bldP spid="45" grpId="0"/>
      <p:bldP spid="46" grpId="0"/>
      <p:bldP spid="54" grpId="0"/>
      <p:bldP spid="55" grpId="0"/>
      <p:bldP spid="55" grpId="1"/>
      <p:bldP spid="56" grpId="0"/>
      <p:bldP spid="56" grpId="1"/>
      <p:bldP spid="57" grpId="0"/>
      <p:bldP spid="57" grpId="1"/>
      <p:bldP spid="60" grpId="0"/>
      <p:bldP spid="60" grpId="1"/>
      <p:bldP spid="61" grpId="0"/>
      <p:bldP spid="61" grpId="1"/>
      <p:bldP spid="62" grpId="0"/>
      <p:bldP spid="62" grpId="1"/>
      <p:bldP spid="3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4655941"/>
              </p:ext>
            </p:extLst>
          </p:nvPr>
        </p:nvGraphicFramePr>
        <p:xfrm>
          <a:off x="6972844" y="605308"/>
          <a:ext cx="4040344" cy="21347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29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6581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82017"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solidFill>
                      <a:srgbClr val="0F4B3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solidFill>
                      <a:srgbClr val="0F4B3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solidFill>
                      <a:srgbClr val="0F4B3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941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aseline="0" dirty="0" smtClean="0"/>
                        <a:t> </a:t>
                      </a:r>
                      <a:endParaRPr lang="en-US" sz="2800" dirty="0" smtClean="0"/>
                    </a:p>
                  </a:txBody>
                  <a:tcPr>
                    <a:solidFill>
                      <a:srgbClr val="0F4B3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solidFill>
                      <a:srgbClr val="0F4B3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solidFill>
                      <a:srgbClr val="0F4B3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58593"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solidFill>
                      <a:srgbClr val="0F4B3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solidFill>
                      <a:srgbClr val="0F4B3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solidFill>
                      <a:srgbClr val="0F4B3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272681" y="270392"/>
            <a:ext cx="6227803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  <a:buFontTx/>
              <a:buNone/>
            </a:pPr>
            <a:r>
              <a:rPr lang="en-US" altLang="en-US" sz="2800" u="sng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Bài </a:t>
            </a:r>
            <a:r>
              <a:rPr lang="en-US" altLang="en-US" sz="2800" u="sng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35(Sgk tr 25)</a:t>
            </a:r>
            <a:r>
              <a:rPr lang="en-US" altLang="en-US" sz="28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altLang="en-US" sz="28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Học kì I số </a:t>
            </a:r>
            <a:r>
              <a:rPr lang="en-US" altLang="en-US" sz="2800" dirty="0" smtClean="0">
                <a:latin typeface="Times New Roman" pitchFamily="18" charset="0"/>
                <a:cs typeface="Times New Roman" pitchFamily="18" charset="0"/>
              </a:rPr>
              <a:t>học sinh </a:t>
            </a:r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giỏi của lớp 8A bằng  </a:t>
            </a:r>
            <a:r>
              <a:rPr lang="en-US" alt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số học sinh cả lớp. Sang </a:t>
            </a:r>
            <a:r>
              <a:rPr lang="en-US" altLang="en-US" sz="2800" dirty="0" err="1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itchFamily="18" charset="0"/>
                <a:cs typeface="Times New Roman" pitchFamily="18" charset="0"/>
              </a:rPr>
              <a:t>kì</a:t>
            </a:r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 II, </a:t>
            </a:r>
            <a:r>
              <a:rPr lang="en-US" altLang="en-US" sz="28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itchFamily="18" charset="0"/>
                <a:cs typeface="Times New Roman" pitchFamily="18" charset="0"/>
              </a:rPr>
              <a:t>thêm</a:t>
            </a:r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 3 </a:t>
            </a:r>
            <a:r>
              <a:rPr lang="en-US" altLang="en-US" sz="2800" dirty="0" err="1"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itchFamily="18" charset="0"/>
                <a:cs typeface="Times New Roman" pitchFamily="18" charset="0"/>
              </a:rPr>
              <a:t>phấn</a:t>
            </a:r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itchFamily="18" charset="0"/>
                <a:cs typeface="Times New Roman" pitchFamily="18" charset="0"/>
              </a:rPr>
              <a:t>đấu</a:t>
            </a:r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itchFamily="18" charset="0"/>
                <a:cs typeface="Times New Roman" pitchFamily="18" charset="0"/>
              </a:rPr>
              <a:t>trở</a:t>
            </a:r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itchFamily="18" charset="0"/>
                <a:cs typeface="Times New Roman" pitchFamily="18" charset="0"/>
              </a:rPr>
              <a:t>giỏi</a:t>
            </a:r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itchFamily="18" charset="0"/>
                <a:cs typeface="Times New Roman" pitchFamily="18" charset="0"/>
              </a:rPr>
              <a:t>nữa</a:t>
            </a:r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, do </a:t>
            </a:r>
            <a:r>
              <a:rPr lang="en-US" altLang="en-US" sz="2800" dirty="0" err="1"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itchFamily="18" charset="0"/>
                <a:cs typeface="Times New Roman" pitchFamily="18" charset="0"/>
              </a:rPr>
              <a:t>giỏi</a:t>
            </a:r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 20% </a:t>
            </a:r>
            <a:r>
              <a:rPr lang="en-US" altLang="en-US" sz="28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itchFamily="18" charset="0"/>
                <a:cs typeface="Times New Roman" pitchFamily="18" charset="0"/>
              </a:rPr>
              <a:t>cả</a:t>
            </a:r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. Hỏi lớp 8A có bao nhiêu </a:t>
            </a:r>
            <a:r>
              <a:rPr lang="en-US" altLang="en-US" sz="2800" dirty="0" smtClean="0">
                <a:latin typeface="Times New Roman" pitchFamily="18" charset="0"/>
                <a:cs typeface="Times New Roman" pitchFamily="18" charset="0"/>
              </a:rPr>
              <a:t>học sinh?</a:t>
            </a:r>
            <a:endParaRPr lang="en-US" alt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Line 3"/>
          <p:cNvSpPr>
            <a:spLocks noChangeShapeType="1"/>
          </p:cNvSpPr>
          <p:nvPr/>
        </p:nvSpPr>
        <p:spPr bwMode="auto">
          <a:xfrm>
            <a:off x="6819814" y="146755"/>
            <a:ext cx="4761" cy="2442064"/>
          </a:xfrm>
          <a:prstGeom prst="line">
            <a:avLst/>
          </a:prstGeom>
          <a:noFill/>
          <a:ln w="19050">
            <a:solidFill>
              <a:schemeClr val="bg2"/>
            </a:solidFill>
            <a:round/>
            <a:headEnd/>
            <a:tailEnd/>
          </a:ln>
          <a:effectLst/>
        </p:spPr>
        <p:txBody>
          <a:bodyPr/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endParaRPr lang="en-US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51044019"/>
              </p:ext>
            </p:extLst>
          </p:nvPr>
        </p:nvGraphicFramePr>
        <p:xfrm>
          <a:off x="10049394" y="1155617"/>
          <a:ext cx="500279" cy="85762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9862" name="Equation" r:id="rId3" imgW="266400" imgH="457200" progId="Equation.DSMT4">
                  <p:embed/>
                </p:oleObj>
              </mc:Choice>
              <mc:Fallback>
                <p:oleObj name="Equation" r:id="rId3" imgW="266400" imgH="45720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49394" y="1155617"/>
                        <a:ext cx="500279" cy="85762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26939781"/>
              </p:ext>
            </p:extLst>
          </p:nvPr>
        </p:nvGraphicFramePr>
        <p:xfrm>
          <a:off x="9891334" y="1973901"/>
          <a:ext cx="954625" cy="859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9863" name="Equation" r:id="rId5" imgW="507960" imgH="457200" progId="Equation.DSMT4">
                  <p:embed/>
                </p:oleObj>
              </mc:Choice>
              <mc:Fallback>
                <p:oleObj name="Equation" r:id="rId5" imgW="507960" imgH="45720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91334" y="1973901"/>
                        <a:ext cx="954625" cy="8591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8"/>
          <p:cNvSpPr/>
          <p:nvPr/>
        </p:nvSpPr>
        <p:spPr>
          <a:xfrm>
            <a:off x="9686460" y="682753"/>
            <a:ext cx="129234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/>
              <a:t>HS </a:t>
            </a:r>
            <a:r>
              <a:rPr lang="en-US" sz="2800" dirty="0" err="1" smtClean="0"/>
              <a:t>giỏi</a:t>
            </a:r>
            <a:endParaRPr lang="en-US" sz="2800" dirty="0"/>
          </a:p>
        </p:txBody>
      </p:sp>
      <p:sp>
        <p:nvSpPr>
          <p:cNvPr id="10" name="Rectangle 9"/>
          <p:cNvSpPr/>
          <p:nvPr/>
        </p:nvSpPr>
        <p:spPr>
          <a:xfrm>
            <a:off x="8066610" y="670730"/>
            <a:ext cx="160973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800" dirty="0" smtClean="0"/>
              <a:t>HS </a:t>
            </a:r>
            <a:r>
              <a:rPr lang="en-US" sz="2800" dirty="0" err="1" smtClean="0"/>
              <a:t>cả</a:t>
            </a:r>
            <a:r>
              <a:rPr lang="en-US" sz="2800" dirty="0" smtClean="0"/>
              <a:t> </a:t>
            </a:r>
            <a:r>
              <a:rPr lang="en-US" sz="2800" dirty="0" err="1" smtClean="0"/>
              <a:t>lớp</a:t>
            </a:r>
            <a:endParaRPr lang="en-US" sz="2800" dirty="0"/>
          </a:p>
        </p:txBody>
      </p:sp>
      <p:sp>
        <p:nvSpPr>
          <p:cNvPr id="11" name="TextBox 10"/>
          <p:cNvSpPr txBox="1"/>
          <p:nvPr/>
        </p:nvSpPr>
        <p:spPr>
          <a:xfrm>
            <a:off x="7083793" y="1303078"/>
            <a:ext cx="196563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/>
              <a:t>Kì</a:t>
            </a:r>
            <a:r>
              <a:rPr lang="en-US" sz="2800" dirty="0" smtClean="0"/>
              <a:t> I</a:t>
            </a:r>
            <a:endParaRPr lang="en-US" sz="2800" dirty="0"/>
          </a:p>
        </p:txBody>
      </p:sp>
      <p:sp>
        <p:nvSpPr>
          <p:cNvPr id="12" name="TextBox 11"/>
          <p:cNvSpPr txBox="1"/>
          <p:nvPr/>
        </p:nvSpPr>
        <p:spPr>
          <a:xfrm>
            <a:off x="7069194" y="2038368"/>
            <a:ext cx="20062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/>
              <a:t>Kì</a:t>
            </a:r>
            <a:r>
              <a:rPr lang="en-US" sz="2800" dirty="0" smtClean="0"/>
              <a:t> II</a:t>
            </a:r>
            <a:endParaRPr lang="en-US" sz="2800" dirty="0"/>
          </a:p>
        </p:txBody>
      </p:sp>
      <p:sp>
        <p:nvSpPr>
          <p:cNvPr id="13" name="TextBox 12"/>
          <p:cNvSpPr txBox="1"/>
          <p:nvPr/>
        </p:nvSpPr>
        <p:spPr>
          <a:xfrm>
            <a:off x="8571374" y="1261626"/>
            <a:ext cx="7331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x</a:t>
            </a:r>
            <a:endParaRPr lang="en-US" sz="2800" dirty="0"/>
          </a:p>
        </p:txBody>
      </p:sp>
      <p:sp>
        <p:nvSpPr>
          <p:cNvPr id="14" name="TextBox 13"/>
          <p:cNvSpPr txBox="1"/>
          <p:nvPr/>
        </p:nvSpPr>
        <p:spPr>
          <a:xfrm>
            <a:off x="8569440" y="2013239"/>
            <a:ext cx="7331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x</a:t>
            </a:r>
            <a:endParaRPr lang="en-US" sz="2800" dirty="0"/>
          </a:p>
        </p:txBody>
      </p:sp>
      <p:graphicFrame>
        <p:nvGraphicFramePr>
          <p:cNvPr id="1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95799104"/>
              </p:ext>
            </p:extLst>
          </p:nvPr>
        </p:nvGraphicFramePr>
        <p:xfrm>
          <a:off x="3410743" y="603048"/>
          <a:ext cx="293510" cy="73982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9864" name="Equation" r:id="rId7" imgW="152280" imgH="457200" progId="Equation.DSMT4">
                  <p:embed/>
                </p:oleObj>
              </mc:Choice>
              <mc:Fallback>
                <p:oleObj name="Equation" r:id="rId7" imgW="152280" imgH="45720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10743" y="603048"/>
                        <a:ext cx="293510" cy="73982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TextBox 17"/>
          <p:cNvSpPr txBox="1"/>
          <p:nvPr/>
        </p:nvSpPr>
        <p:spPr>
          <a:xfrm>
            <a:off x="6130893" y="2820233"/>
            <a:ext cx="120801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FF00"/>
                </a:solidFill>
              </a:rPr>
              <a:t>Giải</a:t>
            </a:r>
            <a:endParaRPr lang="en-US" sz="2800" b="1" dirty="0">
              <a:solidFill>
                <a:srgbClr val="FFFF00"/>
              </a:solidFill>
            </a:endParaRPr>
          </a:p>
        </p:txBody>
      </p:sp>
      <p:sp>
        <p:nvSpPr>
          <p:cNvPr id="20" name="Text Box 10"/>
          <p:cNvSpPr txBox="1">
            <a:spLocks noChangeArrowheads="1"/>
          </p:cNvSpPr>
          <p:nvPr/>
        </p:nvSpPr>
        <p:spPr bwMode="auto">
          <a:xfrm>
            <a:off x="337731" y="3420452"/>
            <a:ext cx="6635113" cy="14619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ts val="300"/>
              </a:spcBef>
              <a:spcAft>
                <a:spcPts val="300"/>
              </a:spcAft>
              <a:buFontTx/>
              <a:buNone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Gọi số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học sinh của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lớp 8A là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x (học sinh; 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28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N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*;       )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300"/>
              </a:spcBef>
              <a:spcAft>
                <a:spcPts val="300"/>
              </a:spcAft>
              <a:buFontTx/>
              <a:buNone/>
            </a:pP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 Box 20"/>
          <p:cNvSpPr txBox="1">
            <a:spLocks noChangeArrowheads="1"/>
          </p:cNvSpPr>
          <p:nvPr/>
        </p:nvSpPr>
        <p:spPr bwMode="auto">
          <a:xfrm>
            <a:off x="514158" y="4418718"/>
            <a:ext cx="587692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FontTx/>
              <a:buNone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Số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học sinh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giỏi kì I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là       (học sinh) 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2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47937330"/>
              </p:ext>
            </p:extLst>
          </p:nvPr>
        </p:nvGraphicFramePr>
        <p:xfrm>
          <a:off x="3910285" y="4248539"/>
          <a:ext cx="521691" cy="8943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9865" name="Equation" r:id="rId9" imgW="266584" imgH="457002" progId="Equation.DSMT4">
                  <p:embed/>
                </p:oleObj>
              </mc:Choice>
              <mc:Fallback>
                <p:oleObj name="Equation" r:id="rId9" imgW="266584" imgH="457002" progId="Equation.DSMT4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10285" y="4248539"/>
                        <a:ext cx="521691" cy="89432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" name="Text Box 21"/>
          <p:cNvSpPr txBox="1">
            <a:spLocks noChangeArrowheads="1"/>
          </p:cNvSpPr>
          <p:nvPr/>
        </p:nvSpPr>
        <p:spPr bwMode="auto">
          <a:xfrm>
            <a:off x="463817" y="4941938"/>
            <a:ext cx="626378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FontTx/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Số học sinh 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giỏi kì II là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:            (học sinh) 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4" name="Object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5491135"/>
              </p:ext>
            </p:extLst>
          </p:nvPr>
        </p:nvGraphicFramePr>
        <p:xfrm>
          <a:off x="4182639" y="4802608"/>
          <a:ext cx="944345" cy="84991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9866" name="Equation" r:id="rId11" imgW="508000" imgH="457200" progId="Equation.DSMT4">
                  <p:embed/>
                </p:oleObj>
              </mc:Choice>
              <mc:Fallback>
                <p:oleObj name="Equation" r:id="rId11" imgW="508000" imgH="457200" progId="Equation.DSMT4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82639" y="4802608"/>
                        <a:ext cx="944345" cy="84991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" name="Text Box 22"/>
          <p:cNvSpPr txBox="1">
            <a:spLocks noChangeArrowheads="1"/>
          </p:cNvSpPr>
          <p:nvPr/>
        </p:nvSpPr>
        <p:spPr bwMode="auto">
          <a:xfrm>
            <a:off x="439583" y="5591513"/>
            <a:ext cx="6249806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ts val="300"/>
              </a:spcBef>
              <a:buFontTx/>
              <a:buNone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Vì số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học sinh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giỏi kì II bằng 20% số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học sinh cả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lớp nên ta có phương trình:</a:t>
            </a:r>
          </a:p>
        </p:txBody>
      </p:sp>
      <p:graphicFrame>
        <p:nvGraphicFramePr>
          <p:cNvPr id="26" name="Object 2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70393635"/>
              </p:ext>
            </p:extLst>
          </p:nvPr>
        </p:nvGraphicFramePr>
        <p:xfrm>
          <a:off x="7799388" y="3178538"/>
          <a:ext cx="2112962" cy="835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9867" name="Equation" r:id="rId13" imgW="1155600" imgH="457200" progId="Equation.DSMT4">
                  <p:embed/>
                </p:oleObj>
              </mc:Choice>
              <mc:Fallback>
                <p:oleObj name="Equation" r:id="rId13" imgW="1155600" imgH="457200" progId="Equation.DSMT4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99388" y="3178538"/>
                        <a:ext cx="2112962" cy="835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" name="Object 26"/>
          <p:cNvGraphicFramePr>
            <a:graphicFrameLocks noChangeAspect="1"/>
          </p:cNvGraphicFramePr>
          <p:nvPr/>
        </p:nvGraphicFramePr>
        <p:xfrm>
          <a:off x="7618585" y="3824109"/>
          <a:ext cx="2259191" cy="223565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9868" name="Equation" r:id="rId15" imgW="1218960" imgH="1206360" progId="Equation.DSMT4">
                  <p:embed/>
                </p:oleObj>
              </mc:Choice>
              <mc:Fallback>
                <p:oleObj name="Equation" r:id="rId15" imgW="1218960" imgH="1206360" progId="Equation.DSMT4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18585" y="3824109"/>
                        <a:ext cx="2259191" cy="223565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" name="TextBox 27"/>
          <p:cNvSpPr txBox="1"/>
          <p:nvPr/>
        </p:nvSpPr>
        <p:spPr>
          <a:xfrm>
            <a:off x="8946210" y="5610863"/>
            <a:ext cx="341515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(Thỏa mãn điều kiện)</a:t>
            </a:r>
            <a:endParaRPr lang="en-US" sz="2800" dirty="0"/>
          </a:p>
        </p:txBody>
      </p:sp>
      <p:sp>
        <p:nvSpPr>
          <p:cNvPr id="29" name="Text Box 10"/>
          <p:cNvSpPr txBox="1">
            <a:spLocks noChangeArrowheads="1"/>
          </p:cNvSpPr>
          <p:nvPr/>
        </p:nvSpPr>
        <p:spPr bwMode="auto">
          <a:xfrm>
            <a:off x="7053591" y="6092600"/>
            <a:ext cx="6358856" cy="1169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FontTx/>
              <a:buNone/>
            </a:pP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Vậy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8A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40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50000"/>
              </a:spcBef>
              <a:buFontTx/>
              <a:buNone/>
            </a:pP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3" name="Straight Connector 32"/>
          <p:cNvCxnSpPr/>
          <p:nvPr/>
        </p:nvCxnSpPr>
        <p:spPr>
          <a:xfrm rot="5400000">
            <a:off x="5225711" y="5236158"/>
            <a:ext cx="3149600" cy="1588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0" name="Object 2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32340520"/>
              </p:ext>
            </p:extLst>
          </p:nvPr>
        </p:nvGraphicFramePr>
        <p:xfrm>
          <a:off x="1373993" y="3897899"/>
          <a:ext cx="698441" cy="40841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9869" name="Equation" r:id="rId17" imgW="291960" imgH="203040" progId="Equation.DSMT4">
                  <p:embed/>
                </p:oleObj>
              </mc:Choice>
              <mc:Fallback>
                <p:oleObj name="Equation" r:id="rId17" imgW="291960" imgH="203040" progId="Equation.DSMT4">
                  <p:embed/>
                  <p:pic>
                    <p:nvPicPr>
                      <p:cNvPr id="15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3993" y="3897899"/>
                        <a:ext cx="698441" cy="40841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20" grpId="0"/>
      <p:bldP spid="21" grpId="0"/>
      <p:bldP spid="23" grpId="0"/>
      <p:bldP spid="25" grpId="0"/>
      <p:bldP spid="28" grpId="0"/>
      <p:bldP spid="2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2061064"/>
              </p:ext>
            </p:extLst>
          </p:nvPr>
        </p:nvGraphicFramePr>
        <p:xfrm>
          <a:off x="6836142" y="595682"/>
          <a:ext cx="3782719" cy="16277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482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7857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4932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97500"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solidFill>
                      <a:srgbClr val="0F4B3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solidFill>
                      <a:srgbClr val="0F4B3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solidFill>
                      <a:srgbClr val="0F4B3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75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aseline="0" dirty="0" smtClean="0"/>
                        <a:t> </a:t>
                      </a:r>
                      <a:endParaRPr lang="en-US" sz="2800" dirty="0" smtClean="0"/>
                    </a:p>
                  </a:txBody>
                  <a:tcPr>
                    <a:solidFill>
                      <a:srgbClr val="0F4B3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solidFill>
                      <a:srgbClr val="0F4B3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solidFill>
                      <a:srgbClr val="0F4B3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91428"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solidFill>
                      <a:srgbClr val="0F4B3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solidFill>
                      <a:srgbClr val="0F4B3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solidFill>
                      <a:srgbClr val="0F4B3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1" name="Rectangle 10"/>
          <p:cNvSpPr/>
          <p:nvPr/>
        </p:nvSpPr>
        <p:spPr>
          <a:xfrm>
            <a:off x="9309418" y="612039"/>
            <a:ext cx="113364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/>
              <a:t>HS </a:t>
            </a:r>
            <a:r>
              <a:rPr lang="en-US" sz="2400" dirty="0" err="1" smtClean="0"/>
              <a:t>giỏi</a:t>
            </a:r>
            <a:endParaRPr lang="en-US" sz="2400" dirty="0"/>
          </a:p>
        </p:txBody>
      </p:sp>
      <p:sp>
        <p:nvSpPr>
          <p:cNvPr id="12" name="Rectangle 11"/>
          <p:cNvSpPr/>
          <p:nvPr/>
        </p:nvSpPr>
        <p:spPr>
          <a:xfrm>
            <a:off x="7735390" y="612039"/>
            <a:ext cx="140775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400" dirty="0" smtClean="0"/>
              <a:t>HS </a:t>
            </a:r>
            <a:r>
              <a:rPr lang="en-US" sz="2400" dirty="0" err="1" smtClean="0"/>
              <a:t>cả</a:t>
            </a:r>
            <a:r>
              <a:rPr lang="en-US" sz="2400" dirty="0" smtClean="0"/>
              <a:t> </a:t>
            </a:r>
            <a:r>
              <a:rPr lang="en-US" sz="2400" dirty="0" err="1" smtClean="0"/>
              <a:t>lớp</a:t>
            </a:r>
            <a:endParaRPr lang="en-US" sz="2400" dirty="0"/>
          </a:p>
        </p:txBody>
      </p:sp>
      <p:sp>
        <p:nvSpPr>
          <p:cNvPr id="13" name="TextBox 12"/>
          <p:cNvSpPr txBox="1"/>
          <p:nvPr/>
        </p:nvSpPr>
        <p:spPr>
          <a:xfrm>
            <a:off x="6961621" y="1129460"/>
            <a:ext cx="17052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/>
              <a:t>Kì</a:t>
            </a:r>
            <a:r>
              <a:rPr lang="en-US" sz="2400" dirty="0" smtClean="0"/>
              <a:t> I</a:t>
            </a:r>
            <a:endParaRPr lang="en-US" sz="2400" dirty="0"/>
          </a:p>
        </p:txBody>
      </p:sp>
      <p:sp>
        <p:nvSpPr>
          <p:cNvPr id="14" name="TextBox 13"/>
          <p:cNvSpPr txBox="1"/>
          <p:nvPr/>
        </p:nvSpPr>
        <p:spPr>
          <a:xfrm>
            <a:off x="6945753" y="1697621"/>
            <a:ext cx="17793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/>
              <a:t>Kì</a:t>
            </a:r>
            <a:r>
              <a:rPr lang="en-US" sz="2400" dirty="0" smtClean="0"/>
              <a:t> II</a:t>
            </a:r>
            <a:endParaRPr lang="en-US" sz="2400" dirty="0"/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0691509"/>
              </p:ext>
            </p:extLst>
          </p:nvPr>
        </p:nvGraphicFramePr>
        <p:xfrm>
          <a:off x="8224162" y="1184098"/>
          <a:ext cx="430212" cy="377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482" name="Equation" r:id="rId3" imgW="203040" imgH="177480" progId="Equation.DSMT4">
                  <p:embed/>
                </p:oleObj>
              </mc:Choice>
              <mc:Fallback>
                <p:oleObj name="Equation" r:id="rId3" imgW="203040" imgH="177480" progId="Equation.DSMT4">
                  <p:embed/>
                  <p:pic>
                    <p:nvPicPr>
                      <p:cNvPr id="1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24162" y="1184098"/>
                        <a:ext cx="430212" cy="3778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TextBox 15"/>
          <p:cNvSpPr txBox="1"/>
          <p:nvPr/>
        </p:nvSpPr>
        <p:spPr>
          <a:xfrm>
            <a:off x="9585369" y="1086813"/>
            <a:ext cx="7331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x</a:t>
            </a:r>
            <a:endParaRPr lang="en-US" sz="2400" dirty="0"/>
          </a:p>
        </p:txBody>
      </p:sp>
      <p:sp>
        <p:nvSpPr>
          <p:cNvPr id="17" name="TextBox 16"/>
          <p:cNvSpPr txBox="1"/>
          <p:nvPr/>
        </p:nvSpPr>
        <p:spPr>
          <a:xfrm>
            <a:off x="9217611" y="1605333"/>
            <a:ext cx="14883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20%.8x</a:t>
            </a:r>
            <a:endParaRPr lang="en-US" sz="2400" dirty="0"/>
          </a:p>
        </p:txBody>
      </p:sp>
      <p:sp>
        <p:nvSpPr>
          <p:cNvPr id="18" name="Text Box 10"/>
          <p:cNvSpPr txBox="1">
            <a:spLocks noChangeArrowheads="1"/>
          </p:cNvSpPr>
          <p:nvPr/>
        </p:nvSpPr>
        <p:spPr bwMode="auto">
          <a:xfrm>
            <a:off x="797179" y="2651909"/>
            <a:ext cx="940787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latin typeface="Times New Roman" pitchFamily="18" charset="0"/>
                <a:cs typeface="Times New Roman" pitchFamily="18" charset="0"/>
              </a:rPr>
              <a:t>Gọi </a:t>
            </a:r>
            <a:r>
              <a:rPr lang="en-US" sz="24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lớp 8A có số học sinh giỏi kì </a:t>
            </a:r>
            <a:r>
              <a:rPr lang="en-US" sz="240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 là x ( học sinh) ĐK: x &gt; 0</a:t>
            </a:r>
            <a:endParaRPr lang="en-US" sz="2400">
              <a:solidFill>
                <a:schemeClr val="bg1"/>
              </a:solidFill>
            </a:endParaRPr>
          </a:p>
        </p:txBody>
      </p:sp>
      <p:sp>
        <p:nvSpPr>
          <p:cNvPr id="19" name="Text Box 22"/>
          <p:cNvSpPr txBox="1">
            <a:spLocks noChangeArrowheads="1"/>
          </p:cNvSpPr>
          <p:nvPr/>
        </p:nvSpPr>
        <p:spPr bwMode="auto">
          <a:xfrm>
            <a:off x="729046" y="4124565"/>
            <a:ext cx="1177751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FontTx/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Vì kỳ II có số học sinh giỏi nhiều hơn kì I là 3 học sinh nên ta có phương trình: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ext Box 20"/>
          <p:cNvSpPr txBox="1">
            <a:spLocks noChangeArrowheads="1"/>
          </p:cNvSpPr>
          <p:nvPr/>
        </p:nvSpPr>
        <p:spPr bwMode="auto">
          <a:xfrm>
            <a:off x="790475" y="3167360"/>
            <a:ext cx="576883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FontTx/>
              <a:buNone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Số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học sinh lớp 8A là 8x (học sinh) 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5160829" y="2322742"/>
            <a:ext cx="46624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C000"/>
                </a:solidFill>
              </a:rPr>
              <a:t>Tìm lỗi sai trong lời giải bài toán</a:t>
            </a:r>
            <a:endParaRPr lang="en-US" sz="2400" b="1" dirty="0">
              <a:solidFill>
                <a:srgbClr val="FFC000"/>
              </a:solidFill>
            </a:endParaRPr>
          </a:p>
        </p:txBody>
      </p:sp>
      <p:graphicFrame>
        <p:nvGraphicFramePr>
          <p:cNvPr id="25" name="Object 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51250997"/>
              </p:ext>
            </p:extLst>
          </p:nvPr>
        </p:nvGraphicFramePr>
        <p:xfrm>
          <a:off x="3892327" y="4569556"/>
          <a:ext cx="2016125" cy="371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483" name="Equation" r:id="rId5" imgW="965160" imgH="177480" progId="Equation.DSMT4">
                  <p:embed/>
                </p:oleObj>
              </mc:Choice>
              <mc:Fallback>
                <p:oleObj name="Equation" r:id="rId5" imgW="965160" imgH="177480" progId="Equation.DSMT4">
                  <p:embed/>
                  <p:pic>
                    <p:nvPicPr>
                      <p:cNvPr id="25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92327" y="4569556"/>
                        <a:ext cx="2016125" cy="371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" name="Object 2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41002746"/>
              </p:ext>
            </p:extLst>
          </p:nvPr>
        </p:nvGraphicFramePr>
        <p:xfrm>
          <a:off x="3456415" y="4878470"/>
          <a:ext cx="4089400" cy="1228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484" name="Equation" r:id="rId7" imgW="1942920" imgH="583920" progId="Equation.DSMT4">
                  <p:embed/>
                </p:oleObj>
              </mc:Choice>
              <mc:Fallback>
                <p:oleObj name="Equation" r:id="rId7" imgW="1942920" imgH="583920" progId="Equation.DSMT4">
                  <p:embed/>
                  <p:pic>
                    <p:nvPicPr>
                      <p:cNvPr id="26" name="Object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56415" y="4878470"/>
                        <a:ext cx="4089400" cy="12287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" name="Text Box 10"/>
          <p:cNvSpPr txBox="1">
            <a:spLocks noChangeArrowheads="1"/>
          </p:cNvSpPr>
          <p:nvPr/>
        </p:nvSpPr>
        <p:spPr bwMode="auto">
          <a:xfrm>
            <a:off x="797524" y="6018737"/>
            <a:ext cx="489472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FontTx/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Vậy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số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học sinh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lớp 8A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là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8165450" y="1643177"/>
            <a:ext cx="7331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8x</a:t>
            </a:r>
            <a:endParaRPr lang="en-US" sz="2400" dirty="0"/>
          </a:p>
        </p:txBody>
      </p:sp>
      <p:sp>
        <p:nvSpPr>
          <p:cNvPr id="31" name="Text Box 10"/>
          <p:cNvSpPr txBox="1">
            <a:spLocks noChangeArrowheads="1"/>
          </p:cNvSpPr>
          <p:nvPr/>
        </p:nvSpPr>
        <p:spPr bwMode="auto">
          <a:xfrm>
            <a:off x="774595" y="3655937"/>
            <a:ext cx="1041456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FontTx/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Số học sinh giỏi kì II của lớp 8A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là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20%.8x (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học sinh)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8619606" y="70516"/>
            <a:ext cx="104708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/>
              <a:t>Cách 2</a:t>
            </a:r>
            <a:endParaRPr lang="en-US" sz="2400" dirty="0"/>
          </a:p>
        </p:txBody>
      </p:sp>
      <p:sp>
        <p:nvSpPr>
          <p:cNvPr id="33" name="TextBox 32"/>
          <p:cNvSpPr txBox="1"/>
          <p:nvPr/>
        </p:nvSpPr>
        <p:spPr>
          <a:xfrm>
            <a:off x="5951619" y="5689450"/>
            <a:ext cx="32574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FF00"/>
                </a:solidFill>
              </a:rPr>
              <a:t>(Thỏa mãn điều kiện)</a:t>
            </a:r>
            <a:endParaRPr lang="en-US" sz="2400" dirty="0">
              <a:solidFill>
                <a:srgbClr val="FFFF00"/>
              </a:solidFill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4017711" y="6018736"/>
            <a:ext cx="152638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5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400" dirty="0"/>
          </a:p>
        </p:txBody>
      </p:sp>
      <p:sp>
        <p:nvSpPr>
          <p:cNvPr id="37" name="Rectangle 36"/>
          <p:cNvSpPr/>
          <p:nvPr/>
        </p:nvSpPr>
        <p:spPr>
          <a:xfrm>
            <a:off x="4017711" y="6018735"/>
            <a:ext cx="239200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5.8 = 40 </a:t>
            </a:r>
            <a:r>
              <a:rPr lang="en-US" sz="24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400" dirty="0">
              <a:solidFill>
                <a:srgbClr val="FFFF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595" y="2649177"/>
            <a:ext cx="9231184" cy="598676"/>
          </a:xfrm>
        </p:spPr>
        <p:txBody>
          <a:bodyPr>
            <a:noAutofit/>
          </a:bodyPr>
          <a:lstStyle/>
          <a:p>
            <a:r>
              <a:rPr lang="en-US" sz="2400" dirty="0" smtClean="0">
                <a:solidFill>
                  <a:schemeClr val="bg1"/>
                </a:solidFill>
                <a:latin typeface="+mn-lt"/>
              </a:rPr>
              <a:t>Gọi</a:t>
            </a:r>
            <a:r>
              <a:rPr lang="en-US" sz="2400" dirty="0" smtClean="0">
                <a:solidFill>
                  <a:srgbClr val="FFFF00"/>
                </a:solidFill>
                <a:latin typeface="+mn-lt"/>
              </a:rPr>
              <a:t> số học sinh giỏi kì I của lớp 8A </a:t>
            </a:r>
            <a:r>
              <a:rPr lang="en-US" sz="2400" dirty="0" smtClean="0">
                <a:solidFill>
                  <a:schemeClr val="bg1"/>
                </a:solidFill>
                <a:latin typeface="+mn-lt"/>
              </a:rPr>
              <a:t>là x (học sinh) </a:t>
            </a:r>
            <a:r>
              <a:rPr lang="en-US" sz="2400" dirty="0" smtClean="0">
                <a:solidFill>
                  <a:srgbClr val="FFFF00"/>
                </a:solidFill>
                <a:latin typeface="+mn-lt"/>
              </a:rPr>
              <a:t>ĐK: x </a:t>
            </a:r>
            <a:r>
              <a:rPr lang="en-US" sz="2400" dirty="0" smtClean="0">
                <a:solidFill>
                  <a:srgbClr val="FFFF00"/>
                </a:solidFill>
                <a:latin typeface="+mn-lt"/>
                <a:sym typeface="Symbol" panose="05050102010706020507" pitchFamily="18" charset="2"/>
              </a:rPr>
              <a:t> N*</a:t>
            </a:r>
            <a:endParaRPr lang="en-US" sz="2400" dirty="0">
              <a:solidFill>
                <a:srgbClr val="FFFF00"/>
              </a:solidFill>
              <a:latin typeface="+mn-lt"/>
            </a:endParaRPr>
          </a:p>
        </p:txBody>
      </p:sp>
      <p:sp>
        <p:nvSpPr>
          <p:cNvPr id="38" name="Title 1"/>
          <p:cNvSpPr txBox="1">
            <a:spLocks/>
          </p:cNvSpPr>
          <p:nvPr/>
        </p:nvSpPr>
        <p:spPr>
          <a:xfrm>
            <a:off x="6669871" y="2080107"/>
            <a:ext cx="4519284" cy="5986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24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27" name="Text Box 5"/>
          <p:cNvSpPr txBox="1">
            <a:spLocks noChangeArrowheads="1"/>
          </p:cNvSpPr>
          <p:nvPr/>
        </p:nvSpPr>
        <p:spPr bwMode="auto">
          <a:xfrm>
            <a:off x="393362" y="457752"/>
            <a:ext cx="6227803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  <a:buFontTx/>
              <a:buNone/>
            </a:pPr>
            <a:r>
              <a:rPr lang="en-US" altLang="en-US" sz="2400" u="sng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Bài </a:t>
            </a:r>
            <a:r>
              <a:rPr lang="en-US" altLang="en-US" sz="2400" u="sng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35(Sgk tr 25)</a:t>
            </a:r>
            <a:r>
              <a:rPr lang="en-US" altLang="en-US" sz="2400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Học kì I số </a:t>
            </a:r>
            <a:r>
              <a:rPr lang="en-US" altLang="en-US" sz="2400" dirty="0" smtClean="0">
                <a:latin typeface="Times New Roman" pitchFamily="18" charset="0"/>
                <a:cs typeface="Times New Roman" pitchFamily="18" charset="0"/>
              </a:rPr>
              <a:t>học sinh 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giỏi của lớp 8A </a:t>
            </a:r>
            <a:r>
              <a:rPr lang="en-US" altLang="en-US" sz="2400" dirty="0" smtClean="0">
                <a:latin typeface="Times New Roman" pitchFamily="18" charset="0"/>
                <a:cs typeface="Times New Roman" pitchFamily="18" charset="0"/>
              </a:rPr>
              <a:t>bằng    số 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học sinh cả lớp. Sang </a:t>
            </a:r>
            <a:r>
              <a:rPr lang="en-US" altLang="en-US" sz="2400" dirty="0" err="1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  <a:cs typeface="Times New Roman" pitchFamily="18" charset="0"/>
              </a:rPr>
              <a:t>kì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 II, </a:t>
            </a:r>
            <a:r>
              <a:rPr lang="en-US" altLang="en-US" sz="24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  <a:cs typeface="Times New Roman" pitchFamily="18" charset="0"/>
              </a:rPr>
              <a:t>thêm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 3 </a:t>
            </a:r>
            <a:r>
              <a:rPr lang="en-US" altLang="en-US" sz="2400" dirty="0" err="1"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  <a:cs typeface="Times New Roman" pitchFamily="18" charset="0"/>
              </a:rPr>
              <a:t>phấn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  <a:cs typeface="Times New Roman" pitchFamily="18" charset="0"/>
              </a:rPr>
              <a:t>đấu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  <a:cs typeface="Times New Roman" pitchFamily="18" charset="0"/>
              </a:rPr>
              <a:t>trở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  <a:cs typeface="Times New Roman" pitchFamily="18" charset="0"/>
              </a:rPr>
              <a:t>giỏi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  <a:cs typeface="Times New Roman" pitchFamily="18" charset="0"/>
              </a:rPr>
              <a:t>nữa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, do </a:t>
            </a:r>
            <a:r>
              <a:rPr lang="en-US" altLang="en-US" sz="2400" dirty="0" err="1"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  <a:cs typeface="Times New Roman" pitchFamily="18" charset="0"/>
              </a:rPr>
              <a:t>giỏi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 20% </a:t>
            </a:r>
            <a:r>
              <a:rPr lang="en-US" altLang="en-US" sz="24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  <a:cs typeface="Times New Roman" pitchFamily="18" charset="0"/>
              </a:rPr>
              <a:t>cả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. Hỏi lớp 8A có bao nhiêu </a:t>
            </a:r>
            <a:r>
              <a:rPr lang="en-US" altLang="en-US" sz="2400" dirty="0" smtClean="0">
                <a:latin typeface="Times New Roman" pitchFamily="18" charset="0"/>
                <a:cs typeface="Times New Roman" pitchFamily="18" charset="0"/>
              </a:rPr>
              <a:t>học sinh?</a:t>
            </a:r>
            <a:endParaRPr lang="en-US" alt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9" name="Object 2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78940392"/>
              </p:ext>
            </p:extLst>
          </p:nvPr>
        </p:nvGraphicFramePr>
        <p:xfrm>
          <a:off x="2026080" y="769869"/>
          <a:ext cx="263368" cy="66385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485" name="Equation" r:id="rId9" imgW="152280" imgH="457200" progId="Equation.DSMT4">
                  <p:embed/>
                </p:oleObj>
              </mc:Choice>
              <mc:Fallback>
                <p:oleObj name="Equation" r:id="rId9" imgW="152280" imgH="457200" progId="Equation.DSMT4">
                  <p:embed/>
                  <p:pic>
                    <p:nvPicPr>
                      <p:cNvPr id="15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26080" y="769869"/>
                        <a:ext cx="263368" cy="663853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961236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/>
      <p:bldP spid="14" grpId="0"/>
      <p:bldP spid="16" grpId="0"/>
      <p:bldP spid="17" grpId="0"/>
      <p:bldP spid="18" grpId="0"/>
      <p:bldP spid="18" grpId="1"/>
      <p:bldP spid="19" grpId="0"/>
      <p:bldP spid="20" grpId="0"/>
      <p:bldP spid="24" grpId="0"/>
      <p:bldP spid="28" grpId="0"/>
      <p:bldP spid="30" grpId="0"/>
      <p:bldP spid="31" grpId="0"/>
      <p:bldP spid="34" grpId="0"/>
      <p:bldP spid="33" grpId="0"/>
      <p:bldP spid="36" grpId="0"/>
      <p:bldP spid="36" grpId="1"/>
      <p:bldP spid="37" grpId="0"/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5"/>
          <p:cNvSpPr>
            <a:spLocks noChangeShapeType="1"/>
          </p:cNvSpPr>
          <p:nvPr/>
        </p:nvSpPr>
        <p:spPr bwMode="auto">
          <a:xfrm>
            <a:off x="6119145" y="831848"/>
            <a:ext cx="0" cy="5181600"/>
          </a:xfrm>
          <a:prstGeom prst="line">
            <a:avLst/>
          </a:prstGeom>
          <a:noFill/>
          <a:ln w="22225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4877289" y="2420336"/>
            <a:ext cx="724915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3">
              <a:spcBef>
                <a:spcPct val="50000"/>
              </a:spcBef>
            </a:pPr>
            <a:r>
              <a:rPr lang="en-US" altLang="en-US" sz="2800" dirty="0" smtClean="0">
                <a:solidFill>
                  <a:schemeClr val="bg1"/>
                </a:solidFill>
              </a:rPr>
              <a:t>a) </a:t>
            </a:r>
            <a:r>
              <a:rPr lang="en-US" altLang="en-US" sz="2800" dirty="0" err="1" smtClean="0">
                <a:solidFill>
                  <a:schemeClr val="bg1"/>
                </a:solidFill>
              </a:rPr>
              <a:t>Viết</a:t>
            </a:r>
            <a:r>
              <a:rPr lang="en-US" altLang="en-US" sz="2800" dirty="0" smtClean="0">
                <a:solidFill>
                  <a:schemeClr val="bg1"/>
                </a:solidFill>
              </a:rPr>
              <a:t> </a:t>
            </a:r>
            <a:r>
              <a:rPr lang="en-US" altLang="en-US" sz="2800" dirty="0" err="1" smtClean="0">
                <a:solidFill>
                  <a:schemeClr val="bg1"/>
                </a:solidFill>
              </a:rPr>
              <a:t>thêm</a:t>
            </a:r>
            <a:r>
              <a:rPr lang="en-US" altLang="en-US" sz="2800" dirty="0" smtClean="0">
                <a:solidFill>
                  <a:schemeClr val="bg1"/>
                </a:solidFill>
              </a:rPr>
              <a:t> </a:t>
            </a:r>
            <a:r>
              <a:rPr lang="en-US" altLang="en-US" sz="2800" dirty="0" err="1" smtClean="0">
                <a:solidFill>
                  <a:schemeClr val="bg1"/>
                </a:solidFill>
              </a:rPr>
              <a:t>chữ</a:t>
            </a:r>
            <a:r>
              <a:rPr lang="en-US" altLang="en-US" sz="2800" dirty="0" smtClean="0">
                <a:solidFill>
                  <a:schemeClr val="bg1"/>
                </a:solidFill>
              </a:rPr>
              <a:t> </a:t>
            </a:r>
            <a:r>
              <a:rPr lang="en-US" altLang="en-US" sz="2800" dirty="0" err="1" smtClean="0">
                <a:solidFill>
                  <a:schemeClr val="bg1"/>
                </a:solidFill>
              </a:rPr>
              <a:t>số</a:t>
            </a:r>
            <a:r>
              <a:rPr lang="en-US" altLang="en-US" sz="2800" dirty="0" smtClean="0">
                <a:solidFill>
                  <a:schemeClr val="bg1"/>
                </a:solidFill>
              </a:rPr>
              <a:t> 5 </a:t>
            </a:r>
            <a:r>
              <a:rPr lang="en-US" altLang="en-US" sz="2800" dirty="0" err="1" smtClean="0">
                <a:solidFill>
                  <a:schemeClr val="bg1"/>
                </a:solidFill>
              </a:rPr>
              <a:t>vào</a:t>
            </a:r>
            <a:r>
              <a:rPr lang="en-US" altLang="en-US" sz="2800" dirty="0" smtClean="0">
                <a:solidFill>
                  <a:schemeClr val="bg1"/>
                </a:solidFill>
              </a:rPr>
              <a:t> </a:t>
            </a:r>
            <a:r>
              <a:rPr lang="en-US" altLang="en-US" sz="2800" dirty="0" err="1" smtClean="0">
                <a:solidFill>
                  <a:schemeClr val="bg1"/>
                </a:solidFill>
              </a:rPr>
              <a:t>bên</a:t>
            </a:r>
            <a:r>
              <a:rPr lang="en-US" altLang="en-US" sz="2800" dirty="0" smtClean="0">
                <a:solidFill>
                  <a:schemeClr val="bg1"/>
                </a:solidFill>
              </a:rPr>
              <a:t> </a:t>
            </a:r>
            <a:r>
              <a:rPr lang="en-US" altLang="en-US" sz="2800" dirty="0" err="1" smtClean="0">
                <a:solidFill>
                  <a:schemeClr val="bg1"/>
                </a:solidFill>
              </a:rPr>
              <a:t>trái</a:t>
            </a:r>
            <a:r>
              <a:rPr lang="en-US" altLang="en-US" sz="2800" dirty="0" smtClean="0">
                <a:solidFill>
                  <a:schemeClr val="bg1"/>
                </a:solidFill>
              </a:rPr>
              <a:t> </a:t>
            </a:r>
            <a:r>
              <a:rPr lang="en-US" altLang="en-US" sz="2800" dirty="0" err="1" smtClean="0">
                <a:solidFill>
                  <a:schemeClr val="bg1"/>
                </a:solidFill>
              </a:rPr>
              <a:t>số</a:t>
            </a:r>
            <a:r>
              <a:rPr lang="en-US" altLang="en-US" sz="2800" dirty="0" smtClean="0">
                <a:solidFill>
                  <a:schemeClr val="bg1"/>
                </a:solidFill>
              </a:rPr>
              <a:t> x</a:t>
            </a:r>
            <a:endParaRPr lang="en-US" altLang="en-US" sz="2800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261169" y="2914981"/>
            <a:ext cx="586974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solidFill>
                  <a:schemeClr val="bg1"/>
                </a:solidFill>
              </a:rPr>
              <a:t>b</a:t>
            </a:r>
            <a:r>
              <a:rPr lang="en-US" sz="2800" dirty="0" smtClean="0">
                <a:solidFill>
                  <a:schemeClr val="bg1"/>
                </a:solidFill>
              </a:rPr>
              <a:t>) </a:t>
            </a:r>
            <a:r>
              <a:rPr lang="en-US" sz="2800" dirty="0" err="1" smtClean="0">
                <a:solidFill>
                  <a:schemeClr val="bg1"/>
                </a:solidFill>
              </a:rPr>
              <a:t>Viết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thêm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chữ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số</a:t>
            </a:r>
            <a:r>
              <a:rPr lang="en-US" sz="2800" dirty="0" smtClean="0">
                <a:solidFill>
                  <a:schemeClr val="bg1"/>
                </a:solidFill>
              </a:rPr>
              <a:t> 5 </a:t>
            </a:r>
            <a:r>
              <a:rPr lang="en-US" sz="2800" dirty="0" err="1" smtClean="0">
                <a:solidFill>
                  <a:schemeClr val="bg1"/>
                </a:solidFill>
              </a:rPr>
              <a:t>vào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bên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phải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số</a:t>
            </a:r>
            <a:r>
              <a:rPr lang="en-US" sz="2800" dirty="0" smtClean="0">
                <a:solidFill>
                  <a:schemeClr val="bg1"/>
                </a:solidFill>
              </a:rPr>
              <a:t> x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240104" y="3848534"/>
            <a:ext cx="607000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3"/>
            <a:r>
              <a:rPr lang="en-US" sz="2800" dirty="0" smtClean="0"/>
              <a:t> </a:t>
            </a:r>
            <a:r>
              <a:rPr lang="en-US" altLang="en-US" sz="2800" dirty="0" smtClean="0">
                <a:solidFill>
                  <a:schemeClr val="bg1"/>
                </a:solidFill>
              </a:rPr>
              <a:t>a) Số tự nhiên có được khi viết thêm chữ số 5 vào bên trái số x </a:t>
            </a:r>
            <a:r>
              <a:rPr lang="en-US" sz="2800" dirty="0" smtClean="0"/>
              <a:t>là</a:t>
            </a:r>
            <a:r>
              <a:rPr lang="en-US" sz="2800" dirty="0" smtClean="0">
                <a:solidFill>
                  <a:srgbClr val="FFFF00"/>
                </a:solidFill>
              </a:rPr>
              <a:t> 5.100 + x</a:t>
            </a:r>
            <a:endParaRPr lang="en-US" sz="2800" dirty="0">
              <a:solidFill>
                <a:srgbClr val="FFFF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261169" y="4741594"/>
            <a:ext cx="629105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</a:rPr>
              <a:t> b) Số tự nhiên có được khi viết thêm </a:t>
            </a:r>
          </a:p>
          <a:p>
            <a:r>
              <a:rPr lang="en-US" sz="2800" dirty="0" smtClean="0">
                <a:solidFill>
                  <a:schemeClr val="bg1"/>
                </a:solidFill>
              </a:rPr>
              <a:t>chữ số 5 vào bên phải số x là</a:t>
            </a:r>
            <a:r>
              <a:rPr lang="en-US" sz="2800" dirty="0" smtClean="0">
                <a:solidFill>
                  <a:srgbClr val="FFFF00"/>
                </a:solidFill>
              </a:rPr>
              <a:t> 10.x + 5</a:t>
            </a:r>
            <a:endParaRPr lang="en-US" sz="2800" dirty="0">
              <a:solidFill>
                <a:srgbClr val="FFFF00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6282234" y="1495966"/>
            <a:ext cx="6096000" cy="954107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/>
            <a:r>
              <a:rPr lang="en-US" altLang="en-US" sz="2800" dirty="0" err="1" smtClean="0">
                <a:solidFill>
                  <a:schemeClr val="bg1"/>
                </a:solidFill>
              </a:rPr>
              <a:t>Hãy</a:t>
            </a:r>
            <a:r>
              <a:rPr lang="en-US" altLang="en-US" sz="2800" dirty="0" smtClean="0">
                <a:solidFill>
                  <a:schemeClr val="bg1"/>
                </a:solidFill>
              </a:rPr>
              <a:t> </a:t>
            </a:r>
            <a:r>
              <a:rPr lang="en-US" altLang="en-US" sz="2800" dirty="0" err="1" smtClean="0">
                <a:solidFill>
                  <a:schemeClr val="bg1"/>
                </a:solidFill>
              </a:rPr>
              <a:t>lập</a:t>
            </a:r>
            <a:r>
              <a:rPr lang="en-US" altLang="en-US" sz="2800" dirty="0" smtClean="0">
                <a:solidFill>
                  <a:schemeClr val="bg1"/>
                </a:solidFill>
              </a:rPr>
              <a:t> </a:t>
            </a:r>
            <a:r>
              <a:rPr lang="en-US" altLang="en-US" sz="2800" dirty="0" err="1" smtClean="0">
                <a:solidFill>
                  <a:schemeClr val="bg1"/>
                </a:solidFill>
              </a:rPr>
              <a:t>biểu</a:t>
            </a:r>
            <a:r>
              <a:rPr lang="en-US" altLang="en-US" sz="2800" dirty="0" smtClean="0">
                <a:solidFill>
                  <a:schemeClr val="bg1"/>
                </a:solidFill>
              </a:rPr>
              <a:t> </a:t>
            </a:r>
            <a:r>
              <a:rPr lang="en-US" altLang="en-US" sz="2800" dirty="0" err="1" smtClean="0">
                <a:solidFill>
                  <a:schemeClr val="bg1"/>
                </a:solidFill>
              </a:rPr>
              <a:t>thức</a:t>
            </a:r>
            <a:r>
              <a:rPr lang="en-US" altLang="en-US" sz="2800" dirty="0" smtClean="0">
                <a:solidFill>
                  <a:schemeClr val="bg1"/>
                </a:solidFill>
              </a:rPr>
              <a:t> </a:t>
            </a:r>
            <a:r>
              <a:rPr lang="en-US" altLang="en-US" sz="2800" dirty="0" err="1" smtClean="0">
                <a:solidFill>
                  <a:schemeClr val="bg1"/>
                </a:solidFill>
              </a:rPr>
              <a:t>biểu</a:t>
            </a:r>
            <a:r>
              <a:rPr lang="en-US" altLang="en-US" sz="2800" dirty="0" smtClean="0">
                <a:solidFill>
                  <a:schemeClr val="bg1"/>
                </a:solidFill>
              </a:rPr>
              <a:t> </a:t>
            </a:r>
            <a:r>
              <a:rPr lang="en-US" altLang="en-US" sz="2800" dirty="0" err="1" smtClean="0">
                <a:solidFill>
                  <a:schemeClr val="bg1"/>
                </a:solidFill>
              </a:rPr>
              <a:t>thị</a:t>
            </a:r>
            <a:r>
              <a:rPr lang="en-US" altLang="en-US" sz="2800" dirty="0" smtClean="0">
                <a:solidFill>
                  <a:schemeClr val="bg1"/>
                </a:solidFill>
              </a:rPr>
              <a:t> </a:t>
            </a:r>
            <a:r>
              <a:rPr lang="en-US" altLang="en-US" sz="2800" dirty="0" err="1" smtClean="0">
                <a:solidFill>
                  <a:schemeClr val="bg1"/>
                </a:solidFill>
              </a:rPr>
              <a:t>số</a:t>
            </a:r>
            <a:r>
              <a:rPr lang="en-US" altLang="en-US" sz="2800" dirty="0" smtClean="0">
                <a:solidFill>
                  <a:schemeClr val="bg1"/>
                </a:solidFill>
              </a:rPr>
              <a:t> </a:t>
            </a:r>
            <a:r>
              <a:rPr lang="en-US" altLang="en-US" sz="2800" dirty="0" err="1" smtClean="0">
                <a:solidFill>
                  <a:schemeClr val="bg1"/>
                </a:solidFill>
              </a:rPr>
              <a:t>tự</a:t>
            </a:r>
            <a:r>
              <a:rPr lang="en-US" altLang="en-US" sz="2800" dirty="0" smtClean="0">
                <a:solidFill>
                  <a:schemeClr val="bg1"/>
                </a:solidFill>
              </a:rPr>
              <a:t> </a:t>
            </a:r>
            <a:r>
              <a:rPr lang="en-US" altLang="en-US" sz="2800" dirty="0" err="1" smtClean="0">
                <a:solidFill>
                  <a:schemeClr val="bg1"/>
                </a:solidFill>
              </a:rPr>
              <a:t>nhiên</a:t>
            </a:r>
            <a:r>
              <a:rPr lang="en-US" altLang="en-US" sz="2800" dirty="0" smtClean="0">
                <a:solidFill>
                  <a:schemeClr val="bg1"/>
                </a:solidFill>
              </a:rPr>
              <a:t> </a:t>
            </a:r>
          </a:p>
          <a:p>
            <a:pPr marL="342900" indent="-342900"/>
            <a:r>
              <a:rPr lang="en-US" altLang="en-US" sz="2800" dirty="0" err="1" smtClean="0">
                <a:solidFill>
                  <a:schemeClr val="bg1"/>
                </a:solidFill>
              </a:rPr>
              <a:t>có</a:t>
            </a:r>
            <a:r>
              <a:rPr lang="en-US" altLang="en-US" sz="2800" dirty="0" smtClean="0">
                <a:solidFill>
                  <a:schemeClr val="bg1"/>
                </a:solidFill>
              </a:rPr>
              <a:t> </a:t>
            </a:r>
            <a:r>
              <a:rPr lang="en-US" altLang="en-US" sz="2800" dirty="0" err="1" smtClean="0">
                <a:solidFill>
                  <a:schemeClr val="bg1"/>
                </a:solidFill>
              </a:rPr>
              <a:t>được</a:t>
            </a:r>
            <a:r>
              <a:rPr lang="en-US" altLang="en-US" sz="2800" dirty="0" smtClean="0">
                <a:solidFill>
                  <a:schemeClr val="bg1"/>
                </a:solidFill>
              </a:rPr>
              <a:t> </a:t>
            </a:r>
            <a:r>
              <a:rPr lang="en-US" altLang="en-US" sz="2800" dirty="0" err="1" smtClean="0">
                <a:solidFill>
                  <a:schemeClr val="bg1"/>
                </a:solidFill>
              </a:rPr>
              <a:t>bằng</a:t>
            </a:r>
            <a:r>
              <a:rPr lang="en-US" altLang="en-US" sz="2800" dirty="0" smtClean="0">
                <a:solidFill>
                  <a:schemeClr val="bg1"/>
                </a:solidFill>
              </a:rPr>
              <a:t> </a:t>
            </a:r>
            <a:r>
              <a:rPr lang="en-US" altLang="en-US" sz="2800" dirty="0" err="1" smtClean="0">
                <a:solidFill>
                  <a:schemeClr val="bg1"/>
                </a:solidFill>
              </a:rPr>
              <a:t>cách</a:t>
            </a:r>
            <a:r>
              <a:rPr lang="en-US" altLang="en-US" sz="2800" dirty="0" smtClean="0">
                <a:solidFill>
                  <a:schemeClr val="bg1"/>
                </a:solidFill>
              </a:rPr>
              <a:t>:</a:t>
            </a:r>
            <a:endParaRPr lang="en-US" altLang="en-US" sz="2800" dirty="0">
              <a:solidFill>
                <a:schemeClr val="bg1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8378679" y="3450160"/>
            <a:ext cx="10049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solidFill>
                  <a:srgbClr val="FFFF00"/>
                </a:solidFill>
              </a:rPr>
              <a:t>Giải</a:t>
            </a:r>
            <a:endParaRPr lang="en-US" sz="2800" b="1" dirty="0">
              <a:solidFill>
                <a:srgbClr val="FFFF00"/>
              </a:solidFill>
            </a:endParaRPr>
          </a:p>
        </p:txBody>
      </p:sp>
      <p:sp>
        <p:nvSpPr>
          <p:cNvPr id="20" name="Text Box 13"/>
          <p:cNvSpPr txBox="1">
            <a:spLocks noChangeArrowheads="1"/>
          </p:cNvSpPr>
          <p:nvPr/>
        </p:nvSpPr>
        <p:spPr bwMode="auto">
          <a:xfrm>
            <a:off x="6119145" y="1042258"/>
            <a:ext cx="572318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marL="342900" indent="-342900" eaLnBrk="1" hangingPunct="1">
              <a:spcBef>
                <a:spcPct val="50000"/>
              </a:spcBef>
            </a:pPr>
            <a:r>
              <a:rPr lang="en-US" altLang="en-US" sz="2800" b="1" dirty="0" smtClean="0">
                <a:solidFill>
                  <a:srgbClr val="FFC000"/>
                </a:solidFill>
              </a:rPr>
              <a:t>?2</a:t>
            </a:r>
            <a:r>
              <a:rPr lang="en-US" altLang="en-US" sz="2800" dirty="0" smtClean="0">
                <a:solidFill>
                  <a:schemeClr val="bg1"/>
                </a:solidFill>
              </a:rPr>
              <a:t>. </a:t>
            </a:r>
            <a:r>
              <a:rPr lang="en-US" altLang="en-US" sz="2800" dirty="0">
                <a:solidFill>
                  <a:schemeClr val="bg1"/>
                </a:solidFill>
              </a:rPr>
              <a:t>Gọi x là số tự nhiên có 2 chữ </a:t>
            </a:r>
            <a:r>
              <a:rPr lang="en-US" altLang="en-US" sz="2800" dirty="0" smtClean="0">
                <a:solidFill>
                  <a:schemeClr val="bg1"/>
                </a:solidFill>
              </a:rPr>
              <a:t>số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350956" y="1042258"/>
            <a:ext cx="5605101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u="sng" dirty="0" smtClean="0">
                <a:solidFill>
                  <a:srgbClr val="FFC000"/>
                </a:solidFill>
              </a:rPr>
              <a:t>Bài tập 1</a:t>
            </a:r>
            <a:r>
              <a:rPr lang="en-US" sz="2800" dirty="0" smtClean="0"/>
              <a:t>: Tìm một số tự nhiên có hai chữ số, biết rằng </a:t>
            </a:r>
            <a:r>
              <a:rPr lang="vi-VN" sz="2800" dirty="0" smtClean="0"/>
              <a:t>nếu viết thêm một</a:t>
            </a:r>
            <a:r>
              <a:rPr lang="en-US" sz="2800" dirty="0" smtClean="0"/>
              <a:t> </a:t>
            </a:r>
            <a:r>
              <a:rPr lang="vi-VN" sz="2800" dirty="0" smtClean="0"/>
              <a:t>chữ số </a:t>
            </a:r>
            <a:r>
              <a:rPr lang="en-US" sz="2800" dirty="0" smtClean="0"/>
              <a:t>5</a:t>
            </a:r>
            <a:r>
              <a:rPr lang="vi-VN" sz="2800" dirty="0" smtClean="0"/>
              <a:t> vào bên trái và một chữ số </a:t>
            </a:r>
            <a:r>
              <a:rPr lang="en-US" sz="2800" dirty="0" smtClean="0"/>
              <a:t>5</a:t>
            </a:r>
            <a:r>
              <a:rPr lang="vi-VN" sz="2800" dirty="0" smtClean="0"/>
              <a:t> vào bên phải số đó thì ta được một số lớn gấp </a:t>
            </a:r>
            <a:r>
              <a:rPr lang="en-US" sz="2800" dirty="0" smtClean="0"/>
              <a:t>87</a:t>
            </a:r>
            <a:r>
              <a:rPr lang="vi-VN" sz="2800" dirty="0" smtClean="0"/>
              <a:t> lần số ban đầu.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0957320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/>
      <p:bldP spid="7" grpId="0"/>
      <p:bldP spid="12" grpId="0"/>
      <p:bldP spid="13" grpId="0"/>
      <p:bldP spid="14" grpId="0"/>
      <p:bldP spid="15" grpId="0"/>
      <p:bldP spid="20" grpId="0"/>
      <p:bldP spid="21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52932" y="585079"/>
            <a:ext cx="1088218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Tìm một số tự nhiên có hai chữ số biết rằng </a:t>
            </a:r>
            <a:r>
              <a:rPr lang="vi-VN" sz="2800" dirty="0" smtClean="0"/>
              <a:t>nếu viết thêm một chữ số </a:t>
            </a:r>
            <a:r>
              <a:rPr lang="en-US" sz="2800" dirty="0" smtClean="0"/>
              <a:t>5</a:t>
            </a:r>
            <a:r>
              <a:rPr lang="vi-VN" sz="2800" dirty="0" smtClean="0"/>
              <a:t> vào bên trái và một chữ số </a:t>
            </a:r>
            <a:r>
              <a:rPr lang="en-US" sz="2800" dirty="0" smtClean="0"/>
              <a:t>5</a:t>
            </a:r>
            <a:r>
              <a:rPr lang="vi-VN" sz="2800" dirty="0" smtClean="0"/>
              <a:t> vào bên phải số đó thì ta được một số lớn gấp </a:t>
            </a:r>
            <a:r>
              <a:rPr lang="en-US" sz="2800" dirty="0" smtClean="0"/>
              <a:t>87</a:t>
            </a:r>
            <a:r>
              <a:rPr lang="vi-VN" sz="2800" dirty="0" smtClean="0"/>
              <a:t> lần số ban đầu.</a:t>
            </a:r>
            <a:endParaRPr lang="en-US" sz="2800" dirty="0"/>
          </a:p>
        </p:txBody>
      </p:sp>
      <p:sp>
        <p:nvSpPr>
          <p:cNvPr id="6" name="TextBox 5"/>
          <p:cNvSpPr txBox="1"/>
          <p:nvPr/>
        </p:nvSpPr>
        <p:spPr>
          <a:xfrm>
            <a:off x="476061" y="96076"/>
            <a:ext cx="20842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u="sng" dirty="0" smtClean="0">
                <a:solidFill>
                  <a:srgbClr val="FFC000"/>
                </a:solidFill>
              </a:rPr>
              <a:t>3. Bài tập1:</a:t>
            </a:r>
            <a:endParaRPr lang="en-US" sz="2800" u="sng" dirty="0">
              <a:solidFill>
                <a:srgbClr val="FFC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234349" y="1625344"/>
            <a:ext cx="14828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solidFill>
                  <a:srgbClr val="FFFF00"/>
                </a:solidFill>
              </a:rPr>
              <a:t>Giải</a:t>
            </a:r>
            <a:r>
              <a:rPr lang="en-US" sz="2800" b="1" dirty="0" smtClean="0">
                <a:solidFill>
                  <a:srgbClr val="FFFF00"/>
                </a:solidFill>
              </a:rPr>
              <a:t>:</a:t>
            </a:r>
            <a:endParaRPr lang="en-US" sz="2800" b="1" dirty="0">
              <a:solidFill>
                <a:srgbClr val="FFFF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466331" y="2003229"/>
            <a:ext cx="68621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/>
              <a:t>Gọi</a:t>
            </a:r>
            <a:r>
              <a:rPr lang="en-US" sz="2800" dirty="0" smtClean="0"/>
              <a:t> </a:t>
            </a:r>
            <a:r>
              <a:rPr lang="en-US" sz="2800" dirty="0" err="1" smtClean="0"/>
              <a:t>số</a:t>
            </a:r>
            <a:r>
              <a:rPr lang="en-US" sz="2800" dirty="0" smtClean="0"/>
              <a:t> </a:t>
            </a:r>
            <a:r>
              <a:rPr lang="en-US" sz="2800" dirty="0" err="1" smtClean="0"/>
              <a:t>tự</a:t>
            </a:r>
            <a:r>
              <a:rPr lang="en-US" sz="2800" dirty="0" smtClean="0"/>
              <a:t> </a:t>
            </a:r>
            <a:r>
              <a:rPr lang="en-US" sz="2800" dirty="0" err="1" smtClean="0"/>
              <a:t>nhiên</a:t>
            </a:r>
            <a:r>
              <a:rPr lang="en-US" sz="2800" dirty="0" smtClean="0"/>
              <a:t> </a:t>
            </a:r>
            <a:r>
              <a:rPr lang="en-US" sz="2800" dirty="0" err="1" smtClean="0"/>
              <a:t>có</a:t>
            </a:r>
            <a:r>
              <a:rPr lang="en-US" sz="2800" dirty="0" smtClean="0"/>
              <a:t> </a:t>
            </a:r>
            <a:r>
              <a:rPr lang="en-US" sz="2800" dirty="0" err="1" smtClean="0"/>
              <a:t>hai</a:t>
            </a:r>
            <a:r>
              <a:rPr lang="en-US" sz="2800" dirty="0" smtClean="0"/>
              <a:t> </a:t>
            </a:r>
            <a:r>
              <a:rPr lang="en-US" sz="2800" dirty="0" err="1" smtClean="0"/>
              <a:t>chữ</a:t>
            </a:r>
            <a:r>
              <a:rPr lang="en-US" sz="2800" dirty="0" smtClean="0"/>
              <a:t> </a:t>
            </a:r>
            <a:r>
              <a:rPr lang="en-US" sz="2800" dirty="0" err="1" smtClean="0"/>
              <a:t>số</a:t>
            </a:r>
            <a:r>
              <a:rPr lang="en-US" sz="2800" dirty="0" smtClean="0"/>
              <a:t> </a:t>
            </a:r>
            <a:r>
              <a:rPr lang="en-US" sz="2800" dirty="0" err="1" smtClean="0"/>
              <a:t>cần</a:t>
            </a:r>
            <a:r>
              <a:rPr lang="en-US" sz="2800" dirty="0" smtClean="0"/>
              <a:t> </a:t>
            </a:r>
            <a:r>
              <a:rPr lang="en-US" sz="2800" dirty="0" err="1" smtClean="0"/>
              <a:t>tìm</a:t>
            </a:r>
            <a:r>
              <a:rPr lang="en-US" sz="2800" dirty="0" smtClean="0"/>
              <a:t> </a:t>
            </a:r>
            <a:r>
              <a:rPr lang="en-US" sz="2800" dirty="0" err="1" smtClean="0"/>
              <a:t>là</a:t>
            </a:r>
            <a:r>
              <a:rPr lang="en-US" sz="2800" dirty="0" smtClean="0"/>
              <a:t> </a:t>
            </a:r>
            <a:endParaRPr lang="en-US" sz="2800" dirty="0"/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54354898"/>
              </p:ext>
            </p:extLst>
          </p:nvPr>
        </p:nvGraphicFramePr>
        <p:xfrm>
          <a:off x="7238326" y="2150378"/>
          <a:ext cx="287338" cy="287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217" name="Equation" r:id="rId3" imgW="139680" imgH="139680" progId="Equation.DSMT4">
                  <p:embed/>
                </p:oleObj>
              </mc:Choice>
              <mc:Fallback>
                <p:oleObj name="Equation" r:id="rId3" imgW="139680" imgH="13968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38326" y="2150378"/>
                        <a:ext cx="287338" cy="2873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7571216" y="1990484"/>
            <a:ext cx="29079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( </a:t>
            </a:r>
            <a:endParaRPr lang="en-US" sz="2800" dirty="0"/>
          </a:p>
        </p:txBody>
      </p:sp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69957642"/>
              </p:ext>
            </p:extLst>
          </p:nvPr>
        </p:nvGraphicFramePr>
        <p:xfrm>
          <a:off x="7804024" y="2094655"/>
          <a:ext cx="2728913" cy="465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218" name="Equation" r:id="rId5" imgW="1346040" imgH="228600" progId="Equation.DSMT4">
                  <p:embed/>
                </p:oleObj>
              </mc:Choice>
              <mc:Fallback>
                <p:oleObj name="Equation" r:id="rId5" imgW="1346040" imgH="22860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04024" y="2094655"/>
                        <a:ext cx="2728913" cy="4651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1496034" y="2439530"/>
            <a:ext cx="960260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/>
              <a:t>Khi</a:t>
            </a:r>
            <a:r>
              <a:rPr lang="en-US" sz="2800" dirty="0" smtClean="0"/>
              <a:t> </a:t>
            </a:r>
            <a:r>
              <a:rPr lang="en-US" sz="2800" dirty="0" err="1" smtClean="0"/>
              <a:t>viết</a:t>
            </a:r>
            <a:r>
              <a:rPr lang="en-US" sz="2800" dirty="0" smtClean="0"/>
              <a:t> </a:t>
            </a:r>
            <a:r>
              <a:rPr lang="en-US" sz="2800" dirty="0" err="1" smtClean="0"/>
              <a:t>thêm</a:t>
            </a:r>
            <a:r>
              <a:rPr lang="en-US" sz="2800" dirty="0" smtClean="0"/>
              <a:t> </a:t>
            </a:r>
            <a:r>
              <a:rPr lang="vi-VN" sz="2800" dirty="0" smtClean="0"/>
              <a:t>một chữ số </a:t>
            </a:r>
            <a:r>
              <a:rPr lang="en-US" sz="2800" dirty="0" smtClean="0"/>
              <a:t>5</a:t>
            </a:r>
            <a:r>
              <a:rPr lang="vi-VN" sz="2800" dirty="0" smtClean="0"/>
              <a:t> vào bên trái và một chữ số </a:t>
            </a:r>
            <a:r>
              <a:rPr lang="en-US" sz="2800" dirty="0" smtClean="0"/>
              <a:t>5</a:t>
            </a:r>
            <a:r>
              <a:rPr lang="vi-VN" sz="2800" dirty="0" smtClean="0"/>
              <a:t> vào bên phải số </a:t>
            </a:r>
            <a:r>
              <a:rPr lang="en-US" sz="2800" dirty="0" smtClean="0"/>
              <a:t>đó, ta được số mới là </a:t>
            </a:r>
            <a:endParaRPr lang="en-US" sz="2800" dirty="0"/>
          </a:p>
        </p:txBody>
      </p:sp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31584100"/>
              </p:ext>
            </p:extLst>
          </p:nvPr>
        </p:nvGraphicFramePr>
        <p:xfrm>
          <a:off x="5779092" y="2947791"/>
          <a:ext cx="3122613" cy="392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219" name="Equation" r:id="rId7" imgW="1244520" imgH="190440" progId="Equation.DSMT4">
                  <p:embed/>
                </p:oleObj>
              </mc:Choice>
              <mc:Fallback>
                <p:oleObj name="Equation" r:id="rId7" imgW="1244520" imgH="19044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79092" y="2947791"/>
                        <a:ext cx="3122613" cy="3921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Rectangle 13"/>
          <p:cNvSpPr/>
          <p:nvPr/>
        </p:nvSpPr>
        <p:spPr>
          <a:xfrm>
            <a:off x="1493160" y="3263860"/>
            <a:ext cx="987716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/>
              <a:t>Vì số mới gấp 87 lần số ban đầu nên ta có phương trình:</a:t>
            </a:r>
            <a:endParaRPr lang="en-US" sz="2800" dirty="0"/>
          </a:p>
        </p:txBody>
      </p:sp>
      <p:graphicFrame>
        <p:nvGraphicFramePr>
          <p:cNvPr id="1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35862707"/>
              </p:ext>
            </p:extLst>
          </p:nvPr>
        </p:nvGraphicFramePr>
        <p:xfrm>
          <a:off x="4648981" y="3907145"/>
          <a:ext cx="3565525" cy="376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220" name="Equation" r:id="rId9" imgW="1726920" imgH="190440" progId="Equation.DSMT4">
                  <p:embed/>
                </p:oleObj>
              </mc:Choice>
              <mc:Fallback>
                <p:oleObj name="Equation" r:id="rId9" imgW="1726920" imgH="19044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8981" y="3907145"/>
                        <a:ext cx="3565525" cy="3762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29707286"/>
              </p:ext>
            </p:extLst>
          </p:nvPr>
        </p:nvGraphicFramePr>
        <p:xfrm>
          <a:off x="4257675" y="4356100"/>
          <a:ext cx="3559175" cy="1471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221" name="Equation" r:id="rId11" imgW="1752480" imgH="723600" progId="Equation.DSMT4">
                  <p:embed/>
                </p:oleObj>
              </mc:Choice>
              <mc:Fallback>
                <p:oleObj name="Equation" r:id="rId11" imgW="1752480" imgH="723600" progId="Equation.DSMT4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57675" y="4356100"/>
                        <a:ext cx="3559175" cy="14716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TextBox 16"/>
          <p:cNvSpPr txBox="1"/>
          <p:nvPr/>
        </p:nvSpPr>
        <p:spPr>
          <a:xfrm>
            <a:off x="5661094" y="5375960"/>
            <a:ext cx="42858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(Thỏa mãn điều kiện)</a:t>
            </a:r>
            <a:endParaRPr lang="en-US" sz="2800" dirty="0"/>
          </a:p>
        </p:txBody>
      </p:sp>
      <p:sp>
        <p:nvSpPr>
          <p:cNvPr id="18" name="TextBox 17"/>
          <p:cNvSpPr txBox="1"/>
          <p:nvPr/>
        </p:nvSpPr>
        <p:spPr>
          <a:xfrm>
            <a:off x="1466331" y="5827087"/>
            <a:ext cx="70848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/>
              <a:t>Vậy</a:t>
            </a:r>
            <a:r>
              <a:rPr lang="en-US" sz="2800" dirty="0" smtClean="0"/>
              <a:t> </a:t>
            </a:r>
            <a:r>
              <a:rPr lang="en-US" sz="2800" dirty="0" err="1" smtClean="0"/>
              <a:t>số</a:t>
            </a:r>
            <a:r>
              <a:rPr lang="en-US" sz="2800" dirty="0" smtClean="0"/>
              <a:t> </a:t>
            </a:r>
            <a:r>
              <a:rPr lang="en-US" sz="2800" dirty="0" err="1" smtClean="0"/>
              <a:t>tự</a:t>
            </a:r>
            <a:r>
              <a:rPr lang="en-US" sz="2800" dirty="0" smtClean="0"/>
              <a:t> </a:t>
            </a:r>
            <a:r>
              <a:rPr lang="en-US" sz="2800" dirty="0" err="1" smtClean="0"/>
              <a:t>nhiên</a:t>
            </a:r>
            <a:r>
              <a:rPr lang="en-US" sz="2800" dirty="0" smtClean="0"/>
              <a:t> </a:t>
            </a:r>
            <a:r>
              <a:rPr lang="en-US" sz="2800" dirty="0" err="1" smtClean="0"/>
              <a:t>có</a:t>
            </a:r>
            <a:r>
              <a:rPr lang="en-US" sz="2800" dirty="0" smtClean="0"/>
              <a:t> </a:t>
            </a:r>
            <a:r>
              <a:rPr lang="en-US" sz="2800" dirty="0" err="1" smtClean="0"/>
              <a:t>hai</a:t>
            </a:r>
            <a:r>
              <a:rPr lang="en-US" sz="2800" dirty="0" smtClean="0"/>
              <a:t> </a:t>
            </a:r>
            <a:r>
              <a:rPr lang="en-US" sz="2800" dirty="0" err="1" smtClean="0"/>
              <a:t>chữ</a:t>
            </a:r>
            <a:r>
              <a:rPr lang="en-US" sz="2800" dirty="0" smtClean="0"/>
              <a:t> </a:t>
            </a:r>
            <a:r>
              <a:rPr lang="en-US" sz="2800" dirty="0" err="1" smtClean="0"/>
              <a:t>số</a:t>
            </a:r>
            <a:r>
              <a:rPr lang="en-US" sz="2800" dirty="0" smtClean="0"/>
              <a:t> </a:t>
            </a:r>
            <a:r>
              <a:rPr lang="en-US" sz="2800" dirty="0" err="1" smtClean="0"/>
              <a:t>cần</a:t>
            </a:r>
            <a:r>
              <a:rPr lang="en-US" sz="2800" dirty="0" smtClean="0"/>
              <a:t> </a:t>
            </a:r>
            <a:r>
              <a:rPr lang="en-US" sz="2800" dirty="0" err="1" smtClean="0"/>
              <a:t>tìm</a:t>
            </a:r>
            <a:r>
              <a:rPr lang="en-US" sz="2800" dirty="0" smtClean="0"/>
              <a:t> </a:t>
            </a:r>
            <a:r>
              <a:rPr lang="en-US" sz="2800" dirty="0" err="1" smtClean="0"/>
              <a:t>là</a:t>
            </a:r>
            <a:r>
              <a:rPr lang="en-US" sz="2800" dirty="0" smtClean="0"/>
              <a:t> 65.</a:t>
            </a:r>
            <a:endParaRPr lang="en-US" sz="2800" dirty="0"/>
          </a:p>
        </p:txBody>
      </p:sp>
      <p:sp>
        <p:nvSpPr>
          <p:cNvPr id="19" name="Rectangle 18"/>
          <p:cNvSpPr/>
          <p:nvPr/>
        </p:nvSpPr>
        <p:spPr>
          <a:xfrm>
            <a:off x="7238326" y="589040"/>
            <a:ext cx="356540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sz="2800" dirty="0" smtClean="0">
                <a:solidFill>
                  <a:srgbClr val="FFFF00"/>
                </a:solidFill>
              </a:rPr>
              <a:t>viết thêm một chữ số </a:t>
            </a:r>
            <a:r>
              <a:rPr lang="en-US" sz="2800" dirty="0" smtClean="0">
                <a:solidFill>
                  <a:srgbClr val="FFFF00"/>
                </a:solidFill>
              </a:rPr>
              <a:t>5</a:t>
            </a:r>
            <a:r>
              <a:rPr lang="vi-VN" sz="2800" dirty="0" smtClean="0">
                <a:solidFill>
                  <a:srgbClr val="FFFF00"/>
                </a:solidFill>
              </a:rPr>
              <a:t> </a:t>
            </a:r>
            <a:endParaRPr lang="en-US" sz="2800" dirty="0">
              <a:solidFill>
                <a:srgbClr val="FFFF00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352932" y="1014342"/>
            <a:ext cx="617508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sz="2800" dirty="0" smtClean="0">
                <a:solidFill>
                  <a:srgbClr val="FFFF00"/>
                </a:solidFill>
              </a:rPr>
              <a:t>vào bên trái và một chữ số </a:t>
            </a:r>
            <a:r>
              <a:rPr lang="en-US" sz="2800" dirty="0" smtClean="0">
                <a:solidFill>
                  <a:srgbClr val="FFFF00"/>
                </a:solidFill>
              </a:rPr>
              <a:t>5</a:t>
            </a:r>
            <a:r>
              <a:rPr lang="vi-VN" sz="2800" dirty="0" smtClean="0">
                <a:solidFill>
                  <a:srgbClr val="FFFF00"/>
                </a:solidFill>
              </a:rPr>
              <a:t> vào bên phải</a:t>
            </a:r>
            <a:endParaRPr lang="en-US" sz="2800" dirty="0">
              <a:solidFill>
                <a:srgbClr val="FFFF00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9883280" y="1014342"/>
            <a:ext cx="129931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2800" dirty="0" smtClean="0">
                <a:solidFill>
                  <a:srgbClr val="FFFF00"/>
                </a:solidFill>
              </a:rPr>
              <a:t>lớn gấp </a:t>
            </a:r>
            <a:endParaRPr lang="en-US" sz="2800" dirty="0">
              <a:solidFill>
                <a:srgbClr val="FFFF00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352932" y="1446278"/>
            <a:ext cx="116089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>
                <a:solidFill>
                  <a:srgbClr val="FFFF00"/>
                </a:solidFill>
              </a:rPr>
              <a:t>87</a:t>
            </a:r>
            <a:r>
              <a:rPr lang="vi-VN" sz="2800" dirty="0" smtClean="0">
                <a:solidFill>
                  <a:srgbClr val="FFFF00"/>
                </a:solidFill>
              </a:rPr>
              <a:t> lần </a:t>
            </a:r>
            <a:endParaRPr lang="en-US" sz="2800" dirty="0">
              <a:solidFill>
                <a:srgbClr val="FFFF00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3760714" y="582784"/>
            <a:ext cx="180916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FF00"/>
                </a:solidFill>
              </a:rPr>
              <a:t>hai chữ số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10" grpId="0"/>
      <p:bldP spid="12" grpId="0"/>
      <p:bldP spid="14" grpId="0"/>
      <p:bldP spid="17" grpId="0"/>
      <p:bldP spid="18" grpId="0"/>
      <p:bldP spid="19" grpId="0"/>
      <p:bldP spid="20" grpId="0"/>
      <p:bldP spid="21" grpId="0"/>
      <p:bldP spid="22" grpId="0"/>
      <p:bldP spid="2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715523" y="2139210"/>
            <a:ext cx="10295467" cy="55707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2800" dirty="0" smtClean="0"/>
              <a:t>Gọi chữ số hàng </a:t>
            </a:r>
            <a:r>
              <a:rPr lang="en-US" sz="2800" dirty="0" smtClean="0"/>
              <a:t>đơn vị của số phải tìm là x</a:t>
            </a:r>
            <a:r>
              <a:rPr lang="vi-VN" sz="2800" dirty="0" smtClean="0"/>
              <a:t>. Điều kiện</a:t>
            </a:r>
          </a:p>
          <a:p>
            <a:r>
              <a:rPr lang="en-US" sz="2800" dirty="0" smtClean="0"/>
              <a:t>Chữ số hàng chục của số đó là</a:t>
            </a:r>
            <a:endParaRPr lang="en-US" sz="2800" dirty="0"/>
          </a:p>
          <a:p>
            <a:r>
              <a:rPr lang="en-US" sz="2800" dirty="0" smtClean="0"/>
              <a:t>Số phải tìm là</a:t>
            </a:r>
            <a:br>
              <a:rPr lang="en-US" sz="2800" dirty="0" smtClean="0"/>
            </a:br>
            <a:r>
              <a:rPr lang="en-US" sz="2800" dirty="0" smtClean="0"/>
              <a:t>Nếu đổi chỗ hai chữ số cho nhau ta được số mới là</a:t>
            </a:r>
          </a:p>
          <a:p>
            <a:r>
              <a:rPr lang="en-US" sz="2800" dirty="0" smtClean="0"/>
              <a:t>Vì số mới nhỏ hơn số ban đầu là 18 đơn vị nên ta có phương trình:</a:t>
            </a:r>
          </a:p>
          <a:p>
            <a:pPr>
              <a:spcBef>
                <a:spcPts val="1200"/>
              </a:spcBef>
            </a:pPr>
            <a:endParaRPr lang="en-US" sz="2800" dirty="0" smtClean="0"/>
          </a:p>
          <a:p>
            <a:pPr>
              <a:spcBef>
                <a:spcPts val="1200"/>
              </a:spcBef>
            </a:pPr>
            <a:endParaRPr lang="en-US" sz="2800" dirty="0"/>
          </a:p>
          <a:p>
            <a:endParaRPr lang="en-US" sz="2800" dirty="0" smtClean="0"/>
          </a:p>
          <a:p>
            <a:r>
              <a:rPr lang="en-US" sz="2800" dirty="0" smtClean="0"/>
              <a:t>Chữ số hàng đơn vị là        Chữ số hàng chục là</a:t>
            </a:r>
          </a:p>
          <a:p>
            <a:r>
              <a:rPr lang="vi-VN" sz="2800" smtClean="0"/>
              <a:t>Vậy </a:t>
            </a:r>
            <a:r>
              <a:rPr lang="vi-VN" sz="2800" dirty="0" smtClean="0"/>
              <a:t>số cần tìm l</a:t>
            </a:r>
            <a:r>
              <a:rPr lang="en-US" sz="2800" dirty="0" smtClean="0"/>
              <a:t>à</a:t>
            </a:r>
            <a:endParaRPr lang="vi-VN" sz="2800" dirty="0" smtClean="0"/>
          </a:p>
          <a:p>
            <a:r>
              <a:rPr lang="vi-VN" sz="2800" dirty="0" smtClean="0"/>
              <a:t/>
            </a:r>
            <a:br>
              <a:rPr lang="vi-VN" sz="2800" dirty="0" smtClean="0"/>
            </a:br>
            <a:endParaRPr lang="en-US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255971" y="1615990"/>
            <a:ext cx="1169588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C000"/>
                </a:solidFill>
              </a:rPr>
              <a:t>Hoàn thành lời giải sau bằng cách điền vào chỗ trống (.....) để được lời giải đúng</a:t>
            </a:r>
            <a:endParaRPr lang="en-US" sz="2800" dirty="0">
              <a:solidFill>
                <a:srgbClr val="FFC00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585370" y="2159163"/>
            <a:ext cx="274879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>
                <a:solidFill>
                  <a:srgbClr val="FFFF00"/>
                </a:solidFill>
              </a:rPr>
              <a:t>x</a:t>
            </a:r>
            <a:r>
              <a:rPr lang="vi-VN" sz="2800" dirty="0" smtClean="0">
                <a:solidFill>
                  <a:srgbClr val="FFFF00"/>
                </a:solidFill>
              </a:rPr>
              <a:t> ∈</a:t>
            </a:r>
            <a:r>
              <a:rPr lang="en-US" sz="2800" dirty="0" smtClean="0">
                <a:solidFill>
                  <a:srgbClr val="FFFF00"/>
                </a:solidFill>
              </a:rPr>
              <a:t> </a:t>
            </a:r>
            <a:r>
              <a:rPr lang="en-US" sz="2800" dirty="0">
                <a:solidFill>
                  <a:srgbClr val="FFFF00"/>
                </a:solidFill>
              </a:rPr>
              <a:t>N</a:t>
            </a:r>
            <a:r>
              <a:rPr lang="vi-VN" sz="2800" dirty="0" smtClean="0">
                <a:solidFill>
                  <a:srgbClr val="FFFF00"/>
                </a:solidFill>
              </a:rPr>
              <a:t>, 0 &lt; </a:t>
            </a:r>
            <a:r>
              <a:rPr lang="en-US" sz="2800" dirty="0">
                <a:solidFill>
                  <a:srgbClr val="FFFF00"/>
                </a:solidFill>
              </a:rPr>
              <a:t>x</a:t>
            </a:r>
            <a:r>
              <a:rPr lang="vi-VN" sz="2800" dirty="0" smtClean="0">
                <a:solidFill>
                  <a:srgbClr val="FFFF00"/>
                </a:solidFill>
              </a:rPr>
              <a:t> ≤ </a:t>
            </a:r>
            <a:r>
              <a:rPr lang="en-US" sz="2800" dirty="0" smtClean="0">
                <a:solidFill>
                  <a:srgbClr val="FFFF00"/>
                </a:solidFill>
              </a:rPr>
              <a:t>3</a:t>
            </a:r>
            <a:r>
              <a:rPr lang="vi-VN" sz="2800" dirty="0" smtClean="0">
                <a:solidFill>
                  <a:srgbClr val="FFFF00"/>
                </a:solidFill>
              </a:rPr>
              <a:t>.</a:t>
            </a:r>
            <a:endParaRPr lang="en-US" sz="2800" dirty="0">
              <a:solidFill>
                <a:srgbClr val="FFFF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168981" y="2589581"/>
            <a:ext cx="74461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FF00"/>
                </a:solidFill>
              </a:rPr>
              <a:t>3x</a:t>
            </a:r>
            <a:endParaRPr lang="en-US" sz="2800" dirty="0">
              <a:solidFill>
                <a:srgbClr val="FFFF00"/>
              </a:solidFill>
            </a:endParaRP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10253896"/>
              </p:ext>
            </p:extLst>
          </p:nvPr>
        </p:nvGraphicFramePr>
        <p:xfrm>
          <a:off x="2876265" y="3081786"/>
          <a:ext cx="1512888" cy="404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5957" name="Equation" r:id="rId3" imgW="711000" imgH="190440" progId="Equation.DSMT4">
                  <p:embed/>
                </p:oleObj>
              </mc:Choice>
              <mc:Fallback>
                <p:oleObj name="Equation" r:id="rId3" imgW="711000" imgH="190440" progId="Equation.DSMT4">
                  <p:embed/>
                  <p:pic>
                    <p:nvPicPr>
                      <p:cNvPr id="7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76265" y="3081786"/>
                        <a:ext cx="1512888" cy="4048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3797369" y="4196027"/>
            <a:ext cx="507231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FF00"/>
                </a:solidFill>
              </a:rPr>
              <a:t>(3x.10 + x) – (x.10 + 3x) = 18 </a:t>
            </a:r>
          </a:p>
          <a:p>
            <a:r>
              <a:rPr lang="en-US" sz="2800" dirty="0" smtClean="0">
                <a:solidFill>
                  <a:srgbClr val="FFFF00"/>
                </a:solidFill>
              </a:rPr>
              <a:t>31x – 13x =  18 </a:t>
            </a:r>
            <a:endParaRPr lang="en-US" sz="2800" dirty="0">
              <a:solidFill>
                <a:srgbClr val="FFFF00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8067780" y="3417942"/>
            <a:ext cx="2471766" cy="523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>
                <a:solidFill>
                  <a:srgbClr val="FFFF00"/>
                </a:solidFill>
              </a:rPr>
              <a:t>x.</a:t>
            </a:r>
            <a:r>
              <a:rPr lang="vi-VN" sz="2800" dirty="0" smtClean="0">
                <a:solidFill>
                  <a:srgbClr val="FFFF00"/>
                </a:solidFill>
              </a:rPr>
              <a:t>10 + </a:t>
            </a:r>
            <a:r>
              <a:rPr lang="en-US" sz="2800" dirty="0" smtClean="0">
                <a:solidFill>
                  <a:srgbClr val="FFFF00"/>
                </a:solidFill>
              </a:rPr>
              <a:t>3x</a:t>
            </a:r>
            <a:r>
              <a:rPr lang="vi-VN" sz="2800" dirty="0" smtClean="0">
                <a:solidFill>
                  <a:srgbClr val="FFFF00"/>
                </a:solidFill>
              </a:rPr>
              <a:t> </a:t>
            </a:r>
            <a:endParaRPr lang="en-US" sz="2800" dirty="0">
              <a:solidFill>
                <a:srgbClr val="FFFF00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8526990" y="2152235"/>
            <a:ext cx="275600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/>
              <a:t>…………………</a:t>
            </a:r>
            <a:endParaRPr lang="en-US" sz="2800" dirty="0"/>
          </a:p>
        </p:txBody>
      </p:sp>
      <p:sp>
        <p:nvSpPr>
          <p:cNvPr id="14" name="Rectangle 13"/>
          <p:cNvSpPr/>
          <p:nvPr/>
        </p:nvSpPr>
        <p:spPr>
          <a:xfrm>
            <a:off x="5109994" y="2569569"/>
            <a:ext cx="65163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/>
              <a:t>….</a:t>
            </a:r>
            <a:endParaRPr lang="en-US" sz="2800" dirty="0"/>
          </a:p>
        </p:txBody>
      </p:sp>
      <p:sp>
        <p:nvSpPr>
          <p:cNvPr id="15" name="Rectangle 14"/>
          <p:cNvSpPr/>
          <p:nvPr/>
        </p:nvSpPr>
        <p:spPr>
          <a:xfrm>
            <a:off x="2651203" y="3023083"/>
            <a:ext cx="150222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/>
              <a:t> ………</a:t>
            </a:r>
            <a:endParaRPr lang="en-US" sz="2800" dirty="0"/>
          </a:p>
        </p:txBody>
      </p:sp>
      <p:sp>
        <p:nvSpPr>
          <p:cNvPr id="16" name="Rectangle 15"/>
          <p:cNvSpPr/>
          <p:nvPr/>
        </p:nvSpPr>
        <p:spPr>
          <a:xfrm>
            <a:off x="7934446" y="3417229"/>
            <a:ext cx="177023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dirty="0" smtClean="0"/>
              <a:t>………….</a:t>
            </a:r>
            <a:endParaRPr lang="en-US" sz="2800" dirty="0"/>
          </a:p>
        </p:txBody>
      </p:sp>
      <p:sp>
        <p:nvSpPr>
          <p:cNvPr id="17" name="Rectangle 16"/>
          <p:cNvSpPr/>
          <p:nvPr/>
        </p:nvSpPr>
        <p:spPr>
          <a:xfrm>
            <a:off x="3341347" y="4653069"/>
            <a:ext cx="2105475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2800" dirty="0" smtClean="0"/>
              <a:t>⇔</a:t>
            </a:r>
          </a:p>
          <a:p>
            <a:r>
              <a:rPr lang="vi-VN" sz="2800" dirty="0" smtClean="0"/>
              <a:t>⇔</a:t>
            </a:r>
            <a:r>
              <a:rPr lang="en-US" sz="2800" dirty="0" smtClean="0"/>
              <a:t> 18x = 18</a:t>
            </a:r>
            <a:endParaRPr lang="vi-VN" sz="2800" dirty="0" smtClean="0"/>
          </a:p>
          <a:p>
            <a:r>
              <a:rPr lang="vi-VN" sz="2800" dirty="0" smtClean="0"/>
              <a:t>⇔ </a:t>
            </a:r>
            <a:r>
              <a:rPr lang="en-US" sz="2800" dirty="0" smtClean="0"/>
              <a:t>          </a:t>
            </a:r>
            <a:endParaRPr lang="vi-VN" sz="2800" dirty="0" smtClean="0"/>
          </a:p>
        </p:txBody>
      </p:sp>
      <p:sp>
        <p:nvSpPr>
          <p:cNvPr id="18" name="Rectangle 17"/>
          <p:cNvSpPr/>
          <p:nvPr/>
        </p:nvSpPr>
        <p:spPr>
          <a:xfrm>
            <a:off x="3118488" y="6288219"/>
            <a:ext cx="81670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dirty="0" smtClean="0"/>
              <a:t>....</a:t>
            </a:r>
            <a:endParaRPr lang="en-US" sz="2800" dirty="0"/>
          </a:p>
        </p:txBody>
      </p:sp>
      <p:sp>
        <p:nvSpPr>
          <p:cNvPr id="19" name="Rectangle 18"/>
          <p:cNvSpPr/>
          <p:nvPr/>
        </p:nvSpPr>
        <p:spPr>
          <a:xfrm>
            <a:off x="3818238" y="5432557"/>
            <a:ext cx="126188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800" dirty="0" smtClean="0"/>
              <a:t>………</a:t>
            </a:r>
            <a:endParaRPr lang="en-US" sz="2800" dirty="0"/>
          </a:p>
        </p:txBody>
      </p:sp>
      <p:sp>
        <p:nvSpPr>
          <p:cNvPr id="20" name="Rectangle 19"/>
          <p:cNvSpPr/>
          <p:nvPr/>
        </p:nvSpPr>
        <p:spPr>
          <a:xfrm>
            <a:off x="3526844" y="4204719"/>
            <a:ext cx="274814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dirty="0" smtClean="0"/>
              <a:t>…….........…..</a:t>
            </a:r>
            <a:endParaRPr lang="en-US" sz="2800" dirty="0"/>
          </a:p>
        </p:txBody>
      </p:sp>
      <p:sp>
        <p:nvSpPr>
          <p:cNvPr id="28" name="TextBox 27"/>
          <p:cNvSpPr txBox="1"/>
          <p:nvPr/>
        </p:nvSpPr>
        <p:spPr>
          <a:xfrm>
            <a:off x="3909464" y="5447280"/>
            <a:ext cx="44467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FF00"/>
                </a:solidFill>
              </a:rPr>
              <a:t>x</a:t>
            </a:r>
            <a:r>
              <a:rPr lang="en-US" sz="2800" dirty="0" smtClean="0">
                <a:solidFill>
                  <a:srgbClr val="FFFF00"/>
                </a:solidFill>
              </a:rPr>
              <a:t> = 1 ( thỏa mãn điều kiện) </a:t>
            </a:r>
            <a:endParaRPr lang="en-US" sz="2800" dirty="0">
              <a:solidFill>
                <a:srgbClr val="FFFF00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3305452" y="6288219"/>
            <a:ext cx="6297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FF00"/>
                </a:solidFill>
              </a:rPr>
              <a:t>31</a:t>
            </a:r>
            <a:endParaRPr lang="en-US" sz="2800" dirty="0">
              <a:solidFill>
                <a:srgbClr val="FFFF00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292070" y="217970"/>
            <a:ext cx="10419645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2800" b="1" u="sng" dirty="0" smtClean="0">
                <a:solidFill>
                  <a:srgbClr val="FFC000"/>
                </a:solidFill>
              </a:rPr>
              <a:t>Bài </a:t>
            </a:r>
            <a:r>
              <a:rPr lang="en-US" sz="2800" b="1" u="sng" dirty="0" smtClean="0">
                <a:solidFill>
                  <a:srgbClr val="FFC000"/>
                </a:solidFill>
              </a:rPr>
              <a:t>tập 2</a:t>
            </a:r>
            <a:r>
              <a:rPr lang="en-US" sz="2800" b="1" dirty="0" smtClean="0">
                <a:solidFill>
                  <a:srgbClr val="FFC000"/>
                </a:solidFill>
              </a:rPr>
              <a:t>: </a:t>
            </a:r>
            <a:r>
              <a:rPr lang="en-US" sz="2800" dirty="0" smtClean="0"/>
              <a:t>Một số tự nhiên có hai chữ số. Chữ số hàng chục gấp 3 lần chữ số hàng đơn vị</a:t>
            </a:r>
            <a:r>
              <a:rPr lang="vi-VN" sz="2800" dirty="0" smtClean="0"/>
              <a:t>. </a:t>
            </a:r>
            <a:r>
              <a:rPr lang="en-US" sz="2800" dirty="0" smtClean="0"/>
              <a:t>Nếu đổi chỗ hai chữ số cho nhau ta được số mới nhỏ hơn số ban đầu là 18.</a:t>
            </a:r>
            <a:r>
              <a:rPr lang="vi-VN" sz="2800" dirty="0" smtClean="0"/>
              <a:t>Tìm số </a:t>
            </a:r>
            <a:r>
              <a:rPr lang="en-US" sz="2800" dirty="0" smtClean="0"/>
              <a:t>ban đầu</a:t>
            </a:r>
            <a:r>
              <a:rPr lang="vi-VN" sz="2800" dirty="0" smtClean="0"/>
              <a:t>.</a:t>
            </a:r>
            <a:endParaRPr lang="en-US" sz="2800" dirty="0"/>
          </a:p>
        </p:txBody>
      </p:sp>
      <p:sp>
        <p:nvSpPr>
          <p:cNvPr id="2" name="Rectangle 1"/>
          <p:cNvSpPr/>
          <p:nvPr/>
        </p:nvSpPr>
        <p:spPr>
          <a:xfrm>
            <a:off x="11227747" y="1123473"/>
            <a:ext cx="45719" cy="457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7499994" y="5841203"/>
            <a:ext cx="95613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dirty="0" smtClean="0"/>
              <a:t>……</a:t>
            </a:r>
            <a:endParaRPr lang="en-US" sz="2800" dirty="0"/>
          </a:p>
        </p:txBody>
      </p:sp>
      <p:sp>
        <p:nvSpPr>
          <p:cNvPr id="23" name="Rectangle 22"/>
          <p:cNvSpPr/>
          <p:nvPr/>
        </p:nvSpPr>
        <p:spPr>
          <a:xfrm>
            <a:off x="3966309" y="5841203"/>
            <a:ext cx="48287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dirty="0" smtClean="0"/>
              <a:t>…</a:t>
            </a:r>
            <a:endParaRPr lang="en-US" sz="2800" dirty="0"/>
          </a:p>
        </p:txBody>
      </p:sp>
      <p:sp>
        <p:nvSpPr>
          <p:cNvPr id="24" name="TextBox 23"/>
          <p:cNvSpPr txBox="1"/>
          <p:nvPr/>
        </p:nvSpPr>
        <p:spPr>
          <a:xfrm>
            <a:off x="3735225" y="5826480"/>
            <a:ext cx="7450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FFFF00"/>
                </a:solidFill>
              </a:rPr>
              <a:t>1</a:t>
            </a:r>
            <a:endParaRPr lang="en-US" sz="2800" dirty="0">
              <a:solidFill>
                <a:srgbClr val="FFFF00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7414041" y="5855064"/>
            <a:ext cx="14017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FFFF00"/>
                </a:solidFill>
              </a:rPr>
              <a:t>3.1 = 3</a:t>
            </a:r>
            <a:endParaRPr lang="en-US" sz="2800" dirty="0">
              <a:solidFill>
                <a:srgbClr val="FFFF00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4635488" y="220759"/>
            <a:ext cx="16395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FF00"/>
                </a:solidFill>
              </a:rPr>
              <a:t>h</a:t>
            </a:r>
            <a:r>
              <a:rPr lang="en-US" sz="2800" dirty="0" smtClean="0">
                <a:solidFill>
                  <a:srgbClr val="FFFF00"/>
                </a:solidFill>
              </a:rPr>
              <a:t>ai chữ số</a:t>
            </a:r>
            <a:endParaRPr lang="en-US" sz="2800" dirty="0">
              <a:solidFill>
                <a:srgbClr val="FFFF00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6274991" y="217220"/>
            <a:ext cx="47359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FF00"/>
                </a:solidFill>
              </a:rPr>
              <a:t>Chữ số hàng chuc gấp 3 lần </a:t>
            </a:r>
            <a:endParaRPr lang="en-US" sz="2800" dirty="0">
              <a:solidFill>
                <a:srgbClr val="FFFF00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3854427" y="648854"/>
            <a:ext cx="329492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FF00"/>
                </a:solidFill>
              </a:rPr>
              <a:t>đổi chỗ hai chữ số</a:t>
            </a:r>
            <a:endParaRPr lang="en-US" sz="2800" dirty="0">
              <a:solidFill>
                <a:srgbClr val="FFFF00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291271" y="1078858"/>
            <a:ext cx="384710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FF00"/>
                </a:solidFill>
              </a:rPr>
              <a:t>nhỏ hơn số ban </a:t>
            </a:r>
            <a:r>
              <a:rPr lang="en-US" sz="2800" dirty="0">
                <a:solidFill>
                  <a:srgbClr val="FFFF00"/>
                </a:solidFill>
              </a:rPr>
              <a:t>đ</a:t>
            </a:r>
            <a:r>
              <a:rPr lang="en-US" sz="2800" dirty="0" smtClean="0">
                <a:solidFill>
                  <a:srgbClr val="FFFF00"/>
                </a:solidFill>
              </a:rPr>
              <a:t>ầu là 18</a:t>
            </a:r>
            <a:endParaRPr lang="en-US" sz="2800" dirty="0">
              <a:solidFill>
                <a:srgbClr val="FFFF00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9072836" y="643405"/>
            <a:ext cx="217777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FF00"/>
                </a:solidFill>
              </a:rPr>
              <a:t>s</a:t>
            </a:r>
            <a:r>
              <a:rPr lang="en-US" sz="2800" dirty="0" smtClean="0">
                <a:solidFill>
                  <a:srgbClr val="FFFF00"/>
                </a:solidFill>
              </a:rPr>
              <a:t>ố mới </a:t>
            </a:r>
            <a:endParaRPr lang="en-US" sz="2800" dirty="0">
              <a:solidFill>
                <a:srgbClr val="FFFF00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215462" y="643405"/>
            <a:ext cx="319055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FF00"/>
                </a:solidFill>
              </a:rPr>
              <a:t> chữ số hàng đơn vị</a:t>
            </a:r>
            <a:endParaRPr lang="en-US" sz="2800" dirty="0">
              <a:solidFill>
                <a:srgbClr val="FFFF00"/>
              </a:solidFill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3613353" y="4607816"/>
            <a:ext cx="251948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dirty="0" smtClean="0"/>
              <a:t>…….........…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7682751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6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0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0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9" grpId="0"/>
      <p:bldP spid="13" grpId="0"/>
      <p:bldP spid="13" grpId="1"/>
      <p:bldP spid="14" grpId="0"/>
      <p:bldP spid="14" grpId="1"/>
      <p:bldP spid="15" grpId="0"/>
      <p:bldP spid="15" grpId="1"/>
      <p:bldP spid="16" grpId="0"/>
      <p:bldP spid="16" grpId="1"/>
      <p:bldP spid="17" grpId="0"/>
      <p:bldP spid="18" grpId="0"/>
      <p:bldP spid="18" grpId="1"/>
      <p:bldP spid="19" grpId="0"/>
      <p:bldP spid="19" grpId="1"/>
      <p:bldP spid="20" grpId="0"/>
      <p:bldP spid="20" grpId="1"/>
      <p:bldP spid="28" grpId="0"/>
      <p:bldP spid="29" grpId="0"/>
      <p:bldP spid="21" grpId="0"/>
      <p:bldP spid="22" grpId="0"/>
      <p:bldP spid="22" grpId="1"/>
      <p:bldP spid="23" grpId="0"/>
      <p:bldP spid="23" grpId="1"/>
      <p:bldP spid="24" grpId="1"/>
      <p:bldP spid="25" grpId="1"/>
      <p:bldP spid="27" grpId="0"/>
      <p:bldP spid="30" grpId="0"/>
      <p:bldP spid="31" grpId="0"/>
      <p:bldP spid="32" grpId="0"/>
      <p:bldP spid="33" grpId="0"/>
      <p:bldP spid="34" grpId="0"/>
      <p:bldP spid="35" grpId="0"/>
      <p:bldP spid="35" grpId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798913" y="667268"/>
            <a:ext cx="10659914" cy="5362834"/>
          </a:xfrm>
          <a:prstGeom prst="roundRect">
            <a:avLst/>
          </a:prstGeom>
          <a:solidFill>
            <a:srgbClr val="310DB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5494638" y="807309"/>
            <a:ext cx="117801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en-US" sz="2800" b="1" dirty="0" err="1" smtClean="0">
                <a:solidFill>
                  <a:srgbClr val="FFFF00"/>
                </a:solidFill>
                <a:cs typeface="Arial" pitchFamily="34" charset="0"/>
              </a:rPr>
              <a:t>Lưu</a:t>
            </a:r>
            <a:r>
              <a:rPr lang="en-US" altLang="en-US" sz="2800" b="1" dirty="0" smtClean="0">
                <a:solidFill>
                  <a:srgbClr val="FFFF00"/>
                </a:solidFill>
                <a:cs typeface="Arial" pitchFamily="34" charset="0"/>
              </a:rPr>
              <a:t> ý</a:t>
            </a:r>
            <a:endParaRPr lang="en-US" sz="2800" dirty="0">
              <a:solidFill>
                <a:srgbClr val="FFFF0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934913" y="667268"/>
            <a:ext cx="10387913" cy="54784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en-US" sz="24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algn="ctr"/>
            <a:endParaRPr lang="en-US" altLang="en-US" b="1" dirty="0" smtClean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buFontTx/>
              <a:buChar char="-"/>
            </a:pPr>
            <a:r>
              <a:rPr lang="en-US" altLang="en-US" sz="2800" dirty="0" smtClean="0">
                <a:cs typeface="Arial" pitchFamily="34" charset="0"/>
              </a:rPr>
              <a:t> Khi chọn ẩn: thông thường ta hay chọn ẩn trực tiếp, nhưng cũng có trường hợp chọn một đại lượng chưa biết khác là ẩn lại thuận lợi hơn.</a:t>
            </a:r>
          </a:p>
          <a:p>
            <a:pPr algn="just"/>
            <a:r>
              <a:rPr lang="en-US" altLang="en-US" sz="2800" dirty="0" smtClean="0">
                <a:cs typeface="Arial" pitchFamily="34" charset="0"/>
              </a:rPr>
              <a:t>- Khi đặt điều kiện cho ẩn điều kiện phải phù hợp với bài toán và phù hợp với thực tế :</a:t>
            </a:r>
          </a:p>
          <a:p>
            <a:pPr algn="just"/>
            <a:r>
              <a:rPr lang="en-US" altLang="en-US" sz="2800" dirty="0" smtClean="0">
                <a:cs typeface="Arial" pitchFamily="34" charset="0"/>
              </a:rPr>
              <a:t>   + Nếu ẩn x biểu thị số cây, số con, số người, … thì x phải là số nguyên dương.</a:t>
            </a:r>
          </a:p>
          <a:p>
            <a:pPr algn="just"/>
            <a:r>
              <a:rPr lang="en-US" altLang="en-US" sz="2800" dirty="0" smtClean="0">
                <a:cs typeface="Arial" pitchFamily="34" charset="0"/>
              </a:rPr>
              <a:t>   + Nếu ẩn x biểu thị độ dài, hay vận tốc, thời gian của một vật chuyển động thì điều kiện là x &gt; 0.</a:t>
            </a:r>
          </a:p>
          <a:p>
            <a:pPr algn="just"/>
            <a:r>
              <a:rPr lang="en-US" altLang="en-US" sz="2800" dirty="0" smtClean="0">
                <a:cs typeface="Arial" pitchFamily="34" charset="0"/>
              </a:rPr>
              <a:t>- Khi biểu diễn các đại lượng chưa biết bởi biểu thức chứa ẩn cần chú ý đơn vị của các đại lượng (nếu có).</a:t>
            </a:r>
          </a:p>
          <a:p>
            <a:pPr algn="just"/>
            <a:endParaRPr lang="vi-VN" altLang="en-US" sz="2800" dirty="0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19918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7" grpId="0"/>
      <p:bldP spid="8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15" name="Picture 11" descr="Cover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529594" y="4958976"/>
            <a:ext cx="4279949" cy="627962"/>
          </a:xfrm>
          <a:prstGeom prst="rect">
            <a:avLst/>
          </a:prstGeom>
          <a:noFill/>
        </p:spPr>
      </p:pic>
      <p:pic>
        <p:nvPicPr>
          <p:cNvPr id="21514" name="Picture 10" descr="Cover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20654589">
            <a:off x="1179596" y="3376174"/>
            <a:ext cx="4371203" cy="2832327"/>
          </a:xfrm>
          <a:prstGeom prst="rect">
            <a:avLst/>
          </a:prstGeom>
          <a:noFill/>
        </p:spPr>
      </p:pic>
      <p:pic>
        <p:nvPicPr>
          <p:cNvPr id="21513" name="Picture 9" descr="Cover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183812">
            <a:off x="2002078" y="3224588"/>
            <a:ext cx="4049464" cy="1201607"/>
          </a:xfrm>
          <a:prstGeom prst="rect">
            <a:avLst/>
          </a:prstGeom>
          <a:noFill/>
        </p:spPr>
      </p:pic>
      <p:pic>
        <p:nvPicPr>
          <p:cNvPr id="21512" name="Picture 8" descr="Cover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 rot="314210">
            <a:off x="5236449" y="1926753"/>
            <a:ext cx="4866241" cy="881178"/>
          </a:xfrm>
          <a:prstGeom prst="rect">
            <a:avLst/>
          </a:prstGeom>
          <a:noFill/>
        </p:spPr>
      </p:pic>
      <p:pic>
        <p:nvPicPr>
          <p:cNvPr id="21511" name="Picture 7" descr="Cover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 rot="21320402">
            <a:off x="5136358" y="2120953"/>
            <a:ext cx="5066419" cy="1711209"/>
          </a:xfrm>
          <a:prstGeom prst="rect">
            <a:avLst/>
          </a:prstGeom>
          <a:noFill/>
        </p:spPr>
      </p:pic>
      <p:pic>
        <p:nvPicPr>
          <p:cNvPr id="21510" name="Picture 6" descr="Cover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 rot="546891">
            <a:off x="5198208" y="479291"/>
            <a:ext cx="5388833" cy="2549690"/>
          </a:xfrm>
          <a:prstGeom prst="rect">
            <a:avLst/>
          </a:prstGeom>
          <a:noFill/>
        </p:spPr>
      </p:pic>
      <p:pic>
        <p:nvPicPr>
          <p:cNvPr id="21509" name="Picture 5" descr="Cover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 rot="1380132">
            <a:off x="1001742" y="1126370"/>
            <a:ext cx="4069357" cy="3981736"/>
          </a:xfrm>
          <a:prstGeom prst="rect">
            <a:avLst/>
          </a:prstGeom>
          <a:noFill/>
        </p:spPr>
      </p:pic>
      <p:pic>
        <p:nvPicPr>
          <p:cNvPr id="21508" name="Picture 4" descr="Cover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204604" y="2289699"/>
            <a:ext cx="2732183" cy="264404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4245644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215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15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15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15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15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15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15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215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472947" y="1889623"/>
            <a:ext cx="948679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en-US" sz="2800" dirty="0" smtClean="0">
                <a:cs typeface="Times New Roman" pitchFamily="18" charset="0"/>
              </a:rPr>
              <a:t>+ Xem lại các ví dụ và bài tập vừa học; trình bày lời giải bài toán trong ví dụ 2 khi gọi số chó là x.</a:t>
            </a:r>
            <a:endParaRPr lang="en-US" altLang="en-US" sz="2800" dirty="0">
              <a:cs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472948" y="2843730"/>
            <a:ext cx="965660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en-US" sz="2800" dirty="0" smtClean="0">
                <a:cs typeface="Times New Roman" pitchFamily="18" charset="0"/>
              </a:rPr>
              <a:t>+ Hiểu và nhớ các b</a:t>
            </a:r>
            <a:r>
              <a:rPr lang="vi-VN" altLang="en-US" sz="2800" dirty="0">
                <a:cs typeface="Times New Roman" pitchFamily="18" charset="0"/>
              </a:rPr>
              <a:t>ư</a:t>
            </a:r>
            <a:r>
              <a:rPr lang="en-US" altLang="en-US" sz="2800" dirty="0" smtClean="0">
                <a:cs typeface="Times New Roman" pitchFamily="18" charset="0"/>
              </a:rPr>
              <a:t>ớc giải bài toán bằng cách lập ph</a:t>
            </a:r>
            <a:r>
              <a:rPr lang="vi-VN" altLang="en-US" sz="2800" dirty="0">
                <a:cs typeface="Times New Roman" pitchFamily="18" charset="0"/>
              </a:rPr>
              <a:t>ươ</a:t>
            </a:r>
            <a:r>
              <a:rPr lang="en-US" altLang="en-US" sz="2800" dirty="0" smtClean="0">
                <a:cs typeface="Times New Roman" pitchFamily="18" charset="0"/>
              </a:rPr>
              <a:t>ng </a:t>
            </a:r>
            <a:r>
              <a:rPr lang="en-US" altLang="en-US" sz="2800" dirty="0" err="1" smtClean="0">
                <a:cs typeface="Times New Roman" pitchFamily="18" charset="0"/>
              </a:rPr>
              <a:t>trình</a:t>
            </a:r>
            <a:r>
              <a:rPr lang="en-US" altLang="en-US" sz="2800" dirty="0" smtClean="0">
                <a:cs typeface="Times New Roman" pitchFamily="18" charset="0"/>
              </a:rPr>
              <a:t>, </a:t>
            </a:r>
            <a:r>
              <a:rPr lang="vi-VN" altLang="en-US" sz="2800" dirty="0">
                <a:cs typeface="Times New Roman" pitchFamily="18" charset="0"/>
              </a:rPr>
              <a:t>đ</a:t>
            </a:r>
            <a:r>
              <a:rPr lang="en-US" altLang="en-US" sz="2800" dirty="0" err="1" smtClean="0">
                <a:cs typeface="Times New Roman" pitchFamily="18" charset="0"/>
              </a:rPr>
              <a:t>ặc</a:t>
            </a:r>
            <a:r>
              <a:rPr lang="en-US" altLang="en-US" sz="2800" dirty="0" smtClean="0">
                <a:cs typeface="Times New Roman" pitchFamily="18" charset="0"/>
              </a:rPr>
              <a:t> </a:t>
            </a:r>
            <a:r>
              <a:rPr lang="en-US" altLang="en-US" sz="2800" dirty="0" err="1" smtClean="0">
                <a:cs typeface="Times New Roman" pitchFamily="18" charset="0"/>
              </a:rPr>
              <a:t>biệt</a:t>
            </a:r>
            <a:r>
              <a:rPr lang="en-US" altLang="en-US" sz="2800" dirty="0" smtClean="0">
                <a:cs typeface="Times New Roman" pitchFamily="18" charset="0"/>
              </a:rPr>
              <a:t> </a:t>
            </a:r>
            <a:r>
              <a:rPr lang="en-US" altLang="en-US" sz="2800" dirty="0" err="1" smtClean="0">
                <a:cs typeface="Times New Roman" pitchFamily="18" charset="0"/>
              </a:rPr>
              <a:t>là</a:t>
            </a:r>
            <a:r>
              <a:rPr lang="en-US" altLang="en-US" sz="2800" dirty="0" smtClean="0">
                <a:cs typeface="Times New Roman" pitchFamily="18" charset="0"/>
              </a:rPr>
              <a:t> b</a:t>
            </a:r>
            <a:r>
              <a:rPr lang="vi-VN" altLang="en-US" sz="2800" dirty="0">
                <a:cs typeface="Times New Roman" pitchFamily="18" charset="0"/>
              </a:rPr>
              <a:t>ư</a:t>
            </a:r>
            <a:r>
              <a:rPr lang="en-US" altLang="en-US" sz="2800" dirty="0" err="1" smtClean="0">
                <a:cs typeface="Times New Roman" pitchFamily="18" charset="0"/>
              </a:rPr>
              <a:t>ớc</a:t>
            </a:r>
            <a:r>
              <a:rPr lang="en-US" altLang="en-US" sz="2800" dirty="0" smtClean="0">
                <a:cs typeface="Times New Roman" pitchFamily="18" charset="0"/>
              </a:rPr>
              <a:t> </a:t>
            </a:r>
            <a:r>
              <a:rPr lang="en-US" altLang="en-US" sz="2800" dirty="0" err="1" smtClean="0">
                <a:cs typeface="Times New Roman" pitchFamily="18" charset="0"/>
              </a:rPr>
              <a:t>lập</a:t>
            </a:r>
            <a:r>
              <a:rPr lang="en-US" altLang="en-US" sz="2800" dirty="0" smtClean="0">
                <a:cs typeface="Times New Roman" pitchFamily="18" charset="0"/>
              </a:rPr>
              <a:t> </a:t>
            </a:r>
            <a:r>
              <a:rPr lang="en-US" altLang="en-US" sz="2800" dirty="0" err="1" smtClean="0">
                <a:cs typeface="Times New Roman" pitchFamily="18" charset="0"/>
              </a:rPr>
              <a:t>ph</a:t>
            </a:r>
            <a:r>
              <a:rPr lang="vi-VN" altLang="en-US" sz="2800" dirty="0">
                <a:cs typeface="Times New Roman" pitchFamily="18" charset="0"/>
              </a:rPr>
              <a:t>ươ</a:t>
            </a:r>
            <a:r>
              <a:rPr lang="en-US" altLang="en-US" sz="2800" dirty="0" smtClean="0">
                <a:cs typeface="Times New Roman" pitchFamily="18" charset="0"/>
              </a:rPr>
              <a:t>ng </a:t>
            </a:r>
            <a:r>
              <a:rPr lang="en-US" altLang="en-US" sz="2800" dirty="0" err="1" smtClean="0">
                <a:cs typeface="Times New Roman" pitchFamily="18" charset="0"/>
              </a:rPr>
              <a:t>trình</a:t>
            </a:r>
            <a:r>
              <a:rPr lang="en-US" altLang="en-US" sz="2800" dirty="0" smtClean="0">
                <a:cs typeface="Times New Roman" pitchFamily="18" charset="0"/>
              </a:rPr>
              <a:t>.</a:t>
            </a:r>
            <a:endParaRPr lang="en-US" altLang="en-US" sz="2800" dirty="0">
              <a:cs typeface="Times New Roman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484293" y="3797837"/>
            <a:ext cx="1012858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</a:rPr>
              <a:t>+ Làm bài tập 34, 36 (SGK – </a:t>
            </a:r>
            <a:r>
              <a:rPr lang="en-US" sz="2800" smtClean="0">
                <a:solidFill>
                  <a:schemeClr val="bg1"/>
                </a:solidFill>
              </a:rPr>
              <a:t>trang 25;26</a:t>
            </a:r>
            <a:r>
              <a:rPr lang="en-US" sz="2800" dirty="0" smtClean="0">
                <a:solidFill>
                  <a:schemeClr val="bg1"/>
                </a:solidFill>
              </a:rPr>
              <a:t>). Bài 48 (SBT – trang 14).</a:t>
            </a:r>
            <a:endParaRPr lang="en-US" altLang="en-US" sz="2800" dirty="0" smtClean="0">
              <a:solidFill>
                <a:schemeClr val="bg1"/>
              </a:solidFill>
              <a:cs typeface="Times New Roman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783290" y="1091796"/>
            <a:ext cx="390517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800" b="1" dirty="0" smtClean="0">
                <a:solidFill>
                  <a:srgbClr val="FFC000"/>
                </a:solidFill>
              </a:rPr>
              <a:t>HƯỚNG DẪN VỀ NHÀ</a:t>
            </a:r>
            <a:endParaRPr lang="en-US" sz="2800" b="1" dirty="0">
              <a:solidFill>
                <a:srgbClr val="FFC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472947" y="4321057"/>
            <a:ext cx="990625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+ Đọc và tìm hiểu trước bài 4</a:t>
            </a:r>
            <a:r>
              <a:rPr lang="en-US" sz="2800" smtClean="0"/>
              <a:t>: Khái </a:t>
            </a:r>
            <a:r>
              <a:rPr lang="en-US" sz="2800" dirty="0" smtClean="0"/>
              <a:t>niệm hai tam giác đồng dạng.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866814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48267" y="2581268"/>
            <a:ext cx="10974205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dirty="0" smtClean="0">
                <a:solidFill>
                  <a:srgbClr val="FFC000"/>
                </a:solidFill>
              </a:rPr>
              <a:t>BÀI 6: GIẢI BÀI TOÁN BẰNG CÁCH LẬP PHƯƠNG TRÌNH</a:t>
            </a:r>
            <a:endParaRPr lang="en-US" sz="3000" b="1" dirty="0">
              <a:solidFill>
                <a:srgbClr val="FFC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320117" y="4958355"/>
            <a:ext cx="6447453" cy="10037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100" b="1" dirty="0" smtClean="0"/>
              <a:t>Giáo viên giảng dạy: Nguyễn Thị Thanh Tâm</a:t>
            </a:r>
          </a:p>
          <a:p>
            <a:pPr>
              <a:lnSpc>
                <a:spcPct val="150000"/>
              </a:lnSpc>
            </a:pPr>
            <a:r>
              <a:rPr lang="en-US" sz="2100" b="1" dirty="0" smtClean="0"/>
              <a:t>Trường THCS Yên Sở - Quận Hoàng Mai</a:t>
            </a:r>
            <a:endParaRPr lang="en-US" sz="21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592021" y="296514"/>
            <a:ext cx="10495073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600" b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CHƯƠNG III: </a:t>
            </a:r>
          </a:p>
          <a:p>
            <a:pPr algn="ctr"/>
            <a:r>
              <a:rPr lang="en-US" sz="2600" b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PHƯƠNG TRÌNH BẬC NHẤT MỘT ẨN</a:t>
            </a:r>
            <a:endParaRPr lang="en-US" sz="2600" b="1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44577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5"/>
          <p:cNvSpPr>
            <a:spLocks noChangeShapeType="1"/>
          </p:cNvSpPr>
          <p:nvPr/>
        </p:nvSpPr>
        <p:spPr bwMode="auto">
          <a:xfrm>
            <a:off x="9036977" y="1394563"/>
            <a:ext cx="45719" cy="3667307"/>
          </a:xfrm>
          <a:prstGeom prst="line">
            <a:avLst/>
          </a:prstGeom>
          <a:noFill/>
          <a:ln w="22225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562882" y="696031"/>
            <a:ext cx="813153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b="1" u="sng" dirty="0" smtClean="0">
                <a:solidFill>
                  <a:srgbClr val="FFC000"/>
                </a:solidFill>
              </a:rPr>
              <a:t>1. </a:t>
            </a:r>
            <a:r>
              <a:rPr lang="en-US" altLang="en-US" sz="2800" b="1" u="sng" dirty="0" err="1" smtClean="0">
                <a:solidFill>
                  <a:srgbClr val="FFC000"/>
                </a:solidFill>
              </a:rPr>
              <a:t>Biểu</a:t>
            </a:r>
            <a:r>
              <a:rPr lang="en-US" altLang="en-US" sz="2800" b="1" u="sng" dirty="0" smtClean="0">
                <a:solidFill>
                  <a:srgbClr val="FFC000"/>
                </a:solidFill>
              </a:rPr>
              <a:t> </a:t>
            </a:r>
            <a:r>
              <a:rPr lang="en-US" altLang="en-US" sz="2800" b="1" u="sng" dirty="0" err="1" smtClean="0">
                <a:solidFill>
                  <a:srgbClr val="FFC000"/>
                </a:solidFill>
              </a:rPr>
              <a:t>diễn</a:t>
            </a:r>
            <a:r>
              <a:rPr lang="en-US" altLang="en-US" sz="2800" b="1" u="sng" dirty="0" smtClean="0">
                <a:solidFill>
                  <a:srgbClr val="FFC000"/>
                </a:solidFill>
              </a:rPr>
              <a:t> </a:t>
            </a:r>
            <a:r>
              <a:rPr lang="en-US" altLang="en-US" sz="2800" b="1" u="sng" dirty="0" err="1" smtClean="0">
                <a:solidFill>
                  <a:srgbClr val="FFC000"/>
                </a:solidFill>
              </a:rPr>
              <a:t>một</a:t>
            </a:r>
            <a:r>
              <a:rPr lang="en-US" altLang="en-US" sz="2800" b="1" u="sng" dirty="0" smtClean="0">
                <a:solidFill>
                  <a:srgbClr val="FFC000"/>
                </a:solidFill>
              </a:rPr>
              <a:t> </a:t>
            </a:r>
            <a:r>
              <a:rPr lang="en-US" altLang="en-US" sz="2800" b="1" u="sng" dirty="0" err="1" smtClean="0">
                <a:solidFill>
                  <a:srgbClr val="FFC000"/>
                </a:solidFill>
              </a:rPr>
              <a:t>đại</a:t>
            </a:r>
            <a:r>
              <a:rPr lang="en-US" altLang="en-US" sz="2800" b="1" u="sng" dirty="0" smtClean="0">
                <a:solidFill>
                  <a:srgbClr val="FFC000"/>
                </a:solidFill>
              </a:rPr>
              <a:t> </a:t>
            </a:r>
            <a:r>
              <a:rPr lang="en-US" altLang="en-US" sz="2800" b="1" u="sng" dirty="0" err="1" smtClean="0">
                <a:solidFill>
                  <a:srgbClr val="FFC000"/>
                </a:solidFill>
              </a:rPr>
              <a:t>lượng</a:t>
            </a:r>
            <a:r>
              <a:rPr lang="en-US" altLang="en-US" sz="2800" b="1" u="sng" dirty="0" smtClean="0">
                <a:solidFill>
                  <a:srgbClr val="FFC000"/>
                </a:solidFill>
              </a:rPr>
              <a:t> </a:t>
            </a:r>
            <a:r>
              <a:rPr lang="en-US" altLang="en-US" sz="2800" b="1" u="sng" dirty="0" err="1" smtClean="0">
                <a:solidFill>
                  <a:srgbClr val="FFC000"/>
                </a:solidFill>
              </a:rPr>
              <a:t>bởi</a:t>
            </a:r>
            <a:r>
              <a:rPr lang="en-US" altLang="en-US" sz="2800" b="1" u="sng" dirty="0" smtClean="0">
                <a:solidFill>
                  <a:srgbClr val="FFC000"/>
                </a:solidFill>
              </a:rPr>
              <a:t> </a:t>
            </a:r>
            <a:r>
              <a:rPr lang="en-US" altLang="en-US" sz="2800" b="1" u="sng" dirty="0" err="1" smtClean="0">
                <a:solidFill>
                  <a:srgbClr val="FFC000"/>
                </a:solidFill>
              </a:rPr>
              <a:t>biểu</a:t>
            </a:r>
            <a:r>
              <a:rPr lang="en-US" altLang="en-US" sz="2800" b="1" u="sng" dirty="0" smtClean="0">
                <a:solidFill>
                  <a:srgbClr val="FFC000"/>
                </a:solidFill>
              </a:rPr>
              <a:t> </a:t>
            </a:r>
            <a:r>
              <a:rPr lang="en-US" altLang="en-US" sz="2800" b="1" u="sng" dirty="0" err="1" smtClean="0">
                <a:solidFill>
                  <a:srgbClr val="FFC000"/>
                </a:solidFill>
              </a:rPr>
              <a:t>thức</a:t>
            </a:r>
            <a:r>
              <a:rPr lang="en-US" altLang="en-US" sz="2800" b="1" u="sng" dirty="0" smtClean="0">
                <a:solidFill>
                  <a:srgbClr val="FFC000"/>
                </a:solidFill>
              </a:rPr>
              <a:t> </a:t>
            </a:r>
            <a:r>
              <a:rPr lang="en-US" altLang="en-US" sz="2800" b="1" u="sng" dirty="0" err="1" smtClean="0">
                <a:solidFill>
                  <a:srgbClr val="FFC000"/>
                </a:solidFill>
              </a:rPr>
              <a:t>chứa</a:t>
            </a:r>
            <a:r>
              <a:rPr lang="en-US" altLang="en-US" sz="2800" b="1" u="sng" dirty="0" smtClean="0">
                <a:solidFill>
                  <a:srgbClr val="FFC000"/>
                </a:solidFill>
              </a:rPr>
              <a:t> </a:t>
            </a:r>
            <a:r>
              <a:rPr lang="en-US" altLang="en-US" sz="2800" b="1" u="sng" dirty="0" err="1" smtClean="0">
                <a:solidFill>
                  <a:srgbClr val="FFC000"/>
                </a:solidFill>
              </a:rPr>
              <a:t>ẩn</a:t>
            </a:r>
            <a:endParaRPr lang="en-US" altLang="en-US" sz="2800" b="1" u="sng" dirty="0">
              <a:solidFill>
                <a:srgbClr val="FFC000"/>
              </a:solidFill>
            </a:endParaRPr>
          </a:p>
        </p:txBody>
      </p:sp>
      <p:sp>
        <p:nvSpPr>
          <p:cNvPr id="6" name="Text Box 7"/>
          <p:cNvSpPr txBox="1">
            <a:spLocks noChangeArrowheads="1"/>
          </p:cNvSpPr>
          <p:nvPr/>
        </p:nvSpPr>
        <p:spPr bwMode="auto">
          <a:xfrm>
            <a:off x="761871" y="1453214"/>
            <a:ext cx="5727443" cy="1169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dirty="0" smtClean="0">
                <a:solidFill>
                  <a:schemeClr val="accent4"/>
                </a:solidFill>
              </a:rPr>
              <a:t>í </a:t>
            </a:r>
            <a:r>
              <a:rPr lang="en-US" altLang="en-US" sz="2800" dirty="0" err="1">
                <a:solidFill>
                  <a:schemeClr val="accent4"/>
                </a:solidFill>
              </a:rPr>
              <a:t>dụ</a:t>
            </a:r>
            <a:r>
              <a:rPr lang="en-US" altLang="en-US" sz="2800" dirty="0">
                <a:solidFill>
                  <a:schemeClr val="accent4"/>
                </a:solidFill>
              </a:rPr>
              <a:t> 1</a:t>
            </a:r>
            <a:r>
              <a:rPr lang="en-US" altLang="en-US" sz="2800" dirty="0" smtClean="0">
                <a:solidFill>
                  <a:schemeClr val="accent4"/>
                </a:solidFill>
              </a:rPr>
              <a:t>: </a:t>
            </a:r>
          </a:p>
          <a:p>
            <a:pPr eaLnBrk="1" hangingPunct="1">
              <a:spcBef>
                <a:spcPct val="50000"/>
              </a:spcBef>
            </a:pPr>
            <a:endParaRPr lang="en-US" altLang="en-US" sz="2800" u="sng" dirty="0"/>
          </a:p>
        </p:txBody>
      </p:sp>
      <p:sp>
        <p:nvSpPr>
          <p:cNvPr id="8" name="Text Box 10"/>
          <p:cNvSpPr txBox="1">
            <a:spLocks noChangeArrowheads="1"/>
          </p:cNvSpPr>
          <p:nvPr/>
        </p:nvSpPr>
        <p:spPr bwMode="auto">
          <a:xfrm>
            <a:off x="551238" y="2522538"/>
            <a:ext cx="6225646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50000"/>
              </a:spcBef>
            </a:pPr>
            <a:r>
              <a:rPr lang="en-US" altLang="en-US" dirty="0" smtClean="0">
                <a:solidFill>
                  <a:srgbClr val="0000FF"/>
                </a:solidFill>
              </a:rPr>
              <a:t> </a:t>
            </a:r>
            <a:r>
              <a:rPr lang="en-US" altLang="en-US" sz="2800" dirty="0" err="1" smtClean="0">
                <a:solidFill>
                  <a:schemeClr val="bg1"/>
                </a:solidFill>
              </a:rPr>
              <a:t>Quãng</a:t>
            </a:r>
            <a:r>
              <a:rPr lang="en-US" altLang="en-US" sz="2800" dirty="0" smtClean="0">
                <a:solidFill>
                  <a:schemeClr val="bg1"/>
                </a:solidFill>
              </a:rPr>
              <a:t> </a:t>
            </a:r>
            <a:r>
              <a:rPr lang="en-US" altLang="en-US" sz="2800" dirty="0" err="1" smtClean="0">
                <a:solidFill>
                  <a:schemeClr val="bg1"/>
                </a:solidFill>
              </a:rPr>
              <a:t>đường</a:t>
            </a:r>
            <a:r>
              <a:rPr lang="en-US" altLang="en-US" sz="2800" dirty="0" smtClean="0">
                <a:solidFill>
                  <a:schemeClr val="bg1"/>
                </a:solidFill>
              </a:rPr>
              <a:t> ô </a:t>
            </a:r>
            <a:r>
              <a:rPr lang="en-US" altLang="en-US" sz="2800" dirty="0" err="1" smtClean="0">
                <a:solidFill>
                  <a:schemeClr val="bg1"/>
                </a:solidFill>
              </a:rPr>
              <a:t>tô</a:t>
            </a:r>
            <a:r>
              <a:rPr lang="en-US" altLang="en-US" sz="2800" dirty="0" smtClean="0">
                <a:solidFill>
                  <a:schemeClr val="bg1"/>
                </a:solidFill>
              </a:rPr>
              <a:t> </a:t>
            </a:r>
            <a:r>
              <a:rPr lang="en-US" altLang="en-US" sz="2800" dirty="0" err="1" smtClean="0">
                <a:solidFill>
                  <a:schemeClr val="bg1"/>
                </a:solidFill>
              </a:rPr>
              <a:t>đi</a:t>
            </a:r>
            <a:r>
              <a:rPr lang="en-US" altLang="en-US" sz="2800" dirty="0" smtClean="0">
                <a:solidFill>
                  <a:schemeClr val="bg1"/>
                </a:solidFill>
              </a:rPr>
              <a:t> </a:t>
            </a:r>
            <a:r>
              <a:rPr lang="en-US" altLang="en-US" sz="2800" dirty="0" err="1" smtClean="0">
                <a:solidFill>
                  <a:schemeClr val="bg1"/>
                </a:solidFill>
              </a:rPr>
              <a:t>được</a:t>
            </a:r>
            <a:r>
              <a:rPr lang="en-US" altLang="en-US" sz="2800" dirty="0" smtClean="0">
                <a:solidFill>
                  <a:schemeClr val="bg1"/>
                </a:solidFill>
              </a:rPr>
              <a:t> </a:t>
            </a:r>
            <a:r>
              <a:rPr lang="en-US" altLang="en-US" sz="2800" dirty="0" err="1" smtClean="0">
                <a:solidFill>
                  <a:schemeClr val="bg1"/>
                </a:solidFill>
              </a:rPr>
              <a:t>trong</a:t>
            </a:r>
            <a:r>
              <a:rPr lang="en-US" altLang="en-US" sz="2800" dirty="0" smtClean="0">
                <a:solidFill>
                  <a:schemeClr val="bg1"/>
                </a:solidFill>
              </a:rPr>
              <a:t> 5 </a:t>
            </a:r>
            <a:r>
              <a:rPr lang="en-US" altLang="en-US" sz="2800" dirty="0" err="1" smtClean="0">
                <a:solidFill>
                  <a:schemeClr val="bg1"/>
                </a:solidFill>
              </a:rPr>
              <a:t>giờ</a:t>
            </a:r>
            <a:r>
              <a:rPr lang="en-US" altLang="en-US" sz="2800" dirty="0" smtClean="0">
                <a:solidFill>
                  <a:schemeClr val="bg1"/>
                </a:solidFill>
              </a:rPr>
              <a:t> </a:t>
            </a:r>
            <a:endParaRPr lang="en-US" altLang="en-US" sz="2800" dirty="0" smtClean="0"/>
          </a:p>
          <a:p>
            <a:pPr eaLnBrk="1" hangingPunct="1">
              <a:spcBef>
                <a:spcPct val="50000"/>
              </a:spcBef>
            </a:pPr>
            <a:endParaRPr lang="en-US" altLang="en-US" sz="2800" dirty="0">
              <a:solidFill>
                <a:schemeClr val="bg1"/>
              </a:solidFill>
            </a:endParaRPr>
          </a:p>
        </p:txBody>
      </p:sp>
      <p:sp>
        <p:nvSpPr>
          <p:cNvPr id="13" name="Text Box 27"/>
          <p:cNvSpPr txBox="1">
            <a:spLocks noChangeArrowheads="1"/>
          </p:cNvSpPr>
          <p:nvPr/>
        </p:nvSpPr>
        <p:spPr bwMode="auto">
          <a:xfrm>
            <a:off x="9313541" y="3871368"/>
            <a:ext cx="1371037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eaLnBrk="1" hangingPunct="1">
              <a:spcBef>
                <a:spcPts val="0"/>
              </a:spcBef>
            </a:pPr>
            <a:r>
              <a:rPr lang="en-US" altLang="en-US" sz="2800" dirty="0"/>
              <a:t> </a:t>
            </a:r>
            <a:r>
              <a:rPr lang="en-US" altLang="en-US" sz="2800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 </a:t>
            </a:r>
            <a:r>
              <a:rPr lang="en-US" altLang="en-US" sz="2800" dirty="0" smtClean="0">
                <a:solidFill>
                  <a:srgbClr val="FFFF00"/>
                </a:solidFill>
              </a:rPr>
              <a:t>= x.5 </a:t>
            </a:r>
          </a:p>
          <a:p>
            <a:pPr eaLnBrk="1" hangingPunct="1">
              <a:spcBef>
                <a:spcPts val="0"/>
              </a:spcBef>
            </a:pPr>
            <a:r>
              <a:rPr lang="en-US" altLang="en-US" sz="2800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  </a:t>
            </a:r>
            <a:r>
              <a:rPr lang="en-US" altLang="en-US" sz="2800" dirty="0" smtClean="0">
                <a:solidFill>
                  <a:srgbClr val="FFFF00"/>
                </a:solidFill>
              </a:rPr>
              <a:t>= 5.x</a:t>
            </a:r>
            <a:endParaRPr lang="en-US" altLang="en-US" sz="2800" dirty="0">
              <a:solidFill>
                <a:srgbClr val="FFFF00"/>
              </a:solidFill>
            </a:endParaRPr>
          </a:p>
        </p:txBody>
      </p:sp>
      <p:cxnSp>
        <p:nvCxnSpPr>
          <p:cNvPr id="17" name="Straight Arrow Connector 16"/>
          <p:cNvCxnSpPr/>
          <p:nvPr/>
        </p:nvCxnSpPr>
        <p:spPr>
          <a:xfrm rot="5400000">
            <a:off x="9778039" y="3212648"/>
            <a:ext cx="637179" cy="627299"/>
          </a:xfrm>
          <a:prstGeom prst="straightConnector1">
            <a:avLst/>
          </a:prstGeom>
          <a:ln w="222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ectangle 32"/>
          <p:cNvSpPr/>
          <p:nvPr/>
        </p:nvSpPr>
        <p:spPr>
          <a:xfrm>
            <a:off x="551238" y="3205202"/>
            <a:ext cx="7393715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en-US" sz="2800" dirty="0" err="1">
                <a:solidFill>
                  <a:schemeClr val="bg1"/>
                </a:solidFill>
              </a:rPr>
              <a:t>T</a:t>
            </a:r>
            <a:r>
              <a:rPr lang="en-US" altLang="en-US" sz="2800" dirty="0" err="1" smtClean="0">
                <a:solidFill>
                  <a:schemeClr val="bg1"/>
                </a:solidFill>
              </a:rPr>
              <a:t>hời</a:t>
            </a:r>
            <a:r>
              <a:rPr lang="en-US" altLang="en-US" sz="2800" dirty="0" smtClean="0">
                <a:solidFill>
                  <a:schemeClr val="bg1"/>
                </a:solidFill>
              </a:rPr>
              <a:t> </a:t>
            </a:r>
            <a:r>
              <a:rPr lang="en-US" altLang="en-US" sz="2800" dirty="0" err="1" smtClean="0">
                <a:solidFill>
                  <a:schemeClr val="bg1"/>
                </a:solidFill>
              </a:rPr>
              <a:t>gian</a:t>
            </a:r>
            <a:r>
              <a:rPr lang="en-US" altLang="en-US" sz="2800" dirty="0" smtClean="0">
                <a:solidFill>
                  <a:schemeClr val="bg1"/>
                </a:solidFill>
              </a:rPr>
              <a:t> </a:t>
            </a:r>
            <a:r>
              <a:rPr lang="en-US" altLang="en-US" sz="2800" dirty="0" err="1" smtClean="0">
                <a:solidFill>
                  <a:schemeClr val="bg1"/>
                </a:solidFill>
              </a:rPr>
              <a:t>để</a:t>
            </a:r>
            <a:r>
              <a:rPr lang="en-US" altLang="en-US" sz="2800" dirty="0" smtClean="0">
                <a:solidFill>
                  <a:schemeClr val="bg1"/>
                </a:solidFill>
              </a:rPr>
              <a:t> ô </a:t>
            </a:r>
            <a:r>
              <a:rPr lang="en-US" altLang="en-US" sz="2800" dirty="0" err="1" smtClean="0">
                <a:solidFill>
                  <a:schemeClr val="bg1"/>
                </a:solidFill>
              </a:rPr>
              <a:t>tô</a:t>
            </a:r>
            <a:r>
              <a:rPr lang="en-US" altLang="en-US" sz="2800" dirty="0" smtClean="0">
                <a:solidFill>
                  <a:schemeClr val="bg1"/>
                </a:solidFill>
              </a:rPr>
              <a:t> </a:t>
            </a:r>
            <a:r>
              <a:rPr lang="en-US" altLang="en-US" sz="2800" dirty="0" err="1" smtClean="0">
                <a:solidFill>
                  <a:schemeClr val="bg1"/>
                </a:solidFill>
              </a:rPr>
              <a:t>đi</a:t>
            </a:r>
            <a:r>
              <a:rPr lang="en-US" altLang="en-US" sz="2800" dirty="0" smtClean="0">
                <a:solidFill>
                  <a:schemeClr val="bg1"/>
                </a:solidFill>
              </a:rPr>
              <a:t> </a:t>
            </a:r>
            <a:r>
              <a:rPr lang="en-US" altLang="en-US" sz="2800" dirty="0" err="1" smtClean="0">
                <a:solidFill>
                  <a:schemeClr val="bg1"/>
                </a:solidFill>
              </a:rPr>
              <a:t>được</a:t>
            </a:r>
            <a:r>
              <a:rPr lang="en-US" altLang="en-US" sz="2800" dirty="0" smtClean="0">
                <a:solidFill>
                  <a:schemeClr val="bg1"/>
                </a:solidFill>
              </a:rPr>
              <a:t> </a:t>
            </a:r>
            <a:r>
              <a:rPr lang="en-US" altLang="en-US" sz="2800" dirty="0" err="1" smtClean="0">
                <a:solidFill>
                  <a:schemeClr val="bg1"/>
                </a:solidFill>
              </a:rPr>
              <a:t>quãng</a:t>
            </a:r>
            <a:r>
              <a:rPr lang="en-US" altLang="en-US" sz="2800" dirty="0" smtClean="0">
                <a:solidFill>
                  <a:schemeClr val="bg1"/>
                </a:solidFill>
              </a:rPr>
              <a:t> </a:t>
            </a:r>
            <a:r>
              <a:rPr lang="en-US" altLang="en-US" sz="2800" dirty="0" err="1" smtClean="0">
                <a:solidFill>
                  <a:schemeClr val="bg1"/>
                </a:solidFill>
              </a:rPr>
              <a:t>đường</a:t>
            </a:r>
            <a:r>
              <a:rPr lang="en-US" altLang="en-US" sz="2800" dirty="0" smtClean="0">
                <a:solidFill>
                  <a:schemeClr val="bg1"/>
                </a:solidFill>
              </a:rPr>
              <a:t> 100 km</a:t>
            </a:r>
            <a:endParaRPr lang="en-US" sz="2800" dirty="0">
              <a:solidFill>
                <a:schemeClr val="bg1"/>
              </a:solidFill>
            </a:endParaRPr>
          </a:p>
        </p:txBody>
      </p:sp>
      <p:graphicFrame>
        <p:nvGraphicFramePr>
          <p:cNvPr id="34" name="Object 3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85388741"/>
              </p:ext>
            </p:extLst>
          </p:nvPr>
        </p:nvGraphicFramePr>
        <p:xfrm>
          <a:off x="11126776" y="3800236"/>
          <a:ext cx="975178" cy="872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0305" name="Equation" r:id="rId3" imgW="482391" imgH="393529" progId="Equation.DSMT4">
                  <p:embed/>
                </p:oleObj>
              </mc:Choice>
              <mc:Fallback>
                <p:oleObj name="Equation" r:id="rId3" imgW="482391" imgH="393529" progId="Equation.DSMT4">
                  <p:embed/>
                  <p:pic>
                    <p:nvPicPr>
                      <p:cNvPr id="0" name="Picture 40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26776" y="3800236"/>
                        <a:ext cx="975178" cy="87202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" name="Object 3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11617898"/>
              </p:ext>
            </p:extLst>
          </p:nvPr>
        </p:nvGraphicFramePr>
        <p:xfrm>
          <a:off x="7750780" y="3306429"/>
          <a:ext cx="585914" cy="8085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0306" name="Equation" r:id="rId5" imgW="279279" imgH="393529" progId="Equation.DSMT4">
                  <p:embed/>
                </p:oleObj>
              </mc:Choice>
              <mc:Fallback>
                <p:oleObj name="Equation" r:id="rId5" imgW="279279" imgH="393529" progId="Equation.DSMT4">
                  <p:embed/>
                  <p:pic>
                    <p:nvPicPr>
                      <p:cNvPr id="0" name="Picture 4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50780" y="3306429"/>
                        <a:ext cx="585914" cy="808572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6" name="Text Box 27"/>
          <p:cNvSpPr txBox="1">
            <a:spLocks noChangeArrowheads="1"/>
          </p:cNvSpPr>
          <p:nvPr/>
        </p:nvSpPr>
        <p:spPr bwMode="auto">
          <a:xfrm>
            <a:off x="8151274" y="3349246"/>
            <a:ext cx="85356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dirty="0" smtClean="0"/>
              <a:t>  </a:t>
            </a:r>
            <a:r>
              <a:rPr lang="en-US" altLang="en-US" sz="2800" dirty="0" smtClean="0">
                <a:solidFill>
                  <a:srgbClr val="FFFF00"/>
                </a:solidFill>
              </a:rPr>
              <a:t>(</a:t>
            </a:r>
            <a:r>
              <a:rPr lang="en-US" altLang="en-US" sz="2800" dirty="0">
                <a:solidFill>
                  <a:srgbClr val="FFFF00"/>
                </a:solidFill>
              </a:rPr>
              <a:t>h</a:t>
            </a:r>
            <a:r>
              <a:rPr lang="en-US" altLang="en-US" sz="2800" dirty="0" smtClean="0">
                <a:solidFill>
                  <a:srgbClr val="FFFF00"/>
                </a:solidFill>
              </a:rPr>
              <a:t>)</a:t>
            </a:r>
            <a:endParaRPr lang="en-US" altLang="en-US" sz="2800" dirty="0">
              <a:solidFill>
                <a:srgbClr val="FFFF00"/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9793482" y="3763647"/>
            <a:ext cx="45719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.VnAristote" pitchFamily="34" charset="0"/>
              </a:rPr>
              <a:t>v</a:t>
            </a:r>
            <a:endParaRPr lang="en-US" sz="3200" dirty="0">
              <a:latin typeface=".VnAristote" pitchFamily="34" charset="0"/>
            </a:endParaRPr>
          </a:p>
        </p:txBody>
      </p:sp>
      <p:graphicFrame>
        <p:nvGraphicFramePr>
          <p:cNvPr id="39" name="Object 3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12450484"/>
              </p:ext>
            </p:extLst>
          </p:nvPr>
        </p:nvGraphicFramePr>
        <p:xfrm>
          <a:off x="11097453" y="3779464"/>
          <a:ext cx="812319" cy="94086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0307" name="Equation" r:id="rId7" imgW="342720" imgH="393480" progId="Equation.DSMT4">
                  <p:embed/>
                </p:oleObj>
              </mc:Choice>
              <mc:Fallback>
                <p:oleObj name="Equation" r:id="rId7" imgW="342720" imgH="393480" progId="Equation.DSMT4">
                  <p:embed/>
                  <p:pic>
                    <p:nvPicPr>
                      <p:cNvPr id="0" name="Picture 4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097453" y="3779464"/>
                        <a:ext cx="812319" cy="94086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2" name="TextBox 41"/>
          <p:cNvSpPr txBox="1"/>
          <p:nvPr/>
        </p:nvSpPr>
        <p:spPr>
          <a:xfrm>
            <a:off x="9378686" y="3840896"/>
            <a:ext cx="146633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 =    .t</a:t>
            </a:r>
            <a:endParaRPr lang="en-US" sz="2800" dirty="0"/>
          </a:p>
        </p:txBody>
      </p:sp>
      <p:sp>
        <p:nvSpPr>
          <p:cNvPr id="44" name="TextBox 43"/>
          <p:cNvSpPr txBox="1"/>
          <p:nvPr/>
        </p:nvSpPr>
        <p:spPr>
          <a:xfrm>
            <a:off x="11590567" y="4118938"/>
            <a:ext cx="45719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.VnAristote" pitchFamily="34" charset="0"/>
              </a:rPr>
              <a:t>v</a:t>
            </a:r>
            <a:endParaRPr lang="en-US" sz="3200" dirty="0">
              <a:latin typeface=".VnAristote" pitchFamily="34" charset="0"/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6040867" y="2645649"/>
            <a:ext cx="185980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800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 </a:t>
            </a:r>
            <a:r>
              <a:rPr lang="en-US" altLang="en-US" sz="2800" dirty="0" err="1" smtClean="0"/>
              <a:t>là</a:t>
            </a:r>
            <a:r>
              <a:rPr lang="en-US" altLang="en-US" sz="2800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 </a:t>
            </a:r>
            <a:r>
              <a:rPr lang="en-US" altLang="en-US" sz="2800" dirty="0" smtClean="0">
                <a:solidFill>
                  <a:srgbClr val="FFFF00"/>
                </a:solidFill>
              </a:rPr>
              <a:t>5.x (km)</a:t>
            </a:r>
            <a:endParaRPr lang="en-US" sz="2800" dirty="0">
              <a:solidFill>
                <a:srgbClr val="FFFF00"/>
              </a:solidFill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686939" y="2099545"/>
            <a:ext cx="550503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800" dirty="0" err="1" smtClean="0">
                <a:solidFill>
                  <a:schemeClr val="bg1"/>
                </a:solidFill>
              </a:rPr>
              <a:t>Gọi</a:t>
            </a:r>
            <a:r>
              <a:rPr lang="en-US" altLang="en-US" sz="2800" dirty="0" smtClean="0">
                <a:solidFill>
                  <a:schemeClr val="bg1"/>
                </a:solidFill>
              </a:rPr>
              <a:t> </a:t>
            </a:r>
            <a:r>
              <a:rPr lang="en-US" altLang="en-US" sz="2800" dirty="0" err="1" smtClean="0">
                <a:solidFill>
                  <a:schemeClr val="bg1"/>
                </a:solidFill>
              </a:rPr>
              <a:t>vận</a:t>
            </a:r>
            <a:r>
              <a:rPr lang="en-US" altLang="en-US" sz="2800" dirty="0" smtClean="0">
                <a:solidFill>
                  <a:schemeClr val="bg1"/>
                </a:solidFill>
              </a:rPr>
              <a:t> </a:t>
            </a:r>
            <a:r>
              <a:rPr lang="en-US" altLang="en-US" sz="2800" dirty="0" err="1" smtClean="0">
                <a:solidFill>
                  <a:schemeClr val="bg1"/>
                </a:solidFill>
              </a:rPr>
              <a:t>tốc</a:t>
            </a:r>
            <a:r>
              <a:rPr lang="en-US" altLang="en-US" sz="2800" dirty="0" smtClean="0">
                <a:solidFill>
                  <a:schemeClr val="bg1"/>
                </a:solidFill>
              </a:rPr>
              <a:t> </a:t>
            </a:r>
            <a:r>
              <a:rPr lang="en-US" altLang="en-US" sz="2800" dirty="0" err="1" smtClean="0">
                <a:solidFill>
                  <a:schemeClr val="bg1"/>
                </a:solidFill>
              </a:rPr>
              <a:t>của</a:t>
            </a:r>
            <a:r>
              <a:rPr lang="en-US" altLang="en-US" sz="2800" dirty="0" smtClean="0">
                <a:solidFill>
                  <a:schemeClr val="bg1"/>
                </a:solidFill>
              </a:rPr>
              <a:t> </a:t>
            </a:r>
            <a:r>
              <a:rPr lang="en-US" altLang="en-US" sz="2800" dirty="0" err="1" smtClean="0">
                <a:solidFill>
                  <a:schemeClr val="bg1"/>
                </a:solidFill>
              </a:rPr>
              <a:t>một</a:t>
            </a:r>
            <a:r>
              <a:rPr lang="en-US" altLang="en-US" sz="2800" dirty="0" smtClean="0">
                <a:solidFill>
                  <a:schemeClr val="bg1"/>
                </a:solidFill>
              </a:rPr>
              <a:t> ô </a:t>
            </a:r>
            <a:r>
              <a:rPr lang="en-US" altLang="en-US" sz="2800" dirty="0" err="1" smtClean="0">
                <a:solidFill>
                  <a:schemeClr val="bg1"/>
                </a:solidFill>
              </a:rPr>
              <a:t>tô</a:t>
            </a:r>
            <a:r>
              <a:rPr lang="en-US" altLang="en-US" sz="2800" dirty="0" smtClean="0">
                <a:solidFill>
                  <a:schemeClr val="bg1"/>
                </a:solidFill>
              </a:rPr>
              <a:t> </a:t>
            </a:r>
            <a:r>
              <a:rPr lang="en-US" altLang="en-US" sz="2800" dirty="0" err="1" smtClean="0">
                <a:solidFill>
                  <a:schemeClr val="bg1"/>
                </a:solidFill>
              </a:rPr>
              <a:t>là</a:t>
            </a:r>
            <a:r>
              <a:rPr lang="en-US" altLang="en-US" sz="2800" dirty="0" smtClean="0">
                <a:solidFill>
                  <a:schemeClr val="bg1"/>
                </a:solidFill>
              </a:rPr>
              <a:t> x (km/h).</a:t>
            </a:r>
            <a:endParaRPr lang="en-US" altLang="en-US" sz="2800" dirty="0">
              <a:solidFill>
                <a:schemeClr val="bg1"/>
              </a:solidFill>
            </a:endParaRPr>
          </a:p>
        </p:txBody>
      </p:sp>
      <p:graphicFrame>
        <p:nvGraphicFramePr>
          <p:cNvPr id="47" name="Object 46"/>
          <p:cNvGraphicFramePr>
            <a:graphicFrameLocks noChangeAspect="1"/>
          </p:cNvGraphicFramePr>
          <p:nvPr/>
        </p:nvGraphicFramePr>
        <p:xfrm>
          <a:off x="10345289" y="2330027"/>
          <a:ext cx="592137" cy="925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0308" name="Equation" r:id="rId9" imgW="292100" imgH="457200" progId="Equation.DSMT4">
                  <p:embed/>
                </p:oleObj>
              </mc:Choice>
              <mc:Fallback>
                <p:oleObj name="Equation" r:id="rId9" imgW="292100" imgH="457200" progId="Equation.DSMT4">
                  <p:embed/>
                  <p:pic>
                    <p:nvPicPr>
                      <p:cNvPr id="0" name="Picture 4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345289" y="2330027"/>
                        <a:ext cx="592137" cy="9255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8" name="TextBox 47"/>
          <p:cNvSpPr txBox="1"/>
          <p:nvPr/>
        </p:nvSpPr>
        <p:spPr>
          <a:xfrm>
            <a:off x="10023573" y="2440433"/>
            <a:ext cx="609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.VnAristote" pitchFamily="34" charset="0"/>
              </a:rPr>
              <a:t>v</a:t>
            </a:r>
            <a:endParaRPr lang="en-US" sz="3200" dirty="0">
              <a:latin typeface=".VnAristote" pitchFamily="34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6115073" y="2671628"/>
            <a:ext cx="8778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?</a:t>
            </a:r>
            <a:endParaRPr lang="en-US" sz="2800" dirty="0"/>
          </a:p>
        </p:txBody>
      </p:sp>
      <p:sp>
        <p:nvSpPr>
          <p:cNvPr id="43" name="TextBox 42"/>
          <p:cNvSpPr txBox="1"/>
          <p:nvPr/>
        </p:nvSpPr>
        <p:spPr>
          <a:xfrm>
            <a:off x="7371220" y="3384313"/>
            <a:ext cx="44321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?</a:t>
            </a:r>
            <a:endParaRPr lang="en-US" sz="2800" dirty="0"/>
          </a:p>
        </p:txBody>
      </p:sp>
      <p:sp>
        <p:nvSpPr>
          <p:cNvPr id="49" name="TextBox 48"/>
          <p:cNvSpPr txBox="1"/>
          <p:nvPr/>
        </p:nvSpPr>
        <p:spPr>
          <a:xfrm>
            <a:off x="7354301" y="3349246"/>
            <a:ext cx="44683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/>
              <a:t>là</a:t>
            </a:r>
            <a:endParaRPr lang="en-US" sz="2800" dirty="0"/>
          </a:p>
        </p:txBody>
      </p:sp>
      <p:sp>
        <p:nvSpPr>
          <p:cNvPr id="50" name="TextBox 49"/>
          <p:cNvSpPr txBox="1"/>
          <p:nvPr/>
        </p:nvSpPr>
        <p:spPr>
          <a:xfrm>
            <a:off x="10591809" y="2362231"/>
            <a:ext cx="76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Gigi" pitchFamily="82" charset="0"/>
              </a:rPr>
              <a:t>S</a:t>
            </a:r>
            <a:endParaRPr lang="en-US" sz="2400" b="1" dirty="0">
              <a:latin typeface="Gigi" pitchFamily="82" charset="0"/>
            </a:endParaRPr>
          </a:p>
        </p:txBody>
      </p:sp>
      <p:cxnSp>
        <p:nvCxnSpPr>
          <p:cNvPr id="52" name="Straight Arrow Connector 51"/>
          <p:cNvCxnSpPr/>
          <p:nvPr/>
        </p:nvCxnSpPr>
        <p:spPr>
          <a:xfrm>
            <a:off x="11010819" y="3230106"/>
            <a:ext cx="574345" cy="589448"/>
          </a:xfrm>
          <a:prstGeom prst="straightConnector1">
            <a:avLst/>
          </a:prstGeom>
          <a:ln w="222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Box 57"/>
          <p:cNvSpPr txBox="1"/>
          <p:nvPr/>
        </p:nvSpPr>
        <p:spPr>
          <a:xfrm>
            <a:off x="11651820" y="3800236"/>
            <a:ext cx="6666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Gigi" pitchFamily="82" charset="0"/>
              </a:rPr>
              <a:t>S</a:t>
            </a:r>
            <a:endParaRPr lang="en-US" sz="2400" b="1" dirty="0">
              <a:latin typeface="Gigi" pitchFamily="82" charset="0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9220455" y="3907533"/>
            <a:ext cx="37442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S</a:t>
            </a:r>
            <a:endParaRPr lang="en-US" sz="2000" b="1" dirty="0"/>
          </a:p>
        </p:txBody>
      </p:sp>
      <p:sp>
        <p:nvSpPr>
          <p:cNvPr id="60" name="TextBox 59"/>
          <p:cNvSpPr txBox="1"/>
          <p:nvPr/>
        </p:nvSpPr>
        <p:spPr>
          <a:xfrm>
            <a:off x="9220455" y="3894604"/>
            <a:ext cx="6005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FF00"/>
                </a:solidFill>
              </a:rPr>
              <a:t>S</a:t>
            </a:r>
            <a:endParaRPr lang="en-US" sz="2400" b="1" dirty="0">
              <a:solidFill>
                <a:srgbClr val="FFFF00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382139" y="1347783"/>
            <a:ext cx="60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chemeClr val="accent4"/>
                </a:solidFill>
                <a:latin typeface=".VnAristote" pitchFamily="34" charset="0"/>
              </a:rPr>
              <a:t>V</a:t>
            </a:r>
            <a:endParaRPr lang="en-US" sz="3600" b="1" dirty="0">
              <a:solidFill>
                <a:schemeClr val="accent4"/>
              </a:solidFill>
              <a:latin typeface=".VnAristote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94851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8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1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5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5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8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1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4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4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6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0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4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0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2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3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5" grpId="0"/>
      <p:bldP spid="6" grpId="0"/>
      <p:bldP spid="8" grpId="0"/>
      <p:bldP spid="13" grpId="0"/>
      <p:bldP spid="13" grpId="1"/>
      <p:bldP spid="33" grpId="0"/>
      <p:bldP spid="36" grpId="0"/>
      <p:bldP spid="38" grpId="0"/>
      <p:bldP spid="38" grpId="1"/>
      <p:bldP spid="42" grpId="0"/>
      <p:bldP spid="42" grpId="1"/>
      <p:bldP spid="44" grpId="0"/>
      <p:bldP spid="44" grpId="1"/>
      <p:bldP spid="45" grpId="0"/>
      <p:bldP spid="46" grpId="0"/>
      <p:bldP spid="48" grpId="0"/>
      <p:bldP spid="48" grpId="1"/>
      <p:bldP spid="41" grpId="0"/>
      <p:bldP spid="41" grpId="1"/>
      <p:bldP spid="43" grpId="0"/>
      <p:bldP spid="43" grpId="1"/>
      <p:bldP spid="49" grpId="0"/>
      <p:bldP spid="50" grpId="0"/>
      <p:bldP spid="50" grpId="1"/>
      <p:bldP spid="58" grpId="0"/>
      <p:bldP spid="58" grpId="1"/>
      <p:bldP spid="59" grpId="0"/>
      <p:bldP spid="59" grpId="1"/>
      <p:bldP spid="60" grpId="0"/>
      <p:bldP spid="60" grpId="1"/>
      <p:bldP spid="2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>
          <a:xfrm>
            <a:off x="9122199" y="3698657"/>
            <a:ext cx="76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Gigi" pitchFamily="82" charset="0"/>
              </a:rPr>
              <a:t>S</a:t>
            </a:r>
            <a:endParaRPr lang="en-US" sz="2400" b="1" dirty="0">
              <a:latin typeface="Gigi" pitchFamily="82" charset="0"/>
            </a:endParaRPr>
          </a:p>
        </p:txBody>
      </p:sp>
      <p:sp>
        <p:nvSpPr>
          <p:cNvPr id="16" name="Text Box 8"/>
          <p:cNvSpPr txBox="1">
            <a:spLocks noChangeArrowheads="1"/>
          </p:cNvSpPr>
          <p:nvPr/>
        </p:nvSpPr>
        <p:spPr bwMode="auto">
          <a:xfrm>
            <a:off x="263482" y="353781"/>
            <a:ext cx="8113745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eaLnBrk="1" hangingPunct="1">
              <a:spcBef>
                <a:spcPts val="0"/>
              </a:spcBef>
            </a:pPr>
            <a:r>
              <a:rPr lang="en-US" altLang="en-US" sz="2800" b="1" dirty="0">
                <a:solidFill>
                  <a:srgbClr val="FFC000"/>
                </a:solidFill>
              </a:rPr>
              <a:t>?1</a:t>
            </a:r>
            <a:r>
              <a:rPr lang="en-US" altLang="en-US" sz="2800" dirty="0">
                <a:solidFill>
                  <a:schemeClr val="bg1"/>
                </a:solidFill>
              </a:rPr>
              <a:t>. </a:t>
            </a:r>
            <a:r>
              <a:rPr lang="en-US" altLang="en-US" sz="2800" dirty="0" err="1">
                <a:solidFill>
                  <a:schemeClr val="bg1"/>
                </a:solidFill>
              </a:rPr>
              <a:t>Giả</a:t>
            </a:r>
            <a:r>
              <a:rPr lang="en-US" altLang="en-US" sz="2800" dirty="0">
                <a:solidFill>
                  <a:schemeClr val="bg1"/>
                </a:solidFill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</a:rPr>
              <a:t>sử</a:t>
            </a:r>
            <a:r>
              <a:rPr lang="en-US" altLang="en-US" sz="2800" dirty="0">
                <a:solidFill>
                  <a:schemeClr val="bg1"/>
                </a:solidFill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</a:rPr>
              <a:t>hàng</a:t>
            </a:r>
            <a:r>
              <a:rPr lang="en-US" altLang="en-US" sz="2800" dirty="0">
                <a:solidFill>
                  <a:schemeClr val="bg1"/>
                </a:solidFill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</a:rPr>
              <a:t>ngày</a:t>
            </a:r>
            <a:r>
              <a:rPr lang="en-US" altLang="en-US" sz="2800" dirty="0">
                <a:solidFill>
                  <a:schemeClr val="bg1"/>
                </a:solidFill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</a:rPr>
              <a:t>bạn</a:t>
            </a:r>
            <a:r>
              <a:rPr lang="en-US" altLang="en-US" sz="2800" dirty="0">
                <a:solidFill>
                  <a:schemeClr val="bg1"/>
                </a:solidFill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</a:rPr>
              <a:t>Tiến</a:t>
            </a:r>
            <a:r>
              <a:rPr lang="en-US" altLang="en-US" sz="2800" dirty="0">
                <a:solidFill>
                  <a:schemeClr val="bg1"/>
                </a:solidFill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</a:rPr>
              <a:t>dành</a:t>
            </a:r>
            <a:r>
              <a:rPr lang="en-US" altLang="en-US" sz="2800" dirty="0">
                <a:solidFill>
                  <a:schemeClr val="bg1"/>
                </a:solidFill>
              </a:rPr>
              <a:t> x </a:t>
            </a:r>
            <a:r>
              <a:rPr lang="en-US" altLang="en-US" sz="2800" dirty="0" err="1">
                <a:solidFill>
                  <a:schemeClr val="bg1"/>
                </a:solidFill>
              </a:rPr>
              <a:t>phút</a:t>
            </a:r>
            <a:r>
              <a:rPr lang="en-US" altLang="en-US" sz="2800" dirty="0">
                <a:solidFill>
                  <a:schemeClr val="bg1"/>
                </a:solidFill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</a:rPr>
              <a:t>để</a:t>
            </a:r>
            <a:r>
              <a:rPr lang="en-US" altLang="en-US" sz="2800" dirty="0">
                <a:solidFill>
                  <a:schemeClr val="bg1"/>
                </a:solidFill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</a:rPr>
              <a:t>tập</a:t>
            </a:r>
            <a:r>
              <a:rPr lang="en-US" altLang="en-US" sz="2800" dirty="0">
                <a:solidFill>
                  <a:schemeClr val="bg1"/>
                </a:solidFill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</a:rPr>
              <a:t>chạy</a:t>
            </a:r>
            <a:r>
              <a:rPr lang="en-US" altLang="en-US" sz="2800" dirty="0">
                <a:solidFill>
                  <a:schemeClr val="bg1"/>
                </a:solidFill>
              </a:rPr>
              <a:t>. </a:t>
            </a:r>
            <a:r>
              <a:rPr lang="en-US" altLang="en-US" sz="2800" dirty="0" err="1">
                <a:solidFill>
                  <a:schemeClr val="bg1"/>
                </a:solidFill>
              </a:rPr>
              <a:t>Hãy</a:t>
            </a:r>
            <a:r>
              <a:rPr lang="en-US" altLang="en-US" sz="2800" dirty="0">
                <a:solidFill>
                  <a:schemeClr val="bg1"/>
                </a:solidFill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</a:rPr>
              <a:t>viết</a:t>
            </a:r>
            <a:r>
              <a:rPr lang="en-US" altLang="en-US" sz="2800" dirty="0">
                <a:solidFill>
                  <a:schemeClr val="bg1"/>
                </a:solidFill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</a:rPr>
              <a:t>biểu</a:t>
            </a:r>
            <a:r>
              <a:rPr lang="en-US" altLang="en-US" sz="2800" dirty="0">
                <a:solidFill>
                  <a:schemeClr val="bg1"/>
                </a:solidFill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</a:rPr>
              <a:t>thức</a:t>
            </a:r>
            <a:r>
              <a:rPr lang="en-US" altLang="en-US" sz="2800" dirty="0">
                <a:solidFill>
                  <a:schemeClr val="bg1"/>
                </a:solidFill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</a:rPr>
              <a:t>với</a:t>
            </a:r>
            <a:r>
              <a:rPr lang="en-US" altLang="en-US" sz="2800" dirty="0">
                <a:solidFill>
                  <a:schemeClr val="bg1"/>
                </a:solidFill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</a:rPr>
              <a:t>biến</a:t>
            </a:r>
            <a:r>
              <a:rPr lang="en-US" altLang="en-US" sz="2800" dirty="0">
                <a:solidFill>
                  <a:schemeClr val="bg1"/>
                </a:solidFill>
              </a:rPr>
              <a:t> x </a:t>
            </a:r>
            <a:r>
              <a:rPr lang="en-US" altLang="en-US" sz="2800" dirty="0" err="1">
                <a:solidFill>
                  <a:schemeClr val="bg1"/>
                </a:solidFill>
              </a:rPr>
              <a:t>biểu</a:t>
            </a:r>
            <a:r>
              <a:rPr lang="en-US" altLang="en-US" sz="2800" dirty="0">
                <a:solidFill>
                  <a:schemeClr val="bg1"/>
                </a:solidFill>
              </a:rPr>
              <a:t> </a:t>
            </a:r>
            <a:r>
              <a:rPr lang="en-US" altLang="en-US" sz="2800" dirty="0" err="1" smtClean="0">
                <a:solidFill>
                  <a:schemeClr val="bg1"/>
                </a:solidFill>
              </a:rPr>
              <a:t>thị</a:t>
            </a:r>
            <a:r>
              <a:rPr lang="en-US" altLang="en-US" sz="2800" dirty="0" smtClean="0">
                <a:solidFill>
                  <a:schemeClr val="bg1"/>
                </a:solidFill>
              </a:rPr>
              <a:t>:</a:t>
            </a:r>
            <a:endParaRPr lang="en-US" altLang="en-US" sz="2800" dirty="0">
              <a:solidFill>
                <a:schemeClr val="bg1"/>
              </a:solidFill>
            </a:endParaRPr>
          </a:p>
        </p:txBody>
      </p:sp>
      <p:sp>
        <p:nvSpPr>
          <p:cNvPr id="17" name="Text Box 14"/>
          <p:cNvSpPr txBox="1">
            <a:spLocks noChangeArrowheads="1"/>
          </p:cNvSpPr>
          <p:nvPr/>
        </p:nvSpPr>
        <p:spPr bwMode="auto">
          <a:xfrm>
            <a:off x="266867" y="1223468"/>
            <a:ext cx="918357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eaLnBrk="1" hangingPunct="1">
              <a:spcBef>
                <a:spcPts val="0"/>
              </a:spcBef>
            </a:pPr>
            <a:r>
              <a:rPr lang="en-US" altLang="en-US" sz="2800" dirty="0">
                <a:solidFill>
                  <a:schemeClr val="bg1"/>
                </a:solidFill>
              </a:rPr>
              <a:t>a) Quãng đường Tiến chạy được trong x phút, nếu chạy với vận tốc trung bình là 180 </a:t>
            </a:r>
            <a:r>
              <a:rPr lang="en-US" altLang="en-US" sz="2800" dirty="0" smtClean="0">
                <a:solidFill>
                  <a:schemeClr val="bg1"/>
                </a:solidFill>
              </a:rPr>
              <a:t>m/phút.</a:t>
            </a:r>
            <a:endParaRPr lang="en-US" altLang="en-US" sz="2800" dirty="0">
              <a:solidFill>
                <a:schemeClr val="bg1"/>
              </a:solidFill>
            </a:endParaRPr>
          </a:p>
        </p:txBody>
      </p:sp>
      <p:sp>
        <p:nvSpPr>
          <p:cNvPr id="18" name="Text Box 15"/>
          <p:cNvSpPr txBox="1">
            <a:spLocks noChangeArrowheads="1"/>
          </p:cNvSpPr>
          <p:nvPr/>
        </p:nvSpPr>
        <p:spPr bwMode="auto">
          <a:xfrm>
            <a:off x="266867" y="2152357"/>
            <a:ext cx="8673917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eaLnBrk="1" hangingPunct="1">
              <a:spcBef>
                <a:spcPts val="0"/>
              </a:spcBef>
            </a:pPr>
            <a:r>
              <a:rPr lang="en-US" altLang="en-US" sz="2800" dirty="0">
                <a:solidFill>
                  <a:schemeClr val="bg1"/>
                </a:solidFill>
              </a:rPr>
              <a:t>b) Vận tốc trung bình của Tiến (tính theo km/h), nếu trong x phút Tiến chạy được quãng </a:t>
            </a:r>
            <a:r>
              <a:rPr lang="en-US" altLang="en-US" sz="2800" dirty="0" smtClean="0">
                <a:solidFill>
                  <a:schemeClr val="bg1"/>
                </a:solidFill>
              </a:rPr>
              <a:t>đường 4500 m.</a:t>
            </a:r>
            <a:endParaRPr lang="en-US" altLang="en-US" sz="2800" dirty="0">
              <a:solidFill>
                <a:schemeClr val="bg1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9100374" y="5008226"/>
            <a:ext cx="76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bg1"/>
                </a:solidFill>
                <a:latin typeface="Gigi" pitchFamily="82" charset="0"/>
              </a:rPr>
              <a:t>S </a:t>
            </a:r>
            <a:endParaRPr lang="en-US" sz="2800" b="1" dirty="0">
              <a:solidFill>
                <a:schemeClr val="bg1"/>
              </a:solidFill>
              <a:latin typeface="Gigi" pitchFamily="82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999285" y="4157077"/>
            <a:ext cx="240764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/>
              <a:t>là</a:t>
            </a:r>
            <a:r>
              <a:rPr lang="en-US" sz="2800" dirty="0" smtClean="0">
                <a:solidFill>
                  <a:schemeClr val="accent4"/>
                </a:solidFill>
              </a:rPr>
              <a:t> </a:t>
            </a:r>
            <a:r>
              <a:rPr lang="en-US" sz="2800" dirty="0" smtClean="0">
                <a:solidFill>
                  <a:srgbClr val="FFFF00"/>
                </a:solidFill>
              </a:rPr>
              <a:t>180.x (m)  </a:t>
            </a:r>
            <a:endParaRPr lang="en-US" sz="2800" dirty="0">
              <a:solidFill>
                <a:srgbClr val="FFFF00"/>
              </a:solidFill>
            </a:endParaRPr>
          </a:p>
        </p:txBody>
      </p:sp>
      <p:graphicFrame>
        <p:nvGraphicFramePr>
          <p:cNvPr id="22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83283747"/>
              </p:ext>
            </p:extLst>
          </p:nvPr>
        </p:nvGraphicFramePr>
        <p:xfrm>
          <a:off x="4663502" y="5004234"/>
          <a:ext cx="2665352" cy="143691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90" name="Equation" r:id="rId3" imgW="1180588" imgH="583947" progId="Equation.DSMT4">
                  <p:embed/>
                </p:oleObj>
              </mc:Choice>
              <mc:Fallback>
                <p:oleObj name="Equation" r:id="rId3" imgW="1180588" imgH="583947" progId="Equation.DSMT4">
                  <p:embed/>
                  <p:pic>
                    <p:nvPicPr>
                      <p:cNvPr id="22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63502" y="5004234"/>
                        <a:ext cx="2665352" cy="143691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" name="Line 5"/>
          <p:cNvSpPr>
            <a:spLocks noChangeShapeType="1"/>
          </p:cNvSpPr>
          <p:nvPr/>
        </p:nvSpPr>
        <p:spPr bwMode="auto">
          <a:xfrm>
            <a:off x="9117576" y="366851"/>
            <a:ext cx="26423" cy="6331403"/>
          </a:xfrm>
          <a:prstGeom prst="line">
            <a:avLst/>
          </a:prstGeom>
          <a:noFill/>
          <a:ln w="22225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>
            <a:off x="9320791" y="5892014"/>
            <a:ext cx="158931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800" dirty="0">
              <a:solidFill>
                <a:schemeClr val="accent4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30" name="Text Box 16"/>
          <p:cNvSpPr txBox="1">
            <a:spLocks noChangeArrowheads="1"/>
          </p:cNvSpPr>
          <p:nvPr/>
        </p:nvSpPr>
        <p:spPr bwMode="auto">
          <a:xfrm>
            <a:off x="9125113" y="3081951"/>
            <a:ext cx="3379242" cy="1169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dirty="0"/>
              <a:t> </a:t>
            </a:r>
            <a:r>
              <a:rPr lang="en-US" altLang="en-US" sz="2800" dirty="0" smtClean="0"/>
              <a:t>  = </a:t>
            </a:r>
            <a:r>
              <a:rPr lang="en-US" altLang="en-US" sz="2800" dirty="0" smtClean="0">
                <a:solidFill>
                  <a:srgbClr val="FFFF00"/>
                </a:solidFill>
              </a:rPr>
              <a:t>180</a:t>
            </a:r>
            <a:r>
              <a:rPr lang="en-US" altLang="en-US" sz="2800" dirty="0" smtClean="0"/>
              <a:t> </a:t>
            </a:r>
            <a:r>
              <a:rPr lang="en-US" altLang="en-US" sz="2800" dirty="0" smtClean="0">
                <a:solidFill>
                  <a:srgbClr val="FFFF00"/>
                </a:solidFill>
              </a:rPr>
              <a:t>(m/</a:t>
            </a:r>
            <a:r>
              <a:rPr lang="en-US" altLang="en-US" sz="2800" dirty="0" err="1" smtClean="0">
                <a:solidFill>
                  <a:srgbClr val="FFFF00"/>
                </a:solidFill>
              </a:rPr>
              <a:t>phút</a:t>
            </a:r>
            <a:r>
              <a:rPr lang="en-US" altLang="en-US" sz="2800" dirty="0" smtClean="0">
                <a:solidFill>
                  <a:srgbClr val="FFFF00"/>
                </a:solidFill>
              </a:rPr>
              <a:t>); </a:t>
            </a:r>
            <a:endParaRPr lang="en-US" altLang="en-US" sz="2800" dirty="0">
              <a:solidFill>
                <a:srgbClr val="FFFF00"/>
              </a:solidFill>
            </a:endParaRPr>
          </a:p>
          <a:p>
            <a:pPr eaLnBrk="1" hangingPunct="1">
              <a:spcBef>
                <a:spcPct val="50000"/>
              </a:spcBef>
            </a:pPr>
            <a:r>
              <a:rPr lang="en-US" altLang="en-US" sz="2800" dirty="0" smtClean="0"/>
              <a:t>  </a:t>
            </a:r>
            <a:endParaRPr lang="en-US" altLang="en-US" sz="2800" dirty="0"/>
          </a:p>
        </p:txBody>
      </p:sp>
      <p:sp>
        <p:nvSpPr>
          <p:cNvPr id="31" name="Text Box 21"/>
          <p:cNvSpPr txBox="1">
            <a:spLocks noChangeArrowheads="1"/>
          </p:cNvSpPr>
          <p:nvPr/>
        </p:nvSpPr>
        <p:spPr bwMode="auto">
          <a:xfrm>
            <a:off x="9155501" y="2437514"/>
            <a:ext cx="235219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dirty="0" smtClean="0">
                <a:solidFill>
                  <a:schemeClr val="bg1"/>
                </a:solidFill>
              </a:rPr>
              <a:t>t =</a:t>
            </a:r>
            <a:r>
              <a:rPr lang="en-US" altLang="en-US" sz="2800" dirty="0" smtClean="0">
                <a:solidFill>
                  <a:srgbClr val="FF0000"/>
                </a:solidFill>
              </a:rPr>
              <a:t> </a:t>
            </a:r>
            <a:r>
              <a:rPr lang="en-US" altLang="en-US" sz="2800" dirty="0" smtClean="0">
                <a:solidFill>
                  <a:srgbClr val="FFFF00"/>
                </a:solidFill>
              </a:rPr>
              <a:t>x (</a:t>
            </a:r>
            <a:r>
              <a:rPr lang="en-US" altLang="en-US" sz="2800" dirty="0" err="1" smtClean="0">
                <a:solidFill>
                  <a:srgbClr val="FFFF00"/>
                </a:solidFill>
              </a:rPr>
              <a:t>phút</a:t>
            </a:r>
            <a:r>
              <a:rPr lang="en-US" altLang="en-US" sz="2800" dirty="0" smtClean="0">
                <a:solidFill>
                  <a:srgbClr val="FFFF00"/>
                </a:solidFill>
              </a:rPr>
              <a:t>);  </a:t>
            </a:r>
            <a:endParaRPr lang="en-US" altLang="en-US" sz="2800" dirty="0">
              <a:solidFill>
                <a:srgbClr val="FFFF00"/>
              </a:solidFill>
            </a:endParaRPr>
          </a:p>
        </p:txBody>
      </p:sp>
      <p:sp>
        <p:nvSpPr>
          <p:cNvPr id="32" name="Text Box 27"/>
          <p:cNvSpPr txBox="1">
            <a:spLocks noChangeArrowheads="1"/>
          </p:cNvSpPr>
          <p:nvPr/>
        </p:nvSpPr>
        <p:spPr bwMode="auto">
          <a:xfrm>
            <a:off x="9221235" y="3629578"/>
            <a:ext cx="266546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dirty="0"/>
              <a:t> </a:t>
            </a:r>
            <a:r>
              <a:rPr lang="en-US" altLang="en-US" sz="2800" dirty="0" smtClean="0"/>
              <a:t> = </a:t>
            </a:r>
            <a:r>
              <a:rPr lang="en-US" altLang="en-US" sz="2800" dirty="0" smtClean="0">
                <a:solidFill>
                  <a:schemeClr val="bg1"/>
                </a:solidFill>
              </a:rPr>
              <a:t>180.x</a:t>
            </a:r>
            <a:r>
              <a:rPr lang="en-US" altLang="en-US" sz="2800" dirty="0" smtClean="0"/>
              <a:t> </a:t>
            </a:r>
            <a:endParaRPr lang="en-US" altLang="en-US" sz="2800" dirty="0"/>
          </a:p>
        </p:txBody>
      </p:sp>
      <p:sp>
        <p:nvSpPr>
          <p:cNvPr id="33" name="Text Box 33"/>
          <p:cNvSpPr txBox="1">
            <a:spLocks noChangeArrowheads="1"/>
          </p:cNvSpPr>
          <p:nvPr/>
        </p:nvSpPr>
        <p:spPr bwMode="auto">
          <a:xfrm>
            <a:off x="9300352" y="3633857"/>
            <a:ext cx="121997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dirty="0" smtClean="0"/>
              <a:t> = ?</a:t>
            </a:r>
            <a:endParaRPr lang="en-US" altLang="en-US" sz="2800" dirty="0"/>
          </a:p>
        </p:txBody>
      </p:sp>
      <p:sp>
        <p:nvSpPr>
          <p:cNvPr id="34" name="TextBox 33"/>
          <p:cNvSpPr txBox="1"/>
          <p:nvPr/>
        </p:nvSpPr>
        <p:spPr>
          <a:xfrm>
            <a:off x="9119371" y="3688583"/>
            <a:ext cx="76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Gigi" pitchFamily="82" charset="0"/>
              </a:rPr>
              <a:t>S</a:t>
            </a:r>
            <a:endParaRPr lang="en-US" sz="2400" b="1" dirty="0">
              <a:latin typeface="Gigi" pitchFamily="82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9147384" y="2973316"/>
            <a:ext cx="609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.VnAristote" pitchFamily="34" charset="0"/>
              </a:rPr>
              <a:t>v</a:t>
            </a:r>
            <a:endParaRPr lang="en-US" sz="3200" dirty="0">
              <a:latin typeface=".VnAristote" pitchFamily="34" charset="0"/>
            </a:endParaRPr>
          </a:p>
        </p:txBody>
      </p:sp>
      <p:sp>
        <p:nvSpPr>
          <p:cNvPr id="36" name="Text Box 16"/>
          <p:cNvSpPr txBox="1">
            <a:spLocks noChangeArrowheads="1"/>
          </p:cNvSpPr>
          <p:nvPr/>
        </p:nvSpPr>
        <p:spPr bwMode="auto">
          <a:xfrm>
            <a:off x="9253729" y="5016431"/>
            <a:ext cx="3379242" cy="1169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dirty="0" smtClean="0"/>
              <a:t> = </a:t>
            </a:r>
            <a:r>
              <a:rPr lang="en-US" altLang="en-US" sz="2800" dirty="0" smtClean="0">
                <a:solidFill>
                  <a:srgbClr val="FFFF00"/>
                </a:solidFill>
              </a:rPr>
              <a:t>4500(m)</a:t>
            </a:r>
            <a:endParaRPr lang="en-US" altLang="en-US" sz="2800" dirty="0">
              <a:solidFill>
                <a:srgbClr val="FFFF00"/>
              </a:solidFill>
            </a:endParaRPr>
          </a:p>
          <a:p>
            <a:pPr eaLnBrk="1" hangingPunct="1">
              <a:spcBef>
                <a:spcPct val="50000"/>
              </a:spcBef>
            </a:pPr>
            <a:r>
              <a:rPr lang="en-US" altLang="en-US" sz="2800" dirty="0" smtClean="0"/>
              <a:t>  </a:t>
            </a:r>
            <a:endParaRPr lang="en-US" altLang="en-US" sz="2800" dirty="0"/>
          </a:p>
        </p:txBody>
      </p:sp>
      <p:sp>
        <p:nvSpPr>
          <p:cNvPr id="37" name="Text Box 21"/>
          <p:cNvSpPr txBox="1">
            <a:spLocks noChangeArrowheads="1"/>
          </p:cNvSpPr>
          <p:nvPr/>
        </p:nvSpPr>
        <p:spPr bwMode="auto">
          <a:xfrm>
            <a:off x="9155163" y="4326813"/>
            <a:ext cx="338934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dirty="0" smtClean="0">
                <a:solidFill>
                  <a:schemeClr val="bg1"/>
                </a:solidFill>
              </a:rPr>
              <a:t>t =</a:t>
            </a:r>
            <a:r>
              <a:rPr lang="en-US" altLang="en-US" sz="2800" dirty="0" smtClean="0">
                <a:solidFill>
                  <a:srgbClr val="FF0000"/>
                </a:solidFill>
              </a:rPr>
              <a:t> </a:t>
            </a:r>
            <a:r>
              <a:rPr lang="en-US" altLang="en-US" sz="2800" dirty="0" smtClean="0">
                <a:solidFill>
                  <a:srgbClr val="FFFF00"/>
                </a:solidFill>
              </a:rPr>
              <a:t>x</a:t>
            </a:r>
            <a:r>
              <a:rPr lang="en-US" altLang="en-US" sz="2800" dirty="0" smtClean="0">
                <a:solidFill>
                  <a:srgbClr val="FF0000"/>
                </a:solidFill>
              </a:rPr>
              <a:t> </a:t>
            </a:r>
            <a:r>
              <a:rPr lang="en-US" altLang="en-US" sz="2800" dirty="0" smtClean="0">
                <a:solidFill>
                  <a:srgbClr val="FFFF00"/>
                </a:solidFill>
              </a:rPr>
              <a:t>(</a:t>
            </a:r>
            <a:r>
              <a:rPr lang="en-US" altLang="en-US" sz="2800" dirty="0" err="1" smtClean="0">
                <a:solidFill>
                  <a:srgbClr val="FFFF00"/>
                </a:solidFill>
              </a:rPr>
              <a:t>phút</a:t>
            </a:r>
            <a:r>
              <a:rPr lang="en-US" altLang="en-US" sz="2800" dirty="0" smtClean="0">
                <a:solidFill>
                  <a:srgbClr val="FFFF00"/>
                </a:solidFill>
              </a:rPr>
              <a:t>)                  </a:t>
            </a:r>
            <a:endParaRPr lang="en-US" altLang="en-US" sz="2800" dirty="0">
              <a:solidFill>
                <a:srgbClr val="FFFF00"/>
              </a:solidFill>
            </a:endParaRPr>
          </a:p>
        </p:txBody>
      </p:sp>
      <p:graphicFrame>
        <p:nvGraphicFramePr>
          <p:cNvPr id="38" name="Object 37"/>
          <p:cNvGraphicFramePr>
            <a:graphicFrameLocks noChangeAspect="1"/>
          </p:cNvGraphicFramePr>
          <p:nvPr>
            <p:extLst/>
          </p:nvPr>
        </p:nvGraphicFramePr>
        <p:xfrm>
          <a:off x="10951208" y="4176091"/>
          <a:ext cx="1209675" cy="873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91" name="Equation" r:id="rId5" imgW="545760" imgH="393480" progId="Equation.DSMT4">
                  <p:embed/>
                </p:oleObj>
              </mc:Choice>
              <mc:Fallback>
                <p:oleObj name="Equation" r:id="rId5" imgW="545760" imgH="393480" progId="Equation.DSMT4">
                  <p:embed/>
                  <p:pic>
                    <p:nvPicPr>
                      <p:cNvPr id="38" name="Object 3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951208" y="4176091"/>
                        <a:ext cx="1209675" cy="8731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9" name="TextBox 38"/>
          <p:cNvSpPr txBox="1"/>
          <p:nvPr/>
        </p:nvSpPr>
        <p:spPr>
          <a:xfrm>
            <a:off x="10882643" y="5051983"/>
            <a:ext cx="17171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FF00"/>
                </a:solidFill>
              </a:rPr>
              <a:t>= 4,5km</a:t>
            </a:r>
            <a:endParaRPr lang="en-US" sz="2800" dirty="0">
              <a:solidFill>
                <a:srgbClr val="FFFF00"/>
              </a:solidFill>
            </a:endParaRPr>
          </a:p>
        </p:txBody>
      </p:sp>
      <p:graphicFrame>
        <p:nvGraphicFramePr>
          <p:cNvPr id="40" name="Object 3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71010606"/>
              </p:ext>
            </p:extLst>
          </p:nvPr>
        </p:nvGraphicFramePr>
        <p:xfrm>
          <a:off x="9428070" y="5479850"/>
          <a:ext cx="1677987" cy="1270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92" name="Equation" r:id="rId7" imgW="825480" imgH="583920" progId="Equation.DSMT4">
                  <p:embed/>
                </p:oleObj>
              </mc:Choice>
              <mc:Fallback>
                <p:oleObj name="Equation" r:id="rId7" imgW="825480" imgH="583920" progId="Equation.DSMT4">
                  <p:embed/>
                  <p:pic>
                    <p:nvPicPr>
                      <p:cNvPr id="40" name="Object 3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428070" y="5479850"/>
                        <a:ext cx="1677987" cy="1270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" name="TextBox 40"/>
          <p:cNvSpPr txBox="1"/>
          <p:nvPr/>
        </p:nvSpPr>
        <p:spPr>
          <a:xfrm>
            <a:off x="9123010" y="5546122"/>
            <a:ext cx="37070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.VnAristote" pitchFamily="34" charset="0"/>
              </a:rPr>
              <a:t>v</a:t>
            </a:r>
            <a:endParaRPr lang="en-US" sz="3200" dirty="0">
              <a:latin typeface=".VnAristote" pitchFamily="34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9381973" y="5624838"/>
            <a:ext cx="19394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= ? (km/h)</a:t>
            </a:r>
            <a:endParaRPr lang="en-US" sz="2800" dirty="0"/>
          </a:p>
        </p:txBody>
      </p:sp>
      <p:sp>
        <p:nvSpPr>
          <p:cNvPr id="43" name="TextBox 42"/>
          <p:cNvSpPr txBox="1"/>
          <p:nvPr/>
        </p:nvSpPr>
        <p:spPr>
          <a:xfrm>
            <a:off x="9119551" y="5552030"/>
            <a:ext cx="37070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.VnAristote" pitchFamily="34" charset="0"/>
              </a:rPr>
              <a:t>v</a:t>
            </a:r>
            <a:endParaRPr lang="en-US" sz="3200" dirty="0">
              <a:latin typeface=".VnAristote" pitchFamily="34" charset="0"/>
            </a:endParaRPr>
          </a:p>
        </p:txBody>
      </p:sp>
      <p:sp>
        <p:nvSpPr>
          <p:cNvPr id="25" name="Text Box 14"/>
          <p:cNvSpPr txBox="1">
            <a:spLocks noChangeArrowheads="1"/>
          </p:cNvSpPr>
          <p:nvPr/>
        </p:nvSpPr>
        <p:spPr bwMode="auto">
          <a:xfrm>
            <a:off x="263482" y="3725271"/>
            <a:ext cx="918357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eaLnBrk="1" hangingPunct="1">
              <a:spcBef>
                <a:spcPts val="0"/>
              </a:spcBef>
            </a:pPr>
            <a:r>
              <a:rPr lang="en-US" altLang="en-US" sz="2800" dirty="0">
                <a:solidFill>
                  <a:schemeClr val="bg1"/>
                </a:solidFill>
              </a:rPr>
              <a:t>a) </a:t>
            </a:r>
            <a:r>
              <a:rPr lang="en-US" altLang="en-US" sz="2800" dirty="0" err="1">
                <a:solidFill>
                  <a:schemeClr val="bg1"/>
                </a:solidFill>
              </a:rPr>
              <a:t>Quãng</a:t>
            </a:r>
            <a:r>
              <a:rPr lang="en-US" altLang="en-US" sz="2800" dirty="0">
                <a:solidFill>
                  <a:schemeClr val="bg1"/>
                </a:solidFill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</a:rPr>
              <a:t>đường</a:t>
            </a:r>
            <a:r>
              <a:rPr lang="en-US" altLang="en-US" sz="2800" dirty="0">
                <a:solidFill>
                  <a:schemeClr val="bg1"/>
                </a:solidFill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</a:rPr>
              <a:t>Tiến</a:t>
            </a:r>
            <a:r>
              <a:rPr lang="en-US" altLang="en-US" sz="2800" dirty="0">
                <a:solidFill>
                  <a:schemeClr val="bg1"/>
                </a:solidFill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</a:rPr>
              <a:t>chạy</a:t>
            </a:r>
            <a:r>
              <a:rPr lang="en-US" altLang="en-US" sz="2800" dirty="0">
                <a:solidFill>
                  <a:schemeClr val="bg1"/>
                </a:solidFill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</a:rPr>
              <a:t>được</a:t>
            </a:r>
            <a:r>
              <a:rPr lang="en-US" altLang="en-US" sz="2800" dirty="0">
                <a:solidFill>
                  <a:schemeClr val="bg1"/>
                </a:solidFill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</a:rPr>
              <a:t>trong</a:t>
            </a:r>
            <a:r>
              <a:rPr lang="en-US" altLang="en-US" sz="2800" dirty="0">
                <a:solidFill>
                  <a:schemeClr val="bg1"/>
                </a:solidFill>
              </a:rPr>
              <a:t> x </a:t>
            </a:r>
            <a:r>
              <a:rPr lang="en-US" altLang="en-US" sz="2800" dirty="0" err="1">
                <a:solidFill>
                  <a:schemeClr val="bg1"/>
                </a:solidFill>
              </a:rPr>
              <a:t>phút</a:t>
            </a:r>
            <a:r>
              <a:rPr lang="en-US" altLang="en-US" sz="2800" dirty="0">
                <a:solidFill>
                  <a:schemeClr val="bg1"/>
                </a:solidFill>
              </a:rPr>
              <a:t>, </a:t>
            </a:r>
            <a:r>
              <a:rPr lang="en-US" altLang="en-US" sz="2800" dirty="0" err="1">
                <a:solidFill>
                  <a:schemeClr val="bg1"/>
                </a:solidFill>
              </a:rPr>
              <a:t>nếu</a:t>
            </a:r>
            <a:r>
              <a:rPr lang="en-US" altLang="en-US" sz="2800" dirty="0">
                <a:solidFill>
                  <a:schemeClr val="bg1"/>
                </a:solidFill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</a:rPr>
              <a:t>chạy</a:t>
            </a:r>
            <a:r>
              <a:rPr lang="en-US" altLang="en-US" sz="2800" dirty="0">
                <a:solidFill>
                  <a:schemeClr val="bg1"/>
                </a:solidFill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</a:rPr>
              <a:t>với</a:t>
            </a:r>
            <a:r>
              <a:rPr lang="en-US" altLang="en-US" sz="2800" dirty="0">
                <a:solidFill>
                  <a:schemeClr val="bg1"/>
                </a:solidFill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</a:rPr>
              <a:t>vận</a:t>
            </a:r>
            <a:r>
              <a:rPr lang="en-US" altLang="en-US" sz="2800" dirty="0">
                <a:solidFill>
                  <a:schemeClr val="bg1"/>
                </a:solidFill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</a:rPr>
              <a:t>tốc</a:t>
            </a:r>
            <a:r>
              <a:rPr lang="en-US" altLang="en-US" sz="2800" dirty="0">
                <a:solidFill>
                  <a:schemeClr val="bg1"/>
                </a:solidFill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</a:rPr>
              <a:t>trung</a:t>
            </a:r>
            <a:r>
              <a:rPr lang="en-US" altLang="en-US" sz="2800" dirty="0">
                <a:solidFill>
                  <a:schemeClr val="bg1"/>
                </a:solidFill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</a:rPr>
              <a:t>bình</a:t>
            </a:r>
            <a:r>
              <a:rPr lang="en-US" altLang="en-US" sz="2800" dirty="0">
                <a:solidFill>
                  <a:schemeClr val="bg1"/>
                </a:solidFill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</a:rPr>
              <a:t>là</a:t>
            </a:r>
            <a:r>
              <a:rPr lang="en-US" altLang="en-US" sz="2800" dirty="0">
                <a:solidFill>
                  <a:schemeClr val="bg1"/>
                </a:solidFill>
              </a:rPr>
              <a:t> 180 </a:t>
            </a:r>
            <a:r>
              <a:rPr lang="en-US" altLang="en-US" sz="2800" dirty="0" smtClean="0">
                <a:solidFill>
                  <a:schemeClr val="bg1"/>
                </a:solidFill>
              </a:rPr>
              <a:t>m/</a:t>
            </a:r>
            <a:r>
              <a:rPr lang="en-US" altLang="en-US" sz="2800" dirty="0" err="1" smtClean="0">
                <a:solidFill>
                  <a:schemeClr val="bg1"/>
                </a:solidFill>
              </a:rPr>
              <a:t>phút</a:t>
            </a:r>
            <a:endParaRPr lang="en-US" altLang="en-US" sz="2800" dirty="0">
              <a:solidFill>
                <a:schemeClr val="bg1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3909827" y="3248685"/>
            <a:ext cx="13550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solidFill>
                  <a:srgbClr val="FFFF00"/>
                </a:solidFill>
              </a:rPr>
              <a:t>Giải</a:t>
            </a:r>
            <a:endParaRPr lang="en-US" sz="2800" b="1" dirty="0">
              <a:solidFill>
                <a:srgbClr val="FFFF00"/>
              </a:solidFill>
            </a:endParaRPr>
          </a:p>
        </p:txBody>
      </p:sp>
      <p:sp>
        <p:nvSpPr>
          <p:cNvPr id="29" name="Text Box 15"/>
          <p:cNvSpPr txBox="1">
            <a:spLocks noChangeArrowheads="1"/>
          </p:cNvSpPr>
          <p:nvPr/>
        </p:nvSpPr>
        <p:spPr bwMode="auto">
          <a:xfrm>
            <a:off x="250407" y="4679378"/>
            <a:ext cx="8673917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eaLnBrk="1" hangingPunct="1">
              <a:spcBef>
                <a:spcPts val="0"/>
              </a:spcBef>
            </a:pPr>
            <a:r>
              <a:rPr lang="en-US" altLang="en-US" sz="2800" dirty="0">
                <a:solidFill>
                  <a:schemeClr val="bg1"/>
                </a:solidFill>
              </a:rPr>
              <a:t>b) Vận tốc trung bình của </a:t>
            </a:r>
            <a:r>
              <a:rPr lang="en-US" altLang="en-US" sz="2800" dirty="0" smtClean="0">
                <a:solidFill>
                  <a:schemeClr val="bg1"/>
                </a:solidFill>
              </a:rPr>
              <a:t>Tiến, </a:t>
            </a:r>
            <a:r>
              <a:rPr lang="en-US" altLang="en-US" sz="2800" dirty="0">
                <a:solidFill>
                  <a:schemeClr val="bg1"/>
                </a:solidFill>
              </a:rPr>
              <a:t>nếu trong x phút Tiến chạy được quãng </a:t>
            </a:r>
            <a:r>
              <a:rPr lang="en-US" altLang="en-US" sz="2800" dirty="0" smtClean="0">
                <a:solidFill>
                  <a:schemeClr val="bg1"/>
                </a:solidFill>
              </a:rPr>
              <a:t>đường 4500 m là</a:t>
            </a:r>
            <a:endParaRPr lang="en-US" altLang="en-US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48525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1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2" grpId="1"/>
      <p:bldP spid="16" grpId="0"/>
      <p:bldP spid="17" grpId="0"/>
      <p:bldP spid="18" grpId="0"/>
      <p:bldP spid="23" grpId="0"/>
      <p:bldP spid="23" grpId="1"/>
      <p:bldP spid="21" grpId="0"/>
      <p:bldP spid="26" grpId="0" animBg="1"/>
      <p:bldP spid="26" grpId="1" animBg="1"/>
      <p:bldP spid="30" grpId="0"/>
      <p:bldP spid="30" grpId="1"/>
      <p:bldP spid="31" grpId="0"/>
      <p:bldP spid="31" grpId="1"/>
      <p:bldP spid="32" grpId="0"/>
      <p:bldP spid="32" grpId="1"/>
      <p:bldP spid="33" grpId="0"/>
      <p:bldP spid="33" grpId="1"/>
      <p:bldP spid="34" grpId="0"/>
      <p:bldP spid="34" grpId="1"/>
      <p:bldP spid="35" grpId="0"/>
      <p:bldP spid="35" grpId="1"/>
      <p:bldP spid="36" grpId="0"/>
      <p:bldP spid="36" grpId="1"/>
      <p:bldP spid="37" grpId="0"/>
      <p:bldP spid="37" grpId="1"/>
      <p:bldP spid="39" grpId="0"/>
      <p:bldP spid="39" grpId="1"/>
      <p:bldP spid="41" grpId="0"/>
      <p:bldP spid="41" grpId="1"/>
      <p:bldP spid="42" grpId="0"/>
      <p:bldP spid="42" grpId="1"/>
      <p:bldP spid="43" grpId="0"/>
      <p:bldP spid="43" grpId="1"/>
      <p:bldP spid="25" grpId="0"/>
      <p:bldP spid="28" grpId="0"/>
      <p:bldP spid="2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5"/>
          <p:cNvSpPr>
            <a:spLocks noChangeShapeType="1"/>
          </p:cNvSpPr>
          <p:nvPr/>
        </p:nvSpPr>
        <p:spPr bwMode="auto">
          <a:xfrm>
            <a:off x="6374639" y="498796"/>
            <a:ext cx="0" cy="5181600"/>
          </a:xfrm>
          <a:prstGeom prst="line">
            <a:avLst/>
          </a:prstGeom>
          <a:noFill/>
          <a:ln w="22225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5" name="Text Box 13"/>
          <p:cNvSpPr txBox="1">
            <a:spLocks noChangeArrowheads="1"/>
          </p:cNvSpPr>
          <p:nvPr/>
        </p:nvSpPr>
        <p:spPr bwMode="auto">
          <a:xfrm>
            <a:off x="410742" y="430584"/>
            <a:ext cx="5963898" cy="1169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marL="342900" indent="-342900" eaLnBrk="1" hangingPunct="1">
              <a:spcBef>
                <a:spcPct val="50000"/>
              </a:spcBef>
            </a:pPr>
            <a:r>
              <a:rPr lang="en-US" altLang="en-US" sz="2800" b="1" dirty="0" smtClean="0">
                <a:solidFill>
                  <a:srgbClr val="FFC000"/>
                </a:solidFill>
              </a:rPr>
              <a:t>?2</a:t>
            </a:r>
            <a:r>
              <a:rPr lang="en-US" altLang="en-US" sz="2800" dirty="0" smtClean="0">
                <a:solidFill>
                  <a:schemeClr val="bg1"/>
                </a:solidFill>
              </a:rPr>
              <a:t>. </a:t>
            </a:r>
            <a:r>
              <a:rPr lang="en-US" altLang="en-US" sz="2800" dirty="0" err="1">
                <a:solidFill>
                  <a:schemeClr val="bg1"/>
                </a:solidFill>
              </a:rPr>
              <a:t>Gọi</a:t>
            </a:r>
            <a:r>
              <a:rPr lang="en-US" altLang="en-US" sz="2800" dirty="0">
                <a:solidFill>
                  <a:schemeClr val="bg1"/>
                </a:solidFill>
              </a:rPr>
              <a:t> x </a:t>
            </a:r>
            <a:r>
              <a:rPr lang="en-US" altLang="en-US" sz="2800" dirty="0" err="1">
                <a:solidFill>
                  <a:schemeClr val="bg1"/>
                </a:solidFill>
              </a:rPr>
              <a:t>là</a:t>
            </a:r>
            <a:r>
              <a:rPr lang="en-US" altLang="en-US" sz="2800" dirty="0">
                <a:solidFill>
                  <a:schemeClr val="bg1"/>
                </a:solidFill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</a:rPr>
              <a:t>số</a:t>
            </a:r>
            <a:r>
              <a:rPr lang="en-US" altLang="en-US" sz="2800" dirty="0">
                <a:solidFill>
                  <a:schemeClr val="bg1"/>
                </a:solidFill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</a:rPr>
              <a:t>tự</a:t>
            </a:r>
            <a:r>
              <a:rPr lang="en-US" altLang="en-US" sz="2800" dirty="0">
                <a:solidFill>
                  <a:schemeClr val="bg1"/>
                </a:solidFill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</a:rPr>
              <a:t>nhiên</a:t>
            </a:r>
            <a:r>
              <a:rPr lang="en-US" altLang="en-US" sz="2800" dirty="0">
                <a:solidFill>
                  <a:schemeClr val="bg1"/>
                </a:solidFill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</a:rPr>
              <a:t>có</a:t>
            </a:r>
            <a:r>
              <a:rPr lang="en-US" altLang="en-US" sz="2800" dirty="0">
                <a:solidFill>
                  <a:schemeClr val="bg1"/>
                </a:solidFill>
              </a:rPr>
              <a:t> 2 </a:t>
            </a:r>
            <a:r>
              <a:rPr lang="en-US" altLang="en-US" sz="2800" dirty="0" err="1">
                <a:solidFill>
                  <a:schemeClr val="bg1"/>
                </a:solidFill>
              </a:rPr>
              <a:t>chữ</a:t>
            </a:r>
            <a:r>
              <a:rPr lang="en-US" altLang="en-US" sz="2800" dirty="0">
                <a:solidFill>
                  <a:schemeClr val="bg1"/>
                </a:solidFill>
              </a:rPr>
              <a:t> </a:t>
            </a:r>
            <a:r>
              <a:rPr lang="en-US" altLang="en-US" sz="2800" dirty="0" err="1" smtClean="0">
                <a:solidFill>
                  <a:schemeClr val="bg1"/>
                </a:solidFill>
              </a:rPr>
              <a:t>số</a:t>
            </a:r>
            <a:endParaRPr lang="en-US" altLang="en-US" sz="2800" dirty="0" smtClean="0">
              <a:solidFill>
                <a:schemeClr val="bg1"/>
              </a:solidFill>
            </a:endParaRPr>
          </a:p>
          <a:p>
            <a:pPr marL="342900" indent="-342900" eaLnBrk="1" hangingPunct="1">
              <a:spcBef>
                <a:spcPct val="50000"/>
              </a:spcBef>
            </a:pPr>
            <a:r>
              <a:rPr lang="en-US" altLang="en-US" sz="2800" dirty="0" smtClean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6" name="Rectangle 5"/>
          <p:cNvSpPr/>
          <p:nvPr/>
        </p:nvSpPr>
        <p:spPr>
          <a:xfrm>
            <a:off x="-1057989" y="2148865"/>
            <a:ext cx="718421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3">
              <a:spcBef>
                <a:spcPct val="50000"/>
              </a:spcBef>
            </a:pPr>
            <a:r>
              <a:rPr lang="en-US" altLang="en-US" sz="2800" dirty="0" smtClean="0">
                <a:solidFill>
                  <a:schemeClr val="bg1"/>
                </a:solidFill>
              </a:rPr>
              <a:t>a) Viết thêm chữ số 5 vào bên trái số x.</a:t>
            </a:r>
            <a:endParaRPr lang="en-US" altLang="en-US" sz="2800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21414" y="2714934"/>
            <a:ext cx="595951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solidFill>
                  <a:schemeClr val="bg1"/>
                </a:solidFill>
              </a:rPr>
              <a:t>b</a:t>
            </a:r>
            <a:r>
              <a:rPr lang="en-US" sz="2800" dirty="0" smtClean="0">
                <a:solidFill>
                  <a:schemeClr val="bg1"/>
                </a:solidFill>
              </a:rPr>
              <a:t>) Viết thêm chữ số 5 vào bên phải số x.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8" name="AutoShape 29"/>
          <p:cNvSpPr>
            <a:spLocks noChangeArrowheads="1"/>
          </p:cNvSpPr>
          <p:nvPr/>
        </p:nvSpPr>
        <p:spPr bwMode="auto">
          <a:xfrm>
            <a:off x="6481849" y="1105429"/>
            <a:ext cx="5610815" cy="2167043"/>
          </a:xfrm>
          <a:prstGeom prst="cloudCallout">
            <a:avLst>
              <a:gd name="adj1" fmla="val 71875"/>
              <a:gd name="adj2" fmla="val -10694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 eaLnBrk="1" hangingPunct="1"/>
            <a:endParaRPr lang="en-US" altLang="en-US" sz="2800" dirty="0">
              <a:solidFill>
                <a:schemeClr val="bg1"/>
              </a:solidFill>
            </a:endParaRPr>
          </a:p>
        </p:txBody>
      </p:sp>
      <p:sp>
        <p:nvSpPr>
          <p:cNvPr id="10" name="AutoShape 33"/>
          <p:cNvSpPr>
            <a:spLocks noChangeArrowheads="1"/>
          </p:cNvSpPr>
          <p:nvPr/>
        </p:nvSpPr>
        <p:spPr bwMode="auto">
          <a:xfrm>
            <a:off x="6927167" y="3426106"/>
            <a:ext cx="5280001" cy="2153054"/>
          </a:xfrm>
          <a:prstGeom prst="cloudCallout">
            <a:avLst>
              <a:gd name="adj1" fmla="val 75306"/>
              <a:gd name="adj2" fmla="val -391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 eaLnBrk="1" hangingPunct="1"/>
            <a:endParaRPr lang="en-US" altLang="en-US" sz="2800" dirty="0">
              <a:solidFill>
                <a:schemeClr val="bg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31355" y="3628783"/>
            <a:ext cx="631266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3"/>
            <a:r>
              <a:rPr lang="en-US" sz="2800" dirty="0" smtClean="0"/>
              <a:t> </a:t>
            </a:r>
            <a:r>
              <a:rPr lang="en-US" altLang="en-US" sz="2800" dirty="0" smtClean="0">
                <a:solidFill>
                  <a:schemeClr val="bg1"/>
                </a:solidFill>
              </a:rPr>
              <a:t>a) Số tự nhiên có được khi viết thêm chữ số 5 vào bên trái số x </a:t>
            </a:r>
            <a:r>
              <a:rPr lang="en-US" sz="2800" dirty="0" smtClean="0"/>
              <a:t>là</a:t>
            </a:r>
            <a:r>
              <a:rPr lang="en-US" sz="2800" dirty="0" smtClean="0">
                <a:solidFill>
                  <a:srgbClr val="FFFF00"/>
                </a:solidFill>
              </a:rPr>
              <a:t> 5.100 + x</a:t>
            </a:r>
            <a:endParaRPr lang="en-US" sz="2800" dirty="0">
              <a:solidFill>
                <a:srgbClr val="FFFF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42161" y="4672959"/>
            <a:ext cx="629105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</a:rPr>
              <a:t> b) Số tự nhiên có được khi viết thêm chữ số 5 vào bên phải số x là</a:t>
            </a:r>
            <a:r>
              <a:rPr lang="en-US" sz="2800" dirty="0" smtClean="0">
                <a:solidFill>
                  <a:srgbClr val="FFFF00"/>
                </a:solidFill>
              </a:rPr>
              <a:t> 10.x + 5</a:t>
            </a:r>
            <a:endParaRPr lang="en-US" sz="2800" dirty="0">
              <a:solidFill>
                <a:srgbClr val="FFFF00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42111" y="929331"/>
            <a:ext cx="6096000" cy="1169551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en-US" altLang="en-US" sz="2800" dirty="0" err="1" smtClean="0">
                <a:solidFill>
                  <a:schemeClr val="bg1"/>
                </a:solidFill>
              </a:rPr>
              <a:t>Hãy</a:t>
            </a:r>
            <a:r>
              <a:rPr lang="en-US" altLang="en-US" sz="2800" dirty="0" smtClean="0">
                <a:solidFill>
                  <a:schemeClr val="bg1"/>
                </a:solidFill>
              </a:rPr>
              <a:t> </a:t>
            </a:r>
            <a:r>
              <a:rPr lang="en-US" altLang="en-US" sz="2800" dirty="0" err="1" smtClean="0">
                <a:solidFill>
                  <a:schemeClr val="bg1"/>
                </a:solidFill>
              </a:rPr>
              <a:t>lập</a:t>
            </a:r>
            <a:r>
              <a:rPr lang="en-US" altLang="en-US" sz="2800" dirty="0" smtClean="0">
                <a:solidFill>
                  <a:schemeClr val="bg1"/>
                </a:solidFill>
              </a:rPr>
              <a:t> </a:t>
            </a:r>
            <a:r>
              <a:rPr lang="en-US" altLang="en-US" sz="2800" dirty="0" err="1" smtClean="0">
                <a:solidFill>
                  <a:schemeClr val="bg1"/>
                </a:solidFill>
              </a:rPr>
              <a:t>biểu</a:t>
            </a:r>
            <a:r>
              <a:rPr lang="en-US" altLang="en-US" sz="2800" dirty="0" smtClean="0">
                <a:solidFill>
                  <a:schemeClr val="bg1"/>
                </a:solidFill>
              </a:rPr>
              <a:t> </a:t>
            </a:r>
            <a:r>
              <a:rPr lang="en-US" altLang="en-US" sz="2800" dirty="0" err="1" smtClean="0">
                <a:solidFill>
                  <a:schemeClr val="bg1"/>
                </a:solidFill>
              </a:rPr>
              <a:t>thức</a:t>
            </a:r>
            <a:r>
              <a:rPr lang="en-US" altLang="en-US" sz="2800" dirty="0" smtClean="0">
                <a:solidFill>
                  <a:schemeClr val="bg1"/>
                </a:solidFill>
              </a:rPr>
              <a:t> </a:t>
            </a:r>
            <a:r>
              <a:rPr lang="en-US" altLang="en-US" sz="2800" dirty="0" err="1" smtClean="0">
                <a:solidFill>
                  <a:schemeClr val="bg1"/>
                </a:solidFill>
              </a:rPr>
              <a:t>biểu</a:t>
            </a:r>
            <a:r>
              <a:rPr lang="en-US" altLang="en-US" sz="2800" dirty="0" smtClean="0">
                <a:solidFill>
                  <a:schemeClr val="bg1"/>
                </a:solidFill>
              </a:rPr>
              <a:t> </a:t>
            </a:r>
            <a:r>
              <a:rPr lang="en-US" altLang="en-US" sz="2800" dirty="0" err="1" smtClean="0">
                <a:solidFill>
                  <a:schemeClr val="bg1"/>
                </a:solidFill>
              </a:rPr>
              <a:t>thị</a:t>
            </a:r>
            <a:r>
              <a:rPr lang="en-US" altLang="en-US" sz="2800" dirty="0" smtClean="0">
                <a:solidFill>
                  <a:schemeClr val="bg1"/>
                </a:solidFill>
              </a:rPr>
              <a:t> </a:t>
            </a:r>
            <a:r>
              <a:rPr lang="en-US" altLang="en-US" sz="2800" dirty="0" err="1" smtClean="0">
                <a:solidFill>
                  <a:schemeClr val="bg1"/>
                </a:solidFill>
              </a:rPr>
              <a:t>số</a:t>
            </a:r>
            <a:r>
              <a:rPr lang="en-US" altLang="en-US" sz="2800" dirty="0" smtClean="0">
                <a:solidFill>
                  <a:schemeClr val="bg1"/>
                </a:solidFill>
              </a:rPr>
              <a:t> </a:t>
            </a:r>
            <a:r>
              <a:rPr lang="en-US" altLang="en-US" sz="2800" dirty="0" err="1" smtClean="0">
                <a:solidFill>
                  <a:schemeClr val="bg1"/>
                </a:solidFill>
              </a:rPr>
              <a:t>tự</a:t>
            </a:r>
            <a:r>
              <a:rPr lang="en-US" altLang="en-US" sz="2800" dirty="0" smtClean="0">
                <a:solidFill>
                  <a:schemeClr val="bg1"/>
                </a:solidFill>
              </a:rPr>
              <a:t> </a:t>
            </a:r>
            <a:r>
              <a:rPr lang="en-US" altLang="en-US" sz="2800" dirty="0" err="1" smtClean="0">
                <a:solidFill>
                  <a:schemeClr val="bg1"/>
                </a:solidFill>
              </a:rPr>
              <a:t>nhiên</a:t>
            </a:r>
            <a:r>
              <a:rPr lang="en-US" altLang="en-US" sz="2800" dirty="0" smtClean="0">
                <a:solidFill>
                  <a:schemeClr val="bg1"/>
                </a:solidFill>
              </a:rPr>
              <a:t> </a:t>
            </a:r>
          </a:p>
          <a:p>
            <a:pPr marL="342900" indent="-342900">
              <a:spcBef>
                <a:spcPct val="50000"/>
              </a:spcBef>
            </a:pPr>
            <a:r>
              <a:rPr lang="en-US" altLang="en-US" sz="2800" dirty="0" err="1" smtClean="0">
                <a:solidFill>
                  <a:schemeClr val="bg1"/>
                </a:solidFill>
              </a:rPr>
              <a:t>có</a:t>
            </a:r>
            <a:r>
              <a:rPr lang="en-US" altLang="en-US" sz="2800" dirty="0" smtClean="0">
                <a:solidFill>
                  <a:schemeClr val="bg1"/>
                </a:solidFill>
              </a:rPr>
              <a:t> </a:t>
            </a:r>
            <a:r>
              <a:rPr lang="en-US" altLang="en-US" sz="2800" dirty="0" err="1" smtClean="0">
                <a:solidFill>
                  <a:schemeClr val="bg1"/>
                </a:solidFill>
              </a:rPr>
              <a:t>được</a:t>
            </a:r>
            <a:r>
              <a:rPr lang="en-US" altLang="en-US" sz="2800" dirty="0" smtClean="0">
                <a:solidFill>
                  <a:schemeClr val="bg1"/>
                </a:solidFill>
              </a:rPr>
              <a:t> </a:t>
            </a:r>
            <a:r>
              <a:rPr lang="en-US" altLang="en-US" sz="2800" dirty="0" err="1" smtClean="0">
                <a:solidFill>
                  <a:schemeClr val="bg1"/>
                </a:solidFill>
              </a:rPr>
              <a:t>bằng</a:t>
            </a:r>
            <a:r>
              <a:rPr lang="en-US" altLang="en-US" sz="2800" dirty="0" smtClean="0">
                <a:solidFill>
                  <a:schemeClr val="bg1"/>
                </a:solidFill>
              </a:rPr>
              <a:t> </a:t>
            </a:r>
            <a:r>
              <a:rPr lang="en-US" altLang="en-US" sz="2800" dirty="0" err="1" smtClean="0">
                <a:solidFill>
                  <a:schemeClr val="bg1"/>
                </a:solidFill>
              </a:rPr>
              <a:t>cách</a:t>
            </a:r>
            <a:r>
              <a:rPr lang="en-US" altLang="en-US" sz="2800" dirty="0" smtClean="0">
                <a:solidFill>
                  <a:schemeClr val="bg1"/>
                </a:solidFill>
              </a:rPr>
              <a:t>:</a:t>
            </a:r>
            <a:endParaRPr lang="en-US" altLang="en-US" sz="2800" dirty="0">
              <a:solidFill>
                <a:schemeClr val="bg1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666083" y="3194891"/>
            <a:ext cx="13550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solidFill>
                  <a:srgbClr val="FFFF00"/>
                </a:solidFill>
              </a:rPr>
              <a:t>Giải</a:t>
            </a:r>
            <a:endParaRPr lang="en-US" sz="2800" b="1" dirty="0">
              <a:solidFill>
                <a:srgbClr val="FFFF00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7368487" y="1707504"/>
            <a:ext cx="342273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en-US" sz="2800" dirty="0" smtClean="0">
                <a:solidFill>
                  <a:schemeClr val="bg1"/>
                </a:solidFill>
              </a:rPr>
              <a:t>ví dụ số ban đầu là 12 </a:t>
            </a:r>
          </a:p>
        </p:txBody>
      </p:sp>
      <p:sp>
        <p:nvSpPr>
          <p:cNvPr id="17" name="Rectangle 16"/>
          <p:cNvSpPr/>
          <p:nvPr/>
        </p:nvSpPr>
        <p:spPr>
          <a:xfrm>
            <a:off x="6949093" y="2230724"/>
            <a:ext cx="397737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en-US" sz="2800" dirty="0">
                <a:solidFill>
                  <a:schemeClr val="bg1"/>
                </a:solidFill>
              </a:rPr>
              <a:t>s</a:t>
            </a:r>
            <a:r>
              <a:rPr lang="en-US" altLang="en-US" sz="2800" dirty="0" smtClean="0">
                <a:solidFill>
                  <a:schemeClr val="bg1"/>
                </a:solidFill>
              </a:rPr>
              <a:t>ố mới là 512 = 5.100 +12</a:t>
            </a:r>
            <a:endParaRPr lang="en-US" altLang="en-US" sz="2800" dirty="0">
              <a:solidFill>
                <a:schemeClr val="bg1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7579704" y="3910377"/>
            <a:ext cx="351250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en-US" sz="2800" dirty="0" smtClean="0">
                <a:solidFill>
                  <a:schemeClr val="bg1"/>
                </a:solidFill>
              </a:rPr>
              <a:t>ví dụ số ban đầu là 12  </a:t>
            </a:r>
          </a:p>
        </p:txBody>
      </p:sp>
      <p:sp>
        <p:nvSpPr>
          <p:cNvPr id="19" name="Rectangle 18"/>
          <p:cNvSpPr/>
          <p:nvPr/>
        </p:nvSpPr>
        <p:spPr>
          <a:xfrm>
            <a:off x="7364020" y="4463533"/>
            <a:ext cx="394851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en-US" sz="2800" dirty="0" smtClean="0">
                <a:solidFill>
                  <a:schemeClr val="bg1"/>
                </a:solidFill>
              </a:rPr>
              <a:t>Số mới là 125 = 12.10 + 5</a:t>
            </a:r>
            <a:endParaRPr lang="en-US" altLang="en-US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70499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5" grpId="0"/>
      <p:bldP spid="6" grpId="0"/>
      <p:bldP spid="7" grpId="0"/>
      <p:bldP spid="8" grpId="0" animBg="1"/>
      <p:bldP spid="8" grpId="1" animBg="1"/>
      <p:bldP spid="10" grpId="0" animBg="1"/>
      <p:bldP spid="10" grpId="1" animBg="1"/>
      <p:bldP spid="12" grpId="0"/>
      <p:bldP spid="13" grpId="0"/>
      <p:bldP spid="14" grpId="0"/>
      <p:bldP spid="15" grpId="0"/>
      <p:bldP spid="16" grpId="0"/>
      <p:bldP spid="16" grpId="1"/>
      <p:bldP spid="17" grpId="0"/>
      <p:bldP spid="17" grpId="1"/>
      <p:bldP spid="18" grpId="0"/>
      <p:bldP spid="18" grpId="1"/>
      <p:bldP spid="19" grpId="0"/>
      <p:bldP spid="19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494174" y="544433"/>
            <a:ext cx="5370934" cy="34470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l">
              <a:spcBef>
                <a:spcPts val="1000"/>
              </a:spcBef>
            </a:pPr>
            <a:r>
              <a:rPr lang="en-US" sz="2800" u="sng" dirty="0">
                <a:solidFill>
                  <a:srgbClr val="FFC000"/>
                </a:solidFill>
                <a:latin typeface="+mn-lt"/>
              </a:rPr>
              <a:t>Ví dụ 2</a:t>
            </a:r>
            <a:r>
              <a:rPr lang="en-US" sz="2800" dirty="0">
                <a:solidFill>
                  <a:schemeClr val="bg1"/>
                </a:solidFill>
                <a:latin typeface="+mn-lt"/>
              </a:rPr>
              <a:t>: </a:t>
            </a:r>
            <a:r>
              <a:rPr lang="en-US" sz="2800" dirty="0" smtClean="0">
                <a:solidFill>
                  <a:schemeClr val="bg1"/>
                </a:solidFill>
                <a:latin typeface="+mn-lt"/>
              </a:rPr>
              <a:t>( Bài </a:t>
            </a:r>
            <a:r>
              <a:rPr lang="en-US" sz="2800" dirty="0">
                <a:solidFill>
                  <a:schemeClr val="bg1"/>
                </a:solidFill>
                <a:latin typeface="+mn-lt"/>
              </a:rPr>
              <a:t>toán cổ </a:t>
            </a:r>
            <a:r>
              <a:rPr lang="en-US" sz="2800" dirty="0" smtClean="0">
                <a:solidFill>
                  <a:schemeClr val="bg1"/>
                </a:solidFill>
                <a:latin typeface="+mn-lt"/>
              </a:rPr>
              <a:t>) </a:t>
            </a:r>
            <a:endParaRPr lang="en-US" sz="2800" dirty="0">
              <a:solidFill>
                <a:schemeClr val="bg1"/>
              </a:solidFill>
              <a:latin typeface="+mn-lt"/>
            </a:endParaRPr>
          </a:p>
          <a:p>
            <a:pPr lvl="2" algn="l">
              <a:spcBef>
                <a:spcPts val="1000"/>
              </a:spcBef>
            </a:pPr>
            <a:r>
              <a:rPr lang="en-US" sz="2800" dirty="0">
                <a:solidFill>
                  <a:schemeClr val="bg1"/>
                </a:solidFill>
                <a:latin typeface="+mn-lt"/>
              </a:rPr>
              <a:t>  </a:t>
            </a:r>
            <a:r>
              <a:rPr lang="en-US" sz="2800" dirty="0" err="1">
                <a:solidFill>
                  <a:schemeClr val="bg1"/>
                </a:solidFill>
                <a:latin typeface="+mn-lt"/>
              </a:rPr>
              <a:t>Vừa</a:t>
            </a:r>
            <a:r>
              <a:rPr lang="en-US" sz="2800" dirty="0">
                <a:solidFill>
                  <a:schemeClr val="bg1"/>
                </a:solidFill>
                <a:latin typeface="+mn-lt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+mn-lt"/>
              </a:rPr>
              <a:t>gà</a:t>
            </a:r>
            <a:r>
              <a:rPr lang="en-US" sz="2800" dirty="0" smtClean="0">
                <a:solidFill>
                  <a:schemeClr val="bg1"/>
                </a:solidFill>
                <a:latin typeface="+mn-lt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+mn-lt"/>
              </a:rPr>
              <a:t>vừa</a:t>
            </a:r>
            <a:r>
              <a:rPr lang="en-US" sz="2800" dirty="0">
                <a:solidFill>
                  <a:schemeClr val="bg1"/>
                </a:solidFill>
                <a:latin typeface="+mn-lt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+mn-lt"/>
              </a:rPr>
              <a:t>chó</a:t>
            </a:r>
            <a:endParaRPr lang="en-US" sz="2800" dirty="0">
              <a:solidFill>
                <a:schemeClr val="bg1"/>
              </a:solidFill>
              <a:latin typeface="+mn-lt"/>
            </a:endParaRPr>
          </a:p>
          <a:p>
            <a:pPr lvl="2" algn="l">
              <a:spcBef>
                <a:spcPts val="1000"/>
              </a:spcBef>
            </a:pPr>
            <a:r>
              <a:rPr lang="en-US" sz="2800" dirty="0">
                <a:solidFill>
                  <a:schemeClr val="bg1"/>
                </a:solidFill>
                <a:latin typeface="+mn-lt"/>
              </a:rPr>
              <a:t>  </a:t>
            </a:r>
            <a:r>
              <a:rPr lang="en-US" sz="2800" dirty="0" err="1">
                <a:solidFill>
                  <a:schemeClr val="bg1"/>
                </a:solidFill>
                <a:latin typeface="+mn-lt"/>
              </a:rPr>
              <a:t>Bó</a:t>
            </a:r>
            <a:r>
              <a:rPr lang="en-US" sz="2800" dirty="0">
                <a:solidFill>
                  <a:schemeClr val="bg1"/>
                </a:solidFill>
                <a:latin typeface="+mn-lt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+mn-lt"/>
              </a:rPr>
              <a:t>lại</a:t>
            </a:r>
            <a:r>
              <a:rPr lang="en-US" sz="2800" dirty="0">
                <a:solidFill>
                  <a:schemeClr val="bg1"/>
                </a:solidFill>
                <a:latin typeface="+mn-lt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+mn-lt"/>
              </a:rPr>
              <a:t>cho</a:t>
            </a:r>
            <a:r>
              <a:rPr lang="en-US" sz="2800" dirty="0">
                <a:solidFill>
                  <a:schemeClr val="bg1"/>
                </a:solidFill>
                <a:latin typeface="+mn-lt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+mn-lt"/>
              </a:rPr>
              <a:t>tròn</a:t>
            </a:r>
            <a:endParaRPr lang="en-US" sz="2800" dirty="0">
              <a:solidFill>
                <a:schemeClr val="bg1"/>
              </a:solidFill>
              <a:latin typeface="+mn-lt"/>
            </a:endParaRPr>
          </a:p>
          <a:p>
            <a:pPr lvl="2" algn="l">
              <a:spcBef>
                <a:spcPts val="1000"/>
              </a:spcBef>
            </a:pPr>
            <a:r>
              <a:rPr lang="en-US" sz="2800" dirty="0">
                <a:solidFill>
                  <a:schemeClr val="bg1"/>
                </a:solidFill>
                <a:latin typeface="+mn-lt"/>
              </a:rPr>
              <a:t>  </a:t>
            </a:r>
            <a:r>
              <a:rPr lang="en-US" sz="2800" dirty="0" err="1">
                <a:solidFill>
                  <a:schemeClr val="bg1"/>
                </a:solidFill>
                <a:latin typeface="+mn-lt"/>
              </a:rPr>
              <a:t>Ba</a:t>
            </a:r>
            <a:r>
              <a:rPr lang="en-US" sz="2800" dirty="0">
                <a:solidFill>
                  <a:schemeClr val="bg1"/>
                </a:solidFill>
                <a:latin typeface="+mn-lt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+mn-lt"/>
              </a:rPr>
              <a:t>mươi</a:t>
            </a:r>
            <a:r>
              <a:rPr lang="en-US" sz="2800" dirty="0">
                <a:solidFill>
                  <a:schemeClr val="bg1"/>
                </a:solidFill>
                <a:latin typeface="+mn-lt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+mn-lt"/>
              </a:rPr>
              <a:t>sáu</a:t>
            </a:r>
            <a:r>
              <a:rPr lang="en-US" sz="2800" dirty="0">
                <a:solidFill>
                  <a:schemeClr val="bg1"/>
                </a:solidFill>
                <a:latin typeface="+mn-lt"/>
              </a:rPr>
              <a:t> con</a:t>
            </a:r>
          </a:p>
          <a:p>
            <a:pPr lvl="2" algn="l">
              <a:spcBef>
                <a:spcPts val="1000"/>
              </a:spcBef>
            </a:pPr>
            <a:r>
              <a:rPr lang="en-US" sz="2800" dirty="0">
                <a:solidFill>
                  <a:schemeClr val="bg1"/>
                </a:solidFill>
                <a:latin typeface="+mn-lt"/>
              </a:rPr>
              <a:t>  Một trăm chân </a:t>
            </a:r>
            <a:r>
              <a:rPr lang="en-US" sz="2800" dirty="0" smtClean="0">
                <a:solidFill>
                  <a:schemeClr val="bg1"/>
                </a:solidFill>
                <a:latin typeface="+mn-lt"/>
              </a:rPr>
              <a:t>chẵn.</a:t>
            </a:r>
            <a:endParaRPr lang="en-US" sz="2800" dirty="0">
              <a:solidFill>
                <a:schemeClr val="bg1"/>
              </a:solidFill>
              <a:latin typeface="+mn-lt"/>
            </a:endParaRPr>
          </a:p>
          <a:p>
            <a:pPr algn="l">
              <a:spcBef>
                <a:spcPts val="1000"/>
              </a:spcBef>
            </a:pPr>
            <a:r>
              <a:rPr lang="en-US" sz="2800" dirty="0" err="1">
                <a:solidFill>
                  <a:schemeClr val="bg1"/>
                </a:solidFill>
                <a:latin typeface="+mn-lt"/>
              </a:rPr>
              <a:t>Hỏi</a:t>
            </a:r>
            <a:r>
              <a:rPr lang="en-US" sz="2800" dirty="0">
                <a:solidFill>
                  <a:schemeClr val="bg1"/>
                </a:solidFill>
                <a:latin typeface="+mn-lt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+mn-lt"/>
              </a:rPr>
              <a:t>có</a:t>
            </a:r>
            <a:r>
              <a:rPr lang="en-US" sz="2800" dirty="0">
                <a:solidFill>
                  <a:schemeClr val="bg1"/>
                </a:solidFill>
                <a:latin typeface="+mn-lt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+mn-lt"/>
              </a:rPr>
              <a:t>bao</a:t>
            </a:r>
            <a:r>
              <a:rPr lang="en-US" sz="2800" dirty="0">
                <a:solidFill>
                  <a:schemeClr val="bg1"/>
                </a:solidFill>
                <a:latin typeface="+mn-lt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+mn-lt"/>
              </a:rPr>
              <a:t>nhiêu</a:t>
            </a:r>
            <a:r>
              <a:rPr lang="en-US" sz="2800" dirty="0">
                <a:solidFill>
                  <a:schemeClr val="bg1"/>
                </a:solidFill>
                <a:latin typeface="+mn-lt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+mn-lt"/>
              </a:rPr>
              <a:t>gà</a:t>
            </a:r>
            <a:r>
              <a:rPr lang="en-US" sz="2800" dirty="0">
                <a:solidFill>
                  <a:schemeClr val="bg1"/>
                </a:solidFill>
                <a:latin typeface="+mn-lt"/>
              </a:rPr>
              <a:t>, </a:t>
            </a:r>
            <a:r>
              <a:rPr lang="en-US" sz="2800" dirty="0" err="1">
                <a:solidFill>
                  <a:schemeClr val="bg1"/>
                </a:solidFill>
                <a:latin typeface="+mn-lt"/>
              </a:rPr>
              <a:t>bao</a:t>
            </a:r>
            <a:r>
              <a:rPr lang="en-US" sz="2800" dirty="0">
                <a:solidFill>
                  <a:schemeClr val="bg1"/>
                </a:solidFill>
                <a:latin typeface="+mn-lt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+mn-lt"/>
              </a:rPr>
              <a:t>nhiêu</a:t>
            </a:r>
            <a:r>
              <a:rPr lang="en-US" sz="2800" dirty="0">
                <a:solidFill>
                  <a:schemeClr val="bg1"/>
                </a:solidFill>
                <a:latin typeface="+mn-lt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+mn-lt"/>
              </a:rPr>
              <a:t>chó</a:t>
            </a:r>
            <a:r>
              <a:rPr lang="en-US" sz="2800" dirty="0">
                <a:solidFill>
                  <a:schemeClr val="bg1"/>
                </a:solidFill>
                <a:latin typeface="+mn-lt"/>
              </a:rPr>
              <a:t>?</a:t>
            </a:r>
          </a:p>
        </p:txBody>
      </p:sp>
      <p:sp>
        <p:nvSpPr>
          <p:cNvPr id="6" name="Line 3"/>
          <p:cNvSpPr>
            <a:spLocks noChangeShapeType="1"/>
          </p:cNvSpPr>
          <p:nvPr/>
        </p:nvSpPr>
        <p:spPr bwMode="auto">
          <a:xfrm>
            <a:off x="6023444" y="505584"/>
            <a:ext cx="45719" cy="5972333"/>
          </a:xfrm>
          <a:prstGeom prst="line">
            <a:avLst/>
          </a:prstGeom>
          <a:noFill/>
          <a:ln w="19050">
            <a:solidFill>
              <a:schemeClr val="bg2"/>
            </a:solidFill>
            <a:round/>
            <a:headEnd/>
            <a:tailEnd/>
          </a:ln>
          <a:effectLst/>
        </p:spPr>
        <p:txBody>
          <a:bodyPr/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endParaRPr lang="en-US"/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6069163" y="1169482"/>
            <a:ext cx="553214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l">
              <a:spcBef>
                <a:spcPts val="1000"/>
              </a:spcBef>
            </a:pPr>
            <a:r>
              <a:rPr lang="en-US" sz="2800" u="sng" dirty="0" err="1" smtClean="0">
                <a:solidFill>
                  <a:schemeClr val="accent4"/>
                </a:solidFill>
                <a:latin typeface="+mn-lt"/>
              </a:rPr>
              <a:t>Phân</a:t>
            </a:r>
            <a:r>
              <a:rPr lang="en-US" sz="2800" u="sng" dirty="0" smtClean="0">
                <a:solidFill>
                  <a:schemeClr val="accent4"/>
                </a:solidFill>
                <a:latin typeface="+mn-lt"/>
              </a:rPr>
              <a:t> </a:t>
            </a:r>
            <a:r>
              <a:rPr lang="en-US" sz="2800" u="sng" dirty="0" err="1" smtClean="0">
                <a:solidFill>
                  <a:schemeClr val="accent4"/>
                </a:solidFill>
                <a:latin typeface="+mn-lt"/>
              </a:rPr>
              <a:t>tích</a:t>
            </a:r>
            <a:r>
              <a:rPr lang="en-US" sz="2800" u="sng" dirty="0" smtClean="0">
                <a:solidFill>
                  <a:schemeClr val="accent4"/>
                </a:solidFill>
                <a:latin typeface="+mn-lt"/>
              </a:rPr>
              <a:t>:</a:t>
            </a:r>
            <a:endParaRPr lang="en-US" sz="2800" u="sng" dirty="0">
              <a:solidFill>
                <a:schemeClr val="accent4"/>
              </a:solidFill>
              <a:latin typeface="+mn-lt"/>
            </a:endParaRPr>
          </a:p>
        </p:txBody>
      </p:sp>
      <p:sp>
        <p:nvSpPr>
          <p:cNvPr id="15" name="Text Box 4"/>
          <p:cNvSpPr txBox="1">
            <a:spLocks noChangeArrowheads="1"/>
          </p:cNvSpPr>
          <p:nvPr/>
        </p:nvSpPr>
        <p:spPr bwMode="auto">
          <a:xfrm>
            <a:off x="884714" y="64826"/>
            <a:ext cx="9577999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800" b="1" u="sng" dirty="0">
                <a:solidFill>
                  <a:srgbClr val="FFC000"/>
                </a:solidFill>
                <a:latin typeface="+mn-lt"/>
              </a:rPr>
              <a:t>2.</a:t>
            </a:r>
            <a:r>
              <a:rPr lang="en-US" sz="2800" u="sng" dirty="0">
                <a:solidFill>
                  <a:srgbClr val="FFC000"/>
                </a:solidFill>
                <a:latin typeface="+mn-lt"/>
              </a:rPr>
              <a:t> </a:t>
            </a:r>
            <a:r>
              <a:rPr lang="en-US" sz="2800" b="1" u="sng" dirty="0" err="1">
                <a:solidFill>
                  <a:srgbClr val="FFC000"/>
                </a:solidFill>
                <a:latin typeface="+mn-lt"/>
              </a:rPr>
              <a:t>Ví</a:t>
            </a:r>
            <a:r>
              <a:rPr lang="en-US" sz="2800" b="1" u="sng" dirty="0">
                <a:solidFill>
                  <a:srgbClr val="FFC000"/>
                </a:solidFill>
                <a:latin typeface="+mn-lt"/>
              </a:rPr>
              <a:t> </a:t>
            </a:r>
            <a:r>
              <a:rPr lang="en-US" sz="2800" b="1" u="sng" dirty="0" err="1">
                <a:solidFill>
                  <a:srgbClr val="FFC000"/>
                </a:solidFill>
                <a:latin typeface="+mn-lt"/>
              </a:rPr>
              <a:t>dụ</a:t>
            </a:r>
            <a:r>
              <a:rPr lang="en-US" sz="2800" b="1" u="sng" dirty="0">
                <a:solidFill>
                  <a:srgbClr val="FFC000"/>
                </a:solidFill>
                <a:latin typeface="+mn-lt"/>
              </a:rPr>
              <a:t> </a:t>
            </a:r>
            <a:r>
              <a:rPr lang="en-US" sz="2800" b="1" u="sng" dirty="0" err="1">
                <a:solidFill>
                  <a:srgbClr val="FFC000"/>
                </a:solidFill>
                <a:latin typeface="+mn-lt"/>
              </a:rPr>
              <a:t>về</a:t>
            </a:r>
            <a:r>
              <a:rPr lang="en-US" sz="2800" b="1" u="sng" dirty="0">
                <a:solidFill>
                  <a:srgbClr val="FFC000"/>
                </a:solidFill>
                <a:latin typeface="+mn-lt"/>
              </a:rPr>
              <a:t> </a:t>
            </a:r>
            <a:r>
              <a:rPr lang="en-US" sz="2800" b="1" u="sng" dirty="0" err="1">
                <a:solidFill>
                  <a:srgbClr val="FFC000"/>
                </a:solidFill>
                <a:latin typeface="+mn-lt"/>
              </a:rPr>
              <a:t>giải</a:t>
            </a:r>
            <a:r>
              <a:rPr lang="en-US" sz="2800" b="1" u="sng" dirty="0">
                <a:solidFill>
                  <a:srgbClr val="FFC000"/>
                </a:solidFill>
                <a:latin typeface="+mn-lt"/>
              </a:rPr>
              <a:t> </a:t>
            </a:r>
            <a:r>
              <a:rPr lang="en-US" sz="2800" b="1" u="sng" dirty="0" err="1">
                <a:solidFill>
                  <a:srgbClr val="FFC000"/>
                </a:solidFill>
                <a:latin typeface="+mn-lt"/>
              </a:rPr>
              <a:t>bài</a:t>
            </a:r>
            <a:r>
              <a:rPr lang="en-US" sz="2800" b="1" u="sng" dirty="0">
                <a:solidFill>
                  <a:srgbClr val="FFC000"/>
                </a:solidFill>
                <a:latin typeface="+mn-lt"/>
              </a:rPr>
              <a:t> </a:t>
            </a:r>
            <a:r>
              <a:rPr lang="en-US" sz="2800" b="1" u="sng" dirty="0" err="1">
                <a:solidFill>
                  <a:srgbClr val="FFC000"/>
                </a:solidFill>
                <a:latin typeface="+mn-lt"/>
              </a:rPr>
              <a:t>toán</a:t>
            </a:r>
            <a:r>
              <a:rPr lang="en-US" sz="2800" b="1" u="sng" dirty="0">
                <a:solidFill>
                  <a:srgbClr val="FFC000"/>
                </a:solidFill>
                <a:latin typeface="+mn-lt"/>
              </a:rPr>
              <a:t> </a:t>
            </a:r>
            <a:r>
              <a:rPr lang="en-US" sz="2800" b="1" u="sng" dirty="0" err="1">
                <a:solidFill>
                  <a:srgbClr val="FFC000"/>
                </a:solidFill>
                <a:latin typeface="+mn-lt"/>
              </a:rPr>
              <a:t>bằng</a:t>
            </a:r>
            <a:r>
              <a:rPr lang="en-US" sz="2800" b="1" u="sng" dirty="0">
                <a:solidFill>
                  <a:srgbClr val="FFC000"/>
                </a:solidFill>
                <a:latin typeface="+mn-lt"/>
              </a:rPr>
              <a:t> </a:t>
            </a:r>
            <a:r>
              <a:rPr lang="en-US" sz="2800" b="1" u="sng" dirty="0" err="1">
                <a:solidFill>
                  <a:srgbClr val="FFC000"/>
                </a:solidFill>
                <a:latin typeface="+mn-lt"/>
              </a:rPr>
              <a:t>cách</a:t>
            </a:r>
            <a:r>
              <a:rPr lang="en-US" sz="2800" b="1" u="sng" dirty="0">
                <a:solidFill>
                  <a:srgbClr val="FFC000"/>
                </a:solidFill>
                <a:latin typeface="+mn-lt"/>
              </a:rPr>
              <a:t> </a:t>
            </a:r>
            <a:r>
              <a:rPr lang="en-US" sz="2800" b="1" u="sng" dirty="0" err="1">
                <a:solidFill>
                  <a:srgbClr val="FFC000"/>
                </a:solidFill>
                <a:latin typeface="+mn-lt"/>
              </a:rPr>
              <a:t>lập</a:t>
            </a:r>
            <a:r>
              <a:rPr lang="en-US" sz="2800" b="1" u="sng" dirty="0">
                <a:solidFill>
                  <a:srgbClr val="FFC000"/>
                </a:solidFill>
                <a:latin typeface="+mn-lt"/>
              </a:rPr>
              <a:t> </a:t>
            </a:r>
            <a:r>
              <a:rPr lang="en-US" sz="2800" b="1" u="sng" dirty="0" err="1">
                <a:solidFill>
                  <a:srgbClr val="FFC000"/>
                </a:solidFill>
                <a:latin typeface="+mn-lt"/>
              </a:rPr>
              <a:t>phương</a:t>
            </a:r>
            <a:r>
              <a:rPr lang="en-US" sz="2800" b="1" u="sng" dirty="0">
                <a:solidFill>
                  <a:srgbClr val="FFC000"/>
                </a:solidFill>
                <a:latin typeface="+mn-lt"/>
              </a:rPr>
              <a:t> </a:t>
            </a:r>
            <a:r>
              <a:rPr lang="en-US" sz="2800" b="1" u="sng" dirty="0" err="1">
                <a:solidFill>
                  <a:srgbClr val="FFC000"/>
                </a:solidFill>
                <a:latin typeface="+mn-lt"/>
              </a:rPr>
              <a:t>trình</a:t>
            </a:r>
            <a:endParaRPr lang="en-US" sz="2800" b="1" u="sng" dirty="0">
              <a:solidFill>
                <a:srgbClr val="FFC000"/>
              </a:solidFill>
              <a:latin typeface="+mn-lt"/>
            </a:endParaRPr>
          </a:p>
        </p:txBody>
      </p:sp>
      <p:graphicFrame>
        <p:nvGraphicFramePr>
          <p:cNvPr id="24" name="Table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9996627"/>
              </p:ext>
            </p:extLst>
          </p:nvPr>
        </p:nvGraphicFramePr>
        <p:xfrm>
          <a:off x="247707" y="4229525"/>
          <a:ext cx="5616122" cy="1554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374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300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4867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16065"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solidFill>
                      <a:srgbClr val="0F4B3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solidFill>
                      <a:srgbClr val="0F4B3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solidFill>
                      <a:srgbClr val="0F4B3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aseline="0" dirty="0" smtClean="0"/>
                        <a:t> </a:t>
                      </a:r>
                      <a:endParaRPr lang="en-US" sz="2800" dirty="0" smtClean="0"/>
                    </a:p>
                  </a:txBody>
                  <a:tcPr>
                    <a:solidFill>
                      <a:srgbClr val="0F4B3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solidFill>
                      <a:srgbClr val="0F4B3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solidFill>
                      <a:srgbClr val="0F4B3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solidFill>
                      <a:srgbClr val="0F4B3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solidFill>
                      <a:srgbClr val="0F4B3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solidFill>
                      <a:srgbClr val="0F4B3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25" name="TextBox 24"/>
          <p:cNvSpPr txBox="1"/>
          <p:nvPr/>
        </p:nvSpPr>
        <p:spPr>
          <a:xfrm>
            <a:off x="2021082" y="4218434"/>
            <a:ext cx="141825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err="1" smtClean="0"/>
              <a:t>Số</a:t>
            </a:r>
            <a:r>
              <a:rPr lang="en-US" sz="2800" dirty="0" smtClean="0"/>
              <a:t> con</a:t>
            </a:r>
            <a:endParaRPr lang="en-US" sz="2800" dirty="0"/>
          </a:p>
        </p:txBody>
      </p:sp>
      <p:sp>
        <p:nvSpPr>
          <p:cNvPr id="26" name="Rectangle 25"/>
          <p:cNvSpPr/>
          <p:nvPr/>
        </p:nvSpPr>
        <p:spPr>
          <a:xfrm>
            <a:off x="4171098" y="4218434"/>
            <a:ext cx="133081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800" dirty="0" smtClean="0"/>
              <a:t>Số chân</a:t>
            </a:r>
            <a:endParaRPr lang="en-US" sz="2800" dirty="0"/>
          </a:p>
        </p:txBody>
      </p:sp>
      <p:sp>
        <p:nvSpPr>
          <p:cNvPr id="27" name="Rectangle 26"/>
          <p:cNvSpPr/>
          <p:nvPr/>
        </p:nvSpPr>
        <p:spPr>
          <a:xfrm>
            <a:off x="489562" y="4729953"/>
            <a:ext cx="69281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800" dirty="0" err="1" smtClean="0"/>
              <a:t>Gà</a:t>
            </a:r>
            <a:r>
              <a:rPr lang="en-US" sz="2800" baseline="0" dirty="0" smtClean="0"/>
              <a:t> </a:t>
            </a:r>
            <a:endParaRPr lang="en-US" sz="2800" dirty="0"/>
          </a:p>
        </p:txBody>
      </p:sp>
      <p:sp>
        <p:nvSpPr>
          <p:cNvPr id="28" name="Rectangle 27"/>
          <p:cNvSpPr/>
          <p:nvPr/>
        </p:nvSpPr>
        <p:spPr>
          <a:xfrm>
            <a:off x="399793" y="5253173"/>
            <a:ext cx="78258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800" dirty="0" err="1"/>
              <a:t>C</a:t>
            </a:r>
            <a:r>
              <a:rPr lang="en-US" sz="2800" dirty="0" err="1" smtClean="0"/>
              <a:t>hó</a:t>
            </a:r>
            <a:endParaRPr lang="en-US" sz="2800" dirty="0"/>
          </a:p>
        </p:txBody>
      </p:sp>
      <p:sp>
        <p:nvSpPr>
          <p:cNvPr id="29" name="TextBox 28"/>
          <p:cNvSpPr txBox="1"/>
          <p:nvPr/>
        </p:nvSpPr>
        <p:spPr>
          <a:xfrm>
            <a:off x="2280748" y="4677999"/>
            <a:ext cx="57421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x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4396280" y="4731262"/>
            <a:ext cx="5718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2x</a:t>
            </a:r>
            <a:endParaRPr lang="en-US" sz="2800" dirty="0"/>
          </a:p>
        </p:txBody>
      </p:sp>
      <p:sp>
        <p:nvSpPr>
          <p:cNvPr id="31" name="TextBox 30"/>
          <p:cNvSpPr txBox="1"/>
          <p:nvPr/>
        </p:nvSpPr>
        <p:spPr>
          <a:xfrm>
            <a:off x="4022591" y="5244090"/>
            <a:ext cx="189100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4(36 - x)</a:t>
            </a:r>
            <a:endParaRPr lang="en-US" sz="2800" dirty="0"/>
          </a:p>
        </p:txBody>
      </p:sp>
      <p:sp>
        <p:nvSpPr>
          <p:cNvPr id="32" name="TextBox 31"/>
          <p:cNvSpPr txBox="1"/>
          <p:nvPr/>
        </p:nvSpPr>
        <p:spPr>
          <a:xfrm>
            <a:off x="1998093" y="5274131"/>
            <a:ext cx="108234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36 - x</a:t>
            </a:r>
            <a:endParaRPr lang="en-US" sz="2800" dirty="0"/>
          </a:p>
        </p:txBody>
      </p:sp>
      <p:sp>
        <p:nvSpPr>
          <p:cNvPr id="19" name="TextBox 18"/>
          <p:cNvSpPr txBox="1"/>
          <p:nvPr/>
        </p:nvSpPr>
        <p:spPr>
          <a:xfrm>
            <a:off x="6046830" y="2121885"/>
            <a:ext cx="268965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solidFill>
                  <a:srgbClr val="92D050"/>
                </a:solidFill>
              </a:rPr>
              <a:t>Các</a:t>
            </a:r>
            <a:r>
              <a:rPr lang="en-US" sz="2800" dirty="0" smtClean="0">
                <a:solidFill>
                  <a:srgbClr val="92D050"/>
                </a:solidFill>
              </a:rPr>
              <a:t> </a:t>
            </a:r>
            <a:r>
              <a:rPr lang="en-US" sz="2800" dirty="0" err="1" smtClean="0">
                <a:solidFill>
                  <a:srgbClr val="92D050"/>
                </a:solidFill>
              </a:rPr>
              <a:t>đại</a:t>
            </a:r>
            <a:r>
              <a:rPr lang="en-US" sz="2800" dirty="0" smtClean="0">
                <a:solidFill>
                  <a:srgbClr val="92D050"/>
                </a:solidFill>
              </a:rPr>
              <a:t> </a:t>
            </a:r>
            <a:r>
              <a:rPr lang="en-US" sz="2800" dirty="0" err="1" smtClean="0">
                <a:solidFill>
                  <a:srgbClr val="92D050"/>
                </a:solidFill>
              </a:rPr>
              <a:t>lượng</a:t>
            </a:r>
            <a:r>
              <a:rPr lang="en-US" sz="2800" dirty="0" smtClean="0">
                <a:solidFill>
                  <a:srgbClr val="92D050"/>
                </a:solidFill>
              </a:rPr>
              <a:t> </a:t>
            </a:r>
            <a:endParaRPr lang="en-US" sz="2800" dirty="0">
              <a:solidFill>
                <a:srgbClr val="92D05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8404268" y="1688748"/>
            <a:ext cx="144453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/>
              <a:t>Số</a:t>
            </a:r>
            <a:r>
              <a:rPr lang="en-US" sz="2800" dirty="0" smtClean="0"/>
              <a:t> con </a:t>
            </a:r>
            <a:endParaRPr lang="en-US" sz="2800" dirty="0"/>
          </a:p>
        </p:txBody>
      </p:sp>
      <p:sp>
        <p:nvSpPr>
          <p:cNvPr id="21" name="TextBox 20"/>
          <p:cNvSpPr txBox="1"/>
          <p:nvPr/>
        </p:nvSpPr>
        <p:spPr>
          <a:xfrm>
            <a:off x="8352302" y="2733121"/>
            <a:ext cx="149650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/>
              <a:t>Số</a:t>
            </a:r>
            <a:r>
              <a:rPr lang="en-US" sz="2800" dirty="0" smtClean="0"/>
              <a:t> </a:t>
            </a:r>
            <a:r>
              <a:rPr lang="en-US" sz="2800" dirty="0" err="1" smtClean="0"/>
              <a:t>chân</a:t>
            </a:r>
            <a:r>
              <a:rPr lang="en-US" sz="2800" dirty="0" smtClean="0"/>
              <a:t>  </a:t>
            </a:r>
            <a:endParaRPr lang="en-US" sz="2800" dirty="0"/>
          </a:p>
        </p:txBody>
      </p:sp>
      <p:cxnSp>
        <p:nvCxnSpPr>
          <p:cNvPr id="22" name="Straight Arrow Connector 21"/>
          <p:cNvCxnSpPr/>
          <p:nvPr/>
        </p:nvCxnSpPr>
        <p:spPr>
          <a:xfrm flipV="1">
            <a:off x="8093269" y="2063810"/>
            <a:ext cx="376056" cy="399490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>
            <a:off x="8093269" y="2413674"/>
            <a:ext cx="376056" cy="462863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9802235" y="2040914"/>
            <a:ext cx="2100651" cy="5438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/>
              <a:t>Số</a:t>
            </a:r>
            <a:r>
              <a:rPr lang="en-US" sz="2800" dirty="0" smtClean="0"/>
              <a:t> con </a:t>
            </a:r>
            <a:r>
              <a:rPr lang="en-US" sz="2800" dirty="0" err="1" smtClean="0"/>
              <a:t>chó</a:t>
            </a:r>
            <a:r>
              <a:rPr lang="en-US" sz="2800" dirty="0" smtClean="0"/>
              <a:t> </a:t>
            </a:r>
            <a:endParaRPr lang="en-US" sz="2800" dirty="0"/>
          </a:p>
        </p:txBody>
      </p:sp>
      <p:sp>
        <p:nvSpPr>
          <p:cNvPr id="38" name="TextBox 37"/>
          <p:cNvSpPr txBox="1"/>
          <p:nvPr/>
        </p:nvSpPr>
        <p:spPr>
          <a:xfrm>
            <a:off x="9802235" y="1425821"/>
            <a:ext cx="193177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/>
              <a:t>Số</a:t>
            </a:r>
            <a:r>
              <a:rPr lang="en-US" sz="2800" dirty="0" smtClean="0"/>
              <a:t> con </a:t>
            </a:r>
            <a:r>
              <a:rPr lang="en-US" sz="2800" dirty="0" err="1" smtClean="0"/>
              <a:t>gà</a:t>
            </a:r>
            <a:r>
              <a:rPr lang="en-US" sz="2800" dirty="0" smtClean="0"/>
              <a:t> </a:t>
            </a:r>
            <a:endParaRPr lang="en-US" sz="2800" dirty="0"/>
          </a:p>
        </p:txBody>
      </p:sp>
      <p:sp>
        <p:nvSpPr>
          <p:cNvPr id="39" name="TextBox 38"/>
          <p:cNvSpPr txBox="1"/>
          <p:nvPr/>
        </p:nvSpPr>
        <p:spPr>
          <a:xfrm>
            <a:off x="9848803" y="3179049"/>
            <a:ext cx="21731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/>
              <a:t>Số</a:t>
            </a:r>
            <a:r>
              <a:rPr lang="en-US" sz="2800" dirty="0" smtClean="0"/>
              <a:t> </a:t>
            </a:r>
            <a:r>
              <a:rPr lang="en-US" sz="2800" dirty="0" err="1" smtClean="0"/>
              <a:t>chân</a:t>
            </a:r>
            <a:r>
              <a:rPr lang="en-US" sz="2800" dirty="0" smtClean="0"/>
              <a:t> </a:t>
            </a:r>
            <a:r>
              <a:rPr lang="en-US" sz="2800" dirty="0" err="1" smtClean="0"/>
              <a:t>chó</a:t>
            </a:r>
            <a:r>
              <a:rPr lang="en-US" sz="2800" dirty="0" smtClean="0"/>
              <a:t>  </a:t>
            </a:r>
            <a:endParaRPr lang="en-US" sz="2800" dirty="0"/>
          </a:p>
        </p:txBody>
      </p:sp>
      <p:cxnSp>
        <p:nvCxnSpPr>
          <p:cNvPr id="41" name="Straight Arrow Connector 40"/>
          <p:cNvCxnSpPr/>
          <p:nvPr/>
        </p:nvCxnSpPr>
        <p:spPr>
          <a:xfrm flipV="1">
            <a:off x="9473083" y="1718224"/>
            <a:ext cx="442284" cy="299119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/>
          <p:nvPr/>
        </p:nvCxnSpPr>
        <p:spPr>
          <a:xfrm>
            <a:off x="9473083" y="2010121"/>
            <a:ext cx="442284" cy="251918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/>
          <p:nvPr/>
        </p:nvCxnSpPr>
        <p:spPr>
          <a:xfrm flipV="1">
            <a:off x="9603173" y="2911466"/>
            <a:ext cx="400035" cy="184138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/>
          <p:nvPr/>
        </p:nvCxnSpPr>
        <p:spPr>
          <a:xfrm>
            <a:off x="9603173" y="3108966"/>
            <a:ext cx="339350" cy="260827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Box 57"/>
          <p:cNvSpPr txBox="1"/>
          <p:nvPr/>
        </p:nvSpPr>
        <p:spPr>
          <a:xfrm>
            <a:off x="396613" y="5879568"/>
            <a:ext cx="55151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</a:rPr>
              <a:t>Phương trình: 2x + 4(36 – x) = 100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9942523" y="2572383"/>
            <a:ext cx="259966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/>
              <a:t>Số</a:t>
            </a:r>
            <a:r>
              <a:rPr lang="en-US" sz="2800" dirty="0" smtClean="0"/>
              <a:t> </a:t>
            </a:r>
            <a:r>
              <a:rPr lang="en-US" sz="2800" dirty="0" err="1" smtClean="0"/>
              <a:t>chân</a:t>
            </a:r>
            <a:r>
              <a:rPr lang="en-US" sz="2800" dirty="0" smtClean="0"/>
              <a:t> </a:t>
            </a:r>
            <a:r>
              <a:rPr lang="en-US" sz="2800" dirty="0" err="1" smtClean="0"/>
              <a:t>gà</a:t>
            </a:r>
            <a:r>
              <a:rPr lang="en-US" sz="2800" dirty="0" smtClean="0"/>
              <a:t>  </a:t>
            </a:r>
            <a:endParaRPr lang="en-US" sz="2800" dirty="0"/>
          </a:p>
        </p:txBody>
      </p:sp>
      <p:sp>
        <p:nvSpPr>
          <p:cNvPr id="67" name="TextBox 66"/>
          <p:cNvSpPr txBox="1"/>
          <p:nvPr/>
        </p:nvSpPr>
        <p:spPr>
          <a:xfrm>
            <a:off x="6179011" y="5514783"/>
            <a:ext cx="57238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</a:rPr>
              <a:t>Hỏi số con gà, số con chó ?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6069163" y="3831522"/>
            <a:ext cx="53652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u="sng" dirty="0" err="1" smtClean="0">
                <a:solidFill>
                  <a:srgbClr val="92D050"/>
                </a:solidFill>
              </a:rPr>
              <a:t>Mối</a:t>
            </a:r>
            <a:r>
              <a:rPr lang="en-US" sz="2800" u="sng" dirty="0" smtClean="0">
                <a:solidFill>
                  <a:srgbClr val="92D050"/>
                </a:solidFill>
              </a:rPr>
              <a:t> </a:t>
            </a:r>
            <a:r>
              <a:rPr lang="en-US" sz="2800" u="sng" dirty="0" err="1" smtClean="0">
                <a:solidFill>
                  <a:srgbClr val="92D050"/>
                </a:solidFill>
              </a:rPr>
              <a:t>quan</a:t>
            </a:r>
            <a:r>
              <a:rPr lang="en-US" sz="2800" u="sng" dirty="0" smtClean="0">
                <a:solidFill>
                  <a:srgbClr val="92D050"/>
                </a:solidFill>
              </a:rPr>
              <a:t> </a:t>
            </a:r>
            <a:r>
              <a:rPr lang="en-US" sz="2800" u="sng" dirty="0" err="1" smtClean="0">
                <a:solidFill>
                  <a:srgbClr val="92D050"/>
                </a:solidFill>
              </a:rPr>
              <a:t>hệ</a:t>
            </a:r>
            <a:r>
              <a:rPr lang="en-US" sz="2800" u="sng" dirty="0" smtClean="0">
                <a:solidFill>
                  <a:srgbClr val="92D050"/>
                </a:solidFill>
              </a:rPr>
              <a:t> </a:t>
            </a:r>
            <a:r>
              <a:rPr lang="en-US" sz="2800" u="sng" dirty="0" err="1" smtClean="0">
                <a:solidFill>
                  <a:srgbClr val="92D050"/>
                </a:solidFill>
              </a:rPr>
              <a:t>giữa</a:t>
            </a:r>
            <a:r>
              <a:rPr lang="en-US" sz="2800" u="sng" dirty="0" smtClean="0">
                <a:solidFill>
                  <a:srgbClr val="92D050"/>
                </a:solidFill>
              </a:rPr>
              <a:t> </a:t>
            </a:r>
            <a:r>
              <a:rPr lang="en-US" sz="2800" u="sng" dirty="0" err="1" smtClean="0">
                <a:solidFill>
                  <a:srgbClr val="92D050"/>
                </a:solidFill>
              </a:rPr>
              <a:t>các</a:t>
            </a:r>
            <a:r>
              <a:rPr lang="en-US" sz="2800" u="sng" dirty="0" smtClean="0">
                <a:solidFill>
                  <a:srgbClr val="92D050"/>
                </a:solidFill>
              </a:rPr>
              <a:t> </a:t>
            </a:r>
            <a:r>
              <a:rPr lang="en-US" sz="2800" u="sng" dirty="0" err="1" smtClean="0">
                <a:solidFill>
                  <a:srgbClr val="92D050"/>
                </a:solidFill>
              </a:rPr>
              <a:t>đại</a:t>
            </a:r>
            <a:r>
              <a:rPr lang="en-US" sz="2800" u="sng" dirty="0" smtClean="0">
                <a:solidFill>
                  <a:srgbClr val="92D050"/>
                </a:solidFill>
              </a:rPr>
              <a:t> </a:t>
            </a:r>
            <a:r>
              <a:rPr lang="en-US" sz="2800" u="sng" dirty="0" err="1" smtClean="0">
                <a:solidFill>
                  <a:srgbClr val="92D050"/>
                </a:solidFill>
              </a:rPr>
              <a:t>lượng</a:t>
            </a:r>
            <a:r>
              <a:rPr lang="en-US" sz="2800" u="sng" dirty="0" smtClean="0">
                <a:solidFill>
                  <a:srgbClr val="92D050"/>
                </a:solidFill>
              </a:rPr>
              <a:t>: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6172198" y="4417689"/>
            <a:ext cx="604019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/>
              <a:t>Tổng</a:t>
            </a:r>
            <a:r>
              <a:rPr lang="en-US" sz="2800" dirty="0" smtClean="0"/>
              <a:t> </a:t>
            </a:r>
            <a:r>
              <a:rPr lang="en-US" sz="2800" dirty="0" err="1" smtClean="0"/>
              <a:t>số</a:t>
            </a:r>
            <a:r>
              <a:rPr lang="en-US" sz="2800" dirty="0" smtClean="0"/>
              <a:t> con </a:t>
            </a:r>
            <a:r>
              <a:rPr lang="en-US" sz="2800" dirty="0" err="1" smtClean="0"/>
              <a:t>gà</a:t>
            </a:r>
            <a:r>
              <a:rPr lang="en-US" sz="2800" dirty="0" smtClean="0"/>
              <a:t> </a:t>
            </a:r>
            <a:r>
              <a:rPr lang="en-US" sz="2800" dirty="0" err="1" smtClean="0"/>
              <a:t>và</a:t>
            </a:r>
            <a:r>
              <a:rPr lang="en-US" sz="2800" dirty="0" smtClean="0"/>
              <a:t> con </a:t>
            </a:r>
            <a:r>
              <a:rPr lang="en-US" sz="2800" dirty="0" err="1" smtClean="0"/>
              <a:t>chó</a:t>
            </a:r>
            <a:r>
              <a:rPr lang="en-US" sz="2800" dirty="0" smtClean="0"/>
              <a:t>: 36 con</a:t>
            </a:r>
            <a:endParaRPr lang="en-US" sz="2800" dirty="0"/>
          </a:p>
        </p:txBody>
      </p:sp>
      <p:sp>
        <p:nvSpPr>
          <p:cNvPr id="40" name="TextBox 39"/>
          <p:cNvSpPr txBox="1"/>
          <p:nvPr/>
        </p:nvSpPr>
        <p:spPr>
          <a:xfrm>
            <a:off x="6172198" y="4973548"/>
            <a:ext cx="73382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/>
              <a:t>Tổng</a:t>
            </a:r>
            <a:r>
              <a:rPr lang="en-US" sz="2800" dirty="0" smtClean="0"/>
              <a:t> </a:t>
            </a:r>
            <a:r>
              <a:rPr lang="en-US" sz="2800" dirty="0" err="1" smtClean="0"/>
              <a:t>số</a:t>
            </a:r>
            <a:r>
              <a:rPr lang="en-US" sz="2800" dirty="0" smtClean="0"/>
              <a:t> </a:t>
            </a:r>
            <a:r>
              <a:rPr lang="en-US" sz="2800" dirty="0" err="1" smtClean="0"/>
              <a:t>chân</a:t>
            </a:r>
            <a:r>
              <a:rPr lang="en-US" sz="2800" dirty="0" smtClean="0"/>
              <a:t> </a:t>
            </a:r>
            <a:r>
              <a:rPr lang="en-US" sz="2800" dirty="0" err="1" smtClean="0"/>
              <a:t>gà</a:t>
            </a:r>
            <a:r>
              <a:rPr lang="en-US" sz="2800" dirty="0" smtClean="0"/>
              <a:t> </a:t>
            </a:r>
            <a:r>
              <a:rPr lang="en-US" sz="2800" dirty="0" err="1" smtClean="0"/>
              <a:t>và</a:t>
            </a:r>
            <a:r>
              <a:rPr lang="en-US" sz="2800" dirty="0" smtClean="0"/>
              <a:t> </a:t>
            </a:r>
            <a:r>
              <a:rPr lang="en-US" sz="2800" dirty="0" err="1" smtClean="0"/>
              <a:t>chân</a:t>
            </a:r>
            <a:r>
              <a:rPr lang="en-US" sz="2800" dirty="0" smtClean="0"/>
              <a:t> </a:t>
            </a:r>
            <a:r>
              <a:rPr lang="en-US" sz="2800" dirty="0" err="1" smtClean="0"/>
              <a:t>chó</a:t>
            </a:r>
            <a:r>
              <a:rPr lang="en-US" sz="2800" dirty="0" smtClean="0"/>
              <a:t>: 100 </a:t>
            </a:r>
            <a:r>
              <a:rPr lang="en-US" sz="2800" dirty="0" err="1" smtClean="0"/>
              <a:t>chân</a:t>
            </a:r>
            <a:endParaRPr lang="en-US" sz="2800" dirty="0"/>
          </a:p>
        </p:txBody>
      </p:sp>
      <p:sp>
        <p:nvSpPr>
          <p:cNvPr id="42" name="TextBox 41"/>
          <p:cNvSpPr txBox="1"/>
          <p:nvPr/>
        </p:nvSpPr>
        <p:spPr>
          <a:xfrm>
            <a:off x="2269474" y="1101686"/>
            <a:ext cx="103652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solidFill>
                  <a:srgbClr val="FFFF00"/>
                </a:solidFill>
              </a:rPr>
              <a:t>gà</a:t>
            </a:r>
            <a:endParaRPr lang="en-US" sz="2800" dirty="0">
              <a:solidFill>
                <a:srgbClr val="FFFF00"/>
              </a:solidFill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3303224" y="1099850"/>
            <a:ext cx="103652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solidFill>
                  <a:srgbClr val="FFFF00"/>
                </a:solidFill>
              </a:rPr>
              <a:t>chó</a:t>
            </a:r>
            <a:endParaRPr lang="en-US" sz="2800" dirty="0">
              <a:solidFill>
                <a:srgbClr val="FFFF00"/>
              </a:solidFill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1584588" y="2212552"/>
            <a:ext cx="28491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solidFill>
                  <a:srgbClr val="FFFF00"/>
                </a:solidFill>
              </a:rPr>
              <a:t>Ba</a:t>
            </a:r>
            <a:r>
              <a:rPr lang="en-US" sz="2800" dirty="0" smtClean="0">
                <a:solidFill>
                  <a:srgbClr val="FFFF00"/>
                </a:solidFill>
              </a:rPr>
              <a:t> </a:t>
            </a:r>
            <a:r>
              <a:rPr lang="en-US" sz="2800" dirty="0" err="1" smtClean="0">
                <a:solidFill>
                  <a:srgbClr val="FFFF00"/>
                </a:solidFill>
              </a:rPr>
              <a:t>mươi</a:t>
            </a:r>
            <a:r>
              <a:rPr lang="en-US" sz="2800" dirty="0" smtClean="0">
                <a:solidFill>
                  <a:srgbClr val="FFFF00"/>
                </a:solidFill>
              </a:rPr>
              <a:t> </a:t>
            </a:r>
            <a:r>
              <a:rPr lang="en-US" sz="2800" dirty="0" err="1" smtClean="0">
                <a:solidFill>
                  <a:srgbClr val="FFFF00"/>
                </a:solidFill>
              </a:rPr>
              <a:t>sáu</a:t>
            </a:r>
            <a:r>
              <a:rPr lang="en-US" sz="2800" dirty="0" smtClean="0">
                <a:solidFill>
                  <a:srgbClr val="FFFF00"/>
                </a:solidFill>
              </a:rPr>
              <a:t> con</a:t>
            </a:r>
            <a:endParaRPr lang="en-US" sz="2800" dirty="0">
              <a:solidFill>
                <a:srgbClr val="FFFF00"/>
              </a:solidFill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1585033" y="2755029"/>
            <a:ext cx="290845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solidFill>
                  <a:srgbClr val="FFFF00"/>
                </a:solidFill>
              </a:rPr>
              <a:t>Một</a:t>
            </a:r>
            <a:r>
              <a:rPr lang="en-US" sz="2800" dirty="0" smtClean="0">
                <a:solidFill>
                  <a:srgbClr val="FFFF00"/>
                </a:solidFill>
              </a:rPr>
              <a:t> </a:t>
            </a:r>
            <a:r>
              <a:rPr lang="en-US" sz="2800" dirty="0" err="1" smtClean="0">
                <a:solidFill>
                  <a:srgbClr val="FFFF00"/>
                </a:solidFill>
              </a:rPr>
              <a:t>trăm</a:t>
            </a:r>
            <a:r>
              <a:rPr lang="en-US" sz="2800" dirty="0" smtClean="0">
                <a:solidFill>
                  <a:srgbClr val="FFFF00"/>
                </a:solidFill>
              </a:rPr>
              <a:t> </a:t>
            </a:r>
            <a:r>
              <a:rPr lang="en-US" sz="2800" dirty="0" err="1" smtClean="0">
                <a:solidFill>
                  <a:srgbClr val="FFFF00"/>
                </a:solidFill>
              </a:rPr>
              <a:t>chân</a:t>
            </a:r>
            <a:endParaRPr lang="en-US" sz="28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88814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5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5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animBg="1"/>
      <p:bldP spid="7" grpId="0"/>
      <p:bldP spid="15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19" grpId="0"/>
      <p:bldP spid="20" grpId="0"/>
      <p:bldP spid="21" grpId="0"/>
      <p:bldP spid="37" grpId="0"/>
      <p:bldP spid="38" grpId="0"/>
      <p:bldP spid="39" grpId="0"/>
      <p:bldP spid="58" grpId="0"/>
      <p:bldP spid="59" grpId="0"/>
      <p:bldP spid="67" grpId="0"/>
      <p:bldP spid="34" grpId="0"/>
      <p:bldP spid="36" grpId="0"/>
      <p:bldP spid="40" grpId="0"/>
      <p:bldP spid="42" grpId="0"/>
      <p:bldP spid="44" grpId="0"/>
      <p:bldP spid="45" grpId="0"/>
      <p:bldP spid="4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44773" y="522079"/>
            <a:ext cx="547137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 smtClean="0">
                <a:latin typeface="Times New Roman" pitchFamily="18" charset="0"/>
              </a:rPr>
              <a:t>Gọi số gà là x ( con,             x &lt; 36). </a:t>
            </a:r>
          </a:p>
        </p:txBody>
      </p:sp>
      <p:sp>
        <p:nvSpPr>
          <p:cNvPr id="5" name="Rectangle 4"/>
          <p:cNvSpPr/>
          <p:nvPr/>
        </p:nvSpPr>
        <p:spPr>
          <a:xfrm>
            <a:off x="244773" y="980517"/>
            <a:ext cx="466826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 smtClean="0">
                <a:latin typeface="Times New Roman" pitchFamily="18" charset="0"/>
              </a:rPr>
              <a:t>Khi đó số chân gà là 2x (chân).</a:t>
            </a:r>
            <a:endParaRPr lang="en-US" sz="2800" dirty="0">
              <a:latin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51044" y="1458231"/>
            <a:ext cx="756605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 smtClean="0">
                <a:latin typeface="Times New Roman" pitchFamily="18" charset="0"/>
              </a:rPr>
              <a:t> </a:t>
            </a:r>
            <a:r>
              <a:rPr lang="en-US" sz="2800" dirty="0">
                <a:latin typeface="Times New Roman" pitchFamily="18" charset="0"/>
              </a:rPr>
              <a:t>C</a:t>
            </a:r>
            <a:r>
              <a:rPr lang="en-US" sz="2800" dirty="0" smtClean="0">
                <a:latin typeface="Times New Roman" pitchFamily="18" charset="0"/>
              </a:rPr>
              <a:t>ả gà và chó có 36 con nên số chó là  36 – x (con). </a:t>
            </a:r>
          </a:p>
        </p:txBody>
      </p:sp>
      <p:sp>
        <p:nvSpPr>
          <p:cNvPr id="7" name="Rectangle 6"/>
          <p:cNvSpPr/>
          <p:nvPr/>
        </p:nvSpPr>
        <p:spPr>
          <a:xfrm>
            <a:off x="244773" y="1941572"/>
            <a:ext cx="496963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>
                <a:latin typeface="Times New Roman" pitchFamily="18" charset="0"/>
              </a:rPr>
              <a:t>Số chân chó là 4(36 – x) (chân).  </a:t>
            </a:r>
            <a:endParaRPr lang="en-US" sz="2800" dirty="0"/>
          </a:p>
        </p:txBody>
      </p:sp>
      <p:sp>
        <p:nvSpPr>
          <p:cNvPr id="8" name="Rectangle 7"/>
          <p:cNvSpPr/>
          <p:nvPr/>
        </p:nvSpPr>
        <p:spPr>
          <a:xfrm>
            <a:off x="214320" y="2413327"/>
            <a:ext cx="695414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>
                <a:latin typeface="Times New Roman" pitchFamily="18" charset="0"/>
              </a:rPr>
              <a:t>Vì tổng số chân là 100 nên ta có phương trình: </a:t>
            </a:r>
            <a:endParaRPr lang="en-US" sz="2800" dirty="0"/>
          </a:p>
        </p:txBody>
      </p:sp>
      <p:sp>
        <p:nvSpPr>
          <p:cNvPr id="9" name="Rectangle 8"/>
          <p:cNvSpPr/>
          <p:nvPr/>
        </p:nvSpPr>
        <p:spPr>
          <a:xfrm>
            <a:off x="1784324" y="2862856"/>
            <a:ext cx="361829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 smtClean="0">
                <a:latin typeface="Times New Roman" pitchFamily="18" charset="0"/>
              </a:rPr>
              <a:t>2x + 4(36 – x) = 100     </a:t>
            </a:r>
            <a:endParaRPr lang="en-US" sz="2800" dirty="0">
              <a:latin typeface="Times New Roman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46989" y="3291395"/>
            <a:ext cx="368722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 smtClean="0">
                <a:latin typeface="Times New Roman" pitchFamily="18" charset="0"/>
              </a:rPr>
              <a:t> Giải phương trình trên:</a:t>
            </a:r>
            <a:endParaRPr lang="en-US" sz="2800" dirty="0">
              <a:latin typeface="Times New Roman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72139" y="5205736"/>
            <a:ext cx="852579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sym typeface="Wingdings" pitchFamily="2" charset="2"/>
              </a:rPr>
              <a:t>Kiểm tra lại ta thấy, x = 22 thỏa mãn các điều kiện của ẩn.</a:t>
            </a:r>
            <a:endParaRPr lang="en-US" sz="2800" dirty="0"/>
          </a:p>
        </p:txBody>
      </p:sp>
      <p:sp>
        <p:nvSpPr>
          <p:cNvPr id="13" name="Rectangle 12"/>
          <p:cNvSpPr/>
          <p:nvPr/>
        </p:nvSpPr>
        <p:spPr>
          <a:xfrm>
            <a:off x="288060" y="5698593"/>
            <a:ext cx="6213560" cy="103105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ts val="600"/>
              </a:spcBef>
            </a:pPr>
            <a:r>
              <a:rPr lang="en-US" sz="2800" dirty="0" smtClean="0">
                <a:latin typeface="Times New Roman" pitchFamily="18" charset="0"/>
                <a:sym typeface="Wingdings" pitchFamily="2" charset="2"/>
              </a:rPr>
              <a:t>Vậy số gà là 22 (con) </a:t>
            </a:r>
          </a:p>
          <a:p>
            <a:pPr>
              <a:spcBef>
                <a:spcPts val="600"/>
              </a:spcBef>
            </a:pPr>
            <a:r>
              <a:rPr lang="en-US" sz="2800" dirty="0" err="1" smtClean="0">
                <a:latin typeface="Times New Roman" pitchFamily="18" charset="0"/>
                <a:sym typeface="Wingdings" pitchFamily="2" charset="2"/>
              </a:rPr>
              <a:t>Từ</a:t>
            </a:r>
            <a:r>
              <a:rPr lang="en-US" sz="2800" dirty="0" smtClean="0">
                <a:latin typeface="Times New Roman" pitchFamily="18" charset="0"/>
                <a:sym typeface="Wingdings" pitchFamily="2" charset="2"/>
              </a:rPr>
              <a:t> </a:t>
            </a:r>
            <a:r>
              <a:rPr lang="en-US" sz="2800" dirty="0" err="1" smtClean="0">
                <a:latin typeface="Times New Roman" pitchFamily="18" charset="0"/>
                <a:sym typeface="Wingdings" pitchFamily="2" charset="2"/>
              </a:rPr>
              <a:t>đó</a:t>
            </a:r>
            <a:r>
              <a:rPr lang="en-US" sz="2800" dirty="0" smtClean="0">
                <a:latin typeface="Times New Roman" pitchFamily="18" charset="0"/>
                <a:sym typeface="Wingdings" pitchFamily="2" charset="2"/>
              </a:rPr>
              <a:t> </a:t>
            </a:r>
            <a:r>
              <a:rPr lang="en-US" sz="2800" dirty="0" err="1" smtClean="0">
                <a:latin typeface="Times New Roman" pitchFamily="18" charset="0"/>
                <a:sym typeface="Wingdings" pitchFamily="2" charset="2"/>
              </a:rPr>
              <a:t>suy</a:t>
            </a:r>
            <a:r>
              <a:rPr lang="en-US" sz="2800" dirty="0" smtClean="0">
                <a:latin typeface="Times New Roman" pitchFamily="18" charset="0"/>
                <a:sym typeface="Wingdings" pitchFamily="2" charset="2"/>
              </a:rPr>
              <a:t> </a:t>
            </a:r>
            <a:r>
              <a:rPr lang="en-US" sz="2800" dirty="0" err="1" smtClean="0">
                <a:latin typeface="Times New Roman" pitchFamily="18" charset="0"/>
                <a:sym typeface="Wingdings" pitchFamily="2" charset="2"/>
              </a:rPr>
              <a:t>ra</a:t>
            </a:r>
            <a:r>
              <a:rPr lang="en-US" sz="2800" dirty="0" smtClean="0">
                <a:latin typeface="Times New Roman" pitchFamily="18" charset="0"/>
                <a:sym typeface="Wingdings" pitchFamily="2" charset="2"/>
              </a:rPr>
              <a:t> </a:t>
            </a:r>
            <a:r>
              <a:rPr lang="en-US" sz="2800" dirty="0" err="1" smtClean="0">
                <a:latin typeface="Times New Roman" pitchFamily="18" charset="0"/>
                <a:sym typeface="Wingdings" pitchFamily="2" charset="2"/>
              </a:rPr>
              <a:t>số</a:t>
            </a:r>
            <a:r>
              <a:rPr lang="en-US" sz="2800" dirty="0" smtClean="0">
                <a:latin typeface="Times New Roman" pitchFamily="18" charset="0"/>
                <a:sym typeface="Wingdings" pitchFamily="2" charset="2"/>
              </a:rPr>
              <a:t> </a:t>
            </a:r>
            <a:r>
              <a:rPr lang="en-US" sz="2800" dirty="0" err="1" smtClean="0">
                <a:latin typeface="Times New Roman" pitchFamily="18" charset="0"/>
                <a:sym typeface="Wingdings" pitchFamily="2" charset="2"/>
              </a:rPr>
              <a:t>chó</a:t>
            </a:r>
            <a:r>
              <a:rPr lang="en-US" sz="2800" dirty="0" smtClean="0">
                <a:latin typeface="Times New Roman" pitchFamily="18" charset="0"/>
                <a:sym typeface="Wingdings" pitchFamily="2" charset="2"/>
              </a:rPr>
              <a:t> </a:t>
            </a:r>
            <a:r>
              <a:rPr lang="en-US" sz="2800" dirty="0" err="1" smtClean="0">
                <a:latin typeface="Times New Roman" pitchFamily="18" charset="0"/>
                <a:sym typeface="Wingdings" pitchFamily="2" charset="2"/>
              </a:rPr>
              <a:t>là</a:t>
            </a:r>
            <a:r>
              <a:rPr lang="en-US" sz="2800" dirty="0" smtClean="0">
                <a:latin typeface="Times New Roman" pitchFamily="18" charset="0"/>
                <a:sym typeface="Wingdings" pitchFamily="2" charset="2"/>
              </a:rPr>
              <a:t> 36 – 22 = 14 (con).</a:t>
            </a:r>
            <a:endParaRPr lang="en-US" sz="2800" dirty="0">
              <a:latin typeface="Times New Roman" pitchFamily="18" charset="0"/>
            </a:endParaRPr>
          </a:p>
        </p:txBody>
      </p:sp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51953375"/>
              </p:ext>
            </p:extLst>
          </p:nvPr>
        </p:nvGraphicFramePr>
        <p:xfrm>
          <a:off x="758943" y="3783282"/>
          <a:ext cx="6150547" cy="153929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428" name="Equation" r:id="rId3" imgW="3149280" imgH="787320" progId="Equation.DSMT4">
                  <p:embed/>
                </p:oleObj>
              </mc:Choice>
              <mc:Fallback>
                <p:oleObj name="Equation" r:id="rId3" imgW="3149280" imgH="78732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8943" y="3783282"/>
                        <a:ext cx="6150547" cy="153929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Text Box 57"/>
          <p:cNvSpPr txBox="1">
            <a:spLocks noChangeArrowheads="1"/>
          </p:cNvSpPr>
          <p:nvPr/>
        </p:nvSpPr>
        <p:spPr bwMode="auto">
          <a:xfrm>
            <a:off x="8274049" y="1870145"/>
            <a:ext cx="381635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000" b="1" u="sng" dirty="0" err="1">
                <a:solidFill>
                  <a:srgbClr val="FFFF00"/>
                </a:solidFill>
                <a:latin typeface="+mn-lt"/>
              </a:rPr>
              <a:t>Bước</a:t>
            </a:r>
            <a:r>
              <a:rPr lang="en-US" sz="2000" b="1" u="sng" dirty="0">
                <a:solidFill>
                  <a:srgbClr val="FFFF00"/>
                </a:solidFill>
                <a:latin typeface="+mn-lt"/>
              </a:rPr>
              <a:t> 1</a:t>
            </a:r>
            <a:r>
              <a:rPr lang="en-US" sz="2000" b="1" dirty="0">
                <a:solidFill>
                  <a:srgbClr val="FFFF00"/>
                </a:solidFill>
                <a:latin typeface="+mn-lt"/>
              </a:rPr>
              <a:t>. </a:t>
            </a:r>
            <a:r>
              <a:rPr lang="en-US" sz="2000" b="1" dirty="0" err="1" smtClean="0">
                <a:solidFill>
                  <a:srgbClr val="FFFF00"/>
                </a:solidFill>
                <a:latin typeface="+mn-lt"/>
              </a:rPr>
              <a:t>Lập</a:t>
            </a:r>
            <a:r>
              <a:rPr lang="en-US" sz="2000" b="1" dirty="0" smtClean="0">
                <a:solidFill>
                  <a:srgbClr val="FFFF00"/>
                </a:solidFill>
                <a:latin typeface="+mn-lt"/>
              </a:rPr>
              <a:t> </a:t>
            </a:r>
            <a:r>
              <a:rPr lang="en-US" sz="2000" b="1" dirty="0" err="1">
                <a:solidFill>
                  <a:srgbClr val="FFFF00"/>
                </a:solidFill>
                <a:latin typeface="+mn-lt"/>
              </a:rPr>
              <a:t>phương</a:t>
            </a:r>
            <a:r>
              <a:rPr lang="en-US" sz="2000" b="1" dirty="0">
                <a:solidFill>
                  <a:srgbClr val="FFFF00"/>
                </a:solidFill>
                <a:latin typeface="+mn-lt"/>
              </a:rPr>
              <a:t> </a:t>
            </a:r>
            <a:r>
              <a:rPr lang="en-US" sz="2000" b="1" dirty="0" err="1" smtClean="0">
                <a:solidFill>
                  <a:srgbClr val="FFFF00"/>
                </a:solidFill>
                <a:latin typeface="+mn-lt"/>
              </a:rPr>
              <a:t>trình</a:t>
            </a:r>
            <a:endParaRPr lang="en-US" sz="2000" b="1" dirty="0">
              <a:solidFill>
                <a:srgbClr val="FFFF00"/>
              </a:solidFill>
              <a:latin typeface="+mn-lt"/>
            </a:endParaRPr>
          </a:p>
        </p:txBody>
      </p:sp>
      <p:sp>
        <p:nvSpPr>
          <p:cNvPr id="19" name="Text Box 62"/>
          <p:cNvSpPr txBox="1">
            <a:spLocks noChangeArrowheads="1"/>
          </p:cNvSpPr>
          <p:nvPr/>
        </p:nvSpPr>
        <p:spPr bwMode="auto">
          <a:xfrm>
            <a:off x="8255901" y="4082130"/>
            <a:ext cx="396081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000" b="1" u="sng" dirty="0" err="1">
                <a:solidFill>
                  <a:srgbClr val="FFFF00"/>
                </a:solidFill>
                <a:latin typeface="+mn-lt"/>
              </a:rPr>
              <a:t>Bước</a:t>
            </a:r>
            <a:r>
              <a:rPr lang="en-US" sz="2000" b="1" u="sng" dirty="0">
                <a:solidFill>
                  <a:srgbClr val="FFFF00"/>
                </a:solidFill>
                <a:latin typeface="+mn-lt"/>
              </a:rPr>
              <a:t> 2</a:t>
            </a:r>
            <a:r>
              <a:rPr lang="en-US" sz="2000" b="1" dirty="0">
                <a:solidFill>
                  <a:srgbClr val="FFFF00"/>
                </a:solidFill>
                <a:latin typeface="+mn-lt"/>
              </a:rPr>
              <a:t>. </a:t>
            </a:r>
            <a:r>
              <a:rPr lang="en-US" sz="2000" b="1" dirty="0" err="1">
                <a:solidFill>
                  <a:srgbClr val="FFFF00"/>
                </a:solidFill>
                <a:latin typeface="+mn-lt"/>
              </a:rPr>
              <a:t>Giải</a:t>
            </a:r>
            <a:r>
              <a:rPr lang="en-US" sz="2000" b="1" dirty="0">
                <a:solidFill>
                  <a:srgbClr val="FFFF00"/>
                </a:solidFill>
                <a:latin typeface="+mn-lt"/>
              </a:rPr>
              <a:t> </a:t>
            </a:r>
            <a:r>
              <a:rPr lang="en-US" sz="2000" b="1" dirty="0" err="1">
                <a:solidFill>
                  <a:srgbClr val="FFFF00"/>
                </a:solidFill>
                <a:latin typeface="+mn-lt"/>
              </a:rPr>
              <a:t>phương</a:t>
            </a:r>
            <a:r>
              <a:rPr lang="en-US" sz="2000" b="1" dirty="0">
                <a:solidFill>
                  <a:srgbClr val="FFFF00"/>
                </a:solidFill>
                <a:latin typeface="+mn-lt"/>
              </a:rPr>
              <a:t> </a:t>
            </a:r>
            <a:r>
              <a:rPr lang="en-US" sz="2000" b="1" dirty="0" err="1" smtClean="0">
                <a:solidFill>
                  <a:srgbClr val="FFFF00"/>
                </a:solidFill>
                <a:latin typeface="+mn-lt"/>
              </a:rPr>
              <a:t>trình</a:t>
            </a:r>
            <a:endParaRPr lang="en-US" sz="2000" b="1" dirty="0">
              <a:solidFill>
                <a:srgbClr val="FFFF00"/>
              </a:solidFill>
              <a:latin typeface="+mn-lt"/>
            </a:endParaRPr>
          </a:p>
        </p:txBody>
      </p:sp>
      <p:sp>
        <p:nvSpPr>
          <p:cNvPr id="21" name="Text Box 64"/>
          <p:cNvSpPr txBox="1">
            <a:spLocks noChangeArrowheads="1"/>
          </p:cNvSpPr>
          <p:nvPr/>
        </p:nvSpPr>
        <p:spPr bwMode="auto">
          <a:xfrm>
            <a:off x="9017575" y="5728956"/>
            <a:ext cx="3352799" cy="9079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n-US" sz="2000" b="1" u="sng" dirty="0">
                <a:solidFill>
                  <a:srgbClr val="FFFF00"/>
                </a:solidFill>
                <a:latin typeface="+mn-lt"/>
              </a:rPr>
              <a:t>Bước </a:t>
            </a:r>
            <a:r>
              <a:rPr lang="en-US" sz="2000" b="1" u="sng" dirty="0" smtClean="0">
                <a:solidFill>
                  <a:srgbClr val="FFFF00"/>
                </a:solidFill>
                <a:latin typeface="+mn-lt"/>
              </a:rPr>
              <a:t>3</a:t>
            </a:r>
            <a:r>
              <a:rPr lang="en-US" sz="2000" b="1" dirty="0" smtClean="0">
                <a:solidFill>
                  <a:srgbClr val="FFFF00"/>
                </a:solidFill>
                <a:latin typeface="+mn-lt"/>
              </a:rPr>
              <a:t>. Trả lời</a:t>
            </a:r>
          </a:p>
          <a:p>
            <a:pPr>
              <a:spcBef>
                <a:spcPct val="50000"/>
              </a:spcBef>
            </a:pPr>
            <a:endParaRPr lang="en-US" sz="2200" b="1" dirty="0">
              <a:solidFill>
                <a:srgbClr val="FFFF00"/>
              </a:solidFill>
              <a:latin typeface="+mn-lt"/>
            </a:endParaRPr>
          </a:p>
        </p:txBody>
      </p:sp>
      <p:graphicFrame>
        <p:nvGraphicFramePr>
          <p:cNvPr id="22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85282441"/>
              </p:ext>
            </p:extLst>
          </p:nvPr>
        </p:nvGraphicFramePr>
        <p:xfrm>
          <a:off x="7476535" y="467936"/>
          <a:ext cx="744827" cy="327204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429" name="Equation" r:id="rId5" imgW="190440" imgH="266400" progId="Equation.DSMT4">
                  <p:embed/>
                </p:oleObj>
              </mc:Choice>
              <mc:Fallback>
                <p:oleObj name="Equation" r:id="rId5" imgW="190440" imgH="26640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76535" y="467936"/>
                        <a:ext cx="744827" cy="327204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" name="Object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45793862"/>
              </p:ext>
            </p:extLst>
          </p:nvPr>
        </p:nvGraphicFramePr>
        <p:xfrm>
          <a:off x="7443583" y="3232441"/>
          <a:ext cx="781603" cy="222349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430" name="Equation" r:id="rId7" imgW="870077" imgH="3416972" progId="Equation.DSMT4">
                  <p:embed/>
                </p:oleObj>
              </mc:Choice>
              <mc:Fallback>
                <p:oleObj name="Equation" r:id="rId7" imgW="870077" imgH="3416972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43583" y="3232441"/>
                        <a:ext cx="781603" cy="222349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" name="Object 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90170121"/>
              </p:ext>
            </p:extLst>
          </p:nvPr>
        </p:nvGraphicFramePr>
        <p:xfrm>
          <a:off x="8154149" y="5194438"/>
          <a:ext cx="781603" cy="185665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431" name="Equation" r:id="rId9" imgW="870077" imgH="3416972" progId="Equation.DSMT4">
                  <p:embed/>
                </p:oleObj>
              </mc:Choice>
              <mc:Fallback>
                <p:oleObj name="Equation" r:id="rId9" imgW="870077" imgH="3416972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154149" y="5194438"/>
                        <a:ext cx="781603" cy="185665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" name="TextBox 19"/>
          <p:cNvSpPr txBox="1"/>
          <p:nvPr/>
        </p:nvSpPr>
        <p:spPr>
          <a:xfrm>
            <a:off x="3591697" y="71786"/>
            <a:ext cx="133453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solidFill>
                  <a:srgbClr val="FFC000"/>
                </a:solidFill>
              </a:rPr>
              <a:t>Giải</a:t>
            </a:r>
            <a:r>
              <a:rPr lang="en-US" sz="2800" b="1" dirty="0" smtClean="0">
                <a:solidFill>
                  <a:srgbClr val="FFC000"/>
                </a:solidFill>
              </a:rPr>
              <a:t>:</a:t>
            </a:r>
            <a:endParaRPr lang="en-US" sz="2800" b="1" dirty="0">
              <a:solidFill>
                <a:srgbClr val="FFC000"/>
              </a:solidFill>
            </a:endParaRPr>
          </a:p>
        </p:txBody>
      </p:sp>
      <p:graphicFrame>
        <p:nvGraphicFramePr>
          <p:cNvPr id="23" name="Table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9606981"/>
              </p:ext>
            </p:extLst>
          </p:nvPr>
        </p:nvGraphicFramePr>
        <p:xfrm>
          <a:off x="8274049" y="1114834"/>
          <a:ext cx="3350772" cy="1554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042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127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338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16065"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solidFill>
                      <a:srgbClr val="0F4B3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solidFill>
                      <a:srgbClr val="0F4B3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solidFill>
                      <a:srgbClr val="0F4B3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aseline="0" dirty="0" smtClean="0"/>
                        <a:t> </a:t>
                      </a:r>
                      <a:endParaRPr lang="en-US" sz="2800" dirty="0" smtClean="0"/>
                    </a:p>
                  </a:txBody>
                  <a:tcPr>
                    <a:solidFill>
                      <a:srgbClr val="0F4B3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solidFill>
                      <a:srgbClr val="0F4B3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solidFill>
                      <a:srgbClr val="0F4B3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solidFill>
                      <a:srgbClr val="0F4B3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solidFill>
                      <a:srgbClr val="0F4B3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solidFill>
                      <a:srgbClr val="0F4B3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26" name="TextBox 25"/>
          <p:cNvSpPr txBox="1"/>
          <p:nvPr/>
        </p:nvSpPr>
        <p:spPr>
          <a:xfrm>
            <a:off x="8927843" y="1103743"/>
            <a:ext cx="141825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err="1" smtClean="0"/>
              <a:t>Số</a:t>
            </a:r>
            <a:r>
              <a:rPr lang="en-US" sz="2800" dirty="0" smtClean="0"/>
              <a:t> con</a:t>
            </a:r>
            <a:endParaRPr lang="en-US" sz="2800" dirty="0"/>
          </a:p>
        </p:txBody>
      </p:sp>
      <p:sp>
        <p:nvSpPr>
          <p:cNvPr id="27" name="Rectangle 26"/>
          <p:cNvSpPr/>
          <p:nvPr/>
        </p:nvSpPr>
        <p:spPr>
          <a:xfrm>
            <a:off x="10240567" y="1103743"/>
            <a:ext cx="133081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800" dirty="0" smtClean="0"/>
              <a:t>Số chân</a:t>
            </a:r>
            <a:endParaRPr lang="en-US" sz="2800" dirty="0"/>
          </a:p>
        </p:txBody>
      </p:sp>
      <p:sp>
        <p:nvSpPr>
          <p:cNvPr id="28" name="Rectangle 27"/>
          <p:cNvSpPr/>
          <p:nvPr/>
        </p:nvSpPr>
        <p:spPr>
          <a:xfrm>
            <a:off x="8376812" y="1615262"/>
            <a:ext cx="69281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800" dirty="0" err="1" smtClean="0"/>
              <a:t>Gà</a:t>
            </a:r>
            <a:r>
              <a:rPr lang="en-US" sz="2800" baseline="0" dirty="0" smtClean="0"/>
              <a:t> </a:t>
            </a:r>
            <a:endParaRPr lang="en-US" sz="2800" dirty="0"/>
          </a:p>
        </p:txBody>
      </p:sp>
      <p:sp>
        <p:nvSpPr>
          <p:cNvPr id="29" name="Rectangle 28"/>
          <p:cNvSpPr/>
          <p:nvPr/>
        </p:nvSpPr>
        <p:spPr>
          <a:xfrm>
            <a:off x="8287043" y="2138482"/>
            <a:ext cx="78258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800" dirty="0" err="1"/>
              <a:t>C</a:t>
            </a:r>
            <a:r>
              <a:rPr lang="en-US" sz="2800" dirty="0" err="1" smtClean="0"/>
              <a:t>hó</a:t>
            </a:r>
            <a:endParaRPr lang="en-US" sz="2800" dirty="0"/>
          </a:p>
        </p:txBody>
      </p:sp>
      <p:sp>
        <p:nvSpPr>
          <p:cNvPr id="30" name="TextBox 29"/>
          <p:cNvSpPr txBox="1"/>
          <p:nvPr/>
        </p:nvSpPr>
        <p:spPr>
          <a:xfrm>
            <a:off x="9462919" y="1596358"/>
            <a:ext cx="57421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x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10553885" y="1616571"/>
            <a:ext cx="5718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2x</a:t>
            </a:r>
            <a:endParaRPr lang="en-US" sz="2800" dirty="0"/>
          </a:p>
        </p:txBody>
      </p:sp>
      <p:sp>
        <p:nvSpPr>
          <p:cNvPr id="32" name="TextBox 31"/>
          <p:cNvSpPr txBox="1"/>
          <p:nvPr/>
        </p:nvSpPr>
        <p:spPr>
          <a:xfrm>
            <a:off x="10180196" y="2128700"/>
            <a:ext cx="189100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4(36 - x)</a:t>
            </a:r>
            <a:endParaRPr lang="en-US" sz="2800" dirty="0"/>
          </a:p>
        </p:txBody>
      </p:sp>
      <p:sp>
        <p:nvSpPr>
          <p:cNvPr id="33" name="TextBox 32"/>
          <p:cNvSpPr txBox="1"/>
          <p:nvPr/>
        </p:nvSpPr>
        <p:spPr>
          <a:xfrm>
            <a:off x="9122317" y="2120664"/>
            <a:ext cx="108234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36 - x</a:t>
            </a:r>
            <a:endParaRPr lang="en-US" sz="2800" dirty="0"/>
          </a:p>
        </p:txBody>
      </p:sp>
      <p:graphicFrame>
        <p:nvGraphicFramePr>
          <p:cNvPr id="34" name="Object 3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60202123"/>
              </p:ext>
            </p:extLst>
          </p:nvPr>
        </p:nvGraphicFramePr>
        <p:xfrm>
          <a:off x="9349169" y="1942081"/>
          <a:ext cx="9144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432" name="Equation" r:id="rId10" imgW="914400" imgH="216000" progId="Equation.DSMT4">
                  <p:embed/>
                </p:oleObj>
              </mc:Choice>
              <mc:Fallback>
                <p:oleObj name="Equation" r:id="rId10" imgW="914400" imgH="216000" progId="Equation.DSMT4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349169" y="1942081"/>
                        <a:ext cx="914400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" name="Object 3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33609100"/>
              </p:ext>
            </p:extLst>
          </p:nvPr>
        </p:nvGraphicFramePr>
        <p:xfrm>
          <a:off x="3307829" y="533465"/>
          <a:ext cx="1011921" cy="51838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433" name="Equation" r:id="rId12" imgW="558720" imgH="253800" progId="Equation.DSMT4">
                  <p:embed/>
                </p:oleObj>
              </mc:Choice>
              <mc:Fallback>
                <p:oleObj name="Equation" r:id="rId12" imgW="558720" imgH="253800" progId="Equation.DSMT4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07829" y="533465"/>
                        <a:ext cx="1011921" cy="518384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391936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0" grpId="0"/>
      <p:bldP spid="12" grpId="0"/>
      <p:bldP spid="13" grpId="0"/>
      <p:bldP spid="16" grpId="0"/>
      <p:bldP spid="19" grpId="0"/>
      <p:bldP spid="21" grpId="0"/>
      <p:bldP spid="20" grpId="0"/>
      <p:bldP spid="26" grpId="0"/>
      <p:bldP spid="26" grpId="1"/>
      <p:bldP spid="27" grpId="0"/>
      <p:bldP spid="27" grpId="1"/>
      <p:bldP spid="28" grpId="0"/>
      <p:bldP spid="28" grpId="1"/>
      <p:bldP spid="29" grpId="0"/>
      <p:bldP spid="29" grpId="1"/>
      <p:bldP spid="30" grpId="0"/>
      <p:bldP spid="30" grpId="1"/>
      <p:bldP spid="31" grpId="0"/>
      <p:bldP spid="31" grpId="1"/>
      <p:bldP spid="32" grpId="0"/>
      <p:bldP spid="32" grpId="1"/>
      <p:bldP spid="33" grpId="0"/>
      <p:bldP spid="33" grpId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629174" y="494270"/>
            <a:ext cx="10981189" cy="5890054"/>
          </a:xfrm>
          <a:prstGeom prst="roundRect">
            <a:avLst/>
          </a:prstGeom>
          <a:solidFill>
            <a:srgbClr val="310DB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1542315" y="595920"/>
            <a:ext cx="11273409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800" b="1" dirty="0" err="1">
                <a:solidFill>
                  <a:srgbClr val="FFFF00"/>
                </a:solidFill>
                <a:latin typeface="+mn-lt"/>
              </a:rPr>
              <a:t>Tóm</a:t>
            </a:r>
            <a:r>
              <a:rPr lang="en-US" sz="2800" b="1" dirty="0">
                <a:solidFill>
                  <a:srgbClr val="FFFF00"/>
                </a:solidFill>
                <a:latin typeface="+mn-lt"/>
              </a:rPr>
              <a:t> </a:t>
            </a:r>
            <a:r>
              <a:rPr lang="en-US" sz="2800" b="1" dirty="0" err="1">
                <a:solidFill>
                  <a:srgbClr val="FFFF00"/>
                </a:solidFill>
                <a:latin typeface="+mn-lt"/>
              </a:rPr>
              <a:t>tắt</a:t>
            </a:r>
            <a:r>
              <a:rPr lang="en-US" sz="2800" b="1" dirty="0">
                <a:solidFill>
                  <a:srgbClr val="FFFF00"/>
                </a:solidFill>
                <a:latin typeface="+mn-lt"/>
              </a:rPr>
              <a:t> </a:t>
            </a:r>
            <a:r>
              <a:rPr lang="en-US" sz="2800" b="1" dirty="0" err="1">
                <a:solidFill>
                  <a:srgbClr val="FFFF00"/>
                </a:solidFill>
                <a:latin typeface="+mn-lt"/>
              </a:rPr>
              <a:t>các</a:t>
            </a:r>
            <a:r>
              <a:rPr lang="en-US" sz="2800" b="1" dirty="0">
                <a:solidFill>
                  <a:srgbClr val="FFFF00"/>
                </a:solidFill>
                <a:latin typeface="+mn-lt"/>
              </a:rPr>
              <a:t> </a:t>
            </a:r>
            <a:r>
              <a:rPr lang="en-US" sz="2800" b="1" dirty="0" err="1">
                <a:solidFill>
                  <a:srgbClr val="FFFF00"/>
                </a:solidFill>
                <a:latin typeface="+mn-lt"/>
              </a:rPr>
              <a:t>bước</a:t>
            </a:r>
            <a:r>
              <a:rPr lang="en-US" sz="2800" b="1" dirty="0">
                <a:solidFill>
                  <a:srgbClr val="FFFF00"/>
                </a:solidFill>
                <a:latin typeface="+mn-lt"/>
              </a:rPr>
              <a:t> </a:t>
            </a:r>
            <a:r>
              <a:rPr lang="en-US" sz="2800" b="1" dirty="0" err="1">
                <a:solidFill>
                  <a:srgbClr val="FFFF00"/>
                </a:solidFill>
                <a:latin typeface="+mn-lt"/>
              </a:rPr>
              <a:t>giải</a:t>
            </a:r>
            <a:r>
              <a:rPr lang="en-US" sz="2800" b="1" dirty="0">
                <a:solidFill>
                  <a:srgbClr val="FFFF00"/>
                </a:solidFill>
                <a:latin typeface="+mn-lt"/>
              </a:rPr>
              <a:t> </a:t>
            </a:r>
            <a:r>
              <a:rPr lang="en-US" sz="2800" b="1" dirty="0" err="1">
                <a:solidFill>
                  <a:srgbClr val="FFFF00"/>
                </a:solidFill>
                <a:latin typeface="+mn-lt"/>
              </a:rPr>
              <a:t>bài</a:t>
            </a:r>
            <a:r>
              <a:rPr lang="en-US" sz="2800" b="1" dirty="0">
                <a:solidFill>
                  <a:srgbClr val="FFFF00"/>
                </a:solidFill>
                <a:latin typeface="+mn-lt"/>
              </a:rPr>
              <a:t> </a:t>
            </a:r>
            <a:r>
              <a:rPr lang="en-US" sz="2800" b="1" dirty="0" err="1">
                <a:solidFill>
                  <a:srgbClr val="FFFF00"/>
                </a:solidFill>
                <a:latin typeface="+mn-lt"/>
              </a:rPr>
              <a:t>toán</a:t>
            </a:r>
            <a:r>
              <a:rPr lang="en-US" sz="2800" b="1" dirty="0">
                <a:solidFill>
                  <a:srgbClr val="FFFF00"/>
                </a:solidFill>
                <a:latin typeface="+mn-lt"/>
              </a:rPr>
              <a:t> </a:t>
            </a:r>
            <a:r>
              <a:rPr lang="en-US" sz="2800" b="1" dirty="0" err="1">
                <a:solidFill>
                  <a:srgbClr val="FFFF00"/>
                </a:solidFill>
                <a:latin typeface="+mn-lt"/>
              </a:rPr>
              <a:t>bằng</a:t>
            </a:r>
            <a:r>
              <a:rPr lang="en-US" sz="2800" b="1" dirty="0">
                <a:solidFill>
                  <a:srgbClr val="FFFF00"/>
                </a:solidFill>
                <a:latin typeface="+mn-lt"/>
              </a:rPr>
              <a:t> </a:t>
            </a:r>
            <a:r>
              <a:rPr lang="en-US" sz="2800" b="1" dirty="0" err="1">
                <a:solidFill>
                  <a:srgbClr val="FFFF00"/>
                </a:solidFill>
                <a:latin typeface="+mn-lt"/>
              </a:rPr>
              <a:t>cách</a:t>
            </a:r>
            <a:r>
              <a:rPr lang="en-US" sz="2800" b="1" dirty="0">
                <a:solidFill>
                  <a:srgbClr val="FFFF00"/>
                </a:solidFill>
                <a:latin typeface="+mn-lt"/>
              </a:rPr>
              <a:t> </a:t>
            </a:r>
            <a:r>
              <a:rPr lang="en-US" sz="2800" b="1" dirty="0" err="1">
                <a:solidFill>
                  <a:srgbClr val="FFFF00"/>
                </a:solidFill>
                <a:latin typeface="+mn-lt"/>
              </a:rPr>
              <a:t>lập</a:t>
            </a:r>
            <a:r>
              <a:rPr lang="en-US" sz="2800" b="1" dirty="0">
                <a:solidFill>
                  <a:srgbClr val="FFFF00"/>
                </a:solidFill>
                <a:latin typeface="+mn-lt"/>
              </a:rPr>
              <a:t> </a:t>
            </a:r>
            <a:r>
              <a:rPr lang="en-US" sz="2800" b="1" dirty="0" err="1">
                <a:solidFill>
                  <a:srgbClr val="FFFF00"/>
                </a:solidFill>
                <a:latin typeface="+mn-lt"/>
              </a:rPr>
              <a:t>phương</a:t>
            </a:r>
            <a:r>
              <a:rPr lang="en-US" sz="2800" b="1" dirty="0">
                <a:solidFill>
                  <a:srgbClr val="FFFF00"/>
                </a:solidFill>
                <a:latin typeface="+mn-lt"/>
              </a:rPr>
              <a:t> </a:t>
            </a:r>
            <a:r>
              <a:rPr lang="en-US" sz="2800" b="1" dirty="0" err="1">
                <a:solidFill>
                  <a:srgbClr val="FFFF00"/>
                </a:solidFill>
                <a:latin typeface="+mn-lt"/>
              </a:rPr>
              <a:t>trình</a:t>
            </a:r>
            <a:endParaRPr lang="en-US" sz="2800" b="1" dirty="0">
              <a:solidFill>
                <a:srgbClr val="FFFF00"/>
              </a:solidFill>
              <a:latin typeface="+mn-lt"/>
            </a:endParaRPr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918086" y="1148431"/>
            <a:ext cx="10627566" cy="507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just">
              <a:spcBef>
                <a:spcPts val="2400"/>
              </a:spcBef>
            </a:pPr>
            <a:r>
              <a:rPr lang="en-US" sz="2800" i="1" u="sng" dirty="0" err="1">
                <a:solidFill>
                  <a:schemeClr val="bg1"/>
                </a:solidFill>
                <a:latin typeface="+mn-lt"/>
              </a:rPr>
              <a:t>Bước</a:t>
            </a:r>
            <a:r>
              <a:rPr lang="en-US" sz="2800" i="1" u="sng" dirty="0">
                <a:solidFill>
                  <a:schemeClr val="bg1"/>
                </a:solidFill>
                <a:latin typeface="+mn-lt"/>
              </a:rPr>
              <a:t> 1.</a:t>
            </a:r>
            <a:r>
              <a:rPr lang="en-US" sz="2800" i="1" dirty="0">
                <a:solidFill>
                  <a:schemeClr val="bg1"/>
                </a:solidFill>
                <a:latin typeface="+mn-lt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+mn-lt"/>
              </a:rPr>
              <a:t>Lập</a:t>
            </a:r>
            <a:r>
              <a:rPr lang="en-US" sz="2800" dirty="0" smtClean="0">
                <a:solidFill>
                  <a:schemeClr val="bg1"/>
                </a:solidFill>
                <a:latin typeface="+mn-lt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+mn-lt"/>
              </a:rPr>
              <a:t>phương</a:t>
            </a:r>
            <a:r>
              <a:rPr lang="en-US" sz="2800" dirty="0">
                <a:solidFill>
                  <a:schemeClr val="bg1"/>
                </a:solidFill>
                <a:latin typeface="+mn-lt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+mn-lt"/>
              </a:rPr>
              <a:t>trình</a:t>
            </a:r>
            <a:r>
              <a:rPr lang="en-US" sz="2800" dirty="0">
                <a:solidFill>
                  <a:schemeClr val="bg1"/>
                </a:solidFill>
                <a:latin typeface="+mn-lt"/>
              </a:rPr>
              <a:t>:</a:t>
            </a:r>
          </a:p>
          <a:p>
            <a:pPr algn="just">
              <a:spcBef>
                <a:spcPts val="2400"/>
              </a:spcBef>
            </a:pPr>
            <a:r>
              <a:rPr lang="en-US" sz="2800" dirty="0">
                <a:solidFill>
                  <a:schemeClr val="bg1"/>
                </a:solidFill>
                <a:latin typeface="+mn-lt"/>
              </a:rPr>
              <a:t>     - Chọn ẩn số và đặt điều kiện thích hợp cho ẩn </a:t>
            </a:r>
            <a:r>
              <a:rPr lang="en-US" sz="2800" dirty="0" smtClean="0">
                <a:solidFill>
                  <a:schemeClr val="bg1"/>
                </a:solidFill>
                <a:latin typeface="+mn-lt"/>
              </a:rPr>
              <a:t>số</a:t>
            </a:r>
            <a:r>
              <a:rPr lang="en-US" sz="2800" dirty="0">
                <a:solidFill>
                  <a:schemeClr val="bg1"/>
                </a:solidFill>
                <a:latin typeface="+mn-lt"/>
              </a:rPr>
              <a:t>.</a:t>
            </a:r>
          </a:p>
          <a:p>
            <a:pPr algn="just">
              <a:spcBef>
                <a:spcPts val="2400"/>
              </a:spcBef>
            </a:pPr>
            <a:r>
              <a:rPr lang="en-US" sz="2800" dirty="0">
                <a:solidFill>
                  <a:schemeClr val="bg1"/>
                </a:solidFill>
                <a:latin typeface="+mn-lt"/>
              </a:rPr>
              <a:t>     - Biểu diễn các đại lượng chưa biết theo ẩn và các đại lượng đã </a:t>
            </a:r>
            <a:r>
              <a:rPr lang="en-US" sz="2800" dirty="0" smtClean="0">
                <a:solidFill>
                  <a:schemeClr val="bg1"/>
                </a:solidFill>
                <a:latin typeface="+mn-lt"/>
              </a:rPr>
              <a:t>biết</a:t>
            </a:r>
            <a:r>
              <a:rPr lang="en-US" sz="2800" dirty="0">
                <a:solidFill>
                  <a:schemeClr val="bg1"/>
                </a:solidFill>
                <a:latin typeface="+mn-lt"/>
              </a:rPr>
              <a:t>.</a:t>
            </a:r>
          </a:p>
          <a:p>
            <a:pPr algn="just">
              <a:spcBef>
                <a:spcPts val="2400"/>
              </a:spcBef>
            </a:pPr>
            <a:r>
              <a:rPr lang="en-US" sz="2800" dirty="0">
                <a:solidFill>
                  <a:schemeClr val="bg1"/>
                </a:solidFill>
                <a:latin typeface="+mn-lt"/>
              </a:rPr>
              <a:t>     - </a:t>
            </a:r>
            <a:r>
              <a:rPr lang="en-US" sz="2800" dirty="0" err="1">
                <a:solidFill>
                  <a:schemeClr val="bg1"/>
                </a:solidFill>
                <a:latin typeface="+mn-lt"/>
              </a:rPr>
              <a:t>Lập</a:t>
            </a:r>
            <a:r>
              <a:rPr lang="en-US" sz="2800" dirty="0">
                <a:solidFill>
                  <a:schemeClr val="bg1"/>
                </a:solidFill>
                <a:latin typeface="+mn-lt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+mn-lt"/>
              </a:rPr>
              <a:t>phương</a:t>
            </a:r>
            <a:r>
              <a:rPr lang="en-US" sz="2800" dirty="0">
                <a:solidFill>
                  <a:schemeClr val="bg1"/>
                </a:solidFill>
                <a:latin typeface="+mn-lt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+mn-lt"/>
              </a:rPr>
              <a:t>trình</a:t>
            </a:r>
            <a:r>
              <a:rPr lang="en-US" sz="2800" dirty="0">
                <a:solidFill>
                  <a:schemeClr val="bg1"/>
                </a:solidFill>
                <a:latin typeface="+mn-lt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+mn-lt"/>
              </a:rPr>
              <a:t>biểu</a:t>
            </a:r>
            <a:r>
              <a:rPr lang="en-US" sz="2800" dirty="0">
                <a:solidFill>
                  <a:schemeClr val="bg1"/>
                </a:solidFill>
                <a:latin typeface="+mn-lt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+mn-lt"/>
              </a:rPr>
              <a:t>thị</a:t>
            </a:r>
            <a:r>
              <a:rPr lang="en-US" sz="2800" dirty="0">
                <a:solidFill>
                  <a:schemeClr val="bg1"/>
                </a:solidFill>
                <a:latin typeface="+mn-lt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+mn-lt"/>
              </a:rPr>
              <a:t>mối</a:t>
            </a:r>
            <a:r>
              <a:rPr lang="en-US" sz="2800" dirty="0">
                <a:solidFill>
                  <a:schemeClr val="bg1"/>
                </a:solidFill>
                <a:latin typeface="+mn-lt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+mn-lt"/>
              </a:rPr>
              <a:t>quan</a:t>
            </a:r>
            <a:r>
              <a:rPr lang="en-US" sz="2800" dirty="0">
                <a:solidFill>
                  <a:schemeClr val="bg1"/>
                </a:solidFill>
                <a:latin typeface="+mn-lt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+mn-lt"/>
              </a:rPr>
              <a:t>hệ</a:t>
            </a:r>
            <a:r>
              <a:rPr lang="en-US" sz="2800" dirty="0">
                <a:solidFill>
                  <a:schemeClr val="bg1"/>
                </a:solidFill>
                <a:latin typeface="+mn-lt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+mn-lt"/>
              </a:rPr>
              <a:t>giữa</a:t>
            </a:r>
            <a:r>
              <a:rPr lang="en-US" sz="2800" dirty="0">
                <a:solidFill>
                  <a:schemeClr val="bg1"/>
                </a:solidFill>
                <a:latin typeface="+mn-lt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+mn-lt"/>
              </a:rPr>
              <a:t>các</a:t>
            </a:r>
            <a:r>
              <a:rPr lang="en-US" sz="2800" dirty="0">
                <a:solidFill>
                  <a:schemeClr val="bg1"/>
                </a:solidFill>
                <a:latin typeface="+mn-lt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+mn-lt"/>
              </a:rPr>
              <a:t>đại</a:t>
            </a:r>
            <a:r>
              <a:rPr lang="en-US" sz="2800" dirty="0">
                <a:solidFill>
                  <a:schemeClr val="bg1"/>
                </a:solidFill>
                <a:latin typeface="+mn-lt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+mn-lt"/>
              </a:rPr>
              <a:t>lượng</a:t>
            </a:r>
            <a:r>
              <a:rPr lang="en-US" sz="2800" dirty="0">
                <a:solidFill>
                  <a:schemeClr val="bg1"/>
                </a:solidFill>
                <a:latin typeface="+mn-lt"/>
              </a:rPr>
              <a:t>.</a:t>
            </a:r>
          </a:p>
          <a:p>
            <a:pPr algn="just">
              <a:spcBef>
                <a:spcPts val="2400"/>
              </a:spcBef>
            </a:pPr>
            <a:r>
              <a:rPr lang="en-US" sz="2800" i="1" u="sng" dirty="0" err="1">
                <a:solidFill>
                  <a:schemeClr val="bg1"/>
                </a:solidFill>
                <a:latin typeface="+mn-lt"/>
              </a:rPr>
              <a:t>Bước</a:t>
            </a:r>
            <a:r>
              <a:rPr lang="en-US" sz="2800" i="1" u="sng" dirty="0">
                <a:solidFill>
                  <a:schemeClr val="bg1"/>
                </a:solidFill>
                <a:latin typeface="+mn-lt"/>
              </a:rPr>
              <a:t> 2.</a:t>
            </a:r>
            <a:r>
              <a:rPr lang="en-US" sz="2800" i="1" dirty="0">
                <a:solidFill>
                  <a:schemeClr val="bg1"/>
                </a:solidFill>
                <a:latin typeface="+mn-lt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+mn-lt"/>
              </a:rPr>
              <a:t>Giải</a:t>
            </a:r>
            <a:r>
              <a:rPr lang="en-US" sz="2800" dirty="0" smtClean="0">
                <a:solidFill>
                  <a:schemeClr val="bg1"/>
                </a:solidFill>
                <a:latin typeface="+mn-lt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+mn-lt"/>
              </a:rPr>
              <a:t>phương</a:t>
            </a:r>
            <a:r>
              <a:rPr lang="en-US" sz="2800" dirty="0">
                <a:solidFill>
                  <a:schemeClr val="bg1"/>
                </a:solidFill>
                <a:latin typeface="+mn-lt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+mn-lt"/>
              </a:rPr>
              <a:t>trình</a:t>
            </a:r>
            <a:r>
              <a:rPr lang="en-US" sz="2800" dirty="0">
                <a:solidFill>
                  <a:schemeClr val="bg1"/>
                </a:solidFill>
                <a:latin typeface="+mn-lt"/>
              </a:rPr>
              <a:t>.</a:t>
            </a:r>
          </a:p>
          <a:p>
            <a:pPr algn="just">
              <a:lnSpc>
                <a:spcPct val="150000"/>
              </a:lnSpc>
              <a:spcBef>
                <a:spcPts val="1800"/>
              </a:spcBef>
              <a:spcAft>
                <a:spcPts val="2400"/>
              </a:spcAft>
            </a:pPr>
            <a:r>
              <a:rPr lang="en-US" sz="2800" i="1" u="sng" dirty="0" err="1">
                <a:solidFill>
                  <a:schemeClr val="bg1"/>
                </a:solidFill>
                <a:latin typeface="+mn-lt"/>
              </a:rPr>
              <a:t>Bước</a:t>
            </a:r>
            <a:r>
              <a:rPr lang="en-US" sz="2800" i="1" u="sng" dirty="0">
                <a:solidFill>
                  <a:schemeClr val="bg1"/>
                </a:solidFill>
                <a:latin typeface="+mn-lt"/>
              </a:rPr>
              <a:t> </a:t>
            </a:r>
            <a:r>
              <a:rPr lang="en-US" sz="2800" i="1" u="sng" dirty="0" smtClean="0">
                <a:solidFill>
                  <a:schemeClr val="bg1"/>
                </a:solidFill>
                <a:latin typeface="+mn-lt"/>
              </a:rPr>
              <a:t>3.</a:t>
            </a:r>
            <a:r>
              <a:rPr lang="en-US" sz="2800" i="1" dirty="0" smtClean="0">
                <a:solidFill>
                  <a:schemeClr val="bg1"/>
                </a:solidFill>
                <a:latin typeface="+mn-lt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+mn-lt"/>
              </a:rPr>
              <a:t>Trả</a:t>
            </a:r>
            <a:r>
              <a:rPr lang="en-US" sz="2800" dirty="0" smtClean="0">
                <a:solidFill>
                  <a:schemeClr val="bg1"/>
                </a:solidFill>
                <a:latin typeface="+mn-lt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+mn-lt"/>
              </a:rPr>
              <a:t>lời</a:t>
            </a:r>
            <a:r>
              <a:rPr lang="en-US" sz="2800" dirty="0" smtClean="0">
                <a:solidFill>
                  <a:schemeClr val="bg1"/>
                </a:solidFill>
                <a:latin typeface="+mn-lt"/>
              </a:rPr>
              <a:t>: </a:t>
            </a:r>
            <a:r>
              <a:rPr lang="en-US" sz="2800" dirty="0" err="1">
                <a:solidFill>
                  <a:schemeClr val="bg1"/>
                </a:solidFill>
                <a:latin typeface="+mn-lt"/>
              </a:rPr>
              <a:t>Kiểm</a:t>
            </a:r>
            <a:r>
              <a:rPr lang="en-US" sz="2800" dirty="0">
                <a:solidFill>
                  <a:schemeClr val="bg1"/>
                </a:solidFill>
                <a:latin typeface="+mn-lt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+mn-lt"/>
              </a:rPr>
              <a:t>tra</a:t>
            </a:r>
            <a:r>
              <a:rPr lang="en-US" sz="2800" dirty="0">
                <a:solidFill>
                  <a:schemeClr val="bg1"/>
                </a:solidFill>
                <a:latin typeface="+mn-lt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+mn-lt"/>
              </a:rPr>
              <a:t>xem</a:t>
            </a:r>
            <a:r>
              <a:rPr lang="en-US" sz="2800" dirty="0">
                <a:solidFill>
                  <a:schemeClr val="bg1"/>
                </a:solidFill>
                <a:latin typeface="+mn-lt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+mn-lt"/>
              </a:rPr>
              <a:t>trong</a:t>
            </a:r>
            <a:r>
              <a:rPr lang="en-US" sz="2800" dirty="0">
                <a:solidFill>
                  <a:schemeClr val="bg1"/>
                </a:solidFill>
                <a:latin typeface="+mn-lt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+mn-lt"/>
              </a:rPr>
              <a:t>các</a:t>
            </a:r>
            <a:r>
              <a:rPr lang="en-US" sz="2800" dirty="0">
                <a:solidFill>
                  <a:schemeClr val="bg1"/>
                </a:solidFill>
                <a:latin typeface="+mn-lt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+mn-lt"/>
              </a:rPr>
              <a:t>nghiệm</a:t>
            </a:r>
            <a:r>
              <a:rPr lang="en-US" sz="2800" dirty="0">
                <a:solidFill>
                  <a:schemeClr val="bg1"/>
                </a:solidFill>
                <a:latin typeface="+mn-lt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+mn-lt"/>
              </a:rPr>
              <a:t>của</a:t>
            </a:r>
            <a:r>
              <a:rPr lang="en-US" sz="2800" dirty="0">
                <a:solidFill>
                  <a:schemeClr val="bg1"/>
                </a:solidFill>
                <a:latin typeface="+mn-lt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+mn-lt"/>
              </a:rPr>
              <a:t>phương</a:t>
            </a:r>
            <a:r>
              <a:rPr lang="en-US" sz="2800" dirty="0">
                <a:solidFill>
                  <a:schemeClr val="bg1"/>
                </a:solidFill>
                <a:latin typeface="+mn-lt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+mn-lt"/>
              </a:rPr>
              <a:t>trình</a:t>
            </a:r>
            <a:r>
              <a:rPr lang="en-US" sz="2800" dirty="0">
                <a:solidFill>
                  <a:schemeClr val="bg1"/>
                </a:solidFill>
                <a:latin typeface="+mn-lt"/>
              </a:rPr>
              <a:t>, </a:t>
            </a:r>
            <a:r>
              <a:rPr lang="en-US" sz="2800" dirty="0" err="1">
                <a:solidFill>
                  <a:schemeClr val="bg1"/>
                </a:solidFill>
                <a:latin typeface="+mn-lt"/>
              </a:rPr>
              <a:t>nghiệm</a:t>
            </a:r>
            <a:r>
              <a:rPr lang="en-US" sz="2800" dirty="0">
                <a:solidFill>
                  <a:schemeClr val="bg1"/>
                </a:solidFill>
                <a:latin typeface="+mn-lt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+mn-lt"/>
              </a:rPr>
              <a:t>nào</a:t>
            </a:r>
            <a:r>
              <a:rPr lang="en-US" sz="2800" dirty="0" smtClean="0">
                <a:solidFill>
                  <a:schemeClr val="bg1"/>
                </a:solidFill>
                <a:latin typeface="+mn-lt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+mn-lt"/>
              </a:rPr>
              <a:t>thỏa</a:t>
            </a:r>
            <a:r>
              <a:rPr lang="en-US" sz="2800" dirty="0">
                <a:solidFill>
                  <a:schemeClr val="bg1"/>
                </a:solidFill>
                <a:latin typeface="+mn-lt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+mn-lt"/>
              </a:rPr>
              <a:t>mãn</a:t>
            </a:r>
            <a:r>
              <a:rPr lang="en-US" sz="2800" dirty="0">
                <a:solidFill>
                  <a:schemeClr val="bg1"/>
                </a:solidFill>
                <a:latin typeface="+mn-lt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+mn-lt"/>
              </a:rPr>
              <a:t>điều</a:t>
            </a:r>
            <a:r>
              <a:rPr lang="en-US" sz="2800" dirty="0">
                <a:solidFill>
                  <a:schemeClr val="bg1"/>
                </a:solidFill>
                <a:latin typeface="+mn-lt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+mn-lt"/>
              </a:rPr>
              <a:t>kiện</a:t>
            </a:r>
            <a:r>
              <a:rPr lang="en-US" sz="2800" dirty="0">
                <a:solidFill>
                  <a:schemeClr val="bg1"/>
                </a:solidFill>
                <a:latin typeface="+mn-lt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+mn-lt"/>
              </a:rPr>
              <a:t>của</a:t>
            </a:r>
            <a:r>
              <a:rPr lang="en-US" sz="2800" dirty="0">
                <a:solidFill>
                  <a:schemeClr val="bg1"/>
                </a:solidFill>
                <a:latin typeface="+mn-lt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+mn-lt"/>
              </a:rPr>
              <a:t>ẩn</a:t>
            </a:r>
            <a:r>
              <a:rPr lang="en-US" sz="2800" dirty="0">
                <a:solidFill>
                  <a:schemeClr val="bg1"/>
                </a:solidFill>
                <a:latin typeface="+mn-lt"/>
              </a:rPr>
              <a:t>, </a:t>
            </a:r>
            <a:r>
              <a:rPr lang="en-US" sz="2800" dirty="0" err="1">
                <a:solidFill>
                  <a:schemeClr val="bg1"/>
                </a:solidFill>
                <a:latin typeface="+mn-lt"/>
              </a:rPr>
              <a:t>nghiệm</a:t>
            </a:r>
            <a:r>
              <a:rPr lang="en-US" sz="2800" dirty="0">
                <a:solidFill>
                  <a:schemeClr val="bg1"/>
                </a:solidFill>
                <a:latin typeface="+mn-lt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+mn-lt"/>
              </a:rPr>
              <a:t>nào</a:t>
            </a:r>
            <a:r>
              <a:rPr lang="en-US" sz="2800" dirty="0">
                <a:solidFill>
                  <a:schemeClr val="bg1"/>
                </a:solidFill>
                <a:latin typeface="+mn-lt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+mn-lt"/>
              </a:rPr>
              <a:t>không</a:t>
            </a:r>
            <a:r>
              <a:rPr lang="en-US" sz="2800" dirty="0">
                <a:solidFill>
                  <a:schemeClr val="bg1"/>
                </a:solidFill>
                <a:latin typeface="+mn-lt"/>
              </a:rPr>
              <a:t>, </a:t>
            </a:r>
            <a:r>
              <a:rPr lang="en-US" sz="2800" dirty="0" err="1">
                <a:solidFill>
                  <a:schemeClr val="bg1"/>
                </a:solidFill>
                <a:latin typeface="+mn-lt"/>
              </a:rPr>
              <a:t>rồi</a:t>
            </a:r>
            <a:r>
              <a:rPr lang="en-US" sz="2800" dirty="0">
                <a:solidFill>
                  <a:schemeClr val="bg1"/>
                </a:solidFill>
                <a:latin typeface="+mn-lt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+mn-lt"/>
              </a:rPr>
              <a:t>kết</a:t>
            </a:r>
            <a:r>
              <a:rPr lang="en-US" sz="2800" dirty="0">
                <a:solidFill>
                  <a:schemeClr val="bg1"/>
                </a:solidFill>
                <a:latin typeface="+mn-lt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+mn-lt"/>
              </a:rPr>
              <a:t>luận</a:t>
            </a:r>
            <a:r>
              <a:rPr lang="en-US" sz="2800" dirty="0">
                <a:solidFill>
                  <a:schemeClr val="bg1"/>
                </a:solidFill>
                <a:latin typeface="+mn-lt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494174" y="544433"/>
            <a:ext cx="537093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l">
              <a:spcBef>
                <a:spcPts val="1000"/>
              </a:spcBef>
            </a:pPr>
            <a:endParaRPr lang="en-US" sz="28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6" name="Line 3"/>
          <p:cNvSpPr>
            <a:spLocks noChangeShapeType="1"/>
          </p:cNvSpPr>
          <p:nvPr/>
        </p:nvSpPr>
        <p:spPr bwMode="auto">
          <a:xfrm flipH="1">
            <a:off x="6021873" y="600891"/>
            <a:ext cx="26229" cy="5945253"/>
          </a:xfrm>
          <a:prstGeom prst="line">
            <a:avLst/>
          </a:prstGeom>
          <a:noFill/>
          <a:ln w="19050">
            <a:solidFill>
              <a:schemeClr val="bg2"/>
            </a:solidFill>
            <a:round/>
            <a:headEnd/>
            <a:tailEnd/>
          </a:ln>
          <a:effectLst/>
        </p:spPr>
        <p:txBody>
          <a:bodyPr/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endParaRPr lang="en-US"/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6415749" y="728370"/>
            <a:ext cx="168386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l">
              <a:spcBef>
                <a:spcPts val="1000"/>
              </a:spcBef>
            </a:pPr>
            <a:r>
              <a:rPr lang="en-US" sz="2800" u="sng" dirty="0" err="1" smtClean="0">
                <a:solidFill>
                  <a:schemeClr val="bg1"/>
                </a:solidFill>
                <a:latin typeface="+mn-lt"/>
              </a:rPr>
              <a:t>Phân</a:t>
            </a:r>
            <a:r>
              <a:rPr lang="en-US" sz="2800" u="sng" dirty="0" smtClean="0">
                <a:solidFill>
                  <a:schemeClr val="bg1"/>
                </a:solidFill>
                <a:latin typeface="+mn-lt"/>
              </a:rPr>
              <a:t> </a:t>
            </a:r>
            <a:r>
              <a:rPr lang="en-US" sz="2800" u="sng" dirty="0" err="1" smtClean="0">
                <a:solidFill>
                  <a:schemeClr val="bg1"/>
                </a:solidFill>
                <a:latin typeface="+mn-lt"/>
              </a:rPr>
              <a:t>tích</a:t>
            </a:r>
            <a:r>
              <a:rPr lang="en-US" sz="2800" u="sng" dirty="0" smtClean="0">
                <a:solidFill>
                  <a:schemeClr val="bg1"/>
                </a:solidFill>
                <a:latin typeface="+mn-lt"/>
              </a:rPr>
              <a:t>:</a:t>
            </a:r>
            <a:endParaRPr lang="en-US" sz="2800" u="sng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15" name="Text Box 4"/>
          <p:cNvSpPr txBox="1">
            <a:spLocks noChangeArrowheads="1"/>
          </p:cNvSpPr>
          <p:nvPr/>
        </p:nvSpPr>
        <p:spPr bwMode="auto">
          <a:xfrm>
            <a:off x="370111" y="104457"/>
            <a:ext cx="9577999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800" b="1" u="sng" dirty="0">
                <a:solidFill>
                  <a:srgbClr val="FFC000"/>
                </a:solidFill>
                <a:latin typeface="+mn-lt"/>
              </a:rPr>
              <a:t>2.</a:t>
            </a:r>
            <a:r>
              <a:rPr lang="en-US" sz="2800" u="sng" dirty="0">
                <a:solidFill>
                  <a:srgbClr val="FFC000"/>
                </a:solidFill>
                <a:latin typeface="+mn-lt"/>
              </a:rPr>
              <a:t> </a:t>
            </a:r>
            <a:r>
              <a:rPr lang="en-US" sz="2800" b="1" u="sng" dirty="0" err="1">
                <a:solidFill>
                  <a:srgbClr val="FFC000"/>
                </a:solidFill>
                <a:latin typeface="+mn-lt"/>
              </a:rPr>
              <a:t>Ví</a:t>
            </a:r>
            <a:r>
              <a:rPr lang="en-US" sz="2800" b="1" u="sng" dirty="0">
                <a:solidFill>
                  <a:srgbClr val="FFC000"/>
                </a:solidFill>
                <a:latin typeface="+mn-lt"/>
              </a:rPr>
              <a:t> </a:t>
            </a:r>
            <a:r>
              <a:rPr lang="en-US" sz="2800" b="1" u="sng" dirty="0" err="1">
                <a:solidFill>
                  <a:srgbClr val="FFC000"/>
                </a:solidFill>
                <a:latin typeface="+mn-lt"/>
              </a:rPr>
              <a:t>dụ</a:t>
            </a:r>
            <a:r>
              <a:rPr lang="en-US" sz="2800" b="1" u="sng" dirty="0">
                <a:solidFill>
                  <a:srgbClr val="FFC000"/>
                </a:solidFill>
                <a:latin typeface="+mn-lt"/>
              </a:rPr>
              <a:t> </a:t>
            </a:r>
            <a:r>
              <a:rPr lang="en-US" sz="2800" b="1" u="sng" dirty="0" err="1">
                <a:solidFill>
                  <a:srgbClr val="FFC000"/>
                </a:solidFill>
                <a:latin typeface="+mn-lt"/>
              </a:rPr>
              <a:t>về</a:t>
            </a:r>
            <a:r>
              <a:rPr lang="en-US" sz="2800" b="1" u="sng" dirty="0">
                <a:solidFill>
                  <a:srgbClr val="FFC000"/>
                </a:solidFill>
                <a:latin typeface="+mn-lt"/>
              </a:rPr>
              <a:t> </a:t>
            </a:r>
            <a:r>
              <a:rPr lang="en-US" sz="2800" b="1" u="sng" dirty="0" err="1">
                <a:solidFill>
                  <a:srgbClr val="FFC000"/>
                </a:solidFill>
                <a:latin typeface="+mn-lt"/>
              </a:rPr>
              <a:t>giải</a:t>
            </a:r>
            <a:r>
              <a:rPr lang="en-US" sz="2800" b="1" u="sng" dirty="0">
                <a:solidFill>
                  <a:srgbClr val="FFC000"/>
                </a:solidFill>
                <a:latin typeface="+mn-lt"/>
              </a:rPr>
              <a:t> </a:t>
            </a:r>
            <a:r>
              <a:rPr lang="en-US" sz="2800" b="1" u="sng" dirty="0" err="1">
                <a:solidFill>
                  <a:srgbClr val="FFC000"/>
                </a:solidFill>
                <a:latin typeface="+mn-lt"/>
              </a:rPr>
              <a:t>bài</a:t>
            </a:r>
            <a:r>
              <a:rPr lang="en-US" sz="2800" b="1" u="sng" dirty="0">
                <a:solidFill>
                  <a:srgbClr val="FFC000"/>
                </a:solidFill>
                <a:latin typeface="+mn-lt"/>
              </a:rPr>
              <a:t> </a:t>
            </a:r>
            <a:r>
              <a:rPr lang="en-US" sz="2800" b="1" u="sng" dirty="0" err="1">
                <a:solidFill>
                  <a:srgbClr val="FFC000"/>
                </a:solidFill>
                <a:latin typeface="+mn-lt"/>
              </a:rPr>
              <a:t>toán</a:t>
            </a:r>
            <a:r>
              <a:rPr lang="en-US" sz="2800" b="1" u="sng" dirty="0">
                <a:solidFill>
                  <a:srgbClr val="FFC000"/>
                </a:solidFill>
                <a:latin typeface="+mn-lt"/>
              </a:rPr>
              <a:t> </a:t>
            </a:r>
            <a:r>
              <a:rPr lang="en-US" sz="2800" b="1" u="sng" dirty="0" err="1">
                <a:solidFill>
                  <a:srgbClr val="FFC000"/>
                </a:solidFill>
                <a:latin typeface="+mn-lt"/>
              </a:rPr>
              <a:t>bằng</a:t>
            </a:r>
            <a:r>
              <a:rPr lang="en-US" sz="2800" b="1" u="sng" dirty="0">
                <a:solidFill>
                  <a:srgbClr val="FFC000"/>
                </a:solidFill>
                <a:latin typeface="+mn-lt"/>
              </a:rPr>
              <a:t> </a:t>
            </a:r>
            <a:r>
              <a:rPr lang="en-US" sz="2800" b="1" u="sng" dirty="0" err="1">
                <a:solidFill>
                  <a:srgbClr val="FFC000"/>
                </a:solidFill>
                <a:latin typeface="+mn-lt"/>
              </a:rPr>
              <a:t>cách</a:t>
            </a:r>
            <a:r>
              <a:rPr lang="en-US" sz="2800" b="1" u="sng" dirty="0">
                <a:solidFill>
                  <a:srgbClr val="FFC000"/>
                </a:solidFill>
                <a:latin typeface="+mn-lt"/>
              </a:rPr>
              <a:t> </a:t>
            </a:r>
            <a:r>
              <a:rPr lang="en-US" sz="2800" b="1" u="sng" dirty="0" err="1">
                <a:solidFill>
                  <a:srgbClr val="FFC000"/>
                </a:solidFill>
                <a:latin typeface="+mn-lt"/>
              </a:rPr>
              <a:t>lập</a:t>
            </a:r>
            <a:r>
              <a:rPr lang="en-US" sz="2800" b="1" u="sng" dirty="0">
                <a:solidFill>
                  <a:srgbClr val="FFC000"/>
                </a:solidFill>
                <a:latin typeface="+mn-lt"/>
              </a:rPr>
              <a:t> </a:t>
            </a:r>
            <a:r>
              <a:rPr lang="en-US" sz="2800" b="1" u="sng" dirty="0" err="1">
                <a:solidFill>
                  <a:srgbClr val="FFC000"/>
                </a:solidFill>
                <a:latin typeface="+mn-lt"/>
              </a:rPr>
              <a:t>phương</a:t>
            </a:r>
            <a:r>
              <a:rPr lang="en-US" sz="2800" b="1" u="sng" dirty="0">
                <a:solidFill>
                  <a:srgbClr val="FFC000"/>
                </a:solidFill>
                <a:latin typeface="+mn-lt"/>
              </a:rPr>
              <a:t> </a:t>
            </a:r>
            <a:r>
              <a:rPr lang="en-US" sz="2800" b="1" u="sng" dirty="0" err="1">
                <a:solidFill>
                  <a:srgbClr val="FFC000"/>
                </a:solidFill>
                <a:latin typeface="+mn-lt"/>
              </a:rPr>
              <a:t>trình</a:t>
            </a:r>
            <a:endParaRPr lang="en-US" sz="2800" b="1" u="sng" dirty="0">
              <a:solidFill>
                <a:srgbClr val="FFC000"/>
              </a:solidFill>
              <a:latin typeface="+mn-lt"/>
            </a:endParaRPr>
          </a:p>
        </p:txBody>
      </p:sp>
      <p:graphicFrame>
        <p:nvGraphicFramePr>
          <p:cNvPr id="24" name="Table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2960333"/>
              </p:ext>
            </p:extLst>
          </p:nvPr>
        </p:nvGraphicFramePr>
        <p:xfrm>
          <a:off x="259372" y="1180985"/>
          <a:ext cx="5616122" cy="1554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374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300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4867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16065"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solidFill>
                      <a:srgbClr val="0F4B3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solidFill>
                      <a:srgbClr val="0F4B3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solidFill>
                      <a:srgbClr val="0F4B3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aseline="0" dirty="0" smtClean="0"/>
                        <a:t> </a:t>
                      </a:r>
                      <a:endParaRPr lang="en-US" sz="2800" dirty="0" smtClean="0"/>
                    </a:p>
                  </a:txBody>
                  <a:tcPr>
                    <a:solidFill>
                      <a:srgbClr val="0F4B3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solidFill>
                      <a:srgbClr val="0F4B3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solidFill>
                      <a:srgbClr val="0F4B3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solidFill>
                      <a:srgbClr val="0F4B3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solidFill>
                      <a:srgbClr val="0F4B3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solidFill>
                      <a:srgbClr val="0F4B3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25" name="TextBox 24"/>
          <p:cNvSpPr txBox="1"/>
          <p:nvPr/>
        </p:nvSpPr>
        <p:spPr>
          <a:xfrm>
            <a:off x="1697420" y="1189633"/>
            <a:ext cx="141825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err="1" smtClean="0"/>
              <a:t>Số</a:t>
            </a:r>
            <a:r>
              <a:rPr lang="en-US" sz="2800" dirty="0" smtClean="0"/>
              <a:t> con</a:t>
            </a:r>
            <a:endParaRPr lang="en-US" sz="2800" dirty="0"/>
          </a:p>
        </p:txBody>
      </p:sp>
      <p:sp>
        <p:nvSpPr>
          <p:cNvPr id="26" name="Rectangle 25"/>
          <p:cNvSpPr/>
          <p:nvPr/>
        </p:nvSpPr>
        <p:spPr>
          <a:xfrm>
            <a:off x="4032525" y="1175373"/>
            <a:ext cx="133081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800" dirty="0" smtClean="0"/>
              <a:t>Số chân</a:t>
            </a:r>
            <a:endParaRPr lang="en-US" sz="2800" dirty="0"/>
          </a:p>
        </p:txBody>
      </p:sp>
      <p:sp>
        <p:nvSpPr>
          <p:cNvPr id="27" name="Rectangle 26"/>
          <p:cNvSpPr/>
          <p:nvPr/>
        </p:nvSpPr>
        <p:spPr>
          <a:xfrm>
            <a:off x="498515" y="1738370"/>
            <a:ext cx="69281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800" dirty="0" err="1" smtClean="0"/>
              <a:t>Gà</a:t>
            </a:r>
            <a:r>
              <a:rPr lang="en-US" sz="2800" baseline="0" dirty="0" smtClean="0"/>
              <a:t> </a:t>
            </a:r>
            <a:endParaRPr lang="en-US" sz="2800" dirty="0"/>
          </a:p>
        </p:txBody>
      </p:sp>
      <p:sp>
        <p:nvSpPr>
          <p:cNvPr id="28" name="Rectangle 27"/>
          <p:cNvSpPr/>
          <p:nvPr/>
        </p:nvSpPr>
        <p:spPr>
          <a:xfrm>
            <a:off x="453249" y="2195396"/>
            <a:ext cx="78258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800" dirty="0" err="1"/>
              <a:t>C</a:t>
            </a:r>
            <a:r>
              <a:rPr lang="en-US" sz="2800" dirty="0" err="1" smtClean="0"/>
              <a:t>hó</a:t>
            </a:r>
            <a:endParaRPr lang="en-US" sz="2800" dirty="0"/>
          </a:p>
        </p:txBody>
      </p:sp>
      <p:sp>
        <p:nvSpPr>
          <p:cNvPr id="29" name="TextBox 28"/>
          <p:cNvSpPr txBox="1"/>
          <p:nvPr/>
        </p:nvSpPr>
        <p:spPr>
          <a:xfrm>
            <a:off x="1905344" y="1718199"/>
            <a:ext cx="122031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36 - x</a:t>
            </a:r>
            <a:endParaRPr lang="en-US" sz="2800" dirty="0"/>
          </a:p>
        </p:txBody>
      </p:sp>
      <p:sp>
        <p:nvSpPr>
          <p:cNvPr id="30" name="TextBox 29"/>
          <p:cNvSpPr txBox="1"/>
          <p:nvPr/>
        </p:nvSpPr>
        <p:spPr>
          <a:xfrm>
            <a:off x="4053709" y="1713297"/>
            <a:ext cx="145741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2(36 - x)</a:t>
            </a:r>
            <a:endParaRPr lang="en-US" sz="2800" dirty="0"/>
          </a:p>
        </p:txBody>
      </p:sp>
      <p:sp>
        <p:nvSpPr>
          <p:cNvPr id="31" name="TextBox 30"/>
          <p:cNvSpPr txBox="1"/>
          <p:nvPr/>
        </p:nvSpPr>
        <p:spPr>
          <a:xfrm>
            <a:off x="4331694" y="2182557"/>
            <a:ext cx="109570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4x</a:t>
            </a:r>
            <a:endParaRPr lang="en-US" sz="2800" dirty="0"/>
          </a:p>
        </p:txBody>
      </p:sp>
      <p:sp>
        <p:nvSpPr>
          <p:cNvPr id="32" name="TextBox 31"/>
          <p:cNvSpPr txBox="1"/>
          <p:nvPr/>
        </p:nvSpPr>
        <p:spPr>
          <a:xfrm>
            <a:off x="2189225" y="2182557"/>
            <a:ext cx="49797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x</a:t>
            </a:r>
            <a:endParaRPr lang="en-US" sz="2800" dirty="0"/>
          </a:p>
        </p:txBody>
      </p:sp>
      <p:sp>
        <p:nvSpPr>
          <p:cNvPr id="19" name="TextBox 18"/>
          <p:cNvSpPr txBox="1"/>
          <p:nvPr/>
        </p:nvSpPr>
        <p:spPr>
          <a:xfrm>
            <a:off x="6046830" y="2121885"/>
            <a:ext cx="268965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solidFill>
                  <a:srgbClr val="92D050"/>
                </a:solidFill>
              </a:rPr>
              <a:t>Các</a:t>
            </a:r>
            <a:r>
              <a:rPr lang="en-US" sz="2800" dirty="0" smtClean="0">
                <a:solidFill>
                  <a:srgbClr val="92D050"/>
                </a:solidFill>
              </a:rPr>
              <a:t> </a:t>
            </a:r>
            <a:r>
              <a:rPr lang="en-US" sz="2800" dirty="0" err="1" smtClean="0">
                <a:solidFill>
                  <a:srgbClr val="92D050"/>
                </a:solidFill>
              </a:rPr>
              <a:t>đại</a:t>
            </a:r>
            <a:r>
              <a:rPr lang="en-US" sz="2800" dirty="0" smtClean="0">
                <a:solidFill>
                  <a:srgbClr val="92D050"/>
                </a:solidFill>
              </a:rPr>
              <a:t> </a:t>
            </a:r>
            <a:r>
              <a:rPr lang="en-US" sz="2800" dirty="0" err="1" smtClean="0">
                <a:solidFill>
                  <a:srgbClr val="92D050"/>
                </a:solidFill>
              </a:rPr>
              <a:t>lượng</a:t>
            </a:r>
            <a:r>
              <a:rPr lang="en-US" sz="2800" dirty="0" smtClean="0">
                <a:solidFill>
                  <a:srgbClr val="92D050"/>
                </a:solidFill>
              </a:rPr>
              <a:t> </a:t>
            </a:r>
            <a:endParaRPr lang="en-US" sz="2800" dirty="0">
              <a:solidFill>
                <a:srgbClr val="92D05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8404268" y="1688748"/>
            <a:ext cx="144453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/>
              <a:t>Số</a:t>
            </a:r>
            <a:r>
              <a:rPr lang="en-US" sz="2800" dirty="0" smtClean="0"/>
              <a:t> con </a:t>
            </a:r>
            <a:endParaRPr lang="en-US" sz="2800" dirty="0"/>
          </a:p>
        </p:txBody>
      </p:sp>
      <p:sp>
        <p:nvSpPr>
          <p:cNvPr id="21" name="TextBox 20"/>
          <p:cNvSpPr txBox="1"/>
          <p:nvPr/>
        </p:nvSpPr>
        <p:spPr>
          <a:xfrm>
            <a:off x="8352302" y="2733121"/>
            <a:ext cx="149650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/>
              <a:t>Số</a:t>
            </a:r>
            <a:r>
              <a:rPr lang="en-US" sz="2800" dirty="0" smtClean="0"/>
              <a:t> </a:t>
            </a:r>
            <a:r>
              <a:rPr lang="en-US" sz="2800" dirty="0" err="1" smtClean="0"/>
              <a:t>chân</a:t>
            </a:r>
            <a:r>
              <a:rPr lang="en-US" sz="2800" dirty="0" smtClean="0"/>
              <a:t>  </a:t>
            </a:r>
            <a:endParaRPr lang="en-US" sz="2800" dirty="0"/>
          </a:p>
        </p:txBody>
      </p:sp>
      <p:cxnSp>
        <p:nvCxnSpPr>
          <p:cNvPr id="22" name="Straight Arrow Connector 21"/>
          <p:cNvCxnSpPr/>
          <p:nvPr/>
        </p:nvCxnSpPr>
        <p:spPr>
          <a:xfrm flipV="1">
            <a:off x="8093269" y="2063810"/>
            <a:ext cx="376056" cy="399490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>
            <a:off x="8093269" y="2413674"/>
            <a:ext cx="376056" cy="462863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9802235" y="2040914"/>
            <a:ext cx="2100651" cy="5438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/>
              <a:t>Số</a:t>
            </a:r>
            <a:r>
              <a:rPr lang="en-US" sz="2800" dirty="0" smtClean="0"/>
              <a:t> con </a:t>
            </a:r>
            <a:r>
              <a:rPr lang="en-US" sz="2800" dirty="0" err="1" smtClean="0"/>
              <a:t>chó</a:t>
            </a:r>
            <a:r>
              <a:rPr lang="en-US" sz="2800" dirty="0" smtClean="0"/>
              <a:t> </a:t>
            </a:r>
            <a:endParaRPr lang="en-US" sz="2800" dirty="0"/>
          </a:p>
        </p:txBody>
      </p:sp>
      <p:sp>
        <p:nvSpPr>
          <p:cNvPr id="38" name="TextBox 37"/>
          <p:cNvSpPr txBox="1"/>
          <p:nvPr/>
        </p:nvSpPr>
        <p:spPr>
          <a:xfrm>
            <a:off x="9802235" y="1425821"/>
            <a:ext cx="193177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/>
              <a:t>Số</a:t>
            </a:r>
            <a:r>
              <a:rPr lang="en-US" sz="2800" dirty="0" smtClean="0"/>
              <a:t> con </a:t>
            </a:r>
            <a:r>
              <a:rPr lang="en-US" sz="2800" dirty="0" err="1" smtClean="0"/>
              <a:t>gà</a:t>
            </a:r>
            <a:r>
              <a:rPr lang="en-US" sz="2800" dirty="0" smtClean="0"/>
              <a:t> </a:t>
            </a:r>
            <a:endParaRPr lang="en-US" sz="2800" dirty="0"/>
          </a:p>
        </p:txBody>
      </p:sp>
      <p:sp>
        <p:nvSpPr>
          <p:cNvPr id="39" name="TextBox 38"/>
          <p:cNvSpPr txBox="1"/>
          <p:nvPr/>
        </p:nvSpPr>
        <p:spPr>
          <a:xfrm>
            <a:off x="9848803" y="3179049"/>
            <a:ext cx="21731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/>
              <a:t>Số</a:t>
            </a:r>
            <a:r>
              <a:rPr lang="en-US" sz="2800" dirty="0" smtClean="0"/>
              <a:t> </a:t>
            </a:r>
            <a:r>
              <a:rPr lang="en-US" sz="2800" dirty="0" err="1" smtClean="0"/>
              <a:t>chân</a:t>
            </a:r>
            <a:r>
              <a:rPr lang="en-US" sz="2800" dirty="0" smtClean="0"/>
              <a:t> </a:t>
            </a:r>
            <a:r>
              <a:rPr lang="en-US" sz="2800" dirty="0" err="1" smtClean="0"/>
              <a:t>chó</a:t>
            </a:r>
            <a:r>
              <a:rPr lang="en-US" sz="2800" dirty="0" smtClean="0"/>
              <a:t>  </a:t>
            </a:r>
            <a:endParaRPr lang="en-US" sz="2800" dirty="0"/>
          </a:p>
        </p:txBody>
      </p:sp>
      <p:cxnSp>
        <p:nvCxnSpPr>
          <p:cNvPr id="41" name="Straight Arrow Connector 40"/>
          <p:cNvCxnSpPr/>
          <p:nvPr/>
        </p:nvCxnSpPr>
        <p:spPr>
          <a:xfrm flipV="1">
            <a:off x="9473083" y="1789611"/>
            <a:ext cx="442284" cy="227733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/>
          <p:nvPr/>
        </p:nvCxnSpPr>
        <p:spPr>
          <a:xfrm>
            <a:off x="9473083" y="2010121"/>
            <a:ext cx="442284" cy="251918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/>
          <p:nvPr/>
        </p:nvCxnSpPr>
        <p:spPr>
          <a:xfrm flipV="1">
            <a:off x="9603173" y="2911466"/>
            <a:ext cx="400035" cy="184138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/>
          <p:nvPr/>
        </p:nvCxnSpPr>
        <p:spPr>
          <a:xfrm>
            <a:off x="9603173" y="3108966"/>
            <a:ext cx="339350" cy="260827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Box 57"/>
          <p:cNvSpPr txBox="1"/>
          <p:nvPr/>
        </p:nvSpPr>
        <p:spPr>
          <a:xfrm>
            <a:off x="473986" y="2751769"/>
            <a:ext cx="55151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FF00"/>
                </a:solidFill>
              </a:rPr>
              <a:t>Phương trình: 2(36 – x) + 4x = 100</a:t>
            </a:r>
            <a:endParaRPr lang="en-US" sz="2800" dirty="0">
              <a:solidFill>
                <a:srgbClr val="FFFF00"/>
              </a:solidFill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9942523" y="2572383"/>
            <a:ext cx="259966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/>
              <a:t>Số</a:t>
            </a:r>
            <a:r>
              <a:rPr lang="en-US" sz="2800" dirty="0" smtClean="0"/>
              <a:t> </a:t>
            </a:r>
            <a:r>
              <a:rPr lang="en-US" sz="2800" dirty="0" err="1" smtClean="0"/>
              <a:t>chân</a:t>
            </a:r>
            <a:r>
              <a:rPr lang="en-US" sz="2800" dirty="0" smtClean="0"/>
              <a:t> </a:t>
            </a:r>
            <a:r>
              <a:rPr lang="en-US" sz="2800" dirty="0" err="1" smtClean="0"/>
              <a:t>gà</a:t>
            </a:r>
            <a:r>
              <a:rPr lang="en-US" sz="2800" dirty="0" smtClean="0"/>
              <a:t>  </a:t>
            </a:r>
            <a:endParaRPr lang="en-US" sz="2800" dirty="0"/>
          </a:p>
        </p:txBody>
      </p:sp>
      <p:sp>
        <p:nvSpPr>
          <p:cNvPr id="67" name="TextBox 66"/>
          <p:cNvSpPr txBox="1"/>
          <p:nvPr/>
        </p:nvSpPr>
        <p:spPr>
          <a:xfrm>
            <a:off x="6124507" y="5510204"/>
            <a:ext cx="56095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92D050"/>
                </a:solidFill>
              </a:rPr>
              <a:t> </a:t>
            </a:r>
            <a:r>
              <a:rPr lang="en-US" sz="2800" dirty="0" smtClean="0">
                <a:solidFill>
                  <a:schemeClr val="bg1"/>
                </a:solidFill>
              </a:rPr>
              <a:t>Hỏi số con gà số con chó ?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6069163" y="3831522"/>
            <a:ext cx="53652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u="sng" dirty="0" err="1" smtClean="0">
                <a:solidFill>
                  <a:srgbClr val="92D050"/>
                </a:solidFill>
              </a:rPr>
              <a:t>Mối</a:t>
            </a:r>
            <a:r>
              <a:rPr lang="en-US" sz="2800" u="sng" dirty="0" smtClean="0">
                <a:solidFill>
                  <a:srgbClr val="92D050"/>
                </a:solidFill>
              </a:rPr>
              <a:t> </a:t>
            </a:r>
            <a:r>
              <a:rPr lang="en-US" sz="2800" u="sng" dirty="0" err="1" smtClean="0">
                <a:solidFill>
                  <a:srgbClr val="92D050"/>
                </a:solidFill>
              </a:rPr>
              <a:t>quan</a:t>
            </a:r>
            <a:r>
              <a:rPr lang="en-US" sz="2800" u="sng" dirty="0" smtClean="0">
                <a:solidFill>
                  <a:srgbClr val="92D050"/>
                </a:solidFill>
              </a:rPr>
              <a:t> </a:t>
            </a:r>
            <a:r>
              <a:rPr lang="en-US" sz="2800" u="sng" dirty="0" err="1" smtClean="0">
                <a:solidFill>
                  <a:srgbClr val="92D050"/>
                </a:solidFill>
              </a:rPr>
              <a:t>hệ</a:t>
            </a:r>
            <a:r>
              <a:rPr lang="en-US" sz="2800" u="sng" dirty="0" smtClean="0">
                <a:solidFill>
                  <a:srgbClr val="92D050"/>
                </a:solidFill>
              </a:rPr>
              <a:t> </a:t>
            </a:r>
            <a:r>
              <a:rPr lang="en-US" sz="2800" u="sng" dirty="0" err="1" smtClean="0">
                <a:solidFill>
                  <a:srgbClr val="92D050"/>
                </a:solidFill>
              </a:rPr>
              <a:t>giữa</a:t>
            </a:r>
            <a:r>
              <a:rPr lang="en-US" sz="2800" u="sng" dirty="0" smtClean="0">
                <a:solidFill>
                  <a:srgbClr val="92D050"/>
                </a:solidFill>
              </a:rPr>
              <a:t> </a:t>
            </a:r>
            <a:r>
              <a:rPr lang="en-US" sz="2800" u="sng" dirty="0" err="1" smtClean="0">
                <a:solidFill>
                  <a:srgbClr val="92D050"/>
                </a:solidFill>
              </a:rPr>
              <a:t>các</a:t>
            </a:r>
            <a:r>
              <a:rPr lang="en-US" sz="2800" u="sng" dirty="0" smtClean="0">
                <a:solidFill>
                  <a:srgbClr val="92D050"/>
                </a:solidFill>
              </a:rPr>
              <a:t> </a:t>
            </a:r>
            <a:r>
              <a:rPr lang="en-US" sz="2800" u="sng" dirty="0" err="1" smtClean="0">
                <a:solidFill>
                  <a:srgbClr val="92D050"/>
                </a:solidFill>
              </a:rPr>
              <a:t>đại</a:t>
            </a:r>
            <a:r>
              <a:rPr lang="en-US" sz="2800" u="sng" dirty="0" smtClean="0">
                <a:solidFill>
                  <a:srgbClr val="92D050"/>
                </a:solidFill>
              </a:rPr>
              <a:t> </a:t>
            </a:r>
            <a:r>
              <a:rPr lang="en-US" sz="2800" u="sng" dirty="0" err="1" smtClean="0">
                <a:solidFill>
                  <a:srgbClr val="92D050"/>
                </a:solidFill>
              </a:rPr>
              <a:t>lượng</a:t>
            </a:r>
            <a:r>
              <a:rPr lang="en-US" sz="2800" u="sng" dirty="0" smtClean="0">
                <a:solidFill>
                  <a:srgbClr val="92D050"/>
                </a:solidFill>
              </a:rPr>
              <a:t>: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6172198" y="4417689"/>
            <a:ext cx="604019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/>
              <a:t>Tổng</a:t>
            </a:r>
            <a:r>
              <a:rPr lang="en-US" sz="2800" dirty="0" smtClean="0"/>
              <a:t> </a:t>
            </a:r>
            <a:r>
              <a:rPr lang="en-US" sz="2800" dirty="0" err="1" smtClean="0"/>
              <a:t>số</a:t>
            </a:r>
            <a:r>
              <a:rPr lang="en-US" sz="2800" dirty="0" smtClean="0"/>
              <a:t> con </a:t>
            </a:r>
            <a:r>
              <a:rPr lang="en-US" sz="2800" dirty="0" err="1" smtClean="0"/>
              <a:t>gà</a:t>
            </a:r>
            <a:r>
              <a:rPr lang="en-US" sz="2800" dirty="0" smtClean="0"/>
              <a:t> </a:t>
            </a:r>
            <a:r>
              <a:rPr lang="en-US" sz="2800" dirty="0" err="1" smtClean="0"/>
              <a:t>và</a:t>
            </a:r>
            <a:r>
              <a:rPr lang="en-US" sz="2800" dirty="0" smtClean="0"/>
              <a:t> con </a:t>
            </a:r>
            <a:r>
              <a:rPr lang="en-US" sz="2800" dirty="0" err="1" smtClean="0"/>
              <a:t>chó</a:t>
            </a:r>
            <a:r>
              <a:rPr lang="en-US" sz="2800" dirty="0" smtClean="0"/>
              <a:t>: 36 con</a:t>
            </a:r>
            <a:endParaRPr lang="en-US" sz="2800" dirty="0"/>
          </a:p>
        </p:txBody>
      </p:sp>
      <p:sp>
        <p:nvSpPr>
          <p:cNvPr id="40" name="TextBox 39"/>
          <p:cNvSpPr txBox="1"/>
          <p:nvPr/>
        </p:nvSpPr>
        <p:spPr>
          <a:xfrm>
            <a:off x="6172198" y="4973548"/>
            <a:ext cx="73382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/>
              <a:t>Tổng</a:t>
            </a:r>
            <a:r>
              <a:rPr lang="en-US" sz="2800" dirty="0" smtClean="0"/>
              <a:t> </a:t>
            </a:r>
            <a:r>
              <a:rPr lang="en-US" sz="2800" dirty="0" err="1" smtClean="0"/>
              <a:t>số</a:t>
            </a:r>
            <a:r>
              <a:rPr lang="en-US" sz="2800" dirty="0" smtClean="0"/>
              <a:t> </a:t>
            </a:r>
            <a:r>
              <a:rPr lang="en-US" sz="2800" dirty="0" err="1" smtClean="0"/>
              <a:t>chân</a:t>
            </a:r>
            <a:r>
              <a:rPr lang="en-US" sz="2800" dirty="0" smtClean="0"/>
              <a:t> </a:t>
            </a:r>
            <a:r>
              <a:rPr lang="en-US" sz="2800" dirty="0" err="1" smtClean="0"/>
              <a:t>gà</a:t>
            </a:r>
            <a:r>
              <a:rPr lang="en-US" sz="2800" dirty="0" smtClean="0"/>
              <a:t> </a:t>
            </a:r>
            <a:r>
              <a:rPr lang="en-US" sz="2800" dirty="0" err="1" smtClean="0"/>
              <a:t>và</a:t>
            </a:r>
            <a:r>
              <a:rPr lang="en-US" sz="2800" dirty="0" smtClean="0"/>
              <a:t> </a:t>
            </a:r>
            <a:r>
              <a:rPr lang="en-US" sz="2800" dirty="0" err="1" smtClean="0"/>
              <a:t>chân</a:t>
            </a:r>
            <a:r>
              <a:rPr lang="en-US" sz="2800" dirty="0" smtClean="0"/>
              <a:t> </a:t>
            </a:r>
            <a:r>
              <a:rPr lang="en-US" sz="2800" dirty="0" err="1" smtClean="0"/>
              <a:t>chó</a:t>
            </a:r>
            <a:r>
              <a:rPr lang="en-US" sz="2800" dirty="0" smtClean="0"/>
              <a:t>: 100 </a:t>
            </a:r>
            <a:r>
              <a:rPr lang="en-US" sz="2800" dirty="0" err="1" smtClean="0"/>
              <a:t>chân</a:t>
            </a:r>
            <a:endParaRPr lang="en-US" sz="2800" dirty="0"/>
          </a:p>
        </p:txBody>
      </p:sp>
      <p:sp>
        <p:nvSpPr>
          <p:cNvPr id="42" name="TextBox 41"/>
          <p:cNvSpPr txBox="1"/>
          <p:nvPr/>
        </p:nvSpPr>
        <p:spPr>
          <a:xfrm>
            <a:off x="370111" y="550045"/>
            <a:ext cx="472370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C000"/>
                </a:solidFill>
              </a:rPr>
              <a:t>Nếu gọi số chó là x </a:t>
            </a:r>
            <a:endParaRPr lang="en-US" sz="2800" dirty="0">
              <a:solidFill>
                <a:srgbClr val="FFC000"/>
              </a:solidFill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270679" y="3258009"/>
            <a:ext cx="424275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C000"/>
                </a:solidFill>
              </a:rPr>
              <a:t>Nếu gọi số chân gà là x</a:t>
            </a:r>
            <a:endParaRPr lang="en-US" sz="2800" dirty="0">
              <a:solidFill>
                <a:srgbClr val="FFC000"/>
              </a:solidFill>
            </a:endParaRPr>
          </a:p>
        </p:txBody>
      </p:sp>
      <p:graphicFrame>
        <p:nvGraphicFramePr>
          <p:cNvPr id="49" name="Table 4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5754600"/>
              </p:ext>
            </p:extLst>
          </p:nvPr>
        </p:nvGraphicFramePr>
        <p:xfrm>
          <a:off x="248986" y="3882623"/>
          <a:ext cx="5616122" cy="19731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374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300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4867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16065"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solidFill>
                      <a:srgbClr val="0F4B3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solidFill>
                      <a:srgbClr val="0F4B3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solidFill>
                      <a:srgbClr val="0F4B3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1039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aseline="0" dirty="0" smtClean="0"/>
                        <a:t> </a:t>
                      </a:r>
                      <a:endParaRPr lang="en-US" sz="2800" dirty="0" smtClean="0"/>
                    </a:p>
                  </a:txBody>
                  <a:tcPr>
                    <a:solidFill>
                      <a:srgbClr val="0F4B3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solidFill>
                      <a:srgbClr val="0F4B3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solidFill>
                      <a:srgbClr val="0F4B3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44583"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solidFill>
                      <a:srgbClr val="0F4B3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solidFill>
                      <a:srgbClr val="0F4B3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solidFill>
                      <a:srgbClr val="0F4B3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50" name="TextBox 49"/>
          <p:cNvSpPr txBox="1"/>
          <p:nvPr/>
        </p:nvSpPr>
        <p:spPr>
          <a:xfrm>
            <a:off x="1813297" y="3867330"/>
            <a:ext cx="141825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err="1" smtClean="0"/>
              <a:t>Số</a:t>
            </a:r>
            <a:r>
              <a:rPr lang="en-US" sz="2800" dirty="0" smtClean="0"/>
              <a:t> con</a:t>
            </a:r>
            <a:endParaRPr lang="en-US" sz="2800" dirty="0"/>
          </a:p>
        </p:txBody>
      </p:sp>
      <p:sp>
        <p:nvSpPr>
          <p:cNvPr id="52" name="Rectangle 51"/>
          <p:cNvSpPr/>
          <p:nvPr/>
        </p:nvSpPr>
        <p:spPr>
          <a:xfrm>
            <a:off x="4050083" y="3858386"/>
            <a:ext cx="133081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800" dirty="0" smtClean="0"/>
              <a:t>Số chân</a:t>
            </a:r>
            <a:endParaRPr lang="en-US" sz="2800" dirty="0"/>
          </a:p>
        </p:txBody>
      </p:sp>
      <p:sp>
        <p:nvSpPr>
          <p:cNvPr id="54" name="Rectangle 53"/>
          <p:cNvSpPr/>
          <p:nvPr/>
        </p:nvSpPr>
        <p:spPr>
          <a:xfrm>
            <a:off x="483825" y="4527927"/>
            <a:ext cx="69281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800" dirty="0" err="1" smtClean="0"/>
              <a:t>Gà</a:t>
            </a:r>
            <a:r>
              <a:rPr lang="en-US" sz="2800" baseline="0" dirty="0" smtClean="0"/>
              <a:t> </a:t>
            </a:r>
            <a:endParaRPr lang="en-US" sz="2800" dirty="0"/>
          </a:p>
        </p:txBody>
      </p:sp>
      <p:sp>
        <p:nvSpPr>
          <p:cNvPr id="55" name="Rectangle 54"/>
          <p:cNvSpPr/>
          <p:nvPr/>
        </p:nvSpPr>
        <p:spPr>
          <a:xfrm>
            <a:off x="416059" y="5248594"/>
            <a:ext cx="78258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800" dirty="0" err="1"/>
              <a:t>C</a:t>
            </a:r>
            <a:r>
              <a:rPr lang="en-US" sz="2800" dirty="0" err="1" smtClean="0"/>
              <a:t>hó</a:t>
            </a:r>
            <a:endParaRPr lang="en-US" sz="2800" dirty="0"/>
          </a:p>
        </p:txBody>
      </p:sp>
      <p:sp>
        <p:nvSpPr>
          <p:cNvPr id="61" name="TextBox 60"/>
          <p:cNvSpPr txBox="1"/>
          <p:nvPr/>
        </p:nvSpPr>
        <p:spPr>
          <a:xfrm>
            <a:off x="4503524" y="4417689"/>
            <a:ext cx="49797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x</a:t>
            </a:r>
            <a:endParaRPr lang="en-US" sz="2800" dirty="0"/>
          </a:p>
        </p:txBody>
      </p:sp>
      <p:graphicFrame>
        <p:nvGraphicFramePr>
          <p:cNvPr id="62" name="Object 6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29488831"/>
              </p:ext>
            </p:extLst>
          </p:nvPr>
        </p:nvGraphicFramePr>
        <p:xfrm>
          <a:off x="2392055" y="4307956"/>
          <a:ext cx="339910" cy="84977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372" name="Equation" r:id="rId3" imgW="177480" imgH="444240" progId="Equation.DSMT4">
                  <p:embed/>
                </p:oleObj>
              </mc:Choice>
              <mc:Fallback>
                <p:oleObj name="Equation" r:id="rId3" imgW="177480" imgH="444240" progId="Equation.DSMT4">
                  <p:embed/>
                  <p:pic>
                    <p:nvPicPr>
                      <p:cNvPr id="25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92055" y="4307956"/>
                        <a:ext cx="339910" cy="849777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3" name="TextBox 62"/>
          <p:cNvSpPr txBox="1"/>
          <p:nvPr/>
        </p:nvSpPr>
        <p:spPr>
          <a:xfrm>
            <a:off x="4169737" y="5157733"/>
            <a:ext cx="13156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100 - x</a:t>
            </a:r>
            <a:endParaRPr lang="en-US" sz="2800" dirty="0"/>
          </a:p>
        </p:txBody>
      </p:sp>
      <p:graphicFrame>
        <p:nvGraphicFramePr>
          <p:cNvPr id="64" name="Object 6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06530244"/>
              </p:ext>
            </p:extLst>
          </p:nvPr>
        </p:nvGraphicFramePr>
        <p:xfrm>
          <a:off x="2104866" y="5119886"/>
          <a:ext cx="1025980" cy="780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373" name="Equation" r:id="rId5" imgW="583920" imgH="444240" progId="Equation.DSMT4">
                  <p:embed/>
                </p:oleObj>
              </mc:Choice>
              <mc:Fallback>
                <p:oleObj name="Equation" r:id="rId5" imgW="583920" imgH="444240" progId="Equation.DSMT4">
                  <p:embed/>
                  <p:pic>
                    <p:nvPicPr>
                      <p:cNvPr id="26" name="Object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04866" y="5119886"/>
                        <a:ext cx="1025980" cy="780637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5" name="Object 6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05634569"/>
              </p:ext>
            </p:extLst>
          </p:nvPr>
        </p:nvGraphicFramePr>
        <p:xfrm>
          <a:off x="2562010" y="5855759"/>
          <a:ext cx="2498643" cy="910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374" name="Equation" r:id="rId7" imgW="1218960" imgH="444240" progId="Equation.DSMT4">
                  <p:embed/>
                </p:oleObj>
              </mc:Choice>
              <mc:Fallback>
                <p:oleObj name="Equation" r:id="rId7" imgW="1218960" imgH="444240" progId="Equation.DSMT4">
                  <p:embed/>
                  <p:pic>
                    <p:nvPicPr>
                      <p:cNvPr id="27" name="Object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62010" y="5855759"/>
                        <a:ext cx="2498643" cy="910963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6" name="TextBox 65"/>
          <p:cNvSpPr txBox="1"/>
          <p:nvPr/>
        </p:nvSpPr>
        <p:spPr>
          <a:xfrm>
            <a:off x="402272" y="6022924"/>
            <a:ext cx="227512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solidFill>
                  <a:srgbClr val="FFFF00"/>
                </a:solidFill>
              </a:rPr>
              <a:t>Phương</a:t>
            </a:r>
            <a:r>
              <a:rPr lang="en-US" sz="2800" dirty="0" smtClean="0">
                <a:solidFill>
                  <a:srgbClr val="FFFF00"/>
                </a:solidFill>
              </a:rPr>
              <a:t> </a:t>
            </a:r>
            <a:r>
              <a:rPr lang="en-US" sz="2800" dirty="0" err="1" smtClean="0">
                <a:solidFill>
                  <a:srgbClr val="FFFF00"/>
                </a:solidFill>
              </a:rPr>
              <a:t>trình</a:t>
            </a:r>
            <a:r>
              <a:rPr lang="en-US" sz="2800" dirty="0" smtClean="0">
                <a:solidFill>
                  <a:srgbClr val="FFFF00"/>
                </a:solidFill>
              </a:rPr>
              <a:t>: </a:t>
            </a:r>
            <a:endParaRPr lang="en-US" sz="28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00269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5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19" grpId="0"/>
      <p:bldP spid="20" grpId="0"/>
      <p:bldP spid="21" grpId="0"/>
      <p:bldP spid="37" grpId="0"/>
      <p:bldP spid="38" grpId="0"/>
      <p:bldP spid="39" grpId="0"/>
      <p:bldP spid="58" grpId="0"/>
      <p:bldP spid="59" grpId="0"/>
      <p:bldP spid="67" grpId="0"/>
      <p:bldP spid="34" grpId="0"/>
      <p:bldP spid="36" grpId="0"/>
      <p:bldP spid="40" grpId="0"/>
      <p:bldP spid="42" grpId="0"/>
      <p:bldP spid="45" grpId="0"/>
      <p:bldP spid="50" grpId="0"/>
      <p:bldP spid="52" grpId="0"/>
      <p:bldP spid="54" grpId="0"/>
      <p:bldP spid="55" grpId="0"/>
      <p:bldP spid="61" grpId="0"/>
      <p:bldP spid="63" grpId="0"/>
      <p:bldP spid="66" grpId="0"/>
    </p:bldLst>
  </p:timing>
</p:sld>
</file>

<file path=ppt/theme/theme1.xml><?xml version="1.0" encoding="utf-8"?>
<a:theme xmlns:a="http://schemas.openxmlformats.org/drawingml/2006/main" name="Office Theme">
  <a:themeElements>
    <a:clrScheme name="Custom 1">
      <a:dk1>
        <a:srgbClr val="FFFFFF"/>
      </a:dk1>
      <a:lt1>
        <a:srgbClr val="FFFFFF"/>
      </a:lt1>
      <a:dk2>
        <a:srgbClr val="FFFFFF"/>
      </a:dk2>
      <a:lt2>
        <a:srgbClr val="FFFFFF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-Times New Roman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3216</TotalTime>
  <Words>2212</Words>
  <Application>Microsoft Office PowerPoint</Application>
  <PresentationFormat>Widescreen</PresentationFormat>
  <Paragraphs>305</Paragraphs>
  <Slides>18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6" baseType="lpstr">
      <vt:lpstr>.VnAristote</vt:lpstr>
      <vt:lpstr>Arial</vt:lpstr>
      <vt:lpstr>Gigi</vt:lpstr>
      <vt:lpstr>Symbol</vt:lpstr>
      <vt:lpstr>Times New Roman</vt:lpstr>
      <vt:lpstr>Wingdings</vt:lpstr>
      <vt:lpstr>Office Theme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Gọi số học sinh giỏi kì I của lớp 8A là x (học sinh) ĐK: x  N*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710</cp:revision>
  <dcterms:created xsi:type="dcterms:W3CDTF">2020-03-16T02:44:42Z</dcterms:created>
  <dcterms:modified xsi:type="dcterms:W3CDTF">2020-05-20T13:41:13Z</dcterms:modified>
</cp:coreProperties>
</file>