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Default Extension="svg" ContentType="image/svg+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wdp" ContentType="image/vnd.ms-photo"/>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8"/>
  </p:notesMasterIdLst>
  <p:sldIdLst>
    <p:sldId id="256" r:id="rId5"/>
    <p:sldId id="294" r:id="rId6"/>
    <p:sldId id="293" r:id="rId7"/>
    <p:sldId id="284" r:id="rId8"/>
    <p:sldId id="286" r:id="rId9"/>
    <p:sldId id="287" r:id="rId10"/>
    <p:sldId id="288" r:id="rId11"/>
    <p:sldId id="289" r:id="rId12"/>
    <p:sldId id="290" r:id="rId13"/>
    <p:sldId id="291" r:id="rId14"/>
    <p:sldId id="295" r:id="rId15"/>
    <p:sldId id="257" r:id="rId16"/>
    <p:sldId id="258" r:id="rId17"/>
    <p:sldId id="264" r:id="rId18"/>
    <p:sldId id="265" r:id="rId19"/>
    <p:sldId id="298" r:id="rId20"/>
    <p:sldId id="266" r:id="rId21"/>
    <p:sldId id="299" r:id="rId22"/>
    <p:sldId id="296" r:id="rId23"/>
    <p:sldId id="297" r:id="rId24"/>
    <p:sldId id="283" r:id="rId25"/>
    <p:sldId id="279" r:id="rId26"/>
    <p:sldId id="29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DE6D5"/>
    <a:srgbClr val="15142A"/>
    <a:srgbClr val="FAED3B"/>
    <a:srgbClr val="70AD47"/>
    <a:srgbClr val="A7FDFF"/>
    <a:srgbClr val="3CDFE6"/>
    <a:srgbClr val="0C0D0E"/>
    <a:srgbClr val="1F4E79"/>
    <a:srgbClr val="ED7D31"/>
    <a:srgbClr val="C55A1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56" autoAdjust="0"/>
    <p:restoredTop sz="84954" autoAdjust="0"/>
  </p:normalViewPr>
  <p:slideViewPr>
    <p:cSldViewPr snapToGrid="0">
      <p:cViewPr>
        <p:scale>
          <a:sx n="66" d="100"/>
          <a:sy n="66" d="100"/>
        </p:scale>
        <p:origin x="-504" y="-7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5" Type="http://schemas.openxmlformats.org/officeDocument/2006/relationships/image" Target="../media/image29.png"/><Relationship Id="rId4" Type="http://schemas.openxmlformats.org/officeDocument/2006/relationships/image" Target="../media/image28.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wmf"/><Relationship Id="rId4" Type="http://schemas.openxmlformats.org/officeDocument/2006/relationships/image" Target="../media/image6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image" Target="../media/image35.emf"/><Relationship Id="rId4" Type="http://schemas.openxmlformats.org/officeDocument/2006/relationships/image" Target="../media/image38.e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image" Target="../media/image41.emf"/><Relationship Id="rId7" Type="http://schemas.openxmlformats.org/officeDocument/2006/relationships/image" Target="../media/image45.wmf"/><Relationship Id="rId2" Type="http://schemas.openxmlformats.org/officeDocument/2006/relationships/image" Target="../media/image40.emf"/><Relationship Id="rId1" Type="http://schemas.openxmlformats.org/officeDocument/2006/relationships/image" Target="../media/image39.wmf"/><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 Id="rId9" Type="http://schemas.openxmlformats.org/officeDocument/2006/relationships/image" Target="../media/image47.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emf"/><Relationship Id="rId1" Type="http://schemas.openxmlformats.org/officeDocument/2006/relationships/image" Target="../media/image50.emf"/><Relationship Id="rId4" Type="http://schemas.openxmlformats.org/officeDocument/2006/relationships/image" Target="../media/image5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 Id="rId6" Type="http://schemas.openxmlformats.org/officeDocument/2006/relationships/image" Target="../media/image59.wmf"/><Relationship Id="rId5" Type="http://schemas.openxmlformats.org/officeDocument/2006/relationships/image" Target="../media/image58.wmf"/><Relationship Id="rId4" Type="http://schemas.openxmlformats.org/officeDocument/2006/relationships/image" Target="../media/image57.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6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pPr/>
              <a:t>8/2/2021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pPr/>
              <a:t>‹#›</a:t>
            </a:fld>
            <a:endParaRPr lang="en-US"/>
          </a:p>
        </p:txBody>
      </p:sp>
    </p:spTree>
    <p:extLst>
      <p:ext uri="{BB962C8B-B14F-4D97-AF65-F5344CB8AC3E}">
        <p14:creationId xmlns:p14="http://schemas.microsoft.com/office/powerpoint/2010/main" xmlns=""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pPr/>
              <a:t>17</a:t>
            </a:fld>
            <a:endParaRPr lang="en-US"/>
          </a:p>
        </p:txBody>
      </p:sp>
    </p:spTree>
    <p:extLst>
      <p:ext uri="{BB962C8B-B14F-4D97-AF65-F5344CB8AC3E}">
        <p14:creationId xmlns:p14="http://schemas.microsoft.com/office/powerpoint/2010/main" xmlns="" val="3037291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pPr/>
              <a:t>22</a:t>
            </a:fld>
            <a:endParaRPr lang="en-US"/>
          </a:p>
        </p:txBody>
      </p:sp>
    </p:spTree>
    <p:extLst>
      <p:ext uri="{BB962C8B-B14F-4D97-AF65-F5344CB8AC3E}">
        <p14:creationId xmlns:p14="http://schemas.microsoft.com/office/powerpoint/2010/main" xmlns="" val="2934024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A6BB99EB-0E86-4FEA-A9C4-501D4E755A2B}"/>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5" name="Footer Placeholder 4">
            <a:extLst>
              <a:ext uri="{FF2B5EF4-FFF2-40B4-BE49-F238E27FC236}">
                <a16:creationId xmlns:a16="http://schemas.microsoft.com/office/drawing/2014/main" xmlns=""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FE995127-BE30-42B7-9BE5-B83CC6A2E685}"/>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3009751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AAE108-9C7F-4CDC-AD71-B576580A199F}"/>
              </a:ext>
            </a:extLst>
          </p:cNvPr>
          <p:cNvSpPr>
            <a:spLocks noGrp="1"/>
          </p:cNvSpPr>
          <p:nvPr>
            <p:ph type="title" hasCustomPrompt="1"/>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3" name="Content Placeholder 2">
            <a:extLst>
              <a:ext uri="{FF2B5EF4-FFF2-40B4-BE49-F238E27FC236}">
                <a16:creationId xmlns:a16="http://schemas.microsoft.com/office/drawing/2014/main" xmlns=""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984E866-B322-455F-AC32-8C164B8CD9C7}"/>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5" name="Footer Placeholder 4">
            <a:extLst>
              <a:ext uri="{FF2B5EF4-FFF2-40B4-BE49-F238E27FC236}">
                <a16:creationId xmlns:a16="http://schemas.microsoft.com/office/drawing/2014/main" xmlns=""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5BF34AFC-4299-43F1-A312-79EF0102CEFF}"/>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155274621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E90EEBE1-2BAF-4C94-8403-6E8454F9BC46}"/>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5" name="Footer Placeholder 4">
            <a:extLst>
              <a:ext uri="{FF2B5EF4-FFF2-40B4-BE49-F238E27FC236}">
                <a16:creationId xmlns:a16="http://schemas.microsoft.com/office/drawing/2014/main" xmlns=""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E5130D95-EF5F-4A0A-93BD-73AEE2C2FF1B}"/>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0589105E-DF25-4F38-BDE2-9B00C2C44FC6}"/>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6" name="Footer Placeholder 5">
            <a:extLst>
              <a:ext uri="{FF2B5EF4-FFF2-40B4-BE49-F238E27FC236}">
                <a16:creationId xmlns:a16="http://schemas.microsoft.com/office/drawing/2014/main" xmlns=""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8BC5C5C0-08E4-4F7B-9E80-8925539D221B}"/>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8DBB3B14-C886-4F84-9FD5-11C8320E1FED}"/>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8" name="Footer Placeholder 7">
            <a:extLst>
              <a:ext uri="{FF2B5EF4-FFF2-40B4-BE49-F238E27FC236}">
                <a16:creationId xmlns:a16="http://schemas.microsoft.com/office/drawing/2014/main" xmlns=""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xmlns="" id="{352B1A04-B244-4AE3-8997-9B075B105971}"/>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F54FEF9-8D09-4091-BE99-B6264EBD34B3}"/>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4" name="Footer Placeholder 3">
            <a:extLst>
              <a:ext uri="{FF2B5EF4-FFF2-40B4-BE49-F238E27FC236}">
                <a16:creationId xmlns:a16="http://schemas.microsoft.com/office/drawing/2014/main" xmlns=""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B2A2B27C-3C99-4208-B425-775413C53651}"/>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42A62B2-A6D1-4A6F-8B20-80606F478544}"/>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3" name="Footer Placeholder 2">
            <a:extLst>
              <a:ext uri="{FF2B5EF4-FFF2-40B4-BE49-F238E27FC236}">
                <a16:creationId xmlns:a16="http://schemas.microsoft.com/office/drawing/2014/main" xmlns=""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xmlns="" id="{45C8548B-339B-46B2-BF01-1EE3DDC72AAD}"/>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1235F890-BB8A-49E1-880A-924FD6FE4026}"/>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6" name="Footer Placeholder 5">
            <a:extLst>
              <a:ext uri="{FF2B5EF4-FFF2-40B4-BE49-F238E27FC236}">
                <a16:creationId xmlns:a16="http://schemas.microsoft.com/office/drawing/2014/main" xmlns=""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2401D9BC-0038-4041-AE2C-657BF99D41E9}"/>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xmlns=""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8BAF67FF-F8F1-4B22-A471-9317ED3A25F0}"/>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6" name="Footer Placeholder 5">
            <a:extLst>
              <a:ext uri="{FF2B5EF4-FFF2-40B4-BE49-F238E27FC236}">
                <a16:creationId xmlns:a16="http://schemas.microsoft.com/office/drawing/2014/main" xmlns=""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F2A34037-0E7D-4379-ACA0-98611B2F76ED}"/>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t="-20000" b="-20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pPr/>
              <a:t>8/2/2021</a:t>
            </a:fld>
            <a:endParaRPr lang="en-US" dirty="0"/>
          </a:p>
        </p:txBody>
      </p:sp>
      <p:sp>
        <p:nvSpPr>
          <p:cNvPr id="5" name="Footer Placeholder 4">
            <a:extLst>
              <a:ext uri="{FF2B5EF4-FFF2-40B4-BE49-F238E27FC236}">
                <a16:creationId xmlns:a16="http://schemas.microsoft.com/office/drawing/2014/main" xmlns=""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xmlns=""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pPr/>
              <a:t>‹#›</a:t>
            </a:fld>
            <a:endParaRPr lang="en-US" dirty="0"/>
          </a:p>
        </p:txBody>
      </p:sp>
      <p:pic>
        <p:nvPicPr>
          <p:cNvPr id="7" name="Picture 6" descr="Logo, company name&#10;&#10;Description automatically generated">
            <a:extLst>
              <a:ext uri="{FF2B5EF4-FFF2-40B4-BE49-F238E27FC236}">
                <a16:creationId xmlns:a16="http://schemas.microsoft.com/office/drawing/2014/main" xmlns="" id="{C617D0E3-7879-4E51-9843-14E11D752E40}"/>
              </a:ext>
            </a:extLst>
          </p:cNvPr>
          <p:cNvPicPr>
            <a:picLocks noChangeAspect="1"/>
          </p:cNvPicPr>
          <p:nvPr userDrawn="1"/>
        </p:nvPicPr>
        <p:blipFill>
          <a:blip r:embed="rId12"/>
          <a:stretch>
            <a:fillRect/>
          </a:stretch>
        </p:blipFill>
        <p:spPr>
          <a:xfrm>
            <a:off x="9411307" y="5438588"/>
            <a:ext cx="2086303" cy="1656138"/>
          </a:xfrm>
          <a:prstGeom prst="rect">
            <a:avLst/>
          </a:prstGeom>
        </p:spPr>
      </p:pic>
    </p:spTree>
    <p:extLst>
      <p:ext uri="{BB962C8B-B14F-4D97-AF65-F5344CB8AC3E}">
        <p14:creationId xmlns:p14="http://schemas.microsoft.com/office/powerpoint/2010/main" xmlns=""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5.svg"/></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2.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3.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4.bin"/><Relationship Id="rId5" Type="http://schemas.openxmlformats.org/officeDocument/2006/relationships/oleObject" Target="../embeddings/oleObject13.bin"/><Relationship Id="rId4" Type="http://schemas.openxmlformats.org/officeDocument/2006/relationships/oleObject" Target="../embeddings/oleObject12.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20.bin"/><Relationship Id="rId13" Type="http://schemas.openxmlformats.org/officeDocument/2006/relationships/oleObject" Target="../embeddings/oleObject25.bin"/><Relationship Id="rId3" Type="http://schemas.openxmlformats.org/officeDocument/2006/relationships/oleObject" Target="../embeddings/oleObject15.bin"/><Relationship Id="rId7" Type="http://schemas.openxmlformats.org/officeDocument/2006/relationships/oleObject" Target="../embeddings/oleObject19.bin"/><Relationship Id="rId12"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8.bin"/><Relationship Id="rId11" Type="http://schemas.openxmlformats.org/officeDocument/2006/relationships/oleObject" Target="../embeddings/oleObject23.bin"/><Relationship Id="rId5" Type="http://schemas.openxmlformats.org/officeDocument/2006/relationships/oleObject" Target="../embeddings/oleObject17.bin"/><Relationship Id="rId10" Type="http://schemas.openxmlformats.org/officeDocument/2006/relationships/oleObject" Target="../embeddings/oleObject22.bin"/><Relationship Id="rId4" Type="http://schemas.openxmlformats.org/officeDocument/2006/relationships/oleObject" Target="../embeddings/oleObject16.bin"/><Relationship Id="rId9" Type="http://schemas.openxmlformats.org/officeDocument/2006/relationships/oleObject" Target="../embeddings/oleObject21.bin"/><Relationship Id="rId14" Type="http://schemas.openxmlformats.org/officeDocument/2006/relationships/oleObject" Target="../embeddings/oleObject26.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28.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31.bin"/><Relationship Id="rId5" Type="http://schemas.openxmlformats.org/officeDocument/2006/relationships/oleObject" Target="../embeddings/oleObject30.bin"/><Relationship Id="rId4" Type="http://schemas.openxmlformats.org/officeDocument/2006/relationships/oleObject" Target="../embeddings/oleObject29.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38.bin"/><Relationship Id="rId3" Type="http://schemas.openxmlformats.org/officeDocument/2006/relationships/oleObject" Target="../embeddings/oleObject33.bin"/><Relationship Id="rId7"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36.bin"/><Relationship Id="rId5" Type="http://schemas.openxmlformats.org/officeDocument/2006/relationships/oleObject" Target="../embeddings/oleObject35.bin"/><Relationship Id="rId4" Type="http://schemas.openxmlformats.org/officeDocument/2006/relationships/oleObject" Target="../embeddings/oleObject34.bin"/></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40.bin"/></Relationships>
</file>

<file path=ppt/slides/_rels/slide2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oleObject" Target="../embeddings/oleObject43.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42.bin"/><Relationship Id="rId5" Type="http://schemas.openxmlformats.org/officeDocument/2006/relationships/oleObject" Target="../embeddings/oleObject41.bin"/><Relationship Id="rId4" Type="http://schemas.openxmlformats.org/officeDocument/2006/relationships/image" Target="../media/image62.jpeg"/></Relationships>
</file>

<file path=ppt/slides/_rels/slide23.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oleObject" Target="../embeddings/oleObject47.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46.bin"/><Relationship Id="rId5" Type="http://schemas.openxmlformats.org/officeDocument/2006/relationships/oleObject" Target="../embeddings/oleObject45.bin"/><Relationship Id="rId4" Type="http://schemas.openxmlformats.org/officeDocument/2006/relationships/oleObject" Target="../embeddings/oleObject44.bin"/></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jpe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4.png"/><Relationship Id="rId18" Type="http://schemas.openxmlformats.org/officeDocument/2006/relationships/image" Target="../media/image17.png"/><Relationship Id="rId26" Type="http://schemas.openxmlformats.org/officeDocument/2006/relationships/image" Target="../media/image21.png"/><Relationship Id="rId3" Type="http://schemas.openxmlformats.org/officeDocument/2006/relationships/image" Target="../media/image9.png"/><Relationship Id="rId21" Type="http://schemas.openxmlformats.org/officeDocument/2006/relationships/slide" Target="slide10.xml"/><Relationship Id="rId7" Type="http://schemas.openxmlformats.org/officeDocument/2006/relationships/slide" Target="slide11.xml"/><Relationship Id="rId12" Type="http://schemas.openxmlformats.org/officeDocument/2006/relationships/slide" Target="slide8.xml"/><Relationship Id="rId17" Type="http://schemas.microsoft.com/office/2007/relationships/hdphoto" Target="../media/hdphoto3.wdp"/><Relationship Id="rId25" Type="http://schemas.microsoft.com/office/2007/relationships/media" Target="../media/media1.mp3"/><Relationship Id="rId2" Type="http://schemas.openxmlformats.org/officeDocument/2006/relationships/slideLayout" Target="../slideLayouts/slideLayout2.xml"/><Relationship Id="rId16" Type="http://schemas.openxmlformats.org/officeDocument/2006/relationships/image" Target="../media/image16.png"/><Relationship Id="rId20" Type="http://schemas.openxmlformats.org/officeDocument/2006/relationships/image" Target="../media/image18.png"/><Relationship Id="rId1" Type="http://schemas.openxmlformats.org/officeDocument/2006/relationships/audio" Target="../media/media1.mp3"/><Relationship Id="rId6" Type="http://schemas.openxmlformats.org/officeDocument/2006/relationships/image" Target="../media/image11.png"/><Relationship Id="rId11" Type="http://schemas.microsoft.com/office/2007/relationships/hdphoto" Target="../media/hdphoto2.wdp"/><Relationship Id="rId24" Type="http://schemas.openxmlformats.org/officeDocument/2006/relationships/image" Target="../media/image20.jpeg"/><Relationship Id="rId5" Type="http://schemas.openxmlformats.org/officeDocument/2006/relationships/slide" Target="slide6.xml"/><Relationship Id="rId15" Type="http://schemas.openxmlformats.org/officeDocument/2006/relationships/image" Target="../media/image15.jpeg"/><Relationship Id="rId23" Type="http://schemas.openxmlformats.org/officeDocument/2006/relationships/slide" Target="slide7.xml"/><Relationship Id="rId19" Type="http://schemas.microsoft.com/office/2007/relationships/hdphoto" Target="../media/hdphoto4.wdp"/><Relationship Id="rId4" Type="http://schemas.openxmlformats.org/officeDocument/2006/relationships/image" Target="../media/image10.gif"/><Relationship Id="rId9" Type="http://schemas.openxmlformats.org/officeDocument/2006/relationships/image" Target="../media/image13.png"/><Relationship Id="rId14" Type="http://schemas.openxmlformats.org/officeDocument/2006/relationships/slide" Target="slide9.xml"/><Relationship Id="rId22" Type="http://schemas.openxmlformats.org/officeDocument/2006/relationships/image" Target="../media/image19.jpeg"/></Relationships>
</file>

<file path=ppt/slides/_rels/slide6.xml.rels><?xml version="1.0" encoding="UTF-8" standalone="yes"?>
<Relationships xmlns="http://schemas.openxmlformats.org/package/2006/relationships"><Relationship Id="rId8" Type="http://schemas.microsoft.com/office/2007/relationships/hdphoto" Target="../media/hdphoto7.wdp"/><Relationship Id="rId3" Type="http://schemas.microsoft.com/office/2007/relationships/hdphoto" Target="../media/hdphoto5.wdp"/><Relationship Id="rId7" Type="http://schemas.openxmlformats.org/officeDocument/2006/relationships/image" Target="../media/image24.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slide" Target="slide5.xml"/><Relationship Id="rId5" Type="http://schemas.microsoft.com/office/2007/relationships/hdphoto" Target="../media/hdphoto6.wdp"/><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22.png"/><Relationship Id="rId7" Type="http://schemas.openxmlformats.org/officeDocument/2006/relationships/oleObject" Target="../embeddings/oleObject2.bin"/><Relationship Id="rId12"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microsoft.com/office/2007/relationships/hdphoto" Target="../media/hdphoto6.wdp"/><Relationship Id="rId5" Type="http://schemas.openxmlformats.org/officeDocument/2006/relationships/image" Target="../media/image24.png"/><Relationship Id="rId10" Type="http://schemas.openxmlformats.org/officeDocument/2006/relationships/image" Target="../media/image23.png"/><Relationship Id="rId4" Type="http://schemas.openxmlformats.org/officeDocument/2006/relationships/slide" Target="slide5.xml"/><Relationship Id="rId9"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22.png"/><Relationship Id="rId7" Type="http://schemas.microsoft.com/office/2007/relationships/hdphoto" Target="../media/hdphoto6.wdp"/><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2.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3.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 name="!!2">
            <a:extLst>
              <a:ext uri="{FF2B5EF4-FFF2-40B4-BE49-F238E27FC236}">
                <a16:creationId xmlns:a16="http://schemas.microsoft.com/office/drawing/2014/main" xmlns="" id="{F4B5F415-7490-4054-85B4-10F7AE6D3385}"/>
              </a:ext>
            </a:extLst>
          </p:cNvPr>
          <p:cNvSpPr>
            <a:spLocks noGrp="1"/>
          </p:cNvSpPr>
          <p:nvPr>
            <p:ph type="ctrTitle"/>
          </p:nvPr>
        </p:nvSpPr>
        <p:spPr>
          <a:xfrm>
            <a:off x="2572719" y="4199125"/>
            <a:ext cx="8353585" cy="1417123"/>
          </a:xfrm>
        </p:spPr>
        <p:txBody>
          <a:bodyPr>
            <a:noAutofit/>
          </a:bodyPr>
          <a:lstStyle/>
          <a:p>
            <a:r>
              <a:rPr lang="en-US" sz="5000" b="1">
                <a:solidFill>
                  <a:schemeClr val="accent2">
                    <a:lumMod val="75000"/>
                  </a:schemeClr>
                </a:solidFill>
                <a:latin typeface="Times New Roman" panose="02020603050405020304" pitchFamily="18" charset="0"/>
                <a:cs typeface="Times New Roman" panose="02020603050405020304" pitchFamily="18" charset="0"/>
              </a:rPr>
              <a:t/>
            </a:r>
            <a:br>
              <a:rPr lang="en-US" sz="5000" b="1">
                <a:solidFill>
                  <a:schemeClr val="accent2">
                    <a:lumMod val="75000"/>
                  </a:schemeClr>
                </a:solidFill>
                <a:latin typeface="Times New Roman" panose="02020603050405020304" pitchFamily="18" charset="0"/>
                <a:cs typeface="Times New Roman" panose="02020603050405020304" pitchFamily="18" charset="0"/>
              </a:rPr>
            </a:br>
            <a:r>
              <a:rPr lang="en-US" sz="5000" b="1" smtClean="0">
                <a:solidFill>
                  <a:schemeClr val="accent2">
                    <a:lumMod val="75000"/>
                  </a:schemeClr>
                </a:solidFill>
                <a:latin typeface="Times New Roman" panose="02020603050405020304" pitchFamily="18" charset="0"/>
                <a:cs typeface="Times New Roman" panose="02020603050405020304" pitchFamily="18" charset="0"/>
              </a:rPr>
              <a:t>Bài 4. Phép nhân, phép chia các số tự nhiên</a:t>
            </a:r>
            <a:endParaRPr lang="en-US" sz="5000" b="1" dirty="0">
              <a:solidFill>
                <a:schemeClr val="accent2">
                  <a:lumMod val="75000"/>
                </a:schemeClr>
              </a:solidFill>
              <a:latin typeface="Times New Roman" panose="02020603050405020304" pitchFamily="18" charset="0"/>
              <a:cs typeface="Times New Roman" panose="02020603050405020304" pitchFamily="18" charset="0"/>
            </a:endParaRPr>
          </a:p>
        </p:txBody>
      </p:sp>
      <p:cxnSp>
        <p:nvCxnSpPr>
          <p:cNvPr id="5" name="Straight Connector 4">
            <a:extLst>
              <a:ext uri="{FF2B5EF4-FFF2-40B4-BE49-F238E27FC236}">
                <a16:creationId xmlns:a16="http://schemas.microsoft.com/office/drawing/2014/main" xmlns="" id="{AA65E432-C1E6-4C36-BF8E-2DA25E65DC32}"/>
              </a:ext>
              <a:ext uri="{C183D7F6-B498-43B3-948B-1728B52AA6E4}">
                <adec:decorative xmlns:adec="http://schemas.microsoft.com/office/drawing/2017/decorative" xmlns=""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xmlns="" id="{D05F6415-1E7C-453D-B6B7-DBF76BDA691B}"/>
              </a:ext>
            </a:extLst>
          </p:cNvPr>
          <p:cNvSpPr>
            <a:spLocks noGrp="1"/>
          </p:cNvSpPr>
          <p:nvPr>
            <p:ph type="subTitle" idx="1"/>
          </p:nvPr>
        </p:nvSpPr>
        <p:spPr>
          <a:xfrm>
            <a:off x="1651107" y="5797844"/>
            <a:ext cx="9144000" cy="850929"/>
          </a:xfrm>
        </p:spPr>
        <p:txBody>
          <a:bodyPr>
            <a:normAutofit/>
          </a:bodyPr>
          <a:lstStyle/>
          <a:p>
            <a:r>
              <a:rPr lang="en-US" sz="2800">
                <a:solidFill>
                  <a:schemeClr val="accent1">
                    <a:lumMod val="50000"/>
                  </a:schemeClr>
                </a:solidFill>
                <a:latin typeface="Times New Roman" panose="02020603050405020304" pitchFamily="18" charset="0"/>
                <a:ea typeface="Tahoma" panose="020B0604030504040204" pitchFamily="34" charset="0"/>
                <a:cs typeface="Times New Roman" panose="02020603050405020304" pitchFamily="18" charset="0"/>
              </a:rPr>
              <a:t>Giáo viên:……………………………</a:t>
            </a:r>
            <a:endParaRPr lang="en-US" sz="2800" dirty="0">
              <a:solidFill>
                <a:schemeClr val="accent1">
                  <a:lumMod val="50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p:pic>
        <p:nvPicPr>
          <p:cNvPr id="19"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3">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7">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a16="http://schemas.microsoft.com/office/drawing/2014/main" xmlns="" id="{CF2EB805-B981-47B9-9661-CF05DB551677}"/>
              </a:ext>
            </a:extLst>
          </p:cNvPr>
          <p:cNvSpPr txBox="1">
            <a:spLocks/>
          </p:cNvSpPr>
          <p:nvPr/>
        </p:nvSpPr>
        <p:spPr>
          <a:xfrm>
            <a:off x="2273084" y="222887"/>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a:solidFill>
                  <a:schemeClr val="accent1">
                    <a:lumMod val="50000"/>
                  </a:schemeClr>
                </a:solidFill>
                <a:latin typeface="Times New Roman" panose="02020603050405020304" pitchFamily="18" charset="0"/>
                <a:ea typeface="Tahoma" panose="020B0604030504040204" pitchFamily="34" charset="0"/>
                <a:cs typeface="Times New Roman" panose="02020603050405020304" pitchFamily="18" charset="0"/>
              </a:rPr>
              <a:t>    PHÒNG GD&amp;ĐT………..</a:t>
            </a:r>
          </a:p>
          <a:p>
            <a:r>
              <a:rPr lang="en-US" sz="2800">
                <a:solidFill>
                  <a:schemeClr val="accent1">
                    <a:lumMod val="50000"/>
                  </a:schemeClr>
                </a:solidFill>
                <a:latin typeface="Times New Roman" panose="02020603050405020304" pitchFamily="18" charset="0"/>
                <a:ea typeface="Tahoma" panose="020B0604030504040204" pitchFamily="34" charset="0"/>
                <a:cs typeface="Times New Roman" panose="02020603050405020304" pitchFamily="18" charset="0"/>
              </a:rPr>
              <a:t>TRƯỜNG THCS ………….……</a:t>
            </a:r>
            <a:endParaRPr lang="en-US" sz="2800" dirty="0">
              <a:solidFill>
                <a:schemeClr val="accent1">
                  <a:lumMod val="50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xmlns="" val="290639705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Nhóm 5"/>
          <p:cNvGrpSpPr/>
          <p:nvPr/>
        </p:nvGrpSpPr>
        <p:grpSpPr>
          <a:xfrm>
            <a:off x="572134" y="547262"/>
            <a:ext cx="11342627" cy="2419350"/>
            <a:chOff x="378417" y="155306"/>
            <a:chExt cx="8506970" cy="2419350"/>
          </a:xfrm>
        </p:grpSpPr>
        <p:sp>
          <p:nvSpPr>
            <p:cNvPr id="5" name="Hình chữ nhật 4"/>
            <p:cNvSpPr/>
            <p:nvPr/>
          </p:nvSpPr>
          <p:spPr>
            <a:xfrm>
              <a:off x="378417" y="155306"/>
              <a:ext cx="8096250" cy="24193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3200" smtClean="0">
                <a:solidFill>
                  <a:srgbClr val="FF0000"/>
                </a:solidFill>
              </a:endParaRPr>
            </a:p>
            <a:p>
              <a:pPr algn="ctr"/>
              <a:r>
                <a:rPr lang="en-US" sz="3200" smtClean="0">
                  <a:solidFill>
                    <a:srgbClr val="FF0000"/>
                  </a:solidFill>
                </a:rPr>
                <a:t>Câu 5. Biết số bị chia là 128, thương là 32. Vậy số chia bằng:  </a:t>
              </a:r>
              <a:endParaRPr lang="vi-VN" sz="3200">
                <a:solidFill>
                  <a:srgbClr val="FF0000"/>
                </a:solidFill>
              </a:endParaRPr>
            </a:p>
          </p:txBody>
        </p:sp>
        <p:pic>
          <p:nvPicPr>
            <p:cNvPr id="2052" name="Picture 4" descr="HÃ¬nh áº£nh cÃ³ liÃªn quan"/>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228695" y="288131"/>
              <a:ext cx="656692" cy="757238"/>
            </a:xfrm>
            <a:prstGeom prst="rect">
              <a:avLst/>
            </a:prstGeom>
            <a:noFill/>
            <a:extLst>
              <a:ext uri="{909E8E84-426E-40DD-AFC4-6F175D3DCCD1}">
                <a14:hiddenFill xmlns="" xmlns:a14="http://schemas.microsoft.com/office/drawing/2010/main">
                  <a:solidFill>
                    <a:srgbClr val="FFFFFF"/>
                  </a:solidFill>
                </a14:hiddenFill>
              </a:ext>
            </a:extLst>
          </p:spPr>
        </p:pic>
      </p:grpSp>
      <p:pic>
        <p:nvPicPr>
          <p:cNvPr id="2056" name="Picture 8" descr="Káº¿t quáº£ hÃ¬nh áº£nh cho xe cá»©u há»a hoáº¡t hÃ¬nh">
            <a:hlinkClick r:id="rId3" action="ppaction://hlinksldjump"/>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92539" y="495208"/>
            <a:ext cx="1672167" cy="975431"/>
          </a:xfrm>
          <a:prstGeom prst="rect">
            <a:avLst/>
          </a:prstGeom>
          <a:noFill/>
          <a:extLst>
            <a:ext uri="{909E8E84-426E-40DD-AFC4-6F175D3DCCD1}">
              <a14:hiddenFill xmlns="" xmlns:a14="http://schemas.microsoft.com/office/drawing/2010/main">
                <a:solidFill>
                  <a:srgbClr val="FFFFFF"/>
                </a:solidFill>
              </a14:hiddenFill>
            </a:ext>
          </a:extLst>
        </p:spPr>
      </p:pic>
      <p:sp>
        <p:nvSpPr>
          <p:cNvPr id="9" name="Hình chữ nhật 6"/>
          <p:cNvSpPr/>
          <p:nvPr/>
        </p:nvSpPr>
        <p:spPr>
          <a:xfrm>
            <a:off x="7138252" y="5310753"/>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D. 6</a:t>
            </a:r>
            <a:endParaRPr lang="vi-VN" sz="3600">
              <a:latin typeface="Arial" pitchFamily="34" charset="0"/>
              <a:cs typeface="Arial" pitchFamily="34" charset="0"/>
            </a:endParaRPr>
          </a:p>
        </p:txBody>
      </p:sp>
      <p:sp>
        <p:nvSpPr>
          <p:cNvPr id="10" name="Hình chữ nhật 6"/>
          <p:cNvSpPr/>
          <p:nvPr/>
        </p:nvSpPr>
        <p:spPr>
          <a:xfrm>
            <a:off x="2850388" y="3843581"/>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A. 3</a:t>
            </a:r>
            <a:endParaRPr lang="vi-VN" sz="3600">
              <a:latin typeface="Arial" pitchFamily="34" charset="0"/>
              <a:cs typeface="Arial" pitchFamily="34" charset="0"/>
            </a:endParaRPr>
          </a:p>
        </p:txBody>
      </p:sp>
      <p:pic>
        <p:nvPicPr>
          <p:cNvPr id="11" name="Picture 6" descr="HÃ¬nh áº£nh cÃ³ liÃªn quan"/>
          <p:cNvPicPr>
            <a:picLocks noChangeAspect="1" noChangeArrowheads="1"/>
          </p:cNvPicPr>
          <p:nvPr/>
        </p:nvPicPr>
        <p:blipFill>
          <a:blip r:embed="rId5">
            <a:extLst>
              <a:ext uri="{BEBA8EAE-BF5A-486C-A8C5-ECC9F3942E4B}">
                <a14:imgProps xmlns="" xmlns:a14="http://schemas.microsoft.com/office/drawing/2010/main">
                  <a14:imgLayer r:embed="rId6">
                    <a14:imgEffect>
                      <a14:backgroundRemoval t="0" b="100000" l="0" r="99222"/>
                    </a14:imgEffect>
                  </a14:imgLayer>
                </a14:imgProps>
              </a:ext>
              <a:ext uri="{28A0092B-C50C-407E-A947-70E740481C1C}">
                <a14:useLocalDpi xmlns="" xmlns:a14="http://schemas.microsoft.com/office/drawing/2010/main" val="0"/>
              </a:ext>
            </a:extLst>
          </a:blip>
          <a:srcRect/>
          <a:stretch>
            <a:fillRect/>
          </a:stretch>
        </p:blipFill>
        <p:spPr bwMode="auto">
          <a:xfrm flipH="1">
            <a:off x="442180" y="4138047"/>
            <a:ext cx="2907719" cy="1599245"/>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Hình chữ nhật 6"/>
          <p:cNvSpPr/>
          <p:nvPr/>
        </p:nvSpPr>
        <p:spPr>
          <a:xfrm>
            <a:off x="2816806" y="5375330"/>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B. 4</a:t>
            </a:r>
            <a:endParaRPr lang="vi-VN" sz="3600">
              <a:latin typeface="Arial" pitchFamily="34" charset="0"/>
              <a:cs typeface="Arial" pitchFamily="34" charset="0"/>
            </a:endParaRPr>
          </a:p>
        </p:txBody>
      </p:sp>
      <p:sp>
        <p:nvSpPr>
          <p:cNvPr id="13" name="Hình chữ nhật 6"/>
          <p:cNvSpPr/>
          <p:nvPr/>
        </p:nvSpPr>
        <p:spPr>
          <a:xfrm>
            <a:off x="7166664" y="3851329"/>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 5</a:t>
            </a:r>
            <a:endParaRPr lang="vi-VN" sz="3600">
              <a:latin typeface="Arial" pitchFamily="34" charset="0"/>
              <a:cs typeface="Arial" pitchFamily="34" charset="0"/>
            </a:endParaRPr>
          </a:p>
        </p:txBody>
      </p:sp>
      <p:grpSp>
        <p:nvGrpSpPr>
          <p:cNvPr id="14" name="Group 13"/>
          <p:cNvGrpSpPr/>
          <p:nvPr/>
        </p:nvGrpSpPr>
        <p:grpSpPr>
          <a:xfrm>
            <a:off x="4194629" y="2380342"/>
            <a:ext cx="4064000" cy="1422400"/>
            <a:chOff x="4122057" y="2365828"/>
            <a:chExt cx="4064000" cy="1422400"/>
          </a:xfrm>
          <a:solidFill>
            <a:srgbClr val="FF0000"/>
          </a:solidFill>
        </p:grpSpPr>
        <p:sp>
          <p:nvSpPr>
            <p:cNvPr id="15" name="Cloud 14"/>
            <p:cNvSpPr/>
            <p:nvPr/>
          </p:nvSpPr>
          <p:spPr>
            <a:xfrm>
              <a:off x="4122057" y="2365828"/>
              <a:ext cx="4064000" cy="1422400"/>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Hình chữ nhật 6"/>
            <p:cNvSpPr/>
            <p:nvPr/>
          </p:nvSpPr>
          <p:spPr>
            <a:xfrm>
              <a:off x="4702629" y="2428438"/>
              <a:ext cx="2916512" cy="1208868"/>
            </a:xfrm>
            <a:prstGeom prst="rect">
              <a:avLst/>
            </a:prstGeom>
            <a:grp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Chúc mừng</a:t>
              </a:r>
              <a:endParaRPr lang="vi-VN" sz="3600">
                <a:latin typeface="Arial" pitchFamily="34" charset="0"/>
                <a:cs typeface="Arial" pitchFamily="34" charset="0"/>
              </a:endParaRPr>
            </a:p>
          </p:txBody>
        </p:sp>
      </p:grpSp>
      <p:grpSp>
        <p:nvGrpSpPr>
          <p:cNvPr id="17" name="Group 16"/>
          <p:cNvGrpSpPr/>
          <p:nvPr/>
        </p:nvGrpSpPr>
        <p:grpSpPr>
          <a:xfrm>
            <a:off x="4288970" y="2373085"/>
            <a:ext cx="4064000" cy="1422400"/>
            <a:chOff x="4122057" y="2365828"/>
            <a:chExt cx="4064000" cy="1422400"/>
          </a:xfrm>
        </p:grpSpPr>
        <p:sp>
          <p:nvSpPr>
            <p:cNvPr id="18" name="Cloud 17"/>
            <p:cNvSpPr/>
            <p:nvPr/>
          </p:nvSpPr>
          <p:spPr>
            <a:xfrm>
              <a:off x="4122057" y="2365828"/>
              <a:ext cx="4064000" cy="1422400"/>
            </a:xfrm>
            <a:prstGeom prst="clou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Hình chữ nhật 6"/>
            <p:cNvSpPr/>
            <p:nvPr/>
          </p:nvSpPr>
          <p:spPr>
            <a:xfrm>
              <a:off x="4702629" y="2428438"/>
              <a:ext cx="2916512" cy="120886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Sai rồi</a:t>
              </a:r>
              <a:endParaRPr lang="vi-VN" sz="3600">
                <a:latin typeface="Arial" pitchFamily="34" charset="0"/>
                <a:cs typeface="Arial" pitchFamily="34" charset="0"/>
              </a:endParaRPr>
            </a:p>
          </p:txBody>
        </p:sp>
      </p:grpSp>
      <p:sp>
        <p:nvSpPr>
          <p:cNvPr id="20" name="Hình chữ nhật 6"/>
          <p:cNvSpPr/>
          <p:nvPr/>
        </p:nvSpPr>
        <p:spPr>
          <a:xfrm>
            <a:off x="7165435" y="3821811"/>
            <a:ext cx="2326048" cy="1208868"/>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 5 </a:t>
            </a:r>
            <a:endParaRPr lang="vi-VN" sz="3600">
              <a:latin typeface="Arial" pitchFamily="34" charset="0"/>
              <a:cs typeface="Arial" pitchFamily="34" charset="0"/>
            </a:endParaRPr>
          </a:p>
        </p:txBody>
      </p:sp>
    </p:spTree>
    <p:extLst>
      <p:ext uri="{BB962C8B-B14F-4D97-AF65-F5344CB8AC3E}">
        <p14:creationId xmlns="" xmlns:p14="http://schemas.microsoft.com/office/powerpoint/2010/main" val="37795871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childTnLst>
              </p:cTn>
              <p:nextCondLst>
                <p:cond evt="onClick" delay="0">
                  <p:tgtEl>
                    <p:spTgt spid="13"/>
                  </p:tgtEl>
                </p:cond>
              </p:nextCondLst>
            </p:seq>
            <p:seq concurrent="1" nextAc="seek">
              <p:cTn id="11" restart="whenNotActive" fill="hold" evtFilter="cancelBubble" nodeType="interactiveSeq">
                <p:stCondLst>
                  <p:cond evt="onClick" delay="0">
                    <p:tgtEl>
                      <p:spTgt spid="9"/>
                    </p:tgtEl>
                  </p:cond>
                </p:stCondLst>
                <p:endSync evt="end" delay="0">
                  <p:rtn val="all"/>
                </p:endSync>
                <p:childTnLst>
                  <p:par>
                    <p:cTn id="12" fill="hold">
                      <p:stCondLst>
                        <p:cond delay="0"/>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xit" presetSubtype="10" fill="hold" nodeType="clickEffect">
                                  <p:stCondLst>
                                    <p:cond delay="0"/>
                                  </p:stCondLst>
                                  <p:childTnLst>
                                    <p:animEffect transition="out" filter="blinds(horizontal)">
                                      <p:cBhvr>
                                        <p:cTn id="20" dur="500"/>
                                        <p:tgtEl>
                                          <p:spTgt spid="17"/>
                                        </p:tgtEl>
                                      </p:cBhvr>
                                    </p:animEffect>
                                    <p:set>
                                      <p:cBhvr>
                                        <p:cTn id="21"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2" restart="whenNotActive" fill="hold" evtFilter="cancelBubble" nodeType="interactiveSeq">
                <p:stCondLst>
                  <p:cond evt="onClick" delay="0">
                    <p:tgtEl>
                      <p:spTgt spid="10"/>
                    </p:tgtEl>
                  </p:cond>
                </p:stCondLst>
                <p:endSync evt="end" delay="0">
                  <p:rtn val="all"/>
                </p:endSync>
                <p:childTnLst>
                  <p:par>
                    <p:cTn id="23" fill="hold">
                      <p:stCondLst>
                        <p:cond delay="0"/>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3" restart="whenNotActive" fill="hold" evtFilter="cancelBubble" nodeType="interactiveSeq">
                <p:stCondLst>
                  <p:cond evt="onClick" delay="0">
                    <p:tgtEl>
                      <p:spTgt spid="12"/>
                    </p:tgtEl>
                  </p:cond>
                </p:stCondLst>
                <p:endSync evt="end" delay="0">
                  <p:rtn val="all"/>
                </p:endSync>
                <p:childTnLst>
                  <p:par>
                    <p:cTn id="34" fill="hold">
                      <p:stCondLst>
                        <p:cond delay="0"/>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linds(horizontal)">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nodeType="clickEffect">
                                  <p:stCondLst>
                                    <p:cond delay="0"/>
                                  </p:stCondLst>
                                  <p:childTnLst>
                                    <p:animEffect transition="out" filter="blinds(horizontal)">
                                      <p:cBhvr>
                                        <p:cTn id="42" dur="500"/>
                                        <p:tgtEl>
                                          <p:spTgt spid="17"/>
                                        </p:tgtEl>
                                      </p:cBhvr>
                                    </p:animEffect>
                                    <p:set>
                                      <p:cBhvr>
                                        <p:cTn id="4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2000" b="-22000"/>
          </a:stretch>
        </a:blipFill>
        <a:effectLst/>
      </p:bgPr>
    </p:bg>
    <p:spTree>
      <p:nvGrpSpPr>
        <p:cNvPr id="1" name=""/>
        <p:cNvGrpSpPr/>
        <p:nvPr/>
      </p:nvGrpSpPr>
      <p:grpSpPr>
        <a:xfrm>
          <a:off x="0" y="0"/>
          <a:ext cx="0" cy="0"/>
          <a:chOff x="0" y="0"/>
          <a:chExt cx="0" cy="0"/>
        </a:xfrm>
      </p:grpSpPr>
      <p:sp>
        <p:nvSpPr>
          <p:cNvPr id="7" name="Down Arrow Callout 6"/>
          <p:cNvSpPr/>
          <p:nvPr/>
        </p:nvSpPr>
        <p:spPr>
          <a:xfrm>
            <a:off x="3363132" y="1937287"/>
            <a:ext cx="5920352" cy="3921071"/>
          </a:xfrm>
          <a:prstGeom prst="downArrowCallout">
            <a:avLst/>
          </a:prstGeom>
          <a:solidFill>
            <a:schemeClr val="accent6"/>
          </a:solidFill>
          <a:scene3d>
            <a:camera prst="orthographicFront"/>
            <a:lightRig rig="threePt" dir="t"/>
          </a:scene3d>
          <a:sp3d>
            <a:bevelT w="127000" h="203200"/>
            <a:bevelB w="127000" h="2032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smtClean="0">
                <a:solidFill>
                  <a:schemeClr val="bg1"/>
                </a:solidFill>
                <a:latin typeface="Arial" pitchFamily="34" charset="0"/>
                <a:cs typeface="Arial" pitchFamily="34" charset="0"/>
              </a:rPr>
              <a:t>LUYỆN TẬP</a:t>
            </a:r>
            <a:endParaRPr lang="en-US" sz="6600" b="1">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
            <a:extLst>
              <a:ext uri="{FF2B5EF4-FFF2-40B4-BE49-F238E27FC236}">
                <a16:creationId xmlns:a16="http://schemas.microsoft.com/office/drawing/2014/main" xmlns="" id="{4D3CFCA8-27ED-41FB-92A9-BA8CC0500364}"/>
              </a:ext>
            </a:extLst>
          </p:cNvPr>
          <p:cNvSpPr txBox="1"/>
          <p:nvPr/>
        </p:nvSpPr>
        <p:spPr>
          <a:xfrm>
            <a:off x="367881" y="728420"/>
            <a:ext cx="5855368"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 </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NHẮC LẠI KIẾN THỨC</a:t>
            </a:r>
            <a:endParaRPr lang="en-US" sz="3200">
              <a:solidFill>
                <a:schemeClr val="accent1">
                  <a:lumMod val="50000"/>
                </a:schemeClr>
              </a:solidFill>
            </a:endParaRPr>
          </a:p>
        </p:txBody>
      </p:sp>
      <p:graphicFrame>
        <p:nvGraphicFramePr>
          <p:cNvPr id="16" name="Table 15"/>
          <p:cNvGraphicFramePr>
            <a:graphicFrameLocks noGrp="1"/>
          </p:cNvGraphicFramePr>
          <p:nvPr/>
        </p:nvGraphicFramePr>
        <p:xfrm>
          <a:off x="799493" y="3326105"/>
          <a:ext cx="9122905" cy="3315736"/>
        </p:xfrm>
        <a:graphic>
          <a:graphicData uri="http://schemas.openxmlformats.org/drawingml/2006/table">
            <a:tbl>
              <a:tblPr firstRow="1" bandRow="1">
                <a:tableStyleId>{D7AC3CCA-C797-4891-BE02-D94E43425B78}</a:tableStyleId>
              </a:tblPr>
              <a:tblGrid>
                <a:gridCol w="4321376">
                  <a:extLst>
                    <a:ext uri="{9D8B030D-6E8A-4147-A177-3AD203B41FA5}">
                      <a16:colId xmlns="" xmlns:a16="http://schemas.microsoft.com/office/drawing/2014/main" val="20000"/>
                    </a:ext>
                  </a:extLst>
                </a:gridCol>
                <a:gridCol w="4801529">
                  <a:extLst>
                    <a:ext uri="{9D8B030D-6E8A-4147-A177-3AD203B41FA5}">
                      <a16:colId xmlns="" xmlns:a16="http://schemas.microsoft.com/office/drawing/2014/main" val="20002"/>
                    </a:ext>
                  </a:extLst>
                </a:gridCol>
              </a:tblGrid>
              <a:tr h="581424">
                <a:tc>
                  <a:txBody>
                    <a:bodyPr/>
                    <a:lstStyle/>
                    <a:p>
                      <a:pPr algn="r"/>
                      <a:r>
                        <a:rPr lang="en-US" sz="2800" smtClean="0">
                          <a:latin typeface="Times New Roman" pitchFamily="18" charset="0"/>
                          <a:cs typeface="Times New Roman" pitchFamily="18" charset="0"/>
                        </a:rPr>
                        <a:t>Mô</a:t>
                      </a:r>
                      <a:r>
                        <a:rPr lang="en-US" sz="2800" baseline="0" smtClean="0">
                          <a:latin typeface="Times New Roman" pitchFamily="18" charset="0"/>
                          <a:cs typeface="Times New Roman" pitchFamily="18" charset="0"/>
                        </a:rPr>
                        <a:t> tả</a:t>
                      </a:r>
                      <a:endParaRPr lang="en-US" sz="2800" smtClean="0">
                        <a:latin typeface="Times New Roman" pitchFamily="18" charset="0"/>
                        <a:cs typeface="Times New Roman" pitchFamily="18" charset="0"/>
                      </a:endParaRPr>
                    </a:p>
                    <a:p>
                      <a:pPr algn="l"/>
                      <a:r>
                        <a:rPr lang="en-US" sz="2800" smtClean="0">
                          <a:latin typeface="Times New Roman" pitchFamily="18" charset="0"/>
                          <a:cs typeface="Times New Roman" pitchFamily="18" charset="0"/>
                        </a:rPr>
                        <a:t>Tính</a:t>
                      </a:r>
                      <a:r>
                        <a:rPr lang="en-US" sz="2800" baseline="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chất</a:t>
                      </a:r>
                      <a:endParaRPr lang="en-US" sz="2800" dirty="0">
                        <a:latin typeface="Times New Roman" pitchFamily="18" charset="0"/>
                        <a:cs typeface="Times New Roman" pitchFamily="18" charset="0"/>
                      </a:endParaRPr>
                    </a:p>
                  </a:txBody>
                  <a:tcPr>
                    <a:lnTlToBr w="12700" cap="flat" cmpd="sng" algn="ctr">
                      <a:solidFill>
                        <a:schemeClr val="tx1"/>
                      </a:solidFill>
                      <a:prstDash val="solid"/>
                      <a:round/>
                      <a:headEnd type="none" w="med" len="med"/>
                      <a:tailEnd type="none" w="med" len="med"/>
                    </a:lnTlToBr>
                  </a:tcPr>
                </a:tc>
                <a:tc>
                  <a:txBody>
                    <a:bodyPr/>
                    <a:lstStyle/>
                    <a:p>
                      <a:pPr algn="ctr"/>
                      <a:r>
                        <a:rPr lang="en-US" sz="2800" smtClean="0">
                          <a:latin typeface="Times New Roman" pitchFamily="18" charset="0"/>
                          <a:cs typeface="Times New Roman" pitchFamily="18" charset="0"/>
                        </a:rPr>
                        <a:t>Mô</a:t>
                      </a:r>
                      <a:r>
                        <a:rPr lang="en-US" sz="2800" baseline="0" smtClean="0">
                          <a:latin typeface="Times New Roman" pitchFamily="18" charset="0"/>
                          <a:cs typeface="Times New Roman" pitchFamily="18" charset="0"/>
                        </a:rPr>
                        <a:t> tả bằng kí hiệu</a:t>
                      </a:r>
                      <a:endParaRPr lang="en-US" sz="2800" dirty="0">
                        <a:latin typeface="Times New Roman" pitchFamily="18" charset="0"/>
                        <a:cs typeface="Times New Roman" pitchFamily="18" charset="0"/>
                      </a:endParaRPr>
                    </a:p>
                  </a:txBody>
                  <a:tcPr/>
                </a:tc>
                <a:extLst>
                  <a:ext uri="{0D108BD9-81ED-4DB2-BD59-A6C34878D82A}">
                    <a16:rowId xmlns="" xmlns:a16="http://schemas.microsoft.com/office/drawing/2014/main" val="10000"/>
                  </a:ext>
                </a:extLst>
              </a:tr>
              <a:tr h="447690">
                <a:tc>
                  <a:txBody>
                    <a:bodyPr/>
                    <a:lstStyle/>
                    <a:p>
                      <a:pPr algn="ct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 xmlns:a16="http://schemas.microsoft.com/office/drawing/2014/main" val="10001"/>
                  </a:ext>
                </a:extLst>
              </a:tr>
              <a:tr h="447690">
                <a:tc>
                  <a:txBody>
                    <a:bodyPr/>
                    <a:lstStyle/>
                    <a:p>
                      <a:pPr algn="ct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 xmlns:a16="http://schemas.microsoft.com/office/drawing/2014/main" val="10002"/>
                  </a:ext>
                </a:extLst>
              </a:tr>
              <a:tr h="447690">
                <a:tc>
                  <a:txBody>
                    <a:bodyPr/>
                    <a:lstStyle/>
                    <a:p>
                      <a:pPr algn="ct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 xmlns:a16="http://schemas.microsoft.com/office/drawing/2014/main" val="10004"/>
                  </a:ext>
                </a:extLst>
              </a:tr>
              <a:tr h="816376">
                <a:tc>
                  <a:txBody>
                    <a:bodyPr/>
                    <a:lstStyle/>
                    <a:p>
                      <a:pPr algn="ct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 xmlns:a16="http://schemas.microsoft.com/office/drawing/2014/main" val="10005"/>
                  </a:ext>
                </a:extLst>
              </a:tr>
            </a:tbl>
          </a:graphicData>
        </a:graphic>
      </p:graphicFrame>
      <p:graphicFrame>
        <p:nvGraphicFramePr>
          <p:cNvPr id="17" name="Object 16"/>
          <p:cNvGraphicFramePr>
            <a:graphicFrameLocks noChangeAspect="1"/>
          </p:cNvGraphicFramePr>
          <p:nvPr/>
        </p:nvGraphicFramePr>
        <p:xfrm>
          <a:off x="5537901" y="4305083"/>
          <a:ext cx="1921797" cy="433954"/>
        </p:xfrm>
        <a:graphic>
          <a:graphicData uri="http://schemas.openxmlformats.org/presentationml/2006/ole">
            <p:oleObj spid="_x0000_s1026" name="Equation" r:id="rId3" imgW="787320" imgH="177480" progId="Equation.DSMT4">
              <p:embed/>
            </p:oleObj>
          </a:graphicData>
        </a:graphic>
      </p:graphicFrame>
      <p:graphicFrame>
        <p:nvGraphicFramePr>
          <p:cNvPr id="21" name="Object 2"/>
          <p:cNvGraphicFramePr>
            <a:graphicFrameLocks noChangeAspect="1"/>
          </p:cNvGraphicFramePr>
          <p:nvPr/>
        </p:nvGraphicFramePr>
        <p:xfrm>
          <a:off x="5302451" y="4717745"/>
          <a:ext cx="3812925" cy="614988"/>
        </p:xfrm>
        <a:graphic>
          <a:graphicData uri="http://schemas.openxmlformats.org/presentationml/2006/ole">
            <p:oleObj spid="_x0000_s1027" name="Equation" r:id="rId4" imgW="1574640" imgH="253800" progId="Equation.DSMT4">
              <p:embed/>
            </p:oleObj>
          </a:graphicData>
        </a:graphic>
      </p:graphicFrame>
      <p:graphicFrame>
        <p:nvGraphicFramePr>
          <p:cNvPr id="22" name="Object 21"/>
          <p:cNvGraphicFramePr>
            <a:graphicFrameLocks noChangeAspect="1"/>
          </p:cNvGraphicFramePr>
          <p:nvPr/>
        </p:nvGraphicFramePr>
        <p:xfrm>
          <a:off x="5515846" y="5294229"/>
          <a:ext cx="2634721" cy="433954"/>
        </p:xfrm>
        <a:graphic>
          <a:graphicData uri="http://schemas.openxmlformats.org/presentationml/2006/ole">
            <p:oleObj spid="_x0000_s1028" name="Equation" r:id="rId5" imgW="1079280" imgH="177480" progId="Equation.DSMT4">
              <p:embed/>
            </p:oleObj>
          </a:graphicData>
        </a:graphic>
      </p:graphicFrame>
      <p:graphicFrame>
        <p:nvGraphicFramePr>
          <p:cNvPr id="24" name="Object 23"/>
          <p:cNvGraphicFramePr>
            <a:graphicFrameLocks noChangeAspect="1"/>
          </p:cNvGraphicFramePr>
          <p:nvPr/>
        </p:nvGraphicFramePr>
        <p:xfrm>
          <a:off x="5470209" y="5978900"/>
          <a:ext cx="4335671" cy="491991"/>
        </p:xfrm>
        <a:graphic>
          <a:graphicData uri="http://schemas.openxmlformats.org/presentationml/2006/ole">
            <p:oleObj spid="_x0000_s1029" name="Equation" r:id="rId6" imgW="1790640" imgH="203040" progId="Equation.DSMT4">
              <p:embed/>
            </p:oleObj>
          </a:graphicData>
        </a:graphic>
      </p:graphicFrame>
      <p:sp>
        <p:nvSpPr>
          <p:cNvPr id="25" name="TextBox 24"/>
          <p:cNvSpPr txBox="1"/>
          <p:nvPr/>
        </p:nvSpPr>
        <p:spPr>
          <a:xfrm>
            <a:off x="787409" y="2633508"/>
            <a:ext cx="8573181" cy="523220"/>
          </a:xfrm>
          <a:prstGeom prst="rect">
            <a:avLst/>
          </a:prstGeom>
          <a:solidFill>
            <a:schemeClr val="accent4">
              <a:lumMod val="20000"/>
              <a:lumOff val="80000"/>
            </a:schemeClr>
          </a:solidFill>
        </p:spPr>
        <p:txBody>
          <a:bodyPr wrap="none" rtlCol="0">
            <a:spAutoFit/>
          </a:bodyPr>
          <a:lstStyle/>
          <a:p>
            <a:r>
              <a:rPr lang="en-US" sz="2800" b="1" smtClean="0">
                <a:solidFill>
                  <a:srgbClr val="FF0000"/>
                </a:solidFill>
                <a:latin typeface="Times New Roman" pitchFamily="18" charset="0"/>
                <a:cs typeface="Times New Roman" pitchFamily="18" charset="0"/>
              </a:rPr>
              <a:t>3. Nhắc </a:t>
            </a:r>
            <a:r>
              <a:rPr lang="en-US" sz="2800" b="1" smtClean="0">
                <a:solidFill>
                  <a:srgbClr val="FF0000"/>
                </a:solidFill>
                <a:latin typeface="Times New Roman" pitchFamily="18" charset="0"/>
                <a:cs typeface="Times New Roman" pitchFamily="18" charset="0"/>
              </a:rPr>
              <a:t>lại các tính chất của phép nhân các số tự nhiên</a:t>
            </a:r>
            <a:endParaRPr lang="en-US" sz="2800" b="1">
              <a:solidFill>
                <a:srgbClr val="FF0000"/>
              </a:solidFill>
              <a:latin typeface="Times New Roman" pitchFamily="18" charset="0"/>
              <a:cs typeface="Times New Roman" pitchFamily="18" charset="0"/>
            </a:endParaRPr>
          </a:p>
        </p:txBody>
      </p:sp>
      <p:sp>
        <p:nvSpPr>
          <p:cNvPr id="18" name="Title 1">
            <a:extLst>
              <a:ext uri="{FF2B5EF4-FFF2-40B4-BE49-F238E27FC236}">
                <a16:creationId xmlns:a16="http://schemas.microsoft.com/office/drawing/2014/main" xmlns="" id="{C6AAE108-9C7F-4CDC-AD71-B576580A199F}"/>
              </a:ext>
            </a:extLst>
          </p:cNvPr>
          <p:cNvSpPr>
            <a:spLocks noGrp="1"/>
          </p:cNvSpPr>
          <p:nvPr>
            <p:ph type="title"/>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fontScale="90000"/>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19" name="Oval 18"/>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1</a:t>
            </a:r>
            <a:endParaRPr lang="en-US" sz="5400" b="1">
              <a:solidFill>
                <a:srgbClr val="FFFF00"/>
              </a:solidFill>
              <a:latin typeface="Arial" pitchFamily="34" charset="0"/>
              <a:cs typeface="Arial" pitchFamily="34" charset="0"/>
            </a:endParaRPr>
          </a:p>
        </p:txBody>
      </p:sp>
      <p:sp>
        <p:nvSpPr>
          <p:cNvPr id="11" name="Rectangle 10"/>
          <p:cNvSpPr/>
          <p:nvPr/>
        </p:nvSpPr>
        <p:spPr>
          <a:xfrm>
            <a:off x="2097364" y="4315192"/>
            <a:ext cx="1669047" cy="523220"/>
          </a:xfrm>
          <a:prstGeom prst="rect">
            <a:avLst/>
          </a:prstGeom>
        </p:spPr>
        <p:txBody>
          <a:bodyPr wrap="none">
            <a:spAutoFit/>
          </a:bodyPr>
          <a:lstStyle/>
          <a:p>
            <a:pPr algn="ctr"/>
            <a:r>
              <a:rPr lang="en-US" sz="2800" smtClean="0">
                <a:latin typeface="Times New Roman" pitchFamily="18" charset="0"/>
                <a:cs typeface="Times New Roman" pitchFamily="18" charset="0"/>
              </a:rPr>
              <a:t>Giao hoán</a:t>
            </a:r>
            <a:endParaRPr lang="en-US" sz="2800" dirty="0">
              <a:latin typeface="Times New Roman" pitchFamily="18" charset="0"/>
              <a:cs typeface="Times New Roman" pitchFamily="18" charset="0"/>
            </a:endParaRPr>
          </a:p>
        </p:txBody>
      </p:sp>
      <p:sp>
        <p:nvSpPr>
          <p:cNvPr id="12" name="Rectangle 11"/>
          <p:cNvSpPr/>
          <p:nvPr/>
        </p:nvSpPr>
        <p:spPr>
          <a:xfrm>
            <a:off x="2216787" y="4794164"/>
            <a:ext cx="1430200" cy="523220"/>
          </a:xfrm>
          <a:prstGeom prst="rect">
            <a:avLst/>
          </a:prstGeom>
        </p:spPr>
        <p:txBody>
          <a:bodyPr wrap="none">
            <a:spAutoFit/>
          </a:bodyPr>
          <a:lstStyle/>
          <a:p>
            <a:pPr algn="ctr"/>
            <a:r>
              <a:rPr lang="en-US" sz="2800" smtClean="0">
                <a:latin typeface="Times New Roman" pitchFamily="18" charset="0"/>
                <a:cs typeface="Times New Roman" pitchFamily="18" charset="0"/>
              </a:rPr>
              <a:t>Kết hợp </a:t>
            </a:r>
            <a:endParaRPr lang="en-US" sz="2800" dirty="0">
              <a:latin typeface="Times New Roman" pitchFamily="18" charset="0"/>
              <a:cs typeface="Times New Roman" pitchFamily="18" charset="0"/>
            </a:endParaRPr>
          </a:p>
        </p:txBody>
      </p:sp>
      <p:sp>
        <p:nvSpPr>
          <p:cNvPr id="13" name="Rectangle 12"/>
          <p:cNvSpPr/>
          <p:nvPr/>
        </p:nvSpPr>
        <p:spPr>
          <a:xfrm>
            <a:off x="2021554" y="5316679"/>
            <a:ext cx="2198039" cy="523220"/>
          </a:xfrm>
          <a:prstGeom prst="rect">
            <a:avLst/>
          </a:prstGeom>
        </p:spPr>
        <p:txBody>
          <a:bodyPr wrap="none">
            <a:spAutoFit/>
          </a:bodyPr>
          <a:lstStyle/>
          <a:p>
            <a:pPr algn="ctr"/>
            <a:r>
              <a:rPr lang="en-US" sz="2800" smtClean="0">
                <a:latin typeface="Times New Roman" pitchFamily="18" charset="0"/>
                <a:cs typeface="Times New Roman" pitchFamily="18" charset="0"/>
              </a:rPr>
              <a:t>Nhân với số 1</a:t>
            </a:r>
            <a:endParaRPr lang="en-US" sz="2800" dirty="0">
              <a:latin typeface="Times New Roman" pitchFamily="18" charset="0"/>
              <a:cs typeface="Times New Roman" pitchFamily="18" charset="0"/>
            </a:endParaRPr>
          </a:p>
        </p:txBody>
      </p:sp>
      <p:sp>
        <p:nvSpPr>
          <p:cNvPr id="14" name="Rectangle 13"/>
          <p:cNvSpPr/>
          <p:nvPr/>
        </p:nvSpPr>
        <p:spPr>
          <a:xfrm>
            <a:off x="856342" y="5758753"/>
            <a:ext cx="4209143" cy="954107"/>
          </a:xfrm>
          <a:prstGeom prst="rect">
            <a:avLst/>
          </a:prstGeom>
        </p:spPr>
        <p:txBody>
          <a:bodyPr wrap="square">
            <a:spAutoFit/>
          </a:bodyPr>
          <a:lstStyle/>
          <a:p>
            <a:pPr algn="ctr"/>
            <a:r>
              <a:rPr lang="en-US" sz="2800" smtClean="0">
                <a:latin typeface="Times New Roman" pitchFamily="18" charset="0"/>
                <a:cs typeface="Times New Roman" pitchFamily="18" charset="0"/>
              </a:rPr>
              <a:t>Phân phối của phép </a:t>
            </a:r>
          </a:p>
          <a:p>
            <a:pPr algn="ctr"/>
            <a:r>
              <a:rPr lang="en-US" sz="2800" smtClean="0">
                <a:latin typeface="Times New Roman" pitchFamily="18" charset="0"/>
                <a:cs typeface="Times New Roman" pitchFamily="18" charset="0"/>
              </a:rPr>
              <a:t>nhân với phép cộng</a:t>
            </a:r>
            <a:endParaRPr lang="en-US" sz="2800" dirty="0">
              <a:latin typeface="Times New Roman" pitchFamily="18" charset="0"/>
              <a:cs typeface="Times New Roman" pitchFamily="18" charset="0"/>
            </a:endParaRPr>
          </a:p>
        </p:txBody>
      </p:sp>
      <p:sp>
        <p:nvSpPr>
          <p:cNvPr id="26" name="TextBox 25"/>
          <p:cNvSpPr txBox="1"/>
          <p:nvPr/>
        </p:nvSpPr>
        <p:spPr>
          <a:xfrm>
            <a:off x="794667" y="2031165"/>
            <a:ext cx="7694735" cy="523220"/>
          </a:xfrm>
          <a:prstGeom prst="rect">
            <a:avLst/>
          </a:prstGeom>
          <a:solidFill>
            <a:schemeClr val="accent4">
              <a:lumMod val="20000"/>
              <a:lumOff val="80000"/>
            </a:schemeClr>
          </a:solidFill>
        </p:spPr>
        <p:txBody>
          <a:bodyPr wrap="none" rtlCol="0">
            <a:spAutoFit/>
          </a:bodyPr>
          <a:lstStyle/>
          <a:p>
            <a:r>
              <a:rPr lang="en-US" sz="2800" b="1" smtClean="0">
                <a:solidFill>
                  <a:srgbClr val="FF0000"/>
                </a:solidFill>
                <a:latin typeface="Times New Roman" pitchFamily="18" charset="0"/>
                <a:cs typeface="Times New Roman" pitchFamily="18" charset="0"/>
              </a:rPr>
              <a:t>2. Phép chia: a : b = c       a = b . c  và  b = a : c     </a:t>
            </a:r>
            <a:endParaRPr lang="en-US" sz="2800" b="1">
              <a:solidFill>
                <a:srgbClr val="FF0000"/>
              </a:solidFill>
              <a:latin typeface="Times New Roman" pitchFamily="18" charset="0"/>
              <a:cs typeface="Times New Roman" pitchFamily="18" charset="0"/>
            </a:endParaRPr>
          </a:p>
        </p:txBody>
      </p:sp>
      <p:sp>
        <p:nvSpPr>
          <p:cNvPr id="27" name="TextBox 26"/>
          <p:cNvSpPr txBox="1"/>
          <p:nvPr/>
        </p:nvSpPr>
        <p:spPr>
          <a:xfrm>
            <a:off x="758381" y="1443338"/>
            <a:ext cx="7568097" cy="523220"/>
          </a:xfrm>
          <a:prstGeom prst="rect">
            <a:avLst/>
          </a:prstGeom>
          <a:solidFill>
            <a:schemeClr val="accent4">
              <a:lumMod val="20000"/>
              <a:lumOff val="80000"/>
            </a:schemeClr>
          </a:solidFill>
        </p:spPr>
        <p:txBody>
          <a:bodyPr wrap="none" rtlCol="0">
            <a:spAutoFit/>
          </a:bodyPr>
          <a:lstStyle/>
          <a:p>
            <a:r>
              <a:rPr lang="en-US" sz="2800" b="1" smtClean="0">
                <a:solidFill>
                  <a:srgbClr val="FF0000"/>
                </a:solidFill>
                <a:latin typeface="Times New Roman" pitchFamily="18" charset="0"/>
                <a:cs typeface="Times New Roman" pitchFamily="18" charset="0"/>
              </a:rPr>
              <a:t>1. Phép nhân: a . b =  c       a = c : b  và  b = c : a </a:t>
            </a:r>
            <a:endParaRPr lang="en-US" sz="2800" b="1">
              <a:solidFill>
                <a:srgbClr val="FF0000"/>
              </a:solidFill>
              <a:latin typeface="Times New Roman" pitchFamily="18" charset="0"/>
              <a:cs typeface="Times New Roman" pitchFamily="18" charset="0"/>
            </a:endParaRPr>
          </a:p>
        </p:txBody>
      </p:sp>
      <p:sp>
        <p:nvSpPr>
          <p:cNvPr id="28" name="Right Arrow 27"/>
          <p:cNvSpPr/>
          <p:nvPr/>
        </p:nvSpPr>
        <p:spPr>
          <a:xfrm>
            <a:off x="4441371" y="1669143"/>
            <a:ext cx="304800" cy="1451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a:off x="4288971" y="2242457"/>
            <a:ext cx="304800" cy="1451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49049914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Cha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linds(horizontal)">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linds(horizontal)">
                                      <p:cBhvr>
                                        <p:cTn id="15" dur="500"/>
                                        <p:tgtEl>
                                          <p:spTgt spid="2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linds(horizontal)">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linds(horizontal)">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lide(fromBottom)">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linds(horizontal)">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linds(horizontal)">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linds(horizontal)">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blinds(horizontal)">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500"/>
                                        <p:tgtEl>
                                          <p:spTgt spid="22"/>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linds(horizontal)">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blinds(horizontal)">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1" grpId="0"/>
      <p:bldP spid="12" grpId="0"/>
      <p:bldP spid="13" grpId="0"/>
      <p:bldP spid="14" grpId="0"/>
      <p:bldP spid="26" grpId="0" animBg="1"/>
      <p:bldP spid="27" grpId="0" animBg="1"/>
      <p:bldP spid="28"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5381775" y="1551655"/>
          <a:ext cx="3515481" cy="1706200"/>
        </p:xfrm>
        <a:graphic>
          <a:graphicData uri="http://schemas.openxmlformats.org/presentationml/2006/ole">
            <p:oleObj spid="_x0000_s2050" name="Equation" r:id="rId3" imgW="1570653" imgH="761723" progId="Equation.DSMT4">
              <p:embed/>
            </p:oleObj>
          </a:graphicData>
        </a:graphic>
      </p:graphicFrame>
      <p:sp>
        <p:nvSpPr>
          <p:cNvPr id="14" name="TextBox 13"/>
          <p:cNvSpPr txBox="1"/>
          <p:nvPr/>
        </p:nvSpPr>
        <p:spPr>
          <a:xfrm>
            <a:off x="1103086" y="1441497"/>
            <a:ext cx="4240263" cy="523220"/>
          </a:xfrm>
          <a:prstGeom prst="rect">
            <a:avLst/>
          </a:prstGeom>
          <a:noFill/>
        </p:spPr>
        <p:txBody>
          <a:bodyPr wrap="none" rtlCol="0">
            <a:spAutoFit/>
          </a:bodyPr>
          <a:lstStyle/>
          <a:p>
            <a:r>
              <a:rPr lang="en-US" sz="2800" b="1" i="1" smtClean="0">
                <a:latin typeface="Times New Roman" pitchFamily="18" charset="0"/>
                <a:cs typeface="Times New Roman" pitchFamily="18" charset="0"/>
              </a:rPr>
              <a:t>Chữa bài 1/SGK – trang 21</a:t>
            </a:r>
            <a:endParaRPr lang="en-US" sz="2800" b="1" i="1">
              <a:latin typeface="Times New Roman" pitchFamily="18" charset="0"/>
              <a:cs typeface="Times New Roman" pitchFamily="18" charset="0"/>
            </a:endParaRPr>
          </a:p>
        </p:txBody>
      </p:sp>
      <p:sp>
        <p:nvSpPr>
          <p:cNvPr id="15" name="TextBox 14"/>
          <p:cNvSpPr txBox="1"/>
          <p:nvPr/>
        </p:nvSpPr>
        <p:spPr>
          <a:xfrm>
            <a:off x="1090960" y="3217853"/>
            <a:ext cx="4381328" cy="523220"/>
          </a:xfrm>
          <a:prstGeom prst="rect">
            <a:avLst/>
          </a:prstGeom>
          <a:noFill/>
        </p:spPr>
        <p:txBody>
          <a:bodyPr wrap="none" rtlCol="0">
            <a:spAutoFit/>
          </a:bodyPr>
          <a:lstStyle/>
          <a:p>
            <a:r>
              <a:rPr lang="en-US" sz="2800" b="1" i="1" smtClean="0">
                <a:latin typeface="Times New Roman" pitchFamily="18" charset="0"/>
                <a:cs typeface="Times New Roman" pitchFamily="18" charset="0"/>
              </a:rPr>
              <a:t>Chữa bài 2/SGK – trang 21</a:t>
            </a:r>
            <a:endParaRPr lang="en-US" sz="2800" b="1" i="1">
              <a:latin typeface="Times New Roman" pitchFamily="18" charset="0"/>
              <a:cs typeface="Times New Roman" pitchFamily="18" charset="0"/>
            </a:endParaRPr>
          </a:p>
        </p:txBody>
      </p:sp>
      <p:graphicFrame>
        <p:nvGraphicFramePr>
          <p:cNvPr id="2051" name="Object 3"/>
          <p:cNvGraphicFramePr>
            <a:graphicFrameLocks noChangeAspect="1"/>
          </p:cNvGraphicFramePr>
          <p:nvPr/>
        </p:nvGraphicFramePr>
        <p:xfrm>
          <a:off x="1526567" y="3904341"/>
          <a:ext cx="4657125" cy="961630"/>
        </p:xfrm>
        <a:graphic>
          <a:graphicData uri="http://schemas.openxmlformats.org/presentationml/2006/ole">
            <p:oleObj spid="_x0000_s2051" name="Equation" r:id="rId4" imgW="2398240" imgH="495102" progId="Equation.DSMT4">
              <p:embed/>
            </p:oleObj>
          </a:graphicData>
        </a:graphic>
      </p:graphicFrame>
      <p:graphicFrame>
        <p:nvGraphicFramePr>
          <p:cNvPr id="2" name="Object 4"/>
          <p:cNvGraphicFramePr>
            <a:graphicFrameLocks noChangeAspect="1"/>
          </p:cNvGraphicFramePr>
          <p:nvPr/>
        </p:nvGraphicFramePr>
        <p:xfrm>
          <a:off x="1509656" y="5108537"/>
          <a:ext cx="4953012" cy="961630"/>
        </p:xfrm>
        <a:graphic>
          <a:graphicData uri="http://schemas.openxmlformats.org/presentationml/2006/ole">
            <p:oleObj spid="_x0000_s2052" name="Equation" r:id="rId5" imgW="2550377" imgH="495102" progId="Equation.DSMT4">
              <p:embed/>
            </p:oleObj>
          </a:graphicData>
        </a:graphic>
      </p:graphicFrame>
      <p:graphicFrame>
        <p:nvGraphicFramePr>
          <p:cNvPr id="2053" name="Object 5"/>
          <p:cNvGraphicFramePr>
            <a:graphicFrameLocks noChangeAspect="1"/>
          </p:cNvGraphicFramePr>
          <p:nvPr/>
        </p:nvGraphicFramePr>
        <p:xfrm>
          <a:off x="7083726" y="3929590"/>
          <a:ext cx="3366560" cy="1381663"/>
        </p:xfrm>
        <a:graphic>
          <a:graphicData uri="http://schemas.openxmlformats.org/presentationml/2006/ole">
            <p:oleObj spid="_x0000_s2053" name="Equation" r:id="rId6" imgW="1560582" imgH="761723" progId="Equation.DSMT4">
              <p:embed/>
            </p:oleObj>
          </a:graphicData>
        </a:graphic>
      </p:graphicFrame>
      <p:sp>
        <p:nvSpPr>
          <p:cNvPr id="18" name="Title 1">
            <a:extLst>
              <a:ext uri="{FF2B5EF4-FFF2-40B4-BE49-F238E27FC236}">
                <a16:creationId xmlns:a16="http://schemas.microsoft.com/office/drawing/2014/main" xmlns="" id="{C6AAE108-9C7F-4CDC-AD71-B576580A199F}"/>
              </a:ext>
            </a:extLst>
          </p:cNvPr>
          <p:cNvSpPr>
            <a:spLocks noGrp="1"/>
          </p:cNvSpPr>
          <p:nvPr>
            <p:ph type="title"/>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fontScale="90000"/>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19" name="Oval 18"/>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2</a:t>
            </a:r>
            <a:endParaRPr lang="en-US" sz="5400" b="1">
              <a:solidFill>
                <a:srgbClr val="FFFF00"/>
              </a:solidFill>
              <a:latin typeface="Arial" pitchFamily="34" charset="0"/>
              <a:cs typeface="Arial" pitchFamily="34" charset="0"/>
            </a:endParaRPr>
          </a:p>
        </p:txBody>
      </p:sp>
      <p:sp>
        <p:nvSpPr>
          <p:cNvPr id="17" name="!!1">
            <a:extLst>
              <a:ext uri="{FF2B5EF4-FFF2-40B4-BE49-F238E27FC236}">
                <a16:creationId xmlns:a16="http://schemas.microsoft.com/office/drawing/2014/main" xmlns="" id="{4D3CFCA8-27ED-41FB-92A9-BA8CC0500364}"/>
              </a:ext>
            </a:extLst>
          </p:cNvPr>
          <p:cNvSpPr txBox="1"/>
          <p:nvPr/>
        </p:nvSpPr>
        <p:spPr>
          <a:xfrm>
            <a:off x="367881" y="728420"/>
            <a:ext cx="3072005"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 </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CHỮA BÀI</a:t>
            </a:r>
            <a:endParaRPr lang="en-US" sz="3200">
              <a:solidFill>
                <a:schemeClr val="accent1">
                  <a:lumMod val="50000"/>
                </a:schemeClr>
              </a:solidFill>
            </a:endParaRPr>
          </a:p>
        </p:txBody>
      </p:sp>
      <p:cxnSp>
        <p:nvCxnSpPr>
          <p:cNvPr id="21" name="Straight Connector 20"/>
          <p:cNvCxnSpPr/>
          <p:nvPr/>
        </p:nvCxnSpPr>
        <p:spPr>
          <a:xfrm flipH="1">
            <a:off x="6676571" y="3643086"/>
            <a:ext cx="14515" cy="268514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2899121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Cha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blinds(horizontal)">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51"/>
                                        </p:tgtEl>
                                        <p:attrNameLst>
                                          <p:attrName>style.visibility</p:attrName>
                                        </p:attrNameLst>
                                      </p:cBhvr>
                                      <p:to>
                                        <p:strVal val="visible"/>
                                      </p:to>
                                    </p:set>
                                    <p:animEffect transition="in" filter="blinds(horizontal)">
                                      <p:cBhvr>
                                        <p:cTn id="22" dur="500"/>
                                        <p:tgtEl>
                                          <p:spTgt spid="205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par>
                                <p:cTn id="33" presetID="3" presetClass="entr" presetSubtype="10" fill="hold" nodeType="withEffect">
                                  <p:stCondLst>
                                    <p:cond delay="0"/>
                                  </p:stCondLst>
                                  <p:childTnLst>
                                    <p:set>
                                      <p:cBhvr>
                                        <p:cTn id="34" dur="1" fill="hold">
                                          <p:stCondLst>
                                            <p:cond delay="0"/>
                                          </p:stCondLst>
                                        </p:cTn>
                                        <p:tgtEl>
                                          <p:spTgt spid="2053"/>
                                        </p:tgtEl>
                                        <p:attrNameLst>
                                          <p:attrName>style.visibility</p:attrName>
                                        </p:attrNameLst>
                                      </p:cBhvr>
                                      <p:to>
                                        <p:strVal val="visible"/>
                                      </p:to>
                                    </p:set>
                                    <p:animEffect transition="in" filter="blinds(horizontal)">
                                      <p:cBhvr>
                                        <p:cTn id="35"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59592" y="1326813"/>
            <a:ext cx="6282489" cy="523220"/>
          </a:xfrm>
          <a:prstGeom prst="rect">
            <a:avLst/>
          </a:prstGeom>
          <a:noFill/>
        </p:spPr>
        <p:txBody>
          <a:bodyPr wrap="none" rtlCol="0">
            <a:spAutoFit/>
          </a:bodyPr>
          <a:lstStyle/>
          <a:p>
            <a:r>
              <a:rPr lang="en-US" sz="2800" b="1" smtClean="0">
                <a:latin typeface="Times New Roman" pitchFamily="18" charset="0"/>
                <a:cs typeface="Times New Roman" pitchFamily="18" charset="0"/>
              </a:rPr>
              <a:t>Bài 3/SGK – trang 21. </a:t>
            </a:r>
            <a:r>
              <a:rPr lang="en-US" sz="2800" smtClean="0">
                <a:latin typeface="Times New Roman" pitchFamily="18" charset="0"/>
                <a:cs typeface="Times New Roman" pitchFamily="18" charset="0"/>
              </a:rPr>
              <a:t>Đặt tính rồi tính:</a:t>
            </a:r>
            <a:endParaRPr lang="en-US" sz="2800">
              <a:latin typeface="Times New Roman" pitchFamily="18" charset="0"/>
              <a:cs typeface="Times New Roman" pitchFamily="18" charset="0"/>
            </a:endParaRPr>
          </a:p>
        </p:txBody>
      </p:sp>
      <p:graphicFrame>
        <p:nvGraphicFramePr>
          <p:cNvPr id="3074" name="Object 2"/>
          <p:cNvGraphicFramePr>
            <a:graphicFrameLocks noChangeAspect="1"/>
          </p:cNvGraphicFramePr>
          <p:nvPr/>
        </p:nvGraphicFramePr>
        <p:xfrm>
          <a:off x="867228" y="5741145"/>
          <a:ext cx="2740086" cy="456681"/>
        </p:xfrm>
        <a:graphic>
          <a:graphicData uri="http://schemas.openxmlformats.org/presentationml/2006/ole">
            <p:oleObj spid="_x0000_s3074" name="Equation" r:id="rId3" imgW="1371600" imgH="228600" progId="Equation.DSMT4">
              <p:embed/>
            </p:oleObj>
          </a:graphicData>
        </a:graphic>
      </p:graphicFrame>
      <p:graphicFrame>
        <p:nvGraphicFramePr>
          <p:cNvPr id="3075" name="Object 3"/>
          <p:cNvGraphicFramePr>
            <a:graphicFrameLocks noChangeAspect="1"/>
          </p:cNvGraphicFramePr>
          <p:nvPr/>
        </p:nvGraphicFramePr>
        <p:xfrm>
          <a:off x="4638227" y="5762042"/>
          <a:ext cx="2530780" cy="361540"/>
        </p:xfrm>
        <a:graphic>
          <a:graphicData uri="http://schemas.openxmlformats.org/presentationml/2006/ole">
            <p:oleObj spid="_x0000_s3075" name="Equation" r:id="rId4" imgW="1266377" imgH="180266" progId="Equation.DSMT4">
              <p:embed/>
            </p:oleObj>
          </a:graphicData>
        </a:graphic>
      </p:graphicFrame>
      <p:graphicFrame>
        <p:nvGraphicFramePr>
          <p:cNvPr id="3076" name="Object 4"/>
          <p:cNvGraphicFramePr>
            <a:graphicFrameLocks noChangeAspect="1"/>
          </p:cNvGraphicFramePr>
          <p:nvPr/>
        </p:nvGraphicFramePr>
        <p:xfrm>
          <a:off x="8119433" y="5734737"/>
          <a:ext cx="2793995" cy="380567"/>
        </p:xfrm>
        <a:graphic>
          <a:graphicData uri="http://schemas.openxmlformats.org/presentationml/2006/ole">
            <p:oleObj spid="_x0000_s3076" name="Equation" r:id="rId5" imgW="1398374" imgH="190341" progId="Equation.DSMT4">
              <p:embed/>
            </p:oleObj>
          </a:graphicData>
        </a:graphic>
      </p:graphicFrame>
      <p:sp>
        <p:nvSpPr>
          <p:cNvPr id="17" name="TextBox 16"/>
          <p:cNvSpPr txBox="1"/>
          <p:nvPr/>
        </p:nvSpPr>
        <p:spPr>
          <a:xfrm>
            <a:off x="7019062" y="5702378"/>
            <a:ext cx="1095172" cy="461665"/>
          </a:xfrm>
          <a:prstGeom prst="rect">
            <a:avLst/>
          </a:prstGeom>
          <a:noFill/>
        </p:spPr>
        <p:txBody>
          <a:bodyPr wrap="none" rtlCol="0">
            <a:spAutoFit/>
          </a:bodyPr>
          <a:lstStyle/>
          <a:p>
            <a:r>
              <a:rPr lang="en-US" sz="2400" smtClean="0">
                <a:latin typeface="Times New Roman" pitchFamily="18" charset="0"/>
                <a:cs typeface="Times New Roman" pitchFamily="18" charset="0"/>
              </a:rPr>
              <a:t>(dư 37)</a:t>
            </a:r>
            <a:endParaRPr lang="en-US" sz="2400">
              <a:latin typeface="Times New Roman" pitchFamily="18" charset="0"/>
              <a:cs typeface="Times New Roman" pitchFamily="18" charset="0"/>
            </a:endParaRPr>
          </a:p>
        </p:txBody>
      </p:sp>
      <p:sp>
        <p:nvSpPr>
          <p:cNvPr id="18" name="Title 1">
            <a:extLst>
              <a:ext uri="{FF2B5EF4-FFF2-40B4-BE49-F238E27FC236}">
                <a16:creationId xmlns:a16="http://schemas.microsoft.com/office/drawing/2014/main" xmlns="" id="{C6AAE108-9C7F-4CDC-AD71-B576580A199F}"/>
              </a:ext>
            </a:extLst>
          </p:cNvPr>
          <p:cNvSpPr>
            <a:spLocks noGrp="1"/>
          </p:cNvSpPr>
          <p:nvPr>
            <p:ph type="title"/>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fontScale="90000"/>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19" name="Oval 18"/>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3</a:t>
            </a:r>
            <a:endParaRPr lang="en-US" sz="5400" b="1">
              <a:solidFill>
                <a:srgbClr val="FFFF00"/>
              </a:solidFill>
              <a:latin typeface="Arial" pitchFamily="34" charset="0"/>
              <a:cs typeface="Arial" pitchFamily="34" charset="0"/>
            </a:endParaRPr>
          </a:p>
        </p:txBody>
      </p:sp>
      <p:sp>
        <p:nvSpPr>
          <p:cNvPr id="15" name="!!1">
            <a:extLst>
              <a:ext uri="{FF2B5EF4-FFF2-40B4-BE49-F238E27FC236}">
                <a16:creationId xmlns:a16="http://schemas.microsoft.com/office/drawing/2014/main" xmlns="" id="{4D3CFCA8-27ED-41FB-92A9-BA8CC0500364}"/>
              </a:ext>
            </a:extLst>
          </p:cNvPr>
          <p:cNvSpPr txBox="1"/>
          <p:nvPr/>
        </p:nvSpPr>
        <p:spPr>
          <a:xfrm>
            <a:off x="367881" y="728420"/>
            <a:ext cx="4131548"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III</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 </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LUYỆN TẬP</a:t>
            </a:r>
            <a:endParaRPr lang="en-US" sz="3200">
              <a:solidFill>
                <a:schemeClr val="accent1">
                  <a:lumMod val="50000"/>
                </a:schemeClr>
              </a:solidFill>
            </a:endParaRPr>
          </a:p>
        </p:txBody>
      </p:sp>
      <p:graphicFrame>
        <p:nvGraphicFramePr>
          <p:cNvPr id="3077" name="Object 5"/>
          <p:cNvGraphicFramePr>
            <a:graphicFrameLocks noChangeAspect="1"/>
          </p:cNvGraphicFramePr>
          <p:nvPr/>
        </p:nvGraphicFramePr>
        <p:xfrm>
          <a:off x="1116921" y="1884772"/>
          <a:ext cx="1750140" cy="457244"/>
        </p:xfrm>
        <a:graphic>
          <a:graphicData uri="http://schemas.openxmlformats.org/presentationml/2006/ole">
            <p:oleObj spid="_x0000_s3077" name="Equation" r:id="rId6" imgW="876240" imgH="228600" progId="Equation.DSMT4">
              <p:embed/>
            </p:oleObj>
          </a:graphicData>
        </a:graphic>
      </p:graphicFrame>
      <p:graphicFrame>
        <p:nvGraphicFramePr>
          <p:cNvPr id="3078" name="Object 6"/>
          <p:cNvGraphicFramePr>
            <a:graphicFrameLocks noChangeAspect="1"/>
          </p:cNvGraphicFramePr>
          <p:nvPr/>
        </p:nvGraphicFramePr>
        <p:xfrm>
          <a:off x="3466647" y="1907223"/>
          <a:ext cx="2104899" cy="457244"/>
        </p:xfrm>
        <a:graphic>
          <a:graphicData uri="http://schemas.openxmlformats.org/presentationml/2006/ole">
            <p:oleObj spid="_x0000_s3078" name="Equation" r:id="rId7" imgW="1054080" imgH="228600" progId="Equation.DSMT4">
              <p:embed/>
            </p:oleObj>
          </a:graphicData>
        </a:graphic>
      </p:graphicFrame>
      <p:graphicFrame>
        <p:nvGraphicFramePr>
          <p:cNvPr id="3079" name="Object 7"/>
          <p:cNvGraphicFramePr>
            <a:graphicFrameLocks noChangeAspect="1"/>
          </p:cNvGraphicFramePr>
          <p:nvPr/>
        </p:nvGraphicFramePr>
        <p:xfrm>
          <a:off x="6217558" y="1875038"/>
          <a:ext cx="2308556" cy="432279"/>
        </p:xfrm>
        <a:graphic>
          <a:graphicData uri="http://schemas.openxmlformats.org/presentationml/2006/ole">
            <p:oleObj spid="_x0000_s3079" name="Equation" r:id="rId8" imgW="1155600" imgH="215640" progId="Equation.DSMT4">
              <p:embed/>
            </p:oleObj>
          </a:graphicData>
        </a:graphic>
      </p:graphicFrame>
      <p:graphicFrame>
        <p:nvGraphicFramePr>
          <p:cNvPr id="3080" name="Object 8"/>
          <p:cNvGraphicFramePr>
            <a:graphicFrameLocks noChangeAspect="1"/>
          </p:cNvGraphicFramePr>
          <p:nvPr/>
        </p:nvGraphicFramePr>
        <p:xfrm>
          <a:off x="2921909" y="2931886"/>
          <a:ext cx="1266442" cy="2819626"/>
        </p:xfrm>
        <a:graphic>
          <a:graphicData uri="http://schemas.openxmlformats.org/presentationml/2006/ole">
            <p:oleObj spid="_x0000_s3080" name="Equation" r:id="rId9" imgW="672840" imgH="1498320" progId="Equation.DSMT4">
              <p:embed/>
            </p:oleObj>
          </a:graphicData>
        </a:graphic>
      </p:graphicFrame>
      <p:graphicFrame>
        <p:nvGraphicFramePr>
          <p:cNvPr id="3081" name="Object 9"/>
          <p:cNvGraphicFramePr>
            <a:graphicFrameLocks noChangeAspect="1"/>
          </p:cNvGraphicFramePr>
          <p:nvPr/>
        </p:nvGraphicFramePr>
        <p:xfrm>
          <a:off x="5911623" y="3328035"/>
          <a:ext cx="1877466" cy="1953580"/>
        </p:xfrm>
        <a:graphic>
          <a:graphicData uri="http://schemas.openxmlformats.org/presentationml/2006/ole">
            <p:oleObj spid="_x0000_s3081" name="Equation" r:id="rId10" imgW="939600" imgH="977760" progId="Equation.DSMT4">
              <p:embed/>
            </p:oleObj>
          </a:graphicData>
        </a:graphic>
      </p:graphicFrame>
      <p:graphicFrame>
        <p:nvGraphicFramePr>
          <p:cNvPr id="3082" name="Object 10"/>
          <p:cNvGraphicFramePr>
            <a:graphicFrameLocks noChangeAspect="1"/>
          </p:cNvGraphicFramePr>
          <p:nvPr/>
        </p:nvGraphicFramePr>
        <p:xfrm>
          <a:off x="9219295" y="3255914"/>
          <a:ext cx="2080436" cy="1953580"/>
        </p:xfrm>
        <a:graphic>
          <a:graphicData uri="http://schemas.openxmlformats.org/presentationml/2006/ole">
            <p:oleObj spid="_x0000_s3082" name="Equation" r:id="rId11" imgW="1041120" imgH="977760" progId="Equation.DSMT4">
              <p:embed/>
            </p:oleObj>
          </a:graphicData>
        </a:graphic>
      </p:graphicFrame>
      <p:sp>
        <p:nvSpPr>
          <p:cNvPr id="22" name="TextBox 21"/>
          <p:cNvSpPr txBox="1"/>
          <p:nvPr/>
        </p:nvSpPr>
        <p:spPr>
          <a:xfrm>
            <a:off x="4366393" y="2306528"/>
            <a:ext cx="801823" cy="523220"/>
          </a:xfrm>
          <a:prstGeom prst="rect">
            <a:avLst/>
          </a:prstGeom>
          <a:noFill/>
        </p:spPr>
        <p:txBody>
          <a:bodyPr wrap="none" rtlCol="0">
            <a:spAutoFit/>
          </a:bodyPr>
          <a:lstStyle/>
          <a:p>
            <a:r>
              <a:rPr lang="en-US" sz="2800" smtClean="0">
                <a:latin typeface="Times New Roman" pitchFamily="18" charset="0"/>
                <a:cs typeface="Times New Roman" pitchFamily="18" charset="0"/>
              </a:rPr>
              <a:t>Giải</a:t>
            </a:r>
            <a:endParaRPr lang="en-US" sz="2800">
              <a:latin typeface="Times New Roman" pitchFamily="18" charset="0"/>
              <a:cs typeface="Times New Roman" pitchFamily="18" charset="0"/>
            </a:endParaRPr>
          </a:p>
        </p:txBody>
      </p:sp>
      <p:graphicFrame>
        <p:nvGraphicFramePr>
          <p:cNvPr id="3083" name="Object 11"/>
          <p:cNvGraphicFramePr>
            <a:graphicFrameLocks noChangeAspect="1"/>
          </p:cNvGraphicFramePr>
          <p:nvPr/>
        </p:nvGraphicFramePr>
        <p:xfrm>
          <a:off x="1138919" y="2863803"/>
          <a:ext cx="1750140" cy="457244"/>
        </p:xfrm>
        <a:graphic>
          <a:graphicData uri="http://schemas.openxmlformats.org/presentationml/2006/ole">
            <p:oleObj spid="_x0000_s3083" name="Equation" r:id="rId12" imgW="876240" imgH="228600" progId="Equation.DSMT4">
              <p:embed/>
            </p:oleObj>
          </a:graphicData>
        </a:graphic>
      </p:graphicFrame>
      <p:graphicFrame>
        <p:nvGraphicFramePr>
          <p:cNvPr id="3084" name="Object 12"/>
          <p:cNvGraphicFramePr>
            <a:graphicFrameLocks noChangeAspect="1"/>
          </p:cNvGraphicFramePr>
          <p:nvPr/>
        </p:nvGraphicFramePr>
        <p:xfrm>
          <a:off x="4620533" y="2843393"/>
          <a:ext cx="2104899" cy="457244"/>
        </p:xfrm>
        <a:graphic>
          <a:graphicData uri="http://schemas.openxmlformats.org/presentationml/2006/ole">
            <p:oleObj spid="_x0000_s3084" name="Equation" r:id="rId13" imgW="1054080" imgH="228600" progId="Equation.DSMT4">
              <p:embed/>
            </p:oleObj>
          </a:graphicData>
        </a:graphic>
      </p:graphicFrame>
      <p:graphicFrame>
        <p:nvGraphicFramePr>
          <p:cNvPr id="3085" name="Object 13"/>
          <p:cNvGraphicFramePr>
            <a:graphicFrameLocks noChangeAspect="1"/>
          </p:cNvGraphicFramePr>
          <p:nvPr/>
        </p:nvGraphicFramePr>
        <p:xfrm>
          <a:off x="8054297" y="2782635"/>
          <a:ext cx="2308555" cy="432279"/>
        </p:xfrm>
        <a:graphic>
          <a:graphicData uri="http://schemas.openxmlformats.org/presentationml/2006/ole">
            <p:oleObj spid="_x0000_s3085" name="Equation" r:id="rId14" imgW="1155600" imgH="215640" progId="Equation.DSMT4">
              <p:embed/>
            </p:oleObj>
          </a:graphicData>
        </a:graphic>
      </p:graphicFrame>
      <p:sp>
        <p:nvSpPr>
          <p:cNvPr id="26" name="TextBox 25"/>
          <p:cNvSpPr txBox="1"/>
          <p:nvPr/>
        </p:nvSpPr>
        <p:spPr>
          <a:xfrm>
            <a:off x="745073" y="5216641"/>
            <a:ext cx="782587" cy="523220"/>
          </a:xfrm>
          <a:prstGeom prst="rect">
            <a:avLst/>
          </a:prstGeom>
          <a:noFill/>
        </p:spPr>
        <p:txBody>
          <a:bodyPr wrap="none" rtlCol="0">
            <a:spAutoFit/>
          </a:bodyPr>
          <a:lstStyle/>
          <a:p>
            <a:r>
              <a:rPr lang="en-US" sz="2800" smtClean="0">
                <a:latin typeface="Times New Roman" pitchFamily="18" charset="0"/>
                <a:cs typeface="Times New Roman" pitchFamily="18" charset="0"/>
              </a:rPr>
              <a:t>Vậy</a:t>
            </a:r>
            <a:endParaRPr lang="en-US" sz="2800">
              <a:latin typeface="Times New Roman" pitchFamily="18" charset="0"/>
              <a:cs typeface="Times New Roman" pitchFamily="18" charset="0"/>
            </a:endParaRPr>
          </a:p>
        </p:txBody>
      </p:sp>
      <p:cxnSp>
        <p:nvCxnSpPr>
          <p:cNvPr id="27" name="Straight Connector 26"/>
          <p:cNvCxnSpPr/>
          <p:nvPr/>
        </p:nvCxnSpPr>
        <p:spPr>
          <a:xfrm flipH="1">
            <a:off x="4586514" y="2830286"/>
            <a:ext cx="14516" cy="3338285"/>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8004629" y="2735943"/>
            <a:ext cx="14516" cy="3338285"/>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067532" y="5209378"/>
            <a:ext cx="782587" cy="523220"/>
          </a:xfrm>
          <a:prstGeom prst="rect">
            <a:avLst/>
          </a:prstGeom>
          <a:noFill/>
        </p:spPr>
        <p:txBody>
          <a:bodyPr wrap="none" rtlCol="0">
            <a:spAutoFit/>
          </a:bodyPr>
          <a:lstStyle/>
          <a:p>
            <a:r>
              <a:rPr lang="en-US" sz="2800" smtClean="0">
                <a:latin typeface="Times New Roman" pitchFamily="18" charset="0"/>
                <a:cs typeface="Times New Roman" pitchFamily="18" charset="0"/>
              </a:rPr>
              <a:t>Vậy</a:t>
            </a:r>
            <a:endParaRPr lang="en-US" sz="2800">
              <a:latin typeface="Times New Roman" pitchFamily="18" charset="0"/>
              <a:cs typeface="Times New Roman" pitchFamily="18" charset="0"/>
            </a:endParaRPr>
          </a:p>
        </p:txBody>
      </p:sp>
      <p:sp>
        <p:nvSpPr>
          <p:cNvPr id="32" name="TextBox 31"/>
          <p:cNvSpPr txBox="1"/>
          <p:nvPr/>
        </p:nvSpPr>
        <p:spPr>
          <a:xfrm>
            <a:off x="4634903" y="5216641"/>
            <a:ext cx="782587" cy="523220"/>
          </a:xfrm>
          <a:prstGeom prst="rect">
            <a:avLst/>
          </a:prstGeom>
          <a:noFill/>
        </p:spPr>
        <p:txBody>
          <a:bodyPr wrap="none" rtlCol="0">
            <a:spAutoFit/>
          </a:bodyPr>
          <a:lstStyle/>
          <a:p>
            <a:r>
              <a:rPr lang="en-US" sz="2800" smtClean="0">
                <a:latin typeface="Times New Roman" pitchFamily="18" charset="0"/>
                <a:cs typeface="Times New Roman" pitchFamily="18" charset="0"/>
              </a:rPr>
              <a:t>Vậy</a:t>
            </a:r>
            <a:endParaRPr lang="en-US" sz="2800">
              <a:latin typeface="Times New Roman" pitchFamily="18" charset="0"/>
              <a:cs typeface="Times New Roman" pitchFamily="18" charset="0"/>
            </a:endParaRPr>
          </a:p>
        </p:txBody>
      </p:sp>
      <p:grpSp>
        <p:nvGrpSpPr>
          <p:cNvPr id="37" name="Group 36"/>
          <p:cNvGrpSpPr/>
          <p:nvPr/>
        </p:nvGrpSpPr>
        <p:grpSpPr>
          <a:xfrm>
            <a:off x="6923315" y="3149601"/>
            <a:ext cx="1001486" cy="2046514"/>
            <a:chOff x="2235200" y="3323771"/>
            <a:chExt cx="1146629" cy="2278743"/>
          </a:xfrm>
        </p:grpSpPr>
        <p:cxnSp>
          <p:nvCxnSpPr>
            <p:cNvPr id="34" name="Straight Connector 33"/>
            <p:cNvCxnSpPr/>
            <p:nvPr/>
          </p:nvCxnSpPr>
          <p:spPr>
            <a:xfrm>
              <a:off x="2249714" y="3323771"/>
              <a:ext cx="29029" cy="2278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2235200" y="3918857"/>
              <a:ext cx="1146629" cy="2902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10414001" y="3171373"/>
            <a:ext cx="1001486" cy="2046514"/>
            <a:chOff x="2235200" y="3323771"/>
            <a:chExt cx="1146629" cy="2278743"/>
          </a:xfrm>
        </p:grpSpPr>
        <p:cxnSp>
          <p:nvCxnSpPr>
            <p:cNvPr id="39" name="Straight Connector 38"/>
            <p:cNvCxnSpPr/>
            <p:nvPr/>
          </p:nvCxnSpPr>
          <p:spPr>
            <a:xfrm>
              <a:off x="2249714" y="3323771"/>
              <a:ext cx="29029" cy="2278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235200" y="3918857"/>
              <a:ext cx="1146629" cy="29029"/>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2841500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nodeType="withEffect">
                                  <p:stCondLst>
                                    <p:cond delay="0"/>
                                  </p:stCondLst>
                                  <p:childTnLst>
                                    <p:set>
                                      <p:cBhvr>
                                        <p:cTn id="9" dur="1" fill="hold">
                                          <p:stCondLst>
                                            <p:cond delay="0"/>
                                          </p:stCondLst>
                                        </p:cTn>
                                        <p:tgtEl>
                                          <p:spTgt spid="3077"/>
                                        </p:tgtEl>
                                        <p:attrNameLst>
                                          <p:attrName>style.visibility</p:attrName>
                                        </p:attrNameLst>
                                      </p:cBhvr>
                                      <p:to>
                                        <p:strVal val="visible"/>
                                      </p:to>
                                    </p:set>
                                    <p:animEffect transition="in" filter="blinds(horizontal)">
                                      <p:cBhvr>
                                        <p:cTn id="10" dur="500"/>
                                        <p:tgtEl>
                                          <p:spTgt spid="3077"/>
                                        </p:tgtEl>
                                      </p:cBhvr>
                                    </p:animEffect>
                                  </p:childTnLst>
                                </p:cTn>
                              </p:par>
                              <p:par>
                                <p:cTn id="11" presetID="3" presetClass="entr" presetSubtype="10" fill="hold" nodeType="withEffect">
                                  <p:stCondLst>
                                    <p:cond delay="0"/>
                                  </p:stCondLst>
                                  <p:childTnLst>
                                    <p:set>
                                      <p:cBhvr>
                                        <p:cTn id="12" dur="1" fill="hold">
                                          <p:stCondLst>
                                            <p:cond delay="0"/>
                                          </p:stCondLst>
                                        </p:cTn>
                                        <p:tgtEl>
                                          <p:spTgt spid="3078"/>
                                        </p:tgtEl>
                                        <p:attrNameLst>
                                          <p:attrName>style.visibility</p:attrName>
                                        </p:attrNameLst>
                                      </p:cBhvr>
                                      <p:to>
                                        <p:strVal val="visible"/>
                                      </p:to>
                                    </p:set>
                                    <p:animEffect transition="in" filter="blinds(horizontal)">
                                      <p:cBhvr>
                                        <p:cTn id="13" dur="500"/>
                                        <p:tgtEl>
                                          <p:spTgt spid="3078"/>
                                        </p:tgtEl>
                                      </p:cBhvr>
                                    </p:animEffect>
                                  </p:childTnLst>
                                </p:cTn>
                              </p:par>
                              <p:par>
                                <p:cTn id="14" presetID="3" presetClass="entr" presetSubtype="10" fill="hold" nodeType="withEffect">
                                  <p:stCondLst>
                                    <p:cond delay="0"/>
                                  </p:stCondLst>
                                  <p:childTnLst>
                                    <p:set>
                                      <p:cBhvr>
                                        <p:cTn id="15" dur="1" fill="hold">
                                          <p:stCondLst>
                                            <p:cond delay="0"/>
                                          </p:stCondLst>
                                        </p:cTn>
                                        <p:tgtEl>
                                          <p:spTgt spid="3079"/>
                                        </p:tgtEl>
                                        <p:attrNameLst>
                                          <p:attrName>style.visibility</p:attrName>
                                        </p:attrNameLst>
                                      </p:cBhvr>
                                      <p:to>
                                        <p:strVal val="visible"/>
                                      </p:to>
                                    </p:set>
                                    <p:animEffect transition="in" filter="blinds(horizontal)">
                                      <p:cBhvr>
                                        <p:cTn id="16" dur="500"/>
                                        <p:tgtEl>
                                          <p:spTgt spid="307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linds(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083"/>
                                        </p:tgtEl>
                                        <p:attrNameLst>
                                          <p:attrName>style.visibility</p:attrName>
                                        </p:attrNameLst>
                                      </p:cBhvr>
                                      <p:to>
                                        <p:strVal val="visible"/>
                                      </p:to>
                                    </p:set>
                                    <p:animEffect transition="in" filter="blinds(horizontal)">
                                      <p:cBhvr>
                                        <p:cTn id="26" dur="500"/>
                                        <p:tgtEl>
                                          <p:spTgt spid="3083"/>
                                        </p:tgtEl>
                                      </p:cBhvr>
                                    </p:animEffect>
                                  </p:childTnLst>
                                </p:cTn>
                              </p:par>
                              <p:par>
                                <p:cTn id="27" presetID="3" presetClass="entr" presetSubtype="10" fill="hold" nodeType="withEffect">
                                  <p:stCondLst>
                                    <p:cond delay="0"/>
                                  </p:stCondLst>
                                  <p:childTnLst>
                                    <p:set>
                                      <p:cBhvr>
                                        <p:cTn id="28" dur="1" fill="hold">
                                          <p:stCondLst>
                                            <p:cond delay="0"/>
                                          </p:stCondLst>
                                        </p:cTn>
                                        <p:tgtEl>
                                          <p:spTgt spid="3080"/>
                                        </p:tgtEl>
                                        <p:attrNameLst>
                                          <p:attrName>style.visibility</p:attrName>
                                        </p:attrNameLst>
                                      </p:cBhvr>
                                      <p:to>
                                        <p:strVal val="visible"/>
                                      </p:to>
                                    </p:set>
                                    <p:animEffect transition="in" filter="blinds(horizontal)">
                                      <p:cBhvr>
                                        <p:cTn id="29" dur="500"/>
                                        <p:tgtEl>
                                          <p:spTgt spid="308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blinds(horizontal)">
                                      <p:cBhvr>
                                        <p:cTn id="34" dur="500"/>
                                        <p:tgtEl>
                                          <p:spTgt spid="26"/>
                                        </p:tgtEl>
                                      </p:cBhvr>
                                    </p:animEffect>
                                  </p:childTnLst>
                                </p:cTn>
                              </p:par>
                              <p:par>
                                <p:cTn id="35" presetID="3" presetClass="entr" presetSubtype="10" fill="hold" nodeType="withEffect">
                                  <p:stCondLst>
                                    <p:cond delay="0"/>
                                  </p:stCondLst>
                                  <p:childTnLst>
                                    <p:set>
                                      <p:cBhvr>
                                        <p:cTn id="36" dur="1" fill="hold">
                                          <p:stCondLst>
                                            <p:cond delay="0"/>
                                          </p:stCondLst>
                                        </p:cTn>
                                        <p:tgtEl>
                                          <p:spTgt spid="3074"/>
                                        </p:tgtEl>
                                        <p:attrNameLst>
                                          <p:attrName>style.visibility</p:attrName>
                                        </p:attrNameLst>
                                      </p:cBhvr>
                                      <p:to>
                                        <p:strVal val="visible"/>
                                      </p:to>
                                    </p:set>
                                    <p:animEffect transition="in" filter="blinds(horizontal)">
                                      <p:cBhvr>
                                        <p:cTn id="37" dur="500"/>
                                        <p:tgtEl>
                                          <p:spTgt spid="307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084"/>
                                        </p:tgtEl>
                                        <p:attrNameLst>
                                          <p:attrName>style.visibility</p:attrName>
                                        </p:attrNameLst>
                                      </p:cBhvr>
                                      <p:to>
                                        <p:strVal val="visible"/>
                                      </p:to>
                                    </p:set>
                                    <p:animEffect transition="in" filter="blinds(horizontal)">
                                      <p:cBhvr>
                                        <p:cTn id="42" dur="500"/>
                                        <p:tgtEl>
                                          <p:spTgt spid="3084"/>
                                        </p:tgtEl>
                                      </p:cBhvr>
                                    </p:animEffect>
                                  </p:childTnLst>
                                </p:cTn>
                              </p:par>
                              <p:par>
                                <p:cTn id="43" presetID="3" presetClass="entr" presetSubtype="10" fill="hold"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blinds(horizontal)">
                                      <p:cBhvr>
                                        <p:cTn id="45" dur="500"/>
                                        <p:tgtEl>
                                          <p:spTgt spid="37"/>
                                        </p:tgtEl>
                                      </p:cBhvr>
                                    </p:animEffect>
                                  </p:childTnLst>
                                </p:cTn>
                              </p:par>
                              <p:par>
                                <p:cTn id="46" presetID="3" presetClass="entr" presetSubtype="10" fill="hold" nodeType="withEffect">
                                  <p:stCondLst>
                                    <p:cond delay="0"/>
                                  </p:stCondLst>
                                  <p:childTnLst>
                                    <p:set>
                                      <p:cBhvr>
                                        <p:cTn id="47" dur="1" fill="hold">
                                          <p:stCondLst>
                                            <p:cond delay="0"/>
                                          </p:stCondLst>
                                        </p:cTn>
                                        <p:tgtEl>
                                          <p:spTgt spid="3081"/>
                                        </p:tgtEl>
                                        <p:attrNameLst>
                                          <p:attrName>style.visibility</p:attrName>
                                        </p:attrNameLst>
                                      </p:cBhvr>
                                      <p:to>
                                        <p:strVal val="visible"/>
                                      </p:to>
                                    </p:set>
                                    <p:animEffect transition="in" filter="blinds(horizontal)">
                                      <p:cBhvr>
                                        <p:cTn id="48" dur="500"/>
                                        <p:tgtEl>
                                          <p:spTgt spid="308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blinds(horizontal)">
                                      <p:cBhvr>
                                        <p:cTn id="53" dur="500"/>
                                        <p:tgtEl>
                                          <p:spTgt spid="32"/>
                                        </p:tgtEl>
                                      </p:cBhvr>
                                    </p:animEffect>
                                  </p:childTnLst>
                                </p:cTn>
                              </p:par>
                              <p:par>
                                <p:cTn id="54" presetID="3" presetClass="entr" presetSubtype="10" fill="hold" nodeType="withEffect">
                                  <p:stCondLst>
                                    <p:cond delay="0"/>
                                  </p:stCondLst>
                                  <p:childTnLst>
                                    <p:set>
                                      <p:cBhvr>
                                        <p:cTn id="55" dur="1" fill="hold">
                                          <p:stCondLst>
                                            <p:cond delay="0"/>
                                          </p:stCondLst>
                                        </p:cTn>
                                        <p:tgtEl>
                                          <p:spTgt spid="3075"/>
                                        </p:tgtEl>
                                        <p:attrNameLst>
                                          <p:attrName>style.visibility</p:attrName>
                                        </p:attrNameLst>
                                      </p:cBhvr>
                                      <p:to>
                                        <p:strVal val="visible"/>
                                      </p:to>
                                    </p:set>
                                    <p:animEffect transition="in" filter="blinds(horizontal)">
                                      <p:cBhvr>
                                        <p:cTn id="56" dur="500"/>
                                        <p:tgtEl>
                                          <p:spTgt spid="3075"/>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3085"/>
                                        </p:tgtEl>
                                        <p:attrNameLst>
                                          <p:attrName>style.visibility</p:attrName>
                                        </p:attrNameLst>
                                      </p:cBhvr>
                                      <p:to>
                                        <p:strVal val="visible"/>
                                      </p:to>
                                    </p:set>
                                    <p:animEffect transition="in" filter="blinds(horizontal)">
                                      <p:cBhvr>
                                        <p:cTn id="61" dur="500"/>
                                        <p:tgtEl>
                                          <p:spTgt spid="3085"/>
                                        </p:tgtEl>
                                      </p:cBhvr>
                                    </p:animEffect>
                                  </p:childTnLst>
                                </p:cTn>
                              </p:par>
                              <p:par>
                                <p:cTn id="62" presetID="3" presetClass="entr" presetSubtype="1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blinds(horizontal)">
                                      <p:cBhvr>
                                        <p:cTn id="64" dur="500"/>
                                        <p:tgtEl>
                                          <p:spTgt spid="38"/>
                                        </p:tgtEl>
                                      </p:cBhvr>
                                    </p:animEffect>
                                  </p:childTnLst>
                                </p:cTn>
                              </p:par>
                              <p:par>
                                <p:cTn id="65" presetID="3" presetClass="entr" presetSubtype="10" fill="hold" nodeType="withEffect">
                                  <p:stCondLst>
                                    <p:cond delay="0"/>
                                  </p:stCondLst>
                                  <p:childTnLst>
                                    <p:set>
                                      <p:cBhvr>
                                        <p:cTn id="66" dur="1" fill="hold">
                                          <p:stCondLst>
                                            <p:cond delay="0"/>
                                          </p:stCondLst>
                                        </p:cTn>
                                        <p:tgtEl>
                                          <p:spTgt spid="3082"/>
                                        </p:tgtEl>
                                        <p:attrNameLst>
                                          <p:attrName>style.visibility</p:attrName>
                                        </p:attrNameLst>
                                      </p:cBhvr>
                                      <p:to>
                                        <p:strVal val="visible"/>
                                      </p:to>
                                    </p:set>
                                    <p:animEffect transition="in" filter="blinds(horizontal)">
                                      <p:cBhvr>
                                        <p:cTn id="67" dur="500"/>
                                        <p:tgtEl>
                                          <p:spTgt spid="3082"/>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blinds(horizontal)">
                                      <p:cBhvr>
                                        <p:cTn id="72" dur="500"/>
                                        <p:tgtEl>
                                          <p:spTgt spid="31"/>
                                        </p:tgtEl>
                                      </p:cBhvr>
                                    </p:animEffect>
                                  </p:childTnLst>
                                </p:cTn>
                              </p:par>
                              <p:par>
                                <p:cTn id="73" presetID="3" presetClass="entr" presetSubtype="10" fill="hold" nodeType="withEffect">
                                  <p:stCondLst>
                                    <p:cond delay="0"/>
                                  </p:stCondLst>
                                  <p:childTnLst>
                                    <p:set>
                                      <p:cBhvr>
                                        <p:cTn id="74" dur="1" fill="hold">
                                          <p:stCondLst>
                                            <p:cond delay="0"/>
                                          </p:stCondLst>
                                        </p:cTn>
                                        <p:tgtEl>
                                          <p:spTgt spid="3076"/>
                                        </p:tgtEl>
                                        <p:attrNameLst>
                                          <p:attrName>style.visibility</p:attrName>
                                        </p:attrNameLst>
                                      </p:cBhvr>
                                      <p:to>
                                        <p:strVal val="visible"/>
                                      </p:to>
                                    </p:set>
                                    <p:animEffect transition="in" filter="blinds(horizontal)">
                                      <p:cBhvr>
                                        <p:cTn id="75"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p:bldP spid="26"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4098" name="Object 2"/>
          <p:cNvGraphicFramePr>
            <a:graphicFrameLocks noChangeAspect="1"/>
          </p:cNvGraphicFramePr>
          <p:nvPr/>
        </p:nvGraphicFramePr>
        <p:xfrm>
          <a:off x="4703426" y="2409370"/>
          <a:ext cx="2386163" cy="401599"/>
        </p:xfrm>
        <a:graphic>
          <a:graphicData uri="http://schemas.openxmlformats.org/presentationml/2006/ole">
            <p:oleObj spid="_x0000_s4098" name="Equation" r:id="rId3" imgW="1131863" imgH="190341" progId="Equation.DSMT4">
              <p:embed/>
            </p:oleObj>
          </a:graphicData>
        </a:graphic>
      </p:graphicFrame>
      <p:sp>
        <p:nvSpPr>
          <p:cNvPr id="14" name="TextBox 13"/>
          <p:cNvSpPr txBox="1"/>
          <p:nvPr/>
        </p:nvSpPr>
        <p:spPr>
          <a:xfrm>
            <a:off x="608298" y="1377738"/>
            <a:ext cx="3565400" cy="523220"/>
          </a:xfrm>
          <a:prstGeom prst="rect">
            <a:avLst/>
          </a:prstGeom>
          <a:noFill/>
        </p:spPr>
        <p:txBody>
          <a:bodyPr wrap="none" rtlCol="0">
            <a:spAutoFit/>
          </a:bodyPr>
          <a:lstStyle/>
          <a:p>
            <a:r>
              <a:rPr lang="en-US" sz="2800" b="1" smtClean="0">
                <a:latin typeface="Times New Roman" pitchFamily="18" charset="0"/>
                <a:cs typeface="Times New Roman" pitchFamily="18" charset="0"/>
              </a:rPr>
              <a:t>Bài 4/SGK – trang 21.</a:t>
            </a:r>
            <a:endParaRPr lang="en-US" sz="2800" b="1">
              <a:latin typeface="Times New Roman" pitchFamily="18" charset="0"/>
              <a:cs typeface="Times New Roman" pitchFamily="18" charset="0"/>
            </a:endParaRPr>
          </a:p>
        </p:txBody>
      </p:sp>
      <p:graphicFrame>
        <p:nvGraphicFramePr>
          <p:cNvPr id="4099" name="Object 3"/>
          <p:cNvGraphicFramePr>
            <a:graphicFrameLocks noChangeAspect="1"/>
          </p:cNvGraphicFramePr>
          <p:nvPr/>
        </p:nvGraphicFramePr>
        <p:xfrm>
          <a:off x="808037" y="3614056"/>
          <a:ext cx="10286002" cy="462870"/>
        </p:xfrm>
        <a:graphic>
          <a:graphicData uri="http://schemas.openxmlformats.org/presentationml/2006/ole">
            <p:oleObj spid="_x0000_s4099" name="Equation" r:id="rId4" imgW="5079960" imgH="228600" progId="Equation.DSMT4">
              <p:embed/>
            </p:oleObj>
          </a:graphicData>
        </a:graphic>
      </p:graphicFrame>
      <p:sp>
        <p:nvSpPr>
          <p:cNvPr id="16" name="TextBox 15"/>
          <p:cNvSpPr txBox="1"/>
          <p:nvPr/>
        </p:nvSpPr>
        <p:spPr>
          <a:xfrm>
            <a:off x="714942" y="2954998"/>
            <a:ext cx="7425431" cy="523220"/>
          </a:xfrm>
          <a:prstGeom prst="rect">
            <a:avLst/>
          </a:prstGeom>
          <a:noFill/>
        </p:spPr>
        <p:txBody>
          <a:bodyPr wrap="none" rtlCol="0">
            <a:spAutoFit/>
          </a:bodyPr>
          <a:lstStyle/>
          <a:p>
            <a:r>
              <a:rPr lang="en-US" sz="2800" b="1" smtClean="0">
                <a:latin typeface="Times New Roman" pitchFamily="18" charset="0"/>
                <a:cs typeface="Times New Roman" pitchFamily="18" charset="0"/>
              </a:rPr>
              <a:t>Bài 8/SGK – trang 21</a:t>
            </a:r>
            <a:r>
              <a:rPr lang="en-US" sz="2800" smtClean="0">
                <a:latin typeface="Times New Roman" pitchFamily="18" charset="0"/>
                <a:cs typeface="Times New Roman" pitchFamily="18" charset="0"/>
              </a:rPr>
              <a:t>. Sử dụng máy tính cầm tay</a:t>
            </a:r>
            <a:endParaRPr lang="en-US" sz="2800">
              <a:latin typeface="Times New Roman" pitchFamily="18" charset="0"/>
              <a:cs typeface="Times New Roman" pitchFamily="18" charset="0"/>
            </a:endParaRPr>
          </a:p>
        </p:txBody>
      </p:sp>
      <p:sp>
        <p:nvSpPr>
          <p:cNvPr id="17" name="Title 1">
            <a:extLst>
              <a:ext uri="{FF2B5EF4-FFF2-40B4-BE49-F238E27FC236}">
                <a16:creationId xmlns:a16="http://schemas.microsoft.com/office/drawing/2014/main" xmlns="" id="{C6AAE108-9C7F-4CDC-AD71-B576580A199F}"/>
              </a:ext>
            </a:extLst>
          </p:cNvPr>
          <p:cNvSpPr>
            <a:spLocks noGrp="1"/>
          </p:cNvSpPr>
          <p:nvPr>
            <p:ph type="title"/>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fontScale="90000"/>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18" name="Oval 17"/>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4</a:t>
            </a:r>
            <a:endParaRPr lang="en-US" sz="5400" b="1">
              <a:solidFill>
                <a:srgbClr val="FFFF00"/>
              </a:solidFill>
              <a:latin typeface="Arial" pitchFamily="34" charset="0"/>
              <a:cs typeface="Arial" pitchFamily="34" charset="0"/>
            </a:endParaRPr>
          </a:p>
        </p:txBody>
      </p:sp>
      <p:sp>
        <p:nvSpPr>
          <p:cNvPr id="15" name="!!1">
            <a:extLst>
              <a:ext uri="{FF2B5EF4-FFF2-40B4-BE49-F238E27FC236}">
                <a16:creationId xmlns:a16="http://schemas.microsoft.com/office/drawing/2014/main" xmlns="" id="{4D3CFCA8-27ED-41FB-92A9-BA8CC0500364}"/>
              </a:ext>
            </a:extLst>
          </p:cNvPr>
          <p:cNvSpPr txBox="1"/>
          <p:nvPr/>
        </p:nvSpPr>
        <p:spPr>
          <a:xfrm>
            <a:off x="367881" y="728420"/>
            <a:ext cx="4363776"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III</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 </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LUYỆN TẬP</a:t>
            </a:r>
            <a:endParaRPr lang="en-US" sz="3200">
              <a:solidFill>
                <a:schemeClr val="accent1">
                  <a:lumMod val="50000"/>
                </a:schemeClr>
              </a:solidFill>
            </a:endParaRPr>
          </a:p>
        </p:txBody>
      </p:sp>
      <p:sp>
        <p:nvSpPr>
          <p:cNvPr id="19" name="TextBox 18"/>
          <p:cNvSpPr txBox="1"/>
          <p:nvPr/>
        </p:nvSpPr>
        <p:spPr>
          <a:xfrm>
            <a:off x="717156" y="1907510"/>
            <a:ext cx="4014502" cy="954107"/>
          </a:xfrm>
          <a:prstGeom prst="rect">
            <a:avLst/>
          </a:prstGeom>
          <a:noFill/>
        </p:spPr>
        <p:txBody>
          <a:bodyPr wrap="square" rtlCol="0">
            <a:spAutoFit/>
          </a:bodyPr>
          <a:lstStyle/>
          <a:p>
            <a:r>
              <a:rPr lang="en-US" sz="2800" smtClean="0">
                <a:latin typeface="Times New Roman" pitchFamily="18" charset="0"/>
                <a:cs typeface="Times New Roman" pitchFamily="18" charset="0"/>
              </a:rPr>
              <a:t>2 lít = 2000 ml</a:t>
            </a:r>
          </a:p>
          <a:p>
            <a:r>
              <a:rPr lang="en-US" sz="2800" smtClean="0">
                <a:latin typeface="Times New Roman" pitchFamily="18" charset="0"/>
                <a:cs typeface="Times New Roman" pitchFamily="18" charset="0"/>
              </a:rPr>
              <a:t>Số gói Oresol cần dùng là:</a:t>
            </a:r>
            <a:endParaRPr lang="en-US" sz="2800">
              <a:latin typeface="Times New Roman" pitchFamily="18" charset="0"/>
              <a:cs typeface="Times New Roman" pitchFamily="18" charset="0"/>
            </a:endParaRPr>
          </a:p>
        </p:txBody>
      </p:sp>
      <p:sp>
        <p:nvSpPr>
          <p:cNvPr id="21" name="TextBox 20"/>
          <p:cNvSpPr txBox="1"/>
          <p:nvPr/>
        </p:nvSpPr>
        <p:spPr>
          <a:xfrm>
            <a:off x="6978965" y="2306529"/>
            <a:ext cx="883575" cy="523220"/>
          </a:xfrm>
          <a:prstGeom prst="rect">
            <a:avLst/>
          </a:prstGeom>
          <a:noFill/>
        </p:spPr>
        <p:txBody>
          <a:bodyPr wrap="none" rtlCol="0">
            <a:spAutoFit/>
          </a:bodyPr>
          <a:lstStyle/>
          <a:p>
            <a:r>
              <a:rPr lang="en-US" sz="2800" smtClean="0">
                <a:latin typeface="Times New Roman" pitchFamily="18" charset="0"/>
                <a:cs typeface="Times New Roman" pitchFamily="18" charset="0"/>
              </a:rPr>
              <a:t>(gói)</a:t>
            </a:r>
            <a:endParaRPr lang="en-US" sz="2800">
              <a:latin typeface="Times New Roman" pitchFamily="18" charset="0"/>
              <a:cs typeface="Times New Roman" pitchFamily="18" charset="0"/>
            </a:endParaRPr>
          </a:p>
        </p:txBody>
      </p:sp>
    </p:spTree>
    <p:extLst>
      <p:ext uri="{BB962C8B-B14F-4D97-AF65-F5344CB8AC3E}">
        <p14:creationId xmlns:p14="http://schemas.microsoft.com/office/powerpoint/2010/main" xmlns="" val="185269398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par>
                                <p:cTn id="18" presetID="3" presetClass="entr" presetSubtype="10" fill="hold" nodeType="withEffect">
                                  <p:stCondLst>
                                    <p:cond delay="0"/>
                                  </p:stCondLst>
                                  <p:childTnLst>
                                    <p:set>
                                      <p:cBhvr>
                                        <p:cTn id="19" dur="1" fill="hold">
                                          <p:stCondLst>
                                            <p:cond delay="0"/>
                                          </p:stCondLst>
                                        </p:cTn>
                                        <p:tgtEl>
                                          <p:spTgt spid="4098"/>
                                        </p:tgtEl>
                                        <p:attrNameLst>
                                          <p:attrName>style.visibility</p:attrName>
                                        </p:attrNameLst>
                                      </p:cBhvr>
                                      <p:to>
                                        <p:strVal val="visible"/>
                                      </p:to>
                                    </p:set>
                                    <p:animEffect transition="in" filter="blinds(horizontal)">
                                      <p:cBhvr>
                                        <p:cTn id="20" dur="500"/>
                                        <p:tgtEl>
                                          <p:spTgt spid="409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blinds(horizontal)">
                                      <p:cBhvr>
                                        <p:cTn id="25" dur="500"/>
                                        <p:tgtEl>
                                          <p:spTgt spid="1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4099"/>
                                        </p:tgtEl>
                                        <p:attrNameLst>
                                          <p:attrName>style.visibility</p:attrName>
                                        </p:attrNameLst>
                                      </p:cBhvr>
                                      <p:to>
                                        <p:strVal val="visible"/>
                                      </p:to>
                                    </p:set>
                                    <p:animEffect transition="in" filter="blinds(horizontal)">
                                      <p:cBhvr>
                                        <p:cTn id="30"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Callout 6"/>
          <p:cNvSpPr/>
          <p:nvPr/>
        </p:nvSpPr>
        <p:spPr>
          <a:xfrm>
            <a:off x="3471621" y="1921789"/>
            <a:ext cx="5920352" cy="3921071"/>
          </a:xfrm>
          <a:prstGeom prst="downArrowCallout">
            <a:avLst/>
          </a:prstGeom>
          <a:solidFill>
            <a:schemeClr val="accent6"/>
          </a:solidFill>
          <a:scene3d>
            <a:camera prst="orthographicFront"/>
            <a:lightRig rig="threePt" dir="t"/>
          </a:scene3d>
          <a:sp3d>
            <a:bevelT w="127000" h="203200"/>
            <a:bevelB w="127000" h="2032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smtClean="0">
                <a:solidFill>
                  <a:schemeClr val="bg1"/>
                </a:solidFill>
                <a:latin typeface="Arial" pitchFamily="34" charset="0"/>
                <a:cs typeface="Arial" pitchFamily="34" charset="0"/>
              </a:rPr>
              <a:t>VẬN DỤNG</a:t>
            </a:r>
            <a:endParaRPr lang="en-US" sz="6600" b="1">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nvGraphicFramePr>
        <p:xfrm>
          <a:off x="4773781" y="1857829"/>
          <a:ext cx="1840298" cy="413550"/>
        </p:xfrm>
        <a:graphic>
          <a:graphicData uri="http://schemas.openxmlformats.org/presentationml/2006/ole">
            <p:oleObj spid="_x0000_s5122" name="Equation" r:id="rId4" imgW="847728" imgH="190341" progId="Equation.DSMT4">
              <p:embed/>
            </p:oleObj>
          </a:graphicData>
        </a:graphic>
      </p:graphicFrame>
      <p:sp>
        <p:nvSpPr>
          <p:cNvPr id="15" name="TextBox 14"/>
          <p:cNvSpPr txBox="1"/>
          <p:nvPr/>
        </p:nvSpPr>
        <p:spPr>
          <a:xfrm>
            <a:off x="977306" y="1791271"/>
            <a:ext cx="3565400" cy="523220"/>
          </a:xfrm>
          <a:prstGeom prst="rect">
            <a:avLst/>
          </a:prstGeom>
          <a:noFill/>
        </p:spPr>
        <p:txBody>
          <a:bodyPr wrap="none" rtlCol="0">
            <a:spAutoFit/>
          </a:bodyPr>
          <a:lstStyle/>
          <a:p>
            <a:r>
              <a:rPr lang="en-US" sz="2800" b="1" smtClean="0">
                <a:latin typeface="Times New Roman" pitchFamily="18" charset="0"/>
                <a:cs typeface="Times New Roman" pitchFamily="18" charset="0"/>
              </a:rPr>
              <a:t>Bài 5/SGK – trang 21</a:t>
            </a:r>
            <a:r>
              <a:rPr lang="en-US" sz="2800" smtClean="0">
                <a:latin typeface="Times New Roman" pitchFamily="18" charset="0"/>
                <a:cs typeface="Times New Roman" pitchFamily="18" charset="0"/>
              </a:rPr>
              <a:t>.</a:t>
            </a:r>
            <a:endParaRPr lang="en-US" sz="2800">
              <a:latin typeface="Times New Roman" pitchFamily="18" charset="0"/>
              <a:cs typeface="Times New Roman" pitchFamily="18" charset="0"/>
            </a:endParaRPr>
          </a:p>
        </p:txBody>
      </p:sp>
      <p:graphicFrame>
        <p:nvGraphicFramePr>
          <p:cNvPr id="5123" name="Object 3"/>
          <p:cNvGraphicFramePr>
            <a:graphicFrameLocks noChangeAspect="1"/>
          </p:cNvGraphicFramePr>
          <p:nvPr/>
        </p:nvGraphicFramePr>
        <p:xfrm>
          <a:off x="4615770" y="3025192"/>
          <a:ext cx="4020230" cy="598392"/>
        </p:xfrm>
        <a:graphic>
          <a:graphicData uri="http://schemas.openxmlformats.org/presentationml/2006/ole">
            <p:oleObj spid="_x0000_s5123" name="Equation" r:id="rId5" imgW="1855147" imgH="276696" progId="Equation.DSMT4">
              <p:embed/>
            </p:oleObj>
          </a:graphicData>
        </a:graphic>
      </p:graphicFrame>
      <p:sp>
        <p:nvSpPr>
          <p:cNvPr id="17" name="TextBox 16"/>
          <p:cNvSpPr txBox="1"/>
          <p:nvPr/>
        </p:nvSpPr>
        <p:spPr>
          <a:xfrm>
            <a:off x="6470963" y="1790889"/>
            <a:ext cx="1247457" cy="523220"/>
          </a:xfrm>
          <a:prstGeom prst="rect">
            <a:avLst/>
          </a:prstGeom>
          <a:noFill/>
        </p:spPr>
        <p:txBody>
          <a:bodyPr wrap="none" rtlCol="0">
            <a:spAutoFit/>
          </a:bodyPr>
          <a:lstStyle/>
          <a:p>
            <a:r>
              <a:rPr lang="en-US" sz="2800" smtClean="0">
                <a:latin typeface="Times New Roman" pitchFamily="18" charset="0"/>
                <a:cs typeface="Times New Roman" pitchFamily="18" charset="0"/>
              </a:rPr>
              <a:t>(dư 40)</a:t>
            </a:r>
            <a:endParaRPr lang="en-US" sz="2800">
              <a:latin typeface="Times New Roman" pitchFamily="18" charset="0"/>
              <a:cs typeface="Times New Roman" pitchFamily="18" charset="0"/>
            </a:endParaRPr>
          </a:p>
        </p:txBody>
      </p:sp>
      <p:sp>
        <p:nvSpPr>
          <p:cNvPr id="18" name="TextBox 17"/>
          <p:cNvSpPr txBox="1"/>
          <p:nvPr/>
        </p:nvSpPr>
        <p:spPr>
          <a:xfrm>
            <a:off x="1042620" y="3029186"/>
            <a:ext cx="3565400" cy="523220"/>
          </a:xfrm>
          <a:prstGeom prst="rect">
            <a:avLst/>
          </a:prstGeom>
          <a:noFill/>
        </p:spPr>
        <p:txBody>
          <a:bodyPr wrap="none" rtlCol="0">
            <a:spAutoFit/>
          </a:bodyPr>
          <a:lstStyle/>
          <a:p>
            <a:r>
              <a:rPr lang="en-US" sz="2800" b="1" smtClean="0">
                <a:latin typeface="Times New Roman" pitchFamily="18" charset="0"/>
                <a:cs typeface="Times New Roman" pitchFamily="18" charset="0"/>
              </a:rPr>
              <a:t>Bài 6/SGK – trang 21.</a:t>
            </a:r>
            <a:endParaRPr lang="en-US" sz="2800" b="1">
              <a:latin typeface="Times New Roman" pitchFamily="18" charset="0"/>
              <a:cs typeface="Times New Roman" pitchFamily="18" charset="0"/>
            </a:endParaRPr>
          </a:p>
        </p:txBody>
      </p:sp>
      <p:graphicFrame>
        <p:nvGraphicFramePr>
          <p:cNvPr id="5124" name="Object 4"/>
          <p:cNvGraphicFramePr>
            <a:graphicFrameLocks noChangeAspect="1"/>
          </p:cNvGraphicFramePr>
          <p:nvPr/>
        </p:nvGraphicFramePr>
        <p:xfrm>
          <a:off x="2894012" y="4500961"/>
          <a:ext cx="6206445" cy="492180"/>
        </p:xfrm>
        <a:graphic>
          <a:graphicData uri="http://schemas.openxmlformats.org/presentationml/2006/ole">
            <p:oleObj spid="_x0000_s5124" name="Equation" r:id="rId6" imgW="2971800" imgH="228600" progId="Equation.DSMT4">
              <p:embed/>
            </p:oleObj>
          </a:graphicData>
        </a:graphic>
      </p:graphicFrame>
      <p:sp>
        <p:nvSpPr>
          <p:cNvPr id="5127" name="Rectangle 7"/>
          <p:cNvSpPr>
            <a:spLocks noChangeArrowheads="1"/>
          </p:cNvSpPr>
          <p:nvPr/>
        </p:nvSpPr>
        <p:spPr bwMode="auto">
          <a:xfrm>
            <a:off x="1243614" y="3520678"/>
            <a:ext cx="8757526"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Số lục lạp có trên một chiếc lá thầu dầu có diện tích khoảng</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là:</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5126" name="Object 6"/>
          <p:cNvGraphicFramePr>
            <a:graphicFrameLocks noChangeAspect="1"/>
          </p:cNvGraphicFramePr>
          <p:nvPr/>
        </p:nvGraphicFramePr>
        <p:xfrm>
          <a:off x="1331496" y="3933371"/>
          <a:ext cx="1234416" cy="482194"/>
        </p:xfrm>
        <a:graphic>
          <a:graphicData uri="http://schemas.openxmlformats.org/presentationml/2006/ole">
            <p:oleObj spid="_x0000_s5126" name="Equation" r:id="rId7" imgW="609336" imgH="241195" progId="Equation.DSMT4">
              <p:embed/>
            </p:oleObj>
          </a:graphicData>
        </a:graphic>
      </p:graphicFrame>
      <p:sp>
        <p:nvSpPr>
          <p:cNvPr id="21" name="Title 1">
            <a:extLst>
              <a:ext uri="{FF2B5EF4-FFF2-40B4-BE49-F238E27FC236}">
                <a16:creationId xmlns:a16="http://schemas.microsoft.com/office/drawing/2014/main" xmlns="" id="{C6AAE108-9C7F-4CDC-AD71-B576580A199F}"/>
              </a:ext>
            </a:extLst>
          </p:cNvPr>
          <p:cNvSpPr>
            <a:spLocks noGrp="1"/>
          </p:cNvSpPr>
          <p:nvPr>
            <p:ph type="title"/>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fontScale="90000"/>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22" name="Oval 21"/>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5</a:t>
            </a:r>
            <a:endParaRPr lang="en-US" sz="5400" b="1">
              <a:solidFill>
                <a:srgbClr val="FFFF00"/>
              </a:solidFill>
              <a:latin typeface="Arial" pitchFamily="34" charset="0"/>
              <a:cs typeface="Arial" pitchFamily="34" charset="0"/>
            </a:endParaRPr>
          </a:p>
        </p:txBody>
      </p:sp>
      <p:sp>
        <p:nvSpPr>
          <p:cNvPr id="14" name="!!1">
            <a:extLst>
              <a:ext uri="{FF2B5EF4-FFF2-40B4-BE49-F238E27FC236}">
                <a16:creationId xmlns:a16="http://schemas.microsoft.com/office/drawing/2014/main" xmlns="" id="{4D3CFCA8-27ED-41FB-92A9-BA8CC0500364}"/>
              </a:ext>
            </a:extLst>
          </p:cNvPr>
          <p:cNvSpPr txBox="1"/>
          <p:nvPr/>
        </p:nvSpPr>
        <p:spPr>
          <a:xfrm>
            <a:off x="367881" y="728420"/>
            <a:ext cx="4073490"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III. </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LUYỆN TẬP</a:t>
            </a:r>
            <a:endParaRPr lang="en-US" sz="3200">
              <a:solidFill>
                <a:schemeClr val="accent1">
                  <a:lumMod val="50000"/>
                </a:schemeClr>
              </a:solidFill>
            </a:endParaRPr>
          </a:p>
        </p:txBody>
      </p:sp>
      <p:sp>
        <p:nvSpPr>
          <p:cNvPr id="16" name="TextBox 15"/>
          <p:cNvSpPr txBox="1"/>
          <p:nvPr/>
        </p:nvSpPr>
        <p:spPr>
          <a:xfrm>
            <a:off x="1202277" y="2379099"/>
            <a:ext cx="4307589" cy="523220"/>
          </a:xfrm>
          <a:prstGeom prst="rect">
            <a:avLst/>
          </a:prstGeom>
          <a:noFill/>
        </p:spPr>
        <p:txBody>
          <a:bodyPr wrap="none" rtlCol="0">
            <a:spAutoFit/>
          </a:bodyPr>
          <a:lstStyle/>
          <a:p>
            <a:r>
              <a:rPr lang="en-US" sz="2800" smtClean="0">
                <a:latin typeface="Times New Roman" pitchFamily="18" charset="0"/>
                <a:cs typeface="Times New Roman" pitchFamily="18" charset="0"/>
              </a:rPr>
              <a:t>Vậy họ cần thuê ít nhất 3 xe </a:t>
            </a:r>
            <a:endParaRPr lang="en-US" sz="2800">
              <a:latin typeface="Times New Roman" pitchFamily="18" charset="0"/>
              <a:cs typeface="Times New Roman" pitchFamily="18" charset="0"/>
            </a:endParaRPr>
          </a:p>
        </p:txBody>
      </p:sp>
      <p:sp>
        <p:nvSpPr>
          <p:cNvPr id="19" name="TextBox 18"/>
          <p:cNvSpPr txBox="1"/>
          <p:nvPr/>
        </p:nvSpPr>
        <p:spPr>
          <a:xfrm>
            <a:off x="9025478" y="4425613"/>
            <a:ext cx="1390124" cy="523220"/>
          </a:xfrm>
          <a:prstGeom prst="rect">
            <a:avLst/>
          </a:prstGeom>
          <a:noFill/>
        </p:spPr>
        <p:txBody>
          <a:bodyPr wrap="none" rtlCol="0">
            <a:spAutoFit/>
          </a:bodyPr>
          <a:lstStyle/>
          <a:p>
            <a:r>
              <a:rPr lang="en-US" sz="2800" smtClean="0">
                <a:latin typeface="Times New Roman" pitchFamily="18" charset="0"/>
                <a:cs typeface="Times New Roman" pitchFamily="18" charset="0"/>
              </a:rPr>
              <a:t>(lục lạp)</a:t>
            </a:r>
            <a:endParaRPr lang="en-US" sz="2800">
              <a:latin typeface="Times New Roman" pitchFamily="18" charset="0"/>
              <a:cs typeface="Times New Roman" pitchFamily="18" charset="0"/>
            </a:endParaRPr>
          </a:p>
        </p:txBody>
      </p:sp>
    </p:spTree>
    <p:extLst>
      <p:ext uri="{BB962C8B-B14F-4D97-AF65-F5344CB8AC3E}">
        <p14:creationId xmlns:p14="http://schemas.microsoft.com/office/powerpoint/2010/main" xmlns="" val="411613862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blinds(horizontal)">
                                      <p:cBhvr>
                                        <p:cTn id="12" dur="500"/>
                                        <p:tgtEl>
                                          <p:spTgt spid="512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blinds(horizontal)">
                                      <p:cBhvr>
                                        <p:cTn id="25" dur="500"/>
                                        <p:tgtEl>
                                          <p:spTgt spid="18">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5123"/>
                                        </p:tgtEl>
                                        <p:attrNameLst>
                                          <p:attrName>style.visibility</p:attrName>
                                        </p:attrNameLst>
                                      </p:cBhvr>
                                      <p:to>
                                        <p:strVal val="visible"/>
                                      </p:to>
                                    </p:set>
                                    <p:animEffect transition="in" filter="blinds(horizontal)">
                                      <p:cBhvr>
                                        <p:cTn id="30" dur="500"/>
                                        <p:tgtEl>
                                          <p:spTgt spid="512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5127"/>
                                        </p:tgtEl>
                                        <p:attrNameLst>
                                          <p:attrName>style.visibility</p:attrName>
                                        </p:attrNameLst>
                                      </p:cBhvr>
                                      <p:to>
                                        <p:strVal val="visible"/>
                                      </p:to>
                                    </p:set>
                                    <p:animEffect transition="in" filter="blinds(horizontal)">
                                      <p:cBhvr>
                                        <p:cTn id="35" dur="500"/>
                                        <p:tgtEl>
                                          <p:spTgt spid="512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5124"/>
                                        </p:tgtEl>
                                        <p:attrNameLst>
                                          <p:attrName>style.visibility</p:attrName>
                                        </p:attrNameLst>
                                      </p:cBhvr>
                                      <p:to>
                                        <p:strVal val="visible"/>
                                      </p:to>
                                    </p:set>
                                    <p:animEffect transition="in" filter="blinds(horizontal)">
                                      <p:cBhvr>
                                        <p:cTn id="40" dur="500"/>
                                        <p:tgtEl>
                                          <p:spTgt spid="5124"/>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linds(horizontal)">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5127" grpId="0"/>
      <p:bldP spid="16"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4" name="Rectangle 3"/>
          <p:cNvSpPr/>
          <p:nvPr/>
        </p:nvSpPr>
        <p:spPr>
          <a:xfrm>
            <a:off x="641089" y="1357972"/>
            <a:ext cx="6616054" cy="523220"/>
          </a:xfrm>
          <a:prstGeom prst="rect">
            <a:avLst/>
          </a:prstGeom>
        </p:spPr>
        <p:txBody>
          <a:bodyPr wrap="square">
            <a:spAutoFit/>
          </a:bodyPr>
          <a:lstStyle/>
          <a:p>
            <a:pPr lvl="0" eaLnBrk="0" fontAlgn="base" hangingPunct="0">
              <a:spcBef>
                <a:spcPct val="0"/>
              </a:spcBef>
              <a:spcAft>
                <a:spcPct val="0"/>
              </a:spcAft>
            </a:pPr>
            <a:r>
              <a:rPr lang="fr-FR" sz="2800" b="1" smtClean="0">
                <a:latin typeface="Times New Roman" pitchFamily="18" charset="0"/>
                <a:ea typeface="Times New Roman" pitchFamily="18" charset="0"/>
                <a:cs typeface="Times New Roman" pitchFamily="18" charset="0"/>
              </a:rPr>
              <a:t>Bài tập 1 :</a:t>
            </a:r>
            <a:r>
              <a:rPr lang="fr-FR" sz="2800" smtClean="0">
                <a:latin typeface="Times New Roman" pitchFamily="18" charset="0"/>
                <a:ea typeface="Times New Roman" pitchFamily="18" charset="0"/>
                <a:cs typeface="Times New Roman" pitchFamily="18" charset="0"/>
              </a:rPr>
              <a:t> Tìm số tự nhiên x, biết :</a:t>
            </a:r>
            <a:endParaRPr lang="fr-FR" sz="2800" smtClean="0">
              <a:latin typeface="Arial" pitchFamily="34" charset="0"/>
              <a:cs typeface="Arial" pitchFamily="34" charset="0"/>
            </a:endParaRPr>
          </a:p>
        </p:txBody>
      </p:sp>
      <p:graphicFrame>
        <p:nvGraphicFramePr>
          <p:cNvPr id="49154" name="Object 2"/>
          <p:cNvGraphicFramePr>
            <a:graphicFrameLocks noChangeAspect="1"/>
          </p:cNvGraphicFramePr>
          <p:nvPr/>
        </p:nvGraphicFramePr>
        <p:xfrm>
          <a:off x="7552192" y="1845886"/>
          <a:ext cx="2375580" cy="446916"/>
        </p:xfrm>
        <a:graphic>
          <a:graphicData uri="http://schemas.openxmlformats.org/presentationml/2006/ole">
            <p:oleObj spid="_x0000_s49154" name="Equation" r:id="rId3" imgW="1193760" imgH="215640" progId="Equation.DSMT4">
              <p:embed/>
            </p:oleObj>
          </a:graphicData>
        </a:graphic>
      </p:graphicFrame>
      <p:graphicFrame>
        <p:nvGraphicFramePr>
          <p:cNvPr id="49155" name="Object 3"/>
          <p:cNvGraphicFramePr>
            <a:graphicFrameLocks noChangeAspect="1"/>
          </p:cNvGraphicFramePr>
          <p:nvPr/>
        </p:nvGraphicFramePr>
        <p:xfrm>
          <a:off x="981586" y="1924977"/>
          <a:ext cx="2153500" cy="441078"/>
        </p:xfrm>
        <a:graphic>
          <a:graphicData uri="http://schemas.openxmlformats.org/presentationml/2006/ole">
            <p:oleObj spid="_x0000_s49155" name="Equation" r:id="rId4" imgW="1054080" imgH="215640" progId="Equation.DSMT4">
              <p:embed/>
            </p:oleObj>
          </a:graphicData>
        </a:graphic>
      </p:graphicFrame>
      <p:sp>
        <p:nvSpPr>
          <p:cNvPr id="7" name="!!1">
            <a:extLst>
              <a:ext uri="{FF2B5EF4-FFF2-40B4-BE49-F238E27FC236}">
                <a16:creationId xmlns:a16="http://schemas.microsoft.com/office/drawing/2014/main" xmlns="" id="{4D3CFCA8-27ED-41FB-92A9-BA8CC0500364}"/>
              </a:ext>
            </a:extLst>
          </p:cNvPr>
          <p:cNvSpPr txBox="1"/>
          <p:nvPr/>
        </p:nvSpPr>
        <p:spPr>
          <a:xfrm>
            <a:off x="367881" y="728420"/>
            <a:ext cx="4044462"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III</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 </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LUYỆN TẬP</a:t>
            </a:r>
            <a:endParaRPr lang="en-US" sz="3200">
              <a:solidFill>
                <a:schemeClr val="accent1">
                  <a:lumMod val="50000"/>
                </a:schemeClr>
              </a:solidFill>
            </a:endParaRPr>
          </a:p>
        </p:txBody>
      </p:sp>
      <p:graphicFrame>
        <p:nvGraphicFramePr>
          <p:cNvPr id="49156" name="Object 4"/>
          <p:cNvGraphicFramePr>
            <a:graphicFrameLocks noChangeAspect="1"/>
          </p:cNvGraphicFramePr>
          <p:nvPr/>
        </p:nvGraphicFramePr>
        <p:xfrm>
          <a:off x="3913404" y="1895721"/>
          <a:ext cx="2879982" cy="441078"/>
        </p:xfrm>
        <a:graphic>
          <a:graphicData uri="http://schemas.openxmlformats.org/presentationml/2006/ole">
            <p:oleObj spid="_x0000_s49156" name="Equation" r:id="rId5" imgW="1409400" imgH="215640" progId="Equation.DSMT4">
              <p:embed/>
            </p:oleObj>
          </a:graphicData>
        </a:graphic>
      </p:graphicFrame>
      <p:sp>
        <p:nvSpPr>
          <p:cNvPr id="9" name="TextBox 8"/>
          <p:cNvSpPr txBox="1"/>
          <p:nvPr/>
        </p:nvSpPr>
        <p:spPr>
          <a:xfrm>
            <a:off x="4366393" y="2306528"/>
            <a:ext cx="801823" cy="523220"/>
          </a:xfrm>
          <a:prstGeom prst="rect">
            <a:avLst/>
          </a:prstGeom>
          <a:noFill/>
        </p:spPr>
        <p:txBody>
          <a:bodyPr wrap="none" rtlCol="0">
            <a:spAutoFit/>
          </a:bodyPr>
          <a:lstStyle/>
          <a:p>
            <a:r>
              <a:rPr lang="en-US" sz="2800" smtClean="0">
                <a:latin typeface="Times New Roman" pitchFamily="18" charset="0"/>
                <a:cs typeface="Times New Roman" pitchFamily="18" charset="0"/>
              </a:rPr>
              <a:t>Giải</a:t>
            </a:r>
            <a:endParaRPr lang="en-US" sz="2800">
              <a:latin typeface="Times New Roman" pitchFamily="18" charset="0"/>
              <a:cs typeface="Times New Roman" pitchFamily="18" charset="0"/>
            </a:endParaRPr>
          </a:p>
        </p:txBody>
      </p:sp>
      <p:graphicFrame>
        <p:nvGraphicFramePr>
          <p:cNvPr id="49157" name="Object 5"/>
          <p:cNvGraphicFramePr>
            <a:graphicFrameLocks noChangeAspect="1"/>
          </p:cNvGraphicFramePr>
          <p:nvPr/>
        </p:nvGraphicFramePr>
        <p:xfrm>
          <a:off x="7738836" y="2881539"/>
          <a:ext cx="2830513" cy="3673475"/>
        </p:xfrm>
        <a:graphic>
          <a:graphicData uri="http://schemas.openxmlformats.org/presentationml/2006/ole">
            <p:oleObj spid="_x0000_s49157" name="Equation" r:id="rId6" imgW="1422360" imgH="1777680" progId="Equation.DSMT4">
              <p:embed/>
            </p:oleObj>
          </a:graphicData>
        </a:graphic>
      </p:graphicFrame>
      <p:graphicFrame>
        <p:nvGraphicFramePr>
          <p:cNvPr id="49158" name="Object 6"/>
          <p:cNvGraphicFramePr>
            <a:graphicFrameLocks noChangeAspect="1"/>
          </p:cNvGraphicFramePr>
          <p:nvPr/>
        </p:nvGraphicFramePr>
        <p:xfrm>
          <a:off x="740004" y="3006725"/>
          <a:ext cx="2828925" cy="2560638"/>
        </p:xfrm>
        <a:graphic>
          <a:graphicData uri="http://schemas.openxmlformats.org/presentationml/2006/ole">
            <p:oleObj spid="_x0000_s49158" name="Equation" r:id="rId7" imgW="1384200" imgH="1257120" progId="Equation.DSMT4">
              <p:embed/>
            </p:oleObj>
          </a:graphicData>
        </a:graphic>
      </p:graphicFrame>
      <p:graphicFrame>
        <p:nvGraphicFramePr>
          <p:cNvPr id="49159" name="Object 7"/>
          <p:cNvGraphicFramePr>
            <a:graphicFrameLocks noChangeAspect="1"/>
          </p:cNvGraphicFramePr>
          <p:nvPr/>
        </p:nvGraphicFramePr>
        <p:xfrm>
          <a:off x="3712028" y="2970213"/>
          <a:ext cx="3735388" cy="2544762"/>
        </p:xfrm>
        <a:graphic>
          <a:graphicData uri="http://schemas.openxmlformats.org/presentationml/2006/ole">
            <p:oleObj spid="_x0000_s49159" name="Equation" r:id="rId8" imgW="1828800" imgH="1244520" progId="Equation.DSMT4">
              <p:embed/>
            </p:oleObj>
          </a:graphicData>
        </a:graphic>
      </p:graphicFrame>
      <p:cxnSp>
        <p:nvCxnSpPr>
          <p:cNvPr id="13" name="Straight Connector 12"/>
          <p:cNvCxnSpPr/>
          <p:nvPr/>
        </p:nvCxnSpPr>
        <p:spPr>
          <a:xfrm flipH="1">
            <a:off x="3657602" y="2917372"/>
            <a:ext cx="14516" cy="33382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7511144" y="2881085"/>
            <a:ext cx="14516" cy="3338285"/>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458857" y="740228"/>
            <a:ext cx="5268685" cy="957943"/>
            <a:chOff x="6386286" y="885371"/>
            <a:chExt cx="5268685" cy="1349829"/>
          </a:xfrm>
        </p:grpSpPr>
        <p:sp>
          <p:nvSpPr>
            <p:cNvPr id="16" name="Cloud 15"/>
            <p:cNvSpPr/>
            <p:nvPr/>
          </p:nvSpPr>
          <p:spPr>
            <a:xfrm>
              <a:off x="6386286" y="885371"/>
              <a:ext cx="5268685" cy="1349829"/>
            </a:xfrm>
            <a:prstGeom prst="cloud">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xmlns="" id="{C771E190-FEB2-4337-A955-8F6A819B8B7A}"/>
                </a:ext>
              </a:extLst>
            </p:cNvPr>
            <p:cNvSpPr txBox="1"/>
            <p:nvPr/>
          </p:nvSpPr>
          <p:spPr>
            <a:xfrm>
              <a:off x="7403371" y="1203120"/>
              <a:ext cx="3439638" cy="523220"/>
            </a:xfrm>
            <a:prstGeom prst="rect">
              <a:avLst/>
            </a:prstGeom>
            <a:noFill/>
          </p:spPr>
          <p:txBody>
            <a:bodyPr wrap="square">
              <a:spAutoFit/>
            </a:bodyPr>
            <a:lstStyle/>
            <a:p>
              <a:pPr algn="ctr"/>
              <a:r>
                <a:rPr lang="en-US" sz="2800" b="1" i="1">
                  <a:solidFill>
                    <a:srgbClr val="7030A0"/>
                  </a:solidFill>
                  <a:latin typeface="Times New Roman" panose="02020603050405020304" pitchFamily="18" charset="0"/>
                </a:rPr>
                <a:t>Hoạt động nhóm</a:t>
              </a:r>
            </a:p>
          </p:txBody>
        </p:sp>
      </p:grpSp>
      <p:sp>
        <p:nvSpPr>
          <p:cNvPr id="18" name="Oval 17"/>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6</a:t>
            </a:r>
            <a:endParaRPr lang="en-US" sz="5400" b="1">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2000" b="-22000"/>
          </a:stretch>
        </a:blipFill>
        <a:effectLst/>
      </p:bgPr>
    </p:bg>
    <p:spTree>
      <p:nvGrpSpPr>
        <p:cNvPr id="1" name=""/>
        <p:cNvGrpSpPr/>
        <p:nvPr/>
      </p:nvGrpSpPr>
      <p:grpSpPr>
        <a:xfrm>
          <a:off x="0" y="0"/>
          <a:ext cx="0" cy="0"/>
          <a:chOff x="0" y="0"/>
          <a:chExt cx="0" cy="0"/>
        </a:xfrm>
      </p:grpSpPr>
      <p:sp>
        <p:nvSpPr>
          <p:cNvPr id="7" name="Down Arrow Callout 6"/>
          <p:cNvSpPr/>
          <p:nvPr/>
        </p:nvSpPr>
        <p:spPr>
          <a:xfrm>
            <a:off x="3471621" y="1921789"/>
            <a:ext cx="5920352" cy="3921071"/>
          </a:xfrm>
          <a:prstGeom prst="downArrowCallout">
            <a:avLst/>
          </a:prstGeom>
          <a:solidFill>
            <a:schemeClr val="accent6"/>
          </a:solidFill>
          <a:scene3d>
            <a:camera prst="orthographicFront"/>
            <a:lightRig rig="threePt" dir="t"/>
          </a:scene3d>
          <a:sp3d>
            <a:bevelT w="127000" h="203200"/>
            <a:bevelB w="127000" h="2032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smtClean="0">
                <a:solidFill>
                  <a:schemeClr val="bg1"/>
                </a:solidFill>
                <a:latin typeface="Arial" pitchFamily="34" charset="0"/>
                <a:cs typeface="Arial" pitchFamily="34" charset="0"/>
              </a:rPr>
              <a:t>MỞ RỘNG</a:t>
            </a:r>
            <a:endParaRPr lang="en-US" sz="6600" b="1">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2515717" y="2094702"/>
            <a:ext cx="6552728" cy="1219200"/>
            <a:chOff x="1151472" y="3187501"/>
            <a:chExt cx="6552728" cy="914400"/>
          </a:xfrm>
        </p:grpSpPr>
        <p:sp>
          <p:nvSpPr>
            <p:cNvPr id="5" name="Pentagon 4"/>
            <p:cNvSpPr/>
            <p:nvPr/>
          </p:nvSpPr>
          <p:spPr>
            <a:xfrm>
              <a:off x="1633824" y="3347030"/>
              <a:ext cx="6070376" cy="720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 name="Pentagon 5"/>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 name="Diamond 6"/>
            <p:cNvSpPr/>
            <p:nvPr/>
          </p:nvSpPr>
          <p:spPr>
            <a:xfrm>
              <a:off x="1151472" y="3187501"/>
              <a:ext cx="914400" cy="91440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grpSp>
        <p:nvGrpSpPr>
          <p:cNvPr id="3" name="Group 11"/>
          <p:cNvGrpSpPr/>
          <p:nvPr/>
        </p:nvGrpSpPr>
        <p:grpSpPr>
          <a:xfrm>
            <a:off x="2512711" y="3325405"/>
            <a:ext cx="6552728" cy="1219200"/>
            <a:chOff x="1151472" y="3187501"/>
            <a:chExt cx="6552728" cy="914400"/>
          </a:xfrm>
        </p:grpSpPr>
        <p:sp>
          <p:nvSpPr>
            <p:cNvPr id="9" name="Pentagon 8"/>
            <p:cNvSpPr/>
            <p:nvPr/>
          </p:nvSpPr>
          <p:spPr>
            <a:xfrm>
              <a:off x="1633824" y="3347030"/>
              <a:ext cx="6070376" cy="720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0" name="Pentagon 9"/>
            <p:cNvSpPr/>
            <p:nvPr/>
          </p:nvSpPr>
          <p:spPr>
            <a:xfrm>
              <a:off x="1633824" y="3284701"/>
              <a:ext cx="5914970" cy="720000"/>
            </a:xfrm>
            <a:prstGeom prst="homePlat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 name="Diamond 10"/>
            <p:cNvSpPr/>
            <p:nvPr/>
          </p:nvSpPr>
          <p:spPr>
            <a:xfrm>
              <a:off x="1151472" y="3187501"/>
              <a:ext cx="914400" cy="9144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4" name="Group 15"/>
          <p:cNvGrpSpPr/>
          <p:nvPr/>
        </p:nvGrpSpPr>
        <p:grpSpPr>
          <a:xfrm>
            <a:off x="2509705" y="4556107"/>
            <a:ext cx="6552728" cy="1219200"/>
            <a:chOff x="1151472" y="3187501"/>
            <a:chExt cx="6552728" cy="914400"/>
          </a:xfrm>
        </p:grpSpPr>
        <p:sp>
          <p:nvSpPr>
            <p:cNvPr id="13" name="Pentagon 12"/>
            <p:cNvSpPr/>
            <p:nvPr/>
          </p:nvSpPr>
          <p:spPr>
            <a:xfrm>
              <a:off x="1633824" y="3347030"/>
              <a:ext cx="6070376" cy="720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Pentagon 13"/>
            <p:cNvSpPr/>
            <p:nvPr/>
          </p:nvSpPr>
          <p:spPr>
            <a:xfrm>
              <a:off x="1633824" y="3284701"/>
              <a:ext cx="5914970" cy="720000"/>
            </a:xfrm>
            <a:prstGeom prst="homePlat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5" name="Diamond 14"/>
            <p:cNvSpPr/>
            <p:nvPr/>
          </p:nvSpPr>
          <p:spPr>
            <a:xfrm>
              <a:off x="1151472" y="3187501"/>
              <a:ext cx="914400" cy="9144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16" name="!!2">
            <a:extLst>
              <a:ext uri="{FF2B5EF4-FFF2-40B4-BE49-F238E27FC236}">
                <a16:creationId xmlns:a16="http://schemas.microsoft.com/office/drawing/2014/main" xmlns="" id="{F4B5F415-7490-4054-85B4-10F7AE6D3385}"/>
              </a:ext>
            </a:extLst>
          </p:cNvPr>
          <p:cNvSpPr txBox="1">
            <a:spLocks/>
          </p:cNvSpPr>
          <p:nvPr/>
        </p:nvSpPr>
        <p:spPr>
          <a:xfrm>
            <a:off x="2417737" y="418455"/>
            <a:ext cx="8198602" cy="144720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5000" b="1" smtClean="0">
                <a:solidFill>
                  <a:schemeClr val="accent2">
                    <a:lumMod val="75000"/>
                  </a:schemeClr>
                </a:solidFill>
                <a:latin typeface="Times New Roman" panose="02020603050405020304" pitchFamily="18" charset="0"/>
                <a:ea typeface="+mj-ea"/>
                <a:cs typeface="Times New Roman" panose="02020603050405020304" pitchFamily="18" charset="0"/>
              </a:rPr>
              <a:t>NỘI DUNG BÀI HỌC</a:t>
            </a:r>
            <a:endParaRPr kumimoji="0" lang="en-US" sz="50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7" name="!!2">
            <a:extLst>
              <a:ext uri="{FF2B5EF4-FFF2-40B4-BE49-F238E27FC236}">
                <a16:creationId xmlns:a16="http://schemas.microsoft.com/office/drawing/2014/main" xmlns="" id="{F4B5F415-7490-4054-85B4-10F7AE6D3385}"/>
              </a:ext>
            </a:extLst>
          </p:cNvPr>
          <p:cNvSpPr txBox="1">
            <a:spLocks/>
          </p:cNvSpPr>
          <p:nvPr/>
        </p:nvSpPr>
        <p:spPr>
          <a:xfrm>
            <a:off x="3360546" y="4788977"/>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600" b="1" smtClean="0">
                <a:solidFill>
                  <a:schemeClr val="accent2">
                    <a:lumMod val="75000"/>
                  </a:schemeClr>
                </a:solidFill>
                <a:latin typeface="Times New Roman" panose="02020603050405020304" pitchFamily="18" charset="0"/>
                <a:ea typeface="+mj-ea"/>
                <a:cs typeface="Times New Roman" panose="02020603050405020304" pitchFamily="18" charset="0"/>
              </a:rPr>
              <a:t>III. Luyện tập</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8" name="!!2">
            <a:extLst>
              <a:ext uri="{FF2B5EF4-FFF2-40B4-BE49-F238E27FC236}">
                <a16:creationId xmlns:a16="http://schemas.microsoft.com/office/drawing/2014/main" xmlns="" id="{F4B5F415-7490-4054-85B4-10F7AE6D3385}"/>
              </a:ext>
            </a:extLst>
          </p:cNvPr>
          <p:cNvSpPr txBox="1">
            <a:spLocks/>
          </p:cNvSpPr>
          <p:nvPr/>
        </p:nvSpPr>
        <p:spPr>
          <a:xfrm>
            <a:off x="3357968" y="3546528"/>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600" b="1" smtClean="0">
                <a:solidFill>
                  <a:schemeClr val="accent2">
                    <a:lumMod val="75000"/>
                  </a:schemeClr>
                </a:solidFill>
                <a:latin typeface="Times New Roman" panose="02020603050405020304" pitchFamily="18" charset="0"/>
                <a:ea typeface="+mj-ea"/>
                <a:cs typeface="Times New Roman" panose="02020603050405020304" pitchFamily="18" charset="0"/>
              </a:rPr>
              <a:t>II. Phép chia</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9" name="!!2">
            <a:extLst>
              <a:ext uri="{FF2B5EF4-FFF2-40B4-BE49-F238E27FC236}">
                <a16:creationId xmlns:a16="http://schemas.microsoft.com/office/drawing/2014/main" xmlns="" id="{F4B5F415-7490-4054-85B4-10F7AE6D3385}"/>
              </a:ext>
            </a:extLst>
          </p:cNvPr>
          <p:cNvSpPr txBox="1">
            <a:spLocks/>
          </p:cNvSpPr>
          <p:nvPr/>
        </p:nvSpPr>
        <p:spPr>
          <a:xfrm>
            <a:off x="3339886" y="2381573"/>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600" b="1" smtClean="0">
                <a:solidFill>
                  <a:schemeClr val="accent2">
                    <a:lumMod val="75000"/>
                  </a:schemeClr>
                </a:solidFill>
                <a:latin typeface="Times New Roman" panose="02020603050405020304" pitchFamily="18" charset="0"/>
                <a:ea typeface="+mj-ea"/>
                <a:cs typeface="Times New Roman" panose="02020603050405020304" pitchFamily="18" charset="0"/>
              </a:rPr>
              <a:t>I. Phép nhân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20" name="!!2">
            <a:extLst>
              <a:ext uri="{FF2B5EF4-FFF2-40B4-BE49-F238E27FC236}">
                <a16:creationId xmlns:a16="http://schemas.microsoft.com/office/drawing/2014/main" xmlns="" id="{F4B5F415-7490-4054-85B4-10F7AE6D3385}"/>
              </a:ext>
            </a:extLst>
          </p:cNvPr>
          <p:cNvSpPr txBox="1">
            <a:spLocks/>
          </p:cNvSpPr>
          <p:nvPr/>
        </p:nvSpPr>
        <p:spPr>
          <a:xfrm>
            <a:off x="2725121" y="508864"/>
            <a:ext cx="8198602" cy="144720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5000" b="1" smtClean="0">
                <a:solidFill>
                  <a:schemeClr val="accent2">
                    <a:lumMod val="75000"/>
                  </a:schemeClr>
                </a:solidFill>
                <a:latin typeface="Times New Roman" panose="02020603050405020304" pitchFamily="18" charset="0"/>
                <a:ea typeface="+mj-ea"/>
                <a:cs typeface="Times New Roman" panose="02020603050405020304" pitchFamily="18" charset="0"/>
              </a:rPr>
              <a:t>TIẾT 2</a:t>
            </a:r>
            <a:endParaRPr kumimoji="0" lang="en-US" sz="50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lide(fromBottom)">
                                      <p:cBhvr>
                                        <p:cTn id="15" dur="500"/>
                                        <p:tgtEl>
                                          <p:spTgt spid="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lide(fromBottom)">
                                      <p:cBhvr>
                                        <p:cTn id="23" dur="500"/>
                                        <p:tgtEl>
                                          <p:spTgt spid="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linds(horizontal)">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par>
                                <p:cTn id="32" presetID="3" presetClass="exit" presetSubtype="10" fill="hold" grpId="0" nodeType="withEffect">
                                  <p:stCondLst>
                                    <p:cond delay="0"/>
                                  </p:stCondLst>
                                  <p:childTnLst>
                                    <p:animEffect transition="out" filter="blinds(horizontal)">
                                      <p:cBhvr>
                                        <p:cTn id="33" dur="500"/>
                                        <p:tgtEl>
                                          <p:spTgt spid="16"/>
                                        </p:tgtEl>
                                      </p:cBhvr>
                                    </p:animEffect>
                                    <p:set>
                                      <p:cBhvr>
                                        <p:cTn id="34" dur="1" fill="hold">
                                          <p:stCondLst>
                                            <p:cond delay="499"/>
                                          </p:stCondLst>
                                        </p:cTn>
                                        <p:tgtEl>
                                          <p:spTgt spid="16"/>
                                        </p:tgtEl>
                                        <p:attrNameLst>
                                          <p:attrName>style.visibility</p:attrName>
                                        </p:attrNameLst>
                                      </p:cBhvr>
                                      <p:to>
                                        <p:strVal val="hidden"/>
                                      </p:to>
                                    </p:set>
                                  </p:childTnLst>
                                </p:cTn>
                              </p:par>
                              <p:par>
                                <p:cTn id="35" presetID="3" presetClass="exit" presetSubtype="10" fill="hold" nodeType="withEffect">
                                  <p:stCondLst>
                                    <p:cond delay="0"/>
                                  </p:stCondLst>
                                  <p:childTnLst>
                                    <p:animEffect transition="out" filter="blinds(horizontal)">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3" presetClass="exit" presetSubtype="10" fill="hold" nodeType="withEffect">
                                  <p:stCondLst>
                                    <p:cond delay="0"/>
                                  </p:stCondLst>
                                  <p:childTnLst>
                                    <p:animEffect transition="out" filter="blinds(horizontal)">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3" presetClass="exit" presetSubtype="10" fill="hold" grpId="1" nodeType="withEffect">
                                  <p:stCondLst>
                                    <p:cond delay="0"/>
                                  </p:stCondLst>
                                  <p:childTnLst>
                                    <p:animEffect transition="out" filter="blinds(horizontal)">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par>
                                <p:cTn id="44" presetID="3" presetClass="exit" presetSubtype="10" fill="hold" grpId="1" nodeType="withEffect">
                                  <p:stCondLst>
                                    <p:cond delay="0"/>
                                  </p:stCondLst>
                                  <p:childTnLst>
                                    <p:animEffect transition="out" filter="blinds(horizontal)">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8" grpId="1"/>
      <p:bldP spid="19" grpId="0"/>
      <p:bldP spid="19" grpId="1"/>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4" name="Rectangle 3"/>
          <p:cNvSpPr/>
          <p:nvPr/>
        </p:nvSpPr>
        <p:spPr>
          <a:xfrm>
            <a:off x="641088" y="1357972"/>
            <a:ext cx="8996397" cy="954107"/>
          </a:xfrm>
          <a:prstGeom prst="rect">
            <a:avLst/>
          </a:prstGeom>
        </p:spPr>
        <p:txBody>
          <a:bodyPr wrap="square">
            <a:spAutoFit/>
          </a:bodyPr>
          <a:lstStyle/>
          <a:p>
            <a:pPr lvl="0" eaLnBrk="0" fontAlgn="base" hangingPunct="0">
              <a:spcBef>
                <a:spcPct val="0"/>
              </a:spcBef>
              <a:spcAft>
                <a:spcPct val="0"/>
              </a:spcAft>
            </a:pPr>
            <a:r>
              <a:rPr lang="fr-FR" sz="2800" b="1" smtClean="0">
                <a:latin typeface="Times New Roman" pitchFamily="18" charset="0"/>
                <a:ea typeface="Times New Roman" pitchFamily="18" charset="0"/>
                <a:cs typeface="Times New Roman" pitchFamily="18" charset="0"/>
              </a:rPr>
              <a:t>Bài tập 2 :</a:t>
            </a:r>
            <a:r>
              <a:rPr lang="fr-FR" sz="2800" smtClean="0">
                <a:latin typeface="Times New Roman" pitchFamily="18" charset="0"/>
                <a:ea typeface="Times New Roman" pitchFamily="18" charset="0"/>
                <a:cs typeface="Times New Roman" pitchFamily="18" charset="0"/>
              </a:rPr>
              <a:t> Một phép chia có thương là 9 số dư 8. Hiệu số bị chia và số chia là 88. Tìm số bị chia và số chia</a:t>
            </a:r>
            <a:endParaRPr lang="fr-FR" sz="2800" smtClean="0">
              <a:latin typeface="Arial" pitchFamily="34" charset="0"/>
              <a:cs typeface="Arial" pitchFamily="34" charset="0"/>
            </a:endParaRPr>
          </a:p>
        </p:txBody>
      </p:sp>
      <p:sp>
        <p:nvSpPr>
          <p:cNvPr id="5" name="!!1">
            <a:extLst>
              <a:ext uri="{FF2B5EF4-FFF2-40B4-BE49-F238E27FC236}">
                <a16:creationId xmlns:a16="http://schemas.microsoft.com/office/drawing/2014/main" xmlns="" id="{4D3CFCA8-27ED-41FB-92A9-BA8CC0500364}"/>
              </a:ext>
            </a:extLst>
          </p:cNvPr>
          <p:cNvSpPr txBox="1"/>
          <p:nvPr/>
        </p:nvSpPr>
        <p:spPr>
          <a:xfrm>
            <a:off x="367880" y="728420"/>
            <a:ext cx="4189605"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III. </a:t>
            </a:r>
            <a:r>
              <a:rPr lang="en-US" sz="3200" b="1" smtClean="0">
                <a:solidFill>
                  <a:schemeClr val="accent1">
                    <a:lumMod val="50000"/>
                  </a:schemeClr>
                </a:solidFill>
                <a:latin typeface="Times New Roman" panose="02020603050405020304" pitchFamily="18" charset="0"/>
                <a:cs typeface="Times New Roman" panose="02020603050405020304" pitchFamily="18" charset="0"/>
              </a:rPr>
              <a:t>LUYỆN TẬP</a:t>
            </a:r>
            <a:endParaRPr lang="en-US" sz="3200">
              <a:solidFill>
                <a:schemeClr val="accent1">
                  <a:lumMod val="50000"/>
                </a:schemeClr>
              </a:solidFill>
            </a:endParaRPr>
          </a:p>
        </p:txBody>
      </p:sp>
      <p:sp>
        <p:nvSpPr>
          <p:cNvPr id="6" name="TextBox 5"/>
          <p:cNvSpPr txBox="1"/>
          <p:nvPr/>
        </p:nvSpPr>
        <p:spPr>
          <a:xfrm>
            <a:off x="4366393" y="2306528"/>
            <a:ext cx="801823" cy="523220"/>
          </a:xfrm>
          <a:prstGeom prst="rect">
            <a:avLst/>
          </a:prstGeom>
          <a:noFill/>
        </p:spPr>
        <p:txBody>
          <a:bodyPr wrap="none" rtlCol="0">
            <a:spAutoFit/>
          </a:bodyPr>
          <a:lstStyle/>
          <a:p>
            <a:r>
              <a:rPr lang="en-US" sz="2800" smtClean="0">
                <a:latin typeface="Times New Roman" pitchFamily="18" charset="0"/>
                <a:cs typeface="Times New Roman" pitchFamily="18" charset="0"/>
              </a:rPr>
              <a:t>Giải</a:t>
            </a:r>
            <a:endParaRPr lang="en-US" sz="2800">
              <a:latin typeface="Times New Roman" pitchFamily="18" charset="0"/>
              <a:cs typeface="Times New Roman" pitchFamily="18" charset="0"/>
            </a:endParaRPr>
          </a:p>
        </p:txBody>
      </p:sp>
      <p:sp>
        <p:nvSpPr>
          <p:cNvPr id="7" name="Rectangle 6"/>
          <p:cNvSpPr/>
          <p:nvPr/>
        </p:nvSpPr>
        <p:spPr>
          <a:xfrm>
            <a:off x="778973" y="2903743"/>
            <a:ext cx="8996397" cy="3108543"/>
          </a:xfrm>
          <a:prstGeom prst="rect">
            <a:avLst/>
          </a:prstGeom>
        </p:spPr>
        <p:txBody>
          <a:bodyPr wrap="square">
            <a:spAutoFit/>
          </a:bodyPr>
          <a:lstStyle/>
          <a:p>
            <a:pPr lvl="0" eaLnBrk="0" fontAlgn="base" hangingPunct="0">
              <a:spcBef>
                <a:spcPct val="0"/>
              </a:spcBef>
              <a:spcAft>
                <a:spcPct val="0"/>
              </a:spcAft>
            </a:pPr>
            <a:r>
              <a:rPr lang="fr-FR" sz="2800" smtClean="0">
                <a:latin typeface="Times New Roman" pitchFamily="18" charset="0"/>
                <a:ea typeface="Times New Roman" pitchFamily="18" charset="0"/>
                <a:cs typeface="Times New Roman" pitchFamily="18" charset="0"/>
              </a:rPr>
              <a:t>Gọi số chia là b </a:t>
            </a:r>
          </a:p>
          <a:p>
            <a:pPr lvl="0" eaLnBrk="0" fontAlgn="base" hangingPunct="0">
              <a:spcBef>
                <a:spcPct val="0"/>
              </a:spcBef>
              <a:spcAft>
                <a:spcPct val="0"/>
              </a:spcAft>
            </a:pPr>
            <a:r>
              <a:rPr lang="fr-FR" sz="2800" smtClean="0">
                <a:latin typeface="Times New Roman" pitchFamily="18" charset="0"/>
                <a:ea typeface="Times New Roman" pitchFamily="18" charset="0"/>
                <a:cs typeface="Times New Roman" pitchFamily="18" charset="0"/>
              </a:rPr>
              <a:t>Số bị chia là 88 + b</a:t>
            </a:r>
          </a:p>
          <a:p>
            <a:pPr lvl="0" eaLnBrk="0" fontAlgn="base" hangingPunct="0">
              <a:spcBef>
                <a:spcPct val="0"/>
              </a:spcBef>
              <a:spcAft>
                <a:spcPct val="0"/>
              </a:spcAft>
            </a:pPr>
            <a:r>
              <a:rPr lang="fr-FR" sz="2800" smtClean="0">
                <a:latin typeface="Times New Roman" pitchFamily="18" charset="0"/>
                <a:ea typeface="Times New Roman" pitchFamily="18" charset="0"/>
                <a:cs typeface="Times New Roman" pitchFamily="18" charset="0"/>
              </a:rPr>
              <a:t>Ta có</a:t>
            </a:r>
          </a:p>
          <a:p>
            <a:pPr lvl="0" eaLnBrk="0" fontAlgn="base" hangingPunct="0">
              <a:spcBef>
                <a:spcPct val="0"/>
              </a:spcBef>
              <a:spcAft>
                <a:spcPct val="0"/>
              </a:spcAft>
            </a:pPr>
            <a:endParaRPr lang="fr-FR" sz="2800" smtClean="0">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endParaRPr lang="fr-FR" sz="2800" smtClean="0">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endParaRPr lang="fr-FR" sz="2800" smtClean="0">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r>
              <a:rPr lang="fr-FR" sz="2800" smtClean="0">
                <a:latin typeface="Times New Roman" pitchFamily="18" charset="0"/>
                <a:ea typeface="Times New Roman" pitchFamily="18" charset="0"/>
                <a:cs typeface="Times New Roman" pitchFamily="18" charset="0"/>
              </a:rPr>
              <a:t>Vậy số bị chia là 98 và số chia là 10</a:t>
            </a:r>
          </a:p>
        </p:txBody>
      </p:sp>
      <p:graphicFrame>
        <p:nvGraphicFramePr>
          <p:cNvPr id="8" name="Object 7"/>
          <p:cNvGraphicFramePr>
            <a:graphicFrameLocks noChangeAspect="1"/>
          </p:cNvGraphicFramePr>
          <p:nvPr/>
        </p:nvGraphicFramePr>
        <p:xfrm>
          <a:off x="1859191" y="3878034"/>
          <a:ext cx="2517775" cy="1463675"/>
        </p:xfrm>
        <a:graphic>
          <a:graphicData uri="http://schemas.openxmlformats.org/presentationml/2006/ole">
            <p:oleObj spid="_x0000_s31745" name="Equation" r:id="rId3" imgW="1091880" imgH="634680" progId="Equation.DSMT4">
              <p:embed/>
            </p:oleObj>
          </a:graphicData>
        </a:graphic>
      </p:graphicFrame>
      <p:graphicFrame>
        <p:nvGraphicFramePr>
          <p:cNvPr id="9" name="Object 8"/>
          <p:cNvGraphicFramePr>
            <a:graphicFrameLocks noChangeAspect="1"/>
          </p:cNvGraphicFramePr>
          <p:nvPr/>
        </p:nvGraphicFramePr>
        <p:xfrm>
          <a:off x="3120571" y="2817814"/>
          <a:ext cx="1553028" cy="776514"/>
        </p:xfrm>
        <a:graphic>
          <a:graphicData uri="http://schemas.openxmlformats.org/presentationml/2006/ole">
            <p:oleObj spid="_x0000_s31746" name="Equation" r:id="rId4" imgW="558720" imgH="279360" progId="Equation.DSMT4">
              <p:embed/>
            </p:oleObj>
          </a:graphicData>
        </a:graphic>
      </p:graphicFrame>
      <p:sp>
        <p:nvSpPr>
          <p:cNvPr id="10" name="Oval 9"/>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7</a:t>
            </a:r>
            <a:endParaRPr lang="en-US" sz="5400" b="1">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par>
                                <p:cTn id="18" presetID="3" presetClass="entr" presetSubtype="1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par>
                                <p:cTn id="21" presetID="3" presetClass="entr" presetSubtype="1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auto">
          <a:xfrm>
            <a:off x="1638638" y="2107269"/>
            <a:ext cx="8650514"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 Đọc lại toàn bộ nội dung bài đã học.</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 Học lại cách đặt phép nhân, phép chia.</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vi-VN"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Học thuộc: </a:t>
            </a: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tính chất của phép nhân, phép chia có dư, cùng các phần lưu ý </a:t>
            </a:r>
            <a:r>
              <a:rPr kumimoji="0" lang="vi-VN"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(dưới dạng lời văn và công thức tổng quát)</a:t>
            </a:r>
            <a:r>
              <a:rPr kumimoji="0" lang="en-US"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Làm BT7 (SGK/21) vào vở.</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2">
            <a:extLst>
              <a:ext uri="{FF2B5EF4-FFF2-40B4-BE49-F238E27FC236}">
                <a16:creationId xmlns:a16="http://schemas.microsoft.com/office/drawing/2014/main" xmlns="" id="{45D60562-028E-4B92-BB2B-E55173015A53}"/>
              </a:ext>
            </a:extLst>
          </p:cNvPr>
          <p:cNvSpPr/>
          <p:nvPr/>
        </p:nvSpPr>
        <p:spPr>
          <a:xfrm>
            <a:off x="112542" y="99607"/>
            <a:ext cx="11697166"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6" name="!!4">
            <a:extLst>
              <a:ext uri="{FF2B5EF4-FFF2-40B4-BE49-F238E27FC236}">
                <a16:creationId xmlns:a16="http://schemas.microsoft.com/office/drawing/2014/main" xmlns="" id="{58E6D429-DC53-47C4-8036-1E9D12B8E28B}"/>
              </a:ext>
            </a:extLst>
          </p:cNvPr>
          <p:cNvSpPr/>
          <p:nvPr/>
        </p:nvSpPr>
        <p:spPr>
          <a:xfrm>
            <a:off x="3225504" y="328207"/>
            <a:ext cx="5599507"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Times New Roman" panose="02020603050405020304" pitchFamily="18" charset="0"/>
                <a:cs typeface="Times New Roman" panose="02020603050405020304" pitchFamily="18" charset="0"/>
              </a:rPr>
              <a:t>HƯỚNG DẪN TỰ HỌC Ở NHÀ</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9000" b="-19000"/>
          </a:stretch>
        </a:blipFill>
        <a:effectLst/>
      </p:bgPr>
    </p:bg>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2771458" y="3306317"/>
          <a:ext cx="4252495" cy="245364"/>
        </p:xfrm>
        <a:graphic>
          <a:graphicData uri="http://schemas.openxmlformats.org/drawingml/2006/table">
            <a:tbl>
              <a:tblPr/>
              <a:tblGrid>
                <a:gridCol w="1417363"/>
                <a:gridCol w="1417363"/>
                <a:gridCol w="1417769"/>
              </a:tblGrid>
              <a:tr h="0">
                <a:tc>
                  <a:txBody>
                    <a:bodyPr/>
                    <a:lstStyle/>
                    <a:p>
                      <a:pPr marL="0" marR="0">
                        <a:lnSpc>
                          <a:spcPct val="115000"/>
                        </a:lnSpc>
                        <a:spcBef>
                          <a:spcPts val="0"/>
                        </a:spcBef>
                        <a:spcAft>
                          <a:spcPts val="0"/>
                        </a:spcAft>
                      </a:pPr>
                      <a:r>
                        <a:rPr lang="fr-FR" sz="1400">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fr-FR" sz="1400">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fr-FR" sz="1400">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r>
            </a:tbl>
          </a:graphicData>
        </a:graphic>
      </p:graphicFrame>
      <p:graphicFrame>
        <p:nvGraphicFramePr>
          <p:cNvPr id="8" name="Table 7"/>
          <p:cNvGraphicFramePr>
            <a:graphicFrameLocks noGrp="1"/>
          </p:cNvGraphicFramePr>
          <p:nvPr/>
        </p:nvGraphicFramePr>
        <p:xfrm>
          <a:off x="-266210" y="4412056"/>
          <a:ext cx="4252495" cy="420624"/>
        </p:xfrm>
        <a:graphic>
          <a:graphicData uri="http://schemas.openxmlformats.org/drawingml/2006/table">
            <a:tbl>
              <a:tblPr/>
              <a:tblGrid>
                <a:gridCol w="1417363"/>
                <a:gridCol w="1417363"/>
                <a:gridCol w="1417769"/>
              </a:tblGrid>
              <a:tr h="0">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r>
              <a:tr h="0">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r>
            </a:tbl>
          </a:graphicData>
        </a:graphic>
      </p:graphicFrame>
      <p:graphicFrame>
        <p:nvGraphicFramePr>
          <p:cNvPr id="8201" name="Object 9"/>
          <p:cNvGraphicFramePr>
            <a:graphicFrameLocks noChangeAspect="1"/>
          </p:cNvGraphicFramePr>
          <p:nvPr/>
        </p:nvGraphicFramePr>
        <p:xfrm>
          <a:off x="4571999" y="1317355"/>
          <a:ext cx="2526223" cy="498045"/>
        </p:xfrm>
        <a:graphic>
          <a:graphicData uri="http://schemas.openxmlformats.org/presentationml/2006/ole">
            <p:oleObj spid="_x0000_s8201" name="Equation" r:id="rId5" imgW="1269449" imgH="215806" progId="Equation.DSMT4">
              <p:embed/>
            </p:oleObj>
          </a:graphicData>
        </a:graphic>
      </p:graphicFrame>
      <p:graphicFrame>
        <p:nvGraphicFramePr>
          <p:cNvPr id="8200" name="Object 8"/>
          <p:cNvGraphicFramePr>
            <a:graphicFrameLocks noChangeAspect="1"/>
          </p:cNvGraphicFramePr>
          <p:nvPr/>
        </p:nvGraphicFramePr>
        <p:xfrm>
          <a:off x="8074618" y="1270861"/>
          <a:ext cx="1918411" cy="498045"/>
        </p:xfrm>
        <a:graphic>
          <a:graphicData uri="http://schemas.openxmlformats.org/presentationml/2006/ole">
            <p:oleObj spid="_x0000_s8200" name="Equation" r:id="rId6" imgW="964781" imgH="215806" progId="Equation.DSMT4">
              <p:embed/>
            </p:oleObj>
          </a:graphicData>
        </a:graphic>
      </p:graphicFrame>
      <p:sp>
        <p:nvSpPr>
          <p:cNvPr id="8203" name="Rectangle 11"/>
          <p:cNvSpPr>
            <a:spLocks noChangeArrowheads="1"/>
          </p:cNvSpPr>
          <p:nvPr/>
        </p:nvSpPr>
        <p:spPr bwMode="auto">
          <a:xfrm>
            <a:off x="650929" y="278969"/>
            <a:ext cx="10166887"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PHIẾU BÀI TẬP VỀ NHÀ</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8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Bài 1 : </a:t>
            </a:r>
            <a:r>
              <a:rPr kumimoji="0" lang="fr-FR"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Tính nhanh :</a:t>
            </a:r>
            <a:endParaRPr kumimoji="0" lang="fr-FR" sz="2800" b="0" i="0" u="none" strike="noStrike" cap="none" normalizeH="0" baseline="0" smtClean="0">
              <a:ln>
                <a:noFill/>
              </a:ln>
              <a:solidFill>
                <a:schemeClr val="tx1"/>
              </a:solidFill>
              <a:effectLst/>
              <a:latin typeface="Arial" pitchFamily="34" charset="0"/>
              <a:cs typeface="Arial" pitchFamily="34" charset="0"/>
            </a:endParaRPr>
          </a:p>
        </p:txBody>
      </p:sp>
      <p:sp>
        <p:nvSpPr>
          <p:cNvPr id="8204" name="Rectangle 12"/>
          <p:cNvSpPr>
            <a:spLocks noChangeArrowheads="1"/>
          </p:cNvSpPr>
          <p:nvPr/>
        </p:nvSpPr>
        <p:spPr bwMode="auto">
          <a:xfrm>
            <a:off x="699324" y="1981119"/>
            <a:ext cx="11013706"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28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Bài 2 :</a:t>
            </a:r>
            <a:r>
              <a:rPr kumimoji="0" lang="fr-FR"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Điền số thích hợp vào ô trống trong bảng dưới đây: Bảng giá nhập các loại rau của một nhà hàng:</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7" name="Table 6"/>
          <p:cNvGraphicFramePr>
            <a:graphicFrameLocks noGrp="1"/>
          </p:cNvGraphicFramePr>
          <p:nvPr/>
        </p:nvGraphicFramePr>
        <p:xfrm>
          <a:off x="490532" y="2952644"/>
          <a:ext cx="11050295" cy="3349213"/>
        </p:xfrm>
        <a:graphic>
          <a:graphicData uri="http://schemas.openxmlformats.org/drawingml/2006/table">
            <a:tbl>
              <a:tblPr/>
              <a:tblGrid>
                <a:gridCol w="947168"/>
                <a:gridCol w="1923569"/>
                <a:gridCol w="2145747"/>
                <a:gridCol w="3087067"/>
                <a:gridCol w="2946744"/>
              </a:tblGrid>
              <a:tr h="762538">
                <a:tc>
                  <a:txBody>
                    <a:bodyPr/>
                    <a:lstStyle/>
                    <a:p>
                      <a:pPr marL="0" marR="0" algn="ctr">
                        <a:lnSpc>
                          <a:spcPct val="107000"/>
                        </a:lnSpc>
                        <a:spcBef>
                          <a:spcPts val="0"/>
                        </a:spcBef>
                        <a:spcAft>
                          <a:spcPts val="0"/>
                        </a:spcAft>
                      </a:pPr>
                      <a:r>
                        <a:rPr lang="en-US" sz="2800">
                          <a:latin typeface="Times New Roman"/>
                          <a:ea typeface="Times New Roman"/>
                          <a:cs typeface="Times New Roman"/>
                        </a:rPr>
                        <a:t>STT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Loại hàng</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Số lượng (kg)</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Giá đơn vị (đồng/kg)</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smtClean="0">
                          <a:latin typeface="Times New Roman"/>
                          <a:ea typeface="Times New Roman"/>
                          <a:cs typeface="Times New Roman"/>
                        </a:rPr>
                        <a:t>Số</a:t>
                      </a:r>
                      <a:r>
                        <a:rPr lang="en-US" sz="2800" baseline="0" smtClean="0">
                          <a:latin typeface="Times New Roman"/>
                          <a:ea typeface="Times New Roman"/>
                          <a:cs typeface="Times New Roman"/>
                        </a:rPr>
                        <a:t> </a:t>
                      </a:r>
                      <a:r>
                        <a:rPr lang="en-US" sz="2800" smtClean="0">
                          <a:latin typeface="Times New Roman"/>
                          <a:ea typeface="Times New Roman"/>
                          <a:cs typeface="Times New Roman"/>
                        </a:rPr>
                        <a:t>tiền </a:t>
                      </a:r>
                      <a:r>
                        <a:rPr lang="en-US" sz="2800">
                          <a:latin typeface="Times New Roman"/>
                          <a:ea typeface="Times New Roman"/>
                          <a:cs typeface="Times New Roman"/>
                        </a:rPr>
                        <a:t>(đồng)</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269">
                <a:tc>
                  <a:txBody>
                    <a:bodyPr/>
                    <a:lstStyle/>
                    <a:p>
                      <a:pPr marL="0" marR="0" algn="ctr">
                        <a:lnSpc>
                          <a:spcPct val="107000"/>
                        </a:lnSpc>
                        <a:spcBef>
                          <a:spcPts val="0"/>
                        </a:spcBef>
                        <a:spcAft>
                          <a:spcPts val="0"/>
                        </a:spcAft>
                      </a:pPr>
                      <a:r>
                        <a:rPr lang="en-US" sz="2800">
                          <a:latin typeface="Times New Roman"/>
                          <a:ea typeface="Times New Roman"/>
                          <a:cs typeface="Times New Roman"/>
                        </a:rPr>
                        <a:t>1</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Bắp cải</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12</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8000</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269">
                <a:tc>
                  <a:txBody>
                    <a:bodyPr/>
                    <a:lstStyle/>
                    <a:p>
                      <a:pPr marL="0" marR="0" algn="ctr">
                        <a:lnSpc>
                          <a:spcPct val="107000"/>
                        </a:lnSpc>
                        <a:spcBef>
                          <a:spcPts val="0"/>
                        </a:spcBef>
                        <a:spcAft>
                          <a:spcPts val="0"/>
                        </a:spcAft>
                      </a:pPr>
                      <a:r>
                        <a:rPr lang="en-US" sz="2800">
                          <a:latin typeface="Times New Roman"/>
                          <a:ea typeface="Times New Roman"/>
                          <a:cs typeface="Times New Roman"/>
                        </a:rPr>
                        <a:t>2</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Giá đỗ</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15</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25000</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269">
                <a:tc>
                  <a:txBody>
                    <a:bodyPr/>
                    <a:lstStyle/>
                    <a:p>
                      <a:pPr marL="0" marR="0" algn="ctr">
                        <a:lnSpc>
                          <a:spcPct val="107000"/>
                        </a:lnSpc>
                        <a:spcBef>
                          <a:spcPts val="0"/>
                        </a:spcBef>
                        <a:spcAft>
                          <a:spcPts val="0"/>
                        </a:spcAft>
                      </a:pPr>
                      <a:r>
                        <a:rPr lang="en-US" sz="2800">
                          <a:latin typeface="Times New Roman"/>
                          <a:ea typeface="Times New Roman"/>
                          <a:cs typeface="Times New Roman"/>
                        </a:rPr>
                        <a:t>3</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Rau ngót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7</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12000</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2538">
                <a:tc>
                  <a:txBody>
                    <a:bodyPr/>
                    <a:lstStyle/>
                    <a:p>
                      <a:pPr marL="0" marR="0" algn="ctr">
                        <a:lnSpc>
                          <a:spcPct val="107000"/>
                        </a:lnSpc>
                        <a:spcBef>
                          <a:spcPts val="0"/>
                        </a:spcBef>
                        <a:spcAft>
                          <a:spcPts val="0"/>
                        </a:spcAft>
                      </a:pPr>
                      <a:r>
                        <a:rPr lang="en-US" sz="2800">
                          <a:latin typeface="Times New Roman"/>
                          <a:ea typeface="Times New Roman"/>
                          <a:cs typeface="Times New Roman"/>
                        </a:rPr>
                        <a:t>4</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Rau muống</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20</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8000</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269">
                <a:tc gridSpan="4">
                  <a:txBody>
                    <a:bodyPr/>
                    <a:lstStyle/>
                    <a:p>
                      <a:pPr marL="0" marR="0" algn="ctr">
                        <a:lnSpc>
                          <a:spcPct val="107000"/>
                        </a:lnSpc>
                        <a:spcBef>
                          <a:spcPts val="0"/>
                        </a:spcBef>
                        <a:spcAft>
                          <a:spcPts val="0"/>
                        </a:spcAft>
                      </a:pPr>
                      <a:r>
                        <a:rPr lang="en-US" sz="2800" smtClean="0">
                          <a:latin typeface="Times New Roman"/>
                          <a:ea typeface="Times New Roman"/>
                          <a:cs typeface="Times New Roman"/>
                        </a:rPr>
                        <a:t>Tổng</a:t>
                      </a:r>
                      <a:r>
                        <a:rPr lang="en-US" sz="2800" baseline="0" smtClean="0">
                          <a:latin typeface="Times New Roman"/>
                          <a:ea typeface="Times New Roman"/>
                          <a:cs typeface="Times New Roman"/>
                        </a:rPr>
                        <a:t> số tiền</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6" name="Object 10"/>
          <p:cNvGraphicFramePr>
            <a:graphicFrameLocks noChangeAspect="1"/>
          </p:cNvGraphicFramePr>
          <p:nvPr/>
        </p:nvGraphicFramePr>
        <p:xfrm>
          <a:off x="1704813" y="1379348"/>
          <a:ext cx="1747461" cy="498045"/>
        </p:xfrm>
        <a:graphic>
          <a:graphicData uri="http://schemas.openxmlformats.org/presentationml/2006/ole">
            <p:oleObj spid="_x0000_s8203" name="Equation" r:id="rId7" imgW="875920" imgH="215806" progId="Equation.DSMT4">
              <p:embed/>
            </p:oleObj>
          </a:graphicData>
        </a:graphic>
      </p:graphicFrame>
    </p:spTree>
    <p:extLst>
      <p:ext uri="{BB962C8B-B14F-4D97-AF65-F5344CB8AC3E}">
        <p14:creationId xmlns:p14="http://schemas.microsoft.com/office/powerpoint/2010/main" xmlns="" val="329527595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6000" b="-16000"/>
          </a:stretch>
        </a:blipFill>
        <a:effectLst/>
      </p:bgPr>
    </p:bg>
    <p:spTree>
      <p:nvGrpSpPr>
        <p:cNvPr id="1" name=""/>
        <p:cNvGrpSpPr/>
        <p:nvPr/>
      </p:nvGrpSpPr>
      <p:grpSpPr>
        <a:xfrm>
          <a:off x="0" y="0"/>
          <a:ext cx="0" cy="0"/>
          <a:chOff x="0" y="0"/>
          <a:chExt cx="0" cy="0"/>
        </a:xfrm>
      </p:grpSpPr>
      <p:sp>
        <p:nvSpPr>
          <p:cNvPr id="4" name="Rectangle 3"/>
          <p:cNvSpPr/>
          <p:nvPr/>
        </p:nvSpPr>
        <p:spPr>
          <a:xfrm>
            <a:off x="1410346" y="1836944"/>
            <a:ext cx="9144000" cy="1815882"/>
          </a:xfrm>
          <a:prstGeom prst="rect">
            <a:avLst/>
          </a:prstGeom>
        </p:spPr>
        <p:txBody>
          <a:bodyPr wrap="square">
            <a:spAutoFit/>
          </a:bodyPr>
          <a:lstStyle/>
          <a:p>
            <a:pPr lvl="0" eaLnBrk="0" fontAlgn="base" hangingPunct="0">
              <a:spcBef>
                <a:spcPct val="0"/>
              </a:spcBef>
              <a:spcAft>
                <a:spcPct val="0"/>
              </a:spcAft>
            </a:pPr>
            <a:r>
              <a:rPr lang="en-US" sz="2800" b="1" smtClean="0">
                <a:latin typeface="Times New Roman" pitchFamily="18" charset="0"/>
                <a:ea typeface="Times New Roman" pitchFamily="18" charset="0"/>
                <a:cs typeface="Times New Roman" pitchFamily="18" charset="0"/>
              </a:rPr>
              <a:t>Bài </a:t>
            </a:r>
            <a:r>
              <a:rPr lang="en-US" sz="2800" b="1" smtClean="0">
                <a:latin typeface="Times New Roman" pitchFamily="18" charset="0"/>
                <a:ea typeface="Times New Roman" pitchFamily="18" charset="0"/>
                <a:cs typeface="Times New Roman" pitchFamily="18" charset="0"/>
              </a:rPr>
              <a:t>3.</a:t>
            </a:r>
            <a:r>
              <a:rPr lang="en-US" sz="2800" smtClean="0">
                <a:latin typeface="Times New Roman" pitchFamily="18" charset="0"/>
                <a:ea typeface="Times New Roman" pitchFamily="18" charset="0"/>
                <a:cs typeface="Times New Roman" pitchFamily="18" charset="0"/>
              </a:rPr>
              <a:t> </a:t>
            </a:r>
            <a:r>
              <a:rPr lang="en-US" sz="2800" smtClean="0">
                <a:latin typeface="Times New Roman" pitchFamily="18" charset="0"/>
                <a:ea typeface="Times New Roman" pitchFamily="18" charset="0"/>
                <a:cs typeface="Times New Roman" pitchFamily="18" charset="0"/>
              </a:rPr>
              <a:t>Bạn Nam có 25 000 đồng. Nam muốn mua một cái bút giá 4 000 đồng và 9 quyển vở loại 2 200 đồng một quyển. Hỏi sau khi mua xong thì Nam còn thừa lại bao nhiêu tiền?</a:t>
            </a:r>
            <a:endParaRPr lang="en-US" sz="2800" smtClean="0">
              <a:latin typeface="Arial" pitchFamily="34" charset="0"/>
              <a:cs typeface="Arial" pitchFamily="34" charset="0"/>
            </a:endParaRPr>
          </a:p>
          <a:p>
            <a:pPr lvl="0" eaLnBrk="0" fontAlgn="base" hangingPunct="0">
              <a:spcBef>
                <a:spcPct val="0"/>
              </a:spcBef>
              <a:spcAft>
                <a:spcPct val="0"/>
              </a:spcAft>
            </a:pPr>
            <a:r>
              <a:rPr lang="fr-FR" sz="2800" b="1" smtClean="0">
                <a:latin typeface="Times New Roman" pitchFamily="18" charset="0"/>
                <a:ea typeface="Times New Roman" pitchFamily="18" charset="0"/>
                <a:cs typeface="Times New Roman" pitchFamily="18" charset="0"/>
              </a:rPr>
              <a:t>Bài </a:t>
            </a:r>
            <a:r>
              <a:rPr lang="fr-FR" sz="2800" b="1" smtClean="0">
                <a:latin typeface="Times New Roman" pitchFamily="18" charset="0"/>
                <a:ea typeface="Times New Roman" pitchFamily="18" charset="0"/>
                <a:cs typeface="Times New Roman" pitchFamily="18" charset="0"/>
              </a:rPr>
              <a:t>4.</a:t>
            </a:r>
            <a:r>
              <a:rPr lang="fr-FR" sz="2800" smtClean="0">
                <a:latin typeface="Times New Roman" pitchFamily="18" charset="0"/>
                <a:ea typeface="Times New Roman" pitchFamily="18" charset="0"/>
                <a:cs typeface="Times New Roman" pitchFamily="18" charset="0"/>
              </a:rPr>
              <a:t> </a:t>
            </a:r>
            <a:r>
              <a:rPr lang="fr-FR" sz="2800" smtClean="0">
                <a:latin typeface="Times New Roman" pitchFamily="18" charset="0"/>
                <a:ea typeface="Times New Roman" pitchFamily="18" charset="0"/>
                <a:cs typeface="Times New Roman" pitchFamily="18" charset="0"/>
              </a:rPr>
              <a:t>Tìm số tự nhiên x, biết :</a:t>
            </a:r>
            <a:endParaRPr lang="fr-FR" sz="2800" smtClean="0">
              <a:latin typeface="Arial" pitchFamily="34" charset="0"/>
              <a:cs typeface="Arial" pitchFamily="34" charset="0"/>
            </a:endParaRPr>
          </a:p>
        </p:txBody>
      </p:sp>
      <p:sp>
        <p:nvSpPr>
          <p:cNvPr id="5" name="Rectangle 11"/>
          <p:cNvSpPr>
            <a:spLocks noChangeArrowheads="1"/>
          </p:cNvSpPr>
          <p:nvPr/>
        </p:nvSpPr>
        <p:spPr bwMode="auto">
          <a:xfrm>
            <a:off x="340964" y="416441"/>
            <a:ext cx="10166887"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PHIẾU BÀI TẬP VỀ NHÀ</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7106" name="Object 2"/>
          <p:cNvGraphicFramePr>
            <a:graphicFrameLocks noChangeAspect="1"/>
          </p:cNvGraphicFramePr>
          <p:nvPr/>
        </p:nvGraphicFramePr>
        <p:xfrm>
          <a:off x="1503632" y="3750186"/>
          <a:ext cx="1917700" cy="498475"/>
        </p:xfrm>
        <a:graphic>
          <a:graphicData uri="http://schemas.openxmlformats.org/presentationml/2006/ole">
            <p:oleObj spid="_x0000_s47106" name="Equation" r:id="rId4" imgW="964781" imgH="215806" progId="Equation.DSMT4">
              <p:embed/>
            </p:oleObj>
          </a:graphicData>
        </a:graphic>
      </p:graphicFrame>
      <p:graphicFrame>
        <p:nvGraphicFramePr>
          <p:cNvPr id="47107" name="Object 3"/>
          <p:cNvGraphicFramePr>
            <a:graphicFrameLocks noChangeAspect="1"/>
          </p:cNvGraphicFramePr>
          <p:nvPr/>
        </p:nvGraphicFramePr>
        <p:xfrm>
          <a:off x="5708961" y="3648733"/>
          <a:ext cx="1976437" cy="496887"/>
        </p:xfrm>
        <a:graphic>
          <a:graphicData uri="http://schemas.openxmlformats.org/presentationml/2006/ole">
            <p:oleObj spid="_x0000_s47107" name="Equation" r:id="rId5" imgW="990170" imgH="215806" progId="Equation.DSMT4">
              <p:embed/>
            </p:oleObj>
          </a:graphicData>
        </a:graphic>
      </p:graphicFrame>
      <p:graphicFrame>
        <p:nvGraphicFramePr>
          <p:cNvPr id="47108" name="Object 4"/>
          <p:cNvGraphicFramePr>
            <a:graphicFrameLocks noChangeAspect="1"/>
          </p:cNvGraphicFramePr>
          <p:nvPr/>
        </p:nvGraphicFramePr>
        <p:xfrm>
          <a:off x="1525563" y="4600814"/>
          <a:ext cx="1900237" cy="498475"/>
        </p:xfrm>
        <a:graphic>
          <a:graphicData uri="http://schemas.openxmlformats.org/presentationml/2006/ole">
            <p:oleObj spid="_x0000_s47108" name="Equation" r:id="rId6" imgW="952087" imgH="215806" progId="Equation.DSMT4">
              <p:embed/>
            </p:oleObj>
          </a:graphicData>
        </a:graphic>
      </p:graphicFrame>
      <p:graphicFrame>
        <p:nvGraphicFramePr>
          <p:cNvPr id="47110" name="Object 6"/>
          <p:cNvGraphicFramePr>
            <a:graphicFrameLocks noChangeAspect="1"/>
          </p:cNvGraphicFramePr>
          <p:nvPr/>
        </p:nvGraphicFramePr>
        <p:xfrm>
          <a:off x="5678939" y="4489450"/>
          <a:ext cx="3063875" cy="498475"/>
        </p:xfrm>
        <a:graphic>
          <a:graphicData uri="http://schemas.openxmlformats.org/presentationml/2006/ole">
            <p:oleObj spid="_x0000_s47110" name="Equation" r:id="rId7" imgW="1536480" imgH="215640" progId="Equation.DSMT4">
              <p:embed/>
            </p:oleObj>
          </a:graphicData>
        </a:graphic>
      </p:graphicFrame>
      <p:sp>
        <p:nvSpPr>
          <p:cNvPr id="8" name="Rectangle 7"/>
          <p:cNvSpPr/>
          <p:nvPr/>
        </p:nvSpPr>
        <p:spPr>
          <a:xfrm>
            <a:off x="1417604" y="5042118"/>
            <a:ext cx="9144000" cy="1384995"/>
          </a:xfrm>
          <a:prstGeom prst="rect">
            <a:avLst/>
          </a:prstGeom>
        </p:spPr>
        <p:txBody>
          <a:bodyPr wrap="square">
            <a:spAutoFit/>
          </a:bodyPr>
          <a:lstStyle/>
          <a:p>
            <a:pPr lvl="0" eaLnBrk="0" fontAlgn="base" hangingPunct="0">
              <a:spcBef>
                <a:spcPct val="0"/>
              </a:spcBef>
              <a:spcAft>
                <a:spcPct val="0"/>
              </a:spcAft>
            </a:pPr>
            <a:r>
              <a:rPr lang="en-US" sz="2800" b="1" smtClean="0">
                <a:latin typeface="Times New Roman" pitchFamily="18" charset="0"/>
                <a:ea typeface="Times New Roman" pitchFamily="18" charset="0"/>
                <a:cs typeface="Times New Roman" pitchFamily="18" charset="0"/>
              </a:rPr>
              <a:t>Bài 5. </a:t>
            </a:r>
            <a:r>
              <a:rPr lang="en-US" sz="2800" smtClean="0">
                <a:latin typeface="Times New Roman" pitchFamily="18" charset="0"/>
                <a:ea typeface="Times New Roman" pitchFamily="18" charset="0"/>
                <a:cs typeface="Times New Roman" pitchFamily="18" charset="0"/>
              </a:rPr>
              <a:t>Trong một phép chia, số chia là 1009, thương là 673, số dư là số lớn nhất có thể được trong phép chia đó. Tìm số bị chia.</a:t>
            </a:r>
            <a:endParaRPr lang="fr-FR" sz="280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2000" b="-22000"/>
          </a:stretch>
        </a:blipFill>
        <a:effectLst/>
      </p:bgPr>
    </p:bg>
    <p:spTree>
      <p:nvGrpSpPr>
        <p:cNvPr id="1" name=""/>
        <p:cNvGrpSpPr/>
        <p:nvPr/>
      </p:nvGrpSpPr>
      <p:grpSpPr>
        <a:xfrm>
          <a:off x="0" y="0"/>
          <a:ext cx="0" cy="0"/>
          <a:chOff x="0" y="0"/>
          <a:chExt cx="0" cy="0"/>
        </a:xfrm>
      </p:grpSpPr>
      <p:sp>
        <p:nvSpPr>
          <p:cNvPr id="7" name="Down Arrow Callout 6"/>
          <p:cNvSpPr/>
          <p:nvPr/>
        </p:nvSpPr>
        <p:spPr>
          <a:xfrm>
            <a:off x="3363132" y="2169762"/>
            <a:ext cx="5920352" cy="3921071"/>
          </a:xfrm>
          <a:prstGeom prst="downArrowCallout">
            <a:avLst/>
          </a:prstGeom>
          <a:solidFill>
            <a:schemeClr val="accent6"/>
          </a:solidFill>
          <a:scene3d>
            <a:camera prst="orthographicFront"/>
            <a:lightRig rig="threePt" dir="t"/>
          </a:scene3d>
          <a:sp3d>
            <a:bevelT w="127000" h="203200"/>
            <a:bevelB w="127000" h="2032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smtClean="0">
                <a:solidFill>
                  <a:schemeClr val="bg1"/>
                </a:solidFill>
                <a:latin typeface="Arial" pitchFamily="34" charset="0"/>
                <a:cs typeface="Arial" pitchFamily="34" charset="0"/>
              </a:rPr>
              <a:t>KHỞI ĐỘNG</a:t>
            </a:r>
            <a:endParaRPr lang="en-US" sz="6600" b="1">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nh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1"/>
            <a:ext cx="12192000" cy="5762170"/>
          </a:xfrm>
          <a:prstGeom prst="rect">
            <a:avLst/>
          </a:prstGeom>
        </p:spPr>
      </p:pic>
      <p:sp>
        <p:nvSpPr>
          <p:cNvPr id="5" name="Hình chữ nhật 4"/>
          <p:cNvSpPr/>
          <p:nvPr/>
        </p:nvSpPr>
        <p:spPr>
          <a:xfrm>
            <a:off x="3204939" y="232723"/>
            <a:ext cx="6782947" cy="923330"/>
          </a:xfrm>
          <a:prstGeom prst="rect">
            <a:avLst/>
          </a:prstGeom>
          <a:noFill/>
        </p:spPr>
        <p:txBody>
          <a:bodyPr wrap="none" lIns="91440" tIns="45720" rIns="91440" bIns="45720">
            <a:spAutoFit/>
          </a:bodyPr>
          <a:lstStyle/>
          <a:p>
            <a:pPr algn="ctr"/>
            <a:r>
              <a:rPr lang="vi-VN" sz="5400" b="1" cap="none" spc="0" smtClean="0">
                <a:ln w="6600">
                  <a:solidFill>
                    <a:schemeClr val="accent2"/>
                  </a:solidFill>
                  <a:prstDash val="solid"/>
                </a:ln>
                <a:solidFill>
                  <a:srgbClr val="FF0000"/>
                </a:solidFill>
                <a:effectLst>
                  <a:outerShdw dist="38100" dir="2700000" algn="tl" rotWithShape="0">
                    <a:schemeClr val="accent2"/>
                  </a:outerShdw>
                </a:effectLst>
                <a:latin typeface="+mj-lt"/>
              </a:rPr>
              <a:t>BIỆT ĐỘI CỨU HỎA</a:t>
            </a:r>
            <a:endParaRPr lang="vi-VN" sz="5400" b="1" cap="none" spc="0">
              <a:ln w="6600">
                <a:solidFill>
                  <a:schemeClr val="accent2"/>
                </a:solidFill>
                <a:prstDash val="solid"/>
              </a:ln>
              <a:solidFill>
                <a:srgbClr val="FF0000"/>
              </a:solidFill>
              <a:effectLst>
                <a:outerShdw dist="38100" dir="2700000" algn="tl" rotWithShape="0">
                  <a:schemeClr val="accent2"/>
                </a:outerShdw>
              </a:effectLst>
              <a:latin typeface="+mj-lt"/>
            </a:endParaRPr>
          </a:p>
        </p:txBody>
      </p:sp>
      <p:pic>
        <p:nvPicPr>
          <p:cNvPr id="6" name="Ảnh 5">
            <a:hlinkClick r:id="rId3" action="ppaction://hlinksldjump"/>
          </p:cNvPr>
          <p:cNvPicPr>
            <a:picLocks noChangeAspect="1"/>
          </p:cNvPicPr>
          <p:nvPr/>
        </p:nvPicPr>
        <p:blipFill>
          <a:blip r:embed="rId4">
            <a:extLst>
              <a:ext uri="{BEBA8EAE-BF5A-486C-A8C5-ECC9F3942E4B}">
                <a14:imgProps xmlns="" xmlns:a14="http://schemas.microsoft.com/office/drawing/2010/main">
                  <a14:imgLayer r:embed="rId5">
                    <a14:imgEffect>
                      <a14:backgroundRemoval t="8046" b="97701" l="0" r="100000"/>
                    </a14:imgEffect>
                  </a14:imgLayer>
                </a14:imgProps>
              </a:ext>
            </a:extLst>
          </a:blip>
          <a:stretch>
            <a:fillRect/>
          </a:stretch>
        </p:blipFill>
        <p:spPr>
          <a:xfrm>
            <a:off x="8172920" y="1384537"/>
            <a:ext cx="3073016" cy="828571"/>
          </a:xfrm>
          <a:prstGeom prst="rect">
            <a:avLst/>
          </a:prstGeom>
        </p:spPr>
      </p:pic>
      <p:sp>
        <p:nvSpPr>
          <p:cNvPr id="7" name="Chỗ dành sẵn cho Nội dung 2"/>
          <p:cNvSpPr txBox="1">
            <a:spLocks/>
          </p:cNvSpPr>
          <p:nvPr/>
        </p:nvSpPr>
        <p:spPr>
          <a:xfrm>
            <a:off x="0" y="5558966"/>
            <a:ext cx="12192000" cy="1168408"/>
          </a:xfrm>
          <a:prstGeom prst="rect">
            <a:avLst/>
          </a:prstGeom>
          <a:solidFill>
            <a:schemeClr val="accent2">
              <a:lumMod val="20000"/>
              <a:lumOff val="80000"/>
            </a:schemeClr>
          </a:solidFill>
        </p:spPr>
        <p:txBody>
          <a:bodyPr vert="horz" lIns="91440" tIns="45720" rIns="91440" bIns="45720" rtlCol="0">
            <a:noAutofit/>
          </a:body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b="1" noProof="0" smtClean="0">
                <a:solidFill>
                  <a:srgbClr val="FF0000"/>
                </a:solidFill>
                <a:latin typeface="Arial" pitchFamily="34" charset="0"/>
                <a:cs typeface="Arial" pitchFamily="34" charset="0"/>
              </a:rPr>
              <a:t>LUẬT CHƠI</a:t>
            </a:r>
            <a:r>
              <a:rPr lang="en-US" sz="2800" noProof="0" smtClean="0">
                <a:solidFill>
                  <a:schemeClr val="tx2"/>
                </a:solidFill>
                <a:latin typeface="Arial" pitchFamily="34" charset="0"/>
                <a:cs typeface="Arial" pitchFamily="34" charset="0"/>
              </a:rPr>
              <a:t>: </a:t>
            </a:r>
            <a:r>
              <a:rPr kumimoji="0" lang="vi-VN" sz="2800" b="0" i="0" u="none" strike="noStrike" kern="1200" cap="none" spc="0" normalizeH="0" baseline="0" noProof="0" smtClean="0">
                <a:ln>
                  <a:noFill/>
                </a:ln>
                <a:solidFill>
                  <a:schemeClr val="tx2"/>
                </a:solidFill>
                <a:effectLst/>
                <a:uLnTx/>
                <a:uFillTx/>
                <a:latin typeface="Arial" pitchFamily="34" charset="0"/>
                <a:cs typeface="Arial" pitchFamily="34" charset="0"/>
              </a:rPr>
              <a:t>Có mội ngôi nhà trong thành phố bị cháy. Hãy dập tắt đám cháy bằng cách chọn các hình ảnh tương ứng với các bước cứu hỏa và vượt qua các câu hỏi được đưa ra.</a:t>
            </a:r>
          </a:p>
        </p:txBody>
      </p:sp>
    </p:spTree>
    <p:extLst>
      <p:ext uri="{BB962C8B-B14F-4D97-AF65-F5344CB8AC3E}">
        <p14:creationId xmlns="" xmlns:p14="http://schemas.microsoft.com/office/powerpoint/2010/main" val="39807370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Ảnh 9"/>
          <p:cNvPicPr>
            <a:picLocks noChangeAspect="1"/>
          </p:cNvPicPr>
          <p:nvPr/>
        </p:nvPicPr>
        <p:blipFill>
          <a:blip r:embed="rId3">
            <a:clrChange>
              <a:clrFrom>
                <a:srgbClr val="FFFFFF"/>
              </a:clrFrom>
              <a:clrTo>
                <a:srgbClr val="FFFFFF">
                  <a:alpha val="0"/>
                </a:srgbClr>
              </a:clrTo>
            </a:clrChange>
          </a:blip>
          <a:stretch>
            <a:fillRect/>
          </a:stretch>
        </p:blipFill>
        <p:spPr>
          <a:xfrm>
            <a:off x="3516885" y="2493148"/>
            <a:ext cx="5322315" cy="3009897"/>
          </a:xfrm>
          <a:prstGeom prst="rect">
            <a:avLst/>
          </a:prstGeom>
        </p:spPr>
      </p:pic>
      <p:pic>
        <p:nvPicPr>
          <p:cNvPr id="11" name="lua"/>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3436955" y="3990696"/>
            <a:ext cx="1270000" cy="952500"/>
          </a:xfrm>
          <a:prstGeom prst="rect">
            <a:avLst/>
          </a:prstGeom>
        </p:spPr>
      </p:pic>
      <p:pic>
        <p:nvPicPr>
          <p:cNvPr id="12" name="lua2"/>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375264" y="3748488"/>
            <a:ext cx="1270000" cy="952500"/>
          </a:xfrm>
          <a:prstGeom prst="rect">
            <a:avLst/>
          </a:prstGeom>
        </p:spPr>
      </p:pic>
      <p:pic>
        <p:nvPicPr>
          <p:cNvPr id="13" name="Lua3"/>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4406107" y="2833160"/>
            <a:ext cx="2382983" cy="1787237"/>
          </a:xfrm>
          <a:prstGeom prst="rect">
            <a:avLst/>
          </a:prstGeom>
        </p:spPr>
      </p:pic>
      <p:pic>
        <p:nvPicPr>
          <p:cNvPr id="15" name="114">
            <a:hlinkClick r:id="rId5" action="ppaction://hlinksldjump"/>
          </p:cNvPr>
          <p:cNvPicPr>
            <a:picLocks noChangeAspect="1"/>
          </p:cNvPicPr>
          <p:nvPr/>
        </p:nvPicPr>
        <p:blipFill>
          <a:blip r:embed="rId6">
            <a:clrChange>
              <a:clrFrom>
                <a:srgbClr val="FFFFFF"/>
              </a:clrFrom>
              <a:clrTo>
                <a:srgbClr val="FFFFFF">
                  <a:alpha val="0"/>
                </a:srgbClr>
              </a:clrTo>
            </a:clrChange>
          </a:blip>
          <a:stretch>
            <a:fillRect/>
          </a:stretch>
        </p:blipFill>
        <p:spPr>
          <a:xfrm>
            <a:off x="747517" y="468685"/>
            <a:ext cx="2063474" cy="1641084"/>
          </a:xfrm>
          <a:prstGeom prst="rect">
            <a:avLst/>
          </a:prstGeom>
        </p:spPr>
      </p:pic>
      <p:pic>
        <p:nvPicPr>
          <p:cNvPr id="1028" name="Xecuu" descr="Káº¿t quáº£ hÃ¬nh áº£nh cho xe cá»©u há»a hoáº¡t hÃ¬nh">
            <a:hlinkClick r:id="rId7" action="ppaction://hlinksldjump"/>
          </p:cNvPr>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flipH="1">
            <a:off x="-3252269" y="4620396"/>
            <a:ext cx="3252269" cy="2437170"/>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Linhcuu\" descr="Káº¿t quáº£ hÃ¬nh áº£nh cho lÃ­nh cá»©u há»a hoáº¡t hÃ¬nh"/>
          <p:cNvPicPr>
            <a:picLocks noChangeAspect="1" noChangeArrowheads="1"/>
          </p:cNvPicPr>
          <p:nvPr/>
        </p:nvPicPr>
        <p:blipFill>
          <a:blip r:embed="rId9" cstate="print">
            <a:extLst>
              <a:ext uri="{BEBA8EAE-BF5A-486C-A8C5-ECC9F3942E4B}">
                <a14:imgProps xmlns="" xmlns:a14="http://schemas.microsoft.com/office/drawing/2010/main">
                  <a14:imgLayer r:embed="rId11">
                    <a14:imgEffect>
                      <a14:backgroundRemoval t="0" b="94233" l="0" r="100000"/>
                    </a14:imgEffect>
                  </a14:imgLayer>
                </a14:imgProps>
              </a:ext>
              <a:ext uri="{28A0092B-C50C-407E-A947-70E740481C1C}">
                <a14:useLocalDpi xmlns="" xmlns:a14="http://schemas.microsoft.com/office/drawing/2010/main" val="0"/>
              </a:ext>
            </a:extLst>
          </a:blip>
          <a:srcRect/>
          <a:stretch>
            <a:fillRect/>
          </a:stretch>
        </p:blipFill>
        <p:spPr bwMode="auto">
          <a:xfrm flipH="1">
            <a:off x="519500" y="2703182"/>
            <a:ext cx="4241272" cy="3206846"/>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TruHoi">
            <a:hlinkClick r:id="rId12" action="ppaction://hlinksldjump"/>
          </p:cNvPr>
          <p:cNvPicPr>
            <a:picLocks noChangeAspect="1"/>
          </p:cNvPicPr>
          <p:nvPr/>
        </p:nvPicPr>
        <p:blipFill>
          <a:blip r:embed="rId13">
            <a:clrChange>
              <a:clrFrom>
                <a:srgbClr val="FFFFFF"/>
              </a:clrFrom>
              <a:clrTo>
                <a:srgbClr val="FFFFFF">
                  <a:alpha val="0"/>
                </a:srgbClr>
              </a:clrTo>
            </a:clrChange>
          </a:blip>
          <a:stretch>
            <a:fillRect/>
          </a:stretch>
        </p:blipFill>
        <p:spPr>
          <a:xfrm>
            <a:off x="5672904" y="480349"/>
            <a:ext cx="1265232" cy="1483635"/>
          </a:xfrm>
          <a:prstGeom prst="rect">
            <a:avLst/>
          </a:prstGeom>
        </p:spPr>
      </p:pic>
      <p:pic>
        <p:nvPicPr>
          <p:cNvPr id="1032" name="Daynuoc" descr="Káº¿t quáº£ hÃ¬nh áº£nh cho vÃ²i cá»©u há»a hoáº¡t hÃ¬nh">
            <a:hlinkClick r:id="rId14" action="ppaction://hlinksldjump"/>
          </p:cNvPr>
          <p:cNvPicPr>
            <a:picLocks noChangeAspect="1" noChangeArrowheads="1"/>
          </p:cNvPicPr>
          <p:nvPr/>
        </p:nvPicPr>
        <p:blipFill>
          <a:blip r:embed="rId15" cstate="print">
            <a:clrChange>
              <a:clrFrom>
                <a:srgbClr val="F5F5F5"/>
              </a:clrFrom>
              <a:clrTo>
                <a:srgbClr val="F5F5F5">
                  <a:alpha val="0"/>
                </a:srgbClr>
              </a:clrTo>
            </a:clrChange>
            <a:extLst>
              <a:ext uri="{28A0092B-C50C-407E-A947-70E740481C1C}">
                <a14:useLocalDpi xmlns="" xmlns:a14="http://schemas.microsoft.com/office/drawing/2010/main" val="0"/>
              </a:ext>
            </a:extLst>
          </a:blip>
          <a:srcRect/>
          <a:stretch>
            <a:fillRect/>
          </a:stretch>
        </p:blipFill>
        <p:spPr bwMode="auto">
          <a:xfrm>
            <a:off x="6892205" y="515926"/>
            <a:ext cx="1914289" cy="1435717"/>
          </a:xfrm>
          <a:prstGeom prst="rect">
            <a:avLst/>
          </a:prstGeom>
          <a:noFill/>
          <a:extLst>
            <a:ext uri="{909E8E84-426E-40DD-AFC4-6F175D3DCCD1}">
              <a14:hiddenFill xmlns="" xmlns:a14="http://schemas.microsoft.com/office/drawing/2010/main">
                <a:solidFill>
                  <a:srgbClr val="FFFFFF"/>
                </a:solidFill>
              </a14:hiddenFill>
            </a:ext>
          </a:extLst>
        </p:spPr>
      </p:pic>
      <p:pic>
        <p:nvPicPr>
          <p:cNvPr id="18" name="TruCuu"/>
          <p:cNvPicPr>
            <a:picLocks noChangeAspect="1"/>
          </p:cNvPicPr>
          <p:nvPr/>
        </p:nvPicPr>
        <p:blipFill>
          <a:blip r:embed="rId16">
            <a:extLst>
              <a:ext uri="{BEBA8EAE-BF5A-486C-A8C5-ECC9F3942E4B}">
                <a14:imgProps xmlns="" xmlns:a14="http://schemas.microsoft.com/office/drawing/2010/main">
                  <a14:imgLayer r:embed="rId17">
                    <a14:imgEffect>
                      <a14:backgroundRemoval t="4145" b="100000" l="893" r="100000"/>
                    </a14:imgEffect>
                  </a14:imgLayer>
                </a14:imgProps>
              </a:ext>
            </a:extLst>
          </a:blip>
          <a:stretch>
            <a:fillRect/>
          </a:stretch>
        </p:blipFill>
        <p:spPr>
          <a:xfrm>
            <a:off x="10522243" y="4205874"/>
            <a:ext cx="1138268" cy="1471109"/>
          </a:xfrm>
          <a:prstGeom prst="rect">
            <a:avLst/>
          </a:prstGeom>
        </p:spPr>
      </p:pic>
      <p:pic>
        <p:nvPicPr>
          <p:cNvPr id="1034" name="Voicuu" descr="C:\Users\Tien\AppData\Local\Temp\SNAGHTML3c0889.PNG"/>
          <p:cNvPicPr>
            <a:picLocks noChangeAspect="1" noChangeArrowheads="1"/>
          </p:cNvPicPr>
          <p:nvPr/>
        </p:nvPicPr>
        <p:blipFill>
          <a:blip r:embed="rId18" cstate="print">
            <a:clrChange>
              <a:clrFrom>
                <a:srgbClr val="F6F6F6"/>
              </a:clrFrom>
              <a:clrTo>
                <a:srgbClr val="F6F6F6">
                  <a:alpha val="0"/>
                </a:srgbClr>
              </a:clrTo>
            </a:clrChange>
            <a:extLst>
              <a:ext uri="{BEBA8EAE-BF5A-486C-A8C5-ECC9F3942E4B}">
                <a14:imgProps xmlns="" xmlns:a14="http://schemas.microsoft.com/office/drawing/2010/main">
                  <a14:imgLayer r:embed="rId19">
                    <a14:imgEffect>
                      <a14:backgroundRemoval t="1613" b="100000" l="0" r="100000"/>
                    </a14:imgEffect>
                  </a14:imgLayer>
                </a14:imgProps>
              </a:ext>
              <a:ext uri="{28A0092B-C50C-407E-A947-70E740481C1C}">
                <a14:useLocalDpi xmlns="" xmlns:a14="http://schemas.microsoft.com/office/drawing/2010/main" val="0"/>
              </a:ext>
            </a:extLst>
          </a:blip>
          <a:srcRect/>
          <a:stretch>
            <a:fillRect/>
          </a:stretch>
        </p:blipFill>
        <p:spPr bwMode="auto">
          <a:xfrm>
            <a:off x="9522783" y="4265365"/>
            <a:ext cx="1357623" cy="1324395"/>
          </a:xfrm>
          <a:prstGeom prst="rect">
            <a:avLst/>
          </a:prstGeom>
          <a:noFill/>
          <a:extLst>
            <a:ext uri="{909E8E84-426E-40DD-AFC4-6F175D3DCCD1}">
              <a14:hiddenFill xmlns="" xmlns:a14="http://schemas.microsoft.com/office/drawing/2010/main">
                <a:solidFill>
                  <a:srgbClr val="FFFFFF"/>
                </a:solidFill>
              </a14:hiddenFill>
            </a:ext>
          </a:extLst>
        </p:spPr>
      </p:pic>
      <p:pic>
        <p:nvPicPr>
          <p:cNvPr id="21" name="Linhcuu"/>
          <p:cNvPicPr>
            <a:picLocks noChangeAspect="1"/>
          </p:cNvPicPr>
          <p:nvPr/>
        </p:nvPicPr>
        <p:blipFill>
          <a:blip r:embed="rId20">
            <a:clrChange>
              <a:clrFrom>
                <a:srgbClr val="F6F6F6"/>
              </a:clrFrom>
              <a:clrTo>
                <a:srgbClr val="F6F6F6">
                  <a:alpha val="0"/>
                </a:srgbClr>
              </a:clrTo>
            </a:clrChange>
          </a:blip>
          <a:stretch>
            <a:fillRect/>
          </a:stretch>
        </p:blipFill>
        <p:spPr>
          <a:xfrm>
            <a:off x="7018756" y="3078716"/>
            <a:ext cx="3036386" cy="2527999"/>
          </a:xfrm>
          <a:prstGeom prst="rect">
            <a:avLst/>
          </a:prstGeom>
        </p:spPr>
      </p:pic>
      <p:pic>
        <p:nvPicPr>
          <p:cNvPr id="26" name="trucuu"/>
          <p:cNvPicPr>
            <a:picLocks noChangeAspect="1"/>
          </p:cNvPicPr>
          <p:nvPr/>
        </p:nvPicPr>
        <p:blipFill>
          <a:blip r:embed="rId13">
            <a:clrChange>
              <a:clrFrom>
                <a:srgbClr val="FFFFFF"/>
              </a:clrFrom>
              <a:clrTo>
                <a:srgbClr val="FFFFFF">
                  <a:alpha val="0"/>
                </a:srgbClr>
              </a:clrTo>
            </a:clrChange>
          </a:blip>
          <a:stretch>
            <a:fillRect/>
          </a:stretch>
        </p:blipFill>
        <p:spPr>
          <a:xfrm>
            <a:off x="495792" y="4298840"/>
            <a:ext cx="1265232" cy="1483635"/>
          </a:xfrm>
          <a:prstGeom prst="rect">
            <a:avLst/>
          </a:prstGeom>
        </p:spPr>
      </p:pic>
      <p:pic>
        <p:nvPicPr>
          <p:cNvPr id="22" name="Linhhoi">
            <a:hlinkClick r:id="rId21" action="ppaction://hlinksldjump"/>
          </p:cNvPr>
          <p:cNvPicPr>
            <a:picLocks noChangeAspect="1"/>
          </p:cNvPicPr>
          <p:nvPr/>
        </p:nvPicPr>
        <p:blipFill>
          <a:blip r:embed="rId2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8521587" y="352218"/>
            <a:ext cx="2020687" cy="1515515"/>
          </a:xfrm>
          <a:prstGeom prst="rect">
            <a:avLst/>
          </a:prstGeom>
        </p:spPr>
      </p:pic>
      <p:pic>
        <p:nvPicPr>
          <p:cNvPr id="28" name="Xehoi" descr="Káº¿t quáº£ hÃ¬nh áº£nh cho xe cá»©u há»a hoáº¡t hÃ¬nh">
            <a:hlinkClick r:id="rId23" action="ppaction://hlinksldjump"/>
          </p:cNvPr>
          <p:cNvPicPr>
            <a:picLocks noChangeAspect="1" noChangeArrowheads="1"/>
          </p:cNvPicPr>
          <p:nvPr/>
        </p:nvPicPr>
        <p:blipFill>
          <a:blip r:embed="rId24"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flipH="1">
            <a:off x="2971742" y="385384"/>
            <a:ext cx="2657358" cy="1991358"/>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Hình Bầu dục 22"/>
          <p:cNvSpPr/>
          <p:nvPr/>
        </p:nvSpPr>
        <p:spPr>
          <a:xfrm>
            <a:off x="11125200" y="138531"/>
            <a:ext cx="731520" cy="54864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vi-VN"/>
          </a:p>
        </p:txBody>
      </p:sp>
      <p:pic>
        <p:nvPicPr>
          <p:cNvPr id="24" name="TiengCoi">
            <a:hlinkClick r:id="" action="ppaction://media"/>
          </p:cNvPr>
          <p:cNvPicPr>
            <a:picLocks noChangeAspect="1"/>
          </p:cNvPicPr>
          <p:nvPr>
            <a:audioFile r:link="rId1"/>
            <p:extLst>
              <p:ext uri="{DAA4B4D4-6D71-4841-9C94-3DE7FCFB9230}">
                <p14:media xmlns="" xmlns:p14="http://schemas.microsoft.com/office/powerpoint/2010/main" r:embed="rId25"/>
              </p:ext>
            </p:extLst>
          </p:nvPr>
        </p:nvPicPr>
        <p:blipFill>
          <a:blip r:embed="rId26"/>
          <a:stretch>
            <a:fillRect/>
          </a:stretch>
        </p:blipFill>
        <p:spPr>
          <a:xfrm>
            <a:off x="10007600" y="160338"/>
            <a:ext cx="812800" cy="609600"/>
          </a:xfrm>
          <a:prstGeom prst="rect">
            <a:avLst/>
          </a:prstGeom>
        </p:spPr>
      </p:pic>
    </p:spTree>
    <p:extLst>
      <p:ext uri="{BB962C8B-B14F-4D97-AF65-F5344CB8AC3E}">
        <p14:creationId xmlns="" xmlns:p14="http://schemas.microsoft.com/office/powerpoint/2010/main" val="38313569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2" presetClass="exit" presetSubtype="4" fill="hold" nodeType="clickEffect">
                                  <p:stCondLst>
                                    <p:cond delay="0"/>
                                  </p:stCondLst>
                                  <p:childTnLst>
                                    <p:anim calcmode="lin" valueType="num">
                                      <p:cBhvr additive="base">
                                        <p:cTn id="6" dur="500"/>
                                        <p:tgtEl>
                                          <p:spTgt spid="15"/>
                                        </p:tgtEl>
                                        <p:attrNameLst>
                                          <p:attrName>ppt_y</p:attrName>
                                        </p:attrNameLst>
                                      </p:cBhvr>
                                      <p:tavLst>
                                        <p:tav tm="0">
                                          <p:val>
                                            <p:strVal val="#ppt_y"/>
                                          </p:val>
                                        </p:tav>
                                        <p:tav tm="100000">
                                          <p:val>
                                            <p:strVal val="#ppt_y+#ppt_h*1.125000"/>
                                          </p:val>
                                        </p:tav>
                                      </p:tavLst>
                                    </p:anim>
                                    <p:animEffect transition="out" filter="wipe(down)">
                                      <p:cBhvr>
                                        <p:cTn id="7" dur="500"/>
                                        <p:tgtEl>
                                          <p:spTgt spid="15"/>
                                        </p:tgtEl>
                                      </p:cBhvr>
                                    </p:animEffect>
                                    <p:set>
                                      <p:cBhvr>
                                        <p:cTn id="8"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9" restart="whenNotActive" fill="hold" evtFilter="cancelBubble" nodeType="interactiveSeq">
                <p:stCondLst>
                  <p:cond evt="onClick" delay="0">
                    <p:tgtEl>
                      <p:spTgt spid="28"/>
                    </p:tgtEl>
                  </p:cond>
                </p:stCondLst>
                <p:endSync evt="end" delay="0">
                  <p:rtn val="all"/>
                </p:endSync>
                <p:childTnLst>
                  <p:par>
                    <p:cTn id="10" fill="hold">
                      <p:stCondLst>
                        <p:cond delay="0"/>
                      </p:stCondLst>
                      <p:childTnLst>
                        <p:par>
                          <p:cTn id="11" fill="hold">
                            <p:stCondLst>
                              <p:cond delay="0"/>
                            </p:stCondLst>
                            <p:childTnLst>
                              <p:par>
                                <p:cTn id="12" presetID="12" presetClass="exit" presetSubtype="4" fill="hold" nodeType="clickEffect">
                                  <p:stCondLst>
                                    <p:cond delay="0"/>
                                  </p:stCondLst>
                                  <p:childTnLst>
                                    <p:anim calcmode="lin" valueType="num">
                                      <p:cBhvr additive="base">
                                        <p:cTn id="13" dur="500"/>
                                        <p:tgtEl>
                                          <p:spTgt spid="28"/>
                                        </p:tgtEl>
                                        <p:attrNameLst>
                                          <p:attrName>ppt_y</p:attrName>
                                        </p:attrNameLst>
                                      </p:cBhvr>
                                      <p:tavLst>
                                        <p:tav tm="0">
                                          <p:val>
                                            <p:strVal val="#ppt_y"/>
                                          </p:val>
                                        </p:tav>
                                        <p:tav tm="100000">
                                          <p:val>
                                            <p:strVal val="#ppt_y+#ppt_h*1.125000"/>
                                          </p:val>
                                        </p:tav>
                                      </p:tavLst>
                                    </p:anim>
                                    <p:animEffect transition="out" filter="wipe(down)">
                                      <p:cBhvr>
                                        <p:cTn id="14" dur="500"/>
                                        <p:tgtEl>
                                          <p:spTgt spid="28"/>
                                        </p:tgtEl>
                                      </p:cBhvr>
                                    </p:animEffect>
                                    <p:set>
                                      <p:cBhvr>
                                        <p:cTn id="15" dur="1" fill="hold">
                                          <p:stCondLst>
                                            <p:cond delay="499"/>
                                          </p:stCondLst>
                                        </p:cTn>
                                        <p:tgtEl>
                                          <p:spTgt spid="28"/>
                                        </p:tgtEl>
                                        <p:attrNameLst>
                                          <p:attrName>style.visibility</p:attrName>
                                        </p:attrNameLst>
                                      </p:cBhvr>
                                      <p:to>
                                        <p:strVal val="hidden"/>
                                      </p:to>
                                    </p:set>
                                  </p:childTnLst>
                                </p:cTn>
                              </p:par>
                              <p:par>
                                <p:cTn id="16" presetID="63" presetClass="path" presetSubtype="0" accel="50000" decel="50000" fill="hold" nodeType="withEffect">
                                  <p:stCondLst>
                                    <p:cond delay="0"/>
                                  </p:stCondLst>
                                  <p:childTnLst>
                                    <p:animMotion origin="layout" path="M 3.33333E-6 1.11111E-6 L 0.99166 0.02014 " pathEditMode="relative" rAng="0" ptsTypes="AA">
                                      <p:cBhvr>
                                        <p:cTn id="17" dur="3000" fill="hold"/>
                                        <p:tgtEl>
                                          <p:spTgt spid="1028"/>
                                        </p:tgtEl>
                                        <p:attrNameLst>
                                          <p:attrName>ppt_x</p:attrName>
                                          <p:attrName>ppt_y</p:attrName>
                                        </p:attrNameLst>
                                      </p:cBhvr>
                                      <p:rCtr x="49583" y="995"/>
                                    </p:animMotion>
                                  </p:childTnLst>
                                </p:cTn>
                              </p:par>
                            </p:childTnLst>
                          </p:cTn>
                        </p:par>
                      </p:childTnLst>
                    </p:cTn>
                  </p:par>
                </p:childTnLst>
              </p:cTn>
              <p:nextCondLst>
                <p:cond evt="onClick" delay="0">
                  <p:tgtEl>
                    <p:spTgt spid="28"/>
                  </p:tgtEl>
                </p:cond>
              </p:nextCondLst>
            </p:seq>
            <p:seq concurrent="1" nextAc="seek">
              <p:cTn id="18" restart="whenNotActive" fill="hold" evtFilter="cancelBubble" nodeType="interactiveSeq">
                <p:stCondLst>
                  <p:cond evt="onClick" delay="0">
                    <p:tgtEl>
                      <p:spTgt spid="19"/>
                    </p:tgtEl>
                  </p:cond>
                </p:stCondLst>
                <p:endSync evt="end" delay="0">
                  <p:rtn val="all"/>
                </p:endSync>
                <p:childTnLst>
                  <p:par>
                    <p:cTn id="19" fill="hold">
                      <p:stCondLst>
                        <p:cond delay="0"/>
                      </p:stCondLst>
                      <p:childTnLst>
                        <p:par>
                          <p:cTn id="20" fill="hold">
                            <p:stCondLst>
                              <p:cond delay="0"/>
                            </p:stCondLst>
                            <p:childTnLst>
                              <p:par>
                                <p:cTn id="21" presetID="12" presetClass="exit" presetSubtype="4" fill="hold" nodeType="clickEffect">
                                  <p:stCondLst>
                                    <p:cond delay="0"/>
                                  </p:stCondLst>
                                  <p:childTnLst>
                                    <p:anim calcmode="lin" valueType="num">
                                      <p:cBhvr additive="base">
                                        <p:cTn id="22" dur="500"/>
                                        <p:tgtEl>
                                          <p:spTgt spid="19"/>
                                        </p:tgtEl>
                                        <p:attrNameLst>
                                          <p:attrName>ppt_y</p:attrName>
                                        </p:attrNameLst>
                                      </p:cBhvr>
                                      <p:tavLst>
                                        <p:tav tm="0">
                                          <p:val>
                                            <p:strVal val="#ppt_y"/>
                                          </p:val>
                                        </p:tav>
                                        <p:tav tm="100000">
                                          <p:val>
                                            <p:strVal val="#ppt_y+#ppt_h*1.125000"/>
                                          </p:val>
                                        </p:tav>
                                      </p:tavLst>
                                    </p:anim>
                                    <p:animEffect transition="out" filter="wipe(down)">
                                      <p:cBhvr>
                                        <p:cTn id="23" dur="500"/>
                                        <p:tgtEl>
                                          <p:spTgt spid="19"/>
                                        </p:tgtEl>
                                      </p:cBhvr>
                                    </p:animEffect>
                                    <p:set>
                                      <p:cBhvr>
                                        <p:cTn id="24" dur="1" fill="hold">
                                          <p:stCondLst>
                                            <p:cond delay="499"/>
                                          </p:stCondLst>
                                        </p:cTn>
                                        <p:tgtEl>
                                          <p:spTgt spid="19"/>
                                        </p:tgtEl>
                                        <p:attrNameLst>
                                          <p:attrName>style.visibility</p:attrName>
                                        </p:attrNameLst>
                                      </p:cBhvr>
                                      <p:to>
                                        <p:strVal val="hidden"/>
                                      </p:to>
                                    </p:set>
                                  </p:childTnLst>
                                </p:cTn>
                              </p:par>
                              <p:par>
                                <p:cTn id="25" presetID="1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p:tgtEl>
                                          <p:spTgt spid="18"/>
                                        </p:tgtEl>
                                        <p:attrNameLst>
                                          <p:attrName>ppt_y</p:attrName>
                                        </p:attrNameLst>
                                      </p:cBhvr>
                                      <p:tavLst>
                                        <p:tav tm="0">
                                          <p:val>
                                            <p:strVal val="#ppt_y+#ppt_h*1.125000"/>
                                          </p:val>
                                        </p:tav>
                                        <p:tav tm="100000">
                                          <p:val>
                                            <p:strVal val="#ppt_y"/>
                                          </p:val>
                                        </p:tav>
                                      </p:tavLst>
                                    </p:anim>
                                    <p:animEffect transition="in" filter="wipe(up)">
                                      <p:cBhvr>
                                        <p:cTn id="28" dur="500"/>
                                        <p:tgtEl>
                                          <p:spTgt spid="18"/>
                                        </p:tgtEl>
                                      </p:cBhvr>
                                    </p:animEffect>
                                  </p:childTnLst>
                                </p:cTn>
                              </p:par>
                              <p:par>
                                <p:cTn id="29" presetID="12" presetClass="entr" presetSubtype="4"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p:tgtEl>
                                          <p:spTgt spid="26"/>
                                        </p:tgtEl>
                                        <p:attrNameLst>
                                          <p:attrName>ppt_y</p:attrName>
                                        </p:attrNameLst>
                                      </p:cBhvr>
                                      <p:tavLst>
                                        <p:tav tm="0">
                                          <p:val>
                                            <p:strVal val="#ppt_y+#ppt_h*1.125000"/>
                                          </p:val>
                                        </p:tav>
                                        <p:tav tm="100000">
                                          <p:val>
                                            <p:strVal val="#ppt_y"/>
                                          </p:val>
                                        </p:tav>
                                      </p:tavLst>
                                    </p:anim>
                                    <p:animEffect transition="in" filter="wipe(up)">
                                      <p:cBhvr>
                                        <p:cTn id="32" dur="500"/>
                                        <p:tgtEl>
                                          <p:spTgt spid="26"/>
                                        </p:tgtEl>
                                      </p:cBhvr>
                                    </p:animEffect>
                                  </p:childTnLst>
                                </p:cTn>
                              </p:par>
                            </p:childTnLst>
                          </p:cTn>
                        </p:par>
                      </p:childTnLst>
                    </p:cTn>
                  </p:par>
                </p:childTnLst>
              </p:cTn>
              <p:nextCondLst>
                <p:cond evt="onClick" delay="0">
                  <p:tgtEl>
                    <p:spTgt spid="19"/>
                  </p:tgtEl>
                </p:cond>
              </p:nextCondLst>
            </p:seq>
            <p:seq concurrent="1" nextAc="seek">
              <p:cTn id="33" restart="whenNotActive" fill="hold" evtFilter="cancelBubble" nodeType="interactiveSeq">
                <p:stCondLst>
                  <p:cond evt="onClick" delay="0">
                    <p:tgtEl>
                      <p:spTgt spid="1032"/>
                    </p:tgtEl>
                  </p:cond>
                </p:stCondLst>
                <p:endSync evt="end" delay="0">
                  <p:rtn val="all"/>
                </p:endSync>
                <p:childTnLst>
                  <p:par>
                    <p:cTn id="34" fill="hold">
                      <p:stCondLst>
                        <p:cond delay="0"/>
                      </p:stCondLst>
                      <p:childTnLst>
                        <p:par>
                          <p:cTn id="35" fill="hold">
                            <p:stCondLst>
                              <p:cond delay="0"/>
                            </p:stCondLst>
                            <p:childTnLst>
                              <p:par>
                                <p:cTn id="36" presetID="12" presetClass="exit" presetSubtype="4" fill="hold" nodeType="clickEffect">
                                  <p:stCondLst>
                                    <p:cond delay="0"/>
                                  </p:stCondLst>
                                  <p:childTnLst>
                                    <p:anim calcmode="lin" valueType="num">
                                      <p:cBhvr additive="base">
                                        <p:cTn id="37" dur="500"/>
                                        <p:tgtEl>
                                          <p:spTgt spid="1032"/>
                                        </p:tgtEl>
                                        <p:attrNameLst>
                                          <p:attrName>ppt_y</p:attrName>
                                        </p:attrNameLst>
                                      </p:cBhvr>
                                      <p:tavLst>
                                        <p:tav tm="0">
                                          <p:val>
                                            <p:strVal val="#ppt_y"/>
                                          </p:val>
                                        </p:tav>
                                        <p:tav tm="100000">
                                          <p:val>
                                            <p:strVal val="#ppt_y+#ppt_h*1.125000"/>
                                          </p:val>
                                        </p:tav>
                                      </p:tavLst>
                                    </p:anim>
                                    <p:animEffect transition="out" filter="wipe(down)">
                                      <p:cBhvr>
                                        <p:cTn id="38" dur="500"/>
                                        <p:tgtEl>
                                          <p:spTgt spid="1032"/>
                                        </p:tgtEl>
                                      </p:cBhvr>
                                    </p:animEffect>
                                    <p:set>
                                      <p:cBhvr>
                                        <p:cTn id="39" dur="1" fill="hold">
                                          <p:stCondLst>
                                            <p:cond delay="499"/>
                                          </p:stCondLst>
                                        </p:cTn>
                                        <p:tgtEl>
                                          <p:spTgt spid="1032"/>
                                        </p:tgtEl>
                                        <p:attrNameLst>
                                          <p:attrName>style.visibility</p:attrName>
                                        </p:attrNameLst>
                                      </p:cBhvr>
                                      <p:to>
                                        <p:strVal val="hidden"/>
                                      </p:to>
                                    </p:set>
                                  </p:childTnLst>
                                </p:cTn>
                              </p:par>
                              <p:par>
                                <p:cTn id="40" presetID="12" presetClass="entr" presetSubtype="4" fill="hold" nodeType="withEffect">
                                  <p:stCondLst>
                                    <p:cond delay="0"/>
                                  </p:stCondLst>
                                  <p:childTnLst>
                                    <p:set>
                                      <p:cBhvr>
                                        <p:cTn id="41" dur="1" fill="hold">
                                          <p:stCondLst>
                                            <p:cond delay="0"/>
                                          </p:stCondLst>
                                        </p:cTn>
                                        <p:tgtEl>
                                          <p:spTgt spid="1034"/>
                                        </p:tgtEl>
                                        <p:attrNameLst>
                                          <p:attrName>style.visibility</p:attrName>
                                        </p:attrNameLst>
                                      </p:cBhvr>
                                      <p:to>
                                        <p:strVal val="visible"/>
                                      </p:to>
                                    </p:set>
                                    <p:anim calcmode="lin" valueType="num">
                                      <p:cBhvr additive="base">
                                        <p:cTn id="42" dur="500"/>
                                        <p:tgtEl>
                                          <p:spTgt spid="1034"/>
                                        </p:tgtEl>
                                        <p:attrNameLst>
                                          <p:attrName>ppt_y</p:attrName>
                                        </p:attrNameLst>
                                      </p:cBhvr>
                                      <p:tavLst>
                                        <p:tav tm="0">
                                          <p:val>
                                            <p:strVal val="#ppt_y+#ppt_h*1.125000"/>
                                          </p:val>
                                        </p:tav>
                                        <p:tav tm="100000">
                                          <p:val>
                                            <p:strVal val="#ppt_y"/>
                                          </p:val>
                                        </p:tav>
                                      </p:tavLst>
                                    </p:anim>
                                    <p:animEffect transition="in" filter="wipe(up)">
                                      <p:cBhvr>
                                        <p:cTn id="43" dur="500"/>
                                        <p:tgtEl>
                                          <p:spTgt spid="1034"/>
                                        </p:tgtEl>
                                      </p:cBhvr>
                                    </p:animEffect>
                                  </p:childTnLst>
                                </p:cTn>
                              </p:par>
                            </p:childTnLst>
                          </p:cTn>
                        </p:par>
                      </p:childTnLst>
                    </p:cTn>
                  </p:par>
                </p:childTnLst>
              </p:cTn>
              <p:nextCondLst>
                <p:cond evt="onClick" delay="0">
                  <p:tgtEl>
                    <p:spTgt spid="1032"/>
                  </p:tgtEl>
                </p:cond>
              </p:nextCondLst>
            </p:seq>
            <p:seq concurrent="1" nextAc="seek">
              <p:cTn id="44" restart="whenNotActive" fill="hold" evtFilter="cancelBubble" nodeType="interactiveSeq">
                <p:stCondLst>
                  <p:cond evt="onClick" delay="0">
                    <p:tgtEl>
                      <p:spTgt spid="22"/>
                    </p:tgtEl>
                  </p:cond>
                </p:stCondLst>
                <p:endSync evt="end" delay="0">
                  <p:rtn val="all"/>
                </p:endSync>
                <p:childTnLst>
                  <p:par>
                    <p:cTn id="45" fill="hold">
                      <p:stCondLst>
                        <p:cond delay="0"/>
                      </p:stCondLst>
                      <p:childTnLst>
                        <p:par>
                          <p:cTn id="46" fill="hold">
                            <p:stCondLst>
                              <p:cond delay="0"/>
                            </p:stCondLst>
                            <p:childTnLst>
                              <p:par>
                                <p:cTn id="47" presetID="12" presetClass="exit" presetSubtype="4" fill="hold" nodeType="clickEffect">
                                  <p:stCondLst>
                                    <p:cond delay="0"/>
                                  </p:stCondLst>
                                  <p:childTnLst>
                                    <p:anim calcmode="lin" valueType="num">
                                      <p:cBhvr additive="base">
                                        <p:cTn id="48" dur="500"/>
                                        <p:tgtEl>
                                          <p:spTgt spid="22"/>
                                        </p:tgtEl>
                                        <p:attrNameLst>
                                          <p:attrName>ppt_y</p:attrName>
                                        </p:attrNameLst>
                                      </p:cBhvr>
                                      <p:tavLst>
                                        <p:tav tm="0">
                                          <p:val>
                                            <p:strVal val="#ppt_y"/>
                                          </p:val>
                                        </p:tav>
                                        <p:tav tm="100000">
                                          <p:val>
                                            <p:strVal val="#ppt_y+#ppt_h*1.125000"/>
                                          </p:val>
                                        </p:tav>
                                      </p:tavLst>
                                    </p:anim>
                                    <p:animEffect transition="out" filter="wipe(down)">
                                      <p:cBhvr>
                                        <p:cTn id="49" dur="500"/>
                                        <p:tgtEl>
                                          <p:spTgt spid="22"/>
                                        </p:tgtEl>
                                      </p:cBhvr>
                                    </p:animEffect>
                                    <p:set>
                                      <p:cBhvr>
                                        <p:cTn id="50" dur="1" fill="hold">
                                          <p:stCondLst>
                                            <p:cond delay="499"/>
                                          </p:stCondLst>
                                        </p:cTn>
                                        <p:tgtEl>
                                          <p:spTgt spid="22"/>
                                        </p:tgtEl>
                                        <p:attrNameLst>
                                          <p:attrName>style.visibility</p:attrName>
                                        </p:attrNameLst>
                                      </p:cBhvr>
                                      <p:to>
                                        <p:strVal val="hidden"/>
                                      </p:to>
                                    </p:set>
                                  </p:childTnLst>
                                </p:cTn>
                              </p:par>
                              <p:par>
                                <p:cTn id="51" presetID="5" presetClass="entr" presetSubtype="10" fill="hold" nodeType="withEffect">
                                  <p:stCondLst>
                                    <p:cond delay="0"/>
                                  </p:stCondLst>
                                  <p:childTnLst>
                                    <p:set>
                                      <p:cBhvr>
                                        <p:cTn id="52" dur="1" fill="hold">
                                          <p:stCondLst>
                                            <p:cond delay="0"/>
                                          </p:stCondLst>
                                        </p:cTn>
                                        <p:tgtEl>
                                          <p:spTgt spid="1030"/>
                                        </p:tgtEl>
                                        <p:attrNameLst>
                                          <p:attrName>style.visibility</p:attrName>
                                        </p:attrNameLst>
                                      </p:cBhvr>
                                      <p:to>
                                        <p:strVal val="visible"/>
                                      </p:to>
                                    </p:set>
                                    <p:animEffect transition="in" filter="checkerboard(across)">
                                      <p:cBhvr>
                                        <p:cTn id="53" dur="500"/>
                                        <p:tgtEl>
                                          <p:spTgt spid="1030"/>
                                        </p:tgtEl>
                                      </p:cBhvr>
                                    </p:animEffect>
                                  </p:childTnLst>
                                </p:cTn>
                              </p:par>
                              <p:par>
                                <p:cTn id="54" presetID="5" presetClass="entr" presetSubtype="10"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checkerboard(across)">
                                      <p:cBhvr>
                                        <p:cTn id="56" dur="500"/>
                                        <p:tgtEl>
                                          <p:spTgt spid="21"/>
                                        </p:tgtEl>
                                      </p:cBhvr>
                                    </p:animEffect>
                                  </p:childTnLst>
                                </p:cTn>
                              </p:par>
                            </p:childTnLst>
                          </p:cTn>
                        </p:par>
                      </p:childTnLst>
                    </p:cTn>
                  </p:par>
                </p:childTnLst>
              </p:cTn>
              <p:nextCondLst>
                <p:cond evt="onClick" delay="0">
                  <p:tgtEl>
                    <p:spTgt spid="22"/>
                  </p:tgtEl>
                </p:cond>
              </p:nextCondLst>
            </p:seq>
            <p:seq concurrent="1" nextAc="seek">
              <p:cTn id="57" restart="whenNotActive" fill="hold" evtFilter="cancelBubble" nodeType="interactiveSeq">
                <p:stCondLst>
                  <p:cond evt="onClick" delay="0">
                    <p:tgtEl>
                      <p:spTgt spid="23"/>
                    </p:tgtEl>
                  </p:cond>
                </p:stCondLst>
                <p:endSync evt="end" delay="0">
                  <p:rtn val="all"/>
                </p:endSync>
                <p:childTnLst>
                  <p:par>
                    <p:cTn id="58" fill="hold">
                      <p:stCondLst>
                        <p:cond delay="0"/>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11"/>
                                        </p:tgtEl>
                                      </p:cBhvr>
                                    </p:animEffect>
                                    <p:set>
                                      <p:cBhvr>
                                        <p:cTn id="62" dur="1" fill="hold">
                                          <p:stCondLst>
                                            <p:cond delay="499"/>
                                          </p:stCondLst>
                                        </p:cTn>
                                        <p:tgtEl>
                                          <p:spTgt spid="11"/>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3"/>
                                        </p:tgtEl>
                                      </p:cBhvr>
                                    </p:animEffect>
                                    <p:set>
                                      <p:cBhvr>
                                        <p:cTn id="65" dur="1" fill="hold">
                                          <p:stCondLst>
                                            <p:cond delay="499"/>
                                          </p:stCondLst>
                                        </p:cTn>
                                        <p:tgtEl>
                                          <p:spTgt spid="13"/>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12"/>
                                        </p:tgtEl>
                                      </p:cBhvr>
                                    </p:animEffect>
                                    <p:set>
                                      <p:cBhvr>
                                        <p:cTn id="6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69" restart="whenNotActive" fill="hold" evtFilter="cancelBubble" nodeType="interactiveSeq">
                <p:stCondLst>
                  <p:cond evt="onClick" delay="0">
                    <p:tgtEl>
                      <p:spTgt spid="24"/>
                    </p:tgtEl>
                  </p:cond>
                </p:stCondLst>
                <p:endSync evt="end" delay="0">
                  <p:rtn val="all"/>
                </p:endSync>
                <p:childTnLst>
                  <p:par>
                    <p:cTn id="70" fill="hold">
                      <p:stCondLst>
                        <p:cond delay="0"/>
                      </p:stCondLst>
                      <p:childTnLst>
                        <p:par>
                          <p:cTn id="71" fill="hold">
                            <p:stCondLst>
                              <p:cond delay="0"/>
                            </p:stCondLst>
                            <p:childTnLst>
                              <p:par>
                                <p:cTn id="72" presetID="1" presetClass="mediacall" presetSubtype="0" fill="hold" nodeType="clickEffect">
                                  <p:stCondLst>
                                    <p:cond delay="0"/>
                                  </p:stCondLst>
                                  <p:childTnLst>
                                    <p:cmd type="call" cmd="playFrom(0.0)">
                                      <p:cBhvr>
                                        <p:cTn id="73" dur="12094" fill="hold"/>
                                        <p:tgtEl>
                                          <p:spTgt spid="24"/>
                                        </p:tgtEl>
                                      </p:cBhvr>
                                    </p:cmd>
                                  </p:childTnLst>
                                </p:cTn>
                              </p:par>
                            </p:childTnLst>
                          </p:cTn>
                        </p:par>
                      </p:childTnLst>
                    </p:cTn>
                  </p:par>
                </p:childTnLst>
              </p:cTn>
              <p:nextCondLst>
                <p:cond evt="onClick" delay="0">
                  <p:tgtEl>
                    <p:spTgt spid="24"/>
                  </p:tgtEl>
                </p:cond>
              </p:nextCondLst>
            </p:seq>
            <p:audio>
              <p:cMediaNode vol="80000">
                <p:cTn id="74" fill="hold" display="0">
                  <p:stCondLst>
                    <p:cond delay="indefinite"/>
                  </p:stCondLst>
                  <p:endCondLst>
                    <p:cond evt="onStopAudio" delay="0">
                      <p:tgtEl>
                        <p:sldTgt/>
                      </p:tgtEl>
                    </p:cond>
                  </p:endCondLst>
                </p:cTn>
                <p:tgtEl>
                  <p:spTgt spid="2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Hình chữ nhật 6"/>
          <p:cNvSpPr/>
          <p:nvPr/>
        </p:nvSpPr>
        <p:spPr>
          <a:xfrm>
            <a:off x="2770311" y="5375330"/>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B. 2000</a:t>
            </a:r>
            <a:endParaRPr lang="vi-VN" sz="3600">
              <a:latin typeface="Arial" pitchFamily="34" charset="0"/>
              <a:cs typeface="Arial" pitchFamily="34" charset="0"/>
            </a:endParaRPr>
          </a:p>
        </p:txBody>
      </p:sp>
      <p:grpSp>
        <p:nvGrpSpPr>
          <p:cNvPr id="2" name="Nhóm 5"/>
          <p:cNvGrpSpPr/>
          <p:nvPr/>
        </p:nvGrpSpPr>
        <p:grpSpPr>
          <a:xfrm>
            <a:off x="742615" y="0"/>
            <a:ext cx="10831183" cy="2797969"/>
            <a:chOff x="762000" y="288131"/>
            <a:chExt cx="8123387" cy="2797969"/>
          </a:xfrm>
        </p:grpSpPr>
        <p:sp>
          <p:nvSpPr>
            <p:cNvPr id="5" name="Hình chữ nhật 4"/>
            <p:cNvSpPr/>
            <p:nvPr/>
          </p:nvSpPr>
          <p:spPr>
            <a:xfrm>
              <a:off x="762000" y="666750"/>
              <a:ext cx="8096250" cy="24193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smtClean="0">
                  <a:solidFill>
                    <a:srgbClr val="FF0000"/>
                  </a:solidFill>
                </a:rPr>
                <a:t>Câu 1. </a:t>
              </a:r>
              <a:r>
                <a:rPr lang="en-US" sz="3200" smtClean="0">
                  <a:solidFill>
                    <a:srgbClr val="FF0000"/>
                  </a:solidFill>
                </a:rPr>
                <a:t>Kết quả của </a:t>
              </a:r>
              <a:r>
                <a:rPr lang="en-US" sz="3200" smtClean="0">
                  <a:solidFill>
                    <a:srgbClr val="FF0000"/>
                  </a:solidFill>
                </a:rPr>
                <a:t>phép tính 125 </a:t>
              </a:r>
              <a:r>
                <a:rPr lang="en-US" sz="3200" smtClean="0">
                  <a:solidFill>
                    <a:srgbClr val="FF0000"/>
                  </a:solidFill>
                </a:rPr>
                <a:t>. </a:t>
              </a:r>
              <a:r>
                <a:rPr lang="en-US" sz="3200" smtClean="0">
                  <a:solidFill>
                    <a:srgbClr val="FF0000"/>
                  </a:solidFill>
                </a:rPr>
                <a:t>16 là:</a:t>
              </a:r>
              <a:endParaRPr lang="vi-VN" sz="3200">
                <a:solidFill>
                  <a:srgbClr val="FF0000"/>
                </a:solidFill>
              </a:endParaRPr>
            </a:p>
          </p:txBody>
        </p:sp>
        <p:pic>
          <p:nvPicPr>
            <p:cNvPr id="2052" name="Picture 4" descr="HÃ¬nh áº£nh cÃ³ liÃªn quan"/>
            <p:cNvPicPr>
              <a:picLocks noChangeAspect="1" noChangeArrowheads="1"/>
            </p:cNvPicPr>
            <p:nvPr/>
          </p:nvPicPr>
          <p:blipFill>
            <a:blip r:embed="rId2">
              <a:extLst>
                <a:ext uri="{BEBA8EAE-BF5A-486C-A8C5-ECC9F3942E4B}">
                  <a14:imgProps xmlns="" xmlns:a14="http://schemas.microsoft.com/office/drawing/2010/main">
                    <a14:imgLayer r:embed="rId3">
                      <a14:imgEffect>
                        <a14:backgroundRemoval t="0" b="100000" l="9091" r="100000"/>
                      </a14:imgEffect>
                    </a14:imgLayer>
                  </a14:imgProps>
                </a:ext>
                <a:ext uri="{28A0092B-C50C-407E-A947-70E740481C1C}">
                  <a14:useLocalDpi xmlns="" xmlns:a14="http://schemas.microsoft.com/office/drawing/2010/main" val="0"/>
                </a:ext>
              </a:extLst>
            </a:blip>
            <a:srcRect/>
            <a:stretch>
              <a:fillRect/>
            </a:stretch>
          </p:blipFill>
          <p:spPr bwMode="auto">
            <a:xfrm>
              <a:off x="8228695" y="288131"/>
              <a:ext cx="656692" cy="757238"/>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7" name="Hình chữ nhật 6"/>
          <p:cNvSpPr/>
          <p:nvPr/>
        </p:nvSpPr>
        <p:spPr>
          <a:xfrm>
            <a:off x="2803893" y="3843581"/>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A. 1000</a:t>
            </a:r>
            <a:endParaRPr lang="vi-VN" sz="3600">
              <a:latin typeface="Arial" pitchFamily="34" charset="0"/>
              <a:cs typeface="Arial" pitchFamily="34" charset="0"/>
            </a:endParaRPr>
          </a:p>
        </p:txBody>
      </p:sp>
      <p:pic>
        <p:nvPicPr>
          <p:cNvPr id="2054" name="Picture 6" descr="HÃ¬nh áº£nh cÃ³ liÃªn quan"/>
          <p:cNvPicPr>
            <a:picLocks noChangeAspect="1" noChangeArrowheads="1"/>
          </p:cNvPicPr>
          <p:nvPr/>
        </p:nvPicPr>
        <p:blipFill>
          <a:blip r:embed="rId4">
            <a:extLst>
              <a:ext uri="{BEBA8EAE-BF5A-486C-A8C5-ECC9F3942E4B}">
                <a14:imgProps xmlns="" xmlns:a14="http://schemas.microsoft.com/office/drawing/2010/main">
                  <a14:imgLayer r:embed="rId5">
                    <a14:imgEffect>
                      <a14:backgroundRemoval t="0" b="100000" l="0" r="99222"/>
                    </a14:imgEffect>
                  </a14:imgLayer>
                </a14:imgProps>
              </a:ext>
              <a:ext uri="{28A0092B-C50C-407E-A947-70E740481C1C}">
                <a14:useLocalDpi xmlns="" xmlns:a14="http://schemas.microsoft.com/office/drawing/2010/main" val="0"/>
              </a:ext>
            </a:extLst>
          </a:blip>
          <a:srcRect/>
          <a:stretch>
            <a:fillRect/>
          </a:stretch>
        </p:blipFill>
        <p:spPr bwMode="auto">
          <a:xfrm flipH="1">
            <a:off x="302696" y="4076054"/>
            <a:ext cx="2964077" cy="1630242"/>
          </a:xfrm>
          <a:prstGeom prst="rect">
            <a:avLst/>
          </a:prstGeom>
          <a:noFill/>
          <a:extLst>
            <a:ext uri="{909E8E84-426E-40DD-AFC4-6F175D3DCCD1}">
              <a14:hiddenFill xmlns="" xmlns:a14="http://schemas.microsoft.com/office/drawing/2010/main">
                <a:solidFill>
                  <a:srgbClr val="FFFFFF"/>
                </a:solidFill>
              </a14:hiddenFill>
            </a:ext>
          </a:extLst>
        </p:spPr>
      </p:pic>
      <p:pic>
        <p:nvPicPr>
          <p:cNvPr id="2056" name="Picture 8" descr="Káº¿t quáº£ hÃ¬nh áº£nh cho xe cá»©u há»a hoáº¡t hÃ¬nh">
            <a:hlinkClick r:id="rId6" action="ppaction://hlinksldjump"/>
          </p:cNvPr>
          <p:cNvPicPr>
            <a:picLocks noChangeAspect="1" noChangeArrowheads="1"/>
          </p:cNvPicPr>
          <p:nvPr/>
        </p:nvPicPr>
        <p:blipFill>
          <a:blip r:embed="rId7">
            <a:extLst>
              <a:ext uri="{BEBA8EAE-BF5A-486C-A8C5-ECC9F3942E4B}">
                <a14:imgProps xmlns="" xmlns:a14="http://schemas.microsoft.com/office/drawing/2010/main">
                  <a14:imgLayer r:embed="rId8">
                    <a14:imgEffect>
                      <a14:backgroundRemoval t="10000" b="95714" l="0" r="96333"/>
                    </a14:imgEffect>
                  </a14:imgLayer>
                </a14:imgProps>
              </a:ext>
              <a:ext uri="{28A0092B-C50C-407E-A947-70E740481C1C}">
                <a14:useLocalDpi xmlns="" xmlns:a14="http://schemas.microsoft.com/office/drawing/2010/main" val="0"/>
              </a:ext>
            </a:extLst>
          </a:blip>
          <a:srcRect/>
          <a:stretch>
            <a:fillRect/>
          </a:stretch>
        </p:blipFill>
        <p:spPr bwMode="auto">
          <a:xfrm>
            <a:off x="1085041" y="486596"/>
            <a:ext cx="1672167" cy="975431"/>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Hình chữ nhật 6"/>
          <p:cNvSpPr/>
          <p:nvPr/>
        </p:nvSpPr>
        <p:spPr>
          <a:xfrm>
            <a:off x="7138252" y="5310753"/>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D. 4000</a:t>
            </a:r>
            <a:endParaRPr lang="vi-VN" sz="3600">
              <a:latin typeface="Arial" pitchFamily="34" charset="0"/>
              <a:cs typeface="Arial" pitchFamily="34" charset="0"/>
            </a:endParaRPr>
          </a:p>
        </p:txBody>
      </p:sp>
      <p:sp>
        <p:nvSpPr>
          <p:cNvPr id="11" name="Hình chữ nhật 6"/>
          <p:cNvSpPr/>
          <p:nvPr/>
        </p:nvSpPr>
        <p:spPr>
          <a:xfrm>
            <a:off x="7120169" y="3851329"/>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 3000</a:t>
            </a:r>
            <a:endParaRPr lang="vi-VN" sz="3600">
              <a:latin typeface="Arial" pitchFamily="34" charset="0"/>
              <a:cs typeface="Arial" pitchFamily="34" charset="0"/>
            </a:endParaRPr>
          </a:p>
        </p:txBody>
      </p:sp>
      <p:sp>
        <p:nvSpPr>
          <p:cNvPr id="13" name="Hình chữ nhật 6"/>
          <p:cNvSpPr/>
          <p:nvPr/>
        </p:nvSpPr>
        <p:spPr>
          <a:xfrm>
            <a:off x="2782121" y="5360324"/>
            <a:ext cx="2326048" cy="1208868"/>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B</a:t>
            </a:r>
            <a:r>
              <a:rPr lang="en-US" sz="3600" smtClean="0">
                <a:latin typeface="Arial" pitchFamily="34" charset="0"/>
                <a:cs typeface="Arial" pitchFamily="34" charset="0"/>
              </a:rPr>
              <a:t>. 2000</a:t>
            </a:r>
            <a:endParaRPr lang="vi-VN" sz="3600">
              <a:latin typeface="Arial" pitchFamily="34" charset="0"/>
              <a:cs typeface="Arial" pitchFamily="34" charset="0"/>
            </a:endParaRPr>
          </a:p>
        </p:txBody>
      </p:sp>
      <p:grpSp>
        <p:nvGrpSpPr>
          <p:cNvPr id="17" name="Group 16"/>
          <p:cNvGrpSpPr/>
          <p:nvPr/>
        </p:nvGrpSpPr>
        <p:grpSpPr>
          <a:xfrm>
            <a:off x="4122057" y="2365828"/>
            <a:ext cx="4064000" cy="1422400"/>
            <a:chOff x="4122057" y="2365828"/>
            <a:chExt cx="4064000" cy="1422400"/>
          </a:xfrm>
          <a:solidFill>
            <a:srgbClr val="FF0000"/>
          </a:solidFill>
        </p:grpSpPr>
        <p:sp>
          <p:nvSpPr>
            <p:cNvPr id="14" name="Cloud 13"/>
            <p:cNvSpPr/>
            <p:nvPr/>
          </p:nvSpPr>
          <p:spPr>
            <a:xfrm>
              <a:off x="4122057" y="2365828"/>
              <a:ext cx="4064000" cy="1422400"/>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Hình chữ nhật 6"/>
            <p:cNvSpPr/>
            <p:nvPr/>
          </p:nvSpPr>
          <p:spPr>
            <a:xfrm>
              <a:off x="4702629" y="2428438"/>
              <a:ext cx="2916512" cy="1208868"/>
            </a:xfrm>
            <a:prstGeom prst="rect">
              <a:avLst/>
            </a:prstGeom>
            <a:grp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Chúc mừng</a:t>
              </a:r>
              <a:endParaRPr lang="vi-VN" sz="3600">
                <a:latin typeface="Arial" pitchFamily="34" charset="0"/>
                <a:cs typeface="Arial" pitchFamily="34" charset="0"/>
              </a:endParaRPr>
            </a:p>
          </p:txBody>
        </p:sp>
      </p:grpSp>
      <p:grpSp>
        <p:nvGrpSpPr>
          <p:cNvPr id="18" name="Group 17"/>
          <p:cNvGrpSpPr/>
          <p:nvPr/>
        </p:nvGrpSpPr>
        <p:grpSpPr>
          <a:xfrm>
            <a:off x="4288970" y="2373085"/>
            <a:ext cx="4064000" cy="1422400"/>
            <a:chOff x="4122057" y="2365828"/>
            <a:chExt cx="4064000" cy="1422400"/>
          </a:xfrm>
        </p:grpSpPr>
        <p:sp>
          <p:nvSpPr>
            <p:cNvPr id="19" name="Cloud 18"/>
            <p:cNvSpPr/>
            <p:nvPr/>
          </p:nvSpPr>
          <p:spPr>
            <a:xfrm>
              <a:off x="4122057" y="2365828"/>
              <a:ext cx="4064000" cy="1422400"/>
            </a:xfrm>
            <a:prstGeom prst="clou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Hình chữ nhật 6"/>
            <p:cNvSpPr/>
            <p:nvPr/>
          </p:nvSpPr>
          <p:spPr>
            <a:xfrm>
              <a:off x="4702629" y="2428438"/>
              <a:ext cx="2916512" cy="120886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Sai rồi</a:t>
              </a:r>
              <a:endParaRPr lang="vi-VN" sz="3600">
                <a:latin typeface="Arial" pitchFamily="34" charset="0"/>
                <a:cs typeface="Arial" pitchFamily="34" charset="0"/>
              </a:endParaRPr>
            </a:p>
          </p:txBody>
        </p:sp>
      </p:grpSp>
    </p:spTree>
    <p:extLst>
      <p:ext uri="{BB962C8B-B14F-4D97-AF65-F5344CB8AC3E}">
        <p14:creationId xmlns="" xmlns:p14="http://schemas.microsoft.com/office/powerpoint/2010/main" val="3871190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9"/>
                    </p:tgtEl>
                  </p:cond>
                </p:stCondLst>
                <p:endSync evt="end" delay="0">
                  <p:rtn val="all"/>
                </p:endSync>
                <p:childTnLst>
                  <p:par>
                    <p:cTn id="18" fill="hold">
                      <p:stCondLst>
                        <p:cond delay="0"/>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3" presetClass="entr" presetSubtype="1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childTnLst>
                          </p:cTn>
                        </p:par>
                      </p:childTnLst>
                    </p:cTn>
                  </p:par>
                </p:childTnLst>
              </p:cTn>
              <p:nextCondLst>
                <p:cond evt="onClick" delay="0">
                  <p:tgtEl>
                    <p:spTgt spid="9"/>
                  </p:tgtEl>
                </p:cond>
              </p:nextCondLst>
            </p:seq>
            <p:seq concurrent="1" nextAc="seek">
              <p:cTn id="26" restart="whenNotActive" fill="hold" evtFilter="cancelBubble" nodeType="interactiveSeq">
                <p:stCondLst>
                  <p:cond evt="onClick" delay="0">
                    <p:tgtEl>
                      <p:spTgt spid="7"/>
                    </p:tgtEl>
                  </p:cond>
                </p:stCondLst>
                <p:endSync evt="end" delay="0">
                  <p:rtn val="all"/>
                </p:endSync>
                <p:childTnLst>
                  <p:par>
                    <p:cTn id="27" fill="hold">
                      <p:stCondLst>
                        <p:cond delay="0"/>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linds(horizontal)">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xit" presetSubtype="10" fill="hold" nodeType="clickEffect">
                                  <p:stCondLst>
                                    <p:cond delay="0"/>
                                  </p:stCondLst>
                                  <p:childTnLst>
                                    <p:animEffect transition="out" filter="blinds(horizontal)">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37" restart="whenNotActive" fill="hold" evtFilter="cancelBubble" nodeType="interactiveSeq">
                <p:stCondLst>
                  <p:cond evt="onClick" delay="0">
                    <p:tgtEl>
                      <p:spTgt spid="10"/>
                    </p:tgtEl>
                  </p:cond>
                </p:stCondLst>
                <p:endSync evt="end" delay="0">
                  <p:rtn val="all"/>
                </p:endSync>
                <p:childTnLst>
                  <p:par>
                    <p:cTn id="38" fill="hold">
                      <p:stCondLst>
                        <p:cond delay="0"/>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nodeType="clickEffect">
                                  <p:stCondLst>
                                    <p:cond delay="0"/>
                                  </p:stCondLst>
                                  <p:childTnLst>
                                    <p:animEffect transition="out" filter="blinds(horizontal)">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8" restart="whenNotActive" fill="hold" evtFilter="cancelBubble" nodeType="interactiveSeq">
                <p:stCondLst>
                  <p:cond evt="onClick" delay="0">
                    <p:tgtEl>
                      <p:spTgt spid="11"/>
                    </p:tgtEl>
                  </p:cond>
                </p:stCondLst>
                <p:endSync evt="end" delay="0">
                  <p:rtn val="all"/>
                </p:endSync>
                <p:childTnLst>
                  <p:par>
                    <p:cTn id="49" fill="hold">
                      <p:stCondLst>
                        <p:cond delay="0"/>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linds(horizontal)">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xit" presetSubtype="10" fill="hold" nodeType="clickEffect">
                                  <p:stCondLst>
                                    <p:cond delay="0"/>
                                  </p:stCondLst>
                                  <p:childTnLst>
                                    <p:animEffect transition="out" filter="blinds(horizontal)">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9" grpId="0" animBg="1"/>
      <p:bldP spid="7" grpId="0" animBg="1"/>
      <p:bldP spid="10" grpId="0" animBg="1"/>
      <p:bldP spid="11"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Nhóm 5"/>
          <p:cNvGrpSpPr/>
          <p:nvPr/>
        </p:nvGrpSpPr>
        <p:grpSpPr>
          <a:xfrm>
            <a:off x="804608" y="0"/>
            <a:ext cx="10831183" cy="2797969"/>
            <a:chOff x="762000" y="288131"/>
            <a:chExt cx="8123387" cy="2797969"/>
          </a:xfrm>
        </p:grpSpPr>
        <p:sp>
          <p:nvSpPr>
            <p:cNvPr id="5" name="Hình chữ nhật 4"/>
            <p:cNvSpPr/>
            <p:nvPr/>
          </p:nvSpPr>
          <p:spPr>
            <a:xfrm>
              <a:off x="762000" y="666750"/>
              <a:ext cx="8096250" cy="24193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3200" smtClean="0">
                <a:solidFill>
                  <a:srgbClr val="FF0000"/>
                </a:solidFill>
              </a:endParaRPr>
            </a:p>
            <a:p>
              <a:pPr algn="ctr"/>
              <a:r>
                <a:rPr lang="en-US" sz="3200" smtClean="0">
                  <a:solidFill>
                    <a:srgbClr val="FF0000"/>
                  </a:solidFill>
                </a:rPr>
                <a:t>Câu 2. Điều kiện để thực hiện được phép chia a : b là:</a:t>
              </a:r>
              <a:endParaRPr lang="vi-VN" sz="3200">
                <a:solidFill>
                  <a:srgbClr val="FF0000"/>
                </a:solidFill>
              </a:endParaRPr>
            </a:p>
          </p:txBody>
        </p:sp>
        <p:pic>
          <p:nvPicPr>
            <p:cNvPr id="2052" name="Picture 4" descr="HÃ¬nh áº£nh cÃ³ liÃªn quan"/>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228695" y="288131"/>
              <a:ext cx="656692" cy="757238"/>
            </a:xfrm>
            <a:prstGeom prst="rect">
              <a:avLst/>
            </a:prstGeom>
            <a:noFill/>
            <a:extLst>
              <a:ext uri="{909E8E84-426E-40DD-AFC4-6F175D3DCCD1}">
                <a14:hiddenFill xmlns="" xmlns:a14="http://schemas.microsoft.com/office/drawing/2010/main">
                  <a:solidFill>
                    <a:srgbClr val="FFFFFF"/>
                  </a:solidFill>
                </a14:hiddenFill>
              </a:ext>
            </a:extLst>
          </p:spPr>
        </p:pic>
      </p:grpSp>
      <p:pic>
        <p:nvPicPr>
          <p:cNvPr id="2056" name="Picture 8" descr="Káº¿t quáº£ hÃ¬nh áº£nh cho xe cá»©u há»a hoáº¡t hÃ¬nh">
            <a:hlinkClick r:id="rId4" action="ppaction://hlinksldjump"/>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06686" y="667657"/>
            <a:ext cx="1672167" cy="97543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0" name="Group 19"/>
          <p:cNvGrpSpPr/>
          <p:nvPr/>
        </p:nvGrpSpPr>
        <p:grpSpPr>
          <a:xfrm>
            <a:off x="7166664" y="3212700"/>
            <a:ext cx="2326048" cy="1208868"/>
            <a:chOff x="7166664" y="3851329"/>
            <a:chExt cx="2326048" cy="1208868"/>
          </a:xfrm>
        </p:grpSpPr>
        <p:sp>
          <p:nvSpPr>
            <p:cNvPr id="13" name="Hình chữ nhật 6"/>
            <p:cNvSpPr/>
            <p:nvPr/>
          </p:nvSpPr>
          <p:spPr>
            <a:xfrm>
              <a:off x="7166664" y="3851329"/>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3600" smtClean="0">
                  <a:latin typeface="Arial" pitchFamily="34" charset="0"/>
                  <a:cs typeface="Arial" pitchFamily="34" charset="0"/>
                </a:rPr>
                <a:t>C. </a:t>
              </a:r>
              <a:endParaRPr lang="vi-VN" sz="3600">
                <a:latin typeface="Arial" pitchFamily="34" charset="0"/>
                <a:cs typeface="Arial" pitchFamily="34" charset="0"/>
              </a:endParaRPr>
            </a:p>
          </p:txBody>
        </p:sp>
        <p:graphicFrame>
          <p:nvGraphicFramePr>
            <p:cNvPr id="14" name="Object 13"/>
            <p:cNvGraphicFramePr>
              <a:graphicFrameLocks noChangeAspect="1"/>
            </p:cNvGraphicFramePr>
            <p:nvPr/>
          </p:nvGraphicFramePr>
          <p:xfrm>
            <a:off x="7765137" y="4020456"/>
            <a:ext cx="1539422" cy="769711"/>
          </p:xfrm>
          <a:graphic>
            <a:graphicData uri="http://schemas.openxmlformats.org/presentationml/2006/ole">
              <p:oleObj spid="_x0000_s6145" name="Equation" r:id="rId6" imgW="355320" imgH="177480" progId="Equation.DSMT4">
                <p:embed/>
              </p:oleObj>
            </a:graphicData>
          </a:graphic>
        </p:graphicFrame>
      </p:grpSp>
      <p:grpSp>
        <p:nvGrpSpPr>
          <p:cNvPr id="18" name="Group 17"/>
          <p:cNvGrpSpPr/>
          <p:nvPr/>
        </p:nvGrpSpPr>
        <p:grpSpPr>
          <a:xfrm>
            <a:off x="2850388" y="3204952"/>
            <a:ext cx="2326048" cy="1208868"/>
            <a:chOff x="2850388" y="3843581"/>
            <a:chExt cx="2326048" cy="1208868"/>
          </a:xfrm>
        </p:grpSpPr>
        <p:sp>
          <p:nvSpPr>
            <p:cNvPr id="10" name="Hình chữ nhật 6"/>
            <p:cNvSpPr/>
            <p:nvPr/>
          </p:nvSpPr>
          <p:spPr>
            <a:xfrm>
              <a:off x="2850388" y="3843581"/>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3600" smtClean="0">
                  <a:latin typeface="Arial" pitchFamily="34" charset="0"/>
                  <a:cs typeface="Arial" pitchFamily="34" charset="0"/>
                </a:rPr>
                <a:t>A. </a:t>
              </a:r>
              <a:endParaRPr lang="vi-VN" sz="3600">
                <a:latin typeface="Arial" pitchFamily="34" charset="0"/>
                <a:cs typeface="Arial" pitchFamily="34" charset="0"/>
              </a:endParaRPr>
            </a:p>
          </p:txBody>
        </p:sp>
        <p:graphicFrame>
          <p:nvGraphicFramePr>
            <p:cNvPr id="15" name="Object 14"/>
            <p:cNvGraphicFramePr>
              <a:graphicFrameLocks noChangeAspect="1"/>
            </p:cNvGraphicFramePr>
            <p:nvPr/>
          </p:nvGraphicFramePr>
          <p:xfrm>
            <a:off x="3425371" y="4020456"/>
            <a:ext cx="1539422" cy="769711"/>
          </p:xfrm>
          <a:graphic>
            <a:graphicData uri="http://schemas.openxmlformats.org/presentationml/2006/ole">
              <p:oleObj spid="_x0000_s6146" name="Equation" r:id="rId7" imgW="355320" imgH="177480" progId="Equation.DSMT4">
                <p:embed/>
              </p:oleObj>
            </a:graphicData>
          </a:graphic>
        </p:graphicFrame>
      </p:grpSp>
      <p:grpSp>
        <p:nvGrpSpPr>
          <p:cNvPr id="21" name="Group 20"/>
          <p:cNvGrpSpPr/>
          <p:nvPr/>
        </p:nvGrpSpPr>
        <p:grpSpPr>
          <a:xfrm>
            <a:off x="7138252" y="4672124"/>
            <a:ext cx="2326048" cy="1208868"/>
            <a:chOff x="7138252" y="5310753"/>
            <a:chExt cx="2326048" cy="1208868"/>
          </a:xfrm>
        </p:grpSpPr>
        <p:sp>
          <p:nvSpPr>
            <p:cNvPr id="9" name="Hình chữ nhật 6"/>
            <p:cNvSpPr/>
            <p:nvPr/>
          </p:nvSpPr>
          <p:spPr>
            <a:xfrm>
              <a:off x="7138252" y="5310753"/>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3600" smtClean="0">
                  <a:latin typeface="Arial" pitchFamily="34" charset="0"/>
                  <a:cs typeface="Arial" pitchFamily="34" charset="0"/>
                </a:rPr>
                <a:t>D. </a:t>
              </a:r>
              <a:endParaRPr lang="vi-VN" sz="3600">
                <a:latin typeface="Arial" pitchFamily="34" charset="0"/>
                <a:cs typeface="Arial" pitchFamily="34" charset="0"/>
              </a:endParaRPr>
            </a:p>
          </p:txBody>
        </p:sp>
        <p:graphicFrame>
          <p:nvGraphicFramePr>
            <p:cNvPr id="16" name="Object 15"/>
            <p:cNvGraphicFramePr>
              <a:graphicFrameLocks noChangeAspect="1"/>
            </p:cNvGraphicFramePr>
            <p:nvPr/>
          </p:nvGraphicFramePr>
          <p:xfrm>
            <a:off x="7786005" y="5500914"/>
            <a:ext cx="1484443" cy="769711"/>
          </p:xfrm>
          <a:graphic>
            <a:graphicData uri="http://schemas.openxmlformats.org/presentationml/2006/ole">
              <p:oleObj spid="_x0000_s6147" name="Equation" r:id="rId8" imgW="342720" imgH="177480" progId="Equation.DSMT4">
                <p:embed/>
              </p:oleObj>
            </a:graphicData>
          </a:graphic>
        </p:graphicFrame>
      </p:grpSp>
      <p:grpSp>
        <p:nvGrpSpPr>
          <p:cNvPr id="19" name="Group 18"/>
          <p:cNvGrpSpPr/>
          <p:nvPr/>
        </p:nvGrpSpPr>
        <p:grpSpPr>
          <a:xfrm>
            <a:off x="2816806" y="4736701"/>
            <a:ext cx="2326048" cy="1208868"/>
            <a:chOff x="2816806" y="5375330"/>
            <a:chExt cx="2326048" cy="1208868"/>
          </a:xfrm>
        </p:grpSpPr>
        <p:sp>
          <p:nvSpPr>
            <p:cNvPr id="12" name="Hình chữ nhật 6"/>
            <p:cNvSpPr/>
            <p:nvPr/>
          </p:nvSpPr>
          <p:spPr>
            <a:xfrm>
              <a:off x="2816806" y="5375330"/>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3600" smtClean="0">
                  <a:latin typeface="Arial" pitchFamily="34" charset="0"/>
                  <a:cs typeface="Arial" pitchFamily="34" charset="0"/>
                </a:rPr>
                <a:t>B. </a:t>
              </a:r>
              <a:endParaRPr lang="vi-VN" sz="3600">
                <a:latin typeface="Arial" pitchFamily="34" charset="0"/>
                <a:cs typeface="Arial" pitchFamily="34" charset="0"/>
              </a:endParaRPr>
            </a:p>
          </p:txBody>
        </p:sp>
        <p:graphicFrame>
          <p:nvGraphicFramePr>
            <p:cNvPr id="17" name="Object 16"/>
            <p:cNvGraphicFramePr>
              <a:graphicFrameLocks noChangeAspect="1"/>
            </p:cNvGraphicFramePr>
            <p:nvPr/>
          </p:nvGraphicFramePr>
          <p:xfrm>
            <a:off x="3483427" y="5544456"/>
            <a:ext cx="1539422" cy="769711"/>
          </p:xfrm>
          <a:graphic>
            <a:graphicData uri="http://schemas.openxmlformats.org/presentationml/2006/ole">
              <p:oleObj spid="_x0000_s6148" name="Equation" r:id="rId9" imgW="355320" imgH="177480" progId="Equation.DSMT4">
                <p:embed/>
              </p:oleObj>
            </a:graphicData>
          </a:graphic>
        </p:graphicFrame>
      </p:grpSp>
      <p:pic>
        <p:nvPicPr>
          <p:cNvPr id="11" name="Picture 6" descr="HÃ¬nh áº£nh cÃ³ liÃªn quan"/>
          <p:cNvPicPr>
            <a:picLocks noChangeAspect="1" noChangeArrowheads="1"/>
          </p:cNvPicPr>
          <p:nvPr/>
        </p:nvPicPr>
        <p:blipFill>
          <a:blip r:embed="rId10">
            <a:extLst>
              <a:ext uri="{BEBA8EAE-BF5A-486C-A8C5-ECC9F3942E4B}">
                <a14:imgProps xmlns="" xmlns:a14="http://schemas.microsoft.com/office/drawing/2010/main">
                  <a14:imgLayer r:embed="rId11">
                    <a14:imgEffect>
                      <a14:backgroundRemoval t="0" b="100000" l="0" r="99222"/>
                    </a14:imgEffect>
                  </a14:imgLayer>
                </a14:imgProps>
              </a:ext>
              <a:ext uri="{28A0092B-C50C-407E-A947-70E740481C1C}">
                <a14:useLocalDpi xmlns="" xmlns:a14="http://schemas.microsoft.com/office/drawing/2010/main" val="0"/>
              </a:ext>
            </a:extLst>
          </a:blip>
          <a:srcRect/>
          <a:stretch>
            <a:fillRect/>
          </a:stretch>
        </p:blipFill>
        <p:spPr bwMode="auto">
          <a:xfrm flipH="1">
            <a:off x="503190" y="3668671"/>
            <a:ext cx="3020433" cy="1661238"/>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3" name="Group 22"/>
          <p:cNvGrpSpPr/>
          <p:nvPr/>
        </p:nvGrpSpPr>
        <p:grpSpPr>
          <a:xfrm>
            <a:off x="4194629" y="2380342"/>
            <a:ext cx="4064000" cy="1422400"/>
            <a:chOff x="4122057" y="2365828"/>
            <a:chExt cx="4064000" cy="1422400"/>
          </a:xfrm>
          <a:solidFill>
            <a:srgbClr val="FF0000"/>
          </a:solidFill>
        </p:grpSpPr>
        <p:sp>
          <p:nvSpPr>
            <p:cNvPr id="24" name="Cloud 23"/>
            <p:cNvSpPr/>
            <p:nvPr/>
          </p:nvSpPr>
          <p:spPr>
            <a:xfrm>
              <a:off x="4122057" y="2365828"/>
              <a:ext cx="4064000" cy="1422400"/>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Hình chữ nhật 6"/>
            <p:cNvSpPr/>
            <p:nvPr/>
          </p:nvSpPr>
          <p:spPr>
            <a:xfrm>
              <a:off x="4702629" y="2428438"/>
              <a:ext cx="2916512" cy="1208868"/>
            </a:xfrm>
            <a:prstGeom prst="rect">
              <a:avLst/>
            </a:prstGeom>
            <a:grp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Chúc mừng</a:t>
              </a:r>
              <a:endParaRPr lang="vi-VN" sz="3600">
                <a:latin typeface="Arial" pitchFamily="34" charset="0"/>
                <a:cs typeface="Arial" pitchFamily="34" charset="0"/>
              </a:endParaRPr>
            </a:p>
          </p:txBody>
        </p:sp>
      </p:grpSp>
      <p:grpSp>
        <p:nvGrpSpPr>
          <p:cNvPr id="26" name="Group 25"/>
          <p:cNvGrpSpPr/>
          <p:nvPr/>
        </p:nvGrpSpPr>
        <p:grpSpPr>
          <a:xfrm>
            <a:off x="4288970" y="2373085"/>
            <a:ext cx="4064000" cy="1422400"/>
            <a:chOff x="4122057" y="2365828"/>
            <a:chExt cx="4064000" cy="1422400"/>
          </a:xfrm>
        </p:grpSpPr>
        <p:sp>
          <p:nvSpPr>
            <p:cNvPr id="27" name="Cloud 26"/>
            <p:cNvSpPr/>
            <p:nvPr/>
          </p:nvSpPr>
          <p:spPr>
            <a:xfrm>
              <a:off x="4122057" y="2365828"/>
              <a:ext cx="4064000" cy="1422400"/>
            </a:xfrm>
            <a:prstGeom prst="clou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Hình chữ nhật 6"/>
            <p:cNvSpPr/>
            <p:nvPr/>
          </p:nvSpPr>
          <p:spPr>
            <a:xfrm>
              <a:off x="4702629" y="2428438"/>
              <a:ext cx="2916512" cy="120886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Sai rồi</a:t>
              </a:r>
              <a:endParaRPr lang="vi-VN" sz="3600">
                <a:latin typeface="Arial" pitchFamily="34" charset="0"/>
                <a:cs typeface="Arial" pitchFamily="34" charset="0"/>
              </a:endParaRPr>
            </a:p>
          </p:txBody>
        </p:sp>
      </p:grpSp>
      <p:grpSp>
        <p:nvGrpSpPr>
          <p:cNvPr id="29" name="Group 28"/>
          <p:cNvGrpSpPr/>
          <p:nvPr/>
        </p:nvGrpSpPr>
        <p:grpSpPr>
          <a:xfrm>
            <a:off x="2796635" y="4736211"/>
            <a:ext cx="2326048" cy="1208868"/>
            <a:chOff x="2782121" y="5360324"/>
            <a:chExt cx="2326048" cy="1208868"/>
          </a:xfrm>
        </p:grpSpPr>
        <p:sp>
          <p:nvSpPr>
            <p:cNvPr id="22" name="Hình chữ nhật 6"/>
            <p:cNvSpPr/>
            <p:nvPr/>
          </p:nvSpPr>
          <p:spPr>
            <a:xfrm>
              <a:off x="2782121" y="5360324"/>
              <a:ext cx="2326048" cy="1208868"/>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rtlCol="0" anchor="ctr"/>
            <a:lstStyle/>
            <a:p>
              <a:r>
                <a:rPr lang="en-US" sz="3600" smtClean="0">
                  <a:latin typeface="Arial" pitchFamily="34" charset="0"/>
                  <a:cs typeface="Arial" pitchFamily="34" charset="0"/>
                </a:rPr>
                <a:t>B</a:t>
              </a:r>
              <a:r>
                <a:rPr lang="en-US" sz="3600" smtClean="0">
                  <a:latin typeface="Arial" pitchFamily="34" charset="0"/>
                  <a:cs typeface="Arial" pitchFamily="34" charset="0"/>
                </a:rPr>
                <a:t>. </a:t>
              </a:r>
              <a:endParaRPr lang="vi-VN" sz="3600">
                <a:latin typeface="Arial" pitchFamily="34" charset="0"/>
                <a:cs typeface="Arial" pitchFamily="34" charset="0"/>
              </a:endParaRPr>
            </a:p>
          </p:txBody>
        </p:sp>
        <p:graphicFrame>
          <p:nvGraphicFramePr>
            <p:cNvPr id="6149" name="Object 5"/>
            <p:cNvGraphicFramePr>
              <a:graphicFrameLocks noChangeAspect="1"/>
            </p:cNvGraphicFramePr>
            <p:nvPr/>
          </p:nvGraphicFramePr>
          <p:xfrm>
            <a:off x="3315153" y="5547859"/>
            <a:ext cx="1554163" cy="781050"/>
          </p:xfrm>
          <a:graphic>
            <a:graphicData uri="http://schemas.openxmlformats.org/presentationml/2006/ole">
              <p:oleObj spid="_x0000_s6149" name="Equation" r:id="rId12" imgW="1554615" imgH="780356" progId="Equation.DSMT4">
                <p:embed/>
              </p:oleObj>
            </a:graphicData>
          </a:graphic>
        </p:graphicFrame>
      </p:grpSp>
    </p:spTree>
    <p:extLst>
      <p:ext uri="{BB962C8B-B14F-4D97-AF65-F5344CB8AC3E}">
        <p14:creationId xmlns="" xmlns:p14="http://schemas.microsoft.com/office/powerpoint/2010/main" val="750398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par>
                                <p:cTn id="11" presetID="3" presetClass="entr" presetSubtype="1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par>
                                <p:cTn id="14" presetID="3" presetClass="entr" presetSubtype="1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8"/>
                    </p:tgtEl>
                  </p:cond>
                </p:stCondLst>
                <p:endSync evt="end" delay="0">
                  <p:rtn val="all"/>
                </p:endSync>
                <p:childTnLst>
                  <p:par>
                    <p:cTn id="18" fill="hold">
                      <p:stCondLst>
                        <p:cond delay="0"/>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linds(horizontal)">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26"/>
                                        </p:tgtEl>
                                      </p:cBhvr>
                                    </p:animEffect>
                                    <p:set>
                                      <p:cBhvr>
                                        <p:cTn id="27"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28" restart="whenNotActive" fill="hold" evtFilter="cancelBubble" nodeType="interactiveSeq">
                <p:stCondLst>
                  <p:cond evt="onClick" delay="0">
                    <p:tgtEl>
                      <p:spTgt spid="19"/>
                    </p:tgtEl>
                  </p:cond>
                </p:stCondLst>
                <p:endSync evt="end" delay="0">
                  <p:rtn val="all"/>
                </p:endSync>
                <p:childTnLst>
                  <p:par>
                    <p:cTn id="29" fill="hold">
                      <p:stCondLst>
                        <p:cond delay="0"/>
                      </p:stCondLst>
                      <p:childTnLst>
                        <p:par>
                          <p:cTn id="30" fill="hold">
                            <p:stCondLst>
                              <p:cond delay="0"/>
                            </p:stCondLst>
                            <p:childTnLst>
                              <p:par>
                                <p:cTn id="31" presetID="3" presetClass="entr" presetSubtype="1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linds(horizontal)">
                                      <p:cBhvr>
                                        <p:cTn id="33" dur="500"/>
                                        <p:tgtEl>
                                          <p:spTgt spid="23"/>
                                        </p:tgtEl>
                                      </p:cBhvr>
                                    </p:animEffect>
                                  </p:childTnLst>
                                </p:cTn>
                              </p:par>
                              <p:par>
                                <p:cTn id="34" presetID="3" presetClass="entr" presetSubtype="1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blinds(horizontal)">
                                      <p:cBhvr>
                                        <p:cTn id="36" dur="500"/>
                                        <p:tgtEl>
                                          <p:spTgt spid="29"/>
                                        </p:tgtEl>
                                      </p:cBhvr>
                                    </p:animEffect>
                                  </p:childTnLst>
                                </p:cTn>
                              </p:par>
                            </p:childTnLst>
                          </p:cTn>
                        </p:par>
                      </p:childTnLst>
                    </p:cTn>
                  </p:par>
                </p:childTnLst>
              </p:cTn>
              <p:nextCondLst>
                <p:cond evt="onClick" delay="0">
                  <p:tgtEl>
                    <p:spTgt spid="19"/>
                  </p:tgtEl>
                </p:cond>
              </p:nextCondLst>
            </p:seq>
            <p:seq concurrent="1" nextAc="seek">
              <p:cTn id="37" restart="whenNotActive" fill="hold" evtFilter="cancelBubble" nodeType="interactiveSeq">
                <p:stCondLst>
                  <p:cond evt="onClick" delay="0">
                    <p:tgtEl>
                      <p:spTgt spid="21"/>
                    </p:tgtEl>
                  </p:cond>
                </p:stCondLst>
                <p:endSync evt="end" delay="0">
                  <p:rtn val="all"/>
                </p:endSync>
                <p:childTnLst>
                  <p:par>
                    <p:cTn id="38" fill="hold">
                      <p:stCondLst>
                        <p:cond delay="0"/>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linds(horizont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nodeType="clickEffect">
                                  <p:stCondLst>
                                    <p:cond delay="0"/>
                                  </p:stCondLst>
                                  <p:childTnLst>
                                    <p:animEffect transition="out" filter="blinds(horizontal)">
                                      <p:cBhvr>
                                        <p:cTn id="46" dur="500"/>
                                        <p:tgtEl>
                                          <p:spTgt spid="26"/>
                                        </p:tgtEl>
                                      </p:cBhvr>
                                    </p:animEffect>
                                    <p:set>
                                      <p:cBhvr>
                                        <p:cTn id="47"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48" restart="whenNotActive" fill="hold" evtFilter="cancelBubble" nodeType="interactiveSeq">
                <p:stCondLst>
                  <p:cond evt="onClick" delay="0">
                    <p:tgtEl>
                      <p:spTgt spid="20"/>
                    </p:tgtEl>
                  </p:cond>
                </p:stCondLst>
                <p:endSync evt="end" delay="0">
                  <p:rtn val="all"/>
                </p:endSync>
                <p:childTnLst>
                  <p:par>
                    <p:cTn id="49" fill="hold">
                      <p:stCondLst>
                        <p:cond delay="0"/>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blinds(horizontal)">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xit" presetSubtype="10" fill="hold" nodeType="clickEffect">
                                  <p:stCondLst>
                                    <p:cond delay="0"/>
                                  </p:stCondLst>
                                  <p:childTnLst>
                                    <p:animEffect transition="out" filter="blinds(horizontal)">
                                      <p:cBhvr>
                                        <p:cTn id="57" dur="500"/>
                                        <p:tgtEl>
                                          <p:spTgt spid="26"/>
                                        </p:tgtEl>
                                      </p:cBhvr>
                                    </p:animEffect>
                                    <p:set>
                                      <p:cBhvr>
                                        <p:cTn id="58"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Nhóm 5"/>
          <p:cNvGrpSpPr/>
          <p:nvPr/>
        </p:nvGrpSpPr>
        <p:grpSpPr>
          <a:xfrm>
            <a:off x="758113" y="0"/>
            <a:ext cx="10831183" cy="2797969"/>
            <a:chOff x="762000" y="288131"/>
            <a:chExt cx="8123387" cy="2797969"/>
          </a:xfrm>
        </p:grpSpPr>
        <p:sp>
          <p:nvSpPr>
            <p:cNvPr id="5" name="Hình chữ nhật 4"/>
            <p:cNvSpPr/>
            <p:nvPr/>
          </p:nvSpPr>
          <p:spPr>
            <a:xfrm>
              <a:off x="762000" y="666750"/>
              <a:ext cx="8096250" cy="24193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smtClean="0">
                  <a:solidFill>
                    <a:srgbClr val="FF0000"/>
                  </a:solidFill>
                  <a:latin typeface="Arial" pitchFamily="34" charset="0"/>
                  <a:cs typeface="Arial" pitchFamily="34" charset="0"/>
                </a:rPr>
                <a:t>Câu </a:t>
              </a:r>
              <a:r>
                <a:rPr lang="vi-VN" sz="3200" smtClean="0">
                  <a:solidFill>
                    <a:srgbClr val="FF0000"/>
                  </a:solidFill>
                  <a:latin typeface="Arial" pitchFamily="34" charset="0"/>
                  <a:cs typeface="Arial" pitchFamily="34" charset="0"/>
                </a:rPr>
                <a:t>3. </a:t>
              </a:r>
              <a:r>
                <a:rPr lang="en-US" sz="3200" smtClean="0">
                  <a:solidFill>
                    <a:srgbClr val="FF0000"/>
                  </a:solidFill>
                  <a:latin typeface="Arial" pitchFamily="34" charset="0"/>
                  <a:cs typeface="Arial" pitchFamily="34" charset="0"/>
                </a:rPr>
                <a:t>Biết                         thì </a:t>
              </a:r>
              <a:r>
                <a:rPr lang="en-US" sz="3200" i="1" smtClean="0">
                  <a:solidFill>
                    <a:srgbClr val="FF0000"/>
                  </a:solidFill>
                  <a:latin typeface="Arial" pitchFamily="34" charset="0"/>
                  <a:cs typeface="Arial" pitchFamily="34" charset="0"/>
                </a:rPr>
                <a:t>x</a:t>
              </a:r>
              <a:r>
                <a:rPr lang="en-US" sz="3200" smtClean="0">
                  <a:solidFill>
                    <a:srgbClr val="FF0000"/>
                  </a:solidFill>
                  <a:latin typeface="Arial" pitchFamily="34" charset="0"/>
                  <a:cs typeface="Arial" pitchFamily="34" charset="0"/>
                </a:rPr>
                <a:t> bằng:</a:t>
              </a:r>
              <a:endParaRPr lang="vi-VN" sz="3200">
                <a:solidFill>
                  <a:srgbClr val="FF0000"/>
                </a:solidFill>
                <a:latin typeface="Arial" pitchFamily="34" charset="0"/>
                <a:cs typeface="Arial" pitchFamily="34" charset="0"/>
              </a:endParaRPr>
            </a:p>
          </p:txBody>
        </p:sp>
        <p:pic>
          <p:nvPicPr>
            <p:cNvPr id="2052" name="Picture 4" descr="HÃ¬nh áº£nh cÃ³ liÃªn quan"/>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228695" y="288131"/>
              <a:ext cx="656692" cy="757238"/>
            </a:xfrm>
            <a:prstGeom prst="rect">
              <a:avLst/>
            </a:prstGeom>
            <a:noFill/>
            <a:extLst>
              <a:ext uri="{909E8E84-426E-40DD-AFC4-6F175D3DCCD1}">
                <a14:hiddenFill xmlns="" xmlns:a14="http://schemas.microsoft.com/office/drawing/2010/main">
                  <a:solidFill>
                    <a:srgbClr val="FFFFFF"/>
                  </a:solidFill>
                </a14:hiddenFill>
              </a:ext>
            </a:extLst>
          </p:spPr>
        </p:pic>
      </p:grpSp>
      <p:pic>
        <p:nvPicPr>
          <p:cNvPr id="2056" name="Picture 8" descr="Káº¿t quáº£ hÃ¬nh áº£nh cho xe cá»©u há»a hoáº¡t hÃ¬nh">
            <a:hlinkClick r:id="rId4" action="ppaction://hlinksldjump"/>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1000663" y="585246"/>
            <a:ext cx="1672167" cy="975431"/>
          </a:xfrm>
          <a:prstGeom prst="rect">
            <a:avLst/>
          </a:prstGeom>
          <a:noFill/>
          <a:extLst>
            <a:ext uri="{909E8E84-426E-40DD-AFC4-6F175D3DCCD1}">
              <a14:hiddenFill xmlns="" xmlns:a14="http://schemas.microsoft.com/office/drawing/2010/main">
                <a:solidFill>
                  <a:srgbClr val="FFFFFF"/>
                </a:solidFill>
              </a14:hiddenFill>
            </a:ext>
          </a:extLst>
        </p:spPr>
      </p:pic>
      <p:sp>
        <p:nvSpPr>
          <p:cNvPr id="9" name="Hình chữ nhật 6"/>
          <p:cNvSpPr/>
          <p:nvPr/>
        </p:nvSpPr>
        <p:spPr>
          <a:xfrm>
            <a:off x="7138252" y="5310753"/>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D. 3</a:t>
            </a:r>
            <a:endParaRPr lang="vi-VN" sz="3600">
              <a:latin typeface="Arial" pitchFamily="34" charset="0"/>
              <a:cs typeface="Arial" pitchFamily="34" charset="0"/>
            </a:endParaRPr>
          </a:p>
        </p:txBody>
      </p:sp>
      <p:sp>
        <p:nvSpPr>
          <p:cNvPr id="10" name="Hình chữ nhật 6"/>
          <p:cNvSpPr/>
          <p:nvPr/>
        </p:nvSpPr>
        <p:spPr>
          <a:xfrm>
            <a:off x="2850388" y="3843581"/>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A. 6</a:t>
            </a:r>
            <a:endParaRPr lang="vi-VN" sz="3600">
              <a:latin typeface="Arial" pitchFamily="34" charset="0"/>
              <a:cs typeface="Arial" pitchFamily="34" charset="0"/>
            </a:endParaRPr>
          </a:p>
        </p:txBody>
      </p:sp>
      <p:pic>
        <p:nvPicPr>
          <p:cNvPr id="11" name="Picture 6" descr="HÃ¬nh áº£nh cÃ³ liÃªn quan"/>
          <p:cNvPicPr>
            <a:picLocks noChangeAspect="1" noChangeArrowheads="1"/>
          </p:cNvPicPr>
          <p:nvPr/>
        </p:nvPicPr>
        <p:blipFill>
          <a:blip r:embed="rId6">
            <a:extLst>
              <a:ext uri="{BEBA8EAE-BF5A-486C-A8C5-ECC9F3942E4B}">
                <a14:imgProps xmlns="" xmlns:a14="http://schemas.microsoft.com/office/drawing/2010/main">
                  <a14:imgLayer r:embed="rId7">
                    <a14:imgEffect>
                      <a14:backgroundRemoval t="0" b="100000" l="0" r="99222"/>
                    </a14:imgEffect>
                  </a14:imgLayer>
                </a14:imgProps>
              </a:ext>
              <a:ext uri="{28A0092B-C50C-407E-A947-70E740481C1C}">
                <a14:useLocalDpi xmlns="" xmlns:a14="http://schemas.microsoft.com/office/drawing/2010/main" val="0"/>
              </a:ext>
            </a:extLst>
          </a:blip>
          <a:srcRect/>
          <a:stretch>
            <a:fillRect/>
          </a:stretch>
        </p:blipFill>
        <p:spPr bwMode="auto">
          <a:xfrm flipH="1">
            <a:off x="364689" y="4060556"/>
            <a:ext cx="2851361" cy="1568248"/>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Hình chữ nhật 6"/>
          <p:cNvSpPr/>
          <p:nvPr/>
        </p:nvSpPr>
        <p:spPr>
          <a:xfrm>
            <a:off x="2816806" y="5375330"/>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B. 5</a:t>
            </a:r>
            <a:endParaRPr lang="vi-VN" sz="3600">
              <a:latin typeface="Arial" pitchFamily="34" charset="0"/>
              <a:cs typeface="Arial" pitchFamily="34" charset="0"/>
            </a:endParaRPr>
          </a:p>
        </p:txBody>
      </p:sp>
      <p:sp>
        <p:nvSpPr>
          <p:cNvPr id="13" name="Hình chữ nhật 6"/>
          <p:cNvSpPr/>
          <p:nvPr/>
        </p:nvSpPr>
        <p:spPr>
          <a:xfrm>
            <a:off x="7166664" y="3851329"/>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 4</a:t>
            </a:r>
            <a:endParaRPr lang="vi-VN" sz="3600">
              <a:latin typeface="Arial" pitchFamily="34" charset="0"/>
              <a:cs typeface="Arial" pitchFamily="34" charset="0"/>
            </a:endParaRPr>
          </a:p>
        </p:txBody>
      </p:sp>
      <p:graphicFrame>
        <p:nvGraphicFramePr>
          <p:cNvPr id="14" name="Object 13"/>
          <p:cNvGraphicFramePr>
            <a:graphicFrameLocks noChangeAspect="1"/>
          </p:cNvGraphicFramePr>
          <p:nvPr/>
        </p:nvGraphicFramePr>
        <p:xfrm>
          <a:off x="4992004" y="1349829"/>
          <a:ext cx="2433316" cy="508454"/>
        </p:xfrm>
        <a:graphic>
          <a:graphicData uri="http://schemas.openxmlformats.org/presentationml/2006/ole">
            <p:oleObj spid="_x0000_s29697" name="Equation" r:id="rId8" imgW="850680" imgH="177480" progId="Equation.DSMT4">
              <p:embed/>
            </p:oleObj>
          </a:graphicData>
        </a:graphic>
      </p:graphicFrame>
      <p:grpSp>
        <p:nvGrpSpPr>
          <p:cNvPr id="15" name="Group 14"/>
          <p:cNvGrpSpPr/>
          <p:nvPr/>
        </p:nvGrpSpPr>
        <p:grpSpPr>
          <a:xfrm>
            <a:off x="4194629" y="2380342"/>
            <a:ext cx="4064000" cy="1422400"/>
            <a:chOff x="4122057" y="2365828"/>
            <a:chExt cx="4064000" cy="1422400"/>
          </a:xfrm>
          <a:solidFill>
            <a:srgbClr val="FF0000"/>
          </a:solidFill>
        </p:grpSpPr>
        <p:sp>
          <p:nvSpPr>
            <p:cNvPr id="16" name="Cloud 15"/>
            <p:cNvSpPr/>
            <p:nvPr/>
          </p:nvSpPr>
          <p:spPr>
            <a:xfrm>
              <a:off x="4122057" y="2365828"/>
              <a:ext cx="4064000" cy="1422400"/>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ình chữ nhật 6"/>
            <p:cNvSpPr/>
            <p:nvPr/>
          </p:nvSpPr>
          <p:spPr>
            <a:xfrm>
              <a:off x="4702629" y="2428438"/>
              <a:ext cx="2916512" cy="1208868"/>
            </a:xfrm>
            <a:prstGeom prst="rect">
              <a:avLst/>
            </a:prstGeom>
            <a:grp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Chúc mừng</a:t>
              </a:r>
              <a:endParaRPr lang="vi-VN" sz="3600">
                <a:latin typeface="Arial" pitchFamily="34" charset="0"/>
                <a:cs typeface="Arial" pitchFamily="34" charset="0"/>
              </a:endParaRPr>
            </a:p>
          </p:txBody>
        </p:sp>
      </p:grpSp>
      <p:grpSp>
        <p:nvGrpSpPr>
          <p:cNvPr id="18" name="Group 17"/>
          <p:cNvGrpSpPr/>
          <p:nvPr/>
        </p:nvGrpSpPr>
        <p:grpSpPr>
          <a:xfrm>
            <a:off x="4288970" y="2373085"/>
            <a:ext cx="4064000" cy="1422400"/>
            <a:chOff x="4122057" y="2365828"/>
            <a:chExt cx="4064000" cy="1422400"/>
          </a:xfrm>
        </p:grpSpPr>
        <p:sp>
          <p:nvSpPr>
            <p:cNvPr id="19" name="Cloud 18"/>
            <p:cNvSpPr/>
            <p:nvPr/>
          </p:nvSpPr>
          <p:spPr>
            <a:xfrm>
              <a:off x="4122057" y="2365828"/>
              <a:ext cx="4064000" cy="1422400"/>
            </a:xfrm>
            <a:prstGeom prst="clou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Hình chữ nhật 6"/>
            <p:cNvSpPr/>
            <p:nvPr/>
          </p:nvSpPr>
          <p:spPr>
            <a:xfrm>
              <a:off x="4702629" y="2428438"/>
              <a:ext cx="2916512" cy="120886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Sai rồi</a:t>
              </a:r>
              <a:endParaRPr lang="vi-VN" sz="3600">
                <a:latin typeface="Arial" pitchFamily="34" charset="0"/>
                <a:cs typeface="Arial" pitchFamily="34" charset="0"/>
              </a:endParaRPr>
            </a:p>
          </p:txBody>
        </p:sp>
      </p:grpSp>
      <p:sp>
        <p:nvSpPr>
          <p:cNvPr id="22" name="Hình chữ nhật 6"/>
          <p:cNvSpPr/>
          <p:nvPr/>
        </p:nvSpPr>
        <p:spPr>
          <a:xfrm>
            <a:off x="7165435" y="3821811"/>
            <a:ext cx="2326048" cy="1208868"/>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a:t>
            </a:r>
            <a:r>
              <a:rPr lang="en-US" sz="3600" smtClean="0">
                <a:latin typeface="Arial" pitchFamily="34" charset="0"/>
                <a:cs typeface="Arial" pitchFamily="34" charset="0"/>
              </a:rPr>
              <a:t>. 4 </a:t>
            </a:r>
            <a:endParaRPr lang="vi-VN" sz="3600">
              <a:latin typeface="Arial" pitchFamily="34" charset="0"/>
              <a:cs typeface="Arial" pitchFamily="34" charset="0"/>
            </a:endParaRPr>
          </a:p>
        </p:txBody>
      </p:sp>
    </p:spTree>
    <p:extLst>
      <p:ext uri="{BB962C8B-B14F-4D97-AF65-F5344CB8AC3E}">
        <p14:creationId xmlns="" xmlns:p14="http://schemas.microsoft.com/office/powerpoint/2010/main" val="14789220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par>
                                <p:cTn id="8" presetID="3"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childTnLst>
              </p:cTn>
              <p:nextCondLst>
                <p:cond evt="onClick" delay="0">
                  <p:tgtEl>
                    <p:spTgt spid="13"/>
                  </p:tgtEl>
                </p:cond>
              </p:nextCondLst>
            </p:seq>
            <p:seq concurrent="1" nextAc="seek">
              <p:cTn id="11" restart="whenNotActive" fill="hold" evtFilter="cancelBubble" nodeType="interactiveSeq">
                <p:stCondLst>
                  <p:cond evt="onClick" delay="0">
                    <p:tgtEl>
                      <p:spTgt spid="9"/>
                    </p:tgtEl>
                  </p:cond>
                </p:stCondLst>
                <p:endSync evt="end" delay="0">
                  <p:rtn val="all"/>
                </p:endSync>
                <p:childTnLst>
                  <p:par>
                    <p:cTn id="12" fill="hold">
                      <p:stCondLst>
                        <p:cond delay="0"/>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xit" presetSubtype="10" fill="hold" nodeType="clickEffect">
                                  <p:stCondLst>
                                    <p:cond delay="0"/>
                                  </p:stCondLst>
                                  <p:childTnLst>
                                    <p:animEffect transition="out" filter="blinds(horizontal)">
                                      <p:cBhvr>
                                        <p:cTn id="20" dur="500"/>
                                        <p:tgtEl>
                                          <p:spTgt spid="18"/>
                                        </p:tgtEl>
                                      </p:cBhvr>
                                    </p:animEffect>
                                    <p:set>
                                      <p:cBhvr>
                                        <p:cTn id="21"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2" restart="whenNotActive" fill="hold" evtFilter="cancelBubble" nodeType="interactiveSeq">
                <p:stCondLst>
                  <p:cond evt="onClick" delay="0">
                    <p:tgtEl>
                      <p:spTgt spid="10"/>
                    </p:tgtEl>
                  </p:cond>
                </p:stCondLst>
                <p:endSync evt="end" delay="0">
                  <p:rtn val="all"/>
                </p:endSync>
                <p:childTnLst>
                  <p:par>
                    <p:cTn id="23" fill="hold">
                      <p:stCondLst>
                        <p:cond delay="0"/>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3" restart="whenNotActive" fill="hold" evtFilter="cancelBubble" nodeType="interactiveSeq">
                <p:stCondLst>
                  <p:cond evt="onClick" delay="0">
                    <p:tgtEl>
                      <p:spTgt spid="12"/>
                    </p:tgtEl>
                  </p:cond>
                </p:stCondLst>
                <p:endSync evt="end" delay="0">
                  <p:rtn val="all"/>
                </p:endSync>
                <p:childTnLst>
                  <p:par>
                    <p:cTn id="34" fill="hold">
                      <p:stCondLst>
                        <p:cond delay="0"/>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linds(horizontal)">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nodeType="clickEffect">
                                  <p:stCondLst>
                                    <p:cond delay="0"/>
                                  </p:stCondLst>
                                  <p:childTnLst>
                                    <p:animEffect transition="out" filter="blinds(horizontal)">
                                      <p:cBhvr>
                                        <p:cTn id="42" dur="500"/>
                                        <p:tgtEl>
                                          <p:spTgt spid="18"/>
                                        </p:tgtEl>
                                      </p:cBhvr>
                                    </p:animEffect>
                                    <p:set>
                                      <p:cBhvr>
                                        <p:cTn id="43"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Nhóm 5"/>
          <p:cNvGrpSpPr/>
          <p:nvPr/>
        </p:nvGrpSpPr>
        <p:grpSpPr>
          <a:xfrm>
            <a:off x="727117" y="339124"/>
            <a:ext cx="10831183" cy="2797969"/>
            <a:chOff x="762000" y="288131"/>
            <a:chExt cx="8123387" cy="2797969"/>
          </a:xfrm>
        </p:grpSpPr>
        <p:sp>
          <p:nvSpPr>
            <p:cNvPr id="5" name="Hình chữ nhật 4"/>
            <p:cNvSpPr/>
            <p:nvPr/>
          </p:nvSpPr>
          <p:spPr>
            <a:xfrm>
              <a:off x="762000" y="666750"/>
              <a:ext cx="8096250" cy="24193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lvl="0" fontAlgn="base">
                <a:spcBef>
                  <a:spcPct val="0"/>
                </a:spcBef>
                <a:spcAft>
                  <a:spcPct val="0"/>
                </a:spcAft>
              </a:pPr>
              <a:endParaRPr lang="en-US" sz="2800" smtClean="0">
                <a:solidFill>
                  <a:srgbClr val="FF0000"/>
                </a:solidFill>
                <a:latin typeface="Arial" pitchFamily="34" charset="0"/>
                <a:cs typeface="Arial" pitchFamily="34" charset="0"/>
              </a:endParaRPr>
            </a:p>
            <a:p>
              <a:pPr lvl="0" algn="ctr" fontAlgn="base">
                <a:spcBef>
                  <a:spcPct val="0"/>
                </a:spcBef>
                <a:spcAft>
                  <a:spcPct val="0"/>
                </a:spcAft>
              </a:pPr>
              <a:r>
                <a:rPr lang="en-US" sz="2800" smtClean="0">
                  <a:solidFill>
                    <a:srgbClr val="FF0000"/>
                  </a:solidFill>
                  <a:latin typeface="Arial" pitchFamily="34" charset="0"/>
                  <a:cs typeface="Arial" pitchFamily="34" charset="0"/>
                </a:rPr>
                <a:t>Câu 4.Cho quãng đường từ: Hà Nội - TP Hồ Chí Minh: 1800km</a:t>
              </a:r>
            </a:p>
            <a:p>
              <a:pPr lvl="0" fontAlgn="base">
                <a:spcBef>
                  <a:spcPct val="0"/>
                </a:spcBef>
                <a:spcAft>
                  <a:spcPct val="0"/>
                </a:spcAft>
              </a:pPr>
              <a:r>
                <a:rPr lang="en-US" sz="2800" smtClean="0">
                  <a:solidFill>
                    <a:srgbClr val="FF0000"/>
                  </a:solidFill>
                  <a:latin typeface="Arial" pitchFamily="34" charset="0"/>
                  <a:cs typeface="Arial" pitchFamily="34" charset="0"/>
                </a:rPr>
                <a:t>				       Hà Nội - Đà Nẵng: 800km	</a:t>
              </a:r>
            </a:p>
            <a:p>
              <a:pPr lvl="0" fontAlgn="base">
                <a:spcBef>
                  <a:spcPct val="0"/>
                </a:spcBef>
                <a:spcAft>
                  <a:spcPct val="0"/>
                </a:spcAft>
              </a:pPr>
              <a:r>
                <a:rPr lang="en-US" sz="2800" smtClean="0">
                  <a:solidFill>
                    <a:srgbClr val="FF0000"/>
                  </a:solidFill>
                  <a:latin typeface="Arial" pitchFamily="34" charset="0"/>
                  <a:cs typeface="Arial" pitchFamily="34" charset="0"/>
                </a:rPr>
                <a:t>   Tìm quãng đường từ Đà Nẵng - TP Hồ Chí Minh.</a:t>
              </a:r>
              <a:endParaRPr lang="vi-VN" sz="2800" b="1">
                <a:solidFill>
                  <a:srgbClr val="FF0000"/>
                </a:solidFill>
              </a:endParaRPr>
            </a:p>
          </p:txBody>
        </p:sp>
        <p:pic>
          <p:nvPicPr>
            <p:cNvPr id="2052" name="Picture 4" descr="HÃ¬nh áº£nh cÃ³ liÃªn quan"/>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228695" y="288131"/>
              <a:ext cx="656692" cy="757238"/>
            </a:xfrm>
            <a:prstGeom prst="rect">
              <a:avLst/>
            </a:prstGeom>
            <a:noFill/>
            <a:extLst>
              <a:ext uri="{909E8E84-426E-40DD-AFC4-6F175D3DCCD1}">
                <a14:hiddenFill xmlns="" xmlns:a14="http://schemas.microsoft.com/office/drawing/2010/main">
                  <a:solidFill>
                    <a:srgbClr val="FFFFFF"/>
                  </a:solidFill>
                </a14:hiddenFill>
              </a:ext>
            </a:extLst>
          </p:spPr>
        </p:pic>
      </p:grpSp>
      <p:pic>
        <p:nvPicPr>
          <p:cNvPr id="2056" name="Picture 8" descr="Káº¿t quáº£ hÃ¬nh áº£nh cho xe cá»©u há»a hoáº¡t hÃ¬nh">
            <a:hlinkClick r:id="rId3" action="ppaction://hlinksldjump"/>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829935" y="649945"/>
            <a:ext cx="1672167" cy="975431"/>
          </a:xfrm>
          <a:prstGeom prst="rect">
            <a:avLst/>
          </a:prstGeom>
          <a:noFill/>
          <a:extLst>
            <a:ext uri="{909E8E84-426E-40DD-AFC4-6F175D3DCCD1}">
              <a14:hiddenFill xmlns="" xmlns:a14="http://schemas.microsoft.com/office/drawing/2010/main">
                <a:solidFill>
                  <a:srgbClr val="FFFFFF"/>
                </a:solidFill>
              </a14:hiddenFill>
            </a:ext>
          </a:extLst>
        </p:spPr>
      </p:pic>
      <p:sp>
        <p:nvSpPr>
          <p:cNvPr id="9" name="Hình chữ nhật 6"/>
          <p:cNvSpPr/>
          <p:nvPr/>
        </p:nvSpPr>
        <p:spPr>
          <a:xfrm>
            <a:off x="7138252" y="5310753"/>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smtClean="0">
                <a:latin typeface="Arial" pitchFamily="34" charset="0"/>
                <a:cs typeface="Arial" pitchFamily="34" charset="0"/>
              </a:rPr>
              <a:t>D. 700km</a:t>
            </a:r>
            <a:endParaRPr lang="vi-VN" sz="3200">
              <a:latin typeface="Arial" pitchFamily="34" charset="0"/>
              <a:cs typeface="Arial" pitchFamily="34" charset="0"/>
            </a:endParaRPr>
          </a:p>
        </p:txBody>
      </p:sp>
      <p:sp>
        <p:nvSpPr>
          <p:cNvPr id="10" name="Hình chữ nhật 6"/>
          <p:cNvSpPr/>
          <p:nvPr/>
        </p:nvSpPr>
        <p:spPr>
          <a:xfrm>
            <a:off x="2850388" y="3843581"/>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smtClean="0">
                <a:latin typeface="Arial" pitchFamily="34" charset="0"/>
                <a:cs typeface="Arial" pitchFamily="34" charset="0"/>
              </a:rPr>
              <a:t>A. 1000km</a:t>
            </a:r>
            <a:endParaRPr lang="vi-VN" sz="3200">
              <a:latin typeface="Arial" pitchFamily="34" charset="0"/>
              <a:cs typeface="Arial" pitchFamily="34" charset="0"/>
            </a:endParaRPr>
          </a:p>
        </p:txBody>
      </p:sp>
      <p:pic>
        <p:nvPicPr>
          <p:cNvPr id="11" name="Picture 6" descr="HÃ¬nh áº£nh cÃ³ liÃªn quan"/>
          <p:cNvPicPr>
            <a:picLocks noChangeAspect="1" noChangeArrowheads="1"/>
          </p:cNvPicPr>
          <p:nvPr/>
        </p:nvPicPr>
        <p:blipFill>
          <a:blip r:embed="rId5">
            <a:extLst>
              <a:ext uri="{BEBA8EAE-BF5A-486C-A8C5-ECC9F3942E4B}">
                <a14:imgProps xmlns="" xmlns:a14="http://schemas.microsoft.com/office/drawing/2010/main">
                  <a14:imgLayer r:embed="rId6">
                    <a14:imgEffect>
                      <a14:backgroundRemoval t="0" b="100000" l="0" r="99222"/>
                    </a14:imgEffect>
                  </a14:imgLayer>
                </a14:imgProps>
              </a:ext>
              <a:ext uri="{28A0092B-C50C-407E-A947-70E740481C1C}">
                <a14:useLocalDpi xmlns="" xmlns:a14="http://schemas.microsoft.com/office/drawing/2010/main" val="0"/>
              </a:ext>
            </a:extLst>
          </a:blip>
          <a:srcRect/>
          <a:stretch>
            <a:fillRect/>
          </a:stretch>
        </p:blipFill>
        <p:spPr bwMode="auto">
          <a:xfrm flipH="1">
            <a:off x="457679" y="4169045"/>
            <a:ext cx="2738646" cy="1506255"/>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Hình chữ nhật 6"/>
          <p:cNvSpPr/>
          <p:nvPr/>
        </p:nvSpPr>
        <p:spPr>
          <a:xfrm>
            <a:off x="2816806" y="5375330"/>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smtClean="0">
                <a:latin typeface="Arial" pitchFamily="34" charset="0"/>
                <a:cs typeface="Arial" pitchFamily="34" charset="0"/>
              </a:rPr>
              <a:t>B. 800km</a:t>
            </a:r>
            <a:endParaRPr lang="vi-VN" sz="3200">
              <a:latin typeface="Arial" pitchFamily="34" charset="0"/>
              <a:cs typeface="Arial" pitchFamily="34" charset="0"/>
            </a:endParaRPr>
          </a:p>
        </p:txBody>
      </p:sp>
      <p:sp>
        <p:nvSpPr>
          <p:cNvPr id="13" name="Hình chữ nhật 6"/>
          <p:cNvSpPr/>
          <p:nvPr/>
        </p:nvSpPr>
        <p:spPr>
          <a:xfrm>
            <a:off x="7166664" y="3851329"/>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smtClean="0">
                <a:latin typeface="Arial" pitchFamily="34" charset="0"/>
                <a:cs typeface="Arial" pitchFamily="34" charset="0"/>
              </a:rPr>
              <a:t>C. 900km</a:t>
            </a:r>
            <a:endParaRPr lang="vi-VN" sz="3200">
              <a:latin typeface="Arial" pitchFamily="34" charset="0"/>
              <a:cs typeface="Arial" pitchFamily="34" charset="0"/>
            </a:endParaRPr>
          </a:p>
        </p:txBody>
      </p:sp>
      <p:sp>
        <p:nvSpPr>
          <p:cNvPr id="27649" name="Rectangle 1"/>
          <p:cNvSpPr>
            <a:spLocks noChangeArrowheads="1"/>
          </p:cNvSpPr>
          <p:nvPr/>
        </p:nvSpPr>
        <p:spPr bwMode="auto">
          <a:xfrm>
            <a:off x="0" y="-202288"/>
            <a:ext cx="65" cy="861774"/>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pSp>
        <p:nvGrpSpPr>
          <p:cNvPr id="21" name="Group 20"/>
          <p:cNvGrpSpPr/>
          <p:nvPr/>
        </p:nvGrpSpPr>
        <p:grpSpPr>
          <a:xfrm>
            <a:off x="3853543" y="2852056"/>
            <a:ext cx="4064000" cy="1422400"/>
            <a:chOff x="4122057" y="2365828"/>
            <a:chExt cx="4064000" cy="1422400"/>
          </a:xfrm>
          <a:solidFill>
            <a:srgbClr val="FF0000"/>
          </a:solidFill>
        </p:grpSpPr>
        <p:sp>
          <p:nvSpPr>
            <p:cNvPr id="22" name="Cloud 21"/>
            <p:cNvSpPr/>
            <p:nvPr/>
          </p:nvSpPr>
          <p:spPr>
            <a:xfrm>
              <a:off x="4122057" y="2365828"/>
              <a:ext cx="4064000" cy="1422400"/>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Hình chữ nhật 6"/>
            <p:cNvSpPr/>
            <p:nvPr/>
          </p:nvSpPr>
          <p:spPr>
            <a:xfrm>
              <a:off x="4702629" y="2428438"/>
              <a:ext cx="2916512" cy="1208868"/>
            </a:xfrm>
            <a:prstGeom prst="rect">
              <a:avLst/>
            </a:prstGeom>
            <a:grp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Chúc mừng</a:t>
              </a:r>
              <a:endParaRPr lang="vi-VN" sz="3600">
                <a:latin typeface="Arial" pitchFamily="34" charset="0"/>
                <a:cs typeface="Arial" pitchFamily="34" charset="0"/>
              </a:endParaRPr>
            </a:p>
          </p:txBody>
        </p:sp>
      </p:grpSp>
      <p:grpSp>
        <p:nvGrpSpPr>
          <p:cNvPr id="24" name="Group 23"/>
          <p:cNvGrpSpPr/>
          <p:nvPr/>
        </p:nvGrpSpPr>
        <p:grpSpPr>
          <a:xfrm>
            <a:off x="3846284" y="2902857"/>
            <a:ext cx="4064000" cy="1422400"/>
            <a:chOff x="4122057" y="2365828"/>
            <a:chExt cx="4064000" cy="1422400"/>
          </a:xfrm>
        </p:grpSpPr>
        <p:sp>
          <p:nvSpPr>
            <p:cNvPr id="25" name="Cloud 24"/>
            <p:cNvSpPr/>
            <p:nvPr/>
          </p:nvSpPr>
          <p:spPr>
            <a:xfrm>
              <a:off x="4122057" y="2365828"/>
              <a:ext cx="4064000" cy="1422400"/>
            </a:xfrm>
            <a:prstGeom prst="clou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Hình chữ nhật 6"/>
            <p:cNvSpPr/>
            <p:nvPr/>
          </p:nvSpPr>
          <p:spPr>
            <a:xfrm>
              <a:off x="4702629" y="2428438"/>
              <a:ext cx="2916512" cy="120886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Sai rồi</a:t>
              </a:r>
              <a:endParaRPr lang="vi-VN" sz="3600">
                <a:latin typeface="Arial" pitchFamily="34" charset="0"/>
                <a:cs typeface="Arial" pitchFamily="34" charset="0"/>
              </a:endParaRPr>
            </a:p>
          </p:txBody>
        </p:sp>
      </p:grpSp>
      <p:sp>
        <p:nvSpPr>
          <p:cNvPr id="27" name="Hình chữ nhật 6"/>
          <p:cNvSpPr/>
          <p:nvPr/>
        </p:nvSpPr>
        <p:spPr>
          <a:xfrm>
            <a:off x="2847436" y="3829069"/>
            <a:ext cx="2326048" cy="1208868"/>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smtClean="0">
                <a:latin typeface="Arial" pitchFamily="34" charset="0"/>
                <a:cs typeface="Arial" pitchFamily="34" charset="0"/>
              </a:rPr>
              <a:t>A</a:t>
            </a:r>
            <a:r>
              <a:rPr lang="en-US" sz="3200" smtClean="0">
                <a:latin typeface="Arial" pitchFamily="34" charset="0"/>
                <a:cs typeface="Arial" pitchFamily="34" charset="0"/>
              </a:rPr>
              <a:t>. 1000km </a:t>
            </a:r>
            <a:endParaRPr lang="vi-VN" sz="3200">
              <a:latin typeface="Arial" pitchFamily="34" charset="0"/>
              <a:cs typeface="Arial" pitchFamily="34" charset="0"/>
            </a:endParaRPr>
          </a:p>
        </p:txBody>
      </p:sp>
    </p:spTree>
    <p:extLst>
      <p:ext uri="{BB962C8B-B14F-4D97-AF65-F5344CB8AC3E}">
        <p14:creationId xmlns="" xmlns:p14="http://schemas.microsoft.com/office/powerpoint/2010/main" val="42062340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par>
                                <p:cTn id="8" presetID="3"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childTnLst>
                          </p:cTn>
                        </p:par>
                      </p:childTnLst>
                    </p:cTn>
                  </p:par>
                </p:childTnLst>
              </p:cTn>
              <p:nextCondLst>
                <p:cond evt="onClick" delay="0">
                  <p:tgtEl>
                    <p:spTgt spid="10"/>
                  </p:tgtEl>
                </p:cond>
              </p:nextCondLst>
            </p:seq>
            <p:seq concurrent="1" nextAc="seek">
              <p:cTn id="11" restart="whenNotActive" fill="hold" evtFilter="cancelBubble" nodeType="interactiveSeq">
                <p:stCondLst>
                  <p:cond evt="onClick" delay="0">
                    <p:tgtEl>
                      <p:spTgt spid="9"/>
                    </p:tgtEl>
                  </p:cond>
                </p:stCondLst>
                <p:endSync evt="end" delay="0">
                  <p:rtn val="all"/>
                </p:endSync>
                <p:childTnLst>
                  <p:par>
                    <p:cTn id="12" fill="hold">
                      <p:stCondLst>
                        <p:cond delay="0"/>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linds(horizontal)">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xit" presetSubtype="10" fill="hold" nodeType="clickEffect">
                                  <p:stCondLst>
                                    <p:cond delay="0"/>
                                  </p:stCondLst>
                                  <p:childTnLst>
                                    <p:animEffect transition="out" filter="blinds(horizontal)">
                                      <p:cBhvr>
                                        <p:cTn id="20" dur="500"/>
                                        <p:tgtEl>
                                          <p:spTgt spid="24"/>
                                        </p:tgtEl>
                                      </p:cBhvr>
                                    </p:animEffect>
                                    <p:set>
                                      <p:cBhvr>
                                        <p:cTn id="21"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2" restart="whenNotActive" fill="hold" evtFilter="cancelBubble" nodeType="interactiveSeq">
                <p:stCondLst>
                  <p:cond evt="onClick" delay="0">
                    <p:tgtEl>
                      <p:spTgt spid="12"/>
                    </p:tgtEl>
                  </p:cond>
                </p:stCondLst>
                <p:endSync evt="end" delay="0">
                  <p:rtn val="all"/>
                </p:endSync>
                <p:childTnLst>
                  <p:par>
                    <p:cTn id="23" fill="hold">
                      <p:stCondLst>
                        <p:cond delay="0"/>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linds(horizontal)">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24"/>
                                        </p:tgtEl>
                                      </p:cBhvr>
                                    </p:animEffect>
                                    <p:set>
                                      <p:cBhvr>
                                        <p:cTn id="32"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33" restart="whenNotActive" fill="hold" evtFilter="cancelBubble" nodeType="interactiveSeq">
                <p:stCondLst>
                  <p:cond evt="onClick" delay="0">
                    <p:tgtEl>
                      <p:spTgt spid="13"/>
                    </p:tgtEl>
                  </p:cond>
                </p:stCondLst>
                <p:endSync evt="end" delay="0">
                  <p:rtn val="all"/>
                </p:endSync>
                <p:childTnLst>
                  <p:par>
                    <p:cTn id="34" fill="hold">
                      <p:stCondLst>
                        <p:cond delay="0"/>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blinds(horizontal)">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nodeType="clickEffect">
                                  <p:stCondLst>
                                    <p:cond delay="0"/>
                                  </p:stCondLst>
                                  <p:childTnLst>
                                    <p:animEffect transition="out" filter="blinds(horizontal)">
                                      <p:cBhvr>
                                        <p:cTn id="42" dur="500"/>
                                        <p:tgtEl>
                                          <p:spTgt spid="24"/>
                                        </p:tgtEl>
                                      </p:cBhvr>
                                    </p:animEffect>
                                    <p:set>
                                      <p:cBhvr>
                                        <p:cTn id="43"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2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F33787325_Lab safety_AAS_v3" id="{898BC5E2-691B-4B41-A97D-F35AD4FFF20D}" vid="{295F60D3-032D-43CA-A300-E4752067AD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096A91-93C8-4C7A-BF68-944591874A6D}">
  <ds:schemaRefs>
    <ds:schemaRef ds:uri="http://schemas.microsoft.com/office/2006/metadata/propertie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16c05727-aa75-4e4a-9b5f-8a80a1165891"/>
    <ds:schemaRef ds:uri="71af3243-3dd4-4a8d-8c0d-dd76da1f02a5"/>
  </ds:schemaRefs>
</ds:datastoreItem>
</file>

<file path=customXml/itemProps3.xml><?xml version="1.0" encoding="utf-8"?>
<ds:datastoreItem xmlns:ds="http://schemas.openxmlformats.org/officeDocument/2006/customXml" ds:itemID="{604BA817-A03C-4EA3-86C4-6E42BD37F5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Lab safety</Template>
  <TotalTime>664</TotalTime>
  <Words>797</Words>
  <Application>Microsoft Office PowerPoint</Application>
  <PresentationFormat>Custom</PresentationFormat>
  <Paragraphs>172</Paragraphs>
  <Slides>23</Slides>
  <Notes>2</Notes>
  <HiddenSlides>0</HiddenSlides>
  <MMClips>1</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23</vt:i4>
      </vt:variant>
    </vt:vector>
  </HeadingPairs>
  <TitlesOfParts>
    <vt:vector size="26" baseType="lpstr">
      <vt:lpstr>Office Theme</vt:lpstr>
      <vt:lpstr>Equation</vt:lpstr>
      <vt:lpstr>MathType 7.0 Equation</vt:lpstr>
      <vt:lpstr> Bài 4. Phép nhân, phép chia các số tự nhiên</vt:lpstr>
      <vt:lpstr>Slide 2</vt:lpstr>
      <vt:lpstr>Slide 3</vt:lpstr>
      <vt:lpstr>Slide 4</vt:lpstr>
      <vt:lpstr>Slide 5</vt:lpstr>
      <vt:lpstr>Slide 6</vt:lpstr>
      <vt:lpstr>Slide 7</vt:lpstr>
      <vt:lpstr>Slide 8</vt:lpstr>
      <vt:lpstr>Slide 9</vt:lpstr>
      <vt:lpstr>Slide 10</vt:lpstr>
      <vt:lpstr>Slide 11</vt:lpstr>
      <vt:lpstr>Bài 4. Phép nhân, phép chia các số tự nhiên</vt:lpstr>
      <vt:lpstr>Bài 4. Phép nhân, phép chia các số tự nhiên</vt:lpstr>
      <vt:lpstr>Bài 4. Phép nhân, phép chia các số tự nhiên</vt:lpstr>
      <vt:lpstr>Bài 4. Phép nhân, phép chia các số tự nhiên</vt:lpstr>
      <vt:lpstr>Slide 16</vt:lpstr>
      <vt:lpstr>Bài 4. Phép nhân, phép chia các số tự nhiên</vt:lpstr>
      <vt:lpstr>Slide 18</vt:lpstr>
      <vt:lpstr>Slide 19</vt:lpstr>
      <vt:lpstr>Slide 20</vt:lpstr>
      <vt:lpstr>Slide 21</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Windows User</cp:lastModifiedBy>
  <cp:revision>39</cp:revision>
  <dcterms:created xsi:type="dcterms:W3CDTF">2021-06-07T13:44:30Z</dcterms:created>
  <dcterms:modified xsi:type="dcterms:W3CDTF">2021-08-02T10:45:09Z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