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svg" ContentType="image/sv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wdp" ContentType="image/vnd.ms-photo"/>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5"/>
  </p:notesMasterIdLst>
  <p:sldIdLst>
    <p:sldId id="256" r:id="rId5"/>
    <p:sldId id="289" r:id="rId6"/>
    <p:sldId id="285" r:id="rId7"/>
    <p:sldId id="283" r:id="rId8"/>
    <p:sldId id="315" r:id="rId9"/>
    <p:sldId id="286" r:id="rId10"/>
    <p:sldId id="287" r:id="rId11"/>
    <p:sldId id="296" r:id="rId12"/>
    <p:sldId id="284" r:id="rId13"/>
    <p:sldId id="297" r:id="rId14"/>
    <p:sldId id="298" r:id="rId15"/>
    <p:sldId id="299" r:id="rId16"/>
    <p:sldId id="302" r:id="rId17"/>
    <p:sldId id="303" r:id="rId18"/>
    <p:sldId id="304" r:id="rId19"/>
    <p:sldId id="305" r:id="rId20"/>
    <p:sldId id="258" r:id="rId21"/>
    <p:sldId id="306" r:id="rId22"/>
    <p:sldId id="307" r:id="rId23"/>
    <p:sldId id="288" r:id="rId24"/>
    <p:sldId id="308" r:id="rId25"/>
    <p:sldId id="309" r:id="rId26"/>
    <p:sldId id="310" r:id="rId27"/>
    <p:sldId id="311" r:id="rId28"/>
    <p:sldId id="312" r:id="rId29"/>
    <p:sldId id="313" r:id="rId30"/>
    <p:sldId id="314" r:id="rId31"/>
    <p:sldId id="279" r:id="rId32"/>
    <p:sldId id="316" r:id="rId33"/>
    <p:sldId id="31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5142A"/>
    <a:srgbClr val="FAED3B"/>
    <a:srgbClr val="70AD47"/>
    <a:srgbClr val="A7FDFF"/>
    <a:srgbClr val="3CDFE6"/>
    <a:srgbClr val="0C0D0E"/>
    <a:srgbClr val="1F4E79"/>
    <a:srgbClr val="ED7D31"/>
    <a:srgbClr val="C55A11"/>
    <a:srgbClr val="FFD34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4954" autoAdjust="0"/>
  </p:normalViewPr>
  <p:slideViewPr>
    <p:cSldViewPr snapToGrid="0">
      <p:cViewPr>
        <p:scale>
          <a:sx n="66" d="100"/>
          <a:sy n="66" d="100"/>
        </p:scale>
        <p:origin x="-1098" y="-7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image" Target="../media/image64.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image" Target="../media/image69.wmf"/><Relationship Id="rId7" Type="http://schemas.openxmlformats.org/officeDocument/2006/relationships/image" Target="../media/image73.wmf"/><Relationship Id="rId2" Type="http://schemas.openxmlformats.org/officeDocument/2006/relationships/image" Target="../media/image68.wmf"/><Relationship Id="rId1" Type="http://schemas.openxmlformats.org/officeDocument/2006/relationships/image" Target="../media/image67.wmf"/><Relationship Id="rId6" Type="http://schemas.openxmlformats.org/officeDocument/2006/relationships/image" Target="../media/image72.wmf"/><Relationship Id="rId5" Type="http://schemas.openxmlformats.org/officeDocument/2006/relationships/image" Target="../media/image71.wmf"/><Relationship Id="rId4" Type="http://schemas.openxmlformats.org/officeDocument/2006/relationships/image" Target="../media/image7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8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5.wmf"/><Relationship Id="rId4"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6" Type="http://schemas.openxmlformats.org/officeDocument/2006/relationships/image" Target="../media/image63.wmf"/><Relationship Id="rId5" Type="http://schemas.openxmlformats.org/officeDocument/2006/relationships/image" Target="../media/image62.wmf"/><Relationship Id="rId4" Type="http://schemas.openxmlformats.org/officeDocument/2006/relationships/image" Target="../media/image6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pPr/>
              <a:t>8/2/2021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pPr/>
              <a:t>‹#›</a:t>
            </a:fld>
            <a:endParaRPr lang="en-US"/>
          </a:p>
        </p:txBody>
      </p:sp>
    </p:spTree>
    <p:extLst>
      <p:ext uri="{BB962C8B-B14F-4D97-AF65-F5344CB8AC3E}">
        <p14:creationId xmlns:p14="http://schemas.microsoft.com/office/powerpoint/2010/main" xmlns=""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pPr/>
              <a:t>28</a:t>
            </a:fld>
            <a:endParaRPr lang="en-US"/>
          </a:p>
        </p:txBody>
      </p:sp>
    </p:spTree>
    <p:extLst>
      <p:ext uri="{BB962C8B-B14F-4D97-AF65-F5344CB8AC3E}">
        <p14:creationId xmlns:p14="http://schemas.microsoft.com/office/powerpoint/2010/main" xmlns="" val="293402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53816F-A1CF-4485-B308-1B9F14B36EAD}" type="slidenum">
              <a:rPr lang="en-US" smtClean="0"/>
              <a:pPr/>
              <a:t>29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A6BB99EB-0E86-4FEA-A9C4-501D4E755A2B}"/>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FE995127-BE30-42B7-9BE5-B83CC6A2E685}"/>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84E866-B322-455F-AC32-8C164B8CD9C7}"/>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5BF34AFC-4299-43F1-A312-79EF0102CEFF}"/>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55274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90EEBE1-2BAF-4C94-8403-6E8454F9BC4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5130D95-EF5F-4A0A-93BD-73AEE2C2FF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89105E-DF25-4F38-BDE2-9B00C2C44FC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8BC5C5C0-08E4-4F7B-9E80-8925539D22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DBB3B14-C886-4F84-9FD5-11C8320E1FED}"/>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8" name="Footer Placeholder 7">
            <a:extLst>
              <a:ext uri="{FF2B5EF4-FFF2-40B4-BE49-F238E27FC236}">
                <a16:creationId xmlns:a16="http://schemas.microsoft.com/office/drawing/2014/main" xmlns=""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352B1A04-B244-4AE3-8997-9B075B10597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54FEF9-8D09-4091-BE99-B6264EBD34B3}"/>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4" name="Footer Placeholder 3">
            <a:extLst>
              <a:ext uri="{FF2B5EF4-FFF2-40B4-BE49-F238E27FC236}">
                <a16:creationId xmlns:a16="http://schemas.microsoft.com/office/drawing/2014/main" xmlns=""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B2A2B27C-3C99-4208-B425-775413C5365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2A62B2-A6D1-4A6F-8B20-80606F478544}"/>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3" name="Footer Placeholder 2">
            <a:extLst>
              <a:ext uri="{FF2B5EF4-FFF2-40B4-BE49-F238E27FC236}">
                <a16:creationId xmlns:a16="http://schemas.microsoft.com/office/drawing/2014/main" xmlns=""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45C8548B-339B-46B2-BF01-1EE3DDC72AA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35F890-BB8A-49E1-880A-924FD6FE4026}"/>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401D9BC-0038-4041-AE2C-657BF99D41E9}"/>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xmlns=""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BAF67FF-F8F1-4B22-A471-9317ED3A25F0}"/>
              </a:ext>
            </a:extLst>
          </p:cNvPr>
          <p:cNvSpPr>
            <a:spLocks noGrp="1"/>
          </p:cNvSpPr>
          <p:nvPr>
            <p:ph type="dt" sz="half" idx="10"/>
          </p:nvPr>
        </p:nvSpPr>
        <p:spPr/>
        <p:txBody>
          <a:bodyPr/>
          <a:lstStyle/>
          <a:p>
            <a:fld id="{3133F5E9-5DAC-4C4A-9DF5-C2B87276BCC8}" type="datetimeFigureOut">
              <a:rPr lang="en-US" smtClean="0"/>
              <a:pPr/>
              <a:t>8/2/2021</a:t>
            </a:fld>
            <a:endParaRPr lang="en-US" dirty="0"/>
          </a:p>
        </p:txBody>
      </p:sp>
      <p:sp>
        <p:nvSpPr>
          <p:cNvPr id="6" name="Footer Placeholder 5">
            <a:extLst>
              <a:ext uri="{FF2B5EF4-FFF2-40B4-BE49-F238E27FC236}">
                <a16:creationId xmlns:a16="http://schemas.microsoft.com/office/drawing/2014/main" xmlns=""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F2A34037-0E7D-4379-ACA0-98611B2F76E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xmlns=""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pPr/>
              <a:t>8/2/2021</a:t>
            </a:fld>
            <a:endParaRPr lang="en-US" dirty="0"/>
          </a:p>
        </p:txBody>
      </p:sp>
      <p:sp>
        <p:nvSpPr>
          <p:cNvPr id="5" name="Footer Placeholder 4">
            <a:extLst>
              <a:ext uri="{FF2B5EF4-FFF2-40B4-BE49-F238E27FC236}">
                <a16:creationId xmlns:a16="http://schemas.microsoft.com/office/drawing/2014/main" xmlns=""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pPr/>
              <a:t>‹#›</a:t>
            </a:fld>
            <a:endParaRPr lang="en-US" dirty="0"/>
          </a:p>
        </p:txBody>
      </p:sp>
      <p:pic>
        <p:nvPicPr>
          <p:cNvPr id="7" name="Picture 6" descr="Logo, company name&#10;&#10;Description automatically generated">
            <a:extLst>
              <a:ext uri="{FF2B5EF4-FFF2-40B4-BE49-F238E27FC236}">
                <a16:creationId xmlns:a16="http://schemas.microsoft.com/office/drawing/2014/main" xmlns="" id="{C617D0E3-7879-4E51-9843-14E11D752E40}"/>
              </a:ext>
            </a:extLst>
          </p:cNvPr>
          <p:cNvPicPr>
            <a:picLocks noChangeAspect="1"/>
          </p:cNvPicPr>
          <p:nvPr/>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xmlns=""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5.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emf"/><Relationship Id="rId1" Type="http://schemas.openxmlformats.org/officeDocument/2006/relationships/slideLayout" Target="../slideLayouts/slideLayout2.xml"/><Relationship Id="rId5" Type="http://schemas.openxmlformats.org/officeDocument/2006/relationships/image" Target="../media/image33.wmf"/><Relationship Id="rId4" Type="http://schemas.openxmlformats.org/officeDocument/2006/relationships/image" Target="../media/image32.emf"/></Relationships>
</file>

<file path=ppt/slides/_rels/slide1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wmf"/><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36.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oleObject" Target="../embeddings/oleObject28.bin"/><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31.bin"/><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15.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34.bin"/><Relationship Id="rId7" Type="http://schemas.openxmlformats.org/officeDocument/2006/relationships/image" Target="../media/image56.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5.wmf"/><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oleObject" Target="../embeddings/oleObject37.bin"/><Relationship Id="rId7"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1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5.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vmlDrawing" Target="../drawings/vmlDrawing10.vml"/><Relationship Id="rId10" Type="http://schemas.openxmlformats.org/officeDocument/2006/relationships/oleObject" Target="../embeddings/oleObject44.bin"/><Relationship Id="rId9" Type="http://schemas.openxmlformats.org/officeDocument/2006/relationships/oleObject" Target="../embeddings/oleObject43.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oleObject" Target="../embeddings/oleObject45.bin"/><Relationship Id="rId7"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8.bin"/><Relationship Id="rId5" Type="http://schemas.openxmlformats.org/officeDocument/2006/relationships/oleObject" Target="../embeddings/oleObject47.bin"/><Relationship Id="rId10" Type="http://schemas.openxmlformats.org/officeDocument/2006/relationships/oleObject" Target="../embeddings/oleObject52.bin"/><Relationship Id="rId4" Type="http://schemas.openxmlformats.org/officeDocument/2006/relationships/oleObject" Target="../embeddings/oleObject46.bin"/><Relationship Id="rId9" Type="http://schemas.openxmlformats.org/officeDocument/2006/relationships/oleObject" Target="../embeddings/oleObject5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5.png"/><Relationship Id="rId4" Type="http://schemas.openxmlformats.org/officeDocument/2006/relationships/image" Target="../media/image3.sv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slide" Target="slide24.xml"/><Relationship Id="rId7" Type="http://schemas.openxmlformats.org/officeDocument/2006/relationships/slide" Target="slide26.xml"/><Relationship Id="rId12"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1.xml"/><Relationship Id="rId6" Type="http://schemas.openxmlformats.org/officeDocument/2006/relationships/image" Target="../media/image77.png"/><Relationship Id="rId11" Type="http://schemas.openxmlformats.org/officeDocument/2006/relationships/slide" Target="slide23.xml"/><Relationship Id="rId5" Type="http://schemas.openxmlformats.org/officeDocument/2006/relationships/slide" Target="slide27.xml"/><Relationship Id="rId10" Type="http://schemas.openxmlformats.org/officeDocument/2006/relationships/image" Target="../media/image79.png"/><Relationship Id="rId4" Type="http://schemas.openxmlformats.org/officeDocument/2006/relationships/image" Target="../media/image76.png"/><Relationship Id="rId9"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54.bin"/><Relationship Id="rId5" Type="http://schemas.openxmlformats.org/officeDocument/2006/relationships/oleObject" Target="../embeddings/oleObject53.bin"/><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57.bin"/><Relationship Id="rId5" Type="http://schemas.openxmlformats.org/officeDocument/2006/relationships/oleObject" Target="../embeddings/oleObject56.bin"/><Relationship Id="rId4" Type="http://schemas.openxmlformats.org/officeDocument/2006/relationships/oleObject" Target="../embeddings/oleObject55.bin"/></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5.png"/><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5.pn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2.xml"/><Relationship Id="rId5" Type="http://schemas.openxmlformats.org/officeDocument/2006/relationships/image" Target="../media/image16.wmf"/><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10.bin"/><Relationship Id="rId12"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9.bin"/><Relationship Id="rId11" Type="http://schemas.openxmlformats.org/officeDocument/2006/relationships/oleObject" Target="../embeddings/oleObject14.bin"/><Relationship Id="rId5" Type="http://schemas.openxmlformats.org/officeDocument/2006/relationships/oleObject" Target="../embeddings/oleObject8.bin"/><Relationship Id="rId10" Type="http://schemas.openxmlformats.org/officeDocument/2006/relationships/oleObject" Target="../embeddings/oleObject13.bin"/><Relationship Id="rId4" Type="http://schemas.openxmlformats.org/officeDocument/2006/relationships/oleObject" Target="../embeddings/oleObject7.bin"/><Relationship Id="rId9"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xmlns="" id="{F4B5F415-7490-4054-85B4-10F7AE6D3385}"/>
              </a:ext>
            </a:extLst>
          </p:cNvPr>
          <p:cNvSpPr>
            <a:spLocks noGrp="1"/>
          </p:cNvSpPr>
          <p:nvPr>
            <p:ph type="ctrTitle"/>
          </p:nvPr>
        </p:nvSpPr>
        <p:spPr>
          <a:xfrm>
            <a:off x="2448734" y="2169763"/>
            <a:ext cx="8198602" cy="1447209"/>
          </a:xfrm>
        </p:spPr>
        <p:txBody>
          <a:bodyPr>
            <a:noAutofit/>
          </a:bodyPr>
          <a:lstStyle/>
          <a:p>
            <a:r>
              <a:rPr lang="en-US" sz="5000" b="1" smtClean="0">
                <a:solidFill>
                  <a:schemeClr val="accent2">
                    <a:lumMod val="75000"/>
                  </a:schemeClr>
                </a:solidFill>
                <a:latin typeface="Times New Roman" panose="02020603050405020304" pitchFamily="18" charset="0"/>
                <a:cs typeface="Times New Roman" panose="02020603050405020304" pitchFamily="18" charset="0"/>
              </a:rPr>
              <a:t/>
            </a:r>
            <a:br>
              <a:rPr lang="en-US" sz="5000" b="1" smtClean="0">
                <a:solidFill>
                  <a:schemeClr val="accent2">
                    <a:lumMod val="75000"/>
                  </a:schemeClr>
                </a:solidFill>
                <a:latin typeface="Times New Roman" panose="02020603050405020304" pitchFamily="18" charset="0"/>
                <a:cs typeface="Times New Roman" panose="02020603050405020304" pitchFamily="18" charset="0"/>
              </a:rPr>
            </a:br>
            <a:r>
              <a:rPr lang="en-US" sz="5000" b="1" smtClean="0">
                <a:solidFill>
                  <a:schemeClr val="accent2">
                    <a:lumMod val="75000"/>
                  </a:schemeClr>
                </a:solidFill>
                <a:latin typeface="Times New Roman" panose="02020603050405020304" pitchFamily="18" charset="0"/>
                <a:cs typeface="Times New Roman" panose="02020603050405020304" pitchFamily="18" charset="0"/>
              </a:rPr>
              <a:t/>
            </a:r>
            <a:br>
              <a:rPr lang="en-US" sz="5000" b="1" smtClean="0">
                <a:solidFill>
                  <a:schemeClr val="accent2">
                    <a:lumMod val="75000"/>
                  </a:schemeClr>
                </a:solidFill>
                <a:latin typeface="Times New Roman" panose="02020603050405020304" pitchFamily="18" charset="0"/>
                <a:cs typeface="Times New Roman" panose="02020603050405020304" pitchFamily="18" charset="0"/>
              </a:rPr>
            </a:br>
            <a:r>
              <a:rPr lang="en-US" sz="5000" b="1" smtClean="0">
                <a:solidFill>
                  <a:schemeClr val="accent2">
                    <a:lumMod val="75000"/>
                  </a:schemeClr>
                </a:solidFill>
                <a:latin typeface="Times New Roman" panose="02020603050405020304" pitchFamily="18" charset="0"/>
                <a:cs typeface="Times New Roman" panose="02020603050405020304" pitchFamily="18" charset="0"/>
              </a:rPr>
              <a:t>Bài 4. Phép nhân, phép chia </a:t>
            </a:r>
            <a:br>
              <a:rPr lang="en-US" sz="5000" b="1" smtClean="0">
                <a:solidFill>
                  <a:schemeClr val="accent2">
                    <a:lumMod val="75000"/>
                  </a:schemeClr>
                </a:solidFill>
                <a:latin typeface="Times New Roman" panose="02020603050405020304" pitchFamily="18" charset="0"/>
                <a:cs typeface="Times New Roman" panose="02020603050405020304" pitchFamily="18" charset="0"/>
              </a:rPr>
            </a:br>
            <a:r>
              <a:rPr lang="en-US" sz="5000" b="1" smtClean="0">
                <a:solidFill>
                  <a:schemeClr val="accent2">
                    <a:lumMod val="75000"/>
                  </a:schemeClr>
                </a:solidFill>
                <a:latin typeface="Times New Roman" panose="02020603050405020304" pitchFamily="18" charset="0"/>
                <a:cs typeface="Times New Roman" panose="02020603050405020304" pitchFamily="18" charset="0"/>
              </a:rPr>
              <a:t>các số tự nhiên</a:t>
            </a:r>
            <a:endParaRPr lang="en-US" sz="5000" b="1" dirty="0">
              <a:solidFill>
                <a:schemeClr val="accent2">
                  <a:lumMod val="75000"/>
                </a:schemeClr>
              </a:solidFill>
              <a:latin typeface="Times New Roman" panose="02020603050405020304" pitchFamily="18"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2054063" y="4526983"/>
            <a:ext cx="9144000" cy="1655762"/>
          </a:xfrm>
        </p:spPr>
        <p:txBody>
          <a:bodyPr>
            <a:normAutofit/>
          </a:bodyPr>
          <a:lstStyle/>
          <a:p>
            <a:r>
              <a:rPr lang="en-US" sz="2800">
                <a:latin typeface="Times New Roman" panose="02020603050405020304" pitchFamily="18" charset="0"/>
                <a:ea typeface="Tahoma" panose="020B0604030504040204" pitchFamily="34" charset="0"/>
                <a:cs typeface="Times New Roman" panose="02020603050405020304" pitchFamily="18" charset="0"/>
              </a:rPr>
              <a:t>Giáo viên</a:t>
            </a:r>
            <a:r>
              <a:rPr lang="en-US" sz="2800" smtClean="0">
                <a:latin typeface="Times New Roman" panose="02020603050405020304" pitchFamily="18" charset="0"/>
                <a:ea typeface="Tahoma" panose="020B0604030504040204" pitchFamily="34" charset="0"/>
                <a:cs typeface="Times New Roman" panose="02020603050405020304" pitchFamily="18" charset="0"/>
              </a:rPr>
              <a:t>:……………………………</a:t>
            </a:r>
          </a:p>
          <a:p>
            <a:r>
              <a:rPr lang="en-US" sz="2800" smtClean="0">
                <a:latin typeface="Times New Roman" panose="02020603050405020304" pitchFamily="18" charset="0"/>
                <a:ea typeface="Tahoma" panose="020B0604030504040204" pitchFamily="34" charset="0"/>
                <a:cs typeface="Times New Roman" panose="02020603050405020304" pitchFamily="18" charset="0"/>
              </a:rPr>
              <a:t>Lớp:…………………</a:t>
            </a:r>
            <a:endParaRPr lang="en-US" sz="2800" dirty="0">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5"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xmlns="" id="{CF2EB805-B981-47B9-9661-CF05DB551677}"/>
              </a:ext>
            </a:extLst>
          </p:cNvPr>
          <p:cNvSpPr txBox="1">
            <a:spLocks/>
          </p:cNvSpPr>
          <p:nvPr/>
        </p:nvSpPr>
        <p:spPr>
          <a:xfrm>
            <a:off x="4121438" y="0"/>
            <a:ext cx="6076447" cy="103838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a:latin typeface="Times New Roman" panose="02020603050405020304" pitchFamily="18" charset="0"/>
                <a:ea typeface="Tahoma" panose="020B0604030504040204" pitchFamily="34" charset="0"/>
                <a:cs typeface="Times New Roman" panose="02020603050405020304" pitchFamily="18" charset="0"/>
              </a:rPr>
              <a:t>PHÒNG GD&amp;ĐT………..</a:t>
            </a:r>
          </a:p>
          <a:p>
            <a:r>
              <a:rPr lang="en-US" sz="2800">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xmlns="" val="29063970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820691" y="904061"/>
            <a:ext cx="463399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Ví dụ 2</a:t>
            </a:r>
            <a:r>
              <a:rPr lang="en-US" sz="2800" noProof="0" smtClean="0">
                <a:latin typeface="Times New Roman" pitchFamily="18" charset="0"/>
                <a:ea typeface="+mj-ea"/>
                <a:cs typeface="Times New Roman" pitchFamily="18" charset="0"/>
              </a:rPr>
              <a:t>. Tính một cách hợp lí:</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pic>
        <p:nvPicPr>
          <p:cNvPr id="66562" name="Picture 2"/>
          <p:cNvPicPr>
            <a:picLocks noChangeAspect="1" noChangeArrowheads="1"/>
          </p:cNvPicPr>
          <p:nvPr/>
        </p:nvPicPr>
        <p:blipFill>
          <a:blip r:embed="rId2"/>
          <a:srcRect/>
          <a:stretch>
            <a:fillRect/>
          </a:stretch>
        </p:blipFill>
        <p:spPr bwMode="auto">
          <a:xfrm>
            <a:off x="3211513" y="2808288"/>
            <a:ext cx="4937125" cy="927100"/>
          </a:xfrm>
          <a:prstGeom prst="rect">
            <a:avLst/>
          </a:prstGeom>
          <a:noFill/>
          <a:ln w="9525">
            <a:miter lim="800000"/>
            <a:headEnd/>
            <a:tailEnd/>
          </a:ln>
          <a:effectLst/>
        </p:spPr>
      </p:pic>
      <p:pic>
        <p:nvPicPr>
          <p:cNvPr id="66566" name="Picture 6"/>
          <p:cNvPicPr>
            <a:picLocks noChangeAspect="1" noChangeArrowheads="1"/>
          </p:cNvPicPr>
          <p:nvPr/>
        </p:nvPicPr>
        <p:blipFill>
          <a:blip r:embed="rId3"/>
          <a:srcRect/>
          <a:stretch>
            <a:fillRect/>
          </a:stretch>
        </p:blipFill>
        <p:spPr bwMode="auto">
          <a:xfrm>
            <a:off x="3113088" y="1638300"/>
            <a:ext cx="1604962" cy="444500"/>
          </a:xfrm>
          <a:prstGeom prst="rect">
            <a:avLst/>
          </a:prstGeom>
          <a:noFill/>
          <a:ln w="9525">
            <a:miter lim="800000"/>
            <a:headEnd/>
            <a:tailEnd/>
          </a:ln>
          <a:effectLst/>
        </p:spPr>
      </p:pic>
      <p:sp>
        <p:nvSpPr>
          <p:cNvPr id="10" name="!!2">
            <a:extLst>
              <a:ext uri="{FF2B5EF4-FFF2-40B4-BE49-F238E27FC236}">
                <a16:creationId xmlns:a16="http://schemas.microsoft.com/office/drawing/2014/main" xmlns="" id="{F4B5F415-7490-4054-85B4-10F7AE6D3385}"/>
              </a:ext>
            </a:extLst>
          </p:cNvPr>
          <p:cNvSpPr txBox="1">
            <a:spLocks/>
          </p:cNvSpPr>
          <p:nvPr/>
        </p:nvSpPr>
        <p:spPr>
          <a:xfrm>
            <a:off x="5455405" y="2076766"/>
            <a:ext cx="821410" cy="66901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sz="2800" smtClean="0">
                <a:latin typeface="Times New Roman" pitchFamily="18" charset="0"/>
                <a:ea typeface="+mj-ea"/>
                <a:cs typeface="Times New Roman" pitchFamily="18" charset="0"/>
              </a:rPr>
              <a:t>Giải</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pic>
        <p:nvPicPr>
          <p:cNvPr id="66567" name="Picture 7"/>
          <p:cNvPicPr>
            <a:picLocks noChangeAspect="1" noChangeArrowheads="1"/>
          </p:cNvPicPr>
          <p:nvPr/>
        </p:nvPicPr>
        <p:blipFill>
          <a:blip r:embed="rId4"/>
          <a:srcRect/>
          <a:stretch>
            <a:fillRect/>
          </a:stretch>
        </p:blipFill>
        <p:spPr bwMode="auto">
          <a:xfrm>
            <a:off x="3213100" y="3944938"/>
            <a:ext cx="4473575" cy="954087"/>
          </a:xfrm>
          <a:prstGeom prst="rect">
            <a:avLst/>
          </a:prstGeom>
          <a:noFill/>
          <a:ln w="9525">
            <a:miter lim="800000"/>
            <a:headEnd/>
            <a:tailEnd/>
          </a:ln>
          <a:effectLst/>
        </p:spPr>
      </p:pic>
      <p:pic>
        <p:nvPicPr>
          <p:cNvPr id="66568" name="Picture 8"/>
          <p:cNvPicPr>
            <a:picLocks noChangeAspect="1" noChangeArrowheads="1"/>
          </p:cNvPicPr>
          <p:nvPr/>
        </p:nvPicPr>
        <p:blipFill>
          <a:blip r:embed="rId5"/>
          <a:srcRect/>
          <a:stretch>
            <a:fillRect/>
          </a:stretch>
        </p:blipFill>
        <p:spPr bwMode="auto">
          <a:xfrm>
            <a:off x="5395913" y="1639888"/>
            <a:ext cx="2338387" cy="428625"/>
          </a:xfrm>
          <a:prstGeom prst="rect">
            <a:avLst/>
          </a:prstGeom>
          <a:noFill/>
          <a:ln w="9525">
            <a:miter lim="800000"/>
            <a:headEnd/>
            <a:tailEnd/>
          </a:ln>
          <a:effectLst/>
        </p:spPr>
      </p:pic>
      <p:sp>
        <p:nvSpPr>
          <p:cNvPr id="8"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9" name="Oval 8"/>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4</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Effect transition="in" filter="blinds(horizontal)">
                                      <p:cBhvr>
                                        <p:cTn id="12" dur="500"/>
                                        <p:tgtEl>
                                          <p:spTgt spid="6656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6567"/>
                                        </p:tgtEl>
                                        <p:attrNameLst>
                                          <p:attrName>style.visibility</p:attrName>
                                        </p:attrNameLst>
                                      </p:cBhvr>
                                      <p:to>
                                        <p:strVal val="visible"/>
                                      </p:to>
                                    </p:set>
                                    <p:animEffect transition="in" filter="blinds(horizontal)">
                                      <p:cBhvr>
                                        <p:cTn id="17"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a:srcRect/>
          <a:stretch>
            <a:fillRect/>
          </a:stretch>
        </p:blipFill>
        <p:spPr bwMode="auto">
          <a:xfrm>
            <a:off x="3605213" y="1643063"/>
            <a:ext cx="2160587" cy="457200"/>
          </a:xfrm>
          <a:prstGeom prst="rect">
            <a:avLst/>
          </a:prstGeom>
          <a:noFill/>
          <a:ln w="9525">
            <a:miter lim="800000"/>
            <a:headEnd/>
            <a:tailEnd/>
          </a:ln>
          <a:effectLst/>
        </p:spPr>
      </p:pic>
      <p:pic>
        <p:nvPicPr>
          <p:cNvPr id="67587" name="Picture 3"/>
          <p:cNvPicPr>
            <a:picLocks noChangeAspect="1" noChangeArrowheads="1"/>
          </p:cNvPicPr>
          <p:nvPr/>
        </p:nvPicPr>
        <p:blipFill>
          <a:blip r:embed="rId3"/>
          <a:srcRect/>
          <a:stretch>
            <a:fillRect/>
          </a:stretch>
        </p:blipFill>
        <p:spPr bwMode="auto">
          <a:xfrm>
            <a:off x="2159000" y="3028950"/>
            <a:ext cx="5713413" cy="1503363"/>
          </a:xfrm>
          <a:prstGeom prst="rect">
            <a:avLst/>
          </a:prstGeom>
          <a:noFill/>
          <a:ln w="9525">
            <a:miter lim="800000"/>
            <a:headEnd/>
            <a:tailEnd/>
          </a:ln>
          <a:effectLst/>
        </p:spPr>
      </p:pic>
      <p:pic>
        <p:nvPicPr>
          <p:cNvPr id="67588" name="Picture 4"/>
          <p:cNvPicPr>
            <a:picLocks noChangeAspect="1" noChangeArrowheads="1"/>
          </p:cNvPicPr>
          <p:nvPr/>
        </p:nvPicPr>
        <p:blipFill>
          <a:blip r:embed="rId4"/>
          <a:srcRect/>
          <a:stretch>
            <a:fillRect/>
          </a:stretch>
        </p:blipFill>
        <p:spPr bwMode="auto">
          <a:xfrm>
            <a:off x="6748463" y="1627188"/>
            <a:ext cx="3152775" cy="457200"/>
          </a:xfrm>
          <a:prstGeom prst="rect">
            <a:avLst/>
          </a:prstGeom>
          <a:noFill/>
          <a:ln w="9525">
            <a:miter lim="800000"/>
            <a:headEnd/>
            <a:tailEnd/>
          </a:ln>
          <a:effectLst/>
        </p:spPr>
      </p:pic>
      <p:pic>
        <p:nvPicPr>
          <p:cNvPr id="67589" name="Picture 5"/>
          <p:cNvPicPr>
            <a:picLocks noChangeAspect="1" noChangeArrowheads="1"/>
          </p:cNvPicPr>
          <p:nvPr/>
        </p:nvPicPr>
        <p:blipFill>
          <a:blip r:embed="rId5"/>
          <a:srcRect/>
          <a:stretch>
            <a:fillRect/>
          </a:stretch>
        </p:blipFill>
        <p:spPr bwMode="auto">
          <a:xfrm>
            <a:off x="2165350" y="4745038"/>
            <a:ext cx="5811838" cy="990600"/>
          </a:xfrm>
          <a:prstGeom prst="rect">
            <a:avLst/>
          </a:prstGeom>
          <a:noFill/>
          <a:ln w="9525">
            <a:miter lim="800000"/>
            <a:headEnd/>
            <a:tailEnd/>
          </a:ln>
          <a:effectLst/>
        </p:spPr>
      </p:pic>
      <p:sp>
        <p:nvSpPr>
          <p:cNvPr id="8" name="!!2">
            <a:extLst>
              <a:ext uri="{FF2B5EF4-FFF2-40B4-BE49-F238E27FC236}">
                <a16:creationId xmlns:a16="http://schemas.microsoft.com/office/drawing/2014/main" xmlns="" id="{F4B5F415-7490-4054-85B4-10F7AE6D3385}"/>
              </a:ext>
            </a:extLst>
          </p:cNvPr>
          <p:cNvSpPr txBox="1">
            <a:spLocks/>
          </p:cNvSpPr>
          <p:nvPr/>
        </p:nvSpPr>
        <p:spPr>
          <a:xfrm>
            <a:off x="2820691" y="795575"/>
            <a:ext cx="5780868"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latin typeface="Times New Roman" pitchFamily="18" charset="0"/>
                <a:ea typeface="+mj-ea"/>
                <a:cs typeface="Times New Roman" pitchFamily="18" charset="0"/>
              </a:rPr>
              <a:t>Luyện tập 2</a:t>
            </a:r>
            <a:r>
              <a:rPr lang="en-US" sz="2800" noProof="0" smtClean="0">
                <a:latin typeface="Times New Roman" pitchFamily="18" charset="0"/>
                <a:ea typeface="+mj-ea"/>
                <a:cs typeface="Times New Roman" pitchFamily="18" charset="0"/>
              </a:rPr>
              <a:t>. Tính một cách hợp lí:</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9" name="!!2">
            <a:extLst>
              <a:ext uri="{FF2B5EF4-FFF2-40B4-BE49-F238E27FC236}">
                <a16:creationId xmlns:a16="http://schemas.microsoft.com/office/drawing/2014/main" xmlns="" id="{F4B5F415-7490-4054-85B4-10F7AE6D3385}"/>
              </a:ext>
            </a:extLst>
          </p:cNvPr>
          <p:cNvSpPr txBox="1">
            <a:spLocks/>
          </p:cNvSpPr>
          <p:nvPr/>
        </p:nvSpPr>
        <p:spPr>
          <a:xfrm>
            <a:off x="5765371" y="1999276"/>
            <a:ext cx="821410" cy="66901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sz="2800" smtClean="0">
                <a:latin typeface="Times New Roman" pitchFamily="18" charset="0"/>
                <a:ea typeface="+mj-ea"/>
                <a:cs typeface="Times New Roman" pitchFamily="18" charset="0"/>
              </a:rPr>
              <a:t>Giải</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10"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1" name="Oval 10"/>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5</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7587"/>
                                        </p:tgtEl>
                                        <p:attrNameLst>
                                          <p:attrName>style.visibility</p:attrName>
                                        </p:attrNameLst>
                                      </p:cBhvr>
                                      <p:to>
                                        <p:strVal val="visible"/>
                                      </p:to>
                                    </p:set>
                                    <p:animEffect transition="in" filter="blinds(horizontal)">
                                      <p:cBhvr>
                                        <p:cTn id="12" dur="500"/>
                                        <p:tgtEl>
                                          <p:spTgt spid="675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7589"/>
                                        </p:tgtEl>
                                        <p:attrNameLst>
                                          <p:attrName>style.visibility</p:attrName>
                                        </p:attrNameLst>
                                      </p:cBhvr>
                                      <p:to>
                                        <p:strVal val="visible"/>
                                      </p:to>
                                    </p:set>
                                    <p:animEffect transition="in" filter="blinds(horizontal)">
                                      <p:cBhvr>
                                        <p:cTn id="17" dur="500"/>
                                        <p:tgtEl>
                                          <p:spTgt spid="67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3" name="Object 5"/>
          <p:cNvGraphicFramePr>
            <a:graphicFrameLocks noChangeAspect="1"/>
          </p:cNvGraphicFramePr>
          <p:nvPr/>
        </p:nvGraphicFramePr>
        <p:xfrm>
          <a:off x="3068665" y="3529740"/>
          <a:ext cx="2323291" cy="453325"/>
        </p:xfrm>
        <a:graphic>
          <a:graphicData uri="http://schemas.openxmlformats.org/presentationml/2006/ole">
            <p:oleObj spid="_x0000_s68613" name="Equation" r:id="rId3" imgW="1168400" imgH="228600" progId="Equation.DSMT4">
              <p:embed/>
            </p:oleObj>
          </a:graphicData>
        </a:graphic>
      </p:graphicFrame>
      <p:graphicFrame>
        <p:nvGraphicFramePr>
          <p:cNvPr id="68612" name="Object 4"/>
          <p:cNvGraphicFramePr>
            <a:graphicFrameLocks noChangeAspect="1"/>
          </p:cNvGraphicFramePr>
          <p:nvPr/>
        </p:nvGraphicFramePr>
        <p:xfrm>
          <a:off x="2975675" y="4656499"/>
          <a:ext cx="2758700" cy="469566"/>
        </p:xfrm>
        <a:graphic>
          <a:graphicData uri="http://schemas.openxmlformats.org/presentationml/2006/ole">
            <p:oleObj spid="_x0000_s68612" name="Equation" r:id="rId4" imgW="1346200" imgH="228600" progId="Equation.DSMT4">
              <p:embed/>
            </p:oleObj>
          </a:graphicData>
        </a:graphic>
      </p:graphicFrame>
      <p:graphicFrame>
        <p:nvGraphicFramePr>
          <p:cNvPr id="68611" name="Object 3"/>
          <p:cNvGraphicFramePr>
            <a:graphicFrameLocks noChangeAspect="1"/>
          </p:cNvGraphicFramePr>
          <p:nvPr/>
        </p:nvGraphicFramePr>
        <p:xfrm>
          <a:off x="3006670" y="6086958"/>
          <a:ext cx="2305375" cy="461075"/>
        </p:xfrm>
        <a:graphic>
          <a:graphicData uri="http://schemas.openxmlformats.org/presentationml/2006/ole">
            <p:oleObj spid="_x0000_s68611" name="Equation" r:id="rId5" imgW="1143000" imgH="228600" progId="Equation.DSMT4">
              <p:embed/>
            </p:oleObj>
          </a:graphicData>
        </a:graphic>
      </p:graphicFrame>
      <p:sp>
        <p:nvSpPr>
          <p:cNvPr id="68614" name="Rectangle 6"/>
          <p:cNvSpPr>
            <a:spLocks noChangeArrowheads="1"/>
          </p:cNvSpPr>
          <p:nvPr/>
        </p:nvSpPr>
        <p:spPr bwMode="auto">
          <a:xfrm>
            <a:off x="1605364" y="2938790"/>
            <a:ext cx="6625532"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thức ăn mà 80 con gà ăn trong một ngày: </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68615" name="Rectangle 7"/>
          <p:cNvSpPr>
            <a:spLocks noChangeArrowheads="1"/>
          </p:cNvSpPr>
          <p:nvPr/>
        </p:nvSpPr>
        <p:spPr bwMode="auto">
          <a:xfrm>
            <a:off x="1582376" y="4031424"/>
            <a:ext cx="651652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Số thức ăn mà 80 con gà ăn trong 10 ngày: </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68616" name="Rectangle 8"/>
          <p:cNvSpPr>
            <a:spLocks noChangeArrowheads="1"/>
          </p:cNvSpPr>
          <p:nvPr/>
        </p:nvSpPr>
        <p:spPr bwMode="auto">
          <a:xfrm>
            <a:off x="1684281" y="5129467"/>
            <a:ext cx="8157147"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Vậy số ki-lô-gam thức ăn mà gia đình đó cần cho đàn ăn trong 10 ngày là: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11" name="!!2">
            <a:extLst>
              <a:ext uri="{FF2B5EF4-FFF2-40B4-BE49-F238E27FC236}">
                <a16:creationId xmlns:a16="http://schemas.microsoft.com/office/drawing/2014/main" xmlns="" id="{F4B5F415-7490-4054-85B4-10F7AE6D3385}"/>
              </a:ext>
            </a:extLst>
          </p:cNvPr>
          <p:cNvSpPr txBox="1">
            <a:spLocks/>
          </p:cNvSpPr>
          <p:nvPr/>
        </p:nvSpPr>
        <p:spPr>
          <a:xfrm>
            <a:off x="1844298" y="718086"/>
            <a:ext cx="2789695"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200" b="1" smtClean="0">
                <a:latin typeface="Times New Roman" pitchFamily="18" charset="0"/>
                <a:ea typeface="+mj-ea"/>
                <a:cs typeface="Times New Roman" pitchFamily="18" charset="0"/>
              </a:rPr>
              <a:t>Luyện tập 3</a:t>
            </a:r>
            <a:r>
              <a:rPr lang="en-US" sz="2800" b="1" noProof="0" smtClean="0">
                <a:latin typeface="Times New Roman" pitchFamily="18" charset="0"/>
                <a:ea typeface="+mj-ea"/>
                <a:cs typeface="Times New Roman" pitchFamily="18" charset="0"/>
              </a:rPr>
              <a:t>. </a:t>
            </a:r>
            <a:endParaRPr kumimoji="0" lang="en-US" sz="28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9"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0" name="Oval 9"/>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6</a:t>
            </a:r>
            <a:endParaRPr lang="en-US" sz="5400" b="1">
              <a:solidFill>
                <a:srgbClr val="0070C0"/>
              </a:solidFill>
              <a:latin typeface="Times New Roman" pitchFamily="18" charset="0"/>
              <a:cs typeface="Times New Roman" pitchFamily="18" charset="0"/>
            </a:endParaRPr>
          </a:p>
        </p:txBody>
      </p:sp>
      <p:sp>
        <p:nvSpPr>
          <p:cNvPr id="12" name="Rectangle 6"/>
          <p:cNvSpPr>
            <a:spLocks noChangeArrowheads="1"/>
          </p:cNvSpPr>
          <p:nvPr/>
        </p:nvSpPr>
        <p:spPr bwMode="auto">
          <a:xfrm>
            <a:off x="2865291" y="1225823"/>
            <a:ext cx="861378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Một</a:t>
            </a:r>
            <a:r>
              <a:rPr kumimoji="0" lang="en-US" sz="28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gia đình có nuôi 80 con gà. Biết trung bình một con gà ăn 105g thức ăn trong một ngày. Gia đình đó cần bao nhiêu ki – lô – gam thức ăn cho đàn gà trong 10 ngày?</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13" name="!!2">
            <a:extLst>
              <a:ext uri="{FF2B5EF4-FFF2-40B4-BE49-F238E27FC236}">
                <a16:creationId xmlns:a16="http://schemas.microsoft.com/office/drawing/2014/main" xmlns="" id="{F4B5F415-7490-4054-85B4-10F7AE6D3385}"/>
              </a:ext>
            </a:extLst>
          </p:cNvPr>
          <p:cNvSpPr txBox="1">
            <a:spLocks/>
          </p:cNvSpPr>
          <p:nvPr/>
        </p:nvSpPr>
        <p:spPr>
          <a:xfrm>
            <a:off x="1500752" y="2311828"/>
            <a:ext cx="994475"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200" b="1" smtClean="0">
                <a:latin typeface="Times New Roman" pitchFamily="18" charset="0"/>
                <a:ea typeface="+mj-ea"/>
                <a:cs typeface="Times New Roman" pitchFamily="18" charset="0"/>
              </a:rPr>
              <a:t>Giải</a:t>
            </a:r>
            <a:endParaRPr kumimoji="0" lang="en-US" sz="28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8614"/>
                                        </p:tgtEl>
                                        <p:attrNameLst>
                                          <p:attrName>style.visibility</p:attrName>
                                        </p:attrNameLst>
                                      </p:cBhvr>
                                      <p:to>
                                        <p:strVal val="visible"/>
                                      </p:to>
                                    </p:set>
                                    <p:animEffect transition="in" filter="blinds(horizontal)">
                                      <p:cBhvr>
                                        <p:cTn id="22" dur="500"/>
                                        <p:tgtEl>
                                          <p:spTgt spid="686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8613"/>
                                        </p:tgtEl>
                                        <p:attrNameLst>
                                          <p:attrName>style.visibility</p:attrName>
                                        </p:attrNameLst>
                                      </p:cBhvr>
                                      <p:to>
                                        <p:strVal val="visible"/>
                                      </p:to>
                                    </p:set>
                                    <p:animEffect transition="in" filter="blinds(horizontal)">
                                      <p:cBhvr>
                                        <p:cTn id="27" dur="500"/>
                                        <p:tgtEl>
                                          <p:spTgt spid="686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8615"/>
                                        </p:tgtEl>
                                        <p:attrNameLst>
                                          <p:attrName>style.visibility</p:attrName>
                                        </p:attrNameLst>
                                      </p:cBhvr>
                                      <p:to>
                                        <p:strVal val="visible"/>
                                      </p:to>
                                    </p:set>
                                    <p:animEffect transition="in" filter="blinds(horizontal)">
                                      <p:cBhvr>
                                        <p:cTn id="32" dur="500"/>
                                        <p:tgtEl>
                                          <p:spTgt spid="686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8612"/>
                                        </p:tgtEl>
                                        <p:attrNameLst>
                                          <p:attrName>style.visibility</p:attrName>
                                        </p:attrNameLst>
                                      </p:cBhvr>
                                      <p:to>
                                        <p:strVal val="visible"/>
                                      </p:to>
                                    </p:set>
                                    <p:animEffect transition="in" filter="blinds(horizontal)">
                                      <p:cBhvr>
                                        <p:cTn id="37" dur="500"/>
                                        <p:tgtEl>
                                          <p:spTgt spid="686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8616"/>
                                        </p:tgtEl>
                                        <p:attrNameLst>
                                          <p:attrName>style.visibility</p:attrName>
                                        </p:attrNameLst>
                                      </p:cBhvr>
                                      <p:to>
                                        <p:strVal val="visible"/>
                                      </p:to>
                                    </p:set>
                                    <p:animEffect transition="in" filter="blinds(horizontal)">
                                      <p:cBhvr>
                                        <p:cTn id="42" dur="500"/>
                                        <p:tgtEl>
                                          <p:spTgt spid="686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8611"/>
                                        </p:tgtEl>
                                        <p:attrNameLst>
                                          <p:attrName>style.visibility</p:attrName>
                                        </p:attrNameLst>
                                      </p:cBhvr>
                                      <p:to>
                                        <p:strVal val="visible"/>
                                      </p:to>
                                    </p:set>
                                    <p:animEffect transition="in" filter="blinds(horizontal)">
                                      <p:cBhvr>
                                        <p:cTn id="47" dur="5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5" grpId="0"/>
      <p:bldP spid="68616"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781947" y="645759"/>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solidFill>
                  <a:schemeClr val="accent2">
                    <a:lumMod val="75000"/>
                  </a:schemeClr>
                </a:solidFill>
                <a:latin typeface="Times New Roman" pitchFamily="18" charset="0"/>
                <a:ea typeface="+mj-ea"/>
                <a:cs typeface="Times New Roman" pitchFamily="18" charset="0"/>
              </a:rPr>
              <a:t>II. Phép chia</a:t>
            </a:r>
            <a:endParaRPr kumimoji="0" lang="en-US" sz="28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sp>
        <p:nvSpPr>
          <p:cNvPr id="3" name="TextBox 2"/>
          <p:cNvSpPr txBox="1"/>
          <p:nvPr/>
        </p:nvSpPr>
        <p:spPr>
          <a:xfrm>
            <a:off x="2775488" y="1185308"/>
            <a:ext cx="3082871" cy="523220"/>
          </a:xfrm>
          <a:prstGeom prst="rect">
            <a:avLst/>
          </a:prstGeom>
          <a:noFill/>
        </p:spPr>
        <p:txBody>
          <a:bodyPr wrap="square" rtlCol="0">
            <a:spAutoFit/>
          </a:bodyPr>
          <a:lstStyle/>
          <a:p>
            <a:r>
              <a:rPr lang="en-US" sz="2800" b="1" smtClean="0">
                <a:solidFill>
                  <a:schemeClr val="tx2">
                    <a:lumMod val="50000"/>
                  </a:schemeClr>
                </a:solidFill>
                <a:latin typeface="Times New Roman" pitchFamily="18" charset="0"/>
                <a:cs typeface="Times New Roman" pitchFamily="18" charset="0"/>
              </a:rPr>
              <a:t>1. Phép chia hết</a:t>
            </a:r>
            <a:endParaRPr lang="en-US" sz="2800" b="1" dirty="0" smtClean="0">
              <a:solidFill>
                <a:schemeClr val="tx2">
                  <a:lumMod val="50000"/>
                </a:schemeClr>
              </a:solidFill>
              <a:latin typeface="Times New Roman" pitchFamily="18" charset="0"/>
              <a:cs typeface="Times New Roman" pitchFamily="18" charset="0"/>
            </a:endParaRPr>
          </a:p>
        </p:txBody>
      </p:sp>
      <p:sp>
        <p:nvSpPr>
          <p:cNvPr id="6" name="TextBox 5"/>
          <p:cNvSpPr txBox="1"/>
          <p:nvPr/>
        </p:nvSpPr>
        <p:spPr>
          <a:xfrm>
            <a:off x="3409627" y="2245257"/>
            <a:ext cx="2200759"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chia)</a:t>
            </a:r>
            <a:endParaRPr lang="en-US" sz="2800" dirty="0">
              <a:latin typeface="Times New Roman" pitchFamily="18" charset="0"/>
              <a:cs typeface="Times New Roman" pitchFamily="18" charset="0"/>
            </a:endParaRPr>
          </a:p>
        </p:txBody>
      </p:sp>
      <p:sp>
        <p:nvSpPr>
          <p:cNvPr id="7" name="TextBox 6"/>
          <p:cNvSpPr txBox="1"/>
          <p:nvPr/>
        </p:nvSpPr>
        <p:spPr>
          <a:xfrm>
            <a:off x="5596183" y="2214261"/>
            <a:ext cx="1728371"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chia)</a:t>
            </a:r>
            <a:endParaRPr lang="en-US" sz="2800" dirty="0">
              <a:latin typeface="Times New Roman" pitchFamily="18" charset="0"/>
              <a:cs typeface="Times New Roman" pitchFamily="18" charset="0"/>
            </a:endParaRPr>
          </a:p>
        </p:txBody>
      </p:sp>
      <p:sp>
        <p:nvSpPr>
          <p:cNvPr id="8" name="TextBox 7"/>
          <p:cNvSpPr txBox="1"/>
          <p:nvPr/>
        </p:nvSpPr>
        <p:spPr>
          <a:xfrm>
            <a:off x="7657453" y="2183265"/>
            <a:ext cx="1728371"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Thương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aphicFrame>
        <p:nvGraphicFramePr>
          <p:cNvPr id="11" name="Object 10"/>
          <p:cNvGraphicFramePr>
            <a:graphicFrameLocks noChangeAspect="1"/>
          </p:cNvGraphicFramePr>
          <p:nvPr/>
        </p:nvGraphicFramePr>
        <p:xfrm>
          <a:off x="4333460" y="1581150"/>
          <a:ext cx="7054850" cy="600075"/>
        </p:xfrm>
        <a:graphic>
          <a:graphicData uri="http://schemas.openxmlformats.org/presentationml/2006/ole">
            <p:oleObj spid="_x0000_s112643" name="Equation" r:id="rId3" imgW="2387520" imgH="203040" progId="Equation.DSMT4">
              <p:embed/>
            </p:oleObj>
          </a:graphicData>
        </a:graphic>
      </p:graphicFrame>
      <p:sp>
        <p:nvSpPr>
          <p:cNvPr id="12" name="TextBox 11"/>
          <p:cNvSpPr txBox="1"/>
          <p:nvPr/>
        </p:nvSpPr>
        <p:spPr>
          <a:xfrm>
            <a:off x="3050583" y="2847108"/>
            <a:ext cx="1273445"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Lưu ý:</a:t>
            </a:r>
            <a:endParaRPr lang="en-US" sz="2800" b="1" i="1" dirty="0">
              <a:latin typeface="Times New Roman" pitchFamily="18" charset="0"/>
              <a:cs typeface="Times New Roman" pitchFamily="18" charset="0"/>
            </a:endParaRPr>
          </a:p>
        </p:txBody>
      </p:sp>
      <p:sp>
        <p:nvSpPr>
          <p:cNvPr id="13" name="TextBox 12"/>
          <p:cNvSpPr txBox="1"/>
          <p:nvPr/>
        </p:nvSpPr>
        <p:spPr>
          <a:xfrm>
            <a:off x="4259452" y="2847108"/>
            <a:ext cx="7286786" cy="954107"/>
          </a:xfrm>
          <a:prstGeom prst="rect">
            <a:avLst/>
          </a:prstGeom>
          <a:noFill/>
        </p:spPr>
        <p:txBody>
          <a:bodyPr wrap="square" rtlCol="0">
            <a:spAutoFit/>
          </a:bodyPr>
          <a:lstStyle/>
          <a:p>
            <a:pPr>
              <a:buFontTx/>
              <a:buChar char="-"/>
            </a:pPr>
            <a:r>
              <a:rPr lang="en-US" sz="2800" smtClean="0">
                <a:latin typeface="Times New Roman" pitchFamily="18" charset="0"/>
                <a:cs typeface="Times New Roman" pitchFamily="18" charset="0"/>
              </a:rPr>
              <a:t> Nếu a : b = q thì a= bq</a:t>
            </a:r>
          </a:p>
          <a:p>
            <a:pPr>
              <a:buFontTx/>
              <a:buChar char="-"/>
            </a:pPr>
            <a:r>
              <a:rPr lang="en-US" sz="2800" smtClean="0">
                <a:latin typeface="Times New Roman" pitchFamily="18" charset="0"/>
                <a:cs typeface="Times New Roman" pitchFamily="18" charset="0"/>
              </a:rPr>
              <a:t> Nếu a: b = q và           thì a : q = b </a:t>
            </a:r>
            <a:endParaRPr lang="en-US" sz="2800" dirty="0">
              <a:latin typeface="Times New Roman" pitchFamily="18" charset="0"/>
              <a:cs typeface="Times New Roman" pitchFamily="18" charset="0"/>
            </a:endParaRPr>
          </a:p>
        </p:txBody>
      </p:sp>
      <p:graphicFrame>
        <p:nvGraphicFramePr>
          <p:cNvPr id="112644" name="Object 4"/>
          <p:cNvGraphicFramePr>
            <a:graphicFrameLocks noChangeAspect="1"/>
          </p:cNvGraphicFramePr>
          <p:nvPr/>
        </p:nvGraphicFramePr>
        <p:xfrm>
          <a:off x="6801603" y="3341311"/>
          <a:ext cx="851848" cy="486770"/>
        </p:xfrm>
        <a:graphic>
          <a:graphicData uri="http://schemas.openxmlformats.org/presentationml/2006/ole">
            <p:oleObj spid="_x0000_s112644" name="Equation" r:id="rId4" imgW="355320" imgH="203040" progId="Equation.DSMT4">
              <p:embed/>
            </p:oleObj>
          </a:graphicData>
        </a:graphic>
      </p:graphicFrame>
      <p:sp>
        <p:nvSpPr>
          <p:cNvPr id="14" name="TextBox 13"/>
          <p:cNvSpPr txBox="1"/>
          <p:nvPr/>
        </p:nvSpPr>
        <p:spPr>
          <a:xfrm>
            <a:off x="3109991" y="3789921"/>
            <a:ext cx="2655377"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Hoạt động 3</a:t>
            </a:r>
            <a:endParaRPr lang="en-US" sz="2800" b="1" i="1" dirty="0">
              <a:latin typeface="Times New Roman" pitchFamily="18" charset="0"/>
              <a:cs typeface="Times New Roman" pitchFamily="18" charset="0"/>
            </a:endParaRPr>
          </a:p>
        </p:txBody>
      </p:sp>
      <p:sp>
        <p:nvSpPr>
          <p:cNvPr id="15" name="TextBox 14"/>
          <p:cNvSpPr txBox="1"/>
          <p:nvPr/>
        </p:nvSpPr>
        <p:spPr>
          <a:xfrm>
            <a:off x="3205568" y="4334945"/>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Tính: </a:t>
            </a:r>
            <a:endParaRPr lang="en-US" sz="2800" dirty="0">
              <a:latin typeface="Times New Roman" pitchFamily="18" charset="0"/>
              <a:cs typeface="Times New Roman" pitchFamily="18" charset="0"/>
            </a:endParaRPr>
          </a:p>
        </p:txBody>
      </p:sp>
      <p:graphicFrame>
        <p:nvGraphicFramePr>
          <p:cNvPr id="16" name="Object 15"/>
          <p:cNvGraphicFramePr>
            <a:graphicFrameLocks noChangeAspect="1"/>
          </p:cNvGraphicFramePr>
          <p:nvPr/>
        </p:nvGraphicFramePr>
        <p:xfrm>
          <a:off x="4149241" y="4420071"/>
          <a:ext cx="1302466" cy="350664"/>
        </p:xfrm>
        <a:graphic>
          <a:graphicData uri="http://schemas.openxmlformats.org/presentationml/2006/ole">
            <p:oleObj spid="_x0000_s112645" name="Equation" r:id="rId5" imgW="660240" imgH="177480" progId="Equation.DSMT4">
              <p:embed/>
            </p:oleObj>
          </a:graphicData>
        </a:graphic>
      </p:graphicFrame>
      <p:graphicFrame>
        <p:nvGraphicFramePr>
          <p:cNvPr id="17" name="Object 16"/>
          <p:cNvGraphicFramePr>
            <a:graphicFrameLocks noChangeAspect="1"/>
          </p:cNvGraphicFramePr>
          <p:nvPr/>
        </p:nvGraphicFramePr>
        <p:xfrm>
          <a:off x="5800455" y="4352984"/>
          <a:ext cx="1452751" cy="1252372"/>
        </p:xfrm>
        <a:graphic>
          <a:graphicData uri="http://schemas.openxmlformats.org/presentationml/2006/ole">
            <p:oleObj spid="_x0000_s112646" name="Equation" r:id="rId6" imgW="736560" imgH="634680" progId="Equation.DSMT4">
              <p:embed/>
            </p:oleObj>
          </a:graphicData>
        </a:graphic>
      </p:graphicFrame>
      <p:sp>
        <p:nvSpPr>
          <p:cNvPr id="18" name="TextBox 17"/>
          <p:cNvSpPr txBox="1"/>
          <p:nvPr/>
        </p:nvSpPr>
        <p:spPr>
          <a:xfrm>
            <a:off x="3295974" y="5572226"/>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Vậy: </a:t>
            </a:r>
            <a:endParaRPr lang="en-US" sz="2800" dirty="0">
              <a:latin typeface="Times New Roman" pitchFamily="18" charset="0"/>
              <a:cs typeface="Times New Roman" pitchFamily="18" charset="0"/>
            </a:endParaRPr>
          </a:p>
        </p:txBody>
      </p:sp>
      <p:graphicFrame>
        <p:nvGraphicFramePr>
          <p:cNvPr id="112647" name="Object 7"/>
          <p:cNvGraphicFramePr>
            <a:graphicFrameLocks noChangeAspect="1"/>
          </p:cNvGraphicFramePr>
          <p:nvPr/>
        </p:nvGraphicFramePr>
        <p:xfrm>
          <a:off x="4194687" y="5660957"/>
          <a:ext cx="1878558" cy="350664"/>
        </p:xfrm>
        <a:graphic>
          <a:graphicData uri="http://schemas.openxmlformats.org/presentationml/2006/ole">
            <p:oleObj spid="_x0000_s112647" name="Equation" r:id="rId7" imgW="952200" imgH="177480" progId="Equation.DSMT4">
              <p:embed/>
            </p:oleObj>
          </a:graphicData>
        </a:graphic>
      </p:graphicFrame>
      <p:grpSp>
        <p:nvGrpSpPr>
          <p:cNvPr id="24" name="Group 23"/>
          <p:cNvGrpSpPr/>
          <p:nvPr/>
        </p:nvGrpSpPr>
        <p:grpSpPr>
          <a:xfrm>
            <a:off x="6509288" y="4370521"/>
            <a:ext cx="743919" cy="1255363"/>
            <a:chOff x="6509288" y="4308529"/>
            <a:chExt cx="743919" cy="1255363"/>
          </a:xfrm>
        </p:grpSpPr>
        <p:cxnSp>
          <p:nvCxnSpPr>
            <p:cNvPr id="21" name="Straight Connector 20"/>
            <p:cNvCxnSpPr/>
            <p:nvPr/>
          </p:nvCxnSpPr>
          <p:spPr>
            <a:xfrm flipH="1">
              <a:off x="6509288" y="4308529"/>
              <a:ext cx="15498" cy="1255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509288" y="4680488"/>
              <a:ext cx="7439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22" name="Oval 21"/>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7</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par>
                                <p:cTn id="43" presetID="3" presetClass="entr" presetSubtype="10" fill="hold" nodeType="withEffect">
                                  <p:stCondLst>
                                    <p:cond delay="0"/>
                                  </p:stCondLst>
                                  <p:childTnLst>
                                    <p:set>
                                      <p:cBhvr>
                                        <p:cTn id="44" dur="1" fill="hold">
                                          <p:stCondLst>
                                            <p:cond delay="0"/>
                                          </p:stCondLst>
                                        </p:cTn>
                                        <p:tgtEl>
                                          <p:spTgt spid="112644"/>
                                        </p:tgtEl>
                                        <p:attrNameLst>
                                          <p:attrName>style.visibility</p:attrName>
                                        </p:attrNameLst>
                                      </p:cBhvr>
                                      <p:to>
                                        <p:strVal val="visible"/>
                                      </p:to>
                                    </p:set>
                                    <p:animEffect transition="in" filter="blinds(horizontal)">
                                      <p:cBhvr>
                                        <p:cTn id="45" dur="500"/>
                                        <p:tgtEl>
                                          <p:spTgt spid="11264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par>
                                <p:cTn id="56" presetID="3" presetClass="entr" presetSubtype="1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linds(horizontal)">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linds(horizontal)">
                                      <p:cBhvr>
                                        <p:cTn id="63" dur="500"/>
                                        <p:tgtEl>
                                          <p:spTgt spid="17"/>
                                        </p:tgtEl>
                                      </p:cBhvr>
                                    </p:animEffect>
                                  </p:childTnLst>
                                </p:cTn>
                              </p:par>
                              <p:par>
                                <p:cTn id="64" presetID="3" presetClass="entr" presetSubtype="10"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blinds(horizontal)">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112647"/>
                                        </p:tgtEl>
                                        <p:attrNameLst>
                                          <p:attrName>style.visibility</p:attrName>
                                        </p:attrNameLst>
                                      </p:cBhvr>
                                      <p:to>
                                        <p:strVal val="visible"/>
                                      </p:to>
                                    </p:set>
                                    <p:animEffect transition="in" filter="blinds(horizontal)">
                                      <p:cBhvr>
                                        <p:cTn id="76" dur="500"/>
                                        <p:tgtEl>
                                          <p:spTgt spid="112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P spid="7" grpId="0"/>
      <p:bldP spid="8" grpId="0"/>
      <p:bldP spid="12" grpId="0"/>
      <p:bldP spid="13" grpId="0"/>
      <p:bldP spid="14" grpId="0"/>
      <p:bldP spid="15"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7998" y="2999508"/>
            <a:ext cx="2655377"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Luyện tập 3</a:t>
            </a:r>
            <a:endParaRPr lang="en-US" sz="2800" b="1" i="1" dirty="0">
              <a:latin typeface="Times New Roman" pitchFamily="18" charset="0"/>
              <a:cs typeface="Times New Roman" pitchFamily="18" charset="0"/>
            </a:endParaRPr>
          </a:p>
        </p:txBody>
      </p:sp>
      <p:sp>
        <p:nvSpPr>
          <p:cNvPr id="5" name="TextBox 4"/>
          <p:cNvSpPr txBox="1"/>
          <p:nvPr/>
        </p:nvSpPr>
        <p:spPr>
          <a:xfrm>
            <a:off x="2967923" y="811664"/>
            <a:ext cx="2655377"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Ví dụ 3.</a:t>
            </a:r>
            <a:endParaRPr lang="en-US" sz="2800" b="1" i="1" dirty="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5286214" y="920475"/>
          <a:ext cx="1452558" cy="363140"/>
        </p:xfrm>
        <a:graphic>
          <a:graphicData uri="http://schemas.openxmlformats.org/presentationml/2006/ole">
            <p:oleObj spid="_x0000_s113666" name="Equation" r:id="rId3" imgW="711000" imgH="177480" progId="Equation.DSMT4">
              <p:embed/>
            </p:oleObj>
          </a:graphicData>
        </a:graphic>
      </p:graphicFrame>
      <p:graphicFrame>
        <p:nvGraphicFramePr>
          <p:cNvPr id="113667" name="Object 3"/>
          <p:cNvGraphicFramePr>
            <a:graphicFrameLocks noChangeAspect="1"/>
          </p:cNvGraphicFramePr>
          <p:nvPr/>
        </p:nvGraphicFramePr>
        <p:xfrm>
          <a:off x="4562313" y="2564236"/>
          <a:ext cx="2023206" cy="363139"/>
        </p:xfrm>
        <a:graphic>
          <a:graphicData uri="http://schemas.openxmlformats.org/presentationml/2006/ole">
            <p:oleObj spid="_x0000_s113667" name="Equation" r:id="rId4" imgW="990360" imgH="177480" progId="Equation.DSMT4">
              <p:embed/>
            </p:oleObj>
          </a:graphicData>
        </a:graphic>
      </p:graphicFrame>
      <p:graphicFrame>
        <p:nvGraphicFramePr>
          <p:cNvPr id="113668" name="Object 4"/>
          <p:cNvGraphicFramePr>
            <a:graphicFrameLocks noChangeAspect="1"/>
          </p:cNvGraphicFramePr>
          <p:nvPr/>
        </p:nvGraphicFramePr>
        <p:xfrm>
          <a:off x="7277529" y="917524"/>
          <a:ext cx="1504435" cy="1763821"/>
        </p:xfrm>
        <a:graphic>
          <a:graphicData uri="http://schemas.openxmlformats.org/presentationml/2006/ole">
            <p:oleObj spid="_x0000_s113668" name="Equation" r:id="rId5" imgW="736560" imgH="863280" progId="Equation.DSMT4">
              <p:embed/>
            </p:oleObj>
          </a:graphicData>
        </a:graphic>
      </p:graphicFrame>
      <p:graphicFrame>
        <p:nvGraphicFramePr>
          <p:cNvPr id="9" name="Object 8"/>
          <p:cNvGraphicFramePr>
            <a:graphicFrameLocks noChangeAspect="1"/>
          </p:cNvGraphicFramePr>
          <p:nvPr/>
        </p:nvGraphicFramePr>
        <p:xfrm>
          <a:off x="4807084" y="3539502"/>
          <a:ext cx="1634128" cy="363139"/>
        </p:xfrm>
        <a:graphic>
          <a:graphicData uri="http://schemas.openxmlformats.org/presentationml/2006/ole">
            <p:oleObj spid="_x0000_s113669" name="Equation" r:id="rId6" imgW="799920" imgH="177480" progId="Equation.DSMT4">
              <p:embed/>
            </p:oleObj>
          </a:graphicData>
        </a:graphic>
      </p:graphicFrame>
      <p:graphicFrame>
        <p:nvGraphicFramePr>
          <p:cNvPr id="113671" name="Object 7"/>
          <p:cNvGraphicFramePr>
            <a:graphicFrameLocks noChangeAspect="1"/>
          </p:cNvGraphicFramePr>
          <p:nvPr/>
        </p:nvGraphicFramePr>
        <p:xfrm>
          <a:off x="7173647" y="3475363"/>
          <a:ext cx="1737882" cy="1763820"/>
        </p:xfrm>
        <a:graphic>
          <a:graphicData uri="http://schemas.openxmlformats.org/presentationml/2006/ole">
            <p:oleObj spid="_x0000_s113671" name="Equation" r:id="rId7" imgW="850680" imgH="863280" progId="Equation.DSMT4">
              <p:embed/>
            </p:oleObj>
          </a:graphicData>
        </a:graphic>
      </p:graphicFrame>
      <p:graphicFrame>
        <p:nvGraphicFramePr>
          <p:cNvPr id="113672" name="Object 8"/>
          <p:cNvGraphicFramePr>
            <a:graphicFrameLocks noChangeAspect="1"/>
          </p:cNvGraphicFramePr>
          <p:nvPr/>
        </p:nvGraphicFramePr>
        <p:xfrm>
          <a:off x="4916487" y="5167255"/>
          <a:ext cx="2412284" cy="363139"/>
        </p:xfrm>
        <a:graphic>
          <a:graphicData uri="http://schemas.openxmlformats.org/presentationml/2006/ole">
            <p:oleObj spid="_x0000_s113672" name="Equation" r:id="rId8" imgW="1180800" imgH="177480" progId="Equation.DSMT4">
              <p:embed/>
            </p:oleObj>
          </a:graphicData>
        </a:graphic>
      </p:graphicFrame>
      <p:grpSp>
        <p:nvGrpSpPr>
          <p:cNvPr id="13" name="Group 12"/>
          <p:cNvGrpSpPr/>
          <p:nvPr/>
        </p:nvGrpSpPr>
        <p:grpSpPr>
          <a:xfrm>
            <a:off x="8167608" y="852409"/>
            <a:ext cx="743919" cy="1797804"/>
            <a:chOff x="6509288" y="4308529"/>
            <a:chExt cx="743919" cy="1255363"/>
          </a:xfrm>
        </p:grpSpPr>
        <p:cxnSp>
          <p:nvCxnSpPr>
            <p:cNvPr id="14" name="Straight Connector 13"/>
            <p:cNvCxnSpPr/>
            <p:nvPr/>
          </p:nvCxnSpPr>
          <p:spPr>
            <a:xfrm flipH="1">
              <a:off x="6509288" y="4308529"/>
              <a:ext cx="15498" cy="1255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509288" y="4680488"/>
              <a:ext cx="7439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8196022" y="3407045"/>
            <a:ext cx="743919" cy="1738394"/>
            <a:chOff x="6509288" y="4308529"/>
            <a:chExt cx="743919" cy="1255363"/>
          </a:xfrm>
        </p:grpSpPr>
        <p:cxnSp>
          <p:nvCxnSpPr>
            <p:cNvPr id="17" name="Straight Connector 16"/>
            <p:cNvCxnSpPr/>
            <p:nvPr/>
          </p:nvCxnSpPr>
          <p:spPr>
            <a:xfrm flipH="1">
              <a:off x="6509288" y="4308529"/>
              <a:ext cx="15498" cy="1255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509288" y="4680488"/>
              <a:ext cx="7439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383439" y="785833"/>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Tính: </a:t>
            </a:r>
            <a:endParaRPr lang="en-US" sz="2800" dirty="0">
              <a:latin typeface="Times New Roman" pitchFamily="18" charset="0"/>
              <a:cs typeface="Times New Roman" pitchFamily="18" charset="0"/>
            </a:endParaRPr>
          </a:p>
        </p:txBody>
      </p:sp>
      <p:sp>
        <p:nvSpPr>
          <p:cNvPr id="20" name="TextBox 19"/>
          <p:cNvSpPr txBox="1"/>
          <p:nvPr/>
        </p:nvSpPr>
        <p:spPr>
          <a:xfrm>
            <a:off x="3729927" y="2441568"/>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Vậy: </a:t>
            </a:r>
            <a:endParaRPr lang="en-US" sz="2800" dirty="0">
              <a:latin typeface="Times New Roman" pitchFamily="18" charset="0"/>
              <a:cs typeface="Times New Roman" pitchFamily="18" charset="0"/>
            </a:endParaRPr>
          </a:p>
        </p:txBody>
      </p:sp>
      <p:sp>
        <p:nvSpPr>
          <p:cNvPr id="21" name="TextBox 20"/>
          <p:cNvSpPr txBox="1"/>
          <p:nvPr/>
        </p:nvSpPr>
        <p:spPr>
          <a:xfrm>
            <a:off x="3871996" y="3482538"/>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Tính: </a:t>
            </a:r>
            <a:endParaRPr lang="en-US" sz="2800" dirty="0">
              <a:latin typeface="Times New Roman" pitchFamily="18" charset="0"/>
              <a:cs typeface="Times New Roman" pitchFamily="18" charset="0"/>
            </a:endParaRPr>
          </a:p>
        </p:txBody>
      </p:sp>
      <p:sp>
        <p:nvSpPr>
          <p:cNvPr id="22" name="TextBox 21"/>
          <p:cNvSpPr txBox="1"/>
          <p:nvPr/>
        </p:nvSpPr>
        <p:spPr>
          <a:xfrm>
            <a:off x="4039893" y="5076280"/>
            <a:ext cx="963478" cy="523220"/>
          </a:xfrm>
          <a:prstGeom prst="rect">
            <a:avLst/>
          </a:prstGeom>
          <a:noFill/>
        </p:spPr>
        <p:txBody>
          <a:bodyPr wrap="square" rtlCol="0">
            <a:spAutoFit/>
          </a:bodyPr>
          <a:lstStyle/>
          <a:p>
            <a:r>
              <a:rPr lang="en-US" sz="2800" smtClean="0">
                <a:latin typeface="Times New Roman" pitchFamily="18" charset="0"/>
                <a:cs typeface="Times New Roman" pitchFamily="18" charset="0"/>
              </a:rPr>
              <a:t>Vậy: </a:t>
            </a:r>
            <a:endParaRPr lang="en-US" sz="2800" dirty="0">
              <a:latin typeface="Times New Roman" pitchFamily="18" charset="0"/>
              <a:cs typeface="Times New Roman" pitchFamily="18" charset="0"/>
            </a:endParaRPr>
          </a:p>
        </p:txBody>
      </p:sp>
      <p:sp>
        <p:nvSpPr>
          <p:cNvPr id="23"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24" name="Oval 23"/>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8</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3668"/>
                                        </p:tgtEl>
                                        <p:attrNameLst>
                                          <p:attrName>style.visibility</p:attrName>
                                        </p:attrNameLst>
                                      </p:cBhvr>
                                      <p:to>
                                        <p:strVal val="visible"/>
                                      </p:to>
                                    </p:set>
                                    <p:animEffect transition="in" filter="blinds(horizontal)">
                                      <p:cBhvr>
                                        <p:cTn id="20" dur="500"/>
                                        <p:tgtEl>
                                          <p:spTgt spid="113668"/>
                                        </p:tgtEl>
                                      </p:cBhvr>
                                    </p:animEffect>
                                  </p:childTnLst>
                                </p:cTn>
                              </p:par>
                              <p:par>
                                <p:cTn id="21" presetID="3"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3667"/>
                                        </p:tgtEl>
                                        <p:attrNameLst>
                                          <p:attrName>style.visibility</p:attrName>
                                        </p:attrNameLst>
                                      </p:cBhvr>
                                      <p:to>
                                        <p:strVal val="visible"/>
                                      </p:to>
                                    </p:set>
                                    <p:animEffect transition="in" filter="blinds(horizontal)">
                                      <p:cBhvr>
                                        <p:cTn id="33" dur="500"/>
                                        <p:tgtEl>
                                          <p:spTgt spid="1136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linds(horizontal)">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13671"/>
                                        </p:tgtEl>
                                        <p:attrNameLst>
                                          <p:attrName>style.visibility</p:attrName>
                                        </p:attrNameLst>
                                      </p:cBhvr>
                                      <p:to>
                                        <p:strVal val="visible"/>
                                      </p:to>
                                    </p:set>
                                    <p:animEffect transition="in" filter="blinds(horizontal)">
                                      <p:cBhvr>
                                        <p:cTn id="53" dur="500"/>
                                        <p:tgtEl>
                                          <p:spTgt spid="113671"/>
                                        </p:tgtEl>
                                      </p:cBhvr>
                                    </p:animEffect>
                                  </p:childTnLst>
                                </p:cTn>
                              </p:par>
                              <p:par>
                                <p:cTn id="54" presetID="3"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linds(horizontal)">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00"/>
                                        <p:tgtEl>
                                          <p:spTgt spid="22"/>
                                        </p:tgtEl>
                                      </p:cBhvr>
                                    </p:animEffect>
                                  </p:childTnLst>
                                </p:cTn>
                              </p:par>
                              <p:par>
                                <p:cTn id="62" presetID="3" presetClass="entr" presetSubtype="10" fill="hold" nodeType="withEffect">
                                  <p:stCondLst>
                                    <p:cond delay="0"/>
                                  </p:stCondLst>
                                  <p:childTnLst>
                                    <p:set>
                                      <p:cBhvr>
                                        <p:cTn id="63" dur="1" fill="hold">
                                          <p:stCondLst>
                                            <p:cond delay="0"/>
                                          </p:stCondLst>
                                        </p:cTn>
                                        <p:tgtEl>
                                          <p:spTgt spid="113672"/>
                                        </p:tgtEl>
                                        <p:attrNameLst>
                                          <p:attrName>style.visibility</p:attrName>
                                        </p:attrNameLst>
                                      </p:cBhvr>
                                      <p:to>
                                        <p:strVal val="visible"/>
                                      </p:to>
                                    </p:set>
                                    <p:animEffect transition="in" filter="blinds(horizontal)">
                                      <p:cBhvr>
                                        <p:cTn id="64" dur="500"/>
                                        <p:tgtEl>
                                          <p:spTgt spid="113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5" name="!!2">
            <a:extLst>
              <a:ext uri="{FF2B5EF4-FFF2-40B4-BE49-F238E27FC236}">
                <a16:creationId xmlns:a16="http://schemas.microsoft.com/office/drawing/2014/main" xmlns="" id="{F4B5F415-7490-4054-85B4-10F7AE6D3385}"/>
              </a:ext>
            </a:extLst>
          </p:cNvPr>
          <p:cNvSpPr txBox="1">
            <a:spLocks/>
          </p:cNvSpPr>
          <p:nvPr/>
        </p:nvSpPr>
        <p:spPr>
          <a:xfrm>
            <a:off x="2781947" y="645759"/>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solidFill>
                  <a:schemeClr val="accent2">
                    <a:lumMod val="75000"/>
                  </a:schemeClr>
                </a:solidFill>
                <a:latin typeface="Times New Roman" pitchFamily="18" charset="0"/>
                <a:ea typeface="+mj-ea"/>
                <a:cs typeface="Times New Roman" pitchFamily="18" charset="0"/>
              </a:rPr>
              <a:t>II. Phép chia</a:t>
            </a:r>
            <a:endParaRPr kumimoji="0" lang="en-US" sz="28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sp>
        <p:nvSpPr>
          <p:cNvPr id="6" name="TextBox 5"/>
          <p:cNvSpPr txBox="1"/>
          <p:nvPr/>
        </p:nvSpPr>
        <p:spPr>
          <a:xfrm>
            <a:off x="2775488" y="1185308"/>
            <a:ext cx="3082871" cy="523220"/>
          </a:xfrm>
          <a:prstGeom prst="rect">
            <a:avLst/>
          </a:prstGeom>
          <a:noFill/>
        </p:spPr>
        <p:txBody>
          <a:bodyPr wrap="square" rtlCol="0">
            <a:spAutoFit/>
          </a:bodyPr>
          <a:lstStyle/>
          <a:p>
            <a:r>
              <a:rPr lang="en-US" sz="2800" b="1" smtClean="0">
                <a:solidFill>
                  <a:schemeClr val="tx2">
                    <a:lumMod val="50000"/>
                  </a:schemeClr>
                </a:solidFill>
                <a:latin typeface="Times New Roman" pitchFamily="18" charset="0"/>
                <a:cs typeface="Times New Roman" pitchFamily="18" charset="0"/>
              </a:rPr>
              <a:t>2. Phép chia có dư</a:t>
            </a:r>
            <a:endParaRPr lang="en-US" sz="2800" b="1" dirty="0" smtClean="0">
              <a:solidFill>
                <a:schemeClr val="tx2">
                  <a:lumMod val="50000"/>
                </a:schemeClr>
              </a:solidFill>
              <a:latin typeface="Times New Roman" pitchFamily="18" charset="0"/>
              <a:cs typeface="Times New Roman" pitchFamily="18" charset="0"/>
            </a:endParaRPr>
          </a:p>
        </p:txBody>
      </p:sp>
      <p:grpSp>
        <p:nvGrpSpPr>
          <p:cNvPr id="11" name="Group 10"/>
          <p:cNvGrpSpPr/>
          <p:nvPr/>
        </p:nvGrpSpPr>
        <p:grpSpPr>
          <a:xfrm>
            <a:off x="2887577" y="1815707"/>
            <a:ext cx="8183333" cy="1384995"/>
            <a:chOff x="2887577" y="1815707"/>
            <a:chExt cx="8183333" cy="1384995"/>
          </a:xfrm>
        </p:grpSpPr>
        <p:sp>
          <p:nvSpPr>
            <p:cNvPr id="7" name="Rectangle 6"/>
            <p:cNvSpPr>
              <a:spLocks noChangeArrowheads="1"/>
            </p:cNvSpPr>
            <p:nvPr/>
          </p:nvSpPr>
          <p:spPr bwMode="auto">
            <a:xfrm>
              <a:off x="2887577" y="1815707"/>
              <a:ext cx="8183333"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Cho hai số</a:t>
              </a:r>
              <a:r>
                <a:rPr kumimoji="0" lang="en-US" sz="28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tự nhiên a và b với        . Khi đó luôn tìm được đúng hai số tự nhiên q và r sao cho                 , trong đó              .                      </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pSp>
      <p:sp>
        <p:nvSpPr>
          <p:cNvPr id="12" name="TextBox 11"/>
          <p:cNvSpPr txBox="1"/>
          <p:nvPr/>
        </p:nvSpPr>
        <p:spPr>
          <a:xfrm>
            <a:off x="2927888" y="3305992"/>
            <a:ext cx="3082871" cy="523220"/>
          </a:xfrm>
          <a:prstGeom prst="rect">
            <a:avLst/>
          </a:prstGeom>
          <a:noFill/>
        </p:spPr>
        <p:txBody>
          <a:bodyPr wrap="square" rtlCol="0">
            <a:spAutoFit/>
          </a:bodyPr>
          <a:lstStyle/>
          <a:p>
            <a:r>
              <a:rPr lang="en-US" sz="2800" b="1" i="1" smtClean="0">
                <a:solidFill>
                  <a:schemeClr val="tx2">
                    <a:lumMod val="50000"/>
                  </a:schemeClr>
                </a:solidFill>
                <a:latin typeface="Times New Roman" pitchFamily="18" charset="0"/>
                <a:cs typeface="Times New Roman" pitchFamily="18" charset="0"/>
              </a:rPr>
              <a:t>Lưu ý:</a:t>
            </a:r>
            <a:endParaRPr lang="en-US" sz="2800" b="1" i="1" dirty="0" smtClean="0">
              <a:solidFill>
                <a:schemeClr val="tx2">
                  <a:lumMod val="50000"/>
                </a:schemeClr>
              </a:solidFill>
              <a:latin typeface="Times New Roman" pitchFamily="18" charset="0"/>
              <a:cs typeface="Times New Roman" pitchFamily="18" charset="0"/>
            </a:endParaRPr>
          </a:p>
        </p:txBody>
      </p:sp>
      <p:grpSp>
        <p:nvGrpSpPr>
          <p:cNvPr id="15" name="Group 14"/>
          <p:cNvGrpSpPr/>
          <p:nvPr/>
        </p:nvGrpSpPr>
        <p:grpSpPr>
          <a:xfrm>
            <a:off x="3024481" y="3982887"/>
            <a:ext cx="8183333" cy="1395023"/>
            <a:chOff x="3117469" y="3982887"/>
            <a:chExt cx="8183333" cy="1395023"/>
          </a:xfrm>
        </p:grpSpPr>
        <p:sp>
          <p:nvSpPr>
            <p:cNvPr id="10" name="Rectangle 9"/>
            <p:cNvSpPr>
              <a:spLocks noChangeArrowheads="1"/>
            </p:cNvSpPr>
            <p:nvPr/>
          </p:nvSpPr>
          <p:spPr bwMode="auto">
            <a:xfrm>
              <a:off x="3117469" y="3982887"/>
              <a:ext cx="8183333"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Khi           ta có</a:t>
              </a:r>
              <a:r>
                <a:rPr kumimoji="0" lang="en-US" sz="28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phép chia hết</a:t>
              </a:r>
            </a:p>
            <a:p>
              <a:pPr marL="0" marR="0" lvl="0" indent="0" defTabSz="914400" rtl="0" eaLnBrk="1" fontAlgn="base" latinLnBrk="0" hangingPunct="1">
                <a:lnSpc>
                  <a:spcPct val="100000"/>
                </a:lnSpc>
                <a:spcBef>
                  <a:spcPct val="0"/>
                </a:spcBef>
                <a:spcAft>
                  <a:spcPct val="0"/>
                </a:spcAft>
                <a:buClrTx/>
                <a:buSzTx/>
                <a:buFontTx/>
                <a:buNone/>
                <a:tabLst/>
              </a:pPr>
              <a:r>
                <a:rPr lang="en-US" sz="2800" baseline="0" smtClean="0">
                  <a:latin typeface="Times New Roman" pitchFamily="18" charset="0"/>
                  <a:cs typeface="Times New Roman" pitchFamily="18" charset="0"/>
                </a:rPr>
                <a:t>Khi           ta</a:t>
              </a:r>
              <a:r>
                <a:rPr lang="en-US" sz="2800" smtClean="0">
                  <a:latin typeface="Times New Roman" pitchFamily="18" charset="0"/>
                  <a:cs typeface="Times New Roman" pitchFamily="18" charset="0"/>
                </a:rPr>
                <a:t> có phép chia có dư. Ta nói:  </a:t>
              </a:r>
              <a:r>
                <a:rPr lang="en-US" sz="2800" i="1" smtClean="0">
                  <a:latin typeface="Times New Roman" pitchFamily="18" charset="0"/>
                  <a:cs typeface="Times New Roman" pitchFamily="18" charset="0"/>
                </a:rPr>
                <a:t>a</a:t>
              </a:r>
              <a:r>
                <a:rPr lang="en-US" sz="2800" smtClean="0">
                  <a:latin typeface="Times New Roman" pitchFamily="18" charset="0"/>
                  <a:cs typeface="Times New Roman" pitchFamily="18" charset="0"/>
                </a:rPr>
                <a:t> chia cho </a:t>
              </a:r>
              <a:r>
                <a:rPr lang="en-US" sz="2800" i="1" smtClean="0">
                  <a:latin typeface="Times New Roman" pitchFamily="18" charset="0"/>
                  <a:cs typeface="Times New Roman" pitchFamily="18" charset="0"/>
                </a:rPr>
                <a:t>b</a:t>
              </a:r>
              <a:r>
                <a:rPr lang="en-US" sz="2800" smtClean="0">
                  <a:latin typeface="Times New Roman" pitchFamily="18" charset="0"/>
                  <a:cs typeface="Times New Roman" pitchFamily="18" charset="0"/>
                </a:rPr>
                <a:t> được thường là </a:t>
              </a:r>
              <a:r>
                <a:rPr lang="en-US" sz="2800" i="1" smtClean="0">
                  <a:latin typeface="Times New Roman" pitchFamily="18" charset="0"/>
                  <a:cs typeface="Times New Roman" pitchFamily="18" charset="0"/>
                </a:rPr>
                <a:t>q</a:t>
              </a:r>
              <a:r>
                <a:rPr lang="en-US" sz="2800" smtClean="0">
                  <a:latin typeface="Times New Roman" pitchFamily="18" charset="0"/>
                  <a:cs typeface="Times New Roman" pitchFamily="18" charset="0"/>
                </a:rPr>
                <a:t> và số dư là </a:t>
              </a:r>
              <a:r>
                <a:rPr lang="en-US" sz="2800" i="1" smtClean="0">
                  <a:latin typeface="Times New Roman" pitchFamily="18" charset="0"/>
                  <a:cs typeface="Times New Roman" pitchFamily="18" charset="0"/>
                </a:rPr>
                <a:t>r</a:t>
              </a:r>
              <a:r>
                <a:rPr lang="en-US" sz="2800" smtClean="0">
                  <a:latin typeface="Times New Roman" pitchFamily="18" charset="0"/>
                  <a:cs typeface="Times New Roman" pitchFamily="18" charset="0"/>
                </a:rPr>
                <a:t>. Kí hiệu:               (dư </a:t>
              </a:r>
              <a:r>
                <a:rPr lang="en-US" sz="2800" i="1" smtClean="0">
                  <a:latin typeface="Times New Roman" pitchFamily="18" charset="0"/>
                  <a:cs typeface="Times New Roman" pitchFamily="18" charset="0"/>
                </a:rPr>
                <a:t>r</a:t>
              </a:r>
              <a:r>
                <a:rPr lang="en-US" sz="2800" smtClean="0">
                  <a:latin typeface="Times New Roman" pitchFamily="18" charset="0"/>
                  <a:cs typeface="Times New Roman" pitchFamily="18" charset="0"/>
                </a:rPr>
                <a:t>).  </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3" name="Object 12"/>
            <p:cNvGraphicFramePr>
              <a:graphicFrameLocks noChangeAspect="1"/>
            </p:cNvGraphicFramePr>
            <p:nvPr/>
          </p:nvGraphicFramePr>
          <p:xfrm>
            <a:off x="3796547" y="4014062"/>
            <a:ext cx="861504" cy="446706"/>
          </p:xfrm>
          <a:graphic>
            <a:graphicData uri="http://schemas.openxmlformats.org/presentationml/2006/ole">
              <p:oleObj spid="_x0000_s115717" name="Equation" r:id="rId3" imgW="342720" imgH="177480" progId="Equation.DSMT4">
                <p:embed/>
              </p:oleObj>
            </a:graphicData>
          </a:graphic>
        </p:graphicFrame>
        <p:graphicFrame>
          <p:nvGraphicFramePr>
            <p:cNvPr id="115718" name="Object 6"/>
            <p:cNvGraphicFramePr>
              <a:graphicFrameLocks noChangeAspect="1"/>
            </p:cNvGraphicFramePr>
            <p:nvPr/>
          </p:nvGraphicFramePr>
          <p:xfrm>
            <a:off x="3815194" y="4469896"/>
            <a:ext cx="824609" cy="427575"/>
          </p:xfrm>
          <a:graphic>
            <a:graphicData uri="http://schemas.openxmlformats.org/presentationml/2006/ole">
              <p:oleObj spid="_x0000_s115718" name="Equation" r:id="rId4" imgW="342720" imgH="177480" progId="Equation.DSMT4">
                <p:embed/>
              </p:oleObj>
            </a:graphicData>
          </a:graphic>
        </p:graphicFrame>
        <p:graphicFrame>
          <p:nvGraphicFramePr>
            <p:cNvPr id="14" name="Object 13"/>
            <p:cNvGraphicFramePr>
              <a:graphicFrameLocks noChangeAspect="1"/>
            </p:cNvGraphicFramePr>
            <p:nvPr/>
          </p:nvGraphicFramePr>
          <p:xfrm>
            <a:off x="8822087" y="4876287"/>
            <a:ext cx="1285409" cy="501623"/>
          </p:xfrm>
          <a:graphic>
            <a:graphicData uri="http://schemas.openxmlformats.org/presentationml/2006/ole">
              <p:oleObj spid="_x0000_s115719" name="Equation" r:id="rId5" imgW="520560" imgH="203040" progId="Equation.DSMT4">
                <p:embed/>
              </p:oleObj>
            </a:graphicData>
          </a:graphic>
        </p:graphicFrame>
      </p:grpSp>
      <p:pic>
        <p:nvPicPr>
          <p:cNvPr id="115714" name="Picture 2"/>
          <p:cNvPicPr>
            <a:picLocks noChangeAspect="1" noChangeArrowheads="1"/>
          </p:cNvPicPr>
          <p:nvPr/>
        </p:nvPicPr>
        <p:blipFill>
          <a:blip r:embed="rId6"/>
          <a:srcRect/>
          <a:stretch>
            <a:fillRect/>
          </a:stretch>
        </p:blipFill>
        <p:spPr bwMode="auto">
          <a:xfrm>
            <a:off x="7246938" y="1890713"/>
            <a:ext cx="750887" cy="384175"/>
          </a:xfrm>
          <a:prstGeom prst="rect">
            <a:avLst/>
          </a:prstGeom>
          <a:noFill/>
        </p:spPr>
      </p:pic>
      <p:pic>
        <p:nvPicPr>
          <p:cNvPr id="115715" name="Picture 3"/>
          <p:cNvPicPr>
            <a:picLocks noChangeAspect="1" noChangeArrowheads="1"/>
          </p:cNvPicPr>
          <p:nvPr/>
        </p:nvPicPr>
        <p:blipFill>
          <a:blip r:embed="rId7"/>
          <a:srcRect/>
          <a:stretch>
            <a:fillRect/>
          </a:stretch>
        </p:blipFill>
        <p:spPr bwMode="auto">
          <a:xfrm>
            <a:off x="8755063" y="2309813"/>
            <a:ext cx="1546225" cy="474662"/>
          </a:xfrm>
          <a:prstGeom prst="rect">
            <a:avLst/>
          </a:prstGeom>
          <a:noFill/>
          <a:ln w="9525">
            <a:miter lim="800000"/>
            <a:headEnd/>
            <a:tailEnd/>
          </a:ln>
          <a:effectLst/>
        </p:spPr>
      </p:pic>
      <p:pic>
        <p:nvPicPr>
          <p:cNvPr id="115716" name="Picture 4"/>
          <p:cNvPicPr>
            <a:picLocks noChangeAspect="1" noChangeArrowheads="1"/>
          </p:cNvPicPr>
          <p:nvPr/>
        </p:nvPicPr>
        <p:blipFill>
          <a:blip r:embed="rId8"/>
          <a:srcRect/>
          <a:stretch>
            <a:fillRect/>
          </a:stretch>
        </p:blipFill>
        <p:spPr bwMode="auto">
          <a:xfrm>
            <a:off x="4203700" y="2759075"/>
            <a:ext cx="1211263" cy="385763"/>
          </a:xfrm>
          <a:prstGeom prst="rect">
            <a:avLst/>
          </a:prstGeom>
          <a:noFill/>
          <a:ln w="9525">
            <a:miter lim="800000"/>
            <a:headEnd/>
            <a:tailEnd/>
          </a:ln>
          <a:effectLst/>
        </p:spPr>
      </p:pic>
      <p:sp>
        <p:nvSpPr>
          <p:cNvPr id="16" name="Oval 15"/>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9</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3" name="!!2">
            <a:extLst>
              <a:ext uri="{FF2B5EF4-FFF2-40B4-BE49-F238E27FC236}">
                <a16:creationId xmlns:a16="http://schemas.microsoft.com/office/drawing/2014/main" xmlns="" id="{F4B5F415-7490-4054-85B4-10F7AE6D3385}"/>
              </a:ext>
            </a:extLst>
          </p:cNvPr>
          <p:cNvSpPr txBox="1">
            <a:spLocks/>
          </p:cNvSpPr>
          <p:nvPr/>
        </p:nvSpPr>
        <p:spPr>
          <a:xfrm>
            <a:off x="2781947" y="645759"/>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solidFill>
                  <a:schemeClr val="accent2">
                    <a:lumMod val="75000"/>
                  </a:schemeClr>
                </a:solidFill>
                <a:latin typeface="Times New Roman" pitchFamily="18" charset="0"/>
                <a:ea typeface="+mj-ea"/>
                <a:cs typeface="Times New Roman" pitchFamily="18" charset="0"/>
              </a:rPr>
              <a:t>II. Phép chia</a:t>
            </a:r>
            <a:endParaRPr kumimoji="0" lang="en-US" sz="28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sp>
        <p:nvSpPr>
          <p:cNvPr id="5" name="TextBox 4"/>
          <p:cNvSpPr txBox="1"/>
          <p:nvPr/>
        </p:nvSpPr>
        <p:spPr>
          <a:xfrm>
            <a:off x="2775488" y="1185308"/>
            <a:ext cx="3082871" cy="523220"/>
          </a:xfrm>
          <a:prstGeom prst="rect">
            <a:avLst/>
          </a:prstGeom>
          <a:noFill/>
        </p:spPr>
        <p:txBody>
          <a:bodyPr wrap="square" rtlCol="0">
            <a:spAutoFit/>
          </a:bodyPr>
          <a:lstStyle/>
          <a:p>
            <a:r>
              <a:rPr lang="en-US" sz="2800" b="1" smtClean="0">
                <a:solidFill>
                  <a:schemeClr val="tx2">
                    <a:lumMod val="50000"/>
                  </a:schemeClr>
                </a:solidFill>
                <a:latin typeface="Times New Roman" pitchFamily="18" charset="0"/>
                <a:cs typeface="Times New Roman" pitchFamily="18" charset="0"/>
              </a:rPr>
              <a:t>2. Phép chia có dư</a:t>
            </a:r>
            <a:endParaRPr lang="en-US" sz="2800" b="1" dirty="0" smtClean="0">
              <a:solidFill>
                <a:schemeClr val="tx2">
                  <a:lumMod val="50000"/>
                </a:schemeClr>
              </a:solidFill>
              <a:latin typeface="Times New Roman" pitchFamily="18" charset="0"/>
              <a:cs typeface="Times New Roman" pitchFamily="18" charset="0"/>
            </a:endParaRPr>
          </a:p>
        </p:txBody>
      </p:sp>
      <p:sp>
        <p:nvSpPr>
          <p:cNvPr id="6" name="!!2">
            <a:extLst>
              <a:ext uri="{FF2B5EF4-FFF2-40B4-BE49-F238E27FC236}">
                <a16:creationId xmlns:a16="http://schemas.microsoft.com/office/drawing/2014/main" xmlns="" id="{F4B5F415-7490-4054-85B4-10F7AE6D3385}"/>
              </a:ext>
            </a:extLst>
          </p:cNvPr>
          <p:cNvSpPr txBox="1">
            <a:spLocks/>
          </p:cNvSpPr>
          <p:nvPr/>
        </p:nvSpPr>
        <p:spPr>
          <a:xfrm>
            <a:off x="2867186" y="1771966"/>
            <a:ext cx="9128502"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Ví dụ 4</a:t>
            </a:r>
            <a:r>
              <a:rPr lang="en-US" sz="2800" noProof="0" smtClean="0">
                <a:latin typeface="Times New Roman" pitchFamily="18" charset="0"/>
                <a:ea typeface="+mj-ea"/>
                <a:cs typeface="Times New Roman" pitchFamily="18" charset="0"/>
              </a:rPr>
              <a:t>. Đặt tính để tính thương và số dư của phép chia:</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aphicFrame>
        <p:nvGraphicFramePr>
          <p:cNvPr id="7" name="Object 6"/>
          <p:cNvGraphicFramePr>
            <a:graphicFrameLocks noChangeAspect="1"/>
          </p:cNvGraphicFramePr>
          <p:nvPr/>
        </p:nvGraphicFramePr>
        <p:xfrm>
          <a:off x="2993971" y="2379824"/>
          <a:ext cx="1235856" cy="376130"/>
        </p:xfrm>
        <a:graphic>
          <a:graphicData uri="http://schemas.openxmlformats.org/presentationml/2006/ole">
            <p:oleObj spid="_x0000_s116738" name="Equation" r:id="rId3" imgW="583920" imgH="177480" progId="Equation.DSMT4">
              <p:embed/>
            </p:oleObj>
          </a:graphicData>
        </a:graphic>
      </p:graphicFrame>
      <p:graphicFrame>
        <p:nvGraphicFramePr>
          <p:cNvPr id="8" name="Object 7"/>
          <p:cNvGraphicFramePr>
            <a:graphicFrameLocks noChangeAspect="1"/>
          </p:cNvGraphicFramePr>
          <p:nvPr/>
        </p:nvGraphicFramePr>
        <p:xfrm>
          <a:off x="6396493" y="2324746"/>
          <a:ext cx="1397053" cy="1343321"/>
        </p:xfrm>
        <a:graphic>
          <a:graphicData uri="http://schemas.openxmlformats.org/presentationml/2006/ole">
            <p:oleObj spid="_x0000_s116739" name="Equation" r:id="rId4" imgW="660240" imgH="634680" progId="Equation.DSMT4">
              <p:embed/>
            </p:oleObj>
          </a:graphicData>
        </a:graphic>
      </p:graphicFrame>
      <p:graphicFrame>
        <p:nvGraphicFramePr>
          <p:cNvPr id="10" name="Object 9"/>
          <p:cNvGraphicFramePr>
            <a:graphicFrameLocks noChangeAspect="1"/>
          </p:cNvGraphicFramePr>
          <p:nvPr/>
        </p:nvGraphicFramePr>
        <p:xfrm>
          <a:off x="3033362" y="4487594"/>
          <a:ext cx="1397054" cy="376130"/>
        </p:xfrm>
        <a:graphic>
          <a:graphicData uri="http://schemas.openxmlformats.org/presentationml/2006/ole">
            <p:oleObj spid="_x0000_s116741" name="Equation" r:id="rId5" imgW="660240" imgH="177480" progId="Equation.DSMT4">
              <p:embed/>
            </p:oleObj>
          </a:graphicData>
        </a:graphic>
      </p:graphicFrame>
      <p:graphicFrame>
        <p:nvGraphicFramePr>
          <p:cNvPr id="116744" name="Object 8"/>
          <p:cNvGraphicFramePr>
            <a:graphicFrameLocks noChangeAspect="1"/>
          </p:cNvGraphicFramePr>
          <p:nvPr/>
        </p:nvGraphicFramePr>
        <p:xfrm>
          <a:off x="5944594" y="4478230"/>
          <a:ext cx="1558253" cy="1343321"/>
        </p:xfrm>
        <a:graphic>
          <a:graphicData uri="http://schemas.openxmlformats.org/presentationml/2006/ole">
            <p:oleObj spid="_x0000_s116744" name="Equation" r:id="rId6" imgW="736560" imgH="634680" progId="Equation.DSMT4">
              <p:embed/>
            </p:oleObj>
          </a:graphicData>
        </a:graphic>
      </p:graphicFrame>
      <p:sp>
        <p:nvSpPr>
          <p:cNvPr id="13" name="!!2">
            <a:extLst>
              <a:ext uri="{FF2B5EF4-FFF2-40B4-BE49-F238E27FC236}">
                <a16:creationId xmlns:a16="http://schemas.microsoft.com/office/drawing/2014/main" xmlns="" id="{F4B5F415-7490-4054-85B4-10F7AE6D3385}"/>
              </a:ext>
            </a:extLst>
          </p:cNvPr>
          <p:cNvSpPr txBox="1">
            <a:spLocks/>
          </p:cNvSpPr>
          <p:nvPr/>
        </p:nvSpPr>
        <p:spPr>
          <a:xfrm>
            <a:off x="2833606" y="3846156"/>
            <a:ext cx="9128502"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Luyện tập 4</a:t>
            </a:r>
            <a:r>
              <a:rPr lang="en-US" sz="2800" noProof="0" smtClean="0">
                <a:latin typeface="Times New Roman" pitchFamily="18" charset="0"/>
                <a:ea typeface="+mj-ea"/>
                <a:cs typeface="Times New Roman" pitchFamily="18" charset="0"/>
              </a:rPr>
              <a:t>. Đặt tính để tính thương và số dư của phép chia:</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nvGrpSpPr>
          <p:cNvPr id="15" name="Group 14"/>
          <p:cNvGrpSpPr/>
          <p:nvPr/>
        </p:nvGrpSpPr>
        <p:grpSpPr>
          <a:xfrm>
            <a:off x="3036376" y="3414480"/>
            <a:ext cx="4759271" cy="523220"/>
            <a:chOff x="3160363" y="2887538"/>
            <a:chExt cx="4759271" cy="523220"/>
          </a:xfrm>
        </p:grpSpPr>
        <p:graphicFrame>
          <p:nvGraphicFramePr>
            <p:cNvPr id="9" name="Object 8"/>
            <p:cNvGraphicFramePr>
              <a:graphicFrameLocks noChangeAspect="1"/>
            </p:cNvGraphicFramePr>
            <p:nvPr/>
          </p:nvGraphicFramePr>
          <p:xfrm>
            <a:off x="3895455" y="2968761"/>
            <a:ext cx="1880650" cy="376130"/>
          </p:xfrm>
          <a:graphic>
            <a:graphicData uri="http://schemas.openxmlformats.org/presentationml/2006/ole">
              <p:oleObj spid="_x0000_s116740" name="Equation" r:id="rId7" imgW="888840" imgH="177480" progId="Equation.DSMT4">
                <p:embed/>
              </p:oleObj>
            </a:graphicData>
          </a:graphic>
        </p:graphicFrame>
        <p:sp>
          <p:nvSpPr>
            <p:cNvPr id="14" name="TextBox 13"/>
            <p:cNvSpPr txBox="1"/>
            <p:nvPr/>
          </p:nvSpPr>
          <p:spPr>
            <a:xfrm>
              <a:off x="3160363" y="2887538"/>
              <a:ext cx="4759271" cy="523220"/>
            </a:xfrm>
            <a:prstGeom prst="rect">
              <a:avLst/>
            </a:prstGeom>
            <a:noFill/>
          </p:spPr>
          <p:txBody>
            <a:bodyPr wrap="square" rtlCol="0">
              <a:spAutoFit/>
            </a:bodyPr>
            <a:lstStyle/>
            <a:p>
              <a:r>
                <a:rPr lang="en-US" sz="2800" smtClean="0">
                  <a:solidFill>
                    <a:schemeClr val="tx2">
                      <a:lumMod val="50000"/>
                    </a:schemeClr>
                  </a:solidFill>
                  <a:latin typeface="Times New Roman" pitchFamily="18" charset="0"/>
                  <a:cs typeface="Times New Roman" pitchFamily="18" charset="0"/>
                </a:rPr>
                <a:t>Vậy                      (dư 26)</a:t>
              </a:r>
              <a:endParaRPr lang="en-US" sz="2800" dirty="0" smtClean="0">
                <a:solidFill>
                  <a:schemeClr val="tx2">
                    <a:lumMod val="50000"/>
                  </a:schemeClr>
                </a:solidFill>
                <a:latin typeface="Times New Roman" pitchFamily="18" charset="0"/>
                <a:cs typeface="Times New Roman" pitchFamily="18" charset="0"/>
              </a:endParaRPr>
            </a:p>
          </p:txBody>
        </p:sp>
      </p:grpSp>
      <p:grpSp>
        <p:nvGrpSpPr>
          <p:cNvPr id="18" name="Group 17"/>
          <p:cNvGrpSpPr/>
          <p:nvPr/>
        </p:nvGrpSpPr>
        <p:grpSpPr>
          <a:xfrm>
            <a:off x="2897791" y="5879046"/>
            <a:ext cx="3820277" cy="523220"/>
            <a:chOff x="3037275" y="5584578"/>
            <a:chExt cx="3820277" cy="523220"/>
          </a:xfrm>
        </p:grpSpPr>
        <p:graphicFrame>
          <p:nvGraphicFramePr>
            <p:cNvPr id="116742" name="Object 6"/>
            <p:cNvGraphicFramePr>
              <a:graphicFrameLocks noChangeAspect="1"/>
            </p:cNvGraphicFramePr>
            <p:nvPr/>
          </p:nvGraphicFramePr>
          <p:xfrm>
            <a:off x="3797300" y="5681905"/>
            <a:ext cx="1988116" cy="376130"/>
          </p:xfrm>
          <a:graphic>
            <a:graphicData uri="http://schemas.openxmlformats.org/presentationml/2006/ole">
              <p:oleObj spid="_x0000_s116742" name="Equation" r:id="rId8" imgW="939600" imgH="177480" progId="Equation.DSMT4">
                <p:embed/>
              </p:oleObj>
            </a:graphicData>
          </a:graphic>
        </p:graphicFrame>
        <p:sp>
          <p:nvSpPr>
            <p:cNvPr id="16" name="Rectangle 15"/>
            <p:cNvSpPr/>
            <p:nvPr/>
          </p:nvSpPr>
          <p:spPr>
            <a:xfrm>
              <a:off x="3037275" y="5584578"/>
              <a:ext cx="3820277" cy="523220"/>
            </a:xfrm>
            <a:prstGeom prst="rect">
              <a:avLst/>
            </a:prstGeom>
          </p:spPr>
          <p:txBody>
            <a:bodyPr wrap="none">
              <a:spAutoFit/>
            </a:bodyPr>
            <a:lstStyle/>
            <a:p>
              <a:r>
                <a:rPr lang="en-US" sz="2800" smtClean="0">
                  <a:solidFill>
                    <a:schemeClr val="tx2">
                      <a:lumMod val="50000"/>
                    </a:schemeClr>
                  </a:solidFill>
                  <a:latin typeface="Times New Roman" pitchFamily="18" charset="0"/>
                  <a:cs typeface="Times New Roman" pitchFamily="18" charset="0"/>
                </a:rPr>
                <a:t>Vậy                        (dư 5)</a:t>
              </a:r>
              <a:endParaRPr lang="en-US" sz="2800" dirty="0" smtClean="0">
                <a:solidFill>
                  <a:schemeClr val="tx2">
                    <a:lumMod val="50000"/>
                  </a:schemeClr>
                </a:solidFill>
                <a:latin typeface="Times New Roman" pitchFamily="18" charset="0"/>
                <a:cs typeface="Times New Roman" pitchFamily="18" charset="0"/>
              </a:endParaRPr>
            </a:p>
          </p:txBody>
        </p:sp>
      </p:grpSp>
      <p:sp>
        <p:nvSpPr>
          <p:cNvPr id="17" name="Oval 16"/>
          <p:cNvSpPr/>
          <p:nvPr/>
        </p:nvSpPr>
        <p:spPr>
          <a:xfrm>
            <a:off x="11189777" y="0"/>
            <a:ext cx="1002224"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rgbClr val="0070C0"/>
                </a:solidFill>
                <a:latin typeface="Times New Roman" pitchFamily="18" charset="0"/>
                <a:cs typeface="Times New Roman" pitchFamily="18" charset="0"/>
              </a:rPr>
              <a:t>10</a:t>
            </a:r>
            <a:endParaRPr lang="en-US" sz="4000" b="1">
              <a:solidFill>
                <a:srgbClr val="0070C0"/>
              </a:solidFill>
              <a:latin typeface="Times New Roman" pitchFamily="18" charset="0"/>
              <a:cs typeface="Times New Roman" pitchFamily="18" charset="0"/>
            </a:endParaRPr>
          </a:p>
        </p:txBody>
      </p:sp>
      <p:grpSp>
        <p:nvGrpSpPr>
          <p:cNvPr id="19" name="Group 18"/>
          <p:cNvGrpSpPr/>
          <p:nvPr/>
        </p:nvGrpSpPr>
        <p:grpSpPr>
          <a:xfrm>
            <a:off x="7250625" y="2293748"/>
            <a:ext cx="743919" cy="1348353"/>
            <a:chOff x="6509288" y="4308529"/>
            <a:chExt cx="743919" cy="1255363"/>
          </a:xfrm>
        </p:grpSpPr>
        <p:cxnSp>
          <p:nvCxnSpPr>
            <p:cNvPr id="20" name="Straight Connector 19"/>
            <p:cNvCxnSpPr/>
            <p:nvPr/>
          </p:nvCxnSpPr>
          <p:spPr>
            <a:xfrm flipH="1">
              <a:off x="6509288" y="4308529"/>
              <a:ext cx="15498" cy="1255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509288" y="4680488"/>
              <a:ext cx="7439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6721100" y="4476426"/>
            <a:ext cx="743919" cy="1348353"/>
            <a:chOff x="6509288" y="4308529"/>
            <a:chExt cx="743919" cy="1255363"/>
          </a:xfrm>
        </p:grpSpPr>
        <p:cxnSp>
          <p:nvCxnSpPr>
            <p:cNvPr id="23" name="Straight Connector 22"/>
            <p:cNvCxnSpPr/>
            <p:nvPr/>
          </p:nvCxnSpPr>
          <p:spPr>
            <a:xfrm flipH="1">
              <a:off x="6509288" y="4308529"/>
              <a:ext cx="15498" cy="1255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509288" y="4680488"/>
              <a:ext cx="7439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16744"/>
                                        </p:tgtEl>
                                        <p:attrNameLst>
                                          <p:attrName>style.visibility</p:attrName>
                                        </p:attrNameLst>
                                      </p:cBhvr>
                                      <p:to>
                                        <p:strVal val="visible"/>
                                      </p:to>
                                    </p:set>
                                    <p:animEffect transition="in" filter="blinds(horizontal)">
                                      <p:cBhvr>
                                        <p:cTn id="38" dur="500"/>
                                        <p:tgtEl>
                                          <p:spTgt spid="116744"/>
                                        </p:tgtEl>
                                      </p:cBhvr>
                                    </p:animEffect>
                                  </p:childTnLst>
                                </p:cTn>
                              </p:par>
                              <p:par>
                                <p:cTn id="39" presetID="3" presetClass="entr" presetSubtype="1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linds(horizontal)">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pic>
        <p:nvPicPr>
          <p:cNvPr id="13"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1556085" y="1171896"/>
            <a:ext cx="9801726" cy="3194131"/>
          </a:xfrm>
          <a:prstGeom prst="rect">
            <a:avLst/>
          </a:prstGeom>
        </p:spPr>
      </p:pic>
      <p:pic>
        <p:nvPicPr>
          <p:cNvPr id="14"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258101">
            <a:off x="10171718" y="145767"/>
            <a:ext cx="1574403" cy="1574403"/>
          </a:xfrm>
          <a:prstGeom prst="rect">
            <a:avLst/>
          </a:prstGeom>
        </p:spPr>
      </p:pic>
      <p:pic>
        <p:nvPicPr>
          <p:cNvPr id="15"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19889396">
            <a:off x="10917677" y="783939"/>
            <a:ext cx="1488402" cy="1488402"/>
          </a:xfrm>
          <a:prstGeom prst="rect">
            <a:avLst/>
          </a:prstGeom>
        </p:spPr>
      </p:pic>
      <p:sp>
        <p:nvSpPr>
          <p:cNvPr id="16" name="!!2">
            <a:extLst>
              <a:ext uri="{FF2B5EF4-FFF2-40B4-BE49-F238E27FC236}">
                <a16:creationId xmlns:a16="http://schemas.microsoft.com/office/drawing/2014/main" xmlns="" id="{F4B5F415-7490-4054-85B4-10F7AE6D3385}"/>
              </a:ext>
            </a:extLst>
          </p:cNvPr>
          <p:cNvSpPr txBox="1">
            <a:spLocks/>
          </p:cNvSpPr>
          <p:nvPr/>
        </p:nvSpPr>
        <p:spPr>
          <a:xfrm>
            <a:off x="4191611" y="2160790"/>
            <a:ext cx="4551336"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VẬN DỤNG</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xmlns="" val="22289912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Cha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5" name="Oval 4"/>
          <p:cNvSpPr/>
          <p:nvPr/>
        </p:nvSpPr>
        <p:spPr>
          <a:xfrm>
            <a:off x="11189777" y="0"/>
            <a:ext cx="1002224"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rgbClr val="0070C0"/>
                </a:solidFill>
                <a:latin typeface="Times New Roman" pitchFamily="18" charset="0"/>
                <a:cs typeface="Times New Roman" pitchFamily="18" charset="0"/>
              </a:rPr>
              <a:t>11</a:t>
            </a:r>
            <a:endParaRPr lang="en-US" sz="4000" b="1">
              <a:solidFill>
                <a:srgbClr val="0070C0"/>
              </a:solidFill>
              <a:latin typeface="Times New Roman" pitchFamily="18" charset="0"/>
              <a:cs typeface="Times New Roman" pitchFamily="18" charset="0"/>
            </a:endParaRPr>
          </a:p>
        </p:txBody>
      </p:sp>
      <p:sp>
        <p:nvSpPr>
          <p:cNvPr id="6" name="!!2">
            <a:extLst>
              <a:ext uri="{FF2B5EF4-FFF2-40B4-BE49-F238E27FC236}">
                <a16:creationId xmlns:a16="http://schemas.microsoft.com/office/drawing/2014/main" xmlns="" id="{F4B5F415-7490-4054-85B4-10F7AE6D3385}"/>
              </a:ext>
            </a:extLst>
          </p:cNvPr>
          <p:cNvSpPr txBox="1">
            <a:spLocks/>
          </p:cNvSpPr>
          <p:nvPr/>
        </p:nvSpPr>
        <p:spPr>
          <a:xfrm>
            <a:off x="2231756" y="1146876"/>
            <a:ext cx="9128502" cy="1704814"/>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Bài tập mở đầu</a:t>
            </a:r>
            <a:r>
              <a:rPr lang="en-US" sz="2800" noProof="0" smtClean="0">
                <a:latin typeface="Times New Roman" pitchFamily="18" charset="0"/>
                <a:ea typeface="+mj-ea"/>
                <a:cs typeface="Times New Roman" pitchFamily="18" charset="0"/>
              </a:rPr>
              <a:t>. Một thửa ruộng có dạng hình chữ nhật với chiều rộng là 150m và chiều dài 250m. Người ta chia thửa ruộng đó thành bốn phần bằng nhau để gieo trồng những giống lúa khác nhau.</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nvGrpSpPr>
          <p:cNvPr id="9" name="Group 8"/>
          <p:cNvGrpSpPr/>
          <p:nvPr/>
        </p:nvGrpSpPr>
        <p:grpSpPr>
          <a:xfrm>
            <a:off x="5362412" y="2355743"/>
            <a:ext cx="4076054" cy="2107770"/>
            <a:chOff x="6695267" y="3068665"/>
            <a:chExt cx="4076054" cy="2107770"/>
          </a:xfrm>
        </p:grpSpPr>
        <p:sp>
          <p:nvSpPr>
            <p:cNvPr id="7" name="Cloud 6"/>
            <p:cNvSpPr/>
            <p:nvPr/>
          </p:nvSpPr>
          <p:spPr>
            <a:xfrm>
              <a:off x="6695267" y="3068665"/>
              <a:ext cx="4076054" cy="2107770"/>
            </a:xfrm>
            <a:prstGeom prst="cloud">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2">
              <a:extLst>
                <a:ext uri="{FF2B5EF4-FFF2-40B4-BE49-F238E27FC236}">
                  <a16:creationId xmlns:a16="http://schemas.microsoft.com/office/drawing/2014/main" xmlns="" id="{F4B5F415-7490-4054-85B4-10F7AE6D3385}"/>
                </a:ext>
              </a:extLst>
            </p:cNvPr>
            <p:cNvSpPr txBox="1">
              <a:spLocks/>
            </p:cNvSpPr>
            <p:nvPr/>
          </p:nvSpPr>
          <p:spPr>
            <a:xfrm>
              <a:off x="7299701" y="3580107"/>
              <a:ext cx="3161654" cy="1051303"/>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Diện tích mỗi phần là bao nhiêu mét vuông?</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pic>
        <p:nvPicPr>
          <p:cNvPr id="12" name="Picture 2" descr="1️⃣ Hình ảnh dấu chấm hỏi đẹp ™ WikiLaptop.com"/>
          <p:cNvPicPr>
            <a:picLocks noChangeAspect="1" noChangeArrowheads="1"/>
          </p:cNvPicPr>
          <p:nvPr/>
        </p:nvPicPr>
        <p:blipFill rotWithShape="1">
          <a:blip r:embed="rId3">
            <a:extLst>
              <a:ext uri="{BEBA8EAE-BF5A-486C-A8C5-ECC9F3942E4B}">
                <a14:imgProps xmlns:a14="http://schemas.microsoft.com/office/drawing/2010/main" xmlns="">
                  <a14:imgLayer r:embed="rId8">
                    <a14:imgEffect>
                      <a14:backgroundRemoval t="5694" b="89167" l="5556" r="91944">
                        <a14:foregroundMark x1="20139" y1="40972" x2="16667" y2="45000"/>
                        <a14:foregroundMark x1="17083" y1="52917" x2="17778" y2="50556"/>
                        <a14:foregroundMark x1="15556" y1="50139" x2="17778" y2="50139"/>
                        <a14:foregroundMark x1="15833" y1="51806" x2="19583" y2="52500"/>
                        <a14:foregroundMark x1="15972" y1="46111" x2="19722" y2="37639"/>
                        <a14:foregroundMark x1="17361" y1="42917" x2="17361" y2="43750"/>
                        <a14:foregroundMark x1="7917" y1="36250" x2="13611" y2="32361"/>
                        <a14:foregroundMark x1="8750" y1="33750" x2="12778" y2="31944"/>
                        <a14:foregroundMark x1="11389" y1="31944" x2="15972" y2="30694"/>
                        <a14:foregroundMark x1="16944" y1="30000" x2="9722" y2="32222"/>
                        <a14:foregroundMark x1="17361" y1="30694" x2="20556" y2="32222"/>
                        <a14:foregroundMark x1="18889" y1="47222" x2="22639" y2="39861"/>
                        <a14:foregroundMark x1="23611" y1="41528" x2="21111" y2="43472"/>
                        <a14:foregroundMark x1="22778" y1="40278" x2="24306" y2="34306"/>
                        <a14:foregroundMark x1="23194" y1="32639" x2="19583" y2="30694"/>
                        <a14:foregroundMark x1="19583" y1="30417" x2="25833" y2="35278"/>
                        <a14:foregroundMark x1="23611" y1="38333" x2="21667" y2="30417"/>
                        <a14:foregroundMark x1="19583" y1="30139" x2="25139" y2="35278"/>
                        <a14:foregroundMark x1="23056" y1="40417" x2="18194" y2="45972"/>
                        <a14:foregroundMark x1="19306" y1="45972" x2="24722" y2="38056"/>
                        <a14:foregroundMark x1="34167" y1="28472" x2="31806" y2="37778"/>
                        <a14:foregroundMark x1="36944" y1="24306" x2="29722" y2="22083"/>
                        <a14:foregroundMark x1="32639" y1="21944" x2="35694" y2="21667"/>
                        <a14:foregroundMark x1="34444" y1="21389" x2="33056" y2="20417"/>
                        <a14:foregroundMark x1="34583" y1="20417" x2="28889" y2="20417"/>
                        <a14:foregroundMark x1="46389" y1="28611" x2="48750" y2="20556"/>
                        <a14:foregroundMark x1="66111" y1="41389" x2="68750" y2="31111"/>
                        <a14:foregroundMark x1="82500" y1="46389" x2="85278" y2="35000"/>
                        <a14:foregroundMark x1="85694" y1="27361" x2="87222" y2="25417"/>
                        <a14:foregroundMark x1="69722" y1="27639" x2="69167" y2="26250"/>
                        <a14:foregroundMark x1="49861" y1="15833" x2="49028" y2="12083"/>
                        <a14:foregroundMark x1="26111" y1="25972" x2="29167" y2="19306"/>
                      </a14:backgroundRemoval>
                    </a14:imgEffect>
                  </a14:imgLayer>
                </a14:imgProps>
              </a:ext>
              <a:ext uri="{28A0092B-C50C-407E-A947-70E740481C1C}">
                <a14:useLocalDpi xmlns:a14="http://schemas.microsoft.com/office/drawing/2010/main" xmlns="" val="0"/>
              </a:ext>
            </a:extLst>
          </a:blip>
          <a:srcRect l="3197" t="6897" r="7404" b="10699"/>
          <a:stretch/>
        </p:blipFill>
        <p:spPr bwMode="auto">
          <a:xfrm>
            <a:off x="9300275" y="2464230"/>
            <a:ext cx="1661458" cy="1531466"/>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2">
            <a:extLst>
              <a:ext uri="{FF2B5EF4-FFF2-40B4-BE49-F238E27FC236}">
                <a16:creationId xmlns:a16="http://schemas.microsoft.com/office/drawing/2014/main" xmlns="" id="{F4B5F415-7490-4054-85B4-10F7AE6D3385}"/>
              </a:ext>
            </a:extLst>
          </p:cNvPr>
          <p:cNvSpPr txBox="1">
            <a:spLocks/>
          </p:cNvSpPr>
          <p:nvPr/>
        </p:nvSpPr>
        <p:spPr>
          <a:xfrm>
            <a:off x="2105187" y="4476428"/>
            <a:ext cx="9128502" cy="1704814"/>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Giải</a:t>
            </a:r>
            <a:r>
              <a:rPr lang="en-US" sz="2800" noProof="0" smtClean="0">
                <a:latin typeface="Times New Roman" pitchFamily="18" charset="0"/>
                <a:ea typeface="+mj-ea"/>
                <a:cs typeface="Times New Roman" pitchFamily="18" charset="0"/>
              </a:rPr>
              <a:t>. </a:t>
            </a:r>
          </a:p>
          <a:p>
            <a:pPr marL="0" marR="0" lvl="0" indent="0" defTabSz="914400" rtl="0" eaLnBrk="1" fontAlgn="auto" latinLnBrk="0" hangingPunct="1">
              <a:lnSpc>
                <a:spcPct val="150000"/>
              </a:lnSpc>
              <a:spcBef>
                <a:spcPct val="0"/>
              </a:spcBef>
              <a:spcAft>
                <a:spcPts val="0"/>
              </a:spcAft>
              <a:buClrTx/>
              <a:buSzTx/>
              <a:buFontTx/>
              <a:buNone/>
              <a:tabLst/>
              <a:defRPr/>
            </a:pPr>
            <a:r>
              <a:rPr lang="en-US" sz="2800" noProof="0" smtClean="0">
                <a:latin typeface="Times New Roman" pitchFamily="18" charset="0"/>
                <a:ea typeface="+mj-ea"/>
                <a:cs typeface="Times New Roman" pitchFamily="18" charset="0"/>
              </a:rPr>
              <a:t>Diện tích thửa ruộng </a:t>
            </a:r>
            <a:r>
              <a:rPr lang="en-US" sz="2800" smtClean="0">
                <a:latin typeface="Times New Roman" pitchFamily="18" charset="0"/>
                <a:ea typeface="+mj-ea"/>
                <a:cs typeface="Times New Roman" pitchFamily="18" charset="0"/>
              </a:rPr>
              <a:t>đó </a:t>
            </a:r>
            <a:r>
              <a:rPr lang="en-US" sz="2800" noProof="0" smtClean="0">
                <a:latin typeface="Times New Roman" pitchFamily="18" charset="0"/>
                <a:ea typeface="+mj-ea"/>
                <a:cs typeface="Times New Roman" pitchFamily="18" charset="0"/>
              </a:rPr>
              <a:t>là:</a:t>
            </a:r>
          </a:p>
          <a:p>
            <a:pPr marL="0" marR="0" lvl="0" indent="0" defTabSz="914400" rtl="0" eaLnBrk="1" fontAlgn="auto" latinLnBrk="0" hangingPunct="1">
              <a:lnSpc>
                <a:spcPct val="150000"/>
              </a:lnSpc>
              <a:spcBef>
                <a:spcPct val="0"/>
              </a:spcBef>
              <a:spcAft>
                <a:spcPts val="0"/>
              </a:spcAft>
              <a:buClrTx/>
              <a:buSzTx/>
              <a:buFontTx/>
              <a:buNone/>
              <a:tabLst/>
              <a:defRPr/>
            </a:pPr>
            <a:r>
              <a:rPr lang="en-US" sz="2800" noProof="0" smtClean="0">
                <a:latin typeface="Times New Roman" pitchFamily="18" charset="0"/>
                <a:ea typeface="+mj-ea"/>
                <a:cs typeface="Times New Roman" pitchFamily="18" charset="0"/>
              </a:rPr>
              <a:t>Diện tích mỗi phần là:</a:t>
            </a:r>
          </a:p>
          <a:p>
            <a:pPr marL="0" marR="0" lvl="0" indent="0" defTabSz="914400" rtl="0" eaLnBrk="1" fontAlgn="auto" latinLnBrk="0" hangingPunct="1">
              <a:lnSpc>
                <a:spcPct val="90000"/>
              </a:lnSpc>
              <a:spcBef>
                <a:spcPct val="0"/>
              </a:spcBef>
              <a:spcAft>
                <a:spcPts val="0"/>
              </a:spcAft>
              <a:buClrTx/>
              <a:buSzTx/>
              <a:buFontTx/>
              <a:buNone/>
              <a:tabLst/>
              <a:defRPr/>
            </a:pP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aphicFrame>
        <p:nvGraphicFramePr>
          <p:cNvPr id="11" name="Object 10"/>
          <p:cNvGraphicFramePr>
            <a:graphicFrameLocks noChangeAspect="1"/>
          </p:cNvGraphicFramePr>
          <p:nvPr/>
        </p:nvGraphicFramePr>
        <p:xfrm>
          <a:off x="6107380" y="4881965"/>
          <a:ext cx="3358475" cy="537356"/>
        </p:xfrm>
        <a:graphic>
          <a:graphicData uri="http://schemas.openxmlformats.org/presentationml/2006/ole">
            <p:oleObj spid="_x0000_s123905" name="Equation" r:id="rId9" imgW="1269720" imgH="203040" progId="Equation.DSMT4">
              <p:embed/>
            </p:oleObj>
          </a:graphicData>
        </a:graphic>
      </p:graphicFrame>
      <p:graphicFrame>
        <p:nvGraphicFramePr>
          <p:cNvPr id="123906" name="Object 2"/>
          <p:cNvGraphicFramePr>
            <a:graphicFrameLocks noChangeAspect="1"/>
          </p:cNvGraphicFramePr>
          <p:nvPr/>
        </p:nvGraphicFramePr>
        <p:xfrm>
          <a:off x="5643644" y="5532868"/>
          <a:ext cx="3291306" cy="537356"/>
        </p:xfrm>
        <a:graphic>
          <a:graphicData uri="http://schemas.openxmlformats.org/presentationml/2006/ole">
            <p:oleObj spid="_x0000_s123906" name="Equation" r:id="rId10" imgW="124452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1"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par>
                                <p:cTn id="24" presetID="3" presetClass="entr" presetSubtype="10" fill="hold" nodeType="withEffect">
                                  <p:stCondLst>
                                    <p:cond delay="0"/>
                                  </p:stCondLst>
                                  <p:childTnLst>
                                    <p:set>
                                      <p:cBhvr>
                                        <p:cTn id="25" dur="1" fill="hold">
                                          <p:stCondLst>
                                            <p:cond delay="0"/>
                                          </p:stCondLst>
                                        </p:cTn>
                                        <p:tgtEl>
                                          <p:spTgt spid="123906"/>
                                        </p:tgtEl>
                                        <p:attrNameLst>
                                          <p:attrName>style.visibility</p:attrName>
                                        </p:attrNameLst>
                                      </p:cBhvr>
                                      <p:to>
                                        <p:strVal val="visible"/>
                                      </p:to>
                                    </p:set>
                                    <p:animEffect transition="in" filter="blinds(horizontal)">
                                      <p:cBhvr>
                                        <p:cTn id="26" dur="5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5" name="Oval 4"/>
          <p:cNvSpPr/>
          <p:nvPr/>
        </p:nvSpPr>
        <p:spPr>
          <a:xfrm>
            <a:off x="11189777" y="0"/>
            <a:ext cx="1002224"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rgbClr val="0070C0"/>
                </a:solidFill>
                <a:latin typeface="Times New Roman" pitchFamily="18" charset="0"/>
                <a:cs typeface="Times New Roman" pitchFamily="18" charset="0"/>
              </a:rPr>
              <a:t>12</a:t>
            </a:r>
            <a:endParaRPr lang="en-US" sz="4000" b="1">
              <a:solidFill>
                <a:srgbClr val="0070C0"/>
              </a:solidFill>
              <a:latin typeface="Times New Roman" pitchFamily="18" charset="0"/>
              <a:cs typeface="Times New Roman" pitchFamily="18" charset="0"/>
            </a:endParaRPr>
          </a:p>
        </p:txBody>
      </p:sp>
      <p:graphicFrame>
        <p:nvGraphicFramePr>
          <p:cNvPr id="131074" name="Object 2"/>
          <p:cNvGraphicFramePr>
            <a:graphicFrameLocks noChangeAspect="1"/>
          </p:cNvGraphicFramePr>
          <p:nvPr/>
        </p:nvGraphicFramePr>
        <p:xfrm>
          <a:off x="1972511" y="1303126"/>
          <a:ext cx="3383676" cy="594070"/>
        </p:xfrm>
        <a:graphic>
          <a:graphicData uri="http://schemas.openxmlformats.org/presentationml/2006/ole">
            <p:oleObj spid="_x0000_s131074" name="Equation" r:id="rId3" imgW="1447560" imgH="253800" progId="Equation.DSMT4">
              <p:embed/>
            </p:oleObj>
          </a:graphicData>
        </a:graphic>
      </p:graphicFrame>
      <p:graphicFrame>
        <p:nvGraphicFramePr>
          <p:cNvPr id="131075" name="Object 3"/>
          <p:cNvGraphicFramePr>
            <a:graphicFrameLocks noChangeAspect="1"/>
          </p:cNvGraphicFramePr>
          <p:nvPr/>
        </p:nvGraphicFramePr>
        <p:xfrm>
          <a:off x="1954777" y="1752553"/>
          <a:ext cx="3323430" cy="594070"/>
        </p:xfrm>
        <a:graphic>
          <a:graphicData uri="http://schemas.openxmlformats.org/presentationml/2006/ole">
            <p:oleObj spid="_x0000_s131075" name="Equation" r:id="rId4" imgW="1422360" imgH="253800" progId="Equation.DSMT4">
              <p:embed/>
            </p:oleObj>
          </a:graphicData>
        </a:graphic>
      </p:graphicFrame>
      <p:graphicFrame>
        <p:nvGraphicFramePr>
          <p:cNvPr id="131076" name="Object 4"/>
          <p:cNvGraphicFramePr>
            <a:graphicFrameLocks noChangeAspect="1"/>
          </p:cNvGraphicFramePr>
          <p:nvPr/>
        </p:nvGraphicFramePr>
        <p:xfrm>
          <a:off x="7382873" y="1241451"/>
          <a:ext cx="3382276" cy="594070"/>
        </p:xfrm>
        <a:graphic>
          <a:graphicData uri="http://schemas.openxmlformats.org/presentationml/2006/ole">
            <p:oleObj spid="_x0000_s131076" name="Equation" r:id="rId5" imgW="1447560" imgH="253800" progId="Equation.DSMT4">
              <p:embed/>
            </p:oleObj>
          </a:graphicData>
        </a:graphic>
      </p:graphicFrame>
      <p:graphicFrame>
        <p:nvGraphicFramePr>
          <p:cNvPr id="131077" name="Object 5"/>
          <p:cNvGraphicFramePr>
            <a:graphicFrameLocks noChangeAspect="1"/>
          </p:cNvGraphicFramePr>
          <p:nvPr/>
        </p:nvGraphicFramePr>
        <p:xfrm>
          <a:off x="7352630" y="1753093"/>
          <a:ext cx="3738155" cy="592669"/>
        </p:xfrm>
        <a:graphic>
          <a:graphicData uri="http://schemas.openxmlformats.org/presentationml/2006/ole">
            <p:oleObj spid="_x0000_s131077" name="Equation" r:id="rId6" imgW="1600200" imgH="253800" progId="Equation.DSMT4">
              <p:embed/>
            </p:oleObj>
          </a:graphicData>
        </a:graphic>
      </p:graphicFrame>
      <p:sp>
        <p:nvSpPr>
          <p:cNvPr id="11" name="TextBox 10"/>
          <p:cNvSpPr txBox="1"/>
          <p:nvPr/>
        </p:nvSpPr>
        <p:spPr>
          <a:xfrm>
            <a:off x="1923081" y="875342"/>
            <a:ext cx="5547102" cy="523220"/>
          </a:xfrm>
          <a:prstGeom prst="rect">
            <a:avLst/>
          </a:prstGeom>
          <a:noFill/>
        </p:spPr>
        <p:txBody>
          <a:bodyPr wrap="square" rtlCol="0">
            <a:spAutoFit/>
          </a:bodyPr>
          <a:lstStyle/>
          <a:p>
            <a:r>
              <a:rPr lang="en-US" sz="2800" b="1" smtClean="0">
                <a:solidFill>
                  <a:schemeClr val="tx2">
                    <a:lumMod val="50000"/>
                  </a:schemeClr>
                </a:solidFill>
                <a:latin typeface="Times New Roman" pitchFamily="18" charset="0"/>
                <a:cs typeface="Times New Roman" pitchFamily="18" charset="0"/>
              </a:rPr>
              <a:t>Bài tập. </a:t>
            </a:r>
            <a:r>
              <a:rPr lang="en-US" sz="2800" smtClean="0">
                <a:solidFill>
                  <a:schemeClr val="tx2">
                    <a:lumMod val="50000"/>
                  </a:schemeClr>
                </a:solidFill>
                <a:latin typeface="Times New Roman" pitchFamily="18" charset="0"/>
                <a:cs typeface="Times New Roman" pitchFamily="18" charset="0"/>
              </a:rPr>
              <a:t>Tìm số tự nhiên x, biết:</a:t>
            </a:r>
            <a:endParaRPr lang="en-US" sz="2800" b="1" dirty="0" smtClean="0">
              <a:solidFill>
                <a:schemeClr val="tx2">
                  <a:lumMod val="50000"/>
                </a:schemeClr>
              </a:solidFill>
              <a:latin typeface="Times New Roman" pitchFamily="18" charset="0"/>
              <a:cs typeface="Times New Roman" pitchFamily="18" charset="0"/>
            </a:endParaRPr>
          </a:p>
        </p:txBody>
      </p:sp>
      <p:sp>
        <p:nvSpPr>
          <p:cNvPr id="12" name="TextBox 11"/>
          <p:cNvSpPr txBox="1"/>
          <p:nvPr/>
        </p:nvSpPr>
        <p:spPr>
          <a:xfrm>
            <a:off x="6027549" y="1911146"/>
            <a:ext cx="869198" cy="523220"/>
          </a:xfrm>
          <a:prstGeom prst="rect">
            <a:avLst/>
          </a:prstGeom>
          <a:noFill/>
        </p:spPr>
        <p:txBody>
          <a:bodyPr wrap="square" rtlCol="0">
            <a:spAutoFit/>
          </a:bodyPr>
          <a:lstStyle/>
          <a:p>
            <a:r>
              <a:rPr lang="en-US" sz="2800" b="1" smtClean="0">
                <a:solidFill>
                  <a:schemeClr val="tx2">
                    <a:lumMod val="50000"/>
                  </a:schemeClr>
                </a:solidFill>
                <a:latin typeface="Times New Roman" pitchFamily="18" charset="0"/>
                <a:cs typeface="Times New Roman" pitchFamily="18" charset="0"/>
              </a:rPr>
              <a:t>Giải</a:t>
            </a:r>
            <a:endParaRPr lang="en-US" sz="2800" b="1" dirty="0" smtClean="0">
              <a:solidFill>
                <a:schemeClr val="tx2">
                  <a:lumMod val="50000"/>
                </a:schemeClr>
              </a:solidFill>
              <a:latin typeface="Times New Roman" pitchFamily="18" charset="0"/>
              <a:cs typeface="Times New Roman" pitchFamily="18" charset="0"/>
            </a:endParaRPr>
          </a:p>
        </p:txBody>
      </p:sp>
      <p:graphicFrame>
        <p:nvGraphicFramePr>
          <p:cNvPr id="131078" name="Object 6"/>
          <p:cNvGraphicFramePr>
            <a:graphicFrameLocks noChangeAspect="1"/>
          </p:cNvGraphicFramePr>
          <p:nvPr/>
        </p:nvGraphicFramePr>
        <p:xfrm>
          <a:off x="185976" y="2581756"/>
          <a:ext cx="2743035" cy="2643891"/>
        </p:xfrm>
        <a:graphic>
          <a:graphicData uri="http://schemas.openxmlformats.org/presentationml/2006/ole">
            <p:oleObj spid="_x0000_s131078" name="Equation" r:id="rId7" imgW="1447560" imgH="1130040" progId="Equation.DSMT4">
              <p:embed/>
            </p:oleObj>
          </a:graphicData>
        </a:graphic>
      </p:graphicFrame>
      <p:graphicFrame>
        <p:nvGraphicFramePr>
          <p:cNvPr id="131079" name="Object 7"/>
          <p:cNvGraphicFramePr>
            <a:graphicFrameLocks noChangeAspect="1"/>
          </p:cNvGraphicFramePr>
          <p:nvPr/>
        </p:nvGraphicFramePr>
        <p:xfrm>
          <a:off x="2929422" y="2556712"/>
          <a:ext cx="3052607" cy="1784350"/>
        </p:xfrm>
        <a:graphic>
          <a:graphicData uri="http://schemas.openxmlformats.org/presentationml/2006/ole">
            <p:oleObj spid="_x0000_s131079" name="Equation" r:id="rId8" imgW="1422360" imgH="672840" progId="Equation.DSMT4">
              <p:embed/>
            </p:oleObj>
          </a:graphicData>
        </a:graphic>
      </p:graphicFrame>
      <p:graphicFrame>
        <p:nvGraphicFramePr>
          <p:cNvPr id="131080" name="Object 8"/>
          <p:cNvGraphicFramePr>
            <a:graphicFrameLocks noChangeAspect="1"/>
          </p:cNvGraphicFramePr>
          <p:nvPr/>
        </p:nvGraphicFramePr>
        <p:xfrm>
          <a:off x="6109504" y="2457851"/>
          <a:ext cx="2741899" cy="2643890"/>
        </p:xfrm>
        <a:graphic>
          <a:graphicData uri="http://schemas.openxmlformats.org/presentationml/2006/ole">
            <p:oleObj spid="_x0000_s131080" name="Equation" r:id="rId9" imgW="1447560" imgH="1130040" progId="Equation.DSMT4">
              <p:embed/>
            </p:oleObj>
          </a:graphicData>
        </a:graphic>
      </p:graphicFrame>
      <p:graphicFrame>
        <p:nvGraphicFramePr>
          <p:cNvPr id="131081" name="Object 9"/>
          <p:cNvGraphicFramePr>
            <a:graphicFrameLocks noChangeAspect="1"/>
          </p:cNvGraphicFramePr>
          <p:nvPr/>
        </p:nvGraphicFramePr>
        <p:xfrm>
          <a:off x="9073771" y="2433230"/>
          <a:ext cx="3030400" cy="3200131"/>
        </p:xfrm>
        <a:graphic>
          <a:graphicData uri="http://schemas.openxmlformats.org/presentationml/2006/ole">
            <p:oleObj spid="_x0000_s131081" name="Equation" r:id="rId10" imgW="1600200" imgH="1371600" progId="Equation.DSMT4">
              <p:embed/>
            </p:oleObj>
          </a:graphicData>
        </a:graphic>
      </p:graphicFrame>
      <p:cxnSp>
        <p:nvCxnSpPr>
          <p:cNvPr id="16" name="Straight Connector 15"/>
          <p:cNvCxnSpPr/>
          <p:nvPr/>
        </p:nvCxnSpPr>
        <p:spPr>
          <a:xfrm>
            <a:off x="2913679" y="2619214"/>
            <a:ext cx="46495" cy="31771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041752" y="2539140"/>
            <a:ext cx="46495" cy="31771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955433" y="2678624"/>
            <a:ext cx="46495" cy="317715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1078"/>
                                        </p:tgtEl>
                                        <p:attrNameLst>
                                          <p:attrName>style.visibility</p:attrName>
                                        </p:attrNameLst>
                                      </p:cBhvr>
                                      <p:to>
                                        <p:strVal val="visible"/>
                                      </p:to>
                                    </p:set>
                                    <p:animEffect transition="in" filter="blinds(horizontal)">
                                      <p:cBhvr>
                                        <p:cTn id="12" dur="500"/>
                                        <p:tgtEl>
                                          <p:spTgt spid="13107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par>
                                <p:cTn id="18" presetID="3" presetClass="entr" presetSubtype="10" fill="hold" nodeType="withEffect">
                                  <p:stCondLst>
                                    <p:cond delay="0"/>
                                  </p:stCondLst>
                                  <p:childTnLst>
                                    <p:set>
                                      <p:cBhvr>
                                        <p:cTn id="19" dur="1" fill="hold">
                                          <p:stCondLst>
                                            <p:cond delay="0"/>
                                          </p:stCondLst>
                                        </p:cTn>
                                        <p:tgtEl>
                                          <p:spTgt spid="131079"/>
                                        </p:tgtEl>
                                        <p:attrNameLst>
                                          <p:attrName>style.visibility</p:attrName>
                                        </p:attrNameLst>
                                      </p:cBhvr>
                                      <p:to>
                                        <p:strVal val="visible"/>
                                      </p:to>
                                    </p:set>
                                    <p:animEffect transition="in" filter="blinds(horizontal)">
                                      <p:cBhvr>
                                        <p:cTn id="20" dur="500"/>
                                        <p:tgtEl>
                                          <p:spTgt spid="13107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nodeType="withEffect">
                                  <p:stCondLst>
                                    <p:cond delay="0"/>
                                  </p:stCondLst>
                                  <p:childTnLst>
                                    <p:set>
                                      <p:cBhvr>
                                        <p:cTn id="27" dur="1" fill="hold">
                                          <p:stCondLst>
                                            <p:cond delay="0"/>
                                          </p:stCondLst>
                                        </p:cTn>
                                        <p:tgtEl>
                                          <p:spTgt spid="131080"/>
                                        </p:tgtEl>
                                        <p:attrNameLst>
                                          <p:attrName>style.visibility</p:attrName>
                                        </p:attrNameLst>
                                      </p:cBhvr>
                                      <p:to>
                                        <p:strVal val="visible"/>
                                      </p:to>
                                    </p:set>
                                    <p:animEffect transition="in" filter="blinds(horizontal)">
                                      <p:cBhvr>
                                        <p:cTn id="28" dur="500"/>
                                        <p:tgtEl>
                                          <p:spTgt spid="13108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500"/>
                                        <p:tgtEl>
                                          <p:spTgt spid="19"/>
                                        </p:tgtEl>
                                      </p:cBhvr>
                                    </p:animEffect>
                                  </p:childTnLst>
                                </p:cTn>
                              </p:par>
                              <p:par>
                                <p:cTn id="34" presetID="3" presetClass="entr" presetSubtype="10" fill="hold" nodeType="withEffect">
                                  <p:stCondLst>
                                    <p:cond delay="0"/>
                                  </p:stCondLst>
                                  <p:childTnLst>
                                    <p:set>
                                      <p:cBhvr>
                                        <p:cTn id="35" dur="1" fill="hold">
                                          <p:stCondLst>
                                            <p:cond delay="0"/>
                                          </p:stCondLst>
                                        </p:cTn>
                                        <p:tgtEl>
                                          <p:spTgt spid="131081"/>
                                        </p:tgtEl>
                                        <p:attrNameLst>
                                          <p:attrName>style.visibility</p:attrName>
                                        </p:attrNameLst>
                                      </p:cBhvr>
                                      <p:to>
                                        <p:strVal val="visible"/>
                                      </p:to>
                                    </p:set>
                                    <p:animEffect transition="in" filter="blinds(horizontal)">
                                      <p:cBhvr>
                                        <p:cTn id="36" dur="500"/>
                                        <p:tgtEl>
                                          <p:spTgt spid="131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515717" y="2094702"/>
            <a:ext cx="6552728" cy="1219200"/>
            <a:chOff x="1151472" y="3187501"/>
            <a:chExt cx="6552728" cy="914400"/>
          </a:xfrm>
        </p:grpSpPr>
        <p:sp>
          <p:nvSpPr>
            <p:cNvPr id="5" name="Pentagon 4"/>
            <p:cNvSpPr/>
            <p:nvPr/>
          </p:nvSpPr>
          <p:spPr>
            <a:xfrm>
              <a:off x="1633824" y="3347030"/>
              <a:ext cx="6070376" cy="720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Pentagon 5"/>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Diamond 6"/>
            <p:cNvSpPr/>
            <p:nvPr/>
          </p:nvSpPr>
          <p:spPr>
            <a:xfrm>
              <a:off x="1151472" y="3187501"/>
              <a:ext cx="914400" cy="9144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grpSp>
        <p:nvGrpSpPr>
          <p:cNvPr id="8" name="Group 11"/>
          <p:cNvGrpSpPr/>
          <p:nvPr/>
        </p:nvGrpSpPr>
        <p:grpSpPr>
          <a:xfrm>
            <a:off x="2512711" y="3325405"/>
            <a:ext cx="6552728" cy="1219200"/>
            <a:chOff x="1151472" y="3187501"/>
            <a:chExt cx="6552728" cy="914400"/>
          </a:xfrm>
        </p:grpSpPr>
        <p:sp>
          <p:nvSpPr>
            <p:cNvPr id="9" name="Pentagon 8"/>
            <p:cNvSpPr/>
            <p:nvPr/>
          </p:nvSpPr>
          <p:spPr>
            <a:xfrm>
              <a:off x="1633824" y="3347030"/>
              <a:ext cx="6070376" cy="720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Pentagon 9"/>
            <p:cNvSpPr/>
            <p:nvPr/>
          </p:nvSpPr>
          <p:spPr>
            <a:xfrm>
              <a:off x="1633824" y="3284701"/>
              <a:ext cx="5914970" cy="720000"/>
            </a:xfrm>
            <a:prstGeom prst="homePlat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 name="Diamond 10"/>
            <p:cNvSpPr/>
            <p:nvPr/>
          </p:nvSpPr>
          <p:spPr>
            <a:xfrm>
              <a:off x="1151472" y="3187501"/>
              <a:ext cx="9144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2" name="Group 15"/>
          <p:cNvGrpSpPr/>
          <p:nvPr/>
        </p:nvGrpSpPr>
        <p:grpSpPr>
          <a:xfrm>
            <a:off x="2509705" y="4556107"/>
            <a:ext cx="6552728" cy="1219200"/>
            <a:chOff x="1151472" y="3187501"/>
            <a:chExt cx="6552728" cy="914400"/>
          </a:xfrm>
        </p:grpSpPr>
        <p:sp>
          <p:nvSpPr>
            <p:cNvPr id="13" name="Pentagon 12"/>
            <p:cNvSpPr/>
            <p:nvPr/>
          </p:nvSpPr>
          <p:spPr>
            <a:xfrm>
              <a:off x="1633824" y="3347030"/>
              <a:ext cx="6070376" cy="720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Pentagon 13"/>
            <p:cNvSpPr/>
            <p:nvPr/>
          </p:nvSpPr>
          <p:spPr>
            <a:xfrm>
              <a:off x="1633824" y="3284701"/>
              <a:ext cx="5914970" cy="720000"/>
            </a:xfrm>
            <a:prstGeom prst="homePlat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Diamond 14"/>
            <p:cNvSpPr/>
            <p:nvPr/>
          </p:nvSpPr>
          <p:spPr>
            <a:xfrm>
              <a:off x="1151472" y="3187501"/>
              <a:ext cx="914400" cy="9144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6" name="!!2">
            <a:extLst>
              <a:ext uri="{FF2B5EF4-FFF2-40B4-BE49-F238E27FC236}">
                <a16:creationId xmlns:a16="http://schemas.microsoft.com/office/drawing/2014/main" xmlns="" id="{F4B5F415-7490-4054-85B4-10F7AE6D3385}"/>
              </a:ext>
            </a:extLst>
          </p:cNvPr>
          <p:cNvSpPr txBox="1">
            <a:spLocks/>
          </p:cNvSpPr>
          <p:nvPr/>
        </p:nvSpPr>
        <p:spPr>
          <a:xfrm>
            <a:off x="2417737" y="418455"/>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NỘI DUNG BÀI HỌC</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7" name="!!2">
            <a:extLst>
              <a:ext uri="{FF2B5EF4-FFF2-40B4-BE49-F238E27FC236}">
                <a16:creationId xmlns:a16="http://schemas.microsoft.com/office/drawing/2014/main" xmlns="" id="{F4B5F415-7490-4054-85B4-10F7AE6D3385}"/>
              </a:ext>
            </a:extLst>
          </p:cNvPr>
          <p:cNvSpPr txBox="1">
            <a:spLocks/>
          </p:cNvSpPr>
          <p:nvPr/>
        </p:nvSpPr>
        <p:spPr>
          <a:xfrm>
            <a:off x="3360546" y="4788977"/>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III. Luyện tập</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8" name="!!2">
            <a:extLst>
              <a:ext uri="{FF2B5EF4-FFF2-40B4-BE49-F238E27FC236}">
                <a16:creationId xmlns:a16="http://schemas.microsoft.com/office/drawing/2014/main" xmlns="" id="{F4B5F415-7490-4054-85B4-10F7AE6D3385}"/>
              </a:ext>
            </a:extLst>
          </p:cNvPr>
          <p:cNvSpPr txBox="1">
            <a:spLocks/>
          </p:cNvSpPr>
          <p:nvPr/>
        </p:nvSpPr>
        <p:spPr>
          <a:xfrm>
            <a:off x="3357968" y="3546528"/>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 Phép chia</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9" name="!!2">
            <a:extLst>
              <a:ext uri="{FF2B5EF4-FFF2-40B4-BE49-F238E27FC236}">
                <a16:creationId xmlns:a16="http://schemas.microsoft.com/office/drawing/2014/main" xmlns="" id="{F4B5F415-7490-4054-85B4-10F7AE6D3385}"/>
              </a:ext>
            </a:extLst>
          </p:cNvPr>
          <p:cNvSpPr txBox="1">
            <a:spLocks/>
          </p:cNvSpPr>
          <p:nvPr/>
        </p:nvSpPr>
        <p:spPr>
          <a:xfrm>
            <a:off x="3339886" y="2381573"/>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 Phép nhân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20" name="!!2">
            <a:extLst>
              <a:ext uri="{FF2B5EF4-FFF2-40B4-BE49-F238E27FC236}">
                <a16:creationId xmlns:a16="http://schemas.microsoft.com/office/drawing/2014/main" xmlns="" id="{F4B5F415-7490-4054-85B4-10F7AE6D3385}"/>
              </a:ext>
            </a:extLst>
          </p:cNvPr>
          <p:cNvSpPr txBox="1">
            <a:spLocks/>
          </p:cNvSpPr>
          <p:nvPr/>
        </p:nvSpPr>
        <p:spPr>
          <a:xfrm>
            <a:off x="2725121" y="508864"/>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TIẾT 1</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lide(fromBottom)">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lide(fromBottom)">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xit" presetSubtype="10" fill="hold" grpId="0" nodeType="withEffect">
                                  <p:stCondLst>
                                    <p:cond delay="0"/>
                                  </p:stCondLst>
                                  <p:childTnLst>
                                    <p:animEffect transition="out" filter="blinds(horizontal)">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3" presetClass="exit" presetSubtype="10" fill="hold" nodeType="withEffect">
                                  <p:stCondLst>
                                    <p:cond delay="0"/>
                                  </p:stCondLst>
                                  <p:childTnLst>
                                    <p:animEffect transition="out" filter="blinds(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3" presetClass="exit" presetSubtype="10" fill="hold" grpId="1" nodeType="withEffect">
                                  <p:stCondLst>
                                    <p:cond delay="0"/>
                                  </p:stCondLst>
                                  <p:childTnLst>
                                    <p:animEffect transition="out" filter="blinds(horizontal)">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7" grpId="1"/>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pic>
        <p:nvPicPr>
          <p:cNvPr id="4"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1556085" y="1171896"/>
            <a:ext cx="9801726" cy="3194131"/>
          </a:xfrm>
          <a:prstGeom prst="rect">
            <a:avLst/>
          </a:prstGeom>
        </p:spPr>
      </p:pic>
      <p:pic>
        <p:nvPicPr>
          <p:cNvPr id="5"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258101">
            <a:off x="10171718" y="145767"/>
            <a:ext cx="1574403" cy="1574403"/>
          </a:xfrm>
          <a:prstGeom prst="rect">
            <a:avLst/>
          </a:prstGeom>
        </p:spPr>
      </p:pic>
      <p:pic>
        <p:nvPicPr>
          <p:cNvPr id="6"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19889396">
            <a:off x="10917677" y="783939"/>
            <a:ext cx="1488402" cy="1488402"/>
          </a:xfrm>
          <a:prstGeom prst="rect">
            <a:avLst/>
          </a:prstGeom>
        </p:spPr>
      </p:pic>
      <p:sp>
        <p:nvSpPr>
          <p:cNvPr id="7" name="!!2">
            <a:extLst>
              <a:ext uri="{FF2B5EF4-FFF2-40B4-BE49-F238E27FC236}">
                <a16:creationId xmlns:a16="http://schemas.microsoft.com/office/drawing/2014/main" xmlns="" id="{F4B5F415-7490-4054-85B4-10F7AE6D3385}"/>
              </a:ext>
            </a:extLst>
          </p:cNvPr>
          <p:cNvSpPr txBox="1">
            <a:spLocks/>
          </p:cNvSpPr>
          <p:nvPr/>
        </p:nvSpPr>
        <p:spPr>
          <a:xfrm>
            <a:off x="4191611" y="2160790"/>
            <a:ext cx="4551336"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noProof="0" smtClean="0">
                <a:solidFill>
                  <a:schemeClr val="accent2">
                    <a:lumMod val="75000"/>
                  </a:schemeClr>
                </a:solidFill>
                <a:latin typeface="Times New Roman" panose="02020603050405020304" pitchFamily="18" charset="0"/>
                <a:ea typeface="+mj-ea"/>
                <a:cs typeface="Times New Roman" panose="02020603050405020304" pitchFamily="18" charset="0"/>
              </a:rPr>
              <a:t>CỦNG CỐ</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6a063486b351639d513c1c4acaf87512.png"/>
          <p:cNvPicPr>
            <a:picLocks noChangeAspect="1"/>
          </p:cNvPicPr>
          <p:nvPr/>
        </p:nvPicPr>
        <p:blipFill>
          <a:blip r:embed="rId2" cstate="print"/>
          <a:stretch>
            <a:fillRect/>
          </a:stretch>
        </p:blipFill>
        <p:spPr>
          <a:xfrm>
            <a:off x="0" y="0"/>
            <a:ext cx="12395200" cy="6858000"/>
          </a:xfrm>
          <a:prstGeom prst="rect">
            <a:avLst/>
          </a:prstGeom>
        </p:spPr>
      </p:pic>
      <p:pic>
        <p:nvPicPr>
          <p:cNvPr id="6" name="Picture 5" descr="8b563b34ad8f7b1b8fb033b87599d68c.png">
            <a:hlinkClick r:id="rId3" action="ppaction://hlinksldjump"/>
          </p:cNvPr>
          <p:cNvPicPr>
            <a:picLocks noChangeAspect="1"/>
          </p:cNvPicPr>
          <p:nvPr/>
        </p:nvPicPr>
        <p:blipFill>
          <a:blip r:embed="rId4" cstate="print"/>
          <a:stretch>
            <a:fillRect/>
          </a:stretch>
        </p:blipFill>
        <p:spPr>
          <a:xfrm>
            <a:off x="5486401" y="5334000"/>
            <a:ext cx="1137783" cy="914400"/>
          </a:xfrm>
          <a:prstGeom prst="rect">
            <a:avLst/>
          </a:prstGeom>
        </p:spPr>
      </p:pic>
      <p:pic>
        <p:nvPicPr>
          <p:cNvPr id="7" name="Picture 6" descr="1.png">
            <a:hlinkClick r:id="rId5" action="ppaction://hlinksldjump"/>
          </p:cNvPr>
          <p:cNvPicPr>
            <a:picLocks noChangeAspect="1"/>
          </p:cNvPicPr>
          <p:nvPr/>
        </p:nvPicPr>
        <p:blipFill>
          <a:blip r:embed="rId6" cstate="print"/>
          <a:stretch>
            <a:fillRect/>
          </a:stretch>
        </p:blipFill>
        <p:spPr>
          <a:xfrm>
            <a:off x="4165600" y="5715000"/>
            <a:ext cx="1117600" cy="913638"/>
          </a:xfrm>
          <a:prstGeom prst="rect">
            <a:avLst/>
          </a:prstGeom>
        </p:spPr>
      </p:pic>
      <p:pic>
        <p:nvPicPr>
          <p:cNvPr id="10" name="Picture 9" descr="2.png">
            <a:hlinkClick r:id="rId7" action="ppaction://hlinksldjump"/>
          </p:cNvPr>
          <p:cNvPicPr>
            <a:picLocks noChangeAspect="1"/>
          </p:cNvPicPr>
          <p:nvPr/>
        </p:nvPicPr>
        <p:blipFill>
          <a:blip r:embed="rId8" cstate="print"/>
          <a:stretch>
            <a:fillRect/>
          </a:stretch>
        </p:blipFill>
        <p:spPr>
          <a:xfrm>
            <a:off x="2336800" y="6247472"/>
            <a:ext cx="914400" cy="610529"/>
          </a:xfrm>
          <a:prstGeom prst="rect">
            <a:avLst/>
          </a:prstGeom>
        </p:spPr>
      </p:pic>
      <p:pic>
        <p:nvPicPr>
          <p:cNvPr id="13" name="Picture 12" descr="25.png">
            <a:hlinkClick r:id="rId9" action="ppaction://hlinksldjump"/>
          </p:cNvPr>
          <p:cNvPicPr>
            <a:picLocks noChangeAspect="1"/>
          </p:cNvPicPr>
          <p:nvPr/>
        </p:nvPicPr>
        <p:blipFill>
          <a:blip r:embed="rId10" cstate="print"/>
          <a:stretch>
            <a:fillRect/>
          </a:stretch>
        </p:blipFill>
        <p:spPr>
          <a:xfrm>
            <a:off x="4368800" y="4191000"/>
            <a:ext cx="1155861" cy="1095528"/>
          </a:xfrm>
          <a:prstGeom prst="rect">
            <a:avLst/>
          </a:prstGeom>
        </p:spPr>
      </p:pic>
      <p:pic>
        <p:nvPicPr>
          <p:cNvPr id="14" name="Picture 13" descr="134.png">
            <a:hlinkClick r:id="rId11" action="ppaction://hlinksldjump"/>
          </p:cNvPr>
          <p:cNvPicPr>
            <a:picLocks noChangeAspect="1"/>
          </p:cNvPicPr>
          <p:nvPr/>
        </p:nvPicPr>
        <p:blipFill>
          <a:blip r:embed="rId12" cstate="print"/>
          <a:stretch>
            <a:fillRect/>
          </a:stretch>
        </p:blipFill>
        <p:spPr>
          <a:xfrm>
            <a:off x="6502401" y="4572000"/>
            <a:ext cx="641791" cy="70457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424 0.00347 C -0.02448 -0.00301 -0.0632 -0.00949 -0.08281 -0.0287 C -0.10243 -0.04791 -0.10226 -0.07986 -0.10399 -0.11157 C -0.10573 -0.14328 -0.10017 -0.18611 -0.0934 -0.21875 C -0.08663 -0.25139 -0.07847 -0.28773 -0.06302 -0.30764 C -0.04757 -0.32754 -0.02222 -0.33287 -0.00104 -0.33796 C 0.02014 -0.34305 0.05139 -0.34653 0.06424 -0.33796 C 0.07708 -0.3294 0.07465 -0.3 0.07639 -0.28727 C 0.07812 -0.27453 0.07639 -0.26782 0.07483 -0.26111 " pathEditMode="relative" rAng="0" ptsTypes="aaaaaaaaA">
                                      <p:cBhvr>
                                        <p:cTn id="6" dur="2000" fill="hold"/>
                                        <p:tgtEl>
                                          <p:spTgt spid="13"/>
                                        </p:tgtEl>
                                        <p:attrNameLst>
                                          <p:attrName>ppt_x</p:attrName>
                                          <p:attrName>ppt_y</p:attrName>
                                        </p:attrNameLst>
                                      </p:cBhvr>
                                      <p:rCtr x="-28" y="-175"/>
                                    </p:animMotion>
                                  </p:childTnLst>
                                </p:cTn>
                              </p:par>
                            </p:childTnLst>
                          </p:cTn>
                        </p:par>
                        <p:par>
                          <p:cTn id="7" fill="hold">
                            <p:stCondLst>
                              <p:cond delay="2000"/>
                            </p:stCondLst>
                            <p:childTnLst>
                              <p:par>
                                <p:cTn id="8" presetID="55" presetClass="exit" presetSubtype="0" fill="hold" nodeType="afterEffect">
                                  <p:stCondLst>
                                    <p:cond delay="0"/>
                                  </p:stCondLst>
                                  <p:childTnLst>
                                    <p:anim calcmode="lin" valueType="num">
                                      <p:cBhvr>
                                        <p:cTn id="9" dur="1000"/>
                                        <p:tgtEl>
                                          <p:spTgt spid="13"/>
                                        </p:tgtEl>
                                        <p:attrNameLst>
                                          <p:attrName>ppt_w</p:attrName>
                                        </p:attrNameLst>
                                      </p:cBhvr>
                                      <p:tavLst>
                                        <p:tav tm="0">
                                          <p:val>
                                            <p:strVal val="ppt_w"/>
                                          </p:val>
                                        </p:tav>
                                        <p:tav tm="100000">
                                          <p:val>
                                            <p:strVal val="ppt_w*0.70"/>
                                          </p:val>
                                        </p:tav>
                                      </p:tavLst>
                                    </p:anim>
                                    <p:anim calcmode="lin" valueType="num">
                                      <p:cBhvr>
                                        <p:cTn id="10" dur="1000"/>
                                        <p:tgtEl>
                                          <p:spTgt spid="13"/>
                                        </p:tgtEl>
                                        <p:attrNameLst>
                                          <p:attrName>ppt_h</p:attrName>
                                        </p:attrNameLst>
                                      </p:cBhvr>
                                      <p:tavLst>
                                        <p:tav tm="0">
                                          <p:val>
                                            <p:strVal val="ppt_h"/>
                                          </p:val>
                                        </p:tav>
                                        <p:tav tm="100000">
                                          <p:val>
                                            <p:strVal val="ppt_h"/>
                                          </p:val>
                                        </p:tav>
                                      </p:tavLst>
                                    </p:anim>
                                    <p:animEffect transition="out" filter="fade">
                                      <p:cBhvr>
                                        <p:cTn id="11" dur="1000"/>
                                        <p:tgtEl>
                                          <p:spTgt spid="13"/>
                                        </p:tgtEl>
                                      </p:cBhvr>
                                    </p:animEffect>
                                    <p:set>
                                      <p:cBhvr>
                                        <p:cTn id="12"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1.38889E-6 4.44444E-6 C 0.03055 -0.00533 0.06128 -0.01065 0.08628 -0.02686 C 0.11128 -0.04306 0.1401 -0.06806 0.15 -0.09769 C 0.15989 -0.12732 0.15173 -0.17431 0.14548 -0.20487 C 0.13923 -0.23565 0.12882 -0.26459 0.11215 -0.28149 C 0.09548 -0.29838 0.06094 -0.30533 0.04548 -0.30625 C 0.03003 -0.30695 0.02483 -0.29723 0.01962 -0.28704 " pathEditMode="relative" rAng="0" ptsTypes="aaaaaaA">
                                      <p:cBhvr>
                                        <p:cTn id="17" dur="2000" fill="hold"/>
                                        <p:tgtEl>
                                          <p:spTgt spid="14"/>
                                        </p:tgtEl>
                                        <p:attrNameLst>
                                          <p:attrName>ppt_x</p:attrName>
                                          <p:attrName>ppt_y</p:attrName>
                                        </p:attrNameLst>
                                      </p:cBhvr>
                                      <p:rCtr x="80" y="-153"/>
                                    </p:animMotion>
                                  </p:childTnLst>
                                </p:cTn>
                              </p:par>
                            </p:childTnLst>
                          </p:cTn>
                        </p:par>
                        <p:par>
                          <p:cTn id="18" fill="hold">
                            <p:stCondLst>
                              <p:cond delay="2000"/>
                            </p:stCondLst>
                            <p:childTnLst>
                              <p:par>
                                <p:cTn id="19" presetID="55" presetClass="exit" presetSubtype="0" fill="hold" nodeType="afterEffect">
                                  <p:stCondLst>
                                    <p:cond delay="0"/>
                                  </p:stCondLst>
                                  <p:childTnLst>
                                    <p:anim calcmode="lin" valueType="num">
                                      <p:cBhvr>
                                        <p:cTn id="20" dur="1000"/>
                                        <p:tgtEl>
                                          <p:spTgt spid="14"/>
                                        </p:tgtEl>
                                        <p:attrNameLst>
                                          <p:attrName>ppt_w</p:attrName>
                                        </p:attrNameLst>
                                      </p:cBhvr>
                                      <p:tavLst>
                                        <p:tav tm="0">
                                          <p:val>
                                            <p:strVal val="ppt_w"/>
                                          </p:val>
                                        </p:tav>
                                        <p:tav tm="100000">
                                          <p:val>
                                            <p:strVal val="ppt_w*0.70"/>
                                          </p:val>
                                        </p:tav>
                                      </p:tavLst>
                                    </p:anim>
                                    <p:anim calcmode="lin" valueType="num">
                                      <p:cBhvr>
                                        <p:cTn id="21" dur="1000"/>
                                        <p:tgtEl>
                                          <p:spTgt spid="14"/>
                                        </p:tgtEl>
                                        <p:attrNameLst>
                                          <p:attrName>ppt_h</p:attrName>
                                        </p:attrNameLst>
                                      </p:cBhvr>
                                      <p:tavLst>
                                        <p:tav tm="0">
                                          <p:val>
                                            <p:strVal val="ppt_h"/>
                                          </p:val>
                                        </p:tav>
                                        <p:tav tm="100000">
                                          <p:val>
                                            <p:strVal val="ppt_h"/>
                                          </p:val>
                                        </p:tav>
                                      </p:tavLst>
                                    </p:anim>
                                    <p:animEffect transition="out" filter="fade">
                                      <p:cBhvr>
                                        <p:cTn id="22" dur="1000"/>
                                        <p:tgtEl>
                                          <p:spTgt spid="14"/>
                                        </p:tgtEl>
                                      </p:cBhvr>
                                    </p:animEffect>
                                    <p:set>
                                      <p:cBhvr>
                                        <p:cTn id="23"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5.27778E-6 1.85185E-6 C 0.03454 -0.01643 0.06909 -0.03264 0.11961 -0.09282 C 0.17013 -0.15301 0.27117 -0.29259 0.30294 -0.36157 C 0.33471 -0.43055 0.31544 -0.4706 0.31058 -0.50694 C 0.30572 -0.54328 0.28315 -0.5787 0.27412 -0.57963 C 0.2651 -0.58055 0.26041 -0.54676 0.25589 -0.51296 " pathEditMode="relative" ptsTypes="aaaaaA">
                                      <p:cBhvr>
                                        <p:cTn id="28" dur="2000" fill="hold"/>
                                        <p:tgtEl>
                                          <p:spTgt spid="10"/>
                                        </p:tgtEl>
                                        <p:attrNameLst>
                                          <p:attrName>ppt_x</p:attrName>
                                          <p:attrName>ppt_y</p:attrName>
                                        </p:attrNameLst>
                                      </p:cBhvr>
                                    </p:animMotion>
                                  </p:childTnLst>
                                </p:cTn>
                              </p:par>
                            </p:childTnLst>
                          </p:cTn>
                        </p:par>
                        <p:par>
                          <p:cTn id="29" fill="hold">
                            <p:stCondLst>
                              <p:cond delay="2000"/>
                            </p:stCondLst>
                            <p:childTnLst>
                              <p:par>
                                <p:cTn id="30" presetID="55" presetClass="exit" presetSubtype="0" fill="hold" nodeType="afterEffect">
                                  <p:stCondLst>
                                    <p:cond delay="0"/>
                                  </p:stCondLst>
                                  <p:childTnLst>
                                    <p:anim calcmode="lin" valueType="num">
                                      <p:cBhvr>
                                        <p:cTn id="31" dur="1000"/>
                                        <p:tgtEl>
                                          <p:spTgt spid="10"/>
                                        </p:tgtEl>
                                        <p:attrNameLst>
                                          <p:attrName>ppt_w</p:attrName>
                                        </p:attrNameLst>
                                      </p:cBhvr>
                                      <p:tavLst>
                                        <p:tav tm="0">
                                          <p:val>
                                            <p:strVal val="ppt_w"/>
                                          </p:val>
                                        </p:tav>
                                        <p:tav tm="100000">
                                          <p:val>
                                            <p:strVal val="ppt_w*0.70"/>
                                          </p:val>
                                        </p:tav>
                                      </p:tavLst>
                                    </p:anim>
                                    <p:anim calcmode="lin" valueType="num">
                                      <p:cBhvr>
                                        <p:cTn id="32" dur="1000"/>
                                        <p:tgtEl>
                                          <p:spTgt spid="10"/>
                                        </p:tgtEl>
                                        <p:attrNameLst>
                                          <p:attrName>ppt_h</p:attrName>
                                        </p:attrNameLst>
                                      </p:cBhvr>
                                      <p:tavLst>
                                        <p:tav tm="0">
                                          <p:val>
                                            <p:strVal val="ppt_h"/>
                                          </p:val>
                                        </p:tav>
                                        <p:tav tm="100000">
                                          <p:val>
                                            <p:strVal val="ppt_h"/>
                                          </p:val>
                                        </p:tav>
                                      </p:tavLst>
                                    </p:anim>
                                    <p:animEffect transition="out" filter="fade">
                                      <p:cBhvr>
                                        <p:cTn id="33" dur="1000"/>
                                        <p:tgtEl>
                                          <p:spTgt spid="10"/>
                                        </p:tgtEl>
                                      </p:cBhvr>
                                    </p:animEffect>
                                    <p:set>
                                      <p:cBhvr>
                                        <p:cTn id="34"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5" restart="whenNotActive" fill="hold" evtFilter="cancelBubble" nodeType="interactiveSeq">
                <p:stCondLst>
                  <p:cond evt="onClick" delay="0">
                    <p:tgtEl>
                      <p:spTgt spid="6"/>
                    </p:tgtEl>
                  </p:cond>
                </p:stCondLst>
                <p:endSync evt="end" delay="0">
                  <p:rtn val="all"/>
                </p:endSync>
                <p:childTnLst>
                  <p:par>
                    <p:cTn id="36" fill="hold">
                      <p:stCondLst>
                        <p:cond delay="0"/>
                      </p:stCondLst>
                      <p:childTnLst>
                        <p:par>
                          <p:cTn id="37" fill="hold">
                            <p:stCondLst>
                              <p:cond delay="0"/>
                            </p:stCondLst>
                            <p:childTnLst>
                              <p:par>
                                <p:cTn id="38" presetID="0" presetClass="path" presetSubtype="0" accel="50000" decel="50000" fill="hold" nodeType="clickEffect">
                                  <p:stCondLst>
                                    <p:cond delay="0"/>
                                  </p:stCondLst>
                                  <p:childTnLst>
                                    <p:animMotion origin="layout" path="M -1.38889E-6 -4.44444E-6 C 0.03768 -0.00208 0.07535 -0.0037 0.10469 -0.02453 C 0.13403 -0.04537 0.16094 -0.08703 0.17587 -0.12546 C 0.1908 -0.16388 0.19462 -0.21203 0.19393 -0.25486 C 0.19323 -0.29791 0.17813 -0.35254 0.17136 -0.38449 C 0.16458 -0.41643 0.16545 -0.43356 0.15313 -0.44699 C 0.1408 -0.46018 0.10695 -0.46666 0.09705 -0.46527 C 0.08715 -0.46342 0.09045 -0.45023 0.09393 -0.4368 " pathEditMode="relative" rAng="0" ptsTypes="aaaaaaaA">
                                      <p:cBhvr>
                                        <p:cTn id="39" dur="2000" fill="hold"/>
                                        <p:tgtEl>
                                          <p:spTgt spid="6"/>
                                        </p:tgtEl>
                                        <p:attrNameLst>
                                          <p:attrName>ppt_x</p:attrName>
                                          <p:attrName>ppt_y</p:attrName>
                                        </p:attrNameLst>
                                      </p:cBhvr>
                                      <p:rCtr x="97" y="-233"/>
                                    </p:animMotion>
                                  </p:childTnLst>
                                </p:cTn>
                              </p:par>
                            </p:childTnLst>
                          </p:cTn>
                        </p:par>
                        <p:par>
                          <p:cTn id="40" fill="hold">
                            <p:stCondLst>
                              <p:cond delay="2000"/>
                            </p:stCondLst>
                            <p:childTnLst>
                              <p:par>
                                <p:cTn id="41" presetID="55" presetClass="exit" presetSubtype="0" fill="hold" nodeType="afterEffect">
                                  <p:stCondLst>
                                    <p:cond delay="0"/>
                                  </p:stCondLst>
                                  <p:childTnLst>
                                    <p:anim calcmode="lin" valueType="num">
                                      <p:cBhvr>
                                        <p:cTn id="42" dur="1000"/>
                                        <p:tgtEl>
                                          <p:spTgt spid="6"/>
                                        </p:tgtEl>
                                        <p:attrNameLst>
                                          <p:attrName>ppt_w</p:attrName>
                                        </p:attrNameLst>
                                      </p:cBhvr>
                                      <p:tavLst>
                                        <p:tav tm="0">
                                          <p:val>
                                            <p:strVal val="ppt_w"/>
                                          </p:val>
                                        </p:tav>
                                        <p:tav tm="100000">
                                          <p:val>
                                            <p:strVal val="ppt_w*0.70"/>
                                          </p:val>
                                        </p:tav>
                                      </p:tavLst>
                                    </p:anim>
                                    <p:anim calcmode="lin" valueType="num">
                                      <p:cBhvr>
                                        <p:cTn id="43" dur="1000"/>
                                        <p:tgtEl>
                                          <p:spTgt spid="6"/>
                                        </p:tgtEl>
                                        <p:attrNameLst>
                                          <p:attrName>ppt_h</p:attrName>
                                        </p:attrNameLst>
                                      </p:cBhvr>
                                      <p:tavLst>
                                        <p:tav tm="0">
                                          <p:val>
                                            <p:strVal val="ppt_h"/>
                                          </p:val>
                                        </p:tav>
                                        <p:tav tm="100000">
                                          <p:val>
                                            <p:strVal val="ppt_h"/>
                                          </p:val>
                                        </p:tav>
                                      </p:tavLst>
                                    </p:anim>
                                    <p:animEffect transition="out" filter="fade">
                                      <p:cBhvr>
                                        <p:cTn id="44" dur="1000"/>
                                        <p:tgtEl>
                                          <p:spTgt spid="6"/>
                                        </p:tgtEl>
                                      </p:cBhvr>
                                    </p:animEffect>
                                    <p:set>
                                      <p:cBhvr>
                                        <p:cTn id="45"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46" restart="whenNotActive" fill="hold" evtFilter="cancelBubble" nodeType="interactiveSeq">
                <p:stCondLst>
                  <p:cond evt="onClick" delay="0">
                    <p:tgtEl>
                      <p:spTgt spid="7"/>
                    </p:tgtEl>
                  </p:cond>
                </p:stCondLst>
                <p:endSync evt="end" delay="0">
                  <p:rtn val="all"/>
                </p:endSync>
                <p:childTnLst>
                  <p:par>
                    <p:cTn id="47" fill="hold">
                      <p:stCondLst>
                        <p:cond delay="0"/>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8.33333E-7 -4.07407E-6 C 0.05295 -0.00486 0.10608 -0.00949 0.15156 -0.05856 C 0.19705 -0.10763 0.25677 -0.2199 0.27274 -0.2949 C 0.28872 -0.3699 0.27049 -0.46898 0.24705 -0.50902 C 0.22361 -0.54907 0.15573 -0.54398 0.13195 -0.53518 C 0.10816 -0.52638 0.10625 -0.49143 0.10451 -0.45648 " pathEditMode="relative" ptsTypes="aaaaaA">
                                      <p:cBhvr>
                                        <p:cTn id="50" dur="2000" fill="hold"/>
                                        <p:tgtEl>
                                          <p:spTgt spid="7"/>
                                        </p:tgtEl>
                                        <p:attrNameLst>
                                          <p:attrName>ppt_x</p:attrName>
                                          <p:attrName>ppt_y</p:attrName>
                                        </p:attrNameLst>
                                      </p:cBhvr>
                                    </p:animMotion>
                                  </p:childTnLst>
                                </p:cTn>
                              </p:par>
                            </p:childTnLst>
                          </p:cTn>
                        </p:par>
                        <p:par>
                          <p:cTn id="51" fill="hold">
                            <p:stCondLst>
                              <p:cond delay="2000"/>
                            </p:stCondLst>
                            <p:childTnLst>
                              <p:par>
                                <p:cTn id="52" presetID="55" presetClass="exit" presetSubtype="0" fill="hold" nodeType="afterEffect">
                                  <p:stCondLst>
                                    <p:cond delay="0"/>
                                  </p:stCondLst>
                                  <p:childTnLst>
                                    <p:anim calcmode="lin" valueType="num">
                                      <p:cBhvr>
                                        <p:cTn id="53" dur="1000"/>
                                        <p:tgtEl>
                                          <p:spTgt spid="7"/>
                                        </p:tgtEl>
                                        <p:attrNameLst>
                                          <p:attrName>ppt_w</p:attrName>
                                        </p:attrNameLst>
                                      </p:cBhvr>
                                      <p:tavLst>
                                        <p:tav tm="0">
                                          <p:val>
                                            <p:strVal val="ppt_w"/>
                                          </p:val>
                                        </p:tav>
                                        <p:tav tm="100000">
                                          <p:val>
                                            <p:strVal val="ppt_w*0.70"/>
                                          </p:val>
                                        </p:tav>
                                      </p:tavLst>
                                    </p:anim>
                                    <p:anim calcmode="lin" valueType="num">
                                      <p:cBhvr>
                                        <p:cTn id="54" dur="1000"/>
                                        <p:tgtEl>
                                          <p:spTgt spid="7"/>
                                        </p:tgtEl>
                                        <p:attrNameLst>
                                          <p:attrName>ppt_h</p:attrName>
                                        </p:attrNameLst>
                                      </p:cBhvr>
                                      <p:tavLst>
                                        <p:tav tm="0">
                                          <p:val>
                                            <p:strVal val="ppt_h"/>
                                          </p:val>
                                        </p:tav>
                                        <p:tav tm="100000">
                                          <p:val>
                                            <p:strVal val="ppt_h"/>
                                          </p:val>
                                        </p:tav>
                                      </p:tavLst>
                                    </p:anim>
                                    <p:animEffect transition="out" filter="fade">
                                      <p:cBhvr>
                                        <p:cTn id="55" dur="1000"/>
                                        <p:tgtEl>
                                          <p:spTgt spid="7"/>
                                        </p:tgtEl>
                                      </p:cBhvr>
                                    </p:animEffect>
                                    <p:set>
                                      <p:cBhvr>
                                        <p:cTn id="56"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2" cstate="print"/>
          <a:stretch>
            <a:fillRect/>
          </a:stretch>
        </p:blipFill>
        <p:spPr>
          <a:xfrm>
            <a:off x="0" y="-685799"/>
            <a:ext cx="11887200" cy="5285779"/>
          </a:xfrm>
          <a:prstGeom prst="rect">
            <a:avLst/>
          </a:prstGeom>
        </p:spPr>
      </p:pic>
      <p:sp>
        <p:nvSpPr>
          <p:cNvPr id="5" name="TextBox 4"/>
          <p:cNvSpPr txBox="1"/>
          <p:nvPr/>
        </p:nvSpPr>
        <p:spPr>
          <a:xfrm>
            <a:off x="2102603" y="2183972"/>
            <a:ext cx="8128000" cy="523220"/>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Trong phép nhân a.b = c, thì a, b, c được gọi là:</a:t>
            </a:r>
            <a:endParaRPr lang="en-US" sz="2800" dirty="0">
              <a:solidFill>
                <a:srgbClr val="FF0000"/>
              </a:solidFill>
              <a:latin typeface="Times New Roman" pitchFamily="18" charset="0"/>
              <a:cs typeface="Times New Roman" pitchFamily="18" charset="0"/>
            </a:endParaRPr>
          </a:p>
        </p:txBody>
      </p:sp>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p:cNvSpPr txBox="1"/>
          <p:nvPr/>
        </p:nvSpPr>
        <p:spPr>
          <a:xfrm>
            <a:off x="2135322" y="4555211"/>
            <a:ext cx="7213600" cy="1384995"/>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Trong phép nhân a.b = c, thì </a:t>
            </a:r>
          </a:p>
          <a:p>
            <a:r>
              <a:rPr lang="en-US" sz="2800" smtClean="0">
                <a:solidFill>
                  <a:srgbClr val="FF0000"/>
                </a:solidFill>
                <a:latin typeface="Times New Roman" pitchFamily="18" charset="0"/>
                <a:cs typeface="Times New Roman" pitchFamily="18" charset="0"/>
              </a:rPr>
              <a:t>a, b được gọi là thừa số</a:t>
            </a:r>
          </a:p>
          <a:p>
            <a:r>
              <a:rPr lang="en-US" sz="2800" smtClean="0">
                <a:solidFill>
                  <a:srgbClr val="FF0000"/>
                </a:solidFill>
                <a:latin typeface="Times New Roman" pitchFamily="18" charset="0"/>
                <a:cs typeface="Times New Roman" pitchFamily="18" charset="0"/>
              </a:rPr>
              <a:t>c được gọi là tích</a:t>
            </a:r>
            <a:endParaRPr lang="en-US" sz="2800" dirty="0">
              <a:solidFill>
                <a:srgbClr val="FF0000"/>
              </a:solidFill>
              <a:latin typeface="Times New Roman" pitchFamily="18" charset="0"/>
              <a:cs typeface="Times New Roman" pitchFamily="18" charset="0"/>
            </a:endParaRPr>
          </a:p>
        </p:txBody>
      </p:sp>
      <p:sp>
        <p:nvSpPr>
          <p:cNvPr id="8" name="Right Arrow 7">
            <a:hlinkClick r:id="rId3"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26"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80">
                                          <p:stCondLst>
                                            <p:cond delay="0"/>
                                          </p:stCondLst>
                                        </p:cTn>
                                        <p:tgtEl>
                                          <p:spTgt spid="7"/>
                                        </p:tgtEl>
                                      </p:cBhvr>
                                    </p:animEffect>
                                    <p:anim calcmode="lin" valueType="num">
                                      <p:cBhvr>
                                        <p:cTn id="3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1" dur="26">
                                          <p:stCondLst>
                                            <p:cond delay="650"/>
                                          </p:stCondLst>
                                        </p:cTn>
                                        <p:tgtEl>
                                          <p:spTgt spid="7"/>
                                        </p:tgtEl>
                                      </p:cBhvr>
                                      <p:to x="100000" y="60000"/>
                                    </p:animScale>
                                    <p:animScale>
                                      <p:cBhvr>
                                        <p:cTn id="42" dur="166" decel="50000">
                                          <p:stCondLst>
                                            <p:cond delay="676"/>
                                          </p:stCondLst>
                                        </p:cTn>
                                        <p:tgtEl>
                                          <p:spTgt spid="7"/>
                                        </p:tgtEl>
                                      </p:cBhvr>
                                      <p:to x="100000" y="100000"/>
                                    </p:animScale>
                                    <p:animScale>
                                      <p:cBhvr>
                                        <p:cTn id="43" dur="26">
                                          <p:stCondLst>
                                            <p:cond delay="1312"/>
                                          </p:stCondLst>
                                        </p:cTn>
                                        <p:tgtEl>
                                          <p:spTgt spid="7"/>
                                        </p:tgtEl>
                                      </p:cBhvr>
                                      <p:to x="100000" y="80000"/>
                                    </p:animScale>
                                    <p:animScale>
                                      <p:cBhvr>
                                        <p:cTn id="44" dur="166" decel="50000">
                                          <p:stCondLst>
                                            <p:cond delay="1338"/>
                                          </p:stCondLst>
                                        </p:cTn>
                                        <p:tgtEl>
                                          <p:spTgt spid="7"/>
                                        </p:tgtEl>
                                      </p:cBhvr>
                                      <p:to x="100000" y="100000"/>
                                    </p:animScale>
                                    <p:animScale>
                                      <p:cBhvr>
                                        <p:cTn id="45" dur="26">
                                          <p:stCondLst>
                                            <p:cond delay="1642"/>
                                          </p:stCondLst>
                                        </p:cTn>
                                        <p:tgtEl>
                                          <p:spTgt spid="7"/>
                                        </p:tgtEl>
                                      </p:cBhvr>
                                      <p:to x="100000" y="90000"/>
                                    </p:animScale>
                                    <p:animScale>
                                      <p:cBhvr>
                                        <p:cTn id="46" dur="166" decel="50000">
                                          <p:stCondLst>
                                            <p:cond delay="1668"/>
                                          </p:stCondLst>
                                        </p:cTn>
                                        <p:tgtEl>
                                          <p:spTgt spid="7"/>
                                        </p:tgtEl>
                                      </p:cBhvr>
                                      <p:to x="100000" y="100000"/>
                                    </p:animScale>
                                    <p:animScale>
                                      <p:cBhvr>
                                        <p:cTn id="47" dur="26">
                                          <p:stCondLst>
                                            <p:cond delay="1808"/>
                                          </p:stCondLst>
                                        </p:cTn>
                                        <p:tgtEl>
                                          <p:spTgt spid="7"/>
                                        </p:tgtEl>
                                      </p:cBhvr>
                                      <p:to x="100000" y="95000"/>
                                    </p:animScale>
                                    <p:animScale>
                                      <p:cBhvr>
                                        <p:cTn id="4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2" cstate="print"/>
          <a:stretch>
            <a:fillRect/>
          </a:stretch>
        </p:blipFill>
        <p:spPr>
          <a:xfrm>
            <a:off x="0" y="-685799"/>
            <a:ext cx="11887200" cy="5285779"/>
          </a:xfrm>
          <a:prstGeom prst="rect">
            <a:avLst/>
          </a:prstGeom>
        </p:spPr>
      </p:pic>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ight Arrow 7">
            <a:hlinkClick r:id="rId3"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2102603" y="2183972"/>
            <a:ext cx="8128000" cy="954107"/>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Cho phép nhân a . b = c, muốn tìm a ta làm như thế nào?</a:t>
            </a:r>
            <a:endParaRPr lang="en-US" sz="2800" dirty="0">
              <a:solidFill>
                <a:srgbClr val="FF0000"/>
              </a:solidFill>
              <a:latin typeface="Times New Roman" pitchFamily="18" charset="0"/>
              <a:cs typeface="Times New Roman" pitchFamily="18" charset="0"/>
            </a:endParaRPr>
          </a:p>
        </p:txBody>
      </p:sp>
      <p:sp>
        <p:nvSpPr>
          <p:cNvPr id="10" name="TextBox 9"/>
          <p:cNvSpPr txBox="1"/>
          <p:nvPr/>
        </p:nvSpPr>
        <p:spPr>
          <a:xfrm>
            <a:off x="2166318" y="4648201"/>
            <a:ext cx="7213600" cy="523220"/>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Có phép nhân a . b = c, thì a = c : b</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par>
                          <p:cTn id="25" fill="hold">
                            <p:stCondLst>
                              <p:cond delay="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par>
                                <p:cTn id="33" presetID="26"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2" cstate="print"/>
          <a:stretch>
            <a:fillRect/>
          </a:stretch>
        </p:blipFill>
        <p:spPr>
          <a:xfrm>
            <a:off x="0" y="-685799"/>
            <a:ext cx="11887200" cy="5285779"/>
          </a:xfrm>
          <a:prstGeom prst="rect">
            <a:avLst/>
          </a:prstGeom>
        </p:spPr>
      </p:pic>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ight Arrow 7">
            <a:hlinkClick r:id="rId3"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2102603" y="2183972"/>
            <a:ext cx="8128000" cy="523220"/>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Trong phép chia a : b = c, thì a, b, c được gọi là:</a:t>
            </a:r>
            <a:endParaRPr lang="en-US" sz="2800" dirty="0">
              <a:solidFill>
                <a:srgbClr val="FF0000"/>
              </a:solidFill>
              <a:latin typeface="Times New Roman" pitchFamily="18" charset="0"/>
              <a:cs typeface="Times New Roman" pitchFamily="18" charset="0"/>
            </a:endParaRPr>
          </a:p>
        </p:txBody>
      </p:sp>
      <p:sp>
        <p:nvSpPr>
          <p:cNvPr id="10" name="TextBox 9"/>
          <p:cNvSpPr txBox="1"/>
          <p:nvPr/>
        </p:nvSpPr>
        <p:spPr>
          <a:xfrm>
            <a:off x="2135322" y="4555211"/>
            <a:ext cx="7213600" cy="1815882"/>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Trong phép chia a : b = c, thì </a:t>
            </a:r>
          </a:p>
          <a:p>
            <a:r>
              <a:rPr lang="en-US" sz="2800" smtClean="0">
                <a:solidFill>
                  <a:srgbClr val="FF0000"/>
                </a:solidFill>
                <a:latin typeface="Times New Roman" pitchFamily="18" charset="0"/>
                <a:cs typeface="Times New Roman" pitchFamily="18" charset="0"/>
              </a:rPr>
              <a:t>a được gọi là số bị chia</a:t>
            </a:r>
          </a:p>
          <a:p>
            <a:r>
              <a:rPr lang="en-US" sz="2800" smtClean="0">
                <a:solidFill>
                  <a:srgbClr val="FF0000"/>
                </a:solidFill>
                <a:latin typeface="Times New Roman" pitchFamily="18" charset="0"/>
                <a:cs typeface="Times New Roman" pitchFamily="18" charset="0"/>
              </a:rPr>
              <a:t>b được gọi là số chia</a:t>
            </a:r>
          </a:p>
          <a:p>
            <a:r>
              <a:rPr lang="en-US" sz="2800" smtClean="0">
                <a:solidFill>
                  <a:srgbClr val="FF0000"/>
                </a:solidFill>
                <a:latin typeface="Times New Roman" pitchFamily="18" charset="0"/>
                <a:cs typeface="Times New Roman" pitchFamily="18" charset="0"/>
              </a:rPr>
              <a:t>c được gọi là thương</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par>
                          <p:cTn id="25" fill="hold">
                            <p:stCondLst>
                              <p:cond delay="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par>
                                <p:cTn id="33" presetID="26"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2" cstate="print"/>
          <a:stretch>
            <a:fillRect/>
          </a:stretch>
        </p:blipFill>
        <p:spPr>
          <a:xfrm>
            <a:off x="0" y="-685799"/>
            <a:ext cx="11887200" cy="5285779"/>
          </a:xfrm>
          <a:prstGeom prst="rect">
            <a:avLst/>
          </a:prstGeom>
        </p:spPr>
      </p:pic>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ight Arrow 7">
            <a:hlinkClick r:id="rId3"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2102603" y="2183972"/>
            <a:ext cx="8128000" cy="954107"/>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Cho phép chia a : b = c, muốn tìm a ta làm như thế nào?</a:t>
            </a:r>
            <a:endParaRPr lang="en-US" sz="2800" dirty="0">
              <a:solidFill>
                <a:srgbClr val="FF0000"/>
              </a:solidFill>
              <a:latin typeface="Times New Roman" pitchFamily="18" charset="0"/>
              <a:cs typeface="Times New Roman" pitchFamily="18" charset="0"/>
            </a:endParaRPr>
          </a:p>
        </p:txBody>
      </p:sp>
      <p:sp>
        <p:nvSpPr>
          <p:cNvPr id="10" name="TextBox 9"/>
          <p:cNvSpPr txBox="1"/>
          <p:nvPr/>
        </p:nvSpPr>
        <p:spPr>
          <a:xfrm>
            <a:off x="1929538" y="4738609"/>
            <a:ext cx="8128000" cy="523220"/>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Có phép chia a : b = c, thì a = c . b</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par>
                          <p:cTn id="25" fill="hold">
                            <p:stCondLst>
                              <p:cond delay="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par>
                          <p:cTn id="33" fill="hold">
                            <p:stCondLst>
                              <p:cond delay="24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3" cstate="print"/>
          <a:stretch>
            <a:fillRect/>
          </a:stretch>
        </p:blipFill>
        <p:spPr>
          <a:xfrm>
            <a:off x="0" y="-685799"/>
            <a:ext cx="11887200" cy="5285779"/>
          </a:xfrm>
          <a:prstGeom prst="rect">
            <a:avLst/>
          </a:prstGeom>
        </p:spPr>
      </p:pic>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ight Arrow 7">
            <a:hlinkClick r:id="rId4"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2102603" y="2183972"/>
            <a:ext cx="8128000" cy="523220"/>
          </a:xfrm>
          <a:prstGeom prst="rect">
            <a:avLst/>
          </a:prstGeom>
          <a:noFill/>
        </p:spPr>
        <p:txBody>
          <a:bodyPr wrap="square" rtlCol="0">
            <a:spAutoFit/>
          </a:bodyPr>
          <a:lstStyle/>
          <a:p>
            <a:r>
              <a:rPr lang="en-US" sz="2800" smtClean="0">
                <a:solidFill>
                  <a:srgbClr val="FF0000"/>
                </a:solidFill>
                <a:latin typeface="Times New Roman" pitchFamily="18" charset="0"/>
                <a:cs typeface="Times New Roman" pitchFamily="18" charset="0"/>
              </a:rPr>
              <a:t>Tìm số tự nhiên x, biết: </a:t>
            </a:r>
            <a:endParaRPr lang="en-US" sz="2800" dirty="0">
              <a:solidFill>
                <a:srgbClr val="FF0000"/>
              </a:solidFill>
              <a:latin typeface="Times New Roman" pitchFamily="18" charset="0"/>
              <a:cs typeface="Times New Roman" pitchFamily="18" charset="0"/>
            </a:endParaRPr>
          </a:p>
        </p:txBody>
      </p:sp>
      <p:graphicFrame>
        <p:nvGraphicFramePr>
          <p:cNvPr id="10" name="Object 9"/>
          <p:cNvGraphicFramePr>
            <a:graphicFrameLocks noChangeAspect="1"/>
          </p:cNvGraphicFramePr>
          <p:nvPr/>
        </p:nvGraphicFramePr>
        <p:xfrm>
          <a:off x="5565721" y="2216655"/>
          <a:ext cx="2260924" cy="495545"/>
        </p:xfrm>
        <a:graphic>
          <a:graphicData uri="http://schemas.openxmlformats.org/presentationml/2006/ole">
            <p:oleObj spid="_x0000_s133122" name="Equation" r:id="rId5" imgW="927000" imgH="203040" progId="Equation.DSMT4">
              <p:embed/>
            </p:oleObj>
          </a:graphicData>
        </a:graphic>
      </p:graphicFrame>
      <p:graphicFrame>
        <p:nvGraphicFramePr>
          <p:cNvPr id="133123" name="Object 3"/>
          <p:cNvGraphicFramePr>
            <a:graphicFrameLocks noChangeAspect="1"/>
          </p:cNvGraphicFramePr>
          <p:nvPr/>
        </p:nvGraphicFramePr>
        <p:xfrm>
          <a:off x="4895850" y="4556502"/>
          <a:ext cx="1237496" cy="618748"/>
        </p:xfrm>
        <a:graphic>
          <a:graphicData uri="http://schemas.openxmlformats.org/presentationml/2006/ole">
            <p:oleObj spid="_x0000_s133123" name="Equation" r:id="rId6" imgW="355320" imgH="17748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par>
                          <p:cTn id="25" fill="hold">
                            <p:stCondLst>
                              <p:cond delay="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66d1f793f5586c089134068fbe6291a.png"/>
          <p:cNvPicPr>
            <a:picLocks noChangeAspect="1"/>
          </p:cNvPicPr>
          <p:nvPr/>
        </p:nvPicPr>
        <p:blipFill>
          <a:blip r:embed="rId2" cstate="print"/>
          <a:stretch>
            <a:fillRect/>
          </a:stretch>
        </p:blipFill>
        <p:spPr>
          <a:xfrm>
            <a:off x="0" y="-685799"/>
            <a:ext cx="11887200" cy="5285779"/>
          </a:xfrm>
          <a:prstGeom prst="rect">
            <a:avLst/>
          </a:prstGeom>
        </p:spPr>
      </p:pic>
      <p:sp>
        <p:nvSpPr>
          <p:cNvPr id="5" name="TextBox 4"/>
          <p:cNvSpPr txBox="1"/>
          <p:nvPr/>
        </p:nvSpPr>
        <p:spPr>
          <a:xfrm>
            <a:off x="2133600" y="1905002"/>
            <a:ext cx="8128000" cy="1569660"/>
          </a:xfrm>
          <a:prstGeom prst="rect">
            <a:avLst/>
          </a:prstGeom>
          <a:noFill/>
        </p:spPr>
        <p:txBody>
          <a:bodyPr wrap="square" rtlCol="0">
            <a:spAutoFit/>
          </a:bodyPr>
          <a:lstStyle/>
          <a:p>
            <a:r>
              <a:rPr lang="en-US" sz="3200" smtClean="0">
                <a:solidFill>
                  <a:srgbClr val="FF0000"/>
                </a:solidFill>
                <a:latin typeface="Times New Roman" pitchFamily="18" charset="0"/>
                <a:cs typeface="Times New Roman" pitchFamily="18" charset="0"/>
              </a:rPr>
              <a:t>Nhà trường cần thuê xe ô tô để cho 220 học sinh khối 6 đi tham quan. Họ cần thuê ít nhất bao nhiêu xe nếu mỗi xe chở được 45 người</a:t>
            </a:r>
            <a:endParaRPr lang="en-US" sz="3200" dirty="0">
              <a:solidFill>
                <a:srgbClr val="FF0000"/>
              </a:solidFill>
              <a:latin typeface="Times New Roman" pitchFamily="18" charset="0"/>
              <a:cs typeface="Times New Roman" pitchFamily="18" charset="0"/>
            </a:endParaRPr>
          </a:p>
        </p:txBody>
      </p:sp>
      <p:sp>
        <p:nvSpPr>
          <p:cNvPr id="6" name="Rectangle 5"/>
          <p:cNvSpPr/>
          <p:nvPr/>
        </p:nvSpPr>
        <p:spPr>
          <a:xfrm>
            <a:off x="1828800" y="4343400"/>
            <a:ext cx="7924800" cy="2133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p:cNvSpPr txBox="1"/>
          <p:nvPr/>
        </p:nvSpPr>
        <p:spPr>
          <a:xfrm>
            <a:off x="2336800" y="4648201"/>
            <a:ext cx="7213600" cy="584775"/>
          </a:xfrm>
          <a:prstGeom prst="rect">
            <a:avLst/>
          </a:prstGeom>
          <a:noFill/>
        </p:spPr>
        <p:txBody>
          <a:bodyPr wrap="square" rtlCol="0">
            <a:spAutoFit/>
          </a:bodyPr>
          <a:lstStyle/>
          <a:p>
            <a:r>
              <a:rPr lang="en-US" sz="3200" smtClean="0">
                <a:solidFill>
                  <a:srgbClr val="FF0000"/>
                </a:solidFill>
                <a:latin typeface="Times New Roman" pitchFamily="18" charset="0"/>
                <a:cs typeface="Times New Roman" pitchFamily="18" charset="0"/>
              </a:rPr>
              <a:t>Nhà trường cần ít nhất 5 xe</a:t>
            </a:r>
            <a:endParaRPr lang="en-US" sz="3200" dirty="0">
              <a:solidFill>
                <a:srgbClr val="FF0000"/>
              </a:solidFill>
              <a:latin typeface="Times New Roman" pitchFamily="18" charset="0"/>
              <a:cs typeface="Times New Roman" pitchFamily="18" charset="0"/>
            </a:endParaRPr>
          </a:p>
        </p:txBody>
      </p:sp>
      <p:sp>
        <p:nvSpPr>
          <p:cNvPr id="8" name="Right Arrow 7">
            <a:hlinkClick r:id="rId3" action="ppaction://hlinksldjump"/>
          </p:cNvPr>
          <p:cNvSpPr/>
          <p:nvPr/>
        </p:nvSpPr>
        <p:spPr>
          <a:xfrm flipH="1">
            <a:off x="11074400" y="6324600"/>
            <a:ext cx="1117600" cy="533400"/>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26"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80">
                                          <p:stCondLst>
                                            <p:cond delay="0"/>
                                          </p:stCondLst>
                                        </p:cTn>
                                        <p:tgtEl>
                                          <p:spTgt spid="7"/>
                                        </p:tgtEl>
                                      </p:cBhvr>
                                    </p:animEffect>
                                    <p:anim calcmode="lin" valueType="num">
                                      <p:cBhvr>
                                        <p:cTn id="3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1" dur="26">
                                          <p:stCondLst>
                                            <p:cond delay="650"/>
                                          </p:stCondLst>
                                        </p:cTn>
                                        <p:tgtEl>
                                          <p:spTgt spid="7"/>
                                        </p:tgtEl>
                                      </p:cBhvr>
                                      <p:to x="100000" y="60000"/>
                                    </p:animScale>
                                    <p:animScale>
                                      <p:cBhvr>
                                        <p:cTn id="42" dur="166" decel="50000">
                                          <p:stCondLst>
                                            <p:cond delay="676"/>
                                          </p:stCondLst>
                                        </p:cTn>
                                        <p:tgtEl>
                                          <p:spTgt spid="7"/>
                                        </p:tgtEl>
                                      </p:cBhvr>
                                      <p:to x="100000" y="100000"/>
                                    </p:animScale>
                                    <p:animScale>
                                      <p:cBhvr>
                                        <p:cTn id="43" dur="26">
                                          <p:stCondLst>
                                            <p:cond delay="1312"/>
                                          </p:stCondLst>
                                        </p:cTn>
                                        <p:tgtEl>
                                          <p:spTgt spid="7"/>
                                        </p:tgtEl>
                                      </p:cBhvr>
                                      <p:to x="100000" y="80000"/>
                                    </p:animScale>
                                    <p:animScale>
                                      <p:cBhvr>
                                        <p:cTn id="44" dur="166" decel="50000">
                                          <p:stCondLst>
                                            <p:cond delay="1338"/>
                                          </p:stCondLst>
                                        </p:cTn>
                                        <p:tgtEl>
                                          <p:spTgt spid="7"/>
                                        </p:tgtEl>
                                      </p:cBhvr>
                                      <p:to x="100000" y="100000"/>
                                    </p:animScale>
                                    <p:animScale>
                                      <p:cBhvr>
                                        <p:cTn id="45" dur="26">
                                          <p:stCondLst>
                                            <p:cond delay="1642"/>
                                          </p:stCondLst>
                                        </p:cTn>
                                        <p:tgtEl>
                                          <p:spTgt spid="7"/>
                                        </p:tgtEl>
                                      </p:cBhvr>
                                      <p:to x="100000" y="90000"/>
                                    </p:animScale>
                                    <p:animScale>
                                      <p:cBhvr>
                                        <p:cTn id="46" dur="166" decel="50000">
                                          <p:stCondLst>
                                            <p:cond delay="1668"/>
                                          </p:stCondLst>
                                        </p:cTn>
                                        <p:tgtEl>
                                          <p:spTgt spid="7"/>
                                        </p:tgtEl>
                                      </p:cBhvr>
                                      <p:to x="100000" y="100000"/>
                                    </p:animScale>
                                    <p:animScale>
                                      <p:cBhvr>
                                        <p:cTn id="47" dur="26">
                                          <p:stCondLst>
                                            <p:cond delay="1808"/>
                                          </p:stCondLst>
                                        </p:cTn>
                                        <p:tgtEl>
                                          <p:spTgt spid="7"/>
                                        </p:tgtEl>
                                      </p:cBhvr>
                                      <p:to x="100000" y="95000"/>
                                    </p:animScale>
                                    <p:animScale>
                                      <p:cBhvr>
                                        <p:cTn id="4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466d1f793f5586c089134068fbe6291a.png"/>
          <p:cNvPicPr>
            <a:picLocks noChangeAspect="1"/>
          </p:cNvPicPr>
          <p:nvPr/>
        </p:nvPicPr>
        <p:blipFill>
          <a:blip r:embed="rId3" cstate="print"/>
          <a:stretch>
            <a:fillRect/>
          </a:stretch>
        </p:blipFill>
        <p:spPr>
          <a:xfrm>
            <a:off x="-402957" y="1"/>
            <a:ext cx="12348213" cy="7358742"/>
          </a:xfrm>
          <a:prstGeom prst="rect">
            <a:avLst/>
          </a:prstGeom>
        </p:spPr>
      </p:pic>
      <p:sp>
        <p:nvSpPr>
          <p:cNvPr id="8" name="!!4">
            <a:extLst>
              <a:ext uri="{FF2B5EF4-FFF2-40B4-BE49-F238E27FC236}">
                <a16:creationId xmlns:a16="http://schemas.microsoft.com/office/drawing/2014/main" xmlns="" id="{58E6D429-DC53-47C4-8036-1E9D12B8E28B}"/>
              </a:ext>
            </a:extLst>
          </p:cNvPr>
          <p:cNvSpPr/>
          <p:nvPr/>
        </p:nvSpPr>
        <p:spPr>
          <a:xfrm>
            <a:off x="3516774" y="0"/>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
        <p:nvSpPr>
          <p:cNvPr id="6" name="Rectangle 6"/>
          <p:cNvSpPr>
            <a:spLocks noChangeArrowheads="1"/>
          </p:cNvSpPr>
          <p:nvPr/>
        </p:nvSpPr>
        <p:spPr bwMode="auto">
          <a:xfrm>
            <a:off x="2119085" y="3316137"/>
            <a:ext cx="865051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Đọc lại toàn bộ nội dung bài đã học.</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Học lại cách đặt phép nhân, phép chia.</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Học thuộc: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tính chất của phép nhân, phép chia có dư, cùng các phần lưu ý </a:t>
            </a: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(dưới dạng lời văn và công thức tổng quát)</a:t>
            </a: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Làm BT1, BT2 (SGK/21) vào vở.</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29527595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423882" y="1436912"/>
          <a:ext cx="7852231" cy="2079028"/>
        </p:xfrm>
        <a:graphic>
          <a:graphicData uri="http://schemas.openxmlformats.org/drawingml/2006/table">
            <a:tbl>
              <a:tblPr/>
              <a:tblGrid>
                <a:gridCol w="872135"/>
                <a:gridCol w="872135"/>
                <a:gridCol w="872135"/>
                <a:gridCol w="872135"/>
                <a:gridCol w="872135"/>
                <a:gridCol w="872889"/>
                <a:gridCol w="872889"/>
                <a:gridCol w="872889"/>
                <a:gridCol w="872889"/>
              </a:tblGrid>
              <a:tr h="519757">
                <a:tc>
                  <a:txBody>
                    <a:bodyPr/>
                    <a:lstStyle/>
                    <a:p>
                      <a:pPr marL="0" marR="0" algn="ctr">
                        <a:lnSpc>
                          <a:spcPct val="115000"/>
                        </a:lnSpc>
                        <a:spcBef>
                          <a:spcPts val="0"/>
                        </a:spcBef>
                        <a:spcAft>
                          <a:spcPts val="0"/>
                        </a:spcAft>
                      </a:pPr>
                      <a:r>
                        <a:rPr lang="fr-FR" sz="2800">
                          <a:latin typeface="Times New Roman"/>
                          <a:ea typeface="Times New Roman"/>
                          <a:cs typeface="Times New Roman"/>
                        </a:rPr>
                        <a:t>a</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56</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75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63</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16</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36</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519757">
                <a:tc>
                  <a:txBody>
                    <a:bodyPr/>
                    <a:lstStyle/>
                    <a:p>
                      <a:pPr marL="0" marR="0" algn="ctr">
                        <a:lnSpc>
                          <a:spcPct val="115000"/>
                        </a:lnSpc>
                        <a:spcBef>
                          <a:spcPts val="0"/>
                        </a:spcBef>
                        <a:spcAft>
                          <a:spcPts val="0"/>
                        </a:spcAft>
                      </a:pPr>
                      <a:r>
                        <a:rPr lang="fr-FR" sz="2800">
                          <a:latin typeface="Times New Roman"/>
                          <a:ea typeface="Times New Roman"/>
                          <a:cs typeface="Times New Roman"/>
                        </a:rPr>
                        <a:t>b</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7</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4</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3</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519757">
                <a:tc>
                  <a:txBody>
                    <a:bodyPr/>
                    <a:lstStyle/>
                    <a:p>
                      <a:pPr marL="0" marR="0" algn="ctr">
                        <a:lnSpc>
                          <a:spcPct val="115000"/>
                        </a:lnSpc>
                        <a:spcBef>
                          <a:spcPts val="0"/>
                        </a:spcBef>
                        <a:spcAft>
                          <a:spcPts val="0"/>
                        </a:spcAft>
                      </a:pPr>
                      <a:r>
                        <a:rPr lang="fr-FR" sz="2800">
                          <a:latin typeface="Times New Roman"/>
                          <a:ea typeface="Times New Roman"/>
                          <a:cs typeface="Times New Roman"/>
                        </a:rPr>
                        <a:t> </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256</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432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519757">
                <a:tc>
                  <a:txBody>
                    <a:bodyPr/>
                    <a:lstStyle/>
                    <a:p>
                      <a:pPr marL="0" marR="0" algn="ctr">
                        <a:lnSpc>
                          <a:spcPct val="115000"/>
                        </a:lnSpc>
                        <a:spcBef>
                          <a:spcPts val="0"/>
                        </a:spcBef>
                        <a:spcAft>
                          <a:spcPts val="0"/>
                        </a:spcAft>
                      </a:pPr>
                      <a:r>
                        <a:rPr lang="fr-FR" sz="2800">
                          <a:latin typeface="Times New Roman"/>
                          <a:ea typeface="Times New Roman"/>
                          <a:cs typeface="Times New Roman"/>
                        </a:rPr>
                        <a:t> </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fr-FR"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105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fr-FR" sz="2800">
                          <a:latin typeface="Times New Roman"/>
                          <a:ea typeface="Times New Roman"/>
                          <a:cs typeface="Times New Roman"/>
                        </a:rPr>
                        <a:t>144</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graphicFrame>
        <p:nvGraphicFramePr>
          <p:cNvPr id="6" name="Table 5"/>
          <p:cNvGraphicFramePr>
            <a:graphicFrameLocks noGrp="1"/>
          </p:cNvGraphicFramePr>
          <p:nvPr/>
        </p:nvGraphicFramePr>
        <p:xfrm>
          <a:off x="2423885" y="4476241"/>
          <a:ext cx="7866745" cy="1962912"/>
        </p:xfrm>
        <a:graphic>
          <a:graphicData uri="http://schemas.openxmlformats.org/drawingml/2006/table">
            <a:tbl>
              <a:tblPr/>
              <a:tblGrid>
                <a:gridCol w="1573349"/>
                <a:gridCol w="1573349"/>
                <a:gridCol w="1573349"/>
                <a:gridCol w="1573349"/>
                <a:gridCol w="1573349"/>
              </a:tblGrid>
              <a:tr h="204470">
                <a:tc>
                  <a:txBody>
                    <a:bodyPr/>
                    <a:lstStyle/>
                    <a:p>
                      <a:pPr marL="0" marR="0" algn="ctr">
                        <a:lnSpc>
                          <a:spcPct val="115000"/>
                        </a:lnSpc>
                        <a:spcBef>
                          <a:spcPts val="0"/>
                        </a:spcBef>
                        <a:spcAft>
                          <a:spcPts val="0"/>
                        </a:spcAft>
                      </a:pPr>
                      <a:r>
                        <a:rPr lang="en-US" sz="2800">
                          <a:latin typeface="Times New Roman"/>
                          <a:ea typeface="Times New Roman"/>
                          <a:cs typeface="Times New Roman"/>
                        </a:rPr>
                        <a:t>a</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328</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en-US"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982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1005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04470">
                <a:tc>
                  <a:txBody>
                    <a:bodyPr/>
                    <a:lstStyle/>
                    <a:p>
                      <a:pPr marL="0" marR="0" algn="ctr">
                        <a:lnSpc>
                          <a:spcPct val="115000"/>
                        </a:lnSpc>
                        <a:spcBef>
                          <a:spcPts val="0"/>
                        </a:spcBef>
                        <a:spcAft>
                          <a:spcPts val="0"/>
                        </a:spcAft>
                      </a:pPr>
                      <a:r>
                        <a:rPr lang="en-US" sz="2800">
                          <a:latin typeface="Times New Roman"/>
                          <a:ea typeface="Times New Roman"/>
                          <a:cs typeface="Times New Roman"/>
                        </a:rPr>
                        <a:t>b</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32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12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en-US"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en-US"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04470">
                <a:tc>
                  <a:txBody>
                    <a:bodyPr/>
                    <a:lstStyle/>
                    <a:p>
                      <a:pPr marL="0" marR="0" algn="ctr">
                        <a:lnSpc>
                          <a:spcPct val="115000"/>
                        </a:lnSpc>
                        <a:spcBef>
                          <a:spcPts val="0"/>
                        </a:spcBef>
                        <a:spcAft>
                          <a:spcPts val="0"/>
                        </a:spcAft>
                      </a:pPr>
                      <a:r>
                        <a:rPr lang="en-US" sz="2800">
                          <a:latin typeface="Times New Roman"/>
                          <a:ea typeface="Times New Roman"/>
                          <a:cs typeface="Times New Roman"/>
                        </a:rPr>
                        <a:t>q</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endParaRPr lang="en-US" sz="2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11</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20</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0"/>
                        </a:spcAft>
                      </a:pPr>
                      <a:r>
                        <a:rPr lang="en-US" sz="2800">
                          <a:latin typeface="Times New Roman"/>
                          <a:ea typeface="Times New Roman"/>
                          <a:cs typeface="Times New Roman"/>
                        </a:rPr>
                        <a:t>125</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04470">
                <a:tc>
                  <a:txBody>
                    <a:bodyPr/>
                    <a:lstStyle/>
                    <a:p>
                      <a:pPr marL="0" marR="0" algn="ctr">
                        <a:lnSpc>
                          <a:spcPct val="115000"/>
                        </a:lnSpc>
                        <a:spcBef>
                          <a:spcPts val="0"/>
                        </a:spcBef>
                        <a:spcAft>
                          <a:spcPts val="800"/>
                        </a:spcAft>
                      </a:pPr>
                      <a:r>
                        <a:rPr lang="en-US" sz="2800">
                          <a:latin typeface="Times New Roman"/>
                          <a:ea typeface="Calibri"/>
                          <a:cs typeface="Times New Roman"/>
                        </a:rPr>
                        <a:t>r</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800"/>
                        </a:spcAft>
                      </a:pPr>
                      <a:endParaRPr lang="en-US" sz="28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800"/>
                        </a:spcAft>
                      </a:pPr>
                      <a:r>
                        <a:rPr lang="en-US" sz="2800">
                          <a:latin typeface="Times New Roman"/>
                          <a:ea typeface="Calibri"/>
                          <a:cs typeface="Times New Roman"/>
                        </a:rPr>
                        <a:t>9</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800"/>
                        </a:spcAft>
                      </a:pPr>
                      <a:r>
                        <a:rPr lang="en-US" sz="2800">
                          <a:latin typeface="Times New Roman"/>
                          <a:ea typeface="Calibri"/>
                          <a:cs typeface="Times New Roman"/>
                        </a:rPr>
                        <a:t>42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a:lnSpc>
                          <a:spcPct val="115000"/>
                        </a:lnSpc>
                        <a:spcBef>
                          <a:spcPts val="0"/>
                        </a:spcBef>
                        <a:spcAft>
                          <a:spcPts val="800"/>
                        </a:spcAft>
                      </a:pPr>
                      <a:endParaRPr lang="en-US" sz="28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bl>
          </a:graphicData>
        </a:graphic>
      </p:graphicFrame>
      <p:graphicFrame>
        <p:nvGraphicFramePr>
          <p:cNvPr id="145413" name="Object 5"/>
          <p:cNvGraphicFramePr>
            <a:graphicFrameLocks noChangeAspect="1"/>
          </p:cNvGraphicFramePr>
          <p:nvPr/>
        </p:nvGraphicFramePr>
        <p:xfrm>
          <a:off x="2438401" y="2510971"/>
          <a:ext cx="943427" cy="438226"/>
        </p:xfrm>
        <a:graphic>
          <a:graphicData uri="http://schemas.openxmlformats.org/presentationml/2006/ole">
            <p:oleObj spid="_x0000_s145413" name="Equation" r:id="rId4" imgW="317225" imgH="190335" progId="Equation.DSMT4">
              <p:embed/>
            </p:oleObj>
          </a:graphicData>
        </a:graphic>
      </p:graphicFrame>
      <p:graphicFrame>
        <p:nvGraphicFramePr>
          <p:cNvPr id="145412" name="Object 4"/>
          <p:cNvGraphicFramePr>
            <a:graphicFrameLocks noChangeAspect="1"/>
          </p:cNvGraphicFramePr>
          <p:nvPr/>
        </p:nvGraphicFramePr>
        <p:xfrm>
          <a:off x="2438401" y="3093653"/>
          <a:ext cx="986971" cy="447832"/>
        </p:xfrm>
        <a:graphic>
          <a:graphicData uri="http://schemas.openxmlformats.org/presentationml/2006/ole">
            <p:oleObj spid="_x0000_s145412" name="Equation" r:id="rId5" imgW="330057" imgH="190417" progId="Equation.DSMT4">
              <p:embed/>
            </p:oleObj>
          </a:graphicData>
        </a:graphic>
      </p:graphicFrame>
      <p:sp>
        <p:nvSpPr>
          <p:cNvPr id="145415" name="Rectangle 7"/>
          <p:cNvSpPr>
            <a:spLocks noChangeArrowheads="1"/>
          </p:cNvSpPr>
          <p:nvPr/>
        </p:nvSpPr>
        <p:spPr bwMode="auto">
          <a:xfrm>
            <a:off x="2423885" y="3535717"/>
            <a:ext cx="7866743" cy="954107"/>
          </a:xfrm>
          <a:prstGeom prst="rect">
            <a:avLst/>
          </a:prstGeom>
          <a:solidFill>
            <a:schemeClr val="accent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Bài 2:</a:t>
            </a:r>
            <a:r>
              <a:rPr kumimoji="0" lang="en-US" sz="28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Điền số thích hợp vào ô trống trong bảng dưới đây, biết </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3" name="Rectangle 12"/>
          <p:cNvSpPr/>
          <p:nvPr/>
        </p:nvSpPr>
        <p:spPr>
          <a:xfrm>
            <a:off x="2438401" y="29028"/>
            <a:ext cx="7837713" cy="1384995"/>
          </a:xfrm>
          <a:prstGeom prst="rect">
            <a:avLst/>
          </a:prstGeom>
          <a:solidFill>
            <a:schemeClr val="accent2">
              <a:lumMod val="20000"/>
              <a:lumOff val="80000"/>
            </a:schemeClr>
          </a:solidFill>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PHIẾU BÀI TẬP VỀ NHÀ</a:t>
            </a:r>
            <a:endParaRPr lang="en-US" sz="2800" smtClean="0">
              <a:latin typeface="Times New Roman" pitchFamily="18" charset="0"/>
              <a:cs typeface="Times New Roman" pitchFamily="18" charset="0"/>
            </a:endParaRPr>
          </a:p>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1 :</a:t>
            </a:r>
            <a:r>
              <a:rPr lang="fr-FR" sz="2800" smtClean="0">
                <a:latin typeface="Times New Roman" pitchFamily="18" charset="0"/>
                <a:ea typeface="Times New Roman" pitchFamily="18" charset="0"/>
                <a:cs typeface="Times New Roman" pitchFamily="18" charset="0"/>
              </a:rPr>
              <a:t> Điền số thích hợp vào ô trống trong bảng dưới đây :</a:t>
            </a:r>
            <a:endParaRPr lang="fr-FR" sz="2800" smtClean="0">
              <a:latin typeface="Times New Roman" pitchFamily="18" charset="0"/>
              <a:cs typeface="Times New Roman" pitchFamily="18" charset="0"/>
            </a:endParaRPr>
          </a:p>
        </p:txBody>
      </p:sp>
      <p:graphicFrame>
        <p:nvGraphicFramePr>
          <p:cNvPr id="145411" name="Object 3"/>
          <p:cNvGraphicFramePr>
            <a:graphicFrameLocks noChangeAspect="1"/>
          </p:cNvGraphicFramePr>
          <p:nvPr/>
        </p:nvGraphicFramePr>
        <p:xfrm>
          <a:off x="3889822" y="4004943"/>
          <a:ext cx="3439883" cy="498897"/>
        </p:xfrm>
        <a:graphic>
          <a:graphicData uri="http://schemas.openxmlformats.org/presentationml/2006/ole">
            <p:oleObj spid="_x0000_s145411" name="Equation" r:id="rId6" imgW="1498600" imgH="228600" progId="Equation.DSMT4">
              <p:embed/>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5" name="!!2">
            <a:extLst>
              <a:ext uri="{FF2B5EF4-FFF2-40B4-BE49-F238E27FC236}">
                <a16:creationId xmlns:a16="http://schemas.microsoft.com/office/drawing/2014/main" xmlns="" id="{F4B5F415-7490-4054-85B4-10F7AE6D3385}"/>
              </a:ext>
            </a:extLst>
          </p:cNvPr>
          <p:cNvSpPr txBox="1">
            <a:spLocks/>
          </p:cNvSpPr>
          <p:nvPr/>
        </p:nvSpPr>
        <p:spPr>
          <a:xfrm>
            <a:off x="4355025" y="2665708"/>
            <a:ext cx="2960174" cy="74978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0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MỞ</a:t>
            </a:r>
            <a:r>
              <a:rPr kumimoji="0" lang="en-US" sz="50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ĐẦU</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pic>
        <p:nvPicPr>
          <p:cNvPr id="6"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2727702" y="1330543"/>
            <a:ext cx="6230317" cy="3194131"/>
          </a:xfrm>
          <a:prstGeom prst="rect">
            <a:avLst/>
          </a:prstGeom>
        </p:spPr>
      </p:pic>
      <p:pic>
        <p:nvPicPr>
          <p:cNvPr id="7"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889495">
            <a:off x="10171718" y="145767"/>
            <a:ext cx="1574403" cy="1574403"/>
          </a:xfrm>
          <a:prstGeom prst="rect">
            <a:avLst/>
          </a:prstGeom>
        </p:spPr>
      </p:pic>
      <p:pic>
        <p:nvPicPr>
          <p:cNvPr id="8"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20520790">
            <a:off x="10917677" y="783939"/>
            <a:ext cx="1488402" cy="1488402"/>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ChangeArrowheads="1"/>
          </p:cNvSpPr>
          <p:nvPr/>
        </p:nvSpPr>
        <p:spPr bwMode="auto">
          <a:xfrm>
            <a:off x="2017487" y="1643865"/>
            <a:ext cx="8812889" cy="2677656"/>
          </a:xfrm>
          <a:prstGeom prst="rect">
            <a:avLst/>
          </a:prstGeom>
          <a:solidFill>
            <a:schemeClr val="accent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Bài 3 :</a:t>
            </a: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Phân xưởng sản xuất A gồm 25 công nhân, mỗi người làm trong một ngày được 40 sản phẩm. Phân xưởng sản xuất B có số công nhân nhiều hơn phân xưởng A là 5 người nhưng mỗi người làm trong 1 ngày chỉ được 30 sản phẩm. Tính tổng số sản phẩm cả hai phân xưởng đó làm được trong 1 ngày.</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5" name="Rectangle 4"/>
          <p:cNvSpPr/>
          <p:nvPr/>
        </p:nvSpPr>
        <p:spPr>
          <a:xfrm>
            <a:off x="2032000" y="1146628"/>
            <a:ext cx="8795657" cy="523220"/>
          </a:xfrm>
          <a:prstGeom prst="rect">
            <a:avLst/>
          </a:prstGeom>
          <a:solidFill>
            <a:schemeClr val="accent2">
              <a:lumMod val="20000"/>
              <a:lumOff val="80000"/>
            </a:schemeClr>
          </a:solidFill>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PHIẾU BÀI TẬP VỀ NHÀ</a:t>
            </a:r>
            <a:endParaRPr lang="en-US" sz="2800" smtClean="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2000" b="-22000"/>
          </a:stretch>
        </a:blip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456125" y="4269786"/>
          <a:ext cx="6121829" cy="2453640"/>
        </p:xfrm>
        <a:graphic>
          <a:graphicData uri="http://schemas.openxmlformats.org/drawingml/2006/table">
            <a:tbl>
              <a:tblPr/>
              <a:tblGrid>
                <a:gridCol w="1130791"/>
                <a:gridCol w="950556"/>
                <a:gridCol w="951790"/>
                <a:gridCol w="1544346"/>
                <a:gridCol w="1544346"/>
              </a:tblGrid>
              <a:tr h="418454">
                <a:tc rowSpan="2">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Nhóm</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Diện tích thửa ruộng  </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418454">
                <a:tc vMerge="1">
                  <a:txBody>
                    <a:bodyPr/>
                    <a:lstStyle/>
                    <a:p>
                      <a:endParaRPr lang="en-US"/>
                    </a:p>
                  </a:txBody>
                  <a:tcPr/>
                </a:tc>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a)</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b)</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c)</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d)</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454">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1</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454">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2</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454">
                <a:tc>
                  <a:txBody>
                    <a:bodyPr/>
                    <a:lstStyle/>
                    <a:p>
                      <a:pPr marL="0" marR="0" algn="ctr">
                        <a:lnSpc>
                          <a:spcPct val="115000"/>
                        </a:lnSpc>
                        <a:spcBef>
                          <a:spcPts val="0"/>
                        </a:spcBef>
                        <a:spcAft>
                          <a:spcPts val="0"/>
                        </a:spcAft>
                      </a:pPr>
                      <a:r>
                        <a:rPr lang="en-US" sz="2800">
                          <a:solidFill>
                            <a:srgbClr val="0000FF"/>
                          </a:solidFill>
                          <a:latin typeface="Times New Roman"/>
                          <a:ea typeface="Times New Roman"/>
                          <a:cs typeface="Times New Roman"/>
                        </a:rPr>
                        <a:t>…</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2800">
                        <a:solidFill>
                          <a:srgbClr val="0000FF"/>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8130" name="Rectangle 2"/>
          <p:cNvSpPr>
            <a:spLocks noChangeArrowheads="1"/>
          </p:cNvSpPr>
          <p:nvPr/>
        </p:nvSpPr>
        <p:spPr bwMode="auto">
          <a:xfrm>
            <a:off x="3280202" y="262573"/>
            <a:ext cx="891179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PHIẾU HỌC TẬP</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Câu 1:</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 Nhắc lại cách tính diện tích hình chữ nhật.</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Câu 2:</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 Em hãy tính diện tích các thửa ruộng có dạng hình chữ nhật với cách kích thước như sau và điền kết quả vào bảng dưới:</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a) Chiều rộng là 5m, chiều dài là 10m.</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b) Chiều rộng là 2m, chiều dài là 8m.</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 Chiều rộng là 4m, chiều dài là 20m.</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d) Chiều rộng là 12m, chiều dài là 25m.</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8129" name="Object 1"/>
          <p:cNvGraphicFramePr>
            <a:graphicFrameLocks noChangeAspect="1"/>
          </p:cNvGraphicFramePr>
          <p:nvPr/>
        </p:nvGraphicFramePr>
        <p:xfrm>
          <a:off x="9934414" y="2774197"/>
          <a:ext cx="333375" cy="238125"/>
        </p:xfrm>
        <a:graphic>
          <a:graphicData uri="http://schemas.openxmlformats.org/presentationml/2006/ole">
            <p:oleObj spid="_x0000_s48129" name="Equation" r:id="rId4" imgW="330057" imgH="241195" progId="Equation.DSMT4">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675768" y="530644"/>
            <a:ext cx="891179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PHIẾU HỌC TẬP</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Câu 1:</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 Muốn tính diện tích hình chữ nhật</a:t>
            </a:r>
            <a:r>
              <a:rPr kumimoji="0" lang="en-US" sz="2800" b="0" i="0" u="none" strike="noStrike" cap="none" normalizeH="0" smtClean="0">
                <a:ln>
                  <a:noFill/>
                </a:ln>
                <a:solidFill>
                  <a:srgbClr val="0000FF"/>
                </a:solidFill>
                <a:effectLst/>
                <a:latin typeface="Times New Roman" pitchFamily="18" charset="0"/>
                <a:ea typeface="Times New Roman" pitchFamily="18" charset="0"/>
                <a:cs typeface="Times New Roman" pitchFamily="18" charset="0"/>
              </a:rPr>
              <a:t> ta lấy chiều dài nhân chiều rộng.</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Câu 2:</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a) </a:t>
            </a:r>
            <a:r>
              <a:rPr lang="en-US" sz="2800" smtClean="0">
                <a:solidFill>
                  <a:srgbClr val="0000FF"/>
                </a:solidFill>
                <a:latin typeface="Times New Roman" pitchFamily="18" charset="0"/>
                <a:ea typeface="Times New Roman" pitchFamily="18" charset="0"/>
                <a:cs typeface="Times New Roman" pitchFamily="18" charset="0"/>
              </a:rPr>
              <a:t>Diện tích thửa ruộng chiều </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rộng là 5m, chiều dài là 10m</a:t>
            </a:r>
            <a:r>
              <a:rPr kumimoji="0" lang="en-US" sz="2800" b="0" i="0" u="none" strike="noStrike" cap="none" normalizeH="0" smtClean="0">
                <a:ln>
                  <a:noFill/>
                </a:ln>
                <a:solidFill>
                  <a:srgbClr val="0000FF"/>
                </a:solidFill>
                <a:effectLst/>
                <a:latin typeface="Times New Roman" pitchFamily="18" charset="0"/>
                <a:ea typeface="Times New Roman" pitchFamily="18" charset="0"/>
                <a:cs typeface="Times New Roman" pitchFamily="18" charset="0"/>
              </a:rPr>
              <a:t> là: </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b) </a:t>
            </a:r>
            <a:r>
              <a:rPr lang="en-US" sz="2800" smtClean="0">
                <a:solidFill>
                  <a:srgbClr val="0000FF"/>
                </a:solidFill>
                <a:latin typeface="Times New Roman" pitchFamily="18" charset="0"/>
                <a:ea typeface="Times New Roman" pitchFamily="18" charset="0"/>
                <a:cs typeface="Times New Roman" pitchFamily="18" charset="0"/>
              </a:rPr>
              <a:t>Diện tích thửa ruộng </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chiều rộng là 2m, chiều dài là 8m</a:t>
            </a:r>
            <a:r>
              <a:rPr kumimoji="0" lang="en-US" sz="2800" b="0" i="0" u="none" strike="noStrike" cap="none" normalizeH="0" smtClean="0">
                <a:ln>
                  <a:noFill/>
                </a:ln>
                <a:solidFill>
                  <a:srgbClr val="0000FF"/>
                </a:solidFill>
                <a:effectLst/>
                <a:latin typeface="Times New Roman" pitchFamily="18" charset="0"/>
                <a:ea typeface="Times New Roman" pitchFamily="18" charset="0"/>
                <a:cs typeface="Times New Roman" pitchFamily="18" charset="0"/>
              </a:rPr>
              <a:t> là:</a:t>
            </a:r>
          </a:p>
          <a:p>
            <a:pPr lvl="0" eaLnBrk="0" fontAlgn="base" hangingPunct="0">
              <a:spcBef>
                <a:spcPct val="0"/>
              </a:spcBef>
              <a:spcAft>
                <a:spcPct val="0"/>
              </a:spcAf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c) </a:t>
            </a:r>
            <a:r>
              <a:rPr lang="en-US" sz="2800" smtClean="0">
                <a:solidFill>
                  <a:srgbClr val="0000FF"/>
                </a:solidFill>
                <a:latin typeface="Times New Roman" pitchFamily="18" charset="0"/>
                <a:ea typeface="Times New Roman" pitchFamily="18" charset="0"/>
                <a:cs typeface="Times New Roman" pitchFamily="18" charset="0"/>
              </a:rPr>
              <a:t>Diện tích thửa ruộng c</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hiều rộng là 4m, chiều dài là 20m</a:t>
            </a:r>
            <a:r>
              <a:rPr kumimoji="0" lang="en-US" sz="2800" b="0" i="0" u="none" strike="noStrike" cap="none" normalizeH="0" smtClean="0">
                <a:ln>
                  <a:noFill/>
                </a:ln>
                <a:solidFill>
                  <a:srgbClr val="0000FF"/>
                </a:solidFill>
                <a:effectLst/>
                <a:latin typeface="Times New Roman" pitchFamily="18" charset="0"/>
                <a:ea typeface="Times New Roman" pitchFamily="18" charset="0"/>
                <a:cs typeface="Times New Roman" pitchFamily="18" charset="0"/>
              </a:rPr>
              <a:t> là: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d) </a:t>
            </a:r>
            <a:r>
              <a:rPr lang="en-US" sz="2800" smtClean="0">
                <a:solidFill>
                  <a:srgbClr val="0000FF"/>
                </a:solidFill>
                <a:latin typeface="Times New Roman" pitchFamily="18" charset="0"/>
                <a:ea typeface="Times New Roman" pitchFamily="18" charset="0"/>
                <a:cs typeface="Times New Roman" pitchFamily="18" charset="0"/>
              </a:rPr>
              <a:t>Diện tích thửa ruộng c</a:t>
            </a:r>
            <a:r>
              <a:rPr kumimoji="0" lang="en-US" sz="2800" b="0" i="0" u="none" strike="noStrike" cap="none" normalizeH="0" baseline="0" smtClean="0">
                <a:ln>
                  <a:noFill/>
                </a:ln>
                <a:solidFill>
                  <a:srgbClr val="0000FF"/>
                </a:solidFill>
                <a:effectLst/>
                <a:latin typeface="Times New Roman" pitchFamily="18" charset="0"/>
                <a:ea typeface="Times New Roman" pitchFamily="18" charset="0"/>
                <a:cs typeface="Times New Roman" pitchFamily="18" charset="0"/>
              </a:rPr>
              <a:t>hiều rộng là 12m, chiều dài là 25m là:</a:t>
            </a:r>
            <a:r>
              <a:rPr kumimoji="0" lang="en-US" sz="2800" b="0" i="0" u="none" strike="noStrike" cap="none" normalizeH="0" smtClean="0">
                <a:ln>
                  <a:noFill/>
                </a:ln>
                <a:solidFill>
                  <a:srgbClr val="0000FF"/>
                </a:solidFill>
                <a:effectLst/>
                <a:latin typeface="Times New Roman" pitchFamily="18" charset="0"/>
                <a:ea typeface="Times New Roman" pitchFamily="18" charset="0"/>
                <a:cs typeface="Times New Roman" pitchFamily="18" charset="0"/>
              </a:rPr>
              <a:t> </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 name="Object 4"/>
          <p:cNvGraphicFramePr>
            <a:graphicFrameLocks noChangeAspect="1"/>
          </p:cNvGraphicFramePr>
          <p:nvPr/>
        </p:nvGraphicFramePr>
        <p:xfrm>
          <a:off x="3208686" y="2691027"/>
          <a:ext cx="1914897" cy="502268"/>
        </p:xfrm>
        <a:graphic>
          <a:graphicData uri="http://schemas.openxmlformats.org/presentationml/2006/ole">
            <p:oleObj spid="_x0000_s132098" name="Equation" r:id="rId3" imgW="774360" imgH="203040" progId="Equation.DSMT4">
              <p:embed/>
            </p:oleObj>
          </a:graphicData>
        </a:graphic>
      </p:graphicFrame>
      <p:graphicFrame>
        <p:nvGraphicFramePr>
          <p:cNvPr id="132099" name="Object 3"/>
          <p:cNvGraphicFramePr>
            <a:graphicFrameLocks noChangeAspect="1"/>
          </p:cNvGraphicFramePr>
          <p:nvPr/>
        </p:nvGraphicFramePr>
        <p:xfrm>
          <a:off x="3243263" y="5247413"/>
          <a:ext cx="2228814" cy="502268"/>
        </p:xfrm>
        <a:graphic>
          <a:graphicData uri="http://schemas.openxmlformats.org/presentationml/2006/ole">
            <p:oleObj spid="_x0000_s132099" name="Equation" r:id="rId4" imgW="901440" imgH="203040" progId="Equation.DSMT4">
              <p:embed/>
            </p:oleObj>
          </a:graphicData>
        </a:graphic>
      </p:graphicFrame>
      <p:graphicFrame>
        <p:nvGraphicFramePr>
          <p:cNvPr id="132100" name="Object 4"/>
          <p:cNvGraphicFramePr>
            <a:graphicFrameLocks noChangeAspect="1"/>
          </p:cNvGraphicFramePr>
          <p:nvPr/>
        </p:nvGraphicFramePr>
        <p:xfrm>
          <a:off x="3182425" y="4410695"/>
          <a:ext cx="1914897" cy="502268"/>
        </p:xfrm>
        <a:graphic>
          <a:graphicData uri="http://schemas.openxmlformats.org/presentationml/2006/ole">
            <p:oleObj spid="_x0000_s132100" name="Equation" r:id="rId5" imgW="774360" imgH="203040" progId="Equation.DSMT4">
              <p:embed/>
            </p:oleObj>
          </a:graphicData>
        </a:graphic>
      </p:graphicFrame>
      <p:graphicFrame>
        <p:nvGraphicFramePr>
          <p:cNvPr id="132101" name="Object 5"/>
          <p:cNvGraphicFramePr>
            <a:graphicFrameLocks noChangeAspect="1"/>
          </p:cNvGraphicFramePr>
          <p:nvPr/>
        </p:nvGraphicFramePr>
        <p:xfrm>
          <a:off x="3272805" y="3542951"/>
          <a:ext cx="1695155" cy="502268"/>
        </p:xfrm>
        <a:graphic>
          <a:graphicData uri="http://schemas.openxmlformats.org/presentationml/2006/ole">
            <p:oleObj spid="_x0000_s132101" name="Equation" r:id="rId6" imgW="685800" imgH="203040" progId="Equation.DSMT4">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5" name="!!2">
            <a:extLst>
              <a:ext uri="{FF2B5EF4-FFF2-40B4-BE49-F238E27FC236}">
                <a16:creationId xmlns:a16="http://schemas.microsoft.com/office/drawing/2014/main" xmlns="" id="{F4B5F415-7490-4054-85B4-10F7AE6D3385}"/>
              </a:ext>
            </a:extLst>
          </p:cNvPr>
          <p:cNvSpPr txBox="1">
            <a:spLocks/>
          </p:cNvSpPr>
          <p:nvPr/>
        </p:nvSpPr>
        <p:spPr>
          <a:xfrm>
            <a:off x="4191611" y="2160790"/>
            <a:ext cx="4551336" cy="1447209"/>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HÌNH THÀNH KIẾN THỨC</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pic>
        <p:nvPicPr>
          <p:cNvPr id="3"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p:blipFill>
        <p:spPr>
          <a:xfrm>
            <a:off x="1618079" y="1109902"/>
            <a:ext cx="9801726" cy="3194131"/>
          </a:xfrm>
          <a:prstGeom prst="rect">
            <a:avLst/>
          </a:prstGeom>
        </p:spPr>
      </p:pic>
      <p:pic>
        <p:nvPicPr>
          <p:cNvPr id="4"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rot="18258101">
            <a:off x="10171718" y="145767"/>
            <a:ext cx="1574403" cy="1574403"/>
          </a:xfrm>
          <a:prstGeom prst="rect">
            <a:avLst/>
          </a:prstGeom>
        </p:spPr>
      </p:pic>
      <p:pic>
        <p:nvPicPr>
          <p:cNvPr id="6"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rot="19889396">
            <a:off x="10917677" y="783939"/>
            <a:ext cx="1488402" cy="148840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533973" y="676760"/>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200" b="1" smtClean="0">
                <a:solidFill>
                  <a:schemeClr val="accent2">
                    <a:lumMod val="75000"/>
                  </a:schemeClr>
                </a:solidFill>
                <a:latin typeface="Times New Roman" pitchFamily="18" charset="0"/>
                <a:ea typeface="+mj-ea"/>
                <a:cs typeface="Times New Roman" pitchFamily="18" charset="0"/>
              </a:rPr>
              <a:t>I. Phép nhân</a:t>
            </a:r>
            <a:endParaRPr kumimoji="0" lang="en-US" sz="32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sp>
        <p:nvSpPr>
          <p:cNvPr id="3" name="TextBox 2"/>
          <p:cNvSpPr txBox="1"/>
          <p:nvPr/>
        </p:nvSpPr>
        <p:spPr>
          <a:xfrm>
            <a:off x="2572715" y="1303472"/>
            <a:ext cx="3456122" cy="523220"/>
          </a:xfrm>
          <a:prstGeom prst="rect">
            <a:avLst/>
          </a:prstGeom>
          <a:noFill/>
        </p:spPr>
        <p:txBody>
          <a:bodyPr wrap="square" rtlCol="0">
            <a:spAutoFit/>
          </a:bodyPr>
          <a:lstStyle/>
          <a:p>
            <a:pPr algn="ctr"/>
            <a:r>
              <a:rPr lang="en-US" altLang="ko-KR" sz="2800" dirty="0" err="1" smtClean="0">
                <a:latin typeface="Times New Roman" pitchFamily="18" charset="0"/>
                <a:cs typeface="Times New Roman" pitchFamily="18" charset="0"/>
              </a:rPr>
              <a:t>Tích</a:t>
            </a:r>
            <a:r>
              <a:rPr lang="en-US" altLang="ko-KR" sz="2800" dirty="0" smtClean="0">
                <a:latin typeface="Times New Roman" pitchFamily="18" charset="0"/>
                <a:cs typeface="Times New Roman" pitchFamily="18" charset="0"/>
              </a:rPr>
              <a:t> </a:t>
            </a:r>
            <a:r>
              <a:rPr lang="en-US" altLang="ko-KR" sz="2800" dirty="0" err="1" smtClean="0">
                <a:latin typeface="Times New Roman" pitchFamily="18" charset="0"/>
                <a:cs typeface="Times New Roman" pitchFamily="18" charset="0"/>
              </a:rPr>
              <a:t>của</a:t>
            </a:r>
            <a:r>
              <a:rPr lang="en-US" altLang="ko-KR" sz="2800" dirty="0" smtClean="0">
                <a:latin typeface="Times New Roman" pitchFamily="18" charset="0"/>
                <a:cs typeface="Times New Roman" pitchFamily="18" charset="0"/>
              </a:rPr>
              <a:t> 2 </a:t>
            </a:r>
            <a:r>
              <a:rPr lang="en-US" altLang="ko-KR" sz="2800" dirty="0" err="1" smtClean="0">
                <a:latin typeface="Times New Roman" pitchFamily="18" charset="0"/>
                <a:cs typeface="Times New Roman" pitchFamily="18" charset="0"/>
              </a:rPr>
              <a:t>số</a:t>
            </a:r>
            <a:r>
              <a:rPr lang="en-US" altLang="ko-KR" sz="2800" dirty="0" smtClean="0">
                <a:latin typeface="Times New Roman" pitchFamily="18" charset="0"/>
                <a:cs typeface="Times New Roman" pitchFamily="18" charset="0"/>
              </a:rPr>
              <a:t> </a:t>
            </a:r>
            <a:r>
              <a:rPr lang="en-US" altLang="ko-KR" sz="2800" dirty="0" err="1" smtClean="0">
                <a:latin typeface="Times New Roman" pitchFamily="18" charset="0"/>
                <a:cs typeface="Times New Roman" pitchFamily="18" charset="0"/>
              </a:rPr>
              <a:t>tự</a:t>
            </a:r>
            <a:r>
              <a:rPr lang="en-US" altLang="ko-KR" sz="2800" dirty="0" smtClean="0">
                <a:latin typeface="Times New Roman" pitchFamily="18" charset="0"/>
                <a:cs typeface="Times New Roman" pitchFamily="18" charset="0"/>
              </a:rPr>
              <a:t> </a:t>
            </a:r>
            <a:r>
              <a:rPr lang="en-US" altLang="ko-KR" sz="2800" dirty="0" err="1" smtClean="0">
                <a:latin typeface="Times New Roman" pitchFamily="18" charset="0"/>
                <a:cs typeface="Times New Roman" pitchFamily="18" charset="0"/>
              </a:rPr>
              <a:t>nhiên</a:t>
            </a:r>
            <a:endParaRPr lang="en-US" altLang="ko-KR" sz="2800" dirty="0">
              <a:latin typeface="Times New Roman" pitchFamily="18" charset="0"/>
              <a:cs typeface="Times New Roman" pitchFamily="18" charset="0"/>
            </a:endParaRPr>
          </a:p>
        </p:txBody>
      </p:sp>
      <p:sp>
        <p:nvSpPr>
          <p:cNvPr id="5" name="TextBox 4"/>
          <p:cNvSpPr txBox="1"/>
          <p:nvPr/>
        </p:nvSpPr>
        <p:spPr>
          <a:xfrm>
            <a:off x="5873858" y="1759425"/>
            <a:ext cx="1627322"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Thừa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6" name="TextBox 5"/>
          <p:cNvSpPr txBox="1"/>
          <p:nvPr/>
        </p:nvSpPr>
        <p:spPr>
          <a:xfrm>
            <a:off x="7758192" y="1743927"/>
            <a:ext cx="1726769"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Thừa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7" name="TextBox 6"/>
          <p:cNvSpPr txBox="1"/>
          <p:nvPr/>
        </p:nvSpPr>
        <p:spPr>
          <a:xfrm>
            <a:off x="9674817" y="1728427"/>
            <a:ext cx="1219200"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8" name="TextBox 7"/>
          <p:cNvSpPr txBox="1"/>
          <p:nvPr/>
        </p:nvSpPr>
        <p:spPr>
          <a:xfrm>
            <a:off x="6646190" y="1273767"/>
            <a:ext cx="3505200" cy="523220"/>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a          x       b     =     c</a:t>
            </a:r>
            <a:endParaRPr lang="en-US" sz="2800" b="1" dirty="0">
              <a:latin typeface="Times New Roman" pitchFamily="18" charset="0"/>
              <a:cs typeface="Times New Roman" pitchFamily="18" charset="0"/>
            </a:endParaRPr>
          </a:p>
        </p:txBody>
      </p:sp>
      <p:sp>
        <p:nvSpPr>
          <p:cNvPr id="9" name="TextBox 8"/>
          <p:cNvSpPr txBox="1"/>
          <p:nvPr/>
        </p:nvSpPr>
        <p:spPr>
          <a:xfrm>
            <a:off x="6616479" y="1265374"/>
            <a:ext cx="3984355" cy="523220"/>
          </a:xfrm>
          <a:prstGeom prst="rect">
            <a:avLst/>
          </a:prstGeom>
          <a:noFill/>
        </p:spPr>
        <p:txBody>
          <a:bodyPr wrap="square" rtlCol="0">
            <a:spAutoFit/>
          </a:bodyPr>
          <a:lstStyle/>
          <a:p>
            <a:r>
              <a:rPr lang="en-US" altLang="ko-KR" sz="2800" b="1" dirty="0" smtClean="0">
                <a:latin typeface="Times New Roman" pitchFamily="18" charset="0"/>
                <a:cs typeface="Times New Roman" pitchFamily="18" charset="0"/>
              </a:rPr>
              <a:t>    a       .     b       =     c </a:t>
            </a:r>
            <a:endParaRPr lang="ko-KR" altLang="en-US" sz="2800" b="1" dirty="0">
              <a:latin typeface="Times New Roman" pitchFamily="18" charset="0"/>
              <a:cs typeface="Times New Roman" pitchFamily="18" charset="0"/>
            </a:endParaRPr>
          </a:p>
        </p:txBody>
      </p:sp>
      <p:sp>
        <p:nvSpPr>
          <p:cNvPr id="15" name="!!2">
            <a:extLst>
              <a:ext uri="{FF2B5EF4-FFF2-40B4-BE49-F238E27FC236}">
                <a16:creationId xmlns:a16="http://schemas.microsoft.com/office/drawing/2014/main" xmlns="" id="{F4B5F415-7490-4054-85B4-10F7AE6D3385}"/>
              </a:ext>
            </a:extLst>
          </p:cNvPr>
          <p:cNvSpPr txBox="1">
            <a:spLocks/>
          </p:cNvSpPr>
          <p:nvPr/>
        </p:nvSpPr>
        <p:spPr>
          <a:xfrm>
            <a:off x="2655380" y="2167181"/>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solidFill>
                  <a:schemeClr val="accent2">
                    <a:lumMod val="75000"/>
                  </a:schemeClr>
                </a:solidFill>
                <a:latin typeface="Times New Roman" pitchFamily="18" charset="0"/>
                <a:ea typeface="+mj-ea"/>
                <a:cs typeface="Times New Roman" pitchFamily="18" charset="0"/>
              </a:rPr>
              <a:t>1. Nhân hai số có nhiều số</a:t>
            </a:r>
            <a:endParaRPr kumimoji="0" lang="en-US" sz="28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pic>
        <p:nvPicPr>
          <p:cNvPr id="108545" name="Picture 1"/>
          <p:cNvPicPr>
            <a:picLocks noChangeAspect="1" noChangeArrowheads="1"/>
          </p:cNvPicPr>
          <p:nvPr/>
        </p:nvPicPr>
        <p:blipFill>
          <a:blip r:embed="rId2"/>
          <a:srcRect/>
          <a:stretch>
            <a:fillRect/>
          </a:stretch>
        </p:blipFill>
        <p:spPr bwMode="auto">
          <a:xfrm>
            <a:off x="7629525" y="2811463"/>
            <a:ext cx="1087438" cy="2906712"/>
          </a:xfrm>
          <a:prstGeom prst="rect">
            <a:avLst/>
          </a:prstGeom>
          <a:noFill/>
          <a:ln w="9525">
            <a:miter lim="800000"/>
            <a:headEnd/>
            <a:tailEnd/>
          </a:ln>
          <a:effectLst/>
        </p:spPr>
      </p:pic>
      <p:pic>
        <p:nvPicPr>
          <p:cNvPr id="108546" name="Picture 2"/>
          <p:cNvPicPr>
            <a:picLocks noChangeAspect="1" noChangeArrowheads="1"/>
          </p:cNvPicPr>
          <p:nvPr/>
        </p:nvPicPr>
        <p:blipFill>
          <a:blip r:embed="rId3"/>
          <a:srcRect/>
          <a:stretch>
            <a:fillRect/>
          </a:stretch>
        </p:blipFill>
        <p:spPr bwMode="auto">
          <a:xfrm>
            <a:off x="7491413" y="3089275"/>
            <a:ext cx="458787" cy="325438"/>
          </a:xfrm>
          <a:prstGeom prst="rect">
            <a:avLst/>
          </a:prstGeom>
          <a:noFill/>
        </p:spPr>
      </p:pic>
      <p:pic>
        <p:nvPicPr>
          <p:cNvPr id="108547" name="Picture 3"/>
          <p:cNvPicPr>
            <a:picLocks noChangeAspect="1" noChangeArrowheads="1"/>
          </p:cNvPicPr>
          <p:nvPr/>
        </p:nvPicPr>
        <p:blipFill>
          <a:blip r:embed="rId4"/>
          <a:srcRect/>
          <a:stretch>
            <a:fillRect/>
          </a:stretch>
        </p:blipFill>
        <p:spPr bwMode="auto">
          <a:xfrm>
            <a:off x="4748213" y="5864225"/>
            <a:ext cx="2814637" cy="473075"/>
          </a:xfrm>
          <a:prstGeom prst="rect">
            <a:avLst/>
          </a:prstGeom>
          <a:noFill/>
          <a:ln w="9525">
            <a:miter lim="800000"/>
            <a:headEnd/>
            <a:tailEnd/>
          </a:ln>
          <a:effectLst/>
        </p:spPr>
      </p:pic>
      <p:sp>
        <p:nvSpPr>
          <p:cNvPr id="19" name="!!2">
            <a:extLst>
              <a:ext uri="{FF2B5EF4-FFF2-40B4-BE49-F238E27FC236}">
                <a16:creationId xmlns:a16="http://schemas.microsoft.com/office/drawing/2014/main" xmlns="" id="{F4B5F415-7490-4054-85B4-10F7AE6D3385}"/>
              </a:ext>
            </a:extLst>
          </p:cNvPr>
          <p:cNvSpPr txBox="1">
            <a:spLocks/>
          </p:cNvSpPr>
          <p:nvPr/>
        </p:nvSpPr>
        <p:spPr>
          <a:xfrm>
            <a:off x="3161654" y="2676043"/>
            <a:ext cx="2324746"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noProof="0" smtClean="0">
                <a:latin typeface="Times New Roman" pitchFamily="18" charset="0"/>
                <a:ea typeface="+mj-ea"/>
                <a:cs typeface="Times New Roman" pitchFamily="18" charset="0"/>
              </a:rPr>
              <a:t>Ví dụ 1</a:t>
            </a:r>
            <a:r>
              <a:rPr lang="en-US" sz="2800" noProof="0" smtClean="0">
                <a:latin typeface="Times New Roman" pitchFamily="18" charset="0"/>
                <a:ea typeface="+mj-ea"/>
                <a:cs typeface="Times New Roman" pitchFamily="18" charset="0"/>
              </a:rPr>
              <a:t>. Tính:</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pic>
        <p:nvPicPr>
          <p:cNvPr id="108548" name="Picture 4"/>
          <p:cNvPicPr>
            <a:picLocks noChangeAspect="1" noChangeArrowheads="1"/>
          </p:cNvPicPr>
          <p:nvPr/>
        </p:nvPicPr>
        <p:blipFill>
          <a:blip r:embed="rId5"/>
          <a:srcRect/>
          <a:stretch>
            <a:fillRect/>
          </a:stretch>
        </p:blipFill>
        <p:spPr bwMode="auto">
          <a:xfrm>
            <a:off x="5421313" y="2784475"/>
            <a:ext cx="1385887" cy="412750"/>
          </a:xfrm>
          <a:prstGeom prst="rect">
            <a:avLst/>
          </a:prstGeom>
          <a:noFill/>
        </p:spPr>
      </p:pic>
      <p:sp>
        <p:nvSpPr>
          <p:cNvPr id="21" name="!!2">
            <a:extLst>
              <a:ext uri="{FF2B5EF4-FFF2-40B4-BE49-F238E27FC236}">
                <a16:creationId xmlns:a16="http://schemas.microsoft.com/office/drawing/2014/main" xmlns="" id="{F4B5F415-7490-4054-85B4-10F7AE6D3385}"/>
              </a:ext>
            </a:extLst>
          </p:cNvPr>
          <p:cNvSpPr txBox="1">
            <a:spLocks/>
          </p:cNvSpPr>
          <p:nvPr/>
        </p:nvSpPr>
        <p:spPr>
          <a:xfrm>
            <a:off x="3812578" y="5711127"/>
            <a:ext cx="1066798"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noProof="0" smtClean="0">
                <a:latin typeface="Times New Roman" pitchFamily="18" charset="0"/>
                <a:ea typeface="+mj-ea"/>
                <a:cs typeface="Times New Roman" pitchFamily="18" charset="0"/>
              </a:rPr>
              <a:t>Vậy:</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22"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7" name="Oval 16"/>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1</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8"/>
                                        </p:tgtEl>
                                        <p:attrNameLst>
                                          <p:attrName>ppt_x</p:attrName>
                                        </p:attrNameLst>
                                      </p:cBhvr>
                                      <p:tavLst>
                                        <p:tav tm="0">
                                          <p:val>
                                            <p:strVal val="ppt_x"/>
                                          </p:val>
                                        </p:tav>
                                        <p:tav tm="100000">
                                          <p:val>
                                            <p:strVal val="ppt_x"/>
                                          </p:val>
                                        </p:tav>
                                      </p:tavLst>
                                    </p:anim>
                                    <p:anim calcmode="lin" valueType="num">
                                      <p:cBhvr additive="base">
                                        <p:cTn id="36" dur="500"/>
                                        <p:tgtEl>
                                          <p:spTgt spid="8"/>
                                        </p:tgtEl>
                                        <p:attrNameLst>
                                          <p:attrName>ppt_y</p:attrName>
                                        </p:attrNameLst>
                                      </p:cBhvr>
                                      <p:tavLst>
                                        <p:tav tm="0">
                                          <p:val>
                                            <p:strVal val="ppt_y"/>
                                          </p:val>
                                        </p:tav>
                                        <p:tav tm="100000">
                                          <p:val>
                                            <p:strVal val="1+ppt_h/2"/>
                                          </p:val>
                                        </p:tav>
                                      </p:tavLst>
                                    </p:anim>
                                    <p:set>
                                      <p:cBhvr>
                                        <p:cTn id="37" dur="1" fill="hold">
                                          <p:stCondLst>
                                            <p:cond delay="499"/>
                                          </p:stCondLst>
                                        </p:cTn>
                                        <p:tgtEl>
                                          <p:spTgt spid="8"/>
                                        </p:tgtEl>
                                        <p:attrNameLst>
                                          <p:attrName>style.visibility</p:attrName>
                                        </p:attrNameLst>
                                      </p:cBhvr>
                                      <p:to>
                                        <p:strVal val="hidden"/>
                                      </p:to>
                                    </p:set>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3" presetClass="entr" presetSubtype="1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8548"/>
                                        </p:tgtEl>
                                        <p:attrNameLst>
                                          <p:attrName>style.visibility</p:attrName>
                                        </p:attrNameLst>
                                      </p:cBhvr>
                                      <p:to>
                                        <p:strVal val="visible"/>
                                      </p:to>
                                    </p:set>
                                    <p:animEffect transition="in" filter="blinds(horizontal)">
                                      <p:cBhvr>
                                        <p:cTn id="52" dur="500"/>
                                        <p:tgtEl>
                                          <p:spTgt spid="10854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8546"/>
                                        </p:tgtEl>
                                        <p:attrNameLst>
                                          <p:attrName>style.visibility</p:attrName>
                                        </p:attrNameLst>
                                      </p:cBhvr>
                                      <p:to>
                                        <p:strVal val="visible"/>
                                      </p:to>
                                    </p:set>
                                    <p:animEffect transition="in" filter="blinds(horizontal)">
                                      <p:cBhvr>
                                        <p:cTn id="57" dur="500"/>
                                        <p:tgtEl>
                                          <p:spTgt spid="108546"/>
                                        </p:tgtEl>
                                      </p:cBhvr>
                                    </p:animEffect>
                                  </p:childTnLst>
                                </p:cTn>
                              </p:par>
                              <p:par>
                                <p:cTn id="58" presetID="3" presetClass="entr" presetSubtype="10" fill="hold" nodeType="withEffect">
                                  <p:stCondLst>
                                    <p:cond delay="0"/>
                                  </p:stCondLst>
                                  <p:childTnLst>
                                    <p:set>
                                      <p:cBhvr>
                                        <p:cTn id="59" dur="1" fill="hold">
                                          <p:stCondLst>
                                            <p:cond delay="0"/>
                                          </p:stCondLst>
                                        </p:cTn>
                                        <p:tgtEl>
                                          <p:spTgt spid="108545"/>
                                        </p:tgtEl>
                                        <p:attrNameLst>
                                          <p:attrName>style.visibility</p:attrName>
                                        </p:attrNameLst>
                                      </p:cBhvr>
                                      <p:to>
                                        <p:strVal val="visible"/>
                                      </p:to>
                                    </p:set>
                                    <p:animEffect transition="in" filter="blinds(horizontal)">
                                      <p:cBhvr>
                                        <p:cTn id="60" dur="500"/>
                                        <p:tgtEl>
                                          <p:spTgt spid="108545"/>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linds(horizontal)">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108547"/>
                                        </p:tgtEl>
                                        <p:attrNameLst>
                                          <p:attrName>style.visibility</p:attrName>
                                        </p:attrNameLst>
                                      </p:cBhvr>
                                      <p:to>
                                        <p:strVal val="visible"/>
                                      </p:to>
                                    </p:set>
                                    <p:animEffect transition="in" filter="blinds(horizontal)">
                                      <p:cBhvr>
                                        <p:cTn id="70" dur="500"/>
                                        <p:tgtEl>
                                          <p:spTgt spid="108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9" grpId="0"/>
      <p:bldP spid="15" grpId="0"/>
      <p:bldP spid="19"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730286" y="852403"/>
            <a:ext cx="2709619" cy="950563"/>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sz="3200" smtClean="0">
                <a:latin typeface="Times New Roman" pitchFamily="18" charset="0"/>
                <a:ea typeface="+mj-ea"/>
                <a:cs typeface="Times New Roman" pitchFamily="18" charset="0"/>
              </a:rPr>
              <a:t>Luyện tập 1</a:t>
            </a:r>
          </a:p>
          <a:p>
            <a:pPr marL="0" marR="0" lvl="0" indent="0" defTabSz="914400" rtl="0" eaLnBrk="1" fontAlgn="auto" latinLnBrk="0" hangingPunct="1">
              <a:lnSpc>
                <a:spcPct val="150000"/>
              </a:lnSpc>
              <a:spcBef>
                <a:spcPct val="0"/>
              </a:spcBef>
              <a:spcAft>
                <a:spcPts val="0"/>
              </a:spcAft>
              <a:buClrTx/>
              <a:buSzTx/>
              <a:buFontTx/>
              <a:buNone/>
              <a:tabLst/>
              <a:defRPr/>
            </a:pPr>
            <a:r>
              <a:rPr lang="en-US" sz="2800" noProof="0" smtClean="0">
                <a:latin typeface="Times New Roman" pitchFamily="18" charset="0"/>
                <a:ea typeface="+mj-ea"/>
                <a:cs typeface="Times New Roman" pitchFamily="18" charset="0"/>
              </a:rPr>
              <a:t>Tính: </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aphicFrame>
        <p:nvGraphicFramePr>
          <p:cNvPr id="5" name="Object 4"/>
          <p:cNvGraphicFramePr>
            <a:graphicFrameLocks noChangeAspect="1"/>
          </p:cNvGraphicFramePr>
          <p:nvPr/>
        </p:nvGraphicFramePr>
        <p:xfrm>
          <a:off x="3713781" y="1518832"/>
          <a:ext cx="1786352" cy="460994"/>
        </p:xfrm>
        <a:graphic>
          <a:graphicData uri="http://schemas.openxmlformats.org/presentationml/2006/ole">
            <p:oleObj spid="_x0000_s65538" name="Equation" r:id="rId3" imgW="787320" imgH="203040" progId="Equation.DSMT4">
              <p:embed/>
            </p:oleObj>
          </a:graphicData>
        </a:graphic>
      </p:graphicFrame>
      <p:graphicFrame>
        <p:nvGraphicFramePr>
          <p:cNvPr id="65539" name="Object 3"/>
          <p:cNvGraphicFramePr>
            <a:graphicFrameLocks noChangeAspect="1"/>
          </p:cNvGraphicFramePr>
          <p:nvPr/>
        </p:nvGraphicFramePr>
        <p:xfrm>
          <a:off x="3738776" y="2154260"/>
          <a:ext cx="1695991" cy="444850"/>
        </p:xfrm>
        <a:graphic>
          <a:graphicData uri="http://schemas.openxmlformats.org/presentationml/2006/ole">
            <p:oleObj spid="_x0000_s65539" name="Equation" r:id="rId4" imgW="774360" imgH="203040" progId="Equation.DSMT4">
              <p:embed/>
            </p:oleObj>
          </a:graphicData>
        </a:graphic>
      </p:graphicFrame>
      <p:sp>
        <p:nvSpPr>
          <p:cNvPr id="7" name="!!2">
            <a:extLst>
              <a:ext uri="{FF2B5EF4-FFF2-40B4-BE49-F238E27FC236}">
                <a16:creationId xmlns:a16="http://schemas.microsoft.com/office/drawing/2014/main" xmlns="" id="{F4B5F415-7490-4054-85B4-10F7AE6D3385}"/>
              </a:ext>
            </a:extLst>
          </p:cNvPr>
          <p:cNvSpPr txBox="1">
            <a:spLocks/>
          </p:cNvSpPr>
          <p:nvPr/>
        </p:nvSpPr>
        <p:spPr>
          <a:xfrm>
            <a:off x="5160937" y="2355742"/>
            <a:ext cx="821410" cy="66901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sz="2800" smtClean="0">
                <a:latin typeface="Times New Roman" pitchFamily="18" charset="0"/>
                <a:ea typeface="+mj-ea"/>
                <a:cs typeface="Times New Roman" pitchFamily="18" charset="0"/>
              </a:rPr>
              <a:t>Giải</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cxnSp>
        <p:nvCxnSpPr>
          <p:cNvPr id="9" name="Straight Connector 8"/>
          <p:cNvCxnSpPr/>
          <p:nvPr/>
        </p:nvCxnSpPr>
        <p:spPr>
          <a:xfrm>
            <a:off x="5393410" y="3146156"/>
            <a:ext cx="46495" cy="3711844"/>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5540" name="Object 4"/>
          <p:cNvGraphicFramePr>
            <a:graphicFrameLocks noChangeAspect="1"/>
          </p:cNvGraphicFramePr>
          <p:nvPr/>
        </p:nvGraphicFramePr>
        <p:xfrm>
          <a:off x="3750428" y="2992997"/>
          <a:ext cx="1023049" cy="2608775"/>
        </p:xfrm>
        <a:graphic>
          <a:graphicData uri="http://schemas.openxmlformats.org/presentationml/2006/ole">
            <p:oleObj spid="_x0000_s65540" name="Equation" r:id="rId5" imgW="507960" imgH="1295280" progId="Equation.DSMT4">
              <p:embed/>
            </p:oleObj>
          </a:graphicData>
        </a:graphic>
      </p:graphicFrame>
      <p:graphicFrame>
        <p:nvGraphicFramePr>
          <p:cNvPr id="65541" name="Object 5"/>
          <p:cNvGraphicFramePr>
            <a:graphicFrameLocks noChangeAspect="1"/>
          </p:cNvGraphicFramePr>
          <p:nvPr/>
        </p:nvGraphicFramePr>
        <p:xfrm>
          <a:off x="1591133" y="3011245"/>
          <a:ext cx="1787525" cy="460375"/>
        </p:xfrm>
        <a:graphic>
          <a:graphicData uri="http://schemas.openxmlformats.org/presentationml/2006/ole">
            <p:oleObj spid="_x0000_s65541" name="Equation" r:id="rId6" imgW="1787400" imgH="460440" progId="Equation.DSMT4">
              <p:embed/>
            </p:oleObj>
          </a:graphicData>
        </a:graphic>
      </p:graphicFrame>
      <p:graphicFrame>
        <p:nvGraphicFramePr>
          <p:cNvPr id="65542" name="Object 6"/>
          <p:cNvGraphicFramePr>
            <a:graphicFrameLocks noChangeAspect="1"/>
          </p:cNvGraphicFramePr>
          <p:nvPr/>
        </p:nvGraphicFramePr>
        <p:xfrm>
          <a:off x="5837210" y="2988187"/>
          <a:ext cx="1695450" cy="444500"/>
        </p:xfrm>
        <a:graphic>
          <a:graphicData uri="http://schemas.openxmlformats.org/presentationml/2006/ole">
            <p:oleObj spid="_x0000_s65542" name="Equation" r:id="rId7" imgW="1695600" imgH="444600" progId="Equation.DSMT4">
              <p:embed/>
            </p:oleObj>
          </a:graphicData>
        </a:graphic>
      </p:graphicFrame>
      <p:graphicFrame>
        <p:nvGraphicFramePr>
          <p:cNvPr id="65543" name="Object 7"/>
          <p:cNvGraphicFramePr>
            <a:graphicFrameLocks noChangeAspect="1"/>
          </p:cNvGraphicFramePr>
          <p:nvPr/>
        </p:nvGraphicFramePr>
        <p:xfrm>
          <a:off x="2111374" y="5864225"/>
          <a:ext cx="2534861" cy="381592"/>
        </p:xfrm>
        <a:graphic>
          <a:graphicData uri="http://schemas.openxmlformats.org/presentationml/2006/ole">
            <p:oleObj spid="_x0000_s65543" name="Equation" r:id="rId8" imgW="1180800" imgH="177480" progId="Equation.DSMT4">
              <p:embed/>
            </p:oleObj>
          </a:graphicData>
        </a:graphic>
      </p:graphicFrame>
      <p:sp>
        <p:nvSpPr>
          <p:cNvPr id="16" name="!!2">
            <a:extLst>
              <a:ext uri="{FF2B5EF4-FFF2-40B4-BE49-F238E27FC236}">
                <a16:creationId xmlns:a16="http://schemas.microsoft.com/office/drawing/2014/main" xmlns="" id="{F4B5F415-7490-4054-85B4-10F7AE6D3385}"/>
              </a:ext>
            </a:extLst>
          </p:cNvPr>
          <p:cNvSpPr txBox="1">
            <a:spLocks/>
          </p:cNvSpPr>
          <p:nvPr/>
        </p:nvSpPr>
        <p:spPr>
          <a:xfrm>
            <a:off x="5695627" y="5695627"/>
            <a:ext cx="1061633" cy="66901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en-US" sz="2800" i="0" u="none" strike="noStrike" kern="1200" cap="none" spc="0" normalizeH="0" baseline="0" noProof="0" smtClean="0">
                <a:ln>
                  <a:noFill/>
                </a:ln>
                <a:effectLst/>
                <a:uLnTx/>
                <a:uFillTx/>
                <a:latin typeface="Times New Roman" pitchFamily="18" charset="0"/>
                <a:ea typeface="+mj-ea"/>
                <a:cs typeface="Times New Roman" pitchFamily="18" charset="0"/>
              </a:rPr>
              <a:t>Vậy:</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17" name="!!2">
            <a:extLst>
              <a:ext uri="{FF2B5EF4-FFF2-40B4-BE49-F238E27FC236}">
                <a16:creationId xmlns:a16="http://schemas.microsoft.com/office/drawing/2014/main" xmlns="" id="{F4B5F415-7490-4054-85B4-10F7AE6D3385}"/>
              </a:ext>
            </a:extLst>
          </p:cNvPr>
          <p:cNvSpPr txBox="1">
            <a:spLocks/>
          </p:cNvSpPr>
          <p:nvPr/>
        </p:nvSpPr>
        <p:spPr>
          <a:xfrm>
            <a:off x="1384513" y="5662047"/>
            <a:ext cx="1061633" cy="66901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en-US" sz="2800" i="0" u="none" strike="noStrike" kern="1200" cap="none" spc="0" normalizeH="0" baseline="0" noProof="0" smtClean="0">
                <a:ln>
                  <a:noFill/>
                </a:ln>
                <a:effectLst/>
                <a:uLnTx/>
                <a:uFillTx/>
                <a:latin typeface="Times New Roman" pitchFamily="18" charset="0"/>
                <a:ea typeface="+mj-ea"/>
                <a:cs typeface="Times New Roman" pitchFamily="18" charset="0"/>
              </a:rPr>
              <a:t>Vậy:</a:t>
            </a:r>
            <a:endParaRPr kumimoji="0" lang="en-US" sz="2800"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aphicFrame>
        <p:nvGraphicFramePr>
          <p:cNvPr id="65544" name="Object 8"/>
          <p:cNvGraphicFramePr>
            <a:graphicFrameLocks noChangeAspect="1"/>
          </p:cNvGraphicFramePr>
          <p:nvPr/>
        </p:nvGraphicFramePr>
        <p:xfrm>
          <a:off x="6621596" y="5889356"/>
          <a:ext cx="2426147" cy="385978"/>
        </p:xfrm>
        <a:graphic>
          <a:graphicData uri="http://schemas.openxmlformats.org/presentationml/2006/ole">
            <p:oleObj spid="_x0000_s65544" name="Equation" r:id="rId9" imgW="1117440" imgH="177480" progId="Equation.DSMT4">
              <p:embed/>
            </p:oleObj>
          </a:graphicData>
        </a:graphic>
      </p:graphicFrame>
      <p:graphicFrame>
        <p:nvGraphicFramePr>
          <p:cNvPr id="65545" name="Object 9"/>
          <p:cNvGraphicFramePr>
            <a:graphicFrameLocks noChangeAspect="1"/>
          </p:cNvGraphicFramePr>
          <p:nvPr/>
        </p:nvGraphicFramePr>
        <p:xfrm>
          <a:off x="8015772" y="3074180"/>
          <a:ext cx="1081733" cy="2507654"/>
        </p:xfrm>
        <a:graphic>
          <a:graphicData uri="http://schemas.openxmlformats.org/presentationml/2006/ole">
            <p:oleObj spid="_x0000_s65545" name="Equation" r:id="rId10" imgW="558720" imgH="1295280" progId="Equation.DSMT4">
              <p:embed/>
            </p:oleObj>
          </a:graphicData>
        </a:graphic>
      </p:graphicFrame>
      <p:graphicFrame>
        <p:nvGraphicFramePr>
          <p:cNvPr id="65546" name="Object 10"/>
          <p:cNvGraphicFramePr>
            <a:graphicFrameLocks noChangeAspect="1"/>
          </p:cNvGraphicFramePr>
          <p:nvPr/>
        </p:nvGraphicFramePr>
        <p:xfrm>
          <a:off x="3928525" y="3265488"/>
          <a:ext cx="458787" cy="325437"/>
        </p:xfrm>
        <a:graphic>
          <a:graphicData uri="http://schemas.openxmlformats.org/presentationml/2006/ole">
            <p:oleObj spid="_x0000_s65546" name="Equation" r:id="rId11" imgW="458640" imgH="325440" progId="Equation.DSMT4">
              <p:embed/>
            </p:oleObj>
          </a:graphicData>
        </a:graphic>
      </p:graphicFrame>
      <p:graphicFrame>
        <p:nvGraphicFramePr>
          <p:cNvPr id="65547" name="Object 11"/>
          <p:cNvGraphicFramePr>
            <a:graphicFrameLocks noChangeAspect="1"/>
          </p:cNvGraphicFramePr>
          <p:nvPr/>
        </p:nvGraphicFramePr>
        <p:xfrm>
          <a:off x="8190559" y="3311983"/>
          <a:ext cx="458787" cy="325437"/>
        </p:xfrm>
        <a:graphic>
          <a:graphicData uri="http://schemas.openxmlformats.org/presentationml/2006/ole">
            <p:oleObj spid="_x0000_s65547" name="Equation" r:id="rId12" imgW="458640" imgH="325440" progId="Equation.DSMT4">
              <p:embed/>
            </p:oleObj>
          </a:graphicData>
        </a:graphic>
      </p:graphicFrame>
      <p:sp>
        <p:nvSpPr>
          <p:cNvPr id="18"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9" name="Oval 18"/>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2</a:t>
            </a:r>
            <a:endParaRPr lang="en-US" sz="5400" b="1">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541"/>
                                        </p:tgtEl>
                                        <p:attrNameLst>
                                          <p:attrName>style.visibility</p:attrName>
                                        </p:attrNameLst>
                                      </p:cBhvr>
                                      <p:to>
                                        <p:strVal val="visible"/>
                                      </p:to>
                                    </p:set>
                                    <p:animEffect transition="in" filter="blinds(horizontal)">
                                      <p:cBhvr>
                                        <p:cTn id="12" dur="500"/>
                                        <p:tgtEl>
                                          <p:spTgt spid="655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5546"/>
                                        </p:tgtEl>
                                        <p:attrNameLst>
                                          <p:attrName>style.visibility</p:attrName>
                                        </p:attrNameLst>
                                      </p:cBhvr>
                                      <p:to>
                                        <p:strVal val="visible"/>
                                      </p:to>
                                    </p:set>
                                    <p:animEffect transition="in" filter="blinds(horizontal)">
                                      <p:cBhvr>
                                        <p:cTn id="17" dur="500"/>
                                        <p:tgtEl>
                                          <p:spTgt spid="65546"/>
                                        </p:tgtEl>
                                      </p:cBhvr>
                                    </p:animEffect>
                                  </p:childTnLst>
                                </p:cTn>
                              </p:par>
                              <p:par>
                                <p:cTn id="18" presetID="3" presetClass="entr" presetSubtype="10" fill="hold" nodeType="withEffect">
                                  <p:stCondLst>
                                    <p:cond delay="0"/>
                                  </p:stCondLst>
                                  <p:childTnLst>
                                    <p:set>
                                      <p:cBhvr>
                                        <p:cTn id="19" dur="1" fill="hold">
                                          <p:stCondLst>
                                            <p:cond delay="0"/>
                                          </p:stCondLst>
                                        </p:cTn>
                                        <p:tgtEl>
                                          <p:spTgt spid="65540"/>
                                        </p:tgtEl>
                                        <p:attrNameLst>
                                          <p:attrName>style.visibility</p:attrName>
                                        </p:attrNameLst>
                                      </p:cBhvr>
                                      <p:to>
                                        <p:strVal val="visible"/>
                                      </p:to>
                                    </p:set>
                                    <p:animEffect transition="in" filter="blinds(horizontal)">
                                      <p:cBhvr>
                                        <p:cTn id="20" dur="500"/>
                                        <p:tgtEl>
                                          <p:spTgt spid="6554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5543"/>
                                        </p:tgtEl>
                                        <p:attrNameLst>
                                          <p:attrName>style.visibility</p:attrName>
                                        </p:attrNameLst>
                                      </p:cBhvr>
                                      <p:to>
                                        <p:strVal val="visible"/>
                                      </p:to>
                                    </p:set>
                                    <p:animEffect transition="in" filter="blinds(horizontal)">
                                      <p:cBhvr>
                                        <p:cTn id="25" dur="500"/>
                                        <p:tgtEl>
                                          <p:spTgt spid="65543"/>
                                        </p:tgtEl>
                                      </p:cBhvr>
                                    </p:animEffect>
                                  </p:childTnLst>
                                </p:cTn>
                              </p:par>
                              <p:par>
                                <p:cTn id="26" presetID="3" presetClass="entr" presetSubtype="10" fill="hold" grpId="1"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5542"/>
                                        </p:tgtEl>
                                        <p:attrNameLst>
                                          <p:attrName>style.visibility</p:attrName>
                                        </p:attrNameLst>
                                      </p:cBhvr>
                                      <p:to>
                                        <p:strVal val="visible"/>
                                      </p:to>
                                    </p:set>
                                    <p:animEffect transition="in" filter="blinds(horizontal)">
                                      <p:cBhvr>
                                        <p:cTn id="33" dur="500"/>
                                        <p:tgtEl>
                                          <p:spTgt spid="6554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65547"/>
                                        </p:tgtEl>
                                        <p:attrNameLst>
                                          <p:attrName>style.visibility</p:attrName>
                                        </p:attrNameLst>
                                      </p:cBhvr>
                                      <p:to>
                                        <p:strVal val="visible"/>
                                      </p:to>
                                    </p:set>
                                    <p:animEffect transition="in" filter="blinds(horizontal)">
                                      <p:cBhvr>
                                        <p:cTn id="43" dur="500"/>
                                        <p:tgtEl>
                                          <p:spTgt spid="65547"/>
                                        </p:tgtEl>
                                      </p:cBhvr>
                                    </p:animEffect>
                                  </p:childTnLst>
                                </p:cTn>
                              </p:par>
                              <p:par>
                                <p:cTn id="44" presetID="3" presetClass="entr" presetSubtype="10" fill="hold" nodeType="withEffect">
                                  <p:stCondLst>
                                    <p:cond delay="0"/>
                                  </p:stCondLst>
                                  <p:childTnLst>
                                    <p:set>
                                      <p:cBhvr>
                                        <p:cTn id="45" dur="1" fill="hold">
                                          <p:stCondLst>
                                            <p:cond delay="0"/>
                                          </p:stCondLst>
                                        </p:cTn>
                                        <p:tgtEl>
                                          <p:spTgt spid="65545"/>
                                        </p:tgtEl>
                                        <p:attrNameLst>
                                          <p:attrName>style.visibility</p:attrName>
                                        </p:attrNameLst>
                                      </p:cBhvr>
                                      <p:to>
                                        <p:strVal val="visible"/>
                                      </p:to>
                                    </p:set>
                                    <p:animEffect transition="in" filter="blinds(horizontal)">
                                      <p:cBhvr>
                                        <p:cTn id="46" dur="500"/>
                                        <p:tgtEl>
                                          <p:spTgt spid="65545"/>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1"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linds(horizontal)">
                                      <p:cBhvr>
                                        <p:cTn id="51" dur="500"/>
                                        <p:tgtEl>
                                          <p:spTgt spid="16"/>
                                        </p:tgtEl>
                                      </p:cBhvr>
                                    </p:animEffect>
                                  </p:childTnLst>
                                </p:cTn>
                              </p:par>
                              <p:par>
                                <p:cTn id="52" presetID="3" presetClass="entr" presetSubtype="10" fill="hold" nodeType="withEffect">
                                  <p:stCondLst>
                                    <p:cond delay="0"/>
                                  </p:stCondLst>
                                  <p:childTnLst>
                                    <p:set>
                                      <p:cBhvr>
                                        <p:cTn id="53" dur="1" fill="hold">
                                          <p:stCondLst>
                                            <p:cond delay="0"/>
                                          </p:stCondLst>
                                        </p:cTn>
                                        <p:tgtEl>
                                          <p:spTgt spid="65544"/>
                                        </p:tgtEl>
                                        <p:attrNameLst>
                                          <p:attrName>style.visibility</p:attrName>
                                        </p:attrNameLst>
                                      </p:cBhvr>
                                      <p:to>
                                        <p:strVal val="visible"/>
                                      </p:to>
                                    </p:set>
                                    <p:animEffect transition="in" filter="blinds(horizontal)">
                                      <p:cBhvr>
                                        <p:cTn id="54" dur="500"/>
                                        <p:tgtEl>
                                          <p:spTgt spid="65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16" grpId="1"/>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xmlns="" id="{F4B5F415-7490-4054-85B4-10F7AE6D3385}"/>
              </a:ext>
            </a:extLst>
          </p:cNvPr>
          <p:cNvSpPr txBox="1">
            <a:spLocks/>
          </p:cNvSpPr>
          <p:nvPr/>
        </p:nvSpPr>
        <p:spPr>
          <a:xfrm>
            <a:off x="2409988" y="800742"/>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200" b="1" smtClean="0">
                <a:solidFill>
                  <a:schemeClr val="accent2">
                    <a:lumMod val="75000"/>
                  </a:schemeClr>
                </a:solidFill>
                <a:latin typeface="Times New Roman" pitchFamily="18" charset="0"/>
                <a:ea typeface="+mj-ea"/>
                <a:cs typeface="Times New Roman" pitchFamily="18" charset="0"/>
              </a:rPr>
              <a:t>I. Phép nhân</a:t>
            </a:r>
            <a:endParaRPr kumimoji="0" lang="en-US" sz="32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sp>
        <p:nvSpPr>
          <p:cNvPr id="6" name="!!2">
            <a:extLst>
              <a:ext uri="{FF2B5EF4-FFF2-40B4-BE49-F238E27FC236}">
                <a16:creationId xmlns:a16="http://schemas.microsoft.com/office/drawing/2014/main" xmlns="" id="{F4B5F415-7490-4054-85B4-10F7AE6D3385}"/>
              </a:ext>
            </a:extLst>
          </p:cNvPr>
          <p:cNvSpPr txBox="1">
            <a:spLocks/>
          </p:cNvSpPr>
          <p:nvPr/>
        </p:nvSpPr>
        <p:spPr>
          <a:xfrm>
            <a:off x="2358327" y="1322517"/>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2800" b="1" smtClean="0">
                <a:solidFill>
                  <a:schemeClr val="accent2">
                    <a:lumMod val="75000"/>
                  </a:schemeClr>
                </a:solidFill>
                <a:latin typeface="Times New Roman" pitchFamily="18" charset="0"/>
                <a:ea typeface="+mj-ea"/>
                <a:cs typeface="Times New Roman" pitchFamily="18" charset="0"/>
              </a:rPr>
              <a:t>2. Tính chất của phép nhân</a:t>
            </a:r>
            <a:endParaRPr kumimoji="0" lang="en-US" sz="2800" b="1" i="0" u="none" strike="noStrike" kern="1200" cap="none" spc="0" normalizeH="0" baseline="0" noProof="0" dirty="0">
              <a:ln>
                <a:noFill/>
              </a:ln>
              <a:solidFill>
                <a:schemeClr val="accent2">
                  <a:lumMod val="75000"/>
                </a:schemeClr>
              </a:solidFill>
              <a:effectLst/>
              <a:uLnTx/>
              <a:uFillTx/>
              <a:latin typeface="Times New Roman" pitchFamily="18" charset="0"/>
              <a:ea typeface="+mj-ea"/>
              <a:cs typeface="Times New Roman" pitchFamily="18" charset="0"/>
            </a:endParaRPr>
          </a:p>
        </p:txBody>
      </p:sp>
      <p:graphicFrame>
        <p:nvGraphicFramePr>
          <p:cNvPr id="7" name="Table 6"/>
          <p:cNvGraphicFramePr>
            <a:graphicFrameLocks noGrp="1"/>
          </p:cNvGraphicFramePr>
          <p:nvPr/>
        </p:nvGraphicFramePr>
        <p:xfrm>
          <a:off x="2076749" y="2182676"/>
          <a:ext cx="9122905" cy="3444240"/>
        </p:xfrm>
        <a:graphic>
          <a:graphicData uri="http://schemas.openxmlformats.org/drawingml/2006/table">
            <a:tbl>
              <a:tblPr firstRow="1" bandRow="1">
                <a:tableStyleId>{D7AC3CCA-C797-4891-BE02-D94E43425B78}</a:tableStyleId>
              </a:tblPr>
              <a:tblGrid>
                <a:gridCol w="4321376">
                  <a:extLst>
                    <a:ext uri="{9D8B030D-6E8A-4147-A177-3AD203B41FA5}">
                      <a16:colId xmlns:a16="http://schemas.microsoft.com/office/drawing/2014/main" xmlns="" val="20000"/>
                    </a:ext>
                  </a:extLst>
                </a:gridCol>
                <a:gridCol w="4801529">
                  <a:extLst>
                    <a:ext uri="{9D8B030D-6E8A-4147-A177-3AD203B41FA5}">
                      <a16:colId xmlns:a16="http://schemas.microsoft.com/office/drawing/2014/main" xmlns="" val="20002"/>
                    </a:ext>
                  </a:extLst>
                </a:gridCol>
              </a:tblGrid>
              <a:tr h="581424">
                <a:tc>
                  <a:txBody>
                    <a:bodyPr/>
                    <a:lstStyle/>
                    <a:p>
                      <a:pPr algn="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a:t>
                      </a:r>
                      <a:endParaRPr lang="en-US" sz="2800" smtClean="0">
                        <a:latin typeface="Times New Roman" pitchFamily="18" charset="0"/>
                        <a:cs typeface="Times New Roman" pitchFamily="18" charset="0"/>
                      </a:endParaRPr>
                    </a:p>
                    <a:p>
                      <a:pPr algn="l"/>
                      <a:r>
                        <a:rPr lang="en-US" sz="2800" smtClean="0">
                          <a:latin typeface="Times New Roman" pitchFamily="18" charset="0"/>
                          <a:cs typeface="Times New Roman" pitchFamily="18" charset="0"/>
                        </a:rPr>
                        <a:t>Tính</a:t>
                      </a:r>
                      <a:r>
                        <a:rPr lang="en-US" sz="2800" baseline="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chất</a:t>
                      </a:r>
                      <a:endParaRPr lang="en-US" sz="2800" dirty="0">
                        <a:latin typeface="Times New Roman" pitchFamily="18" charset="0"/>
                        <a:cs typeface="Times New Roman" pitchFamily="18" charset="0"/>
                      </a:endParaRPr>
                    </a:p>
                  </a:txBody>
                  <a:tcPr>
                    <a:lnTlToBr w="12700" cap="flat" cmpd="sng" algn="ctr">
                      <a:solidFill>
                        <a:schemeClr val="tx1"/>
                      </a:solidFill>
                      <a:prstDash val="solid"/>
                      <a:round/>
                      <a:headEnd type="none" w="med" len="med"/>
                      <a:tailEnd type="none" w="med" len="med"/>
                    </a:lnTlToBr>
                  </a:tcPr>
                </a:tc>
                <a:tc>
                  <a:txBody>
                    <a:bodyPr/>
                    <a:lstStyle/>
                    <a:p>
                      <a:pPr algn="ct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 bằng kí hiệu</a:t>
                      </a: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447690">
                <a:tc>
                  <a:txBody>
                    <a:bodyPr/>
                    <a:lstStyle/>
                    <a:p>
                      <a:pPr algn="ctr"/>
                      <a:r>
                        <a:rPr lang="en-US" sz="2800" dirty="0" err="1" smtClean="0">
                          <a:latin typeface="Times New Roman" pitchFamily="18" charset="0"/>
                          <a:cs typeface="Times New Roman" pitchFamily="18" charset="0"/>
                        </a:rPr>
                        <a:t>Giao</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hoán</a:t>
                      </a: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447690">
                <a:tc>
                  <a:txBody>
                    <a:bodyPr/>
                    <a:lstStyle/>
                    <a:p>
                      <a:pPr algn="ctr"/>
                      <a:r>
                        <a:rPr lang="en-US" sz="2800" dirty="0" err="1" smtClean="0">
                          <a:latin typeface="Times New Roman" pitchFamily="18" charset="0"/>
                          <a:cs typeface="Times New Roman" pitchFamily="18" charset="0"/>
                        </a:rPr>
                        <a:t>Kết</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hợp</a:t>
                      </a:r>
                      <a:r>
                        <a:rPr lang="en-US" sz="2800" baseline="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447690">
                <a:tc>
                  <a:txBody>
                    <a:bodyPr/>
                    <a:lstStyle/>
                    <a:p>
                      <a:pPr algn="ctr"/>
                      <a:r>
                        <a:rPr lang="en-US" sz="2800" dirty="0" err="1" smtClean="0">
                          <a:latin typeface="Times New Roman" pitchFamily="18" charset="0"/>
                          <a:cs typeface="Times New Roman" pitchFamily="18" charset="0"/>
                        </a:rPr>
                        <a:t>Nhân</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với</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số</a:t>
                      </a:r>
                      <a:r>
                        <a:rPr lang="en-US" sz="2800" baseline="0" dirty="0" smtClean="0">
                          <a:latin typeface="Times New Roman" pitchFamily="18" charset="0"/>
                          <a:cs typeface="Times New Roman" pitchFamily="18" charset="0"/>
                        </a:rPr>
                        <a:t> 1</a:t>
                      </a: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816376">
                <a:tc>
                  <a:txBody>
                    <a:bodyPr/>
                    <a:lstStyle/>
                    <a:p>
                      <a:pPr algn="ctr"/>
                      <a:r>
                        <a:rPr lang="en-US" sz="2800" dirty="0" err="1" smtClean="0">
                          <a:latin typeface="Times New Roman" pitchFamily="18" charset="0"/>
                          <a:cs typeface="Times New Roman" pitchFamily="18" charset="0"/>
                        </a:rPr>
                        <a:t>Phân</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phối</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của</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phép</a:t>
                      </a:r>
                      <a:r>
                        <a:rPr lang="en-US" sz="2800" baseline="0" dirty="0" smtClean="0">
                          <a:latin typeface="Times New Roman" pitchFamily="18" charset="0"/>
                          <a:cs typeface="Times New Roman" pitchFamily="18" charset="0"/>
                        </a:rPr>
                        <a:t> </a:t>
                      </a:r>
                    </a:p>
                    <a:p>
                      <a:pPr algn="ctr"/>
                      <a:r>
                        <a:rPr lang="en-US" sz="2800" baseline="0" dirty="0" err="1" smtClean="0">
                          <a:latin typeface="Times New Roman" pitchFamily="18" charset="0"/>
                          <a:cs typeface="Times New Roman" pitchFamily="18" charset="0"/>
                        </a:rPr>
                        <a:t>nhân</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với</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phép</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cộng</a:t>
                      </a: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bl>
          </a:graphicData>
        </a:graphic>
      </p:graphicFrame>
      <p:sp>
        <p:nvSpPr>
          <p:cNvPr id="5" name="!!2">
            <a:extLst>
              <a:ext uri="{FF2B5EF4-FFF2-40B4-BE49-F238E27FC236}">
                <a16:creationId xmlns:a16="http://schemas.microsoft.com/office/drawing/2014/main" xmlns="" id="{F4B5F415-7490-4054-85B4-10F7AE6D3385}"/>
              </a:ext>
            </a:extLst>
          </p:cNvPr>
          <p:cNvSpPr txBox="1">
            <a:spLocks/>
          </p:cNvSpPr>
          <p:nvPr/>
        </p:nvSpPr>
        <p:spPr>
          <a:xfrm>
            <a:off x="2495229" y="0"/>
            <a:ext cx="9128500" cy="790413"/>
          </a:xfrm>
          <a:prstGeom prst="rect">
            <a:avLst/>
          </a:prstGeom>
          <a:solidFill>
            <a:schemeClr val="accent2">
              <a:lumMod val="20000"/>
              <a:lumOff val="80000"/>
            </a:schemeClr>
          </a:solidFill>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Bài 4. Phép nhân, phép chia</a:t>
            </a:r>
            <a:r>
              <a:rPr kumimoji="0" lang="en-US" sz="3600" b="1" i="0" u="none" strike="noStrike" kern="1200" cap="none" spc="0" normalizeH="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 </a:t>
            </a:r>
            <a:r>
              <a:rPr kumimoji="0" lang="en-US" sz="3600" b="1" i="0" u="none" strike="noStrike" kern="1200" cap="none" spc="0" normalizeH="0" baseline="0" noProof="0" smtClean="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rPr>
              <a:t>các số tự nhiên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8" name="Oval 7"/>
          <p:cNvSpPr/>
          <p:nvPr/>
        </p:nvSpPr>
        <p:spPr>
          <a:xfrm>
            <a:off x="11546237" y="0"/>
            <a:ext cx="645763" cy="8524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0070C0"/>
                </a:solidFill>
                <a:latin typeface="Times New Roman" pitchFamily="18" charset="0"/>
                <a:cs typeface="Times New Roman" pitchFamily="18" charset="0"/>
              </a:rPr>
              <a:t>3</a:t>
            </a:r>
            <a:endParaRPr lang="en-US" sz="5400" b="1">
              <a:solidFill>
                <a:srgbClr val="0070C0"/>
              </a:solidFill>
              <a:latin typeface="Times New Roman" pitchFamily="18" charset="0"/>
              <a:cs typeface="Times New Roman" pitchFamily="18" charset="0"/>
            </a:endParaRPr>
          </a:p>
        </p:txBody>
      </p:sp>
      <p:graphicFrame>
        <p:nvGraphicFramePr>
          <p:cNvPr id="9" name="Object 8"/>
          <p:cNvGraphicFramePr>
            <a:graphicFrameLocks noChangeAspect="1"/>
          </p:cNvGraphicFramePr>
          <p:nvPr/>
        </p:nvGraphicFramePr>
        <p:xfrm>
          <a:off x="6815157" y="3161654"/>
          <a:ext cx="1921797" cy="433954"/>
        </p:xfrm>
        <a:graphic>
          <a:graphicData uri="http://schemas.openxmlformats.org/presentationml/2006/ole">
            <p:oleObj spid="_x0000_s71681" name="Equation" r:id="rId3" imgW="787320" imgH="177480" progId="Equation.DSMT4">
              <p:embed/>
            </p:oleObj>
          </a:graphicData>
        </a:graphic>
      </p:graphicFrame>
      <p:graphicFrame>
        <p:nvGraphicFramePr>
          <p:cNvPr id="71682" name="Object 2"/>
          <p:cNvGraphicFramePr>
            <a:graphicFrameLocks noChangeAspect="1"/>
          </p:cNvGraphicFramePr>
          <p:nvPr/>
        </p:nvGraphicFramePr>
        <p:xfrm>
          <a:off x="6579707" y="3574316"/>
          <a:ext cx="3812925" cy="614988"/>
        </p:xfrm>
        <a:graphic>
          <a:graphicData uri="http://schemas.openxmlformats.org/presentationml/2006/ole">
            <p:oleObj spid="_x0000_s71682" name="Equation" r:id="rId4" imgW="1574640" imgH="253800" progId="Equation.DSMT4">
              <p:embed/>
            </p:oleObj>
          </a:graphicData>
        </a:graphic>
      </p:graphicFrame>
      <p:graphicFrame>
        <p:nvGraphicFramePr>
          <p:cNvPr id="10" name="Object 9"/>
          <p:cNvGraphicFramePr>
            <a:graphicFrameLocks noChangeAspect="1"/>
          </p:cNvGraphicFramePr>
          <p:nvPr/>
        </p:nvGraphicFramePr>
        <p:xfrm>
          <a:off x="6793102" y="4150800"/>
          <a:ext cx="2634721" cy="433954"/>
        </p:xfrm>
        <a:graphic>
          <a:graphicData uri="http://schemas.openxmlformats.org/presentationml/2006/ole">
            <p:oleObj spid="_x0000_s71683" name="Equation" r:id="rId5" imgW="1079280" imgH="177480" progId="Equation.DSMT4">
              <p:embed/>
            </p:oleObj>
          </a:graphicData>
        </a:graphic>
      </p:graphicFrame>
      <p:graphicFrame>
        <p:nvGraphicFramePr>
          <p:cNvPr id="11" name="Object 10"/>
          <p:cNvGraphicFramePr>
            <a:graphicFrameLocks noChangeAspect="1"/>
          </p:cNvGraphicFramePr>
          <p:nvPr/>
        </p:nvGraphicFramePr>
        <p:xfrm>
          <a:off x="6747465" y="4835471"/>
          <a:ext cx="4335671" cy="491991"/>
        </p:xfrm>
        <a:graphic>
          <a:graphicData uri="http://schemas.openxmlformats.org/presentationml/2006/ole">
            <p:oleObj spid="_x0000_s71684" name="Equation" r:id="rId6" imgW="179064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71682"/>
                                        </p:tgtEl>
                                        <p:attrNameLst>
                                          <p:attrName>style.visibility</p:attrName>
                                        </p:attrNameLst>
                                      </p:cBhvr>
                                      <p:to>
                                        <p:strVal val="visible"/>
                                      </p:to>
                                    </p:set>
                                    <p:animEffect transition="in" filter="blinds(horizontal)">
                                      <p:cBhvr>
                                        <p:cTn id="25" dur="500"/>
                                        <p:tgtEl>
                                          <p:spTgt spid="7168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Lab safety</Template>
  <TotalTime>1537</TotalTime>
  <Words>1224</Words>
  <Application>Microsoft Office PowerPoint</Application>
  <PresentationFormat>Custom</PresentationFormat>
  <Paragraphs>195</Paragraphs>
  <Slides>30</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Equation</vt:lpstr>
      <vt:lpstr>  Bài 4. Phép nhân, phép chia  các số tự nhiên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Windows User</cp:lastModifiedBy>
  <cp:revision>122</cp:revision>
  <dcterms:created xsi:type="dcterms:W3CDTF">2021-06-07T13:44:30Z</dcterms:created>
  <dcterms:modified xsi:type="dcterms:W3CDTF">2021-08-02T01:58:35Z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