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303" r:id="rId5"/>
    <p:sldId id="305" r:id="rId6"/>
    <p:sldId id="263" r:id="rId7"/>
    <p:sldId id="265" r:id="rId8"/>
    <p:sldId id="267" r:id="rId9"/>
    <p:sldId id="269" r:id="rId10"/>
    <p:sldId id="271" r:id="rId11"/>
    <p:sldId id="273" r:id="rId12"/>
    <p:sldId id="307" r:id="rId13"/>
    <p:sldId id="275" r:id="rId14"/>
    <p:sldId id="277" r:id="rId15"/>
    <p:sldId id="281" r:id="rId16"/>
    <p:sldId id="283" r:id="rId17"/>
    <p:sldId id="285" r:id="rId18"/>
    <p:sldId id="287" r:id="rId19"/>
    <p:sldId id="289" r:id="rId20"/>
    <p:sldId id="291" r:id="rId21"/>
    <p:sldId id="293" r:id="rId22"/>
    <p:sldId id="309" r:id="rId23"/>
    <p:sldId id="311" r:id="rId24"/>
    <p:sldId id="295" r:id="rId25"/>
    <p:sldId id="297" r:id="rId26"/>
    <p:sldId id="299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E99537-1DCF-4836-945C-212B98818B8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593F46-1F54-4BA8-B9BB-37C6DEF220C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918" y="31493"/>
            <a:ext cx="84080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CHÀO MỪNG QUÝ THẦY CÔ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TỔ KHXH VỀ DỰ CHUYÊN ĐỀ:</a:t>
            </a:r>
          </a:p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“DẠY HỌC THEO CHỦ ĐỀ”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6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63626" y="574675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3074" name="Picture 2" descr="C:\Users\Administrator\Download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26" y="3736975"/>
            <a:ext cx="2513374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ownloads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91" y="3736975"/>
            <a:ext cx="261937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ownloads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05" y="656416"/>
            <a:ext cx="2559888" cy="30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ownloads\images.jpg lê n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01" y="628379"/>
            <a:ext cx="2510499" cy="30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wnloads\tải xuống (6).jpg núi má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81" y="656416"/>
            <a:ext cx="2458619" cy="30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ownloads\tải xuống (6).jpg pác bó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29" y="629816"/>
            <a:ext cx="2607753" cy="30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0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66468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63626" y="608402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2" name="Picture 2" descr="C:\Users\Administrator\Downloads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82" y="3805208"/>
            <a:ext cx="2505075" cy="30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57" y="3758421"/>
            <a:ext cx="2571750" cy="30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istrator\Download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65" y="608402"/>
            <a:ext cx="262683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istrator\Downloads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27" y="608402"/>
            <a:ext cx="251205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23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63626" y="574675"/>
            <a:ext cx="5134156" cy="62071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vi-VN" sz="1600" dirty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Bằng là tỉnh miền núi, biên giới nằm ở vùng Đông Bắc</a:t>
            </a:r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600" dirty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phía </a:t>
            </a:r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vi-VN" sz="1600" dirty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và Đông Bắc giáp Quảng Tây (Trung Quốc</a:t>
            </a:r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vi-VN" sz="1600" dirty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phía </a:t>
            </a:r>
            <a:endParaRPr lang="en-US" sz="1600" dirty="0" smtClean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Tây giáp </a:t>
            </a:r>
            <a:r>
              <a:rPr lang="vi-VN" sz="1600" dirty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2 tỉnh Hà Giang và Tuyên </a:t>
            </a:r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Quang,</a:t>
            </a:r>
            <a:r>
              <a:rPr lang="en-US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phía </a:t>
            </a:r>
            <a:r>
              <a:rPr lang="vi-VN" sz="1600" dirty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Nam giáp </a:t>
            </a:r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 smtClean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vi-VN" sz="1600" dirty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Kạn và Lạng Sơn. </a:t>
            </a:r>
            <a:endParaRPr lang="en-US" sz="1600" dirty="0" smtClean="0">
              <a:solidFill>
                <a:srgbClr val="011D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11D2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Tỉnh </a:t>
            </a:r>
            <a:r>
              <a:rPr lang="vi-V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 Bằng có 13 đơn vị hành chính cấp huyện </a:t>
            </a:r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 đương gồm 1 thành phố (Cao Bằng) và 12 </a:t>
            </a:r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ổng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6.703,42 km2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vi-V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toàn tỉnh là 530.341 người (theo điều tra dân số 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01/04/2019</a:t>
            </a:r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23,2% dân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 ở đô thị và 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76,8</a:t>
            </a:r>
            <a:r>
              <a:rPr lang="vi-V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dân số sống ở nông thôn.</a:t>
            </a:r>
            <a:endParaRPr lang="en-US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6147" name="Picture 3" descr="C:\Users\Administrator\Downloads\ban-do-hanh-chinh-tinh-cao-bang-moi-nhat.png cao bằ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81" y="574675"/>
            <a:ext cx="5079401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8381" y="3664026"/>
            <a:ext cx="351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Bản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tỉnh</a:t>
            </a:r>
            <a:r>
              <a:rPr lang="en-US" dirty="0" smtClean="0">
                <a:solidFill>
                  <a:srgbClr val="FF0000"/>
                </a:solidFill>
              </a:rPr>
              <a:t> Cao </a:t>
            </a:r>
            <a:r>
              <a:rPr lang="en-US" dirty="0" err="1" smtClean="0">
                <a:solidFill>
                  <a:srgbClr val="FF0000"/>
                </a:solidFill>
              </a:rPr>
              <a:t>Bằng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51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4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4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4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41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66468"/>
            <a:ext cx="4018381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63626" y="575094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979619"/>
            <a:ext cx="102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Administrator\Download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08" y="3473570"/>
            <a:ext cx="327537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Downloads\tải xuống (6).jpg ng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08" y="608402"/>
            <a:ext cx="3169192" cy="2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1778" y="1219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9670" y="3559999"/>
            <a:ext cx="20585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83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9161" y="583720"/>
            <a:ext cx="4018381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73690" y="583720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979619"/>
            <a:ext cx="102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3368062"/>
            <a:ext cx="22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Thể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loại</a:t>
            </a:r>
            <a:r>
              <a:rPr lang="en-US" b="1" dirty="0" smtClean="0">
                <a:solidFill>
                  <a:srgbClr val="FF0000"/>
                </a:solidFill>
              </a:rPr>
              <a:t>-  </a:t>
            </a:r>
            <a:r>
              <a:rPr lang="en-US" b="1" dirty="0" err="1" smtClean="0">
                <a:solidFill>
                  <a:srgbClr val="FF0000"/>
                </a:solidFill>
              </a:rPr>
              <a:t>Bố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cục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1478" y="10668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1: (3 </a:t>
            </a: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đầu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9989" y="1436132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hang,</a:t>
            </a:r>
          </a:p>
          <a:p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11512" y="2494987"/>
            <a:ext cx="7248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63723" y="2568026"/>
            <a:ext cx="4196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endParaRPr lang="en-US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1512" y="329719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2</a:t>
            </a:r>
            <a:r>
              <a:rPr lang="en-US" dirty="0" smtClean="0">
                <a:solidFill>
                  <a:srgbClr val="C00000"/>
                </a:solidFill>
              </a:rPr>
              <a:t>: (1 </a:t>
            </a: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cuối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472" y="3737394"/>
            <a:ext cx="3208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Cháo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bẹ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rau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măng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vẫn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sẵn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sàng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047542" y="4267200"/>
            <a:ext cx="7248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4382500"/>
            <a:ext cx="463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Cảm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nhận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của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Bác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về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cuộc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đời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cách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mạng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189760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 err="1" smtClean="0">
                <a:solidFill>
                  <a:srgbClr val="FF0000"/>
                </a:solidFill>
              </a:rPr>
              <a:t>Khai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thừa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chuyển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hợp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244148" y="4751832"/>
            <a:ext cx="3530079" cy="2026009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khai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Mở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1600" b="1" dirty="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ề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tài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thừa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Nâng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</a:p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triển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khai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ý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khai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3.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chuyển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Chuyển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ý.</a:t>
            </a:r>
          </a:p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4.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Tổng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toàn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ý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</a:rPr>
              <a:t>th</a:t>
            </a:r>
            <a:r>
              <a:rPr lang="vi-VN" sz="1600" b="1" dirty="0">
                <a:solidFill>
                  <a:schemeClr val="bg1"/>
                </a:solidFill>
                <a:latin typeface="Times New Roman" pitchFamily="18" charset="0"/>
              </a:rPr>
              <a:t>ơ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49" y="3777890"/>
            <a:ext cx="315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Thể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Thất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ngôn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tuyệt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360" y="4559092"/>
            <a:ext cx="17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cục</a:t>
            </a:r>
            <a:r>
              <a:rPr lang="en-US" dirty="0" smtClean="0">
                <a:solidFill>
                  <a:srgbClr val="FF0000"/>
                </a:solidFill>
              </a:rPr>
              <a:t>: 2 </a:t>
            </a:r>
            <a:r>
              <a:rPr lang="en-US" dirty="0" err="1" smtClean="0">
                <a:solidFill>
                  <a:srgbClr val="FF0000"/>
                </a:solidFill>
              </a:rPr>
              <a:t>phần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65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23" grpId="0"/>
      <p:bldP spid="14" grpId="0"/>
      <p:bldP spid="25" grpId="0" animBg="1"/>
      <p:bldP spid="16" grpId="0"/>
      <p:bldP spid="17" grpId="0"/>
      <p:bldP spid="28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18381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89716" y="574675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9362" y="680080"/>
            <a:ext cx="401838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4191000" y="769158"/>
            <a:ext cx="4648200" cy="4336242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TỨC CẢNH PÁC BÓ</a:t>
            </a:r>
          </a:p>
          <a:p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Sáng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bờ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suối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tối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hang,</a:t>
            </a:r>
          </a:p>
          <a:p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Cháo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bẹ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(1)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rau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măng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sẵn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sàng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Bàn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đá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chông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chênh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dịch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Đảng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(2),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đời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mạng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thật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sang.</a:t>
            </a:r>
          </a:p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chemeClr val="bg1"/>
                </a:solidFill>
                <a:latin typeface="Times New Roman" pitchFamily="18" charset="0"/>
              </a:rPr>
              <a:t>Tháng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</a:rPr>
              <a:t> 2 </a:t>
            </a:r>
            <a:r>
              <a:rPr lang="en-US" sz="1600" b="1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</a:rPr>
              <a:t> 1941)</a:t>
            </a:r>
            <a:endParaRPr lang="en-US" sz="1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9" y="987856"/>
            <a:ext cx="300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tìm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9417" y="1295633"/>
            <a:ext cx="3920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</a:rPr>
              <a:t>việc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</a:rPr>
              <a:t>Bác</a:t>
            </a:r>
            <a:endParaRPr lang="en-US" sz="16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ở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06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79964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89716" y="593384"/>
            <a:ext cx="5134156" cy="625103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9362" y="680080"/>
            <a:ext cx="4018383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25" y="1513076"/>
            <a:ext cx="102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25" y="1847476"/>
            <a:ext cx="321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Thể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loại</a:t>
            </a:r>
            <a:r>
              <a:rPr lang="en-US" b="1" dirty="0" smtClean="0">
                <a:solidFill>
                  <a:srgbClr val="FF0000"/>
                </a:solidFill>
              </a:rPr>
              <a:t>-  </a:t>
            </a:r>
            <a:r>
              <a:rPr lang="en-US" b="1" dirty="0" err="1" smtClean="0">
                <a:solidFill>
                  <a:srgbClr val="FF0000"/>
                </a:solidFill>
              </a:rPr>
              <a:t>Bố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cục</a:t>
            </a:r>
            <a:r>
              <a:rPr lang="en-US" b="1" dirty="0" smtClean="0">
                <a:solidFill>
                  <a:srgbClr val="FF0000"/>
                </a:solidFill>
              </a:rPr>
              <a:t>: (2 </a:t>
            </a:r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4191000" y="680080"/>
            <a:ext cx="4648200" cy="126298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Sáng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bờ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suối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tối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hang</a:t>
            </a:r>
            <a:endParaRPr lang="en-US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216808"/>
            <a:ext cx="300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tìm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174685" y="2586140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85800" y="4820936"/>
            <a:ext cx="2552700" cy="198362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4025660" y="4045092"/>
            <a:ext cx="91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77"/>
          <p:cNvSpPr txBox="1">
            <a:spLocks noChangeArrowheads="1"/>
          </p:cNvSpPr>
          <p:nvPr/>
        </p:nvSpPr>
        <p:spPr bwMode="auto">
          <a:xfrm>
            <a:off x="6552991" y="346086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ộng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5029200" y="3518847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Ra &gt;&lt;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AutoShape 79"/>
          <p:cNvSpPr>
            <a:spLocks/>
          </p:cNvSpPr>
          <p:nvPr/>
        </p:nvSpPr>
        <p:spPr bwMode="auto">
          <a:xfrm>
            <a:off x="4802037" y="3385067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5082396" y="404509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&gt;&lt;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5105400" y="4572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Suối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&gt;&lt; hang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>
            <a:off x="4960908" y="5029200"/>
            <a:ext cx="472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bờ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suối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&gt;&lt;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hang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3" name="Text Box 83"/>
          <p:cNvSpPr txBox="1">
            <a:spLocks noChangeArrowheads="1"/>
          </p:cNvSpPr>
          <p:nvPr/>
        </p:nvSpPr>
        <p:spPr bwMode="auto">
          <a:xfrm>
            <a:off x="6715455" y="4050919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gian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6781800" y="4603892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gian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Rectangle 85"/>
          <p:cNvSpPr>
            <a:spLocks noChangeArrowheads="1"/>
          </p:cNvSpPr>
          <p:nvPr/>
        </p:nvSpPr>
        <p:spPr bwMode="auto">
          <a:xfrm>
            <a:off x="6324391" y="5351462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Vế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Rectangle 86"/>
          <p:cNvSpPr>
            <a:spLocks noChangeArrowheads="1"/>
          </p:cNvSpPr>
          <p:nvPr/>
        </p:nvSpPr>
        <p:spPr bwMode="auto">
          <a:xfrm>
            <a:off x="4609891" y="5671067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nhịp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nhàng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nếp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Pác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29" name="AutoShape 87"/>
          <p:cNvSpPr>
            <a:spLocks noChangeArrowheads="1"/>
          </p:cNvSpPr>
          <p:nvPr/>
        </p:nvSpPr>
        <p:spPr bwMode="auto">
          <a:xfrm>
            <a:off x="4052333" y="5742895"/>
            <a:ext cx="533400" cy="533400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5660" y="2558534"/>
            <a:ext cx="155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Nhịp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r>
              <a:rPr lang="en-US" b="1" dirty="0" smtClean="0">
                <a:solidFill>
                  <a:srgbClr val="FF0000"/>
                </a:solidFill>
              </a:rPr>
              <a:t> 4/3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59196" y="2696594"/>
            <a:ext cx="489204" cy="18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2586140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sóng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đôi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 Box 88"/>
          <p:cNvSpPr txBox="1">
            <a:spLocks noChangeArrowheads="1"/>
          </p:cNvSpPr>
          <p:nvPr/>
        </p:nvSpPr>
        <p:spPr bwMode="auto">
          <a:xfrm>
            <a:off x="273614" y="3518847"/>
            <a:ext cx="3878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</a:rPr>
              <a:t>=&gt;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</a:rPr>
              <a:t>Cuộc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bí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mật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nh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ư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vẫn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giữ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đư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ợc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nề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nếp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quy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củ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Thể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phong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thái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ung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dung,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chủ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ộng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Bác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654" y="3170915"/>
            <a:ext cx="2674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hang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89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  <p:bldP spid="15" grpId="1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 animBg="1"/>
      <p:bldP spid="6" grpId="0" animBg="1"/>
      <p:bldP spid="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698" y="479964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28" y="823271"/>
            <a:ext cx="300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tìm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0791" y="119081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" name="Text Box 88"/>
          <p:cNvSpPr txBox="1">
            <a:spLocks noChangeArrowheads="1"/>
          </p:cNvSpPr>
          <p:nvPr/>
        </p:nvSpPr>
        <p:spPr bwMode="auto">
          <a:xfrm>
            <a:off x="80635" y="1989480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</a:rPr>
              <a:t>=&gt;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</a:rPr>
              <a:t>Cuộc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bí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mật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nh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ư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vẫn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giữ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đư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ợc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nề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nếp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quy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củ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Thể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phong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thái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ung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dung,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chủ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ộng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Bác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973901" y="503238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4142643" y="553711"/>
            <a:ext cx="4648200" cy="53912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Cháo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bẹ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rau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măng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sẵn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sàng</a:t>
            </a:r>
            <a:endParaRPr lang="en-US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964347" y="1218513"/>
            <a:ext cx="517009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rằng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</a:rPr>
              <a:t>Cháo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bẹ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m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vẫn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sẵn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</a:rPr>
              <a:t>sàng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A.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bẹ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m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cũng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ầy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ủ,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sẵn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B.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</a:rPr>
              <a:t>Dù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bẹ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m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vẫn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sẵn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sàng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C.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Theo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</a:rPr>
              <a:t>th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h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n ?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973902" y="4572000"/>
            <a:ext cx="5170098" cy="2232564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A.Cách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hiểu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thứ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nhất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sự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sẵn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sàng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của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ng</a:t>
            </a:r>
            <a:r>
              <a:rPr lang="vi-VN" dirty="0">
                <a:solidFill>
                  <a:schemeClr val="bg2"/>
                </a:solidFill>
                <a:latin typeface="Times New Roman" pitchFamily="18" charset="0"/>
              </a:rPr>
              <a:t>ư</a:t>
            </a: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</a:rPr>
              <a:t>ời</a:t>
            </a:r>
            <a:endParaRPr lang="en-US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vẫn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</a:rPr>
              <a:t>hiện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diện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nh</a:t>
            </a:r>
            <a:r>
              <a:rPr lang="vi-VN" dirty="0">
                <a:solidFill>
                  <a:schemeClr val="bg2"/>
                </a:solidFill>
                <a:latin typeface="Times New Roman" pitchFamily="18" charset="0"/>
              </a:rPr>
              <a:t>ư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ng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ẩn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vi-VN" dirty="0">
                <a:solidFill>
                  <a:schemeClr val="bg2"/>
                </a:solidFill>
                <a:latin typeface="Times New Roman" pitchFamily="18" charset="0"/>
              </a:rPr>
              <a:t>đ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ằng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sau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cách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nói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vi-VN" dirty="0">
                <a:solidFill>
                  <a:schemeClr val="bg2"/>
                </a:solidFill>
                <a:latin typeface="Times New Roman" pitchFamily="18" charset="0"/>
              </a:rPr>
              <a:t>đ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ùa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en-US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</a:rPr>
              <a:t>vui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hóm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hỉnh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</a:rPr>
              <a:t>rất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Hồ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Chí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 Minh.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781800" y="990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3964347" y="1976540"/>
            <a:ext cx="457200" cy="6096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692" y="1775593"/>
            <a:ext cx="2674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hang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201" y="283434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031" y="3248561"/>
            <a:ext cx="3906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85800" y="4820937"/>
            <a:ext cx="2552700" cy="17399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65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40" grpId="0" animBg="1"/>
      <p:bldP spid="13" grpId="0"/>
      <p:bldP spid="14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698" y="479964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28" y="823271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0791" y="119081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" name="Text Box 88"/>
          <p:cNvSpPr txBox="1">
            <a:spLocks noChangeArrowheads="1"/>
          </p:cNvSpPr>
          <p:nvPr/>
        </p:nvSpPr>
        <p:spPr bwMode="auto">
          <a:xfrm>
            <a:off x="97888" y="1917608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</a:rPr>
              <a:t>=&gt;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</a:rPr>
              <a:t>Cuộc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bí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mật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nh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ư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vẫn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giữ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đư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ợc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nề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nếp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quy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củ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Thể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phong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thái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ung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dung,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chủ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1600" b="1" i="1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ộng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</a:rPr>
              <a:t>Bác</a:t>
            </a:r>
            <a:r>
              <a:rPr lang="en-US" sz="1600" b="1" i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27712" y="479964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4142643" y="553711"/>
            <a:ext cx="4648200" cy="53912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Bàn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chông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chênh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dịch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Đảng</a:t>
            </a:r>
            <a:endParaRPr lang="en-US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781800" y="990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7670" y="1650926"/>
            <a:ext cx="2674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542" y="2629200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139" y="2815997"/>
            <a:ext cx="3906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08" y="4053419"/>
            <a:ext cx="315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450" y="4279612"/>
            <a:ext cx="390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)=&gt;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724" y="4724400"/>
            <a:ext cx="36519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bợ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&gt;&lt; (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&gt;&lt; 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478" y="5943600"/>
            <a:ext cx="3926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dung,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122958" y="1185370"/>
            <a:ext cx="4395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láy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chênh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147593" y="1537953"/>
            <a:ext cx="449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ý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&gt; &lt;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n      &gt; &lt;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    &gt;&lt;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chênh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”   “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 flipH="1">
            <a:off x="5181600" y="2798477"/>
            <a:ext cx="228600" cy="381855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7022123" y="2777254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4876800" y="4637074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6907823" y="4637074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320851" y="4789531"/>
            <a:ext cx="2552700" cy="198362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5699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  <p:bldP spid="5" grpId="0"/>
      <p:bldP spid="6" grpId="0"/>
      <p:bldP spid="8" grpId="0"/>
      <p:bldP spid="27" grpId="0"/>
      <p:bldP spid="29" grpId="0" animBg="1"/>
      <p:bldP spid="30" grpId="0" animBg="1"/>
      <p:bldP spid="32" grpId="0" animBg="1"/>
      <p:bldP spid="38" grpId="0" animBg="1"/>
      <p:bldP spid="35" grpId="0" animBg="1"/>
      <p:bldP spid="3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698" y="479964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28" y="823271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0791" y="119081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27712" y="479964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97670" y="1718846"/>
            <a:ext cx="2674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89480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417" y="2328034"/>
            <a:ext cx="315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97558" y="273766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=&gt;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thiên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luôn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bất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36" name="AutoShape 25"/>
          <p:cNvSpPr>
            <a:spLocks noChangeArrowheads="1"/>
          </p:cNvSpPr>
          <p:nvPr/>
        </p:nvSpPr>
        <p:spPr bwMode="auto">
          <a:xfrm>
            <a:off x="4800600" y="935623"/>
            <a:ext cx="3810000" cy="1905000"/>
          </a:xfrm>
          <a:prstGeom prst="cloudCallout">
            <a:avLst>
              <a:gd name="adj1" fmla="val -43942"/>
              <a:gd name="adj2" fmla="val 64955"/>
            </a:avLst>
          </a:prstGeom>
          <a:solidFill>
            <a:schemeClr val="folHlink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Qua 3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thơ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, con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cách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mạng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Bác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hiện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lên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như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thế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514"/>
                </a:solidFill>
                <a:latin typeface="Times New Roman" pitchFamily="18" charset="0"/>
              </a:rPr>
              <a:t>nào</a:t>
            </a:r>
            <a:r>
              <a:rPr lang="en-US" sz="2000" b="1" i="1" dirty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000514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7200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913" y="2514600"/>
            <a:ext cx="8458200" cy="1341438"/>
          </a:xfrm>
          <a:ex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n-US" dirty="0" smtClean="0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72" y="1935163"/>
            <a:ext cx="7109056" cy="4389437"/>
          </a:xfrm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962400"/>
            <a:ext cx="17287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6200" y="0"/>
            <a:ext cx="9067799" cy="18419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CC00"/>
              </a:gs>
              <a:gs pos="50000">
                <a:srgbClr val="FFFFCC"/>
              </a:gs>
              <a:gs pos="100000">
                <a:srgbClr val="00CC00"/>
              </a:gs>
            </a:gsLst>
            <a:lin ang="5400000" scaled="1"/>
          </a:gradFill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QUÝ THẦY, CÔ TỔ KHXH</a:t>
            </a:r>
            <a:b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 DỰ CHUYÊN ĐỀ:</a:t>
            </a:r>
            <a:b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“ DẠY HỌC THEO CHỦ ĐỀ”</a:t>
            </a:r>
            <a:b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n-US" sz="3000" dirty="0" smtClean="0">
              <a:solidFill>
                <a:srgbClr val="3333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698" y="479964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28" y="823271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0791" y="119081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30482" y="455436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97670" y="1718846"/>
            <a:ext cx="2674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89480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417" y="2328034"/>
            <a:ext cx="315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97558" y="273766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=&gt;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thiên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luôn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bất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4027712" y="690041"/>
            <a:ext cx="4800600" cy="1828800"/>
          </a:xfrm>
          <a:prstGeom prst="cloudCallout">
            <a:avLst>
              <a:gd name="adj1" fmla="val -24316"/>
              <a:gd name="adj2" fmla="val 81722"/>
            </a:avLst>
          </a:prstGeom>
          <a:solidFill>
            <a:schemeClr val="tx1"/>
          </a:solidFill>
          <a:ln w="349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861391" y="1091474"/>
            <a:ext cx="3571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en-US" sz="24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Thú lâm tuyền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en-US" sz="2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của Bác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có gì khác với ng</a:t>
            </a:r>
            <a:r>
              <a:rPr lang="vi-VN" sz="2400" b="1" dirty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 dirty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ời x</a:t>
            </a:r>
            <a:r>
              <a:rPr lang="vi-VN" sz="2400" b="1" dirty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 dirty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</a:t>
            </a:r>
            <a:r>
              <a:rPr lang="en-US" b="1" dirty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aphicFrame>
        <p:nvGraphicFramePr>
          <p:cNvPr id="20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65571"/>
              </p:ext>
            </p:extLst>
          </p:nvPr>
        </p:nvGraphicFramePr>
        <p:xfrm>
          <a:off x="4175736" y="2667001"/>
          <a:ext cx="4505325" cy="3421063"/>
        </p:xfrm>
        <a:graphic>
          <a:graphicData uri="http://schemas.openxmlformats.org/drawingml/2006/table">
            <a:tbl>
              <a:tblPr/>
              <a:tblGrid>
                <a:gridCol w="2098492"/>
                <a:gridCol w="2406833"/>
              </a:tblGrid>
              <a:tr h="2963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­ườ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i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x­ưa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+Th­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ưở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ng thøc thiªn nhiªn,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L¸nh ®êi.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1432" marR="91432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B¸c: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.VnTime" pitchFamily="34" charset="0"/>
                        </a:rPr>
                        <a:t>+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Th­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ưở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thøc thiªn nhiªn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H" pitchFamily="34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µm c¸ch m¹ng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=&gt;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Èn sÜ</a:t>
                      </a:r>
                    </a:p>
                  </a:txBody>
                  <a:tcPr marL="91432" marR="91432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=&gt; ChiÕn sÜ</a:t>
                      </a: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384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698" y="479964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28" y="823271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0791" y="119081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52624" y="502038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85" y="1750872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4142643" y="553711"/>
            <a:ext cx="4648200" cy="53912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đời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mạng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thật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sang.</a:t>
            </a:r>
          </a:p>
        </p:txBody>
      </p:sp>
      <p:sp>
        <p:nvSpPr>
          <p:cNvPr id="17" name="AutoShape 46"/>
          <p:cNvSpPr>
            <a:spLocks noChangeArrowheads="1"/>
          </p:cNvSpPr>
          <p:nvPr/>
        </p:nvSpPr>
        <p:spPr bwMode="auto">
          <a:xfrm>
            <a:off x="4302245" y="1092831"/>
            <a:ext cx="4191000" cy="2743200"/>
          </a:xfrm>
          <a:prstGeom prst="cloudCallout">
            <a:avLst>
              <a:gd name="adj1" fmla="val -23787"/>
              <a:gd name="adj2" fmla="val 49190"/>
            </a:avLst>
          </a:prstGeom>
          <a:solidFill>
            <a:schemeClr val="tx1"/>
          </a:solidFill>
          <a:ln w="317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Có ý kiến cho rằng: Chữ 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“sang” 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kết thúc bài th</a:t>
            </a:r>
            <a:r>
              <a:rPr lang="vi-VN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ơ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có thể coi là </a:t>
            </a:r>
            <a:r>
              <a:rPr lang="en-US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en-US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chữ thần</a:t>
            </a:r>
            <a:r>
              <a:rPr lang="en-US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là </a:t>
            </a:r>
            <a:r>
              <a:rPr lang="en-US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en-US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nhãn tự</a:t>
            </a:r>
            <a:r>
              <a:rPr lang="en-US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”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, </a:t>
            </a:r>
            <a:r>
              <a:rPr lang="vi-VN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ã kêt tinh toả sáng tinh thần </a:t>
            </a:r>
            <a:r>
              <a:rPr lang="en-US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toàn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bài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.</a:t>
            </a:r>
            <a:r>
              <a:rPr lang="en-US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Em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hiểu</a:t>
            </a:r>
            <a:r>
              <a:rPr lang="en-US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 </a:t>
            </a:r>
            <a:r>
              <a:rPr lang="en-US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từ</a:t>
            </a:r>
            <a:r>
              <a:rPr lang="en-US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“sang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en-US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nh</a:t>
            </a:r>
            <a:r>
              <a:rPr lang="vi-VN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thế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nào</a:t>
            </a:r>
            <a:r>
              <a:rPr lang="en-US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?</a:t>
            </a: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/>
            </a:r>
            <a:b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</a:br>
            <a: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/>
            </a:r>
            <a:br>
              <a:rPr lang="en-US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</a:br>
            <a:endParaRPr lang="en-US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algn="ctr">
              <a:defRPr/>
            </a:pPr>
            <a:endParaRPr lang="en-US" dirty="0">
              <a:solidFill>
                <a:srgbClr val="3333CC"/>
              </a:solidFill>
              <a:latin typeface="Times New Roman"/>
            </a:endParaRP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>
            <a:off x="4087524" y="4363528"/>
            <a:ext cx="84247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Sang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524866" y="3907338"/>
            <a:ext cx="354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sang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sang,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lối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niệm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430838" y="4625395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ợt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cháo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bẹ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m</a:t>
            </a: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á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chông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chênh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...</a:t>
            </a: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4665407" y="4751096"/>
            <a:ext cx="5715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40445" y="5334000"/>
            <a:ext cx="6705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Sang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đư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ợc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quốc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tin t</a:t>
            </a: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ởng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đư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ờng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lý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t</a:t>
            </a: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ởng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ời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hồn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phong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phú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4835014" y="4202666"/>
            <a:ext cx="803786" cy="2345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4783015" y="4625394"/>
            <a:ext cx="741851" cy="2514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124260" y="5658976"/>
            <a:ext cx="586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lối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niệm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4186604" y="5410200"/>
            <a:ext cx="322156" cy="51752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304800" y="3297978"/>
            <a:ext cx="34711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-&gt;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núi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rừng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phong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dung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tầm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vóc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say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mê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HỒ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CHÍ MINH</a:t>
            </a: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154823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</a:rPr>
              <a:t>Cuộc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đời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cách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mạng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thật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là</a:t>
            </a:r>
            <a:r>
              <a:rPr lang="en-US" sz="1600" b="1" i="1" dirty="0" smtClean="0">
                <a:solidFill>
                  <a:srgbClr val="0070C0"/>
                </a:solidFill>
              </a:rPr>
              <a:t> sang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11" y="2523373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Sang: sang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1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17" grpId="0" animBg="1"/>
      <p:bldP spid="20" grpId="0"/>
      <p:bldP spid="23" grpId="0"/>
      <p:bldP spid="25" grpId="0"/>
      <p:bldP spid="27" grpId="0" animBg="1"/>
      <p:bldP spid="28" grpId="0"/>
      <p:bldP spid="29" grpId="0" animBg="1"/>
      <p:bldP spid="30" grpId="0" animBg="1"/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698" y="479964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28" y="823271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0791" y="119081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52624" y="502038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85" y="1750872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4142643" y="553711"/>
            <a:ext cx="4648200" cy="53912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đời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mạng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thật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sang.</a:t>
            </a:r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auto">
          <a:xfrm>
            <a:off x="4027712" y="1118791"/>
            <a:ext cx="4724400" cy="2057400"/>
          </a:xfrm>
          <a:prstGeom prst="cloudCallout">
            <a:avLst>
              <a:gd name="adj1" fmla="val -17102"/>
              <a:gd name="adj2" fmla="val 67361"/>
            </a:avLst>
          </a:prstGeom>
          <a:solidFill>
            <a:srgbClr val="FFFF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Niềm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trước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sang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”của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đầy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gian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khổ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ta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hiểu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thêm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vẻ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đẹp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Times New Roman" pitchFamily="18" charset="0"/>
              </a:rPr>
              <a:t>Bác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 ?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4821184" y="4357687"/>
            <a:ext cx="586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lối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niệm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4163650" y="4343400"/>
            <a:ext cx="674787" cy="51752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290146" y="3252473"/>
            <a:ext cx="34711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-&gt;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núi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rừng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phong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dung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tầm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vóc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say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mê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HỒ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CHÍ MINH</a:t>
            </a: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154823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</a:rPr>
              <a:t>Cuộc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đời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cách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mạng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thật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là</a:t>
            </a:r>
            <a:r>
              <a:rPr lang="en-US" sz="1600" b="1" i="1" dirty="0" smtClean="0">
                <a:solidFill>
                  <a:srgbClr val="0070C0"/>
                </a:solidFill>
              </a:rPr>
              <a:t> sang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444" y="2493377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Sang: sang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85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698" y="479964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28" y="823271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0791" y="119081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52624" y="502038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85" y="1750872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290146" y="3252473"/>
            <a:ext cx="34711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-&gt;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núi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rừng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phong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dung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tầm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vóc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say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mê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HỒ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CHÍ MINH</a:t>
            </a: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154823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</a:rPr>
              <a:t>Cuộc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đời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cách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mạng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thật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là</a:t>
            </a:r>
            <a:r>
              <a:rPr lang="en-US" sz="1600" b="1" i="1" dirty="0" smtClean="0">
                <a:solidFill>
                  <a:srgbClr val="0070C0"/>
                </a:solidFill>
              </a:rPr>
              <a:t> sang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444" y="2493377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Sang: sang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83"/>
          <p:cNvSpPr>
            <a:spLocks noChangeArrowheads="1"/>
          </p:cNvSpPr>
          <p:nvPr/>
        </p:nvSpPr>
        <p:spPr bwMode="auto">
          <a:xfrm>
            <a:off x="5456208" y="2537639"/>
            <a:ext cx="2590800" cy="5334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00"/>
                </a:solidFill>
              </a:rPr>
              <a:t>TỨC CẢNH PÁC BÓ</a:t>
            </a:r>
            <a:endParaRPr lang="vi-VN" sz="1800" b="1" dirty="0">
              <a:solidFill>
                <a:srgbClr val="FFFF00"/>
              </a:solidFill>
            </a:endParaRPr>
          </a:p>
        </p:txBody>
      </p:sp>
      <p:grpSp>
        <p:nvGrpSpPr>
          <p:cNvPr id="23" name="Group 84"/>
          <p:cNvGrpSpPr>
            <a:grpSpLocks/>
          </p:cNvGrpSpPr>
          <p:nvPr/>
        </p:nvGrpSpPr>
        <p:grpSpPr bwMode="auto">
          <a:xfrm>
            <a:off x="4305300" y="3122833"/>
            <a:ext cx="2552700" cy="2519363"/>
            <a:chOff x="2723" y="2441"/>
            <a:chExt cx="1608" cy="1587"/>
          </a:xfrm>
        </p:grpSpPr>
        <p:sp>
          <p:nvSpPr>
            <p:cNvPr id="24" name="Line 85"/>
            <p:cNvSpPr>
              <a:spLocks noChangeShapeType="1"/>
            </p:cNvSpPr>
            <p:nvPr/>
          </p:nvSpPr>
          <p:spPr bwMode="auto">
            <a:xfrm flipH="1">
              <a:off x="3563" y="2441"/>
              <a:ext cx="76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86"/>
            <p:cNvSpPr>
              <a:spLocks noChangeArrowheads="1"/>
            </p:cNvSpPr>
            <p:nvPr/>
          </p:nvSpPr>
          <p:spPr bwMode="auto">
            <a:xfrm>
              <a:off x="2723" y="2636"/>
              <a:ext cx="1392" cy="1392"/>
            </a:xfrm>
            <a:prstGeom prst="verticalScroll">
              <a:avLst>
                <a:gd name="adj" fmla="val 125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1" u="sng" dirty="0">
                  <a:solidFill>
                    <a:schemeClr val="bg1"/>
                  </a:solidFill>
                </a:rPr>
                <a:t>CỔ ĐIỂN</a:t>
              </a:r>
            </a:p>
            <a:p>
              <a:pPr>
                <a:buFontTx/>
                <a:buChar char="-"/>
              </a:pPr>
              <a:r>
                <a:rPr lang="vi-VN" sz="1800" dirty="0">
                  <a:solidFill>
                    <a:schemeClr val="bg1"/>
                  </a:solidFill>
                </a:rPr>
                <a:t> Đề tài</a:t>
              </a:r>
            </a:p>
            <a:p>
              <a:pPr>
                <a:buFontTx/>
                <a:buChar char="-"/>
              </a:pPr>
              <a:r>
                <a:rPr lang="vi-VN" sz="1800" dirty="0">
                  <a:solidFill>
                    <a:schemeClr val="bg1"/>
                  </a:solidFill>
                </a:rPr>
                <a:t> Thi liệu</a:t>
              </a:r>
            </a:p>
            <a:p>
              <a:pPr>
                <a:buFontTx/>
                <a:buChar char="-"/>
              </a:pPr>
              <a:r>
                <a:rPr lang="vi-VN" sz="1800" dirty="0">
                  <a:solidFill>
                    <a:schemeClr val="bg1"/>
                  </a:solidFill>
                </a:rPr>
                <a:t> Thể thơ</a:t>
              </a:r>
            </a:p>
            <a:p>
              <a:pPr>
                <a:buFontTx/>
                <a:buChar char="-"/>
              </a:pPr>
              <a:r>
                <a:rPr lang="vi-VN" sz="1800" dirty="0">
                  <a:solidFill>
                    <a:schemeClr val="bg1"/>
                  </a:solidFill>
                </a:rPr>
                <a:t> Thú lâm tuyền</a:t>
              </a:r>
            </a:p>
            <a:p>
              <a:pPr>
                <a:buFontTx/>
                <a:buChar char="-"/>
              </a:pPr>
              <a:r>
                <a:rPr lang="vi-VN" sz="1800" dirty="0">
                  <a:solidFill>
                    <a:schemeClr val="bg1"/>
                  </a:solidFill>
                </a:rPr>
                <a:t> ......</a:t>
              </a:r>
            </a:p>
          </p:txBody>
        </p:sp>
      </p:grpSp>
      <p:grpSp>
        <p:nvGrpSpPr>
          <p:cNvPr id="27" name="Group 90"/>
          <p:cNvGrpSpPr>
            <a:grpSpLocks/>
          </p:cNvGrpSpPr>
          <p:nvPr/>
        </p:nvGrpSpPr>
        <p:grpSpPr bwMode="auto">
          <a:xfrm>
            <a:off x="4343400" y="5632966"/>
            <a:ext cx="4495800" cy="1104900"/>
            <a:chOff x="2928" y="3432"/>
            <a:chExt cx="2832" cy="696"/>
          </a:xfrm>
        </p:grpSpPr>
        <p:sp>
          <p:nvSpPr>
            <p:cNvPr id="28" name="AutoShape 91"/>
            <p:cNvSpPr>
              <a:spLocks noChangeArrowheads="1"/>
            </p:cNvSpPr>
            <p:nvPr/>
          </p:nvSpPr>
          <p:spPr bwMode="auto">
            <a:xfrm>
              <a:off x="2928" y="3696"/>
              <a:ext cx="2832" cy="432"/>
            </a:xfrm>
            <a:prstGeom prst="ellipseRibbon2">
              <a:avLst>
                <a:gd name="adj1" fmla="val 25000"/>
                <a:gd name="adj2" fmla="val 50000"/>
                <a:gd name="adj3" fmla="val 15278"/>
              </a:avLst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vi-VN" sz="1800" b="1" dirty="0">
                  <a:solidFill>
                    <a:srgbClr val="FF0000"/>
                  </a:solidFill>
                </a:rPr>
                <a:t>PHONG CÁCH HỒ CHÍ MINH</a:t>
              </a:r>
            </a:p>
          </p:txBody>
        </p:sp>
        <p:sp>
          <p:nvSpPr>
            <p:cNvPr id="29" name="Line 92"/>
            <p:cNvSpPr>
              <a:spLocks noChangeShapeType="1"/>
            </p:cNvSpPr>
            <p:nvPr/>
          </p:nvSpPr>
          <p:spPr bwMode="auto">
            <a:xfrm flipH="1">
              <a:off x="4512" y="3432"/>
              <a:ext cx="67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93"/>
            <p:cNvSpPr>
              <a:spLocks noChangeShapeType="1"/>
            </p:cNvSpPr>
            <p:nvPr/>
          </p:nvSpPr>
          <p:spPr bwMode="auto">
            <a:xfrm>
              <a:off x="3504" y="3432"/>
              <a:ext cx="72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88"/>
          <p:cNvSpPr>
            <a:spLocks noChangeArrowheads="1"/>
          </p:cNvSpPr>
          <p:nvPr/>
        </p:nvSpPr>
        <p:spPr bwMode="auto">
          <a:xfrm>
            <a:off x="6705600" y="3423166"/>
            <a:ext cx="2209800" cy="2209800"/>
          </a:xfrm>
          <a:prstGeom prst="verticalScroll">
            <a:avLst>
              <a:gd name="adj" fmla="val 12500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 u="sng" dirty="0">
                <a:solidFill>
                  <a:schemeClr val="bg1"/>
                </a:solidFill>
              </a:rPr>
              <a:t>HIỆN ĐẠI</a:t>
            </a:r>
          </a:p>
          <a:p>
            <a:pPr>
              <a:buFontTx/>
              <a:buChar char="-"/>
            </a:pPr>
            <a:r>
              <a:rPr lang="vi-VN" sz="1800" dirty="0">
                <a:solidFill>
                  <a:schemeClr val="bg1"/>
                </a:solidFill>
              </a:rPr>
              <a:t> Cảm xúc CM</a:t>
            </a:r>
          </a:p>
          <a:p>
            <a:pPr>
              <a:buFontTx/>
              <a:buChar char="-"/>
            </a:pPr>
            <a:r>
              <a:rPr lang="vi-VN" sz="1800" dirty="0">
                <a:solidFill>
                  <a:schemeClr val="bg1"/>
                </a:solidFill>
              </a:rPr>
              <a:t> Lạc quan CM</a:t>
            </a:r>
          </a:p>
          <a:p>
            <a:pPr>
              <a:buFontTx/>
              <a:buChar char="-"/>
            </a:pPr>
            <a:r>
              <a:rPr lang="vi-VN" sz="1800" dirty="0">
                <a:solidFill>
                  <a:schemeClr val="bg1"/>
                </a:solidFill>
              </a:rPr>
              <a:t> Giọng diệu</a:t>
            </a:r>
          </a:p>
          <a:p>
            <a:pPr>
              <a:buFontTx/>
              <a:buChar char="-"/>
            </a:pPr>
            <a:r>
              <a:rPr lang="vi-VN" sz="1800" dirty="0">
                <a:solidFill>
                  <a:schemeClr val="bg1"/>
                </a:solidFill>
              </a:rPr>
              <a:t> Ngôn ngữ</a:t>
            </a:r>
          </a:p>
          <a:p>
            <a:pPr>
              <a:buFontTx/>
              <a:buChar char="-"/>
            </a:pPr>
            <a:r>
              <a:rPr lang="vi-VN" sz="1800" dirty="0">
                <a:solidFill>
                  <a:schemeClr val="bg1"/>
                </a:solidFill>
              </a:rPr>
              <a:t> ....</a:t>
            </a:r>
          </a:p>
        </p:txBody>
      </p:sp>
      <p:sp>
        <p:nvSpPr>
          <p:cNvPr id="37" name="Line 89"/>
          <p:cNvSpPr>
            <a:spLocks noChangeShapeType="1"/>
          </p:cNvSpPr>
          <p:nvPr/>
        </p:nvSpPr>
        <p:spPr bwMode="auto">
          <a:xfrm>
            <a:off x="6858000" y="3138173"/>
            <a:ext cx="1143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AutoShape 50"/>
          <p:cNvSpPr>
            <a:spLocks noChangeArrowheads="1"/>
          </p:cNvSpPr>
          <p:nvPr/>
        </p:nvSpPr>
        <p:spPr bwMode="auto">
          <a:xfrm>
            <a:off x="4108137" y="759142"/>
            <a:ext cx="4724400" cy="1395681"/>
          </a:xfrm>
          <a:prstGeom prst="cloudCallout">
            <a:avLst>
              <a:gd name="adj1" fmla="val -17102"/>
              <a:gd name="adj2" fmla="val 67361"/>
            </a:avLst>
          </a:prstGeom>
          <a:solidFill>
            <a:srgbClr val="FFFF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chỉ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kết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yếu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tố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cổ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</a:rPr>
              <a:t>thơ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6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7" grpId="0" animBg="1"/>
      <p:bldP spid="38" grpId="0" animBg="1"/>
      <p:bldP spid="3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698" y="505843"/>
            <a:ext cx="3902014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28" y="823271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0791" y="119081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987437" y="455436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85" y="1750872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304800" y="3297978"/>
            <a:ext cx="34711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-&gt;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núi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rừng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phong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dung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tầm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vóc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say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mê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mạng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HỒ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CHÍ MINH</a:t>
            </a: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154823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70C0"/>
                </a:solidFill>
              </a:rPr>
              <a:t>Cuộc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đời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cách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mạng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thật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là</a:t>
            </a:r>
            <a:r>
              <a:rPr lang="en-US" sz="1600" b="1" i="1" dirty="0" smtClean="0">
                <a:solidFill>
                  <a:srgbClr val="0070C0"/>
                </a:solidFill>
              </a:rPr>
              <a:t> sang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157" y="260614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Sang: sang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wnloads\tải xuống (6).jpg H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2" y="453575"/>
            <a:ext cx="5093881" cy="63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9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488" y="465857"/>
            <a:ext cx="3989993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4260" y="503238"/>
            <a:ext cx="40183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7546" y="2121191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54964" y="2459745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1.Cảnh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sinh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hoạt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làm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việc</a:t>
            </a:r>
            <a:endParaRPr lang="en-US" sz="16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</a:rPr>
              <a:t>của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Bác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ở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Pác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B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</a:rPr>
              <a:t>ó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30482" y="455436"/>
            <a:ext cx="5134156" cy="63620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546" y="3044520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320" y="4070620"/>
            <a:ext cx="3320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wnloads\tải xuống (6).jpg H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55" y="453575"/>
            <a:ext cx="5080345" cy="62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909" y="811014"/>
            <a:ext cx="1030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909" y="1121046"/>
            <a:ext cx="126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964" y="1444083"/>
            <a:ext cx="102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546" y="1782637"/>
            <a:ext cx="1783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15" y="3387823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727815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ghệ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234" y="4991075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88" y="5203813"/>
            <a:ext cx="4166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9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24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188"/>
            <a:ext cx="36671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809929"/>
            <a:ext cx="331152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25813"/>
            <a:ext cx="200025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31925"/>
            <a:ext cx="26114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5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654175"/>
            <a:ext cx="2344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5202238"/>
            <a:ext cx="15224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7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070350"/>
            <a:ext cx="226695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8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325813"/>
            <a:ext cx="315595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9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81188"/>
            <a:ext cx="2311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0" name="Picture 1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81150"/>
            <a:ext cx="21447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1" name="Picture 13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825500"/>
            <a:ext cx="2089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2" name="Picture 1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633538"/>
            <a:ext cx="22336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3" name="Picture 1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14625"/>
            <a:ext cx="3067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9769" y="7189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4121121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27399" y="293435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0000"/>
                </a:solidFill>
              </a:rPr>
              <a:t>Hồ</a:t>
            </a:r>
            <a:r>
              <a:rPr lang="en-US" sz="1700" b="1" i="1" dirty="0" smtClean="0">
                <a:solidFill>
                  <a:srgbClr val="FF0000"/>
                </a:solidFill>
              </a:rPr>
              <a:t> </a:t>
            </a:r>
            <a:r>
              <a:rPr lang="en-US" sz="1700" b="1" i="1" dirty="0" err="1" smtClean="0">
                <a:solidFill>
                  <a:srgbClr val="FF0000"/>
                </a:solidFill>
              </a:rPr>
              <a:t>Chí</a:t>
            </a:r>
            <a:r>
              <a:rPr lang="en-US" sz="1700" b="1" i="1" dirty="0" smtClean="0">
                <a:solidFill>
                  <a:srgbClr val="FF0000"/>
                </a:solidFill>
              </a:rPr>
              <a:t> Minh</a:t>
            </a:r>
            <a:endParaRPr lang="en-US" sz="17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1882775" y="0"/>
            <a:ext cx="5475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HƯỚNG DẪN TỰ HỌC: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</a:rPr>
              <a:t>- Về nhà học thuộc lòng bài thơ, nắm vững những nội dung đã tìm hiểu trong tiết học.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83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</a:rPr>
              <a:t>- So sánh, đối chiếu hình thức nghệ thuật của bài thơ với một bài thơ tứ tuyệt tự chọn 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304800" y="2438400"/>
            <a:ext cx="8839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Soạn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</a:rPr>
              <a:t>cầu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 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 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Chuẩn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1,2,3,4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31,32,33 SGK.</a:t>
            </a:r>
          </a:p>
        </p:txBody>
      </p:sp>
    </p:spTree>
    <p:extLst>
      <p:ext uri="{BB962C8B-B14F-4D97-AF65-F5344CB8AC3E}">
        <p14:creationId xmlns:p14="http://schemas.microsoft.com/office/powerpoint/2010/main" val="6775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9946" y="381000"/>
            <a:ext cx="6270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43819"/>
            <a:ext cx="8669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3200" dirty="0" smtClean="0"/>
              <a:t>Em hãy nêu vài nét về tác giả Tố Hữu và</a:t>
            </a:r>
            <a:endParaRPr lang="en-US" sz="3200" dirty="0" smtClean="0"/>
          </a:p>
          <a:p>
            <a:r>
              <a:rPr lang="vi-VN" sz="3200" dirty="0" smtClean="0"/>
              <a:t> hoàn cảnh ra đời của bài thơ “ Khi con tu hú”?</a:t>
            </a:r>
            <a:endParaRPr lang="vi-V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88686" y="3429000"/>
            <a:ext cx="951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2.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nhận</a:t>
            </a:r>
            <a:r>
              <a:rPr lang="en-US" sz="3600" dirty="0" smtClean="0"/>
              <a:t> </a:t>
            </a:r>
            <a:r>
              <a:rPr lang="en-US" sz="3600" dirty="0" err="1" smtClean="0"/>
              <a:t>xét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nhan</a:t>
            </a:r>
            <a:r>
              <a:rPr lang="en-US" sz="3600" dirty="0" smtClean="0"/>
              <a:t> </a:t>
            </a:r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thơ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02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80880" y="533401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86600" y="175808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1026" name="Picture 2" descr="C:\Users\Administrator\Downloads\tải xuống.jpg h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533400"/>
            <a:ext cx="502920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42289" y="1557243"/>
            <a:ext cx="3733800" cy="2481357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9778" y="1643808"/>
            <a:ext cx="259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Minh?</a:t>
            </a:r>
          </a:p>
        </p:txBody>
      </p:sp>
    </p:spTree>
    <p:extLst>
      <p:ext uri="{BB962C8B-B14F-4D97-AF65-F5344CB8AC3E}">
        <p14:creationId xmlns:p14="http://schemas.microsoft.com/office/powerpoint/2010/main" val="3773780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3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80880" y="533401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86600" y="175808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37503" y="680079"/>
            <a:ext cx="4018383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1026" name="Picture 2" descr="C:\Users\Administrator\Downloads\tải xuống.jpg h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533400"/>
            <a:ext cx="5029201" cy="30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wnloads\tải xuống.jpg lang s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5029200" cy="31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06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80880" y="533401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3048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2050" name="Picture 2" descr="C:\Users\Administrator\Downloads\tải xuống.jpg tuyên ngô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67946"/>
            <a:ext cx="2667000" cy="30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tải xuống.jpg đường kachs mện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8403"/>
            <a:ext cx="2362200" cy="30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94" y="596363"/>
            <a:ext cx="2690005" cy="31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ownloads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82" y="3730565"/>
            <a:ext cx="2294117" cy="31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08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80880" y="533401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1026" name="Picture 2" descr="C:\Users\Administrator\Downloads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98" y="614065"/>
            <a:ext cx="5096655" cy="25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29" y="3174787"/>
            <a:ext cx="2590800" cy="36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ownloads\tải xuống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3200400"/>
            <a:ext cx="261092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351839" y="3048000"/>
            <a:ext cx="3314700" cy="213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4316" y="2824045"/>
            <a:ext cx="483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3315018"/>
            <a:ext cx="288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90713"/>
                </a:solidFill>
              </a:rPr>
              <a:t>Con </a:t>
            </a:r>
            <a:r>
              <a:rPr lang="en-US" dirty="0" err="1" smtClean="0">
                <a:solidFill>
                  <a:srgbClr val="A90713"/>
                </a:solidFill>
              </a:rPr>
              <a:t>tàu</a:t>
            </a:r>
            <a:r>
              <a:rPr lang="en-US" dirty="0" smtClean="0">
                <a:solidFill>
                  <a:srgbClr val="A90713"/>
                </a:solidFill>
              </a:rPr>
              <a:t> </a:t>
            </a:r>
            <a:r>
              <a:rPr lang="en-US" dirty="0" err="1" smtClean="0">
                <a:solidFill>
                  <a:srgbClr val="A90713"/>
                </a:solidFill>
              </a:rPr>
              <a:t>đưa</a:t>
            </a:r>
            <a:r>
              <a:rPr lang="en-US" dirty="0" smtClean="0">
                <a:solidFill>
                  <a:srgbClr val="A90713"/>
                </a:solidFill>
              </a:rPr>
              <a:t> </a:t>
            </a:r>
            <a:r>
              <a:rPr lang="en-US" dirty="0" err="1" smtClean="0">
                <a:solidFill>
                  <a:srgbClr val="A90713"/>
                </a:solidFill>
              </a:rPr>
              <a:t>Bác</a:t>
            </a:r>
            <a:r>
              <a:rPr lang="en-US" dirty="0" smtClean="0">
                <a:solidFill>
                  <a:srgbClr val="A90713"/>
                </a:solidFill>
              </a:rPr>
              <a:t> sang </a:t>
            </a:r>
            <a:r>
              <a:rPr lang="en-US" dirty="0" err="1" smtClean="0">
                <a:solidFill>
                  <a:srgbClr val="A90713"/>
                </a:solidFill>
              </a:rPr>
              <a:t>Pháp</a:t>
            </a:r>
            <a:endParaRPr lang="en-US" dirty="0">
              <a:solidFill>
                <a:srgbClr val="A9071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2536" y="6211669"/>
            <a:ext cx="248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tiên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sang </a:t>
            </a:r>
            <a:r>
              <a:rPr lang="en-US" dirty="0" err="1" smtClean="0">
                <a:solidFill>
                  <a:srgbClr val="FF0000"/>
                </a:solidFill>
              </a:rPr>
              <a:t>Pháp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35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63626" y="524207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13" name="Picture 4" descr="C:\Users\Administrator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537865"/>
            <a:ext cx="5029201" cy="27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ownloads\tải xuống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81" y="3352799"/>
            <a:ext cx="504941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1543" y="2942238"/>
            <a:ext cx="35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Bác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Hồ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tại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Đại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hội</a:t>
            </a:r>
            <a:r>
              <a:rPr lang="en-US" dirty="0" smtClean="0">
                <a:solidFill>
                  <a:srgbClr val="FFFF00"/>
                </a:solidFill>
              </a:rPr>
              <a:t> Tours </a:t>
            </a:r>
            <a:r>
              <a:rPr lang="en-US" dirty="0" err="1" smtClean="0">
                <a:solidFill>
                  <a:srgbClr val="FFFF00"/>
                </a:solidFill>
              </a:rPr>
              <a:t>năm</a:t>
            </a:r>
            <a:r>
              <a:rPr lang="en-US" dirty="0" smtClean="0">
                <a:solidFill>
                  <a:srgbClr val="FFFF00"/>
                </a:solidFill>
              </a:rPr>
              <a:t> 1920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4004" y="3396734"/>
            <a:ext cx="311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Tháng</a:t>
            </a:r>
            <a:r>
              <a:rPr lang="en-US" dirty="0" smtClean="0">
                <a:solidFill>
                  <a:srgbClr val="FF0000"/>
                </a:solidFill>
              </a:rPr>
              <a:t> 2/1941 </a:t>
            </a:r>
            <a:r>
              <a:rPr lang="en-US" dirty="0" err="1" smtClean="0">
                <a:solidFill>
                  <a:srgbClr val="FF0000"/>
                </a:solidFill>
              </a:rPr>
              <a:t>Bác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7865"/>
            <a:ext cx="4038599" cy="632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63626" y="574675"/>
            <a:ext cx="5134156" cy="6324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…</a:t>
            </a:r>
            <a:r>
              <a:rPr lang="vi-VN" b="1" i="1" dirty="0" smtClean="0">
                <a:solidFill>
                  <a:srgbClr val="FF0000"/>
                </a:solidFill>
              </a:rPr>
              <a:t>Ôi </a:t>
            </a:r>
            <a:r>
              <a:rPr lang="vi-VN" b="1" i="1" dirty="0">
                <a:solidFill>
                  <a:srgbClr val="FF0000"/>
                </a:solidFill>
              </a:rPr>
              <a:t>sáng xuân nay, Xuân 41</a:t>
            </a:r>
          </a:p>
          <a:p>
            <a:pPr algn="ctr"/>
            <a:r>
              <a:rPr lang="vi-VN" b="1" i="1" dirty="0">
                <a:solidFill>
                  <a:srgbClr val="FF0000"/>
                </a:solidFill>
              </a:rPr>
              <a:t>Trắng rừng biên giới nở hoa mơ</a:t>
            </a:r>
          </a:p>
          <a:p>
            <a:pPr algn="ctr"/>
            <a:r>
              <a:rPr lang="vi-VN" b="1" i="1" dirty="0">
                <a:solidFill>
                  <a:srgbClr val="FF0000"/>
                </a:solidFill>
              </a:rPr>
              <a:t>Bác về, im lặng, con chim hót</a:t>
            </a:r>
          </a:p>
          <a:p>
            <a:pPr algn="ctr"/>
            <a:r>
              <a:rPr lang="vi-VN" b="1" i="1" dirty="0">
                <a:solidFill>
                  <a:srgbClr val="FF0000"/>
                </a:solidFill>
              </a:rPr>
              <a:t>Thánh thót bờ lau vui ngẩn ngơ</a:t>
            </a:r>
            <a:r>
              <a:rPr lang="vi-VN" b="1" i="1" dirty="0" smtClean="0">
                <a:solidFill>
                  <a:srgbClr val="FF0000"/>
                </a:solidFill>
              </a:rPr>
              <a:t>...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vi-VN" b="1" i="1" dirty="0">
                <a:solidFill>
                  <a:srgbClr val="FF0000"/>
                </a:solidFill>
              </a:rPr>
              <a:t>Bác đã về đây, Tổ quốc ơi!</a:t>
            </a:r>
            <a:br>
              <a:rPr lang="vi-VN" b="1" i="1" dirty="0">
                <a:solidFill>
                  <a:srgbClr val="FF0000"/>
                </a:solidFill>
              </a:rPr>
            </a:br>
            <a:r>
              <a:rPr lang="vi-VN" b="1" i="1" dirty="0">
                <a:solidFill>
                  <a:srgbClr val="FF0000"/>
                </a:solidFill>
              </a:rPr>
              <a:t>Nhớ thương, hòn đất ấm hơi Người</a:t>
            </a:r>
            <a:br>
              <a:rPr lang="vi-VN" b="1" i="1" dirty="0">
                <a:solidFill>
                  <a:srgbClr val="FF0000"/>
                </a:solidFill>
              </a:rPr>
            </a:br>
            <a:r>
              <a:rPr lang="vi-VN" b="1" i="1" dirty="0">
                <a:solidFill>
                  <a:srgbClr val="FF0000"/>
                </a:solidFill>
              </a:rPr>
              <a:t>Ba mươi năm ấy, chân không nghỉ</a:t>
            </a:r>
            <a:br>
              <a:rPr lang="vi-VN" b="1" i="1" dirty="0">
                <a:solidFill>
                  <a:srgbClr val="FF0000"/>
                </a:solidFill>
              </a:rPr>
            </a:br>
            <a:r>
              <a:rPr lang="vi-VN" b="1" i="1" dirty="0">
                <a:solidFill>
                  <a:srgbClr val="FF0000"/>
                </a:solidFill>
              </a:rPr>
              <a:t>Mà đến bây giờ mới tới nơi</a:t>
            </a:r>
            <a:r>
              <a:rPr lang="vi-VN" b="1" i="1" dirty="0" smtClean="0">
                <a:solidFill>
                  <a:srgbClr val="FF0000"/>
                </a:solidFill>
              </a:rPr>
              <a:t>!</a:t>
            </a:r>
            <a:r>
              <a:rPr lang="en-US" b="1" i="1" dirty="0" smtClean="0">
                <a:solidFill>
                  <a:srgbClr val="FF0000"/>
                </a:solidFill>
              </a:rPr>
              <a:t>...</a:t>
            </a:r>
            <a:endParaRPr lang="vi-VN" b="1" i="1" dirty="0">
              <a:solidFill>
                <a:srgbClr val="FF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031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Chủ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đề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Thơ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Chí</a:t>
            </a:r>
            <a:r>
              <a:rPr lang="en-US" b="1" dirty="0" smtClean="0">
                <a:solidFill>
                  <a:srgbClr val="FFFF00"/>
                </a:solidFill>
              </a:rPr>
              <a:t> Minh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391025" y="82550"/>
            <a:ext cx="2238375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TỨC CẢNH PÁC BÓ</a:t>
            </a:r>
            <a:endParaRPr lang="en-US" sz="2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62800" y="152400"/>
            <a:ext cx="2057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i="1" dirty="0" err="1" smtClean="0">
                <a:solidFill>
                  <a:srgbClr val="FFC000"/>
                </a:solidFill>
              </a:rPr>
              <a:t>Hồ</a:t>
            </a:r>
            <a:r>
              <a:rPr lang="en-US" sz="1700" b="1" i="1" dirty="0" smtClean="0">
                <a:solidFill>
                  <a:srgbClr val="FFC000"/>
                </a:solidFill>
              </a:rPr>
              <a:t> </a:t>
            </a:r>
            <a:r>
              <a:rPr lang="en-US" sz="1700" b="1" i="1" dirty="0" err="1" smtClean="0">
                <a:solidFill>
                  <a:srgbClr val="FFC000"/>
                </a:solidFill>
              </a:rPr>
              <a:t>Chí</a:t>
            </a:r>
            <a:r>
              <a:rPr lang="en-US" sz="1700" b="1" i="1" dirty="0" smtClean="0">
                <a:solidFill>
                  <a:srgbClr val="FFC000"/>
                </a:solidFill>
              </a:rPr>
              <a:t> Minh</a:t>
            </a:r>
            <a:endParaRPr lang="en-US" sz="1700" b="1" i="1" dirty="0">
              <a:solidFill>
                <a:srgbClr val="FFC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2" y="680080"/>
            <a:ext cx="401838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/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AutoNum type="arabicPeriod"/>
            </a:pP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7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Minh(19/5/1890-2/9/1969)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 eaLnBrk="1" hangingPunct="1"/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sz="1700" dirty="0"/>
          </a:p>
        </p:txBody>
      </p:sp>
      <p:pic>
        <p:nvPicPr>
          <p:cNvPr id="4104" name="Picture 8" descr="t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58134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Tiết</a:t>
            </a:r>
            <a:r>
              <a:rPr lang="en-US" sz="2400" b="1" dirty="0" smtClean="0"/>
              <a:t>: 85</a:t>
            </a:r>
            <a:endParaRPr lang="en-US" sz="2400" b="1" dirty="0"/>
          </a:p>
        </p:txBody>
      </p:sp>
      <p:pic>
        <p:nvPicPr>
          <p:cNvPr id="2050" name="Picture 2" descr="C:\Users\Administrator\Downloads\tải xuố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26" y="522051"/>
            <a:ext cx="5049418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74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560</TotalTime>
  <Words>3526</Words>
  <Application>Microsoft Office PowerPoint</Application>
  <PresentationFormat>On-screen Show (4:3)</PresentationFormat>
  <Paragraphs>620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132</cp:revision>
  <dcterms:created xsi:type="dcterms:W3CDTF">2020-01-08T12:39:54Z</dcterms:created>
  <dcterms:modified xsi:type="dcterms:W3CDTF">2020-01-12T14:16:29Z</dcterms:modified>
</cp:coreProperties>
</file>