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7"/>
  </p:notesMasterIdLst>
  <p:sldIdLst>
    <p:sldId id="288" r:id="rId2"/>
    <p:sldId id="289" r:id="rId3"/>
    <p:sldId id="283" r:id="rId4"/>
    <p:sldId id="290" r:id="rId5"/>
    <p:sldId id="262" r:id="rId6"/>
    <p:sldId id="263" r:id="rId7"/>
    <p:sldId id="285" r:id="rId8"/>
    <p:sldId id="264" r:id="rId9"/>
    <p:sldId id="265" r:id="rId10"/>
    <p:sldId id="266" r:id="rId11"/>
    <p:sldId id="267" r:id="rId12"/>
    <p:sldId id="268" r:id="rId13"/>
    <p:sldId id="291" r:id="rId14"/>
    <p:sldId id="257" r:id="rId15"/>
    <p:sldId id="284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6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2.wdp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slide" Target="slide12.xml"/><Relationship Id="rId2" Type="http://schemas.openxmlformats.org/officeDocument/2006/relationships/image" Target="../media/image10.GIF"/><Relationship Id="rId16" Type="http://schemas.openxmlformats.org/officeDocument/2006/relationships/slide" Target="slide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slide" Target="slide10.xml"/><Relationship Id="rId4" Type="http://schemas.microsoft.com/office/2007/relationships/hdphoto" Target="../media/hdphoto6.wdp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slide" Target="slide11.xml"/><Relationship Id="rId27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7620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660"/>
            <a:r>
              <a:rPr lang="en-US" sz="28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</a:t>
            </a:r>
            <a:r>
              <a:rPr lang="en-US" sz="2800" b="1" kern="1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THẦY CÔ </a:t>
            </a:r>
            <a:r>
              <a:rPr lang="en-US" sz="28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 VÀ </a:t>
            </a:r>
            <a:r>
              <a:rPr lang="en-US" sz="2800" b="1" kern="1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 HỌC </a:t>
            </a:r>
            <a:r>
              <a:rPr lang="en-US" sz="28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SINH</a:t>
            </a:r>
          </a:p>
          <a:p>
            <a:pPr algn="ctr" defTabSz="1216660"/>
            <a:endParaRPr lang="en-US" b="1" kern="10" dirty="0" smtClean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r>
              <a:rPr lang="en-US" sz="24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endParaRPr lang="en-US" b="1" kern="1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endParaRPr lang="en-US" b="1" kern="10" dirty="0" smtClean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endParaRPr lang="en-US" b="1" kern="10" dirty="0" smtClean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endParaRPr lang="en-US" b="1" kern="1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endParaRPr lang="en-US" b="1" kern="1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r>
              <a:rPr lang="en-US" sz="40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 TOÁN LỚP 1</a:t>
            </a:r>
          </a:p>
          <a:p>
            <a:pPr algn="ctr" defTabSz="1216660"/>
            <a:r>
              <a:rPr lang="en-US" sz="40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 8: LẮP GHÉP, XẾP HÌNH</a:t>
            </a:r>
          </a:p>
          <a:p>
            <a:pPr algn="ctr" defTabSz="1216660"/>
            <a:r>
              <a:rPr lang="en-US" sz="40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( </a:t>
            </a:r>
            <a:r>
              <a:rPr lang="en-US" sz="4000" b="1" kern="10" dirty="0" err="1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40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smtClean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2)</a:t>
            </a:r>
            <a:endParaRPr lang="en-US" sz="4000" b="1" kern="1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24360" t="32618" r="24374" b="40001"/>
          <a:stretch>
            <a:fillRect/>
          </a:stretch>
        </p:blipFill>
        <p:spPr bwMode="auto">
          <a:xfrm>
            <a:off x="2133600" y="152400"/>
            <a:ext cx="5339697" cy="14478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73" b="46094" l="52050" r="72328"/>
                    </a14:imgEffect>
                  </a14:imgLayer>
                </a14:imgProps>
              </a:ext>
            </a:extLst>
          </a:blip>
          <a:srcRect l="51924" t="33293" r="27472" b="53769"/>
          <a:stretch>
            <a:fillRect/>
          </a:stretch>
        </p:blipFill>
        <p:spPr bwMode="auto">
          <a:xfrm>
            <a:off x="2944091" y="2438400"/>
            <a:ext cx="3532909" cy="1295400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 rot="16200000">
            <a:off x="2019298" y="4343400"/>
            <a:ext cx="1828802" cy="1904998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>
            <a:off x="3886196" y="4381498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3886197" y="4381499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5791198" y="4381498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81200" y="16764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UTM Avo" pitchFamily="18" charset="0"/>
              </a:rPr>
              <a:t>Em hãy ghép bốn miếng bìa hình tam giác đó để được hình sau:</a:t>
            </a:r>
            <a:endParaRPr lang="en-US" sz="2000" b="1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 L 3.33333E-6 -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 L 3.33333E-6 -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83 -2.22222E-6 L 0 -2.22222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90" b="73568" l="26940" r="43704"/>
                    </a14:imgEffect>
                  </a14:imgLayer>
                </a14:imgProps>
              </a:ext>
            </a:extLst>
          </a:blip>
          <a:srcRect l="27157" t="55856" r="56174" b="26292"/>
          <a:stretch>
            <a:fillRect/>
          </a:stretch>
        </p:blipFill>
        <p:spPr bwMode="auto">
          <a:xfrm>
            <a:off x="3307772" y="2195286"/>
            <a:ext cx="2559628" cy="146231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/>
          <a:srcRect l="24360" t="32618" r="24374" b="40001"/>
          <a:stretch>
            <a:fillRect/>
          </a:stretch>
        </p:blipFill>
        <p:spPr bwMode="auto">
          <a:xfrm>
            <a:off x="1979331" y="152400"/>
            <a:ext cx="5107269" cy="1371600"/>
          </a:xfrm>
          <a:prstGeom prst="round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 rot="2781935">
            <a:off x="2576381" y="4444575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>
            <a:off x="3553000" y="4520773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3553000" y="4520774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3568079">
            <a:off x="4529756" y="4444573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2384" y="15240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Em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hãy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ghép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bốn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miếng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bìa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hình</a:t>
            </a:r>
            <a:r>
              <a:rPr lang="en-US" sz="2000" b="1" dirty="0" smtClean="0">
                <a:latin typeface="UTM Avo" pitchFamily="18" charset="0"/>
              </a:rPr>
              <a:t> tam </a:t>
            </a:r>
            <a:r>
              <a:rPr lang="en-US" sz="2000" b="1" dirty="0" err="1" smtClean="0">
                <a:latin typeface="UTM Avo" pitchFamily="18" charset="0"/>
              </a:rPr>
              <a:t>giác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để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được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hình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sau</a:t>
            </a:r>
            <a:r>
              <a:rPr lang="en-US" sz="2000" b="1" dirty="0" smtClean="0">
                <a:latin typeface="UTM Avo" pitchFamily="18" charset="0"/>
              </a:rPr>
              <a:t>:</a:t>
            </a:r>
            <a:endParaRPr lang="en-US" sz="2000" b="1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24259 L -8.33333E-7 0.00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4814 L -1.66667E-6 0.001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4814 L -1.66667E-6 0.001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3703 L 3.88889E-6 0.012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24360" t="32618" r="24374" b="40001"/>
          <a:stretch>
            <a:fillRect/>
          </a:stretch>
        </p:blipFill>
        <p:spPr bwMode="auto">
          <a:xfrm>
            <a:off x="2055531" y="152400"/>
            <a:ext cx="5107269" cy="13716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64" b="75260" l="53148" r="70717"/>
                    </a14:imgEffect>
                  </a14:imgLayer>
                </a14:imgProps>
              </a:ext>
            </a:extLst>
          </a:blip>
          <a:srcRect l="55713" t="48263" r="30384" b="26680"/>
          <a:stretch>
            <a:fillRect/>
          </a:stretch>
        </p:blipFill>
        <p:spPr bwMode="auto">
          <a:xfrm>
            <a:off x="3816926" y="2038351"/>
            <a:ext cx="1669474" cy="1695449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>
            <a:off x="3429002" y="5323114"/>
            <a:ext cx="1524001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4953002" y="5323114"/>
            <a:ext cx="1524001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0800000">
            <a:off x="3435103" y="5334001"/>
            <a:ext cx="1511796" cy="1447798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3429000" y="3875314"/>
            <a:ext cx="1524002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2384" y="1501914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UTM Avo" pitchFamily="18" charset="0"/>
              </a:rPr>
              <a:t>Em hãy ghép bốn miếng bìa hình tam giác đó để được hình sau:</a:t>
            </a:r>
            <a:endParaRPr lang="en-US" sz="2000" b="1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444 L 0 0.005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606 L 0 0.0039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0.00556 L 3.33333E-6 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444 L 0 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4938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NI Chu viet tay" panose="03030302030807070C03" pitchFamily="66" charset="0"/>
              </a:rPr>
              <a:t>Thứ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ngày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tháng</a:t>
            </a:r>
            <a:r>
              <a:rPr lang="en-US" sz="2800" dirty="0" smtClean="0">
                <a:latin typeface="UNI Chu viet tay" panose="03030302030807070C03" pitchFamily="66" charset="0"/>
              </a:rPr>
              <a:t>  </a:t>
            </a:r>
            <a:r>
              <a:rPr lang="en-US" sz="2800" dirty="0" err="1" smtClean="0">
                <a:latin typeface="UNI Chu viet tay" panose="03030302030807070C03" pitchFamily="66" charset="0"/>
              </a:rPr>
              <a:t>năm</a:t>
            </a:r>
            <a:r>
              <a:rPr lang="en-US" sz="2800" dirty="0" smtClean="0">
                <a:latin typeface="UNI Chu viet tay" panose="03030302030807070C03" pitchFamily="66" charset="0"/>
              </a:rPr>
              <a:t> 2020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0291" y="77260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UNI Chu viet tay" panose="03030302030807070C03" pitchFamily="66" charset="0"/>
              </a:rPr>
              <a:t>Toán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29582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1491" y="2438400"/>
            <a:ext cx="117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1491" y="2900065"/>
            <a:ext cx="117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90" b="47005" l="29429" r="45022"/>
                    </a14:imgEffect>
                  </a14:imgLayer>
                </a14:imgProps>
              </a:ext>
            </a:extLst>
          </a:blip>
          <a:srcRect l="29447" t="18811" r="55001" b="53094"/>
          <a:stretch>
            <a:fillRect/>
          </a:stretch>
        </p:blipFill>
        <p:spPr bwMode="auto">
          <a:xfrm>
            <a:off x="2285999" y="1219200"/>
            <a:ext cx="1787237" cy="1494525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948" b="58073" l="29722" r="41142"/>
                    </a14:imgEffect>
                  </a14:imgLayer>
                </a14:imgProps>
              </a:ext>
            </a:extLst>
          </a:blip>
          <a:srcRect l="29849" t="30476" r="58422" b="42640"/>
          <a:stretch>
            <a:fillRect/>
          </a:stretch>
        </p:blipFill>
        <p:spPr bwMode="auto">
          <a:xfrm>
            <a:off x="2286001" y="3048001"/>
            <a:ext cx="1386114" cy="1509486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61" b="65625" l="31625" r="38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45075" r="60958" b="34127"/>
          <a:stretch>
            <a:fillRect/>
          </a:stretch>
        </p:blipFill>
        <p:spPr bwMode="auto">
          <a:xfrm>
            <a:off x="2514601" y="5411615"/>
            <a:ext cx="914399" cy="137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3948479" y="2029049"/>
            <a:ext cx="2071321" cy="2695351"/>
          </a:xfrm>
          <a:custGeom>
            <a:avLst/>
            <a:gdLst>
              <a:gd name="connsiteX0" fmla="*/ 0 w 2299855"/>
              <a:gd name="connsiteY0" fmla="*/ 0 h 3219729"/>
              <a:gd name="connsiteX1" fmla="*/ 762000 w 2299855"/>
              <a:gd name="connsiteY1" fmla="*/ 1094509 h 3219729"/>
              <a:gd name="connsiteX2" fmla="*/ 817418 w 2299855"/>
              <a:gd name="connsiteY2" fmla="*/ 3020290 h 3219729"/>
              <a:gd name="connsiteX3" fmla="*/ 2299855 w 2299855"/>
              <a:gd name="connsiteY3" fmla="*/ 3158836 h 3219729"/>
              <a:gd name="connsiteX4" fmla="*/ 2299855 w 2299855"/>
              <a:gd name="connsiteY4" fmla="*/ 3158836 h 321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855" h="3219729">
                <a:moveTo>
                  <a:pt x="0" y="0"/>
                </a:moveTo>
                <a:cubicBezTo>
                  <a:pt x="312882" y="295563"/>
                  <a:pt x="625764" y="591127"/>
                  <a:pt x="762000" y="1094509"/>
                </a:cubicBezTo>
                <a:cubicBezTo>
                  <a:pt x="898236" y="1597891"/>
                  <a:pt x="561109" y="2676236"/>
                  <a:pt x="817418" y="3020290"/>
                </a:cubicBezTo>
                <a:cubicBezTo>
                  <a:pt x="1073727" y="3364344"/>
                  <a:pt x="2299855" y="3158836"/>
                  <a:pt x="2299855" y="3158836"/>
                </a:cubicBezTo>
                <a:lnTo>
                  <a:pt x="2299855" y="3158836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200400" y="2029049"/>
            <a:ext cx="2720167" cy="1704751"/>
          </a:xfrm>
          <a:custGeom>
            <a:avLst/>
            <a:gdLst>
              <a:gd name="connsiteX0" fmla="*/ 0 w 3020291"/>
              <a:gd name="connsiteY0" fmla="*/ 2131863 h 2131863"/>
              <a:gd name="connsiteX1" fmla="*/ 1288473 w 3020291"/>
              <a:gd name="connsiteY1" fmla="*/ 1757790 h 2131863"/>
              <a:gd name="connsiteX2" fmla="*/ 1967345 w 3020291"/>
              <a:gd name="connsiteY2" fmla="*/ 95245 h 2131863"/>
              <a:gd name="connsiteX3" fmla="*/ 3020291 w 3020291"/>
              <a:gd name="connsiteY3" fmla="*/ 192227 h 2131863"/>
              <a:gd name="connsiteX4" fmla="*/ 3020291 w 3020291"/>
              <a:gd name="connsiteY4" fmla="*/ 192227 h 21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0291" h="2131863">
                <a:moveTo>
                  <a:pt x="0" y="2131863"/>
                </a:moveTo>
                <a:cubicBezTo>
                  <a:pt x="480291" y="2114544"/>
                  <a:pt x="960582" y="2097226"/>
                  <a:pt x="1288473" y="1757790"/>
                </a:cubicBezTo>
                <a:cubicBezTo>
                  <a:pt x="1616364" y="1418354"/>
                  <a:pt x="1678709" y="356172"/>
                  <a:pt x="1967345" y="95245"/>
                </a:cubicBezTo>
                <a:cubicBezTo>
                  <a:pt x="2255981" y="-165682"/>
                  <a:pt x="3020291" y="192227"/>
                  <a:pt x="3020291" y="192227"/>
                </a:cubicBezTo>
                <a:lnTo>
                  <a:pt x="3020291" y="192227"/>
                </a:ln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69345" y="6126481"/>
            <a:ext cx="2445655" cy="45719"/>
          </a:xfrm>
          <a:custGeom>
            <a:avLst/>
            <a:gdLst>
              <a:gd name="connsiteX0" fmla="*/ 0 w 2715491"/>
              <a:gd name="connsiteY0" fmla="*/ 0 h 0"/>
              <a:gd name="connsiteX1" fmla="*/ 2715491 w 271549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5491">
                <a:moveTo>
                  <a:pt x="0" y="0"/>
                </a:moveTo>
                <a:lnTo>
                  <a:pt x="2715491" y="0"/>
                </a:lnTo>
              </a:path>
            </a:pathLst>
          </a:cu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85800" y="381000"/>
            <a:ext cx="656771" cy="609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UTM Avo" pitchFamily="18" charset="0"/>
              </a:rPr>
              <a:t>2</a:t>
            </a:r>
            <a:endParaRPr lang="en-US" sz="320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7971" y="424934"/>
            <a:ext cx="7776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Tìm hai miếng bìa để ghép được hình tròn; hình vuông; hình tam giác hoặc hình chữ nhật.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0" b="46875" l="57540" r="68302"/>
                    </a14:imgEffect>
                  </a14:imgLayer>
                </a14:imgProps>
              </a:ext>
            </a:extLst>
          </a:blip>
          <a:srcRect l="57417" t="18811" r="31735" b="53094"/>
          <a:stretch>
            <a:fillRect/>
          </a:stretch>
        </p:blipFill>
        <p:spPr bwMode="auto">
          <a:xfrm>
            <a:off x="5500255" y="1219200"/>
            <a:ext cx="1246569" cy="1494525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70" b="78125" l="29356" r="41435"/>
                    </a14:imgEffect>
                  </a14:imgLayer>
                </a14:imgProps>
              </a:ext>
            </a:extLst>
          </a:blip>
          <a:srcRect l="29849" t="63047" r="59712" b="22857"/>
          <a:stretch>
            <a:fillRect/>
          </a:stretch>
        </p:blipFill>
        <p:spPr bwMode="auto">
          <a:xfrm>
            <a:off x="2438400" y="4724400"/>
            <a:ext cx="1233715" cy="7914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01" b="52995" l="57540" r="67570"/>
                    </a14:imgEffect>
                  </a14:imgLayer>
                </a14:imgProps>
              </a:ext>
            </a:extLst>
          </a:blip>
          <a:srcRect l="56930" t="30476" r="32405" b="45666"/>
          <a:stretch>
            <a:fillRect/>
          </a:stretch>
        </p:blipFill>
        <p:spPr bwMode="auto">
          <a:xfrm>
            <a:off x="5715000" y="2866126"/>
            <a:ext cx="1260425" cy="1339612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3" b="77344" l="59078" r="67570"/>
                    </a14:imgEffect>
                  </a14:imgLayer>
                </a14:imgProps>
              </a:ext>
            </a:extLst>
          </a:blip>
          <a:srcRect l="59160" t="58079" r="32405" b="22857"/>
          <a:stretch>
            <a:fillRect/>
          </a:stretch>
        </p:blipFill>
        <p:spPr bwMode="auto">
          <a:xfrm>
            <a:off x="5826175" y="4263572"/>
            <a:ext cx="996850" cy="1070428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46" b="68490" l="40630" r="58931"/>
                    </a14:imgEffect>
                  </a14:imgLayer>
                </a14:imgProps>
              </a:ext>
            </a:extLst>
          </a:blip>
          <a:srcRect l="40117" t="47074" r="39140" b="36512"/>
          <a:stretch>
            <a:fillRect/>
          </a:stretch>
        </p:blipFill>
        <p:spPr bwMode="auto">
          <a:xfrm>
            <a:off x="3505200" y="3733800"/>
            <a:ext cx="2624078" cy="1226456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52" b="65625" l="59151" r="67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76" t="45075" r="32845" b="34127"/>
          <a:stretch>
            <a:fillRect/>
          </a:stretch>
        </p:blipFill>
        <p:spPr bwMode="auto">
          <a:xfrm>
            <a:off x="5826175" y="5411615"/>
            <a:ext cx="1031825" cy="137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7" grpId="0" animBg="1"/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243548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4938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NI Chu viet tay" panose="03030302030807070C03" pitchFamily="66" charset="0"/>
              </a:rPr>
              <a:t>Thứ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ngày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tháng</a:t>
            </a:r>
            <a:r>
              <a:rPr lang="en-US" sz="2800" dirty="0" smtClean="0">
                <a:latin typeface="UNI Chu viet tay" panose="03030302030807070C03" pitchFamily="66" charset="0"/>
              </a:rPr>
              <a:t>  </a:t>
            </a:r>
            <a:r>
              <a:rPr lang="en-US" sz="2800" dirty="0" err="1" smtClean="0">
                <a:latin typeface="UNI Chu viet tay" panose="03030302030807070C03" pitchFamily="66" charset="0"/>
              </a:rPr>
              <a:t>năm</a:t>
            </a:r>
            <a:r>
              <a:rPr lang="en-US" sz="2800" dirty="0" smtClean="0">
                <a:latin typeface="UNI Chu viet tay" panose="03030302030807070C03" pitchFamily="66" charset="0"/>
              </a:rPr>
              <a:t> 2020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0291" y="77260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UNI Chu viet tay" panose="03030302030807070C03" pitchFamily="66" charset="0"/>
              </a:rPr>
              <a:t>Toán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anTauNhoXiu-V.A-261618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6175375"/>
            <a:ext cx="609600" cy="609600"/>
          </a:xfrm>
        </p:spPr>
      </p:pic>
      <p:sp>
        <p:nvSpPr>
          <p:cNvPr id="5" name="圆角矩形 1"/>
          <p:cNvSpPr/>
          <p:nvPr/>
        </p:nvSpPr>
        <p:spPr>
          <a:xfrm>
            <a:off x="1371600" y="1014845"/>
            <a:ext cx="6172200" cy="1905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1"/>
          <p:cNvSpPr/>
          <p:nvPr/>
        </p:nvSpPr>
        <p:spPr>
          <a:xfrm>
            <a:off x="457200" y="3072245"/>
            <a:ext cx="8001000" cy="1905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ĐOÀN TÀU NHỎ TÍ XÍU</a:t>
            </a:r>
            <a:endParaRPr lang="en-US" altLang="zh-CN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7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4938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NI Chu viet tay" panose="03030302030807070C03" pitchFamily="66" charset="0"/>
              </a:rPr>
              <a:t>Thứ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ngày</a:t>
            </a:r>
            <a:r>
              <a:rPr lang="en-US" sz="2800" dirty="0" smtClean="0">
                <a:latin typeface="UNI Chu viet tay" panose="03030302030807070C03" pitchFamily="66" charset="0"/>
              </a:rPr>
              <a:t>    </a:t>
            </a:r>
            <a:r>
              <a:rPr lang="en-US" sz="2800" dirty="0" err="1" smtClean="0">
                <a:latin typeface="UNI Chu viet tay" panose="03030302030807070C03" pitchFamily="66" charset="0"/>
              </a:rPr>
              <a:t>tháng</a:t>
            </a:r>
            <a:r>
              <a:rPr lang="en-US" sz="2800" dirty="0" smtClean="0">
                <a:latin typeface="UNI Chu viet tay" panose="03030302030807070C03" pitchFamily="66" charset="0"/>
              </a:rPr>
              <a:t>  </a:t>
            </a:r>
            <a:r>
              <a:rPr lang="en-US" sz="2800" dirty="0" err="1" smtClean="0">
                <a:latin typeface="UNI Chu viet tay" panose="03030302030807070C03" pitchFamily="66" charset="0"/>
              </a:rPr>
              <a:t>năm</a:t>
            </a:r>
            <a:r>
              <a:rPr lang="en-US" sz="2800" dirty="0" smtClean="0">
                <a:latin typeface="UNI Chu viet tay" panose="03030302030807070C03" pitchFamily="66" charset="0"/>
              </a:rPr>
              <a:t> 2020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0291" y="77260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UNI Chu viet tay" panose="03030302030807070C03" pitchFamily="66" charset="0"/>
              </a:rPr>
              <a:t>Toán</a:t>
            </a:r>
            <a:endParaRPr lang="en-US" sz="2800" dirty="0">
              <a:latin typeface="UNI Chu viet tay" panose="03030302030807070C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295822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1491" y="2438400"/>
            <a:ext cx="117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4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62" y="3636956"/>
            <a:ext cx="964685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01" y="3085497"/>
            <a:ext cx="827575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413556" y="4745840"/>
            <a:ext cx="947057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8" y="2032728"/>
            <a:ext cx="750380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820217" y="2808508"/>
            <a:ext cx="802127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44" y="2657228"/>
            <a:ext cx="6994770" cy="4926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9529" y="285041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GIẢI CỨU NGƯỜI 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DÂN</a:t>
            </a:r>
            <a:endParaRPr lang="en-US" sz="4400" b="1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635214" y="685800"/>
            <a:ext cx="63086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UTM Avo" pitchFamily="18" charset="0"/>
              </a:rPr>
              <a:t>Người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dân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đang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gặp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nguy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hiểm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giữa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cơn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bão</a:t>
            </a:r>
            <a:r>
              <a:rPr lang="en-US" sz="4400" b="1" dirty="0" smtClean="0">
                <a:latin typeface="UTM Avo" pitchFamily="18" charset="0"/>
              </a:rPr>
              <a:t>.</a:t>
            </a:r>
          </a:p>
          <a:p>
            <a:pPr algn="ctr"/>
            <a:endParaRPr lang="en-US" sz="4400" b="1" dirty="0" smtClean="0">
              <a:latin typeface="UTM Avo" pitchFamily="18" charset="0"/>
            </a:endParaRPr>
          </a:p>
          <a:p>
            <a:pPr algn="ctr"/>
            <a:r>
              <a:rPr lang="en-US" sz="4400" b="1" dirty="0" err="1" smtClean="0">
                <a:latin typeface="UTM Avo" pitchFamily="18" charset="0"/>
              </a:rPr>
              <a:t>Hãy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giúp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đ</a:t>
            </a:r>
            <a:r>
              <a:rPr lang="en-US" sz="4400" b="1" dirty="0" err="1" smtClean="0">
                <a:latin typeface="UTM Avo" pitchFamily="18" charset="0"/>
              </a:rPr>
              <a:t>ội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>
                <a:latin typeface="UTM Avo" pitchFamily="18" charset="0"/>
              </a:rPr>
              <a:t>C</a:t>
            </a:r>
            <a:r>
              <a:rPr lang="en-US" sz="4400" b="1" dirty="0" err="1" smtClean="0">
                <a:latin typeface="UTM Avo" pitchFamily="18" charset="0"/>
              </a:rPr>
              <a:t>ứu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hộ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cứu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người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dân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bằng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cách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trả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lời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đúng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các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câu</a:t>
            </a:r>
            <a:r>
              <a:rPr lang="en-US" sz="4400" b="1" dirty="0" smtClean="0">
                <a:latin typeface="UTM Avo" pitchFamily="18" charset="0"/>
              </a:rPr>
              <a:t> </a:t>
            </a:r>
            <a:r>
              <a:rPr lang="en-US" sz="4400" b="1" dirty="0" err="1" smtClean="0">
                <a:latin typeface="UTM Avo" pitchFamily="18" charset="0"/>
              </a:rPr>
              <a:t>hỏi</a:t>
            </a:r>
            <a:r>
              <a:rPr lang="en-US" sz="4400" b="1" dirty="0" smtClean="0">
                <a:latin typeface="UTM Avo" pitchFamily="18" charset="0"/>
              </a:rPr>
              <a:t>.</a:t>
            </a:r>
            <a:endParaRPr lang="en-US" sz="4400" b="1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62" y="3636956"/>
            <a:ext cx="964685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01" y="3085497"/>
            <a:ext cx="827575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413556" y="4745840"/>
            <a:ext cx="947057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8" y="2032728"/>
            <a:ext cx="750380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820217" y="2808508"/>
            <a:ext cx="802127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44" y="2657228"/>
            <a:ext cx="699477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97738" y="6256181"/>
            <a:ext cx="4572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9529" y="285041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GIẢI CỨU NGƯỜI 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DÂN</a:t>
            </a:r>
            <a:endParaRPr lang="en-US" sz="4400" b="1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5136034" y="1167994"/>
            <a:ext cx="5399377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18" y="3408356"/>
            <a:ext cx="964685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8" y="2856897"/>
            <a:ext cx="827575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49113" y="4517240"/>
            <a:ext cx="947057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54" y="1804128"/>
            <a:ext cx="750380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1555773" y="2579908"/>
            <a:ext cx="802127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699477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558670"/>
            <a:ext cx="917348" cy="1223130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334000"/>
            <a:ext cx="961580" cy="1282107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990975"/>
            <a:ext cx="1000219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53" y="4572000"/>
            <a:ext cx="1109147" cy="1478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1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24360" t="32618" r="24374" b="40001"/>
          <a:stretch>
            <a:fillRect/>
          </a:stretch>
        </p:blipFill>
        <p:spPr bwMode="auto">
          <a:xfrm>
            <a:off x="1975503" y="76200"/>
            <a:ext cx="5339697" cy="14478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3"/>
          <a:srcRect l="27511" t="33681" r="59401" b="54783"/>
          <a:stretch>
            <a:fillRect/>
          </a:stretch>
        </p:blipFill>
        <p:spPr bwMode="auto">
          <a:xfrm>
            <a:off x="3077029" y="2231886"/>
            <a:ext cx="3135085" cy="1396685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>
            <a:off x="2743195" y="4572002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>
            <a:off x="2743195" y="4572001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4648199" y="4572002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0800000">
            <a:off x="4648198" y="4572000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82384" y="15240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UTM Avo" pitchFamily="18" charset="0"/>
              </a:rPr>
              <a:t>Em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hãy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ghép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bốn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miếng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bìa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hình</a:t>
            </a:r>
            <a:r>
              <a:rPr lang="en-US" sz="2000" b="1" dirty="0" smtClean="0">
                <a:latin typeface="UTM Avo" pitchFamily="18" charset="0"/>
              </a:rPr>
              <a:t> tam </a:t>
            </a:r>
            <a:r>
              <a:rPr lang="en-US" sz="2000" b="1" dirty="0" err="1" smtClean="0">
                <a:latin typeface="UTM Avo" pitchFamily="18" charset="0"/>
              </a:rPr>
              <a:t>giác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đó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để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được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hình</a:t>
            </a:r>
            <a:r>
              <a:rPr lang="en-US" sz="2000" b="1" dirty="0" smtClean="0">
                <a:latin typeface="UTM Avo" pitchFamily="18" charset="0"/>
              </a:rPr>
              <a:t> </a:t>
            </a:r>
            <a:r>
              <a:rPr lang="en-US" sz="2000" b="1" dirty="0" err="1" smtClean="0">
                <a:latin typeface="UTM Avo" pitchFamily="18" charset="0"/>
              </a:rPr>
              <a:t>sau</a:t>
            </a:r>
            <a:r>
              <a:rPr lang="en-US" sz="2000" b="1" dirty="0" smtClean="0">
                <a:latin typeface="UTM Avo" pitchFamily="18" charset="0"/>
              </a:rPr>
              <a:t>:</a:t>
            </a:r>
            <a:endParaRPr lang="en-US" sz="2000" b="1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8889 L -3.33333E-6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5 L 0 -2.22222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-2.22222E-6 L -3.33333E-6 -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-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5&quot;/&gt;&lt;property id=&quot;20307&quot; value=&quot;262&quot;/&gt;&lt;/object&gt;&lt;object type=&quot;3&quot; unique_id=&quot;10007&quot;&gt;&lt;property id=&quot;20148&quot; value=&quot;5&quot;/&gt;&lt;property id=&quot;20300&quot; value=&quot;Slide 6&quot;/&gt;&lt;property id=&quot;20307&quot; value=&quot;263&quot;/&gt;&lt;/object&gt;&lt;object type=&quot;3&quot; unique_id=&quot;10008&quot;&gt;&lt;property id=&quot;20148&quot; value=&quot;5&quot;/&gt;&lt;property id=&quot;20300&quot; value=&quot;Slide 8&quot;/&gt;&lt;property id=&quot;20307&quot; value=&quot;264&quot;/&gt;&lt;/object&gt;&lt;object type=&quot;3&quot; unique_id=&quot;10009&quot;&gt;&lt;property id=&quot;20148&quot; value=&quot;5&quot;/&gt;&lt;property id=&quot;20300&quot; value=&quot;Slide 9&quot;/&gt;&lt;property id=&quot;20307&quot; value=&quot;265&quot;/&gt;&lt;/object&gt;&lt;object type=&quot;3&quot; unique_id=&quot;10010&quot;&gt;&lt;property id=&quot;20148&quot; value=&quot;5&quot;/&gt;&lt;property id=&quot;20300&quot; value=&quot;Slide 10&quot;/&gt;&lt;property id=&quot;20307&quot; value=&quot;266&quot;/&gt;&lt;/object&gt;&lt;object type=&quot;3&quot; unique_id=&quot;10011&quot;&gt;&lt;property id=&quot;20148&quot; value=&quot;5&quot;/&gt;&lt;property id=&quot;20300&quot; value=&quot;Slide 11&quot;/&gt;&lt;property id=&quot;20307&quot; value=&quot;267&quot;/&gt;&lt;/object&gt;&lt;object type=&quot;3&quot; unique_id=&quot;10012&quot;&gt;&lt;property id=&quot;20148&quot; value=&quot;5&quot;/&gt;&lt;property id=&quot;20300&quot; value=&quot;Slide 12&quot;/&gt;&lt;property id=&quot;20307&quot; value=&quot;268&quot;/&gt;&lt;/object&gt;&lt;object type=&quot;3&quot; unique_id=&quot;10013&quot;&gt;&lt;property id=&quot;20148&quot; value=&quot;5&quot;/&gt;&lt;property id=&quot;20300&quot; value=&quot;Slide 14&quot;/&gt;&lt;property id=&quot;20307&quot; value=&quot;257&quot;/&gt;&lt;/object&gt;&lt;object type=&quot;3&quot; unique_id=&quot;10171&quot;&gt;&lt;property id=&quot;20148&quot; value=&quot;5&quot;/&gt;&lt;property id=&quot;20300&quot; value=&quot;Slide 3&quot;/&gt;&lt;property id=&quot;20307&quot; value=&quot;283&quot;/&gt;&lt;/object&gt;&lt;object type=&quot;3&quot; unique_id=&quot;10213&quot;&gt;&lt;property id=&quot;20148&quot; value=&quot;5&quot;/&gt;&lt;property id=&quot;20300&quot; value=&quot;Slide 15&quot;/&gt;&lt;property id=&quot;20307&quot; value=&quot;284&quot;/&gt;&lt;/object&gt;&lt;object type=&quot;3&quot; unique_id=&quot;10843&quot;&gt;&lt;property id=&quot;20148&quot; value=&quot;5&quot;/&gt;&lt;property id=&quot;20300&quot; value=&quot;Slide 7&quot;/&gt;&lt;property id=&quot;20307&quot; value=&quot;285&quot;/&gt;&lt;/object&gt;&lt;object type=&quot;3&quot; unique_id=&quot;10988&quot;&gt;&lt;property id=&quot;20148&quot; value=&quot;5&quot;/&gt;&lt;property id=&quot;20300&quot; value=&quot;Slide 1&quot;/&gt;&lt;property id=&quot;20307&quot; value=&quot;288&quot;/&gt;&lt;/object&gt;&lt;object type=&quot;3&quot; unique_id=&quot;10989&quot;&gt;&lt;property id=&quot;20148&quot; value=&quot;5&quot;/&gt;&lt;property id=&quot;20300&quot; value=&quot;Slide 2&quot;/&gt;&lt;property id=&quot;20307&quot; value=&quot;289&quot;/&gt;&lt;/object&gt;&lt;object type=&quot;3&quot; unique_id=&quot;10990&quot;&gt;&lt;property id=&quot;20148&quot; value=&quot;5&quot;/&gt;&lt;property id=&quot;20300&quot; value=&quot;Slide 4&quot;/&gt;&lt;property id=&quot;20307&quot; value=&quot;290&quot;/&gt;&lt;/object&gt;&lt;object type=&quot;3&quot; unique_id=&quot;10991&quot;&gt;&lt;property id=&quot;20148&quot; value=&quot;5&quot;/&gt;&lt;property id=&quot;20300&quot; value=&quot;Slide 13&quot;/&gt;&lt;property id=&quot;20307&quot; value=&quot;29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216</Words>
  <PresentationFormat>On-screen Show (4:3)</PresentationFormat>
  <Paragraphs>35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2020-08-06T02:46:00Z</dcterms:created>
  <dcterms:modified xsi:type="dcterms:W3CDTF">2020-10-25T06:02:20Z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