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1" r:id="rId2"/>
    <p:sldId id="256" r:id="rId3"/>
    <p:sldId id="302" r:id="rId4"/>
    <p:sldId id="279" r:id="rId5"/>
    <p:sldId id="443" r:id="rId6"/>
    <p:sldId id="444" r:id="rId7"/>
    <p:sldId id="445" r:id="rId8"/>
    <p:sldId id="276" r:id="rId9"/>
    <p:sldId id="434" r:id="rId10"/>
    <p:sldId id="435" r:id="rId11"/>
    <p:sldId id="384" r:id="rId12"/>
    <p:sldId id="446" r:id="rId13"/>
    <p:sldId id="437" r:id="rId14"/>
    <p:sldId id="447" r:id="rId15"/>
    <p:sldId id="448" r:id="rId16"/>
    <p:sldId id="439" r:id="rId17"/>
    <p:sldId id="449" r:id="rId18"/>
    <p:sldId id="387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E0702A"/>
    <a:srgbClr val="7192A9"/>
    <a:srgbClr val="EF4B66"/>
    <a:srgbClr val="FBCDCD"/>
    <a:srgbClr val="F7A5A5"/>
    <a:srgbClr val="F37D91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600" y="288"/>
      </p:cViewPr>
      <p:guideLst>
        <p:guide orient="horz" pos="2196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28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53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06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60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63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29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56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084412"/>
            <a:ext cx="961771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Draw a suitable arrow above each underlined word to show intonation. Then listen and repeat.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33092" y="2426189"/>
            <a:ext cx="11381083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>
                <a:solidFill>
                  <a:srgbClr val="F26649"/>
                </a:solidFill>
              </a:rPr>
              <a:t>5. </a:t>
            </a:r>
            <a:r>
              <a:rPr lang="en-US" sz="4000"/>
              <a:t>I can remember the names of some planets</a:t>
            </a:r>
            <a:r>
              <a:rPr lang="en-US" sz="4000" smtClean="0"/>
              <a:t>, </a:t>
            </a:r>
            <a:endParaRPr lang="en-US" sz="4000"/>
          </a:p>
          <a:p>
            <a:endParaRPr lang="en-US" sz="4000"/>
          </a:p>
          <a:p>
            <a:r>
              <a:rPr lang="en-US" sz="4000"/>
              <a:t>such as Venus</a:t>
            </a:r>
            <a:r>
              <a:rPr lang="en-US" sz="4000"/>
              <a:t>, Neptune, and Mars.</a:t>
            </a:r>
          </a:p>
          <a:p>
            <a:endParaRPr lang="en-US" sz="4000"/>
          </a:p>
          <a:p>
            <a:r>
              <a:rPr lang="en-US" sz="4000" b="1">
                <a:solidFill>
                  <a:srgbClr val="F26649"/>
                </a:solidFill>
              </a:rPr>
              <a:t>6.</a:t>
            </a:r>
            <a:r>
              <a:rPr lang="en-US" sz="4000">
                <a:solidFill>
                  <a:srgbClr val="F26649"/>
                </a:solidFill>
              </a:rPr>
              <a:t> </a:t>
            </a:r>
            <a:r>
              <a:rPr lang="en-US" sz="4000"/>
              <a:t>They have a TV, a fridge, a table, and four chairs.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13690" y="3557905"/>
            <a:ext cx="1072435" cy="233855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754120" y="3557905"/>
            <a:ext cx="1456055" cy="267653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646840" y="3543475"/>
            <a:ext cx="765175" cy="248285"/>
          </a:xfrm>
          <a:prstGeom prst="straightConnector1">
            <a:avLst/>
          </a:prstGeom>
          <a:ln w="38100">
            <a:solidFill>
              <a:srgbClr val="C0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620146" y="4841716"/>
            <a:ext cx="542279" cy="171133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718050" y="4798060"/>
            <a:ext cx="1135062" cy="214789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223000" y="4798060"/>
            <a:ext cx="1189015" cy="258446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9744075" y="4798060"/>
            <a:ext cx="973433" cy="248285"/>
          </a:xfrm>
          <a:prstGeom prst="straightConnector1">
            <a:avLst/>
          </a:prstGeom>
          <a:ln w="38100">
            <a:solidFill>
              <a:srgbClr val="C0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8221" y="1180222"/>
            <a:ext cx="66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Myriad Pro" pitchFamily="34" charset="0"/>
              </a:rPr>
              <a:t>1c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Track 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57950" y="14728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6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76062"/>
            <a:ext cx="80226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best answer A, B, or C.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idx="1"/>
          </p:nvPr>
        </p:nvSpPr>
        <p:spPr>
          <a:xfrm>
            <a:off x="487067" y="1863162"/>
            <a:ext cx="11269345" cy="372537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F26649"/>
                </a:solidFill>
              </a:rPr>
              <a:t>1</a:t>
            </a:r>
            <a:r>
              <a:rPr lang="en-US" sz="3000" b="1">
                <a:solidFill>
                  <a:srgbClr val="F26649"/>
                </a:solidFill>
              </a:rPr>
              <a:t>. </a:t>
            </a:r>
            <a:r>
              <a:rPr lang="en-US" sz="3000"/>
              <a:t>A(n) ______ is a small digital </a:t>
            </a:r>
            <a:r>
              <a:rPr lang="en-US" sz="3000"/>
              <a:t>image </a:t>
            </a:r>
            <a:r>
              <a:rPr lang="en-US" sz="3000" smtClean="0"/>
              <a:t>used on </a:t>
            </a:r>
            <a:r>
              <a:rPr lang="en-US" sz="3000"/>
              <a:t>social media to express emotions.</a:t>
            </a:r>
            <a:endParaRPr lang="en-US" sz="3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smtClean="0">
                <a:solidFill>
                  <a:srgbClr val="00B0F0"/>
                </a:solidFill>
              </a:rPr>
              <a:t>A. </a:t>
            </a:r>
            <a:r>
              <a:rPr lang="en-US" sz="3000" smtClean="0"/>
              <a:t>symbol</a:t>
            </a:r>
            <a:r>
              <a:rPr lang="en-US" sz="3000"/>
              <a:t>	</a:t>
            </a:r>
            <a:r>
              <a:rPr lang="en-US" sz="3000" smtClean="0"/>
              <a:t>		</a:t>
            </a:r>
            <a:r>
              <a:rPr lang="en-US" sz="3000" smtClean="0">
                <a:solidFill>
                  <a:srgbClr val="00B0F0"/>
                </a:solidFill>
              </a:rPr>
              <a:t>B</a:t>
            </a:r>
            <a:r>
              <a:rPr lang="en-US" sz="3000">
                <a:solidFill>
                  <a:srgbClr val="00B0F0"/>
                </a:solidFill>
              </a:rPr>
              <a:t>. </a:t>
            </a:r>
            <a:r>
              <a:rPr lang="en-US" sz="3000" smtClean="0"/>
              <a:t>emoji			</a:t>
            </a:r>
            <a:r>
              <a:rPr lang="en-US" sz="3000" smtClean="0">
                <a:solidFill>
                  <a:srgbClr val="00B0F0"/>
                </a:solidFill>
              </a:rPr>
              <a:t>C</a:t>
            </a:r>
            <a:r>
              <a:rPr lang="en-US" sz="3000">
                <a:solidFill>
                  <a:srgbClr val="00B0F0"/>
                </a:solidFill>
              </a:rPr>
              <a:t>. </a:t>
            </a:r>
            <a:r>
              <a:rPr lang="en-US" sz="3000" smtClean="0"/>
              <a:t>picture</a:t>
            </a:r>
            <a:endParaRPr lang="en-US" sz="300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F26649"/>
                </a:solidFill>
              </a:rPr>
              <a:t>2</a:t>
            </a:r>
            <a:r>
              <a:rPr lang="en-US" sz="3000" b="1">
                <a:solidFill>
                  <a:srgbClr val="F26649"/>
                </a:solidFill>
              </a:rPr>
              <a:t>. </a:t>
            </a:r>
            <a:r>
              <a:rPr lang="en-US" sz="3000"/>
              <a:t>We had a ______ with </a:t>
            </a:r>
            <a:r>
              <a:rPr lang="en-US" sz="3000"/>
              <a:t>students </a:t>
            </a:r>
            <a:r>
              <a:rPr lang="en-US" sz="3000" smtClean="0"/>
              <a:t>from diﬀerent </a:t>
            </a:r>
            <a:r>
              <a:rPr lang="en-US" sz="3000"/>
              <a:t>countries yesterday.</a:t>
            </a:r>
            <a:endParaRPr lang="en-US" sz="300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smtClean="0">
                <a:solidFill>
                  <a:srgbClr val="00B0F0"/>
                </a:solidFill>
              </a:rPr>
              <a:t>A. </a:t>
            </a:r>
            <a:r>
              <a:rPr lang="en-US" sz="3000" smtClean="0"/>
              <a:t>video conference</a:t>
            </a:r>
            <a:r>
              <a:rPr lang="en-US" sz="3000" dirty="0"/>
              <a:t>	</a:t>
            </a:r>
            <a:r>
              <a:rPr lang="en-US" sz="3000" smtClean="0">
                <a:solidFill>
                  <a:srgbClr val="00B0F0"/>
                </a:solidFill>
              </a:rPr>
              <a:t>B</a:t>
            </a:r>
            <a:r>
              <a:rPr lang="en-US" sz="3000" smtClean="0">
                <a:solidFill>
                  <a:srgbClr val="00B0F0"/>
                </a:solidFill>
              </a:rPr>
              <a:t>. </a:t>
            </a:r>
            <a:r>
              <a:rPr lang="en-US" sz="3000" smtClean="0"/>
              <a:t>video group</a:t>
            </a:r>
            <a:r>
              <a:rPr lang="en-US" sz="3000"/>
              <a:t>	</a:t>
            </a:r>
            <a:r>
              <a:rPr lang="en-US" sz="3000" smtClean="0"/>
              <a:t>	</a:t>
            </a:r>
            <a:r>
              <a:rPr lang="en-US" sz="3000" smtClean="0">
                <a:solidFill>
                  <a:srgbClr val="00B0F0"/>
                </a:solidFill>
              </a:rPr>
              <a:t>C</a:t>
            </a:r>
            <a:r>
              <a:rPr lang="en-US" sz="3000" smtClean="0">
                <a:solidFill>
                  <a:srgbClr val="00B0F0"/>
                </a:solidFill>
              </a:rPr>
              <a:t>. </a:t>
            </a:r>
            <a:r>
              <a:rPr lang="en-US" sz="3000"/>
              <a:t>private </a:t>
            </a:r>
            <a:r>
              <a:rPr lang="en-US" sz="3000" smtClean="0"/>
              <a:t>message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0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smtClean="0">
                <a:solidFill>
                  <a:srgbClr val="F26649"/>
                </a:solidFill>
              </a:rPr>
              <a:t>3. </a:t>
            </a:r>
            <a:r>
              <a:rPr lang="en-US" sz="3000"/>
              <a:t>The results of the ______ </a:t>
            </a:r>
            <a:r>
              <a:rPr lang="en-US" sz="3000"/>
              <a:t>were </a:t>
            </a:r>
            <a:r>
              <a:rPr lang="en-US" sz="3000" smtClean="0"/>
              <a:t>very interesting</a:t>
            </a:r>
            <a:r>
              <a:rPr lang="en-US" sz="300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>
                <a:solidFill>
                  <a:srgbClr val="00B0F0"/>
                </a:solidFill>
              </a:rPr>
              <a:t>A</a:t>
            </a:r>
            <a:r>
              <a:rPr lang="en-US" sz="3000">
                <a:solidFill>
                  <a:srgbClr val="00B0F0"/>
                </a:solidFill>
              </a:rPr>
              <a:t>. </a:t>
            </a:r>
            <a:r>
              <a:rPr lang="en-US" sz="3000"/>
              <a:t>finding</a:t>
            </a:r>
            <a:r>
              <a:rPr lang="en-US" sz="3000"/>
              <a:t>	</a:t>
            </a:r>
            <a:r>
              <a:rPr lang="en-US" sz="3000" smtClean="0"/>
              <a:t>		</a:t>
            </a:r>
            <a:r>
              <a:rPr lang="en-US" sz="3000" smtClean="0">
                <a:solidFill>
                  <a:srgbClr val="00B0F0"/>
                </a:solidFill>
              </a:rPr>
              <a:t>B</a:t>
            </a:r>
            <a:r>
              <a:rPr lang="en-US" sz="3000">
                <a:solidFill>
                  <a:srgbClr val="00B0F0"/>
                </a:solidFill>
              </a:rPr>
              <a:t>. </a:t>
            </a:r>
            <a:r>
              <a:rPr lang="en-US" sz="3000"/>
              <a:t>communication</a:t>
            </a:r>
            <a:r>
              <a:rPr lang="en-US" sz="3000"/>
              <a:t>	</a:t>
            </a:r>
            <a:r>
              <a:rPr lang="en-US" sz="3000" smtClean="0">
                <a:solidFill>
                  <a:srgbClr val="00B0F0"/>
                </a:solidFill>
              </a:rPr>
              <a:t>C</a:t>
            </a:r>
            <a:r>
              <a:rPr lang="en-US" sz="3000">
                <a:solidFill>
                  <a:srgbClr val="00B0F0"/>
                </a:solidFill>
              </a:rPr>
              <a:t>. </a:t>
            </a:r>
            <a:r>
              <a:rPr lang="en-US" sz="3000"/>
              <a:t>experiment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000" dirty="0"/>
          </a:p>
        </p:txBody>
      </p:sp>
      <p:sp>
        <p:nvSpPr>
          <p:cNvPr id="26" name="Oval 25"/>
          <p:cNvSpPr/>
          <p:nvPr/>
        </p:nvSpPr>
        <p:spPr>
          <a:xfrm>
            <a:off x="4108850" y="3059442"/>
            <a:ext cx="485775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51112" y="4340379"/>
            <a:ext cx="485775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7794887" y="5588535"/>
            <a:ext cx="485775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76062"/>
            <a:ext cx="80226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best answer A, B, or C.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idx="1"/>
          </p:nvPr>
        </p:nvSpPr>
        <p:spPr>
          <a:xfrm>
            <a:off x="487067" y="2472762"/>
            <a:ext cx="11269345" cy="26040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smtClean="0">
                <a:solidFill>
                  <a:srgbClr val="F26649"/>
                </a:solidFill>
              </a:rPr>
              <a:t>4. </a:t>
            </a:r>
            <a:r>
              <a:rPr lang="en-US" sz="3000"/>
              <a:t>When you look at the ______ </a:t>
            </a:r>
            <a:r>
              <a:rPr lang="en-US" sz="3000"/>
              <a:t>for </a:t>
            </a:r>
            <a:r>
              <a:rPr lang="en-US" sz="3000" smtClean="0"/>
              <a:t>too long</a:t>
            </a:r>
            <a:r>
              <a:rPr lang="en-US" sz="3000"/>
              <a:t>, your eyes may get tired.</a:t>
            </a:r>
            <a:endParaRPr lang="en-US" sz="3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smtClean="0">
                <a:solidFill>
                  <a:srgbClr val="00B0F0"/>
                </a:solidFill>
              </a:rPr>
              <a:t>A. </a:t>
            </a:r>
            <a:r>
              <a:rPr lang="en-US" sz="3000"/>
              <a:t>contact lenses</a:t>
            </a:r>
            <a:r>
              <a:rPr lang="en-US" sz="3000"/>
              <a:t>	</a:t>
            </a:r>
            <a:r>
              <a:rPr lang="en-US" sz="3000" smtClean="0"/>
              <a:t>	</a:t>
            </a:r>
            <a:r>
              <a:rPr lang="en-US" sz="3000" smtClean="0">
                <a:solidFill>
                  <a:srgbClr val="00B0F0"/>
                </a:solidFill>
              </a:rPr>
              <a:t>B</a:t>
            </a:r>
            <a:r>
              <a:rPr lang="en-US" sz="3000">
                <a:solidFill>
                  <a:srgbClr val="00B0F0"/>
                </a:solidFill>
              </a:rPr>
              <a:t>. </a:t>
            </a:r>
            <a:r>
              <a:rPr lang="en-US" sz="3000"/>
              <a:t>computer screen	</a:t>
            </a:r>
            <a:r>
              <a:rPr lang="en-US" sz="3000"/>
              <a:t>	</a:t>
            </a:r>
            <a:r>
              <a:rPr lang="en-US" sz="3000" smtClean="0">
                <a:solidFill>
                  <a:srgbClr val="00B0F0"/>
                </a:solidFill>
              </a:rPr>
              <a:t>C</a:t>
            </a:r>
            <a:r>
              <a:rPr lang="en-US" sz="3000">
                <a:solidFill>
                  <a:srgbClr val="00B0F0"/>
                </a:solidFill>
              </a:rPr>
              <a:t>. </a:t>
            </a:r>
            <a:r>
              <a:rPr lang="en-US" sz="3000"/>
              <a:t>online class</a:t>
            </a:r>
            <a:endParaRPr lang="en-US" sz="300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smtClean="0">
                <a:solidFill>
                  <a:srgbClr val="F26649"/>
                </a:solidFill>
              </a:rPr>
              <a:t>5. </a:t>
            </a:r>
            <a:r>
              <a:rPr lang="en-US" sz="3000"/>
              <a:t>Do you know how many stars </a:t>
            </a:r>
            <a:r>
              <a:rPr lang="en-US" sz="3000"/>
              <a:t>there </a:t>
            </a:r>
            <a:r>
              <a:rPr lang="en-US" sz="3000" smtClean="0"/>
              <a:t>are in </a:t>
            </a:r>
            <a:r>
              <a:rPr lang="en-US" sz="3000"/>
              <a:t>the ______?</a:t>
            </a:r>
            <a:endParaRPr lang="en-US" sz="300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smtClean="0">
                <a:solidFill>
                  <a:srgbClr val="00B0F0"/>
                </a:solidFill>
              </a:rPr>
              <a:t>A. </a:t>
            </a:r>
            <a:r>
              <a:rPr lang="en-US" sz="3000"/>
              <a:t>spaceship</a:t>
            </a:r>
            <a:r>
              <a:rPr lang="en-US" sz="3000"/>
              <a:t>	</a:t>
            </a:r>
            <a:r>
              <a:rPr lang="en-US" sz="3000" smtClean="0"/>
              <a:t>	</a:t>
            </a:r>
            <a:r>
              <a:rPr lang="en-US" sz="3000" smtClean="0">
                <a:solidFill>
                  <a:srgbClr val="00B0F0"/>
                </a:solidFill>
              </a:rPr>
              <a:t>B</a:t>
            </a:r>
            <a:r>
              <a:rPr lang="en-US" sz="3000" smtClean="0">
                <a:solidFill>
                  <a:srgbClr val="00B0F0"/>
                </a:solidFill>
              </a:rPr>
              <a:t>. </a:t>
            </a:r>
            <a:r>
              <a:rPr lang="en-US" sz="3000"/>
              <a:t>planet</a:t>
            </a:r>
            <a:r>
              <a:rPr lang="en-US" sz="3000"/>
              <a:t>	</a:t>
            </a:r>
            <a:r>
              <a:rPr lang="en-US" sz="3000" smtClean="0"/>
              <a:t>			</a:t>
            </a:r>
            <a:r>
              <a:rPr lang="en-US" sz="3000" smtClean="0">
                <a:solidFill>
                  <a:srgbClr val="00B0F0"/>
                </a:solidFill>
              </a:rPr>
              <a:t>C</a:t>
            </a:r>
            <a:r>
              <a:rPr lang="en-US" sz="3000" smtClean="0">
                <a:solidFill>
                  <a:srgbClr val="00B0F0"/>
                </a:solidFill>
              </a:rPr>
              <a:t>. </a:t>
            </a:r>
            <a:r>
              <a:rPr lang="en-US" sz="3000"/>
              <a:t>galaxy</a:t>
            </a:r>
          </a:p>
        </p:txBody>
      </p:sp>
      <p:sp>
        <p:nvSpPr>
          <p:cNvPr id="11" name="Oval 10"/>
          <p:cNvSpPr/>
          <p:nvPr/>
        </p:nvSpPr>
        <p:spPr>
          <a:xfrm>
            <a:off x="4108850" y="3116592"/>
            <a:ext cx="485775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699762" y="4388004"/>
            <a:ext cx="485775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9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965" y="1113155"/>
            <a:ext cx="961517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the suitable form of the word given.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7206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694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45745" y="1716395"/>
            <a:ext cx="11766550" cy="47705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1. </a:t>
            </a:r>
            <a:r>
              <a:rPr lang="en-US" sz="3200" smtClean="0"/>
              <a:t>Scientists </a:t>
            </a:r>
            <a:r>
              <a:rPr lang="en-US" sz="3200"/>
              <a:t>are interested in </a:t>
            </a:r>
            <a:r>
              <a:rPr lang="en-US" sz="3200" smtClean="0"/>
              <a:t>the ________ of </a:t>
            </a:r>
            <a:r>
              <a:rPr lang="en-US" sz="3200"/>
              <a:t>life on Mars. </a:t>
            </a:r>
            <a:r>
              <a:rPr lang="en-US" sz="3200" i="1">
                <a:solidFill>
                  <a:srgbClr val="00B0F0"/>
                </a:solidFill>
              </a:rPr>
              <a:t>(possible</a:t>
            </a:r>
            <a:r>
              <a:rPr lang="en-US" sz="3200" i="1" smtClean="0">
                <a:solidFill>
                  <a:srgbClr val="00B0F0"/>
                </a:solidFill>
              </a:rPr>
              <a:t>)</a:t>
            </a:r>
          </a:p>
          <a:p>
            <a:endParaRPr lang="en-US" sz="1200"/>
          </a:p>
          <a:p>
            <a:r>
              <a:rPr lang="en-US" sz="3200" b="1">
                <a:solidFill>
                  <a:srgbClr val="F26649"/>
                </a:solidFill>
              </a:rPr>
              <a:t>2. </a:t>
            </a:r>
            <a:r>
              <a:rPr lang="en-US" sz="3200"/>
              <a:t>We can use </a:t>
            </a:r>
            <a:r>
              <a:rPr lang="en-US" sz="3200" smtClean="0"/>
              <a:t>face __________ to </a:t>
            </a:r>
            <a:r>
              <a:rPr lang="en-US" sz="3200"/>
              <a:t>identify people. </a:t>
            </a:r>
            <a:r>
              <a:rPr lang="en-US" sz="3200" i="1">
                <a:solidFill>
                  <a:srgbClr val="00B0F0"/>
                </a:solidFill>
              </a:rPr>
              <a:t>(recognise</a:t>
            </a:r>
            <a:r>
              <a:rPr lang="en-US" sz="3200" i="1" smtClean="0">
                <a:solidFill>
                  <a:srgbClr val="00B0F0"/>
                </a:solidFill>
              </a:rPr>
              <a:t>)</a:t>
            </a:r>
          </a:p>
          <a:p>
            <a:endParaRPr lang="en-US" sz="1200"/>
          </a:p>
          <a:p>
            <a:r>
              <a:rPr lang="en-US" sz="3200" b="1">
                <a:solidFill>
                  <a:srgbClr val="F26649"/>
                </a:solidFill>
              </a:rPr>
              <a:t>3.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When we communicate using  echnology, it is called </a:t>
            </a:r>
            <a:r>
              <a:rPr lang="en-US" sz="3200" smtClean="0"/>
              <a:t>digital</a:t>
            </a:r>
            <a:br>
              <a:rPr lang="en-US" sz="3200" smtClean="0"/>
            </a:br>
            <a:r>
              <a:rPr lang="en-US" sz="3200" smtClean="0"/>
              <a:t>_____________. </a:t>
            </a:r>
            <a:r>
              <a:rPr lang="en-US" sz="3200" i="1">
                <a:solidFill>
                  <a:srgbClr val="00B0F0"/>
                </a:solidFill>
              </a:rPr>
              <a:t>(communicate</a:t>
            </a:r>
            <a:r>
              <a:rPr lang="en-US" sz="3200" i="1" smtClean="0">
                <a:solidFill>
                  <a:srgbClr val="00B0F0"/>
                </a:solidFill>
              </a:rPr>
              <a:t>)</a:t>
            </a:r>
          </a:p>
          <a:p>
            <a:endParaRPr lang="en-US" sz="1200"/>
          </a:p>
          <a:p>
            <a:r>
              <a:rPr lang="en-US" sz="3200" b="1">
                <a:solidFill>
                  <a:srgbClr val="F26649"/>
                </a:solidFill>
              </a:rPr>
              <a:t>4. </a:t>
            </a:r>
            <a:r>
              <a:rPr lang="en-US" sz="3200"/>
              <a:t>The </a:t>
            </a:r>
            <a:r>
              <a:rPr lang="en-US" sz="3200" smtClean="0"/>
              <a:t>Internet __________ is </a:t>
            </a:r>
            <a:r>
              <a:rPr lang="en-US" sz="3200"/>
              <a:t>slow here, so we can’t get in the chat room.</a:t>
            </a:r>
            <a:r>
              <a:rPr lang="en-US" sz="3200" i="1"/>
              <a:t> </a:t>
            </a:r>
            <a:r>
              <a:rPr lang="en-US" sz="3200" i="1">
                <a:solidFill>
                  <a:srgbClr val="00B0F0"/>
                </a:solidFill>
              </a:rPr>
              <a:t>(connect</a:t>
            </a:r>
            <a:r>
              <a:rPr lang="en-US" sz="3200" i="1" smtClean="0">
                <a:solidFill>
                  <a:srgbClr val="00B0F0"/>
                </a:solidFill>
              </a:rPr>
              <a:t>)</a:t>
            </a:r>
          </a:p>
          <a:p>
            <a:endParaRPr lang="en-US" sz="1200"/>
          </a:p>
          <a:p>
            <a:r>
              <a:rPr lang="en-US" sz="3200" b="1">
                <a:solidFill>
                  <a:srgbClr val="F26649"/>
                </a:solidFill>
              </a:rPr>
              <a:t>5.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Do you think </a:t>
            </a:r>
            <a:r>
              <a:rPr lang="en-US" sz="3200" smtClean="0"/>
              <a:t>this _________ </a:t>
            </a:r>
            <a:r>
              <a:rPr lang="en-US" sz="3200"/>
              <a:t>machine will be cheaper in the future? </a:t>
            </a:r>
            <a:r>
              <a:rPr lang="en-US" sz="3200" i="1">
                <a:solidFill>
                  <a:srgbClr val="00B0F0"/>
                </a:solidFill>
              </a:rPr>
              <a:t>(translate)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723891" y="1722728"/>
            <a:ext cx="197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</a:rPr>
              <a:t>possibility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481069" y="2391944"/>
            <a:ext cx="217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</a:rPr>
              <a:t>recognition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294085" y="3557743"/>
            <a:ext cx="2808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</a:rPr>
              <a:t>communication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2911476" y="4233292"/>
            <a:ext cx="2037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</a:rPr>
              <a:t>connection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3555363" y="5379162"/>
            <a:ext cx="2028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</a:rPr>
              <a:t>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4" grpId="0"/>
      <p:bldP spid="14" grpId="1"/>
      <p:bldP spid="15" grpId="0"/>
      <p:bldP spid="15" grpId="1"/>
      <p:bldP spid="25" grpId="0"/>
      <p:bldP spid="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5397" y="1400933"/>
            <a:ext cx="961517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the suitable form of the word given.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2792" y="142500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577" y="13223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ontent Placeholder 1"/>
          <p:cNvSpPr>
            <a:spLocks noGrp="1"/>
          </p:cNvSpPr>
          <p:nvPr>
            <p:ph idx="1"/>
          </p:nvPr>
        </p:nvSpPr>
        <p:spPr>
          <a:xfrm>
            <a:off x="487067" y="2429341"/>
            <a:ext cx="11130681" cy="2499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/>
              <a:t>The </a:t>
            </a:r>
            <a:r>
              <a:rPr lang="en-US" sz="3200" u="sng"/>
              <a:t>scientists</a:t>
            </a:r>
            <a:r>
              <a:rPr lang="en-US" sz="3200"/>
              <a:t> did an experiment </a:t>
            </a:r>
            <a:r>
              <a:rPr lang="en-US" sz="3200" u="sng"/>
              <a:t>on</a:t>
            </a:r>
            <a:r>
              <a:rPr lang="en-US" sz="3200"/>
              <a:t> </a:t>
            </a:r>
            <a:r>
              <a:rPr lang="en-US" sz="3200"/>
              <a:t>three </a:t>
            </a:r>
            <a:r>
              <a:rPr lang="en-US" sz="3200" u="sng"/>
              <a:t>hours</a:t>
            </a:r>
            <a:r>
              <a:rPr lang="en-US" sz="3200"/>
              <a:t> yesterday.</a:t>
            </a:r>
            <a:endParaRPr lang="en-US" sz="320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r>
              <a:rPr lang="en-US" sz="3200" b="1" smtClean="0">
                <a:solidFill>
                  <a:srgbClr val="E0702A"/>
                </a:solidFill>
              </a:rPr>
              <a:t>2. </a:t>
            </a:r>
            <a:r>
              <a:rPr lang="en-US" sz="3200"/>
              <a:t>Do you </a:t>
            </a:r>
            <a:r>
              <a:rPr lang="en-US" sz="3200" u="sng"/>
              <a:t>think</a:t>
            </a:r>
            <a:r>
              <a:rPr lang="en-US" sz="3200"/>
              <a:t> robot teachers </a:t>
            </a:r>
            <a:r>
              <a:rPr lang="en-US" sz="3200" u="sng"/>
              <a:t>will</a:t>
            </a:r>
            <a:r>
              <a:rPr lang="en-US" sz="3200"/>
              <a:t> </a:t>
            </a:r>
            <a:r>
              <a:rPr lang="en-US" sz="3200"/>
              <a:t>replace human teachers </a:t>
            </a:r>
            <a:r>
              <a:rPr lang="en-US" sz="3200" u="sng"/>
              <a:t>by</a:t>
            </a:r>
            <a:r>
              <a:rPr lang="en-US" sz="3200"/>
              <a:t> 20 years?</a:t>
            </a:r>
            <a:endParaRPr lang="en-US" sz="3200" smtClean="0"/>
          </a:p>
          <a:p>
            <a:pPr marL="0" indent="0">
              <a:buNone/>
            </a:pPr>
            <a:endParaRPr lang="en-US" sz="2500"/>
          </a:p>
          <a:p>
            <a:pPr marL="0" indent="0">
              <a:buNone/>
            </a:pPr>
            <a:r>
              <a:rPr lang="en-US" sz="3200" b="1" smtClean="0">
                <a:solidFill>
                  <a:srgbClr val="E0702A"/>
                </a:solidFill>
              </a:rPr>
              <a:t>3. </a:t>
            </a:r>
            <a:r>
              <a:rPr lang="en-US" sz="3200" u="sng"/>
              <a:t>These</a:t>
            </a:r>
            <a:r>
              <a:rPr lang="en-US" sz="3200"/>
              <a:t> contact lenses are </a:t>
            </a:r>
            <a:r>
              <a:rPr lang="en-US" sz="3200" u="sng"/>
              <a:t>mine</a:t>
            </a:r>
            <a:r>
              <a:rPr lang="en-US" sz="3200"/>
              <a:t>; </a:t>
            </a:r>
            <a:r>
              <a:rPr lang="en-US" sz="3200"/>
              <a:t>they aren’t </a:t>
            </a:r>
            <a:r>
              <a:rPr lang="en-US" sz="3200" u="sng" smtClean="0"/>
              <a:t>your</a:t>
            </a:r>
            <a:r>
              <a:rPr lang="en-US" sz="3200" smtClean="0"/>
              <a:t>.</a:t>
            </a:r>
            <a:endParaRPr lang="en-US" sz="3200" u="sng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2175625" y="2841153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99784" y="2810376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99619" y="2810376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94268" y="2871931"/>
            <a:ext cx="964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 </a:t>
            </a:r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on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398736" y="2887586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94875" y="3854285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11139" y="3846430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412868" y="3846430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801115" y="3885063"/>
            <a:ext cx="964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 </a:t>
            </a:r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in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405583" y="3900718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32373" y="5316961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35481" y="5325441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199619" y="5317586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587866" y="5356219"/>
            <a:ext cx="158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 </a:t>
            </a:r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yours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192334" y="5371874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4127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3" grpId="0"/>
      <p:bldP spid="34" grpId="0" animBg="1"/>
      <p:bldP spid="38" grpId="0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5397" y="1400933"/>
            <a:ext cx="961517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the suitable form of the word given.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2792" y="142500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577" y="13223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ontent Placeholder 1"/>
          <p:cNvSpPr>
            <a:spLocks noGrp="1"/>
          </p:cNvSpPr>
          <p:nvPr>
            <p:ph idx="1"/>
          </p:nvPr>
        </p:nvSpPr>
        <p:spPr>
          <a:xfrm>
            <a:off x="487067" y="2429341"/>
            <a:ext cx="11130681" cy="2499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smtClean="0">
                <a:solidFill>
                  <a:srgbClr val="E0702A"/>
                </a:solidFill>
              </a:rPr>
              <a:t>4. </a:t>
            </a:r>
            <a:r>
              <a:rPr lang="en-US" sz="3200"/>
              <a:t>This </a:t>
            </a:r>
            <a:r>
              <a:rPr lang="en-US" sz="3200" u="sng"/>
              <a:t>is</a:t>
            </a:r>
            <a:r>
              <a:rPr lang="en-US" sz="3200"/>
              <a:t> Ann, a friend </a:t>
            </a:r>
            <a:r>
              <a:rPr lang="en-US" sz="3200" u="sng"/>
              <a:t>in</a:t>
            </a:r>
            <a:r>
              <a:rPr lang="en-US" sz="3200"/>
              <a:t> mine </a:t>
            </a:r>
            <a:r>
              <a:rPr lang="en-US" sz="3200" u="sng"/>
              <a:t>from</a:t>
            </a:r>
            <a:r>
              <a:rPr lang="en-US" sz="3200"/>
              <a:t> the </a:t>
            </a:r>
            <a:r>
              <a:rPr lang="en-US" sz="3200"/>
              <a:t>UK</a:t>
            </a:r>
            <a:r>
              <a:rPr lang="en-US" sz="3200" smtClean="0"/>
              <a:t>.</a:t>
            </a:r>
            <a:endParaRPr lang="en-US" sz="320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/>
              <a:t>You should </a:t>
            </a:r>
            <a:r>
              <a:rPr lang="en-US" sz="3200" u="sng"/>
              <a:t>be</a:t>
            </a:r>
            <a:r>
              <a:rPr lang="en-US" sz="3200"/>
              <a:t> at school </a:t>
            </a:r>
            <a:r>
              <a:rPr lang="en-US" sz="3200" u="sng"/>
              <a:t>for</a:t>
            </a:r>
            <a:r>
              <a:rPr lang="en-US" sz="3200"/>
              <a:t> 7:00 </a:t>
            </a:r>
            <a:r>
              <a:rPr lang="en-US" sz="3200"/>
              <a:t>a.m</a:t>
            </a:r>
            <a:r>
              <a:rPr lang="en-US" sz="3200"/>
              <a:t>., so hurry </a:t>
            </a:r>
            <a:r>
              <a:rPr lang="en-US" sz="3200" u="sng"/>
              <a:t>up</a:t>
            </a:r>
            <a:r>
              <a:rPr lang="en-US" sz="3200"/>
              <a:t>.</a:t>
            </a:r>
            <a:endParaRPr lang="en-US" sz="2500"/>
          </a:p>
        </p:txBody>
      </p:sp>
      <p:sp>
        <p:nvSpPr>
          <p:cNvPr id="24" name="Rectangle 23"/>
          <p:cNvSpPr/>
          <p:nvPr/>
        </p:nvSpPr>
        <p:spPr>
          <a:xfrm>
            <a:off x="1651750" y="2841153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25279" y="2794029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84374" y="2815887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19763" y="2855584"/>
            <a:ext cx="964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 </a:t>
            </a:r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of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224231" y="2871239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71984" y="3854285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65411" y="3853093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745993" y="3845238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37649" y="3887841"/>
            <a:ext cx="1577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 </a:t>
            </a:r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by / at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942116" y="3903496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7161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3" grpId="0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49045"/>
            <a:ext cx="961517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Change these sentences into reported speech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403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37703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35" name="Text Box 34"/>
          <p:cNvSpPr txBox="1"/>
          <p:nvPr/>
        </p:nvSpPr>
        <p:spPr>
          <a:xfrm>
            <a:off x="312420" y="1947098"/>
            <a:ext cx="11795126" cy="41242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1.</a:t>
            </a:r>
            <a:r>
              <a:rPr lang="en-US" sz="3200" smtClean="0"/>
              <a:t> “</a:t>
            </a:r>
            <a:r>
              <a:rPr lang="en-US" sz="3200"/>
              <a:t>What planet do you want to visit?” my friend asked me</a:t>
            </a:r>
            <a:r>
              <a:rPr lang="en-US" sz="3200" smtClean="0"/>
              <a:t>.</a:t>
            </a:r>
          </a:p>
          <a:p>
            <a:endParaRPr lang="en-US" sz="4400"/>
          </a:p>
          <a:p>
            <a:r>
              <a:rPr lang="en-US" sz="3200" b="1" smtClean="0">
                <a:solidFill>
                  <a:srgbClr val="F26649"/>
                </a:solidFill>
              </a:rPr>
              <a:t>2</a:t>
            </a:r>
            <a:r>
              <a:rPr lang="en-US" sz="3200" b="1">
                <a:solidFill>
                  <a:srgbClr val="F26649"/>
                </a:solidFill>
              </a:rPr>
              <a:t>. </a:t>
            </a:r>
            <a:r>
              <a:rPr lang="en-US" sz="3200"/>
              <a:t>“I’m now reading a book about future ways of communication,”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she </a:t>
            </a:r>
            <a:r>
              <a:rPr lang="en-US" sz="3200"/>
              <a:t>told me.</a:t>
            </a:r>
          </a:p>
          <a:p>
            <a:endParaRPr lang="en-US" sz="6000"/>
          </a:p>
          <a:p>
            <a:r>
              <a:rPr lang="en-US" sz="3200" b="1">
                <a:solidFill>
                  <a:srgbClr val="F26649"/>
                </a:solidFill>
              </a:rPr>
              <a:t>3. </a:t>
            </a:r>
            <a:r>
              <a:rPr lang="en-US" sz="3200"/>
              <a:t>“How will teachers check attendance inthe future?” Lan asked Nam.</a:t>
            </a:r>
          </a:p>
          <a:p>
            <a:endParaRPr lang="en-US" sz="3200"/>
          </a:p>
        </p:txBody>
      </p:sp>
      <p:sp>
        <p:nvSpPr>
          <p:cNvPr id="36" name="Text Box 35"/>
          <p:cNvSpPr txBox="1"/>
          <p:nvPr/>
        </p:nvSpPr>
        <p:spPr>
          <a:xfrm>
            <a:off x="333057" y="2481353"/>
            <a:ext cx="11344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7030A0"/>
                </a:solidFill>
                <a:sym typeface="+mn-ea"/>
              </a:rPr>
              <a:t>→ My </a:t>
            </a:r>
            <a:r>
              <a:rPr lang="en-US" sz="3200" dirty="0">
                <a:solidFill>
                  <a:srgbClr val="7030A0"/>
                </a:solidFill>
                <a:sym typeface="+mn-ea"/>
              </a:rPr>
              <a:t>friend asked me what planet I wanted to visit. 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333057" y="4009201"/>
            <a:ext cx="11527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  <a:sym typeface="+mn-ea"/>
              </a:rPr>
              <a:t>→ She </a:t>
            </a:r>
            <a:r>
              <a:rPr lang="en-US" sz="3200" dirty="0">
                <a:solidFill>
                  <a:srgbClr val="7030A0"/>
                </a:solidFill>
                <a:sym typeface="+mn-ea"/>
              </a:rPr>
              <a:t>told me (that) she was reading a book about future ways of communication then</a:t>
            </a:r>
            <a:r>
              <a:rPr lang="en-US" sz="3200">
                <a:solidFill>
                  <a:srgbClr val="7030A0"/>
                </a:solidFill>
                <a:sym typeface="+mn-ea"/>
              </a:rPr>
              <a:t>. </a:t>
            </a:r>
            <a:endParaRPr lang="en-US" sz="3200" dirty="0">
              <a:solidFill>
                <a:srgbClr val="7030A0"/>
              </a:solidFill>
              <a:sym typeface="+mn-ea"/>
            </a:endParaRPr>
          </a:p>
        </p:txBody>
      </p:sp>
      <p:sp>
        <p:nvSpPr>
          <p:cNvPr id="38" name="Text Box 37"/>
          <p:cNvSpPr txBox="1"/>
          <p:nvPr/>
        </p:nvSpPr>
        <p:spPr>
          <a:xfrm>
            <a:off x="333057" y="5478492"/>
            <a:ext cx="11527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  <a:sym typeface="+mn-ea"/>
              </a:rPr>
              <a:t>→ Lan </a:t>
            </a:r>
            <a:r>
              <a:rPr lang="en-US" sz="3200" dirty="0">
                <a:solidFill>
                  <a:srgbClr val="7030A0"/>
                </a:solidFill>
                <a:sym typeface="+mn-ea"/>
              </a:rPr>
              <a:t>asked Nam how teachers would check attendance in the future.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49045"/>
            <a:ext cx="961517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Change these sentences into reported speech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403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37703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35" name="Text Box 34"/>
          <p:cNvSpPr txBox="1"/>
          <p:nvPr/>
        </p:nvSpPr>
        <p:spPr>
          <a:xfrm>
            <a:off x="312420" y="1947098"/>
            <a:ext cx="11593830" cy="38472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4.</a:t>
            </a:r>
            <a:r>
              <a:rPr lang="en-US" sz="3200" smtClean="0"/>
              <a:t> </a:t>
            </a:r>
            <a:r>
              <a:rPr lang="en-US" sz="3200"/>
              <a:t>“We are having a video conference with other clubs next week,” our club president </a:t>
            </a:r>
            <a:r>
              <a:rPr lang="en-US" sz="3200"/>
              <a:t>said</a:t>
            </a:r>
            <a:r>
              <a:rPr lang="en-US" sz="3200" smtClean="0"/>
              <a:t>.</a:t>
            </a:r>
            <a:endParaRPr lang="en-US" sz="3200" smtClean="0"/>
          </a:p>
          <a:p>
            <a:endParaRPr lang="en-US" sz="8800"/>
          </a:p>
          <a:p>
            <a:r>
              <a:rPr lang="en-US" sz="3200" b="1" smtClean="0">
                <a:solidFill>
                  <a:srgbClr val="F26649"/>
                </a:solidFill>
              </a:rPr>
              <a:t>5. </a:t>
            </a:r>
            <a:r>
              <a:rPr lang="en-US" sz="3200"/>
              <a:t>I asked my mum, “When will there be a full </a:t>
            </a:r>
            <a:r>
              <a:rPr lang="en-US" sz="3200"/>
              <a:t>moon</a:t>
            </a:r>
            <a:r>
              <a:rPr lang="en-US" sz="3200" smtClean="0"/>
              <a:t>?”</a:t>
            </a:r>
            <a:endParaRPr lang="en-US" sz="3200"/>
          </a:p>
          <a:p>
            <a:endParaRPr lang="en-US" sz="6000"/>
          </a:p>
        </p:txBody>
      </p:sp>
      <p:sp>
        <p:nvSpPr>
          <p:cNvPr id="36" name="Text Box 35"/>
          <p:cNvSpPr txBox="1"/>
          <p:nvPr/>
        </p:nvSpPr>
        <p:spPr>
          <a:xfrm>
            <a:off x="312420" y="2978829"/>
            <a:ext cx="11458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  <a:sym typeface="+mn-ea"/>
              </a:rPr>
              <a:t>→ Our club president said (that) we were having a video conference with other clubs the next / following week.</a:t>
            </a:r>
            <a:endParaRPr lang="en-US" sz="3200" dirty="0">
              <a:solidFill>
                <a:srgbClr val="7030A0"/>
              </a:solidFill>
              <a:sym typeface="+mn-ea"/>
            </a:endParaRPr>
          </a:p>
        </p:txBody>
      </p:sp>
      <p:sp>
        <p:nvSpPr>
          <p:cNvPr id="37" name="Text Box 36"/>
          <p:cNvSpPr txBox="1"/>
          <p:nvPr/>
        </p:nvSpPr>
        <p:spPr>
          <a:xfrm>
            <a:off x="312420" y="4795390"/>
            <a:ext cx="1152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  <a:sym typeface="+mn-ea"/>
              </a:rPr>
              <a:t>→ </a:t>
            </a:r>
            <a:r>
              <a:rPr lang="en-US" sz="3200">
                <a:solidFill>
                  <a:srgbClr val="7030A0"/>
                </a:solidFill>
                <a:sym typeface="+mn-ea"/>
              </a:rPr>
              <a:t>I asked my mum when there would be a full moon.</a:t>
            </a:r>
            <a:r>
              <a:rPr lang="en-US" sz="3200" smtClean="0">
                <a:solidFill>
                  <a:srgbClr val="7030A0"/>
                </a:solidFill>
                <a:sym typeface="+mn-ea"/>
              </a:rPr>
              <a:t> </a:t>
            </a:r>
            <a:endParaRPr lang="en-US" sz="3200" dirty="0">
              <a:solidFill>
                <a:srgbClr val="7030A0"/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430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  <p:bldP spid="3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93939"/>
            <a:ext cx="46596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148" y="1664759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268" y="3092645"/>
            <a:ext cx="115313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3600" dirty="0">
                <a:sym typeface="+mn-ea"/>
              </a:rPr>
              <a:t>Review the language they have studied from Unit 10 to 12.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9209" y="127035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6603" y="2552868"/>
            <a:ext cx="8149852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/>
              <a:t>- </a:t>
            </a:r>
            <a:r>
              <a:rPr lang="en-US" sz="4000"/>
              <a:t>Do exercise in the </a:t>
            </a:r>
            <a:r>
              <a:rPr lang="en-US" sz="4000"/>
              <a:t>workbook</a:t>
            </a:r>
            <a:r>
              <a:rPr lang="en-US" sz="4000" smtClean="0"/>
              <a:t>.</a:t>
            </a:r>
            <a:endParaRPr lang="en-US" sz="40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28" y="2706857"/>
            <a:ext cx="3644828" cy="3644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774086"/>
            <a:ext cx="3982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LANGUAGE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0" name="TextBox 40"/>
          <p:cNvSpPr txBox="1"/>
          <p:nvPr/>
        </p:nvSpPr>
        <p:spPr>
          <a:xfrm>
            <a:off x="844474" y="110490"/>
            <a:ext cx="230853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REVIEW</a:t>
            </a:r>
          </a:p>
        </p:txBody>
      </p:sp>
      <p:sp>
        <p:nvSpPr>
          <p:cNvPr id="12" name="TextBox 40"/>
          <p:cNvSpPr txBox="1"/>
          <p:nvPr/>
        </p:nvSpPr>
        <p:spPr>
          <a:xfrm>
            <a:off x="4006281" y="87918"/>
            <a:ext cx="57289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Units </a:t>
            </a:r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10 - 11 - 12 </a:t>
            </a:r>
            <a:endParaRPr lang="en-US" sz="4000" b="1" dirty="0" smtClean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65885" y="2643114"/>
            <a:ext cx="7471410" cy="3583304"/>
            <a:chOff x="2151140" y="2673062"/>
            <a:chExt cx="7471410" cy="3583304"/>
          </a:xfrm>
        </p:grpSpPr>
        <p:pic>
          <p:nvPicPr>
            <p:cNvPr id="2" name="Picture 1" descr="основные-rgb-235513105"/>
            <p:cNvPicPr>
              <a:picLocks noChangeAspect="1"/>
            </p:cNvPicPr>
            <p:nvPr/>
          </p:nvPicPr>
          <p:blipFill rotWithShape="1">
            <a:blip r:embed="rId4"/>
            <a:srcRect t="53500"/>
            <a:stretch/>
          </p:blipFill>
          <p:spPr>
            <a:xfrm>
              <a:off x="2151140" y="4519246"/>
              <a:ext cx="7471410" cy="1737120"/>
            </a:xfrm>
            <a:prstGeom prst="rect">
              <a:avLst/>
            </a:prstGeom>
          </p:spPr>
        </p:pic>
        <p:pic>
          <p:nvPicPr>
            <p:cNvPr id="17" name="Picture 16" descr="основные-rgb-235513105"/>
            <p:cNvPicPr>
              <a:picLocks noChangeAspect="1"/>
            </p:cNvPicPr>
            <p:nvPr/>
          </p:nvPicPr>
          <p:blipFill rotWithShape="1">
            <a:blip r:embed="rId4"/>
            <a:srcRect b="53169"/>
            <a:stretch/>
          </p:blipFill>
          <p:spPr>
            <a:xfrm>
              <a:off x="2151140" y="2673062"/>
              <a:ext cx="7471410" cy="174947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084296" y="110490"/>
            <a:ext cx="712319" cy="709214"/>
            <a:chOff x="2180974" y="148629"/>
            <a:chExt cx="712319" cy="709214"/>
          </a:xfrm>
        </p:grpSpPr>
        <p:sp>
          <p:nvSpPr>
            <p:cNvPr id="20" name="Oval 1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hord 21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033545" y="111103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2780" y="2425122"/>
            <a:ext cx="1945743" cy="61785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91662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942781" y="4948237"/>
            <a:ext cx="194574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GRAMMAR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88838" y="1203968"/>
            <a:ext cx="5929085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Whisper game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5947" y="2020323"/>
            <a:ext cx="5947068" cy="165051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1a: </a:t>
            </a:r>
            <a:r>
              <a:rPr lang="en-US" dirty="0">
                <a:solidFill>
                  <a:schemeClr val="tx1"/>
                </a:solidFill>
              </a:rPr>
              <a:t>Choose the word which has a different </a:t>
            </a:r>
            <a:r>
              <a:rPr lang="en-US">
                <a:solidFill>
                  <a:schemeClr val="tx1"/>
                </a:solidFill>
              </a:rPr>
              <a:t>stress </a:t>
            </a:r>
            <a:r>
              <a:rPr lang="en-US" smtClean="0">
                <a:solidFill>
                  <a:schemeClr val="tx1"/>
                </a:solidFill>
              </a:rPr>
              <a:t>pattern.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1b: </a:t>
            </a:r>
            <a:r>
              <a:rPr lang="en-US" dirty="0">
                <a:solidFill>
                  <a:schemeClr val="tx1"/>
                </a:solidFill>
              </a:rPr>
              <a:t>Read the sentences out loud with the correct stress. How many stressed </a:t>
            </a:r>
            <a:r>
              <a:rPr lang="en-US">
                <a:solidFill>
                  <a:schemeClr val="tx1"/>
                </a:solidFill>
              </a:rPr>
              <a:t>words </a:t>
            </a:r>
            <a:r>
              <a:rPr lang="en-US" smtClean="0">
                <a:solidFill>
                  <a:schemeClr val="tx1"/>
                </a:solidFill>
              </a:rPr>
              <a:t>are </a:t>
            </a:r>
            <a:r>
              <a:rPr lang="en-US" dirty="0">
                <a:solidFill>
                  <a:schemeClr val="tx1"/>
                </a:solidFill>
              </a:rPr>
              <a:t>there in each sentence? 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1c: </a:t>
            </a:r>
            <a:r>
              <a:rPr lang="en-US" dirty="0">
                <a:solidFill>
                  <a:schemeClr val="tx1"/>
                </a:solidFill>
              </a:rPr>
              <a:t>Draw a suitable arrow above each underlined word to show intonation.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0310" y="3866356"/>
            <a:ext cx="5952705" cy="91694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180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Choose the best answer A, B, or C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sz="180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Fill in each blank with the suitable form of the </a:t>
            </a:r>
            <a:r>
              <a:rPr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word </a:t>
            </a:r>
            <a:r>
              <a:rPr sz="180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GB" sz="180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8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8" y="4978817"/>
            <a:ext cx="5931976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>
                <a:solidFill>
                  <a:schemeClr val="tx1"/>
                </a:solidFill>
                <a:cs typeface="Calibri" panose="020F0502020204030204" pitchFamily="34" charset="0"/>
              </a:rPr>
              <a:t>Task </a:t>
            </a:r>
            <a:r>
              <a:rPr lang="en-GB" smtClean="0">
                <a:solidFill>
                  <a:schemeClr val="tx1"/>
                </a:solidFill>
                <a:cs typeface="Calibri" panose="020F0502020204030204" pitchFamily="34" charset="0"/>
              </a:rPr>
              <a:t>4</a:t>
            </a:r>
            <a:r>
              <a:rPr smtClean="0">
                <a:solidFill>
                  <a:schemeClr val="tx1"/>
                </a:solidFill>
                <a:cs typeface="Calibri" panose="020F0502020204030204" pitchFamily="34" charset="0"/>
              </a:rPr>
              <a:t>: </a:t>
            </a:r>
            <a:r>
              <a:rPr>
                <a:solidFill>
                  <a:schemeClr val="tx1"/>
                </a:solidFill>
                <a:cs typeface="Calibri" panose="020F0502020204030204" pitchFamily="34" charset="0"/>
              </a:rPr>
              <a:t>Rewrite the sentences.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>
                <a:solidFill>
                  <a:schemeClr val="tx1"/>
                </a:solidFill>
                <a:cs typeface="Calibri" panose="020F0502020204030204" pitchFamily="34" charset="0"/>
              </a:rPr>
              <a:t>Task </a:t>
            </a:r>
            <a:r>
              <a:rPr lang="en-GB" smtClean="0">
                <a:solidFill>
                  <a:schemeClr val="tx1"/>
                </a:solidFill>
                <a:cs typeface="Calibri" panose="020F0502020204030204" pitchFamily="34" charset="0"/>
              </a:rPr>
              <a:t>5</a:t>
            </a:r>
            <a:r>
              <a:rPr smtClean="0">
                <a:solidFill>
                  <a:schemeClr val="tx1"/>
                </a:solidFill>
                <a:cs typeface="Calibri" panose="020F0502020204030204" pitchFamily="34" charset="0"/>
              </a:rPr>
              <a:t>: </a:t>
            </a:r>
            <a:r>
              <a:rPr>
                <a:solidFill>
                  <a:schemeClr val="tx1"/>
                </a:solidFill>
                <a:cs typeface="Calibri" panose="020F0502020204030204" pitchFamily="34" charset="0"/>
              </a:rPr>
              <a:t>Change the sentences into reported speech.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410577" cy="101596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734049"/>
            <a:ext cx="1355662" cy="118257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4217353"/>
            <a:ext cx="1410577" cy="7308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</a:t>
            </a:r>
            <a:r>
              <a:rPr lang="en-US" sz="2000" b="1">
                <a:solidFill>
                  <a:schemeClr val="bg1"/>
                </a:solidFill>
                <a:sym typeface="+mn-ea"/>
              </a:rPr>
              <a:t>LANGUAGE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79509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248960"/>
            <a:ext cx="1355663" cy="54613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7" y="5754692"/>
            <a:ext cx="5929085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Content Placeholder 6" descr="istockphoto-533247972-612x6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2721" y="3485516"/>
            <a:ext cx="2688612" cy="30643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1975" y="2106295"/>
            <a:ext cx="5810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29358" y="1407795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WHISPER GAME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45330" y="1082677"/>
            <a:ext cx="75641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- Work in teams.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 One students from each team comes to the board.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 Teacher gives them a sentence.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-That person will then whisper what she/he heard to the next person. (Each person can only say, "Can you please repeat that?" one time)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 The last student will speak out loud the sentence.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Content Placeholder 6" descr="istockphoto-533247972-612x6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2721" y="3485516"/>
            <a:ext cx="2688612" cy="30643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1975" y="2106295"/>
            <a:ext cx="5810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29358" y="1407795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WHISPER GAME </a:t>
            </a:r>
          </a:p>
        </p:txBody>
      </p:sp>
      <p:sp>
        <p:nvSpPr>
          <p:cNvPr id="11" name="Text Box 1"/>
          <p:cNvSpPr txBox="1"/>
          <p:nvPr/>
        </p:nvSpPr>
        <p:spPr>
          <a:xfrm>
            <a:off x="4601776" y="2482033"/>
            <a:ext cx="6850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7030A0"/>
                </a:solidFill>
                <a:sym typeface="+mn-ea"/>
              </a:rPr>
              <a:t>1</a:t>
            </a:r>
            <a:r>
              <a:rPr lang="en-US" sz="5400" smtClean="0">
                <a:solidFill>
                  <a:srgbClr val="7030A0"/>
                </a:solidFill>
                <a:sym typeface="+mn-ea"/>
              </a:rPr>
              <a:t>. We </a:t>
            </a:r>
            <a:r>
              <a:rPr lang="en-US" sz="5400" dirty="0">
                <a:solidFill>
                  <a:srgbClr val="7030A0"/>
                </a:solidFill>
                <a:sym typeface="+mn-ea"/>
              </a:rPr>
              <a:t>can’t connect the Internet in this </a:t>
            </a:r>
            <a:r>
              <a:rPr lang="en-US" sz="5400">
                <a:solidFill>
                  <a:srgbClr val="7030A0"/>
                </a:solidFill>
                <a:sym typeface="+mn-ea"/>
              </a:rPr>
              <a:t>room</a:t>
            </a:r>
            <a:r>
              <a:rPr lang="en-US" sz="5400" smtClean="0">
                <a:solidFill>
                  <a:srgbClr val="7030A0"/>
                </a:solidFill>
                <a:sym typeface="+mn-ea"/>
              </a:rPr>
              <a:t>.</a:t>
            </a:r>
            <a:endParaRPr lang="en-US" sz="5400" dirty="0">
              <a:solidFill>
                <a:srgbClr val="7030A0"/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1334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Content Placeholder 6" descr="istockphoto-533247972-612x6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2721" y="3485516"/>
            <a:ext cx="2688612" cy="30643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1975" y="2106295"/>
            <a:ext cx="5810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29358" y="1407795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WHISPER GAME </a:t>
            </a:r>
          </a:p>
        </p:txBody>
      </p:sp>
      <p:sp>
        <p:nvSpPr>
          <p:cNvPr id="11" name="Text Box 1"/>
          <p:cNvSpPr txBox="1"/>
          <p:nvPr/>
        </p:nvSpPr>
        <p:spPr>
          <a:xfrm>
            <a:off x="4601776" y="2482033"/>
            <a:ext cx="7412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7030A0"/>
                </a:solidFill>
                <a:sym typeface="+mn-ea"/>
              </a:rPr>
              <a:t>2</a:t>
            </a:r>
            <a:r>
              <a:rPr lang="en-US" sz="5400" smtClean="0">
                <a:solidFill>
                  <a:srgbClr val="7030A0"/>
                </a:solidFill>
                <a:sym typeface="+mn-ea"/>
              </a:rPr>
              <a:t>. There </a:t>
            </a:r>
            <a:r>
              <a:rPr lang="en-US" sz="5400">
                <a:solidFill>
                  <a:srgbClr val="7030A0"/>
                </a:solidFill>
                <a:sym typeface="+mn-ea"/>
              </a:rPr>
              <a:t>are eigth planets in our solar system.</a:t>
            </a:r>
            <a:endParaRPr lang="en-US" sz="5400">
              <a:solidFill>
                <a:srgbClr val="7030A0"/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4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Content Placeholder 6" descr="istockphoto-533247972-612x6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2721" y="3485516"/>
            <a:ext cx="2688612" cy="30643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1975" y="2106295"/>
            <a:ext cx="5810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29358" y="1407795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WHISPER GAME </a:t>
            </a:r>
          </a:p>
        </p:txBody>
      </p:sp>
      <p:sp>
        <p:nvSpPr>
          <p:cNvPr id="11" name="Text Box 1"/>
          <p:cNvSpPr txBox="1"/>
          <p:nvPr/>
        </p:nvSpPr>
        <p:spPr>
          <a:xfrm>
            <a:off x="4423976" y="2491558"/>
            <a:ext cx="7590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7030A0"/>
                </a:solidFill>
                <a:sym typeface="+mn-ea"/>
              </a:rPr>
              <a:t>3</a:t>
            </a:r>
            <a:r>
              <a:rPr lang="en-US" sz="5400" smtClean="0">
                <a:solidFill>
                  <a:srgbClr val="7030A0"/>
                </a:solidFill>
                <a:sym typeface="+mn-ea"/>
              </a:rPr>
              <a:t>. I </a:t>
            </a:r>
            <a:r>
              <a:rPr lang="en-US" sz="5400">
                <a:solidFill>
                  <a:srgbClr val="7030A0"/>
                </a:solidFill>
                <a:sym typeface="+mn-ea"/>
              </a:rPr>
              <a:t>have one TV, one radio and two tables.</a:t>
            </a:r>
          </a:p>
        </p:txBody>
      </p:sp>
    </p:spTree>
    <p:extLst>
      <p:ext uri="{BB962C8B-B14F-4D97-AF65-F5344CB8AC3E}">
        <p14:creationId xmlns:p14="http://schemas.microsoft.com/office/powerpoint/2010/main" val="12158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82706" y="2709755"/>
            <a:ext cx="111282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26649"/>
                </a:solidFill>
              </a:rPr>
              <a:t>1. </a:t>
            </a:r>
            <a:r>
              <a:rPr lang="en-US" sz="3600" smtClean="0">
                <a:solidFill>
                  <a:srgbClr val="00B0F0"/>
                </a:solidFill>
              </a:rPr>
              <a:t>A</a:t>
            </a:r>
            <a:r>
              <a:rPr lang="en-US" sz="3600">
                <a:solidFill>
                  <a:srgbClr val="00B0F0"/>
                </a:solidFill>
              </a:rPr>
              <a:t>. </a:t>
            </a:r>
            <a:r>
              <a:rPr lang="en-US" sz="3600" smtClean="0"/>
              <a:t>referee	</a:t>
            </a:r>
            <a:r>
              <a:rPr lang="en-US" sz="3600" smtClean="0">
                <a:solidFill>
                  <a:srgbClr val="00B0F0"/>
                </a:solidFill>
              </a:rPr>
              <a:t>B</a:t>
            </a:r>
            <a:r>
              <a:rPr lang="en-US" sz="3600">
                <a:solidFill>
                  <a:srgbClr val="00B0F0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amazing 	</a:t>
            </a:r>
            <a:r>
              <a:rPr lang="en-US" sz="3600" smtClean="0">
                <a:solidFill>
                  <a:srgbClr val="00B0F0"/>
                </a:solidFill>
              </a:rPr>
              <a:t>C</a:t>
            </a:r>
            <a:r>
              <a:rPr lang="en-US" sz="3600">
                <a:solidFill>
                  <a:srgbClr val="00B0F0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historic		</a:t>
            </a:r>
            <a:r>
              <a:rPr lang="en-US" sz="3600" smtClean="0">
                <a:solidFill>
                  <a:srgbClr val="00B0F0"/>
                </a:solidFill>
              </a:rPr>
              <a:t>D</a:t>
            </a:r>
            <a:r>
              <a:rPr lang="en-US" sz="3600">
                <a:solidFill>
                  <a:srgbClr val="00B0F0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invention</a:t>
            </a:r>
          </a:p>
          <a:p>
            <a:endParaRPr lang="en-US" sz="3600"/>
          </a:p>
          <a:p>
            <a:r>
              <a:rPr lang="en-US" sz="3600" b="1" smtClean="0">
                <a:solidFill>
                  <a:srgbClr val="F26649"/>
                </a:solidFill>
              </a:rPr>
              <a:t>2. </a:t>
            </a:r>
            <a:r>
              <a:rPr lang="en-US" sz="3600">
                <a:solidFill>
                  <a:srgbClr val="00B0F0"/>
                </a:solidFill>
              </a:rPr>
              <a:t>A</a:t>
            </a:r>
            <a:r>
              <a:rPr lang="en-US" sz="3600">
                <a:solidFill>
                  <a:srgbClr val="00B0F0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digital	</a:t>
            </a:r>
            <a:r>
              <a:rPr lang="en-US" sz="3600" smtClean="0">
                <a:solidFill>
                  <a:srgbClr val="00B0F0"/>
                </a:solidFill>
              </a:rPr>
              <a:t>B.</a:t>
            </a:r>
            <a:r>
              <a:rPr lang="en-US" sz="3600" smtClean="0"/>
              <a:t> conference	</a:t>
            </a:r>
            <a:r>
              <a:rPr lang="en-US" sz="3600" smtClean="0">
                <a:solidFill>
                  <a:srgbClr val="00B0F0"/>
                </a:solidFill>
              </a:rPr>
              <a:t>C</a:t>
            </a:r>
            <a:r>
              <a:rPr lang="en-US" sz="3600">
                <a:solidFill>
                  <a:srgbClr val="00B0F0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Japanese	</a:t>
            </a:r>
            <a:r>
              <a:rPr lang="en-US" sz="3600" smtClean="0">
                <a:solidFill>
                  <a:srgbClr val="00B0F0"/>
                </a:solidFill>
              </a:rPr>
              <a:t>D</a:t>
            </a:r>
            <a:r>
              <a:rPr lang="en-US" sz="3600">
                <a:solidFill>
                  <a:srgbClr val="00B0F0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difficult</a:t>
            </a:r>
            <a:endParaRPr lang="en-US" sz="3600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1613" y="1171873"/>
            <a:ext cx="9887163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word which has a different stress pattern from that of the others.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58245" y="2820218"/>
            <a:ext cx="512856" cy="48843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49976" y="3880150"/>
            <a:ext cx="569072" cy="54335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2424431" y="2537579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092402" y="2540754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952297" y="2537579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9693274" y="2537579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610029" y="3521531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3898495" y="3553967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9397166" y="3510339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7612799" y="3540751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3647" y="1160622"/>
            <a:ext cx="774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Myriad Pro" pitchFamily="34" charset="0"/>
              </a:rPr>
              <a:t>1a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bldLvl="0" animBg="1"/>
      <p:bldP spid="11" grpId="1" animBg="1"/>
      <p:bldP spid="6" grpId="0"/>
      <p:bldP spid="6" grpId="1"/>
      <p:bldP spid="2" grpId="0"/>
      <p:bldP spid="2" grpId="1"/>
      <p:bldP spid="3" grpId="0"/>
      <p:bldP spid="3" grpId="1"/>
      <p:bldP spid="7" grpId="0"/>
      <p:bldP spid="7" grpId="1"/>
      <p:bldP spid="9" grpId="0"/>
      <p:bldP spid="9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9019" y="1168744"/>
            <a:ext cx="101619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sentences out loud with the correct stress. How many stressed words are there in each sentence? Listen, check, and repeat.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49922" y="2028795"/>
            <a:ext cx="11362373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>
                <a:solidFill>
                  <a:srgbClr val="F26649"/>
                </a:solidFill>
              </a:rPr>
              <a:t>3.</a:t>
            </a:r>
            <a:r>
              <a:rPr lang="en-US" sz="4000">
                <a:solidFill>
                  <a:srgbClr val="F26649"/>
                </a:solidFill>
              </a:rPr>
              <a:t> </a:t>
            </a:r>
            <a:r>
              <a:rPr lang="en-US" sz="4000"/>
              <a:t>How will people travel to work in the future?</a:t>
            </a:r>
          </a:p>
          <a:p>
            <a:endParaRPr lang="en-US" sz="4800"/>
          </a:p>
          <a:p>
            <a:r>
              <a:rPr lang="en-US" sz="4000" b="1">
                <a:solidFill>
                  <a:srgbClr val="F26649"/>
                </a:solidFill>
              </a:rPr>
              <a:t>4.</a:t>
            </a:r>
            <a:r>
              <a:rPr lang="en-US" sz="4000">
                <a:solidFill>
                  <a:srgbClr val="F26649"/>
                </a:solidFill>
              </a:rPr>
              <a:t> </a:t>
            </a:r>
            <a:r>
              <a:rPr lang="en-US" sz="4000" b="1"/>
              <a:t>A:</a:t>
            </a:r>
            <a:r>
              <a:rPr lang="en-US" sz="4000"/>
              <a:t> Will technology replace humans in the future?</a:t>
            </a:r>
          </a:p>
          <a:p>
            <a:endParaRPr lang="en-US" sz="4800"/>
          </a:p>
          <a:p>
            <a:r>
              <a:rPr lang="en-US" sz="4000"/>
              <a:t>  </a:t>
            </a:r>
            <a:r>
              <a:rPr lang="en-US" sz="4000" b="1"/>
              <a:t>  B: </a:t>
            </a:r>
            <a:r>
              <a:rPr lang="en-US" sz="4000"/>
              <a:t>No, it won’t.</a:t>
            </a:r>
          </a:p>
        </p:txBody>
      </p:sp>
      <p:sp>
        <p:nvSpPr>
          <p:cNvPr id="3" name="Oval 2"/>
          <p:cNvSpPr/>
          <p:nvPr/>
        </p:nvSpPr>
        <p:spPr>
          <a:xfrm>
            <a:off x="1192530" y="2049780"/>
            <a:ext cx="1066800" cy="711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26105" y="2107566"/>
            <a:ext cx="788670" cy="653414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19763" y="2159217"/>
            <a:ext cx="640577" cy="520724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67158" y="2044066"/>
            <a:ext cx="1133475" cy="711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911590" y="2128913"/>
            <a:ext cx="461010" cy="551028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1298257" y="2790334"/>
            <a:ext cx="542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=&gt; 5 stressed words. </a:t>
            </a:r>
          </a:p>
        </p:txBody>
      </p:sp>
      <p:sp>
        <p:nvSpPr>
          <p:cNvPr id="15" name="Oval 14"/>
          <p:cNvSpPr/>
          <p:nvPr/>
        </p:nvSpPr>
        <p:spPr>
          <a:xfrm>
            <a:off x="3629978" y="3461656"/>
            <a:ext cx="507048" cy="622398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14658" y="3450875"/>
            <a:ext cx="1122045" cy="711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24332" y="3436664"/>
            <a:ext cx="552768" cy="647389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763125" y="3436664"/>
            <a:ext cx="485775" cy="64739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4"/>
          <p:cNvSpPr txBox="1"/>
          <p:nvPr/>
        </p:nvSpPr>
        <p:spPr>
          <a:xfrm>
            <a:off x="1298257" y="4080658"/>
            <a:ext cx="495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=&gt; 4 stressed words. </a:t>
            </a:r>
          </a:p>
        </p:txBody>
      </p:sp>
      <p:sp>
        <p:nvSpPr>
          <p:cNvPr id="26" name="Oval 25"/>
          <p:cNvSpPr/>
          <p:nvPr/>
        </p:nvSpPr>
        <p:spPr>
          <a:xfrm>
            <a:off x="1703705" y="4792945"/>
            <a:ext cx="626745" cy="620977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927351" y="4719398"/>
            <a:ext cx="1301749" cy="711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27"/>
          <p:cNvSpPr txBox="1"/>
          <p:nvPr/>
        </p:nvSpPr>
        <p:spPr>
          <a:xfrm>
            <a:off x="1270000" y="5440303"/>
            <a:ext cx="4985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=&gt; 2 stressed words.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3698" y="1182137"/>
            <a:ext cx="809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Myriad Pro" pitchFamily="34" charset="0"/>
              </a:rPr>
              <a:t>1b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5" name="Track 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32128" y="1519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61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ldLvl="0" animBg="1"/>
      <p:bldP spid="3" grpId="1" animBg="1"/>
      <p:bldP spid="6" grpId="0" bldLvl="0" animBg="1"/>
      <p:bldP spid="6" grpId="1" animBg="1"/>
      <p:bldP spid="7" grpId="0" bldLvl="0" animBg="1"/>
      <p:bldP spid="7" grpId="1" animBg="1"/>
      <p:bldP spid="9" grpId="0" bldLvl="0" animBg="1"/>
      <p:bldP spid="9" grpId="1" animBg="1"/>
      <p:bldP spid="13" grpId="0" bldLvl="0" animBg="1"/>
      <p:bldP spid="13" grpId="1" animBg="1"/>
      <p:bldP spid="14" grpId="0"/>
      <p:bldP spid="14" grpId="1"/>
      <p:bldP spid="15" grpId="0" bldLvl="0" animBg="1"/>
      <p:bldP spid="15" grpId="1" animBg="1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  <p:bldP spid="25" grpId="0"/>
      <p:bldP spid="25" grpId="1"/>
      <p:bldP spid="26" grpId="0" bldLvl="0" animBg="1"/>
      <p:bldP spid="26" grpId="1" animBg="1"/>
      <p:bldP spid="27" grpId="0" bldLvl="0" animBg="1"/>
      <p:bldP spid="27" grpId="1" animBg="1"/>
      <p:bldP spid="28" grpId="0"/>
      <p:bldP spid="28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953</Words>
  <Application>Microsoft Office PowerPoint</Application>
  <PresentationFormat>Widescreen</PresentationFormat>
  <Paragraphs>191</Paragraphs>
  <Slides>20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Adobe Gothic Std B</vt:lpstr>
      <vt:lpstr>Arial</vt:lpstr>
      <vt:lpstr>Calibri</vt:lpstr>
      <vt:lpstr>Calibri Light</vt:lpstr>
      <vt:lpstr>Myriad Pro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225</cp:revision>
  <dcterms:created xsi:type="dcterms:W3CDTF">2020-12-09T02:04:00Z</dcterms:created>
  <dcterms:modified xsi:type="dcterms:W3CDTF">2023-07-06T08:43:47Z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1033-11.2.0.11440</vt:lpwstr>
  </property>
</Properties>
</file>