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89" r:id="rId3"/>
    <p:sldId id="257" r:id="rId4"/>
    <p:sldId id="261" r:id="rId5"/>
    <p:sldId id="270" r:id="rId6"/>
    <p:sldId id="274" r:id="rId7"/>
    <p:sldId id="287" r:id="rId8"/>
    <p:sldId id="288" r:id="rId9"/>
    <p:sldId id="266" r:id="rId10"/>
  </p:sldIdLst>
  <p:sldSz cx="18288000" cy="10287000"/>
  <p:notesSz cx="6858000" cy="9144000"/>
  <p:embeddedFontLst>
    <p:embeddedFont>
      <p:font typeface="Gill Sans MT" charset="0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Cambria Math" pitchFamily="18" charset="0"/>
      <p:regular r:id="rId20"/>
    </p:embeddedFont>
    <p:embeddedFont>
      <p:font typeface="Merriweather" charset="0"/>
      <p:regular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CEFE-1981-41B4-AF42-E5C4BB9CA3C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FF4A-C438-41FD-81CB-AF4E0F5A1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15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0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783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29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9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12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81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51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19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99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2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474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04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9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3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9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86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70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99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6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01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54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66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7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2" Type="http://schemas.openxmlformats.org/officeDocument/2006/relationships/image" Target="../media/image16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08.svg"/><Relationship Id="rId4" Type="http://schemas.openxmlformats.org/officeDocument/2006/relationships/image" Target="../media/image19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5400000">
            <a:off x="3884781" y="4515725"/>
            <a:ext cx="10289752" cy="18516686"/>
            <a:chOff x="0" y="0"/>
            <a:chExt cx="13719669" cy="24688915"/>
          </a:xfrm>
        </p:grpSpPr>
        <p:sp>
          <p:nvSpPr>
            <p:cNvPr id="4" name="AutoShape 4"/>
            <p:cNvSpPr/>
            <p:nvPr/>
          </p:nvSpPr>
          <p:spPr>
            <a:xfrm>
              <a:off x="310810" y="0"/>
              <a:ext cx="13408859" cy="24544023"/>
            </a:xfrm>
            <a:prstGeom prst="rect">
              <a:avLst/>
            </a:prstGeom>
            <a:solidFill>
              <a:srgbClr val="FDFCF5"/>
            </a:solidFill>
          </p:spPr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5335427" y="5633819"/>
              <a:ext cx="24390522" cy="13719669"/>
            </a:xfrm>
            <a:prstGeom prst="rect">
              <a:avLst/>
            </a:prstGeom>
          </p:spPr>
        </p:pic>
      </p:grpSp>
      <p:pic>
        <p:nvPicPr>
          <p:cNvPr id="55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8529351">
            <a:off x="15018809" y="1334412"/>
            <a:ext cx="2178536" cy="1014009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2405824">
            <a:off x="1823126" y="7889080"/>
            <a:ext cx="2178536" cy="1014009"/>
          </a:xfrm>
          <a:prstGeom prst="rect">
            <a:avLst/>
          </a:prstGeom>
        </p:spPr>
      </p:pic>
      <p:grpSp>
        <p:nvGrpSpPr>
          <p:cNvPr id="57" name="Group 57"/>
          <p:cNvGrpSpPr>
            <a:grpSpLocks noChangeAspect="1"/>
          </p:cNvGrpSpPr>
          <p:nvPr/>
        </p:nvGrpSpPr>
        <p:grpSpPr>
          <a:xfrm rot="779473">
            <a:off x="805210" y="928043"/>
            <a:ext cx="874973" cy="757727"/>
            <a:chOff x="0" y="0"/>
            <a:chExt cx="6350000" cy="54991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9DA6A"/>
            </a:solidFill>
          </p:spPr>
        </p:sp>
      </p:grpSp>
      <p:grpSp>
        <p:nvGrpSpPr>
          <p:cNvPr id="59" name="Group 59"/>
          <p:cNvGrpSpPr>
            <a:grpSpLocks noChangeAspect="1"/>
          </p:cNvGrpSpPr>
          <p:nvPr/>
        </p:nvGrpSpPr>
        <p:grpSpPr>
          <a:xfrm rot="-1177462">
            <a:off x="17022441" y="3395457"/>
            <a:ext cx="911144" cy="789051"/>
            <a:chOff x="0" y="0"/>
            <a:chExt cx="6350000" cy="54991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93BCCB"/>
            </a:solidFill>
          </p:spPr>
        </p:sp>
      </p:grpSp>
      <p:grpSp>
        <p:nvGrpSpPr>
          <p:cNvPr id="61" name="Group 61"/>
          <p:cNvGrpSpPr/>
          <p:nvPr/>
        </p:nvGrpSpPr>
        <p:grpSpPr>
          <a:xfrm>
            <a:off x="10363200" y="543429"/>
            <a:ext cx="1243907" cy="1243907"/>
            <a:chOff x="0" y="0"/>
            <a:chExt cx="6350000" cy="6350000"/>
          </a:xfrm>
        </p:grpSpPr>
        <p:sp>
          <p:nvSpPr>
            <p:cNvPr id="62" name="Freeform 6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5C37"/>
            </a:solidFill>
          </p:spPr>
        </p:sp>
      </p:grpSp>
      <p:sp>
        <p:nvSpPr>
          <p:cNvPr id="64" name="Rectangle 63"/>
          <p:cNvSpPr/>
          <p:nvPr/>
        </p:nvSpPr>
        <p:spPr>
          <a:xfrm rot="20809302">
            <a:off x="4671529" y="7500416"/>
            <a:ext cx="891071" cy="8910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39298" y="2320396"/>
            <a:ext cx="15392400" cy="398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70000"/>
              </a:lnSpc>
            </a:pPr>
            <a:r>
              <a:rPr lang="en-US" sz="8000" b="1" dirty="0" smtClean="0">
                <a:solidFill>
                  <a:srgbClr val="8064A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 defTabSz="914400">
              <a:lnSpc>
                <a:spcPct val="170000"/>
              </a:lnSpc>
            </a:pPr>
            <a:r>
              <a:rPr lang="en-US" sz="8000" b="1" dirty="0" smtClean="0">
                <a:solidFill>
                  <a:srgbClr val="8064A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BÀI HỌC HÔM NAY!</a:t>
            </a:r>
            <a:endParaRPr lang="en-US" sz="8000" b="1" dirty="0">
              <a:solidFill>
                <a:srgbClr val="8064A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5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79480" y="1000167"/>
            <a:ext cx="1309951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75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VI: TỈ LỆ THỨC VÀ ĐẠI LƯỢNG TỈ LỆ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0" y="5093440"/>
            <a:ext cx="1069671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65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LUYỆN TẬP CHUNG TRANG 70</a:t>
            </a:r>
            <a:endParaRPr lang="en-US" sz="65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90411" y="266700"/>
            <a:ext cx="124895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So sánh các góc, các cạnh của tam giác (Sử dụng định lí về quan hệ giữa góc và cạnh đối diện)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97057" y="528310"/>
            <a:ext cx="2590800" cy="707886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89354" y="2857500"/>
            <a:ext cx="14554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89354" y="2857500"/>
            <a:ext cx="14554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4622" y="276497"/>
            <a:ext cx="141975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Xác định sự tồn tại của một tam giác khi biết ba độ dài. (Sử dụng định lí và hệ quả bất đẳng thức tam giác)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3611" y="419032"/>
            <a:ext cx="2590800" cy="70788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3: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84199" y="3170109"/>
                <a:ext cx="7874784" cy="3040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c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b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hoặc b – c &lt; a &lt; b + c </a:t>
                </a:r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199" y="3170109"/>
                <a:ext cx="7874784" cy="3040191"/>
              </a:xfrm>
              <a:prstGeom prst="rect">
                <a:avLst/>
              </a:prstGeom>
              <a:blipFill>
                <a:blip r:embed="rId10"/>
                <a:stretch>
                  <a:fillRect r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789354" y="6515100"/>
            <a:ext cx="14441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 &lt; b + c.</a:t>
            </a:r>
            <a:endParaRPr lang="en-US" sz="40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7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19"/>
          <p:cNvSpPr/>
          <p:nvPr/>
        </p:nvSpPr>
        <p:spPr>
          <a:xfrm>
            <a:off x="8229600" y="61700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62600" y="1884700"/>
                <a:ext cx="11353800" cy="747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TH1: M </a:t>
                </a:r>
                <a14:m>
                  <m:oMath xmlns:m="http://schemas.openxmlformats.org/officeDocument/2006/math"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trùng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trùng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= AB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thuộc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trùng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 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hay AB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BM.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BC,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xiên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ngắn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AM &gt; AB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884700"/>
                <a:ext cx="11353800" cy="7478970"/>
              </a:xfrm>
              <a:prstGeom prst="rect">
                <a:avLst/>
              </a:prstGeom>
              <a:blipFill>
                <a:blip r:embed="rId11"/>
                <a:stretch>
                  <a:fillRect l="-1933" r="-1880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57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6000" b="1" kern="0" dirty="0">
                <a:solidFill>
                  <a:srgbClr val="FF0000"/>
                </a:solidFill>
                <a:latin typeface="Arial"/>
              </a:rPr>
              <a:t>VẬN DỤNG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2432592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9.18 (Tr71)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52041" y="3195578"/>
            <a:ext cx="16069159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Biết hai cạnh của tam giác có độ dài a và b. Dựa vào bất đẳng thức tam giác, hãy giải thích tại sao chu vi của tam giác đó lớn hơn 2a và nhỏ hơn 2 (a+b).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8345098" y="5927687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6952794"/>
            <a:ext cx="11344759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– b &lt; c &lt; a + b</a:t>
            </a:r>
          </a:p>
        </p:txBody>
      </p:sp>
    </p:spTree>
    <p:extLst>
      <p:ext uri="{BB962C8B-B14F-4D97-AF65-F5344CB8AC3E}">
        <p14:creationId xmlns:p14="http://schemas.microsoft.com/office/powerpoint/2010/main" val="308180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19"/>
          <p:cNvSpPr/>
          <p:nvPr/>
        </p:nvSpPr>
        <p:spPr>
          <a:xfrm>
            <a:off x="8229600" y="61700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3298314"/>
            <a:ext cx="14478000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⇔ a – b + a + b &lt; c + a + b &lt; a + b + a + b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⇔ 2a &lt;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tam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&lt; 2 (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a+b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 algn="just">
              <a:lnSpc>
                <a:spcPct val="150000"/>
              </a:lnSpc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2(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a+b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" name="Rectangle 4"/>
          <p:cNvSpPr/>
          <p:nvPr/>
        </p:nvSpPr>
        <p:spPr>
          <a:xfrm>
            <a:off x="5867400" y="2070437"/>
            <a:ext cx="39084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– b &lt; c &lt; a + b</a:t>
            </a:r>
          </a:p>
        </p:txBody>
      </p:sp>
    </p:spTree>
    <p:extLst>
      <p:ext uri="{BB962C8B-B14F-4D97-AF65-F5344CB8AC3E}">
        <p14:creationId xmlns:p14="http://schemas.microsoft.com/office/powerpoint/2010/main" val="7448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924299" y="3848100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385</Words>
  <PresentationFormat>Custom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Gill Sans MT</vt:lpstr>
      <vt:lpstr>Times New Roman</vt:lpstr>
      <vt:lpstr>Calibri</vt:lpstr>
      <vt:lpstr>Cambria Math</vt:lpstr>
      <vt:lpstr>Anton</vt:lpstr>
      <vt:lpstr>Merriweather</vt:lpstr>
      <vt:lpstr>Gallery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2023-02-07T03:41:00Z</dcterms:created>
  <dcterms:modified xsi:type="dcterms:W3CDTF">2023-02-07T07:53:20Z</dcterms:modified>
  <dc:identifier/>
</cp:coreProperties>
</file>