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2" r:id="rId2"/>
    <p:sldId id="343" r:id="rId3"/>
    <p:sldId id="311" r:id="rId4"/>
    <p:sldId id="256" r:id="rId5"/>
    <p:sldId id="271" r:id="rId6"/>
    <p:sldId id="356" r:id="rId7"/>
    <p:sldId id="333" r:id="rId8"/>
    <p:sldId id="344" r:id="rId9"/>
    <p:sldId id="346" r:id="rId10"/>
    <p:sldId id="347" r:id="rId11"/>
    <p:sldId id="348" r:id="rId12"/>
    <p:sldId id="350" r:id="rId13"/>
    <p:sldId id="349" r:id="rId14"/>
    <p:sldId id="352" r:id="rId15"/>
    <p:sldId id="351" r:id="rId16"/>
    <p:sldId id="354" r:id="rId17"/>
    <p:sldId id="359" r:id="rId18"/>
    <p:sldId id="355" r:id="rId19"/>
    <p:sldId id="357" r:id="rId20"/>
    <p:sldId id="290" r:id="rId21"/>
    <p:sldId id="360" r:id="rId22"/>
    <p:sldId id="363" r:id="rId23"/>
    <p:sldId id="362" r:id="rId24"/>
    <p:sldId id="364" r:id="rId25"/>
    <p:sldId id="36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E7FC"/>
    <a:srgbClr val="FC22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5" d="100"/>
          <a:sy n="85" d="100"/>
        </p:scale>
        <p:origin x="-144" y="15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B5F9DE-55F8-1853-2131-B619435877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2F246D49-B38E-38F8-766B-0D44F1F60C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EB11818-3A70-4FA7-66AF-8C138AFC9BFC}"/>
              </a:ext>
            </a:extLst>
          </p:cNvPr>
          <p:cNvSpPr>
            <a:spLocks noGrp="1"/>
          </p:cNvSpPr>
          <p:nvPr>
            <p:ph type="dt" sz="half" idx="10"/>
          </p:nvPr>
        </p:nvSpPr>
        <p:spPr/>
        <p:txBody>
          <a:bodyPr/>
          <a:lstStyle/>
          <a:p>
            <a:fld id="{36B240E6-62DB-4E62-A1CB-80E4C425A0B5}" type="datetimeFigureOut">
              <a:rPr lang="en-US" smtClean="0"/>
              <a:t>7/15/2024</a:t>
            </a:fld>
            <a:endParaRPr lang="en-US"/>
          </a:p>
        </p:txBody>
      </p:sp>
      <p:sp>
        <p:nvSpPr>
          <p:cNvPr id="5" name="Footer Placeholder 4">
            <a:extLst>
              <a:ext uri="{FF2B5EF4-FFF2-40B4-BE49-F238E27FC236}">
                <a16:creationId xmlns="" xmlns:a16="http://schemas.microsoft.com/office/drawing/2014/main" id="{0F817A99-9598-D51F-F92C-0BDD41CDB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97CBF8C-D85F-9BF3-1FB6-E311653DB939}"/>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4018017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334736-A5F0-EDE5-D8E7-522A06C6A1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7798A94-D11C-505A-0225-15335EAD0E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4178A9A-9CFD-54BC-B392-7BC68BD8AD6D}"/>
              </a:ext>
            </a:extLst>
          </p:cNvPr>
          <p:cNvSpPr>
            <a:spLocks noGrp="1"/>
          </p:cNvSpPr>
          <p:nvPr>
            <p:ph type="dt" sz="half" idx="10"/>
          </p:nvPr>
        </p:nvSpPr>
        <p:spPr/>
        <p:txBody>
          <a:bodyPr/>
          <a:lstStyle/>
          <a:p>
            <a:fld id="{36B240E6-62DB-4E62-A1CB-80E4C425A0B5}" type="datetimeFigureOut">
              <a:rPr lang="en-US" smtClean="0"/>
              <a:t>7/15/2024</a:t>
            </a:fld>
            <a:endParaRPr lang="en-US"/>
          </a:p>
        </p:txBody>
      </p:sp>
      <p:sp>
        <p:nvSpPr>
          <p:cNvPr id="5" name="Footer Placeholder 4">
            <a:extLst>
              <a:ext uri="{FF2B5EF4-FFF2-40B4-BE49-F238E27FC236}">
                <a16:creationId xmlns="" xmlns:a16="http://schemas.microsoft.com/office/drawing/2014/main" id="{69FDE1A5-E006-DC8D-E74D-6B0CC9D70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9F346DA-0769-F152-BA45-D3E3D5E68726}"/>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186000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7223E34-CAC1-8FAB-CC76-16D868C902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4E85A54-96ED-1395-836B-DDDA3967FE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DCBFEEF-120B-09E5-0212-15AC0FDB9CCF}"/>
              </a:ext>
            </a:extLst>
          </p:cNvPr>
          <p:cNvSpPr>
            <a:spLocks noGrp="1"/>
          </p:cNvSpPr>
          <p:nvPr>
            <p:ph type="dt" sz="half" idx="10"/>
          </p:nvPr>
        </p:nvSpPr>
        <p:spPr/>
        <p:txBody>
          <a:bodyPr/>
          <a:lstStyle/>
          <a:p>
            <a:fld id="{36B240E6-62DB-4E62-A1CB-80E4C425A0B5}" type="datetimeFigureOut">
              <a:rPr lang="en-US" smtClean="0"/>
              <a:t>7/15/2024</a:t>
            </a:fld>
            <a:endParaRPr lang="en-US"/>
          </a:p>
        </p:txBody>
      </p:sp>
      <p:sp>
        <p:nvSpPr>
          <p:cNvPr id="5" name="Footer Placeholder 4">
            <a:extLst>
              <a:ext uri="{FF2B5EF4-FFF2-40B4-BE49-F238E27FC236}">
                <a16:creationId xmlns="" xmlns:a16="http://schemas.microsoft.com/office/drawing/2014/main" id="{7050E829-1766-6A7A-41F5-7DAC58C5F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7C90E7E-7669-2216-B29A-873FDCFD707B}"/>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2529397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5D4F67-4E6E-08D5-3986-6647BDEED3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88E9FAE-683A-7BBD-CBBF-6FB1F8A84E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155070-3CD8-74E7-4D27-D25FCE8F363C}"/>
              </a:ext>
            </a:extLst>
          </p:cNvPr>
          <p:cNvSpPr>
            <a:spLocks noGrp="1"/>
          </p:cNvSpPr>
          <p:nvPr>
            <p:ph type="dt" sz="half" idx="10"/>
          </p:nvPr>
        </p:nvSpPr>
        <p:spPr/>
        <p:txBody>
          <a:bodyPr/>
          <a:lstStyle/>
          <a:p>
            <a:fld id="{36B240E6-62DB-4E62-A1CB-80E4C425A0B5}" type="datetimeFigureOut">
              <a:rPr lang="en-US" smtClean="0"/>
              <a:t>7/15/2024</a:t>
            </a:fld>
            <a:endParaRPr lang="en-US"/>
          </a:p>
        </p:txBody>
      </p:sp>
      <p:sp>
        <p:nvSpPr>
          <p:cNvPr id="5" name="Footer Placeholder 4">
            <a:extLst>
              <a:ext uri="{FF2B5EF4-FFF2-40B4-BE49-F238E27FC236}">
                <a16:creationId xmlns="" xmlns:a16="http://schemas.microsoft.com/office/drawing/2014/main" id="{D638E227-C293-23C7-B4A0-5BEFB78FA6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A4E356F-0E30-F5ED-B648-538805AD5F8D}"/>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1343562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31900E-EDFC-5DBE-9307-55CF39E6C8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AEFCEBAC-809C-4A6C-9A08-EF1470CF50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FC89A8A-4920-BB73-0597-5F2BEF025DBF}"/>
              </a:ext>
            </a:extLst>
          </p:cNvPr>
          <p:cNvSpPr>
            <a:spLocks noGrp="1"/>
          </p:cNvSpPr>
          <p:nvPr>
            <p:ph type="dt" sz="half" idx="10"/>
          </p:nvPr>
        </p:nvSpPr>
        <p:spPr/>
        <p:txBody>
          <a:bodyPr/>
          <a:lstStyle/>
          <a:p>
            <a:fld id="{36B240E6-62DB-4E62-A1CB-80E4C425A0B5}" type="datetimeFigureOut">
              <a:rPr lang="en-US" smtClean="0"/>
              <a:t>7/15/2024</a:t>
            </a:fld>
            <a:endParaRPr lang="en-US"/>
          </a:p>
        </p:txBody>
      </p:sp>
      <p:sp>
        <p:nvSpPr>
          <p:cNvPr id="5" name="Footer Placeholder 4">
            <a:extLst>
              <a:ext uri="{FF2B5EF4-FFF2-40B4-BE49-F238E27FC236}">
                <a16:creationId xmlns="" xmlns:a16="http://schemas.microsoft.com/office/drawing/2014/main" id="{8AD98F51-F424-7F3B-7780-9FFFA0746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B1F90D7-FB9D-348E-2232-BDC4EFABCFB0}"/>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64144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0E57FC-213F-CE0B-D626-FA5D3F2888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D05A1A6-0434-6059-860F-E2F9BF6947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5C50E93-EC4E-DA22-5391-95825060BB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06E615B-809E-AD3D-C460-C5BDECA35BDF}"/>
              </a:ext>
            </a:extLst>
          </p:cNvPr>
          <p:cNvSpPr>
            <a:spLocks noGrp="1"/>
          </p:cNvSpPr>
          <p:nvPr>
            <p:ph type="dt" sz="half" idx="10"/>
          </p:nvPr>
        </p:nvSpPr>
        <p:spPr/>
        <p:txBody>
          <a:bodyPr/>
          <a:lstStyle/>
          <a:p>
            <a:fld id="{36B240E6-62DB-4E62-A1CB-80E4C425A0B5}" type="datetimeFigureOut">
              <a:rPr lang="en-US" smtClean="0"/>
              <a:t>7/15/2024</a:t>
            </a:fld>
            <a:endParaRPr lang="en-US"/>
          </a:p>
        </p:txBody>
      </p:sp>
      <p:sp>
        <p:nvSpPr>
          <p:cNvPr id="6" name="Footer Placeholder 5">
            <a:extLst>
              <a:ext uri="{FF2B5EF4-FFF2-40B4-BE49-F238E27FC236}">
                <a16:creationId xmlns="" xmlns:a16="http://schemas.microsoft.com/office/drawing/2014/main" id="{ED8667E3-555D-5781-0EEF-6D243844B8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828F3EC-3ADB-7AD1-53AF-A258C2311DE7}"/>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285759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E3FCC4-2816-7465-B2CA-4C1E299D4D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968A1EA-56BB-22DD-241C-B031415804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9B679C0-C00A-418A-E2C9-56213FEFF7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CD340A81-17DB-636E-823A-A397B2D293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8D3272D-48F5-148F-46E1-3D8089CC13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B4CF24C-1357-B43C-5226-EF9C3337DB12}"/>
              </a:ext>
            </a:extLst>
          </p:cNvPr>
          <p:cNvSpPr>
            <a:spLocks noGrp="1"/>
          </p:cNvSpPr>
          <p:nvPr>
            <p:ph type="dt" sz="half" idx="10"/>
          </p:nvPr>
        </p:nvSpPr>
        <p:spPr/>
        <p:txBody>
          <a:bodyPr/>
          <a:lstStyle/>
          <a:p>
            <a:fld id="{36B240E6-62DB-4E62-A1CB-80E4C425A0B5}" type="datetimeFigureOut">
              <a:rPr lang="en-US" smtClean="0"/>
              <a:t>7/15/2024</a:t>
            </a:fld>
            <a:endParaRPr lang="en-US"/>
          </a:p>
        </p:txBody>
      </p:sp>
      <p:sp>
        <p:nvSpPr>
          <p:cNvPr id="8" name="Footer Placeholder 7">
            <a:extLst>
              <a:ext uri="{FF2B5EF4-FFF2-40B4-BE49-F238E27FC236}">
                <a16:creationId xmlns="" xmlns:a16="http://schemas.microsoft.com/office/drawing/2014/main" id="{2B5CB72D-2ECF-4E02-D96D-77F826E031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CF79BEC9-1045-A6E1-C0A7-C74079A87DFC}"/>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3955719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E172AE-FDBE-F39F-D989-0C734770CF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65F0AB6-84BB-6922-F943-F85891077D40}"/>
              </a:ext>
            </a:extLst>
          </p:cNvPr>
          <p:cNvSpPr>
            <a:spLocks noGrp="1"/>
          </p:cNvSpPr>
          <p:nvPr>
            <p:ph type="dt" sz="half" idx="10"/>
          </p:nvPr>
        </p:nvSpPr>
        <p:spPr/>
        <p:txBody>
          <a:bodyPr/>
          <a:lstStyle/>
          <a:p>
            <a:fld id="{36B240E6-62DB-4E62-A1CB-80E4C425A0B5}" type="datetimeFigureOut">
              <a:rPr lang="en-US" smtClean="0"/>
              <a:t>7/15/2024</a:t>
            </a:fld>
            <a:endParaRPr lang="en-US"/>
          </a:p>
        </p:txBody>
      </p:sp>
      <p:sp>
        <p:nvSpPr>
          <p:cNvPr id="4" name="Footer Placeholder 3">
            <a:extLst>
              <a:ext uri="{FF2B5EF4-FFF2-40B4-BE49-F238E27FC236}">
                <a16:creationId xmlns="" xmlns:a16="http://schemas.microsoft.com/office/drawing/2014/main" id="{BF0426C8-24DF-D5E8-06F7-A10C1013EE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EF5B1D56-59B3-3A1E-349D-02FA1B7ED03A}"/>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2355362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095651E-A0D3-B11F-65DB-88C0A078241E}"/>
              </a:ext>
            </a:extLst>
          </p:cNvPr>
          <p:cNvSpPr>
            <a:spLocks noGrp="1"/>
          </p:cNvSpPr>
          <p:nvPr>
            <p:ph type="dt" sz="half" idx="10"/>
          </p:nvPr>
        </p:nvSpPr>
        <p:spPr/>
        <p:txBody>
          <a:bodyPr/>
          <a:lstStyle/>
          <a:p>
            <a:fld id="{36B240E6-62DB-4E62-A1CB-80E4C425A0B5}" type="datetimeFigureOut">
              <a:rPr lang="en-US" smtClean="0"/>
              <a:t>7/15/2024</a:t>
            </a:fld>
            <a:endParaRPr lang="en-US"/>
          </a:p>
        </p:txBody>
      </p:sp>
      <p:sp>
        <p:nvSpPr>
          <p:cNvPr id="3" name="Footer Placeholder 2">
            <a:extLst>
              <a:ext uri="{FF2B5EF4-FFF2-40B4-BE49-F238E27FC236}">
                <a16:creationId xmlns="" xmlns:a16="http://schemas.microsoft.com/office/drawing/2014/main" id="{72E488D9-1C37-DFFA-CDB9-1E663DFF8F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B8A9510D-30E1-1AF1-DF8D-6EB64D31F8C1}"/>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3448668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E0ED95-3367-1A2F-CC2A-A69A5E255D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37097FD-76CB-0558-1AB3-C0CD5FE42C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FC3ACC0-400B-EB60-3D69-1609133F25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E56EB13-FE82-39B4-55D5-53FBAE772812}"/>
              </a:ext>
            </a:extLst>
          </p:cNvPr>
          <p:cNvSpPr>
            <a:spLocks noGrp="1"/>
          </p:cNvSpPr>
          <p:nvPr>
            <p:ph type="dt" sz="half" idx="10"/>
          </p:nvPr>
        </p:nvSpPr>
        <p:spPr/>
        <p:txBody>
          <a:bodyPr/>
          <a:lstStyle/>
          <a:p>
            <a:fld id="{36B240E6-62DB-4E62-A1CB-80E4C425A0B5}" type="datetimeFigureOut">
              <a:rPr lang="en-US" smtClean="0"/>
              <a:t>7/15/2024</a:t>
            </a:fld>
            <a:endParaRPr lang="en-US"/>
          </a:p>
        </p:txBody>
      </p:sp>
      <p:sp>
        <p:nvSpPr>
          <p:cNvPr id="6" name="Footer Placeholder 5">
            <a:extLst>
              <a:ext uri="{FF2B5EF4-FFF2-40B4-BE49-F238E27FC236}">
                <a16:creationId xmlns="" xmlns:a16="http://schemas.microsoft.com/office/drawing/2014/main" id="{C76E3B20-5E47-0D53-243D-480EB4BED1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CBE1368-BDE7-5740-F67C-6FEE8FB6A0F4}"/>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127315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27EF35-5A19-F738-1718-939CDBD029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CC66770B-AE99-0712-9B2E-0275F6CDA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50370BAA-49C3-CC8B-AADE-DCC7A08F5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B6B3CB8-244C-1C86-F892-BFC0BE734CD8}"/>
              </a:ext>
            </a:extLst>
          </p:cNvPr>
          <p:cNvSpPr>
            <a:spLocks noGrp="1"/>
          </p:cNvSpPr>
          <p:nvPr>
            <p:ph type="dt" sz="half" idx="10"/>
          </p:nvPr>
        </p:nvSpPr>
        <p:spPr/>
        <p:txBody>
          <a:bodyPr/>
          <a:lstStyle/>
          <a:p>
            <a:fld id="{36B240E6-62DB-4E62-A1CB-80E4C425A0B5}" type="datetimeFigureOut">
              <a:rPr lang="en-US" smtClean="0"/>
              <a:t>7/15/2024</a:t>
            </a:fld>
            <a:endParaRPr lang="en-US"/>
          </a:p>
        </p:txBody>
      </p:sp>
      <p:sp>
        <p:nvSpPr>
          <p:cNvPr id="6" name="Footer Placeholder 5">
            <a:extLst>
              <a:ext uri="{FF2B5EF4-FFF2-40B4-BE49-F238E27FC236}">
                <a16:creationId xmlns="" xmlns:a16="http://schemas.microsoft.com/office/drawing/2014/main" id="{9C07D542-9714-0727-1E32-1F2F8F64CA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38AC30A-83F1-0CBF-2F60-7811EEC7077F}"/>
              </a:ext>
            </a:extLst>
          </p:cNvPr>
          <p:cNvSpPr>
            <a:spLocks noGrp="1"/>
          </p:cNvSpPr>
          <p:nvPr>
            <p:ph type="sldNum" sz="quarter" idx="12"/>
          </p:nvPr>
        </p:nvSpPr>
        <p:spPr/>
        <p:txBody>
          <a:bodyPr/>
          <a:lstStyle/>
          <a:p>
            <a:fld id="{60CF6294-8CF1-4CEE-959A-C3AD935D6879}" type="slidenum">
              <a:rPr lang="en-US" smtClean="0"/>
              <a:t>‹#›</a:t>
            </a:fld>
            <a:endParaRPr lang="en-US"/>
          </a:p>
        </p:txBody>
      </p:sp>
    </p:spTree>
    <p:extLst>
      <p:ext uri="{BB962C8B-B14F-4D97-AF65-F5344CB8AC3E}">
        <p14:creationId xmlns:p14="http://schemas.microsoft.com/office/powerpoint/2010/main" val="3504220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468858F-3FC7-2EB7-0291-F3FDC1D3E9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F9F5636-E3F3-0841-6D77-B0D37668FE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4D7574D-1766-91A9-299E-4BB85C820F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240E6-62DB-4E62-A1CB-80E4C425A0B5}" type="datetimeFigureOut">
              <a:rPr lang="en-US" smtClean="0"/>
              <a:t>7/15/2024</a:t>
            </a:fld>
            <a:endParaRPr lang="en-US"/>
          </a:p>
        </p:txBody>
      </p:sp>
      <p:sp>
        <p:nvSpPr>
          <p:cNvPr id="5" name="Footer Placeholder 4">
            <a:extLst>
              <a:ext uri="{FF2B5EF4-FFF2-40B4-BE49-F238E27FC236}">
                <a16:creationId xmlns="" xmlns:a16="http://schemas.microsoft.com/office/drawing/2014/main" id="{56B51FDD-945C-B48F-B536-A7B44405CD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F24E9638-BB23-663D-FCAD-6E2BD9E9D7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CF6294-8CF1-4CEE-959A-C3AD935D6879}" type="slidenum">
              <a:rPr lang="en-US" smtClean="0"/>
              <a:t>‹#›</a:t>
            </a:fld>
            <a:endParaRPr lang="en-US"/>
          </a:p>
        </p:txBody>
      </p:sp>
    </p:spTree>
    <p:extLst>
      <p:ext uri="{BB962C8B-B14F-4D97-AF65-F5344CB8AC3E}">
        <p14:creationId xmlns:p14="http://schemas.microsoft.com/office/powerpoint/2010/main" val="4250274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B001F1F-D132-3D5D-7625-39BD37917048}"/>
              </a:ext>
            </a:extLst>
          </p:cNvPr>
          <p:cNvPicPr>
            <a:picLocks noChangeAspect="1"/>
          </p:cNvPicPr>
          <p:nvPr/>
        </p:nvPicPr>
        <p:blipFill>
          <a:blip r:embed="rId2"/>
          <a:stretch>
            <a:fillRect/>
          </a:stretch>
        </p:blipFill>
        <p:spPr>
          <a:xfrm>
            <a:off x="71120" y="63895"/>
            <a:ext cx="12049760" cy="6735685"/>
          </a:xfrm>
          <a:prstGeom prst="rect">
            <a:avLst/>
          </a:prstGeom>
        </p:spPr>
      </p:pic>
      <p:sp>
        <p:nvSpPr>
          <p:cNvPr id="2" name="Title 1">
            <a:extLst>
              <a:ext uri="{FF2B5EF4-FFF2-40B4-BE49-F238E27FC236}">
                <a16:creationId xmlns:a16="http://schemas.microsoft.com/office/drawing/2014/main" xmlns="" id="{B71C085B-F8F1-4DF2-5D9B-C42A51A05D1B}"/>
              </a:ext>
            </a:extLst>
          </p:cNvPr>
          <p:cNvSpPr>
            <a:spLocks noGrp="1"/>
          </p:cNvSpPr>
          <p:nvPr>
            <p:ph type="title"/>
          </p:nvPr>
        </p:nvSpPr>
        <p:spPr>
          <a:xfrm>
            <a:off x="863600" y="1320800"/>
            <a:ext cx="10607040" cy="4216400"/>
          </a:xfrm>
        </p:spPr>
        <p:txBody>
          <a:bodyPr>
            <a:prstTxWarp prst="textWave4">
              <a:avLst>
                <a:gd name="adj1" fmla="val 6250"/>
                <a:gd name="adj2" fmla="val 102"/>
              </a:avLst>
            </a:prstTxWarp>
            <a:normAutofit/>
          </a:bodyPr>
          <a:lstStyle/>
          <a:p>
            <a:pPr algn="ct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Chào</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mừng</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các</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thầy</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cô</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cùng</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về</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dự</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giờ</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với</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lớp</a:t>
            </a:r>
            <a:r>
              <a:rPr lang="en-US" sz="4800" b="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smtClean="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12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yêu</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 </a:t>
            </a:r>
            <a:r>
              <a:rPr lang="en-US" sz="4800" b="1" dirty="0" err="1">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quý</a:t>
            </a:r>
            <a:r>
              <a:rPr lang="en-US" sz="4800" b="1" dirty="0">
                <a:gradFill flip="none" rotWithShape="1">
                  <a:gsLst>
                    <a:gs pos="89000">
                      <a:srgbClr val="FF0000"/>
                    </a:gs>
                    <a:gs pos="38500">
                      <a:srgbClr val="FF8000"/>
                    </a:gs>
                    <a:gs pos="50000">
                      <a:srgbClr val="FF0000"/>
                    </a:gs>
                    <a:gs pos="17000">
                      <a:srgbClr val="FFC000"/>
                    </a:gs>
                    <a:gs pos="21000">
                      <a:srgbClr val="00B0F0"/>
                    </a:gs>
                    <a:gs pos="62000">
                      <a:srgbClr val="FFFF00"/>
                    </a:gs>
                    <a:gs pos="80000">
                      <a:srgbClr val="80D828"/>
                    </a:gs>
                    <a:gs pos="41000">
                      <a:srgbClr val="00B050"/>
                    </a:gs>
                  </a:gsLst>
                  <a:path path="circle">
                    <a:fillToRect l="50000" t="50000" r="50000" b="50000"/>
                  </a:path>
                  <a:tileRect/>
                </a:gra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89662563"/>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502" y="186707"/>
            <a:ext cx="10515600" cy="504670"/>
          </a:xfrm>
        </p:spPr>
        <p:txBody>
          <a:bodyPr>
            <a:normAutofit/>
          </a:bodyPr>
          <a:lstStyle/>
          <a:p>
            <a:r>
              <a:rPr lang="en-US" sz="2400" b="1" dirty="0" err="1" smtClean="0">
                <a:latin typeface="Times New Roman" panose="02020603050405020304" pitchFamily="18" charset="0"/>
                <a:cs typeface="Times New Roman" panose="02020603050405020304" pitchFamily="18" charset="0"/>
              </a:rPr>
              <a:t>Các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bước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lên</a:t>
            </a:r>
            <a:r>
              <a:rPr lang="en-US" sz="2400" b="1" dirty="0" smtClean="0">
                <a:latin typeface="Times New Roman" panose="02020603050405020304" pitchFamily="18" charset="0"/>
                <a:cs typeface="Times New Roman" panose="02020603050405020304" pitchFamily="18" charset="0"/>
              </a:rPr>
              <a:t> men </a:t>
            </a:r>
            <a:r>
              <a:rPr lang="en-US" sz="2400" b="1" dirty="0" err="1" smtClean="0">
                <a:latin typeface="Times New Roman" panose="02020603050405020304" pitchFamily="18" charset="0"/>
                <a:cs typeface="Times New Roman" panose="02020603050405020304" pitchFamily="18" charset="0"/>
              </a:rPr>
              <a:t>khô</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đậu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nành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làm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thức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ăn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nuôi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động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vật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thủy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sản</a:t>
            </a:r>
            <a:endParaRPr lang="en-US" sz="24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2542646"/>
              </p:ext>
            </p:extLst>
          </p:nvPr>
        </p:nvGraphicFramePr>
        <p:xfrm>
          <a:off x="390294" y="1088038"/>
          <a:ext cx="11463452" cy="4754880"/>
        </p:xfrm>
        <a:graphic>
          <a:graphicData uri="http://schemas.openxmlformats.org/drawingml/2006/table">
            <a:tbl>
              <a:tblPr firstRow="1" firstCol="1" bandRow="1">
                <a:tableStyleId>{5940675A-B579-460E-94D1-54222C63F5DA}</a:tableStyleId>
              </a:tblPr>
              <a:tblGrid>
                <a:gridCol w="2174486"/>
                <a:gridCol w="9288966"/>
              </a:tblGrid>
              <a:tr h="0">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1:  </a:t>
                      </a:r>
                      <a:r>
                        <a:rPr lang="en-US" sz="2400" i="1" dirty="0" err="1">
                          <a:effectLst/>
                          <a:latin typeface="Times New Roman" panose="02020603050405020304" pitchFamily="18" charset="0"/>
                          <a:cs typeface="Times New Roman" panose="02020603050405020304" pitchFamily="18" charset="0"/>
                        </a:rPr>
                        <a:t>Nhân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sinh</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khối</a:t>
                      </a:r>
                      <a:r>
                        <a:rPr lang="en-US" sz="2400" i="1" dirty="0">
                          <a:effectLst/>
                          <a:latin typeface="Times New Roman" panose="02020603050405020304" pitchFamily="18" charset="0"/>
                          <a:cs typeface="Times New Roman" panose="02020603050405020304" pitchFamily="18" charset="0"/>
                        </a:rPr>
                        <a:t> vi </a:t>
                      </a:r>
                      <a:r>
                        <a:rPr lang="en-US" sz="2400" i="1" dirty="0" err="1">
                          <a:effectLst/>
                          <a:latin typeface="Times New Roman" panose="02020603050405020304" pitchFamily="18" charset="0"/>
                          <a:cs typeface="Times New Roman" panose="02020603050405020304" pitchFamily="18" charset="0"/>
                        </a:rPr>
                        <a:t>sinh</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vật</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có</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lợi</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vi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tuyển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chọn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sẽ</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nuôi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dưỡng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khối</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0">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2: </a:t>
                      </a:r>
                      <a:r>
                        <a:rPr lang="en-US" sz="2400" i="1" dirty="0" err="1">
                          <a:effectLst/>
                          <a:latin typeface="Times New Roman" panose="02020603050405020304" pitchFamily="18" charset="0"/>
                          <a:cs typeface="Times New Roman" panose="02020603050405020304" pitchFamily="18" charset="0"/>
                        </a:rPr>
                        <a:t>Phối</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trộn</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Tiến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trộn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hỗn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đậu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cs typeface="Times New Roman" panose="02020603050405020304" pitchFamily="18" charset="0"/>
                        </a:rPr>
                        <a:t> vi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cs typeface="Times New Roman" panose="02020603050405020304" pitchFamily="18" charset="0"/>
                        </a:rPr>
                        <a:t> men </a:t>
                      </a:r>
                      <a:r>
                        <a:rPr lang="en-US" sz="2400" dirty="0" err="1">
                          <a:effectLst/>
                          <a:latin typeface="Times New Roman" panose="02020603050405020304" pitchFamily="18" charset="0"/>
                          <a:cs typeface="Times New Roman" panose="02020603050405020304" pitchFamily="18" charset="0"/>
                        </a:rPr>
                        <a:t>theo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tỷ</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lệ</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hỗn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cs typeface="Times New Roman" panose="02020603050405020304" pitchFamily="18" charset="0"/>
                        </a:rPr>
                        <a:t> men</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0">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3: </a:t>
                      </a:r>
                      <a:r>
                        <a:rPr lang="en-US" sz="2400" i="1" dirty="0" err="1">
                          <a:effectLst/>
                          <a:latin typeface="Times New Roman" panose="02020603050405020304" pitchFamily="18" charset="0"/>
                          <a:cs typeface="Times New Roman" panose="02020603050405020304" pitchFamily="18" charset="0"/>
                        </a:rPr>
                        <a:t>Lên</a:t>
                      </a:r>
                      <a:r>
                        <a:rPr lang="en-US" sz="2400" i="1" dirty="0">
                          <a:effectLst/>
                          <a:latin typeface="Times New Roman" panose="02020603050405020304" pitchFamily="18" charset="0"/>
                          <a:cs typeface="Times New Roman" panose="02020603050405020304" pitchFamily="18" charset="0"/>
                        </a:rPr>
                        <a:t> men</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Hỗn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bước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cs typeface="Times New Roman" panose="02020603050405020304" pitchFamily="18" charset="0"/>
                        </a:rPr>
                        <a:t> men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0">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4: </a:t>
                      </a:r>
                      <a:r>
                        <a:rPr lang="en-US" sz="2400" i="1" dirty="0" err="1">
                          <a:effectLst/>
                          <a:latin typeface="Times New Roman" panose="02020603050405020304" pitchFamily="18" charset="0"/>
                          <a:cs typeface="Times New Roman" panose="02020603050405020304" pitchFamily="18" charset="0"/>
                        </a:rPr>
                        <a:t>Đánh</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giá</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chế</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phẩm</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Tiến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vi </a:t>
                      </a:r>
                      <a:r>
                        <a:rPr lang="en-US" sz="2400" dirty="0" err="1">
                          <a:effectLst/>
                          <a:latin typeface="Times New Roman" panose="02020603050405020304" pitchFamily="18" charset="0"/>
                          <a:cs typeface="Times New Roman" panose="02020603050405020304" pitchFamily="18" charset="0"/>
                        </a:rPr>
                        <a:t>khuẩn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tính</a:t>
                      </a:r>
                      <a:r>
                        <a:rPr lang="en-US" sz="2400" dirty="0">
                          <a:effectLst/>
                          <a:latin typeface="Times New Roman" panose="02020603050405020304" pitchFamily="18" charset="0"/>
                          <a:cs typeface="Times New Roman" panose="02020603050405020304" pitchFamily="18" charset="0"/>
                        </a:rPr>
                        <a:t> enzyme </a:t>
                      </a:r>
                      <a:r>
                        <a:rPr lang="en-US" sz="2400" dirty="0" err="1">
                          <a:effectLst/>
                          <a:latin typeface="Times New Roman" panose="02020603050405020304" pitchFamily="18" charset="0"/>
                          <a:cs typeface="Times New Roman" panose="02020603050405020304" pitchFamily="18" charset="0"/>
                        </a:rPr>
                        <a:t>khả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vi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bệnh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phù</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cầu</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0">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5: </a:t>
                      </a:r>
                      <a:r>
                        <a:rPr lang="en-US" sz="2400" i="1" dirty="0" err="1">
                          <a:effectLst/>
                          <a:latin typeface="Times New Roman" panose="02020603050405020304" pitchFamily="18" charset="0"/>
                          <a:cs typeface="Times New Roman" panose="02020603050405020304" pitchFamily="18" charset="0"/>
                        </a:rPr>
                        <a:t>Làm</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khô</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và</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đóng</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gói</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Sấy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bốn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mươi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xê</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đóng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gói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endParaRPr lang="en-US" sz="2400" dirty="0">
                        <a:effectLst/>
                        <a:latin typeface="Times New Roman" panose="02020603050405020304" pitchFamily="18" charset="0"/>
                        <a:cs typeface="Times New Roman" panose="02020603050405020304" pitchFamily="18" charset="0"/>
                      </a:endParaRPr>
                    </a:p>
                    <a:p>
                      <a:pPr>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36991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922" y="490655"/>
            <a:ext cx="11017589" cy="1628078"/>
          </a:xfrm>
        </p:spPr>
        <p:txBody>
          <a:bodyPr>
            <a:normAutofit/>
          </a:bodyPr>
          <a:lstStyle/>
          <a:p>
            <a:pPr>
              <a:lnSpc>
                <a:spcPct val="100000"/>
              </a:lnSpc>
            </a:pP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Em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hãy</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cho</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biết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cá</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tra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có</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vai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trò</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như</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thế</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nào</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với</a:t>
            </a:r>
            <a:r>
              <a:rPr lang="en-US" sz="2400" dirty="0" smtClean="0">
                <a:solidFill>
                  <a:srgbClr val="FF0000"/>
                </a:solidFill>
                <a:latin typeface="Times New Roman" panose="02020603050405020304" pitchFamily="18" charset="0"/>
                <a:cs typeface="Times New Roman" panose="02020603050405020304" pitchFamily="18" charset="0"/>
              </a:rPr>
              <a:t> con </a:t>
            </a:r>
            <a:r>
              <a:rPr lang="en-US" sz="2400" dirty="0" err="1" smtClean="0">
                <a:solidFill>
                  <a:srgbClr val="FF0000"/>
                </a:solidFill>
                <a:latin typeface="Times New Roman" panose="02020603050405020304" pitchFamily="18" charset="0"/>
                <a:cs typeface="Times New Roman" panose="02020603050405020304" pitchFamily="18" charset="0"/>
              </a:rPr>
              <a:t>người</a:t>
            </a:r>
            <a:r>
              <a:rPr lang="en-US" sz="2400" dirty="0" smtClean="0">
                <a:solidFill>
                  <a:srgbClr val="FF0000"/>
                </a:solidFill>
                <a:latin typeface="Times New Roman" panose="02020603050405020304" pitchFamily="18" charset="0"/>
                <a:cs typeface="Times New Roman" panose="02020603050405020304" pitchFamily="18" charset="0"/>
              </a:rPr>
              <a:t>?</a:t>
            </a:r>
            <a:br>
              <a:rPr lang="en-US" sz="2400" dirty="0" smtClean="0">
                <a:solidFill>
                  <a:srgbClr val="FF0000"/>
                </a:solidFill>
                <a:latin typeface="Times New Roman" panose="02020603050405020304" pitchFamily="18" charset="0"/>
                <a:cs typeface="Times New Roman" panose="02020603050405020304" pitchFamily="18" charset="0"/>
              </a:rPr>
            </a:b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Phế</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phụ</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phẩm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cá</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tra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là</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những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thành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phần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nào</a:t>
            </a:r>
            <a:r>
              <a:rPr lang="en-US" sz="2400" dirty="0" smtClean="0">
                <a:solidFill>
                  <a:srgbClr val="FF0000"/>
                </a:solidFill>
                <a:latin typeface="Times New Roman" panose="02020603050405020304" pitchFamily="18" charset="0"/>
                <a:cs typeface="Times New Roman" panose="02020603050405020304" pitchFamily="18" charset="0"/>
              </a:rPr>
              <a:t>?</a:t>
            </a:r>
            <a:br>
              <a:rPr lang="en-US" sz="2400" dirty="0" smtClean="0">
                <a:solidFill>
                  <a:srgbClr val="FF0000"/>
                </a:solidFill>
                <a:latin typeface="Times New Roman" panose="02020603050405020304" pitchFamily="18" charset="0"/>
                <a:cs typeface="Times New Roman" panose="02020603050405020304" pitchFamily="18" charset="0"/>
              </a:rPr>
            </a:b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dụng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phế</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phụ</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phẩm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làm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nguyên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liệu</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chế</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biến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thức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ăn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nuôi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thủy</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sản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giàu</a:t>
            </a:r>
            <a:r>
              <a:rPr lang="en-US" sz="2400" dirty="0" smtClean="0">
                <a:solidFill>
                  <a:srgbClr val="FF0000"/>
                </a:solidFill>
                <a:latin typeface="Times New Roman" panose="02020603050405020304" pitchFamily="18" charset="0"/>
                <a:cs typeface="Times New Roman" panose="02020603050405020304" pitchFamily="18" charset="0"/>
              </a:rPr>
              <a:t> lysine </a:t>
            </a:r>
            <a:r>
              <a:rPr lang="en-US" sz="2400" dirty="0" err="1" smtClean="0">
                <a:solidFill>
                  <a:srgbClr val="FF0000"/>
                </a:solidFill>
                <a:latin typeface="Times New Roman" panose="02020603050405020304" pitchFamily="18" charset="0"/>
                <a:cs typeface="Times New Roman" panose="02020603050405020304" pitchFamily="18" charset="0"/>
              </a:rPr>
              <a:t>có</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vai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trò</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gì</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với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người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chăn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nuôi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và</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môi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trường</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5124" name="Picture 4" descr="Đặc điểm sinh học cá Tra | Kỹ thuật nuôi trồng.com"/>
          <p:cNvPicPr>
            <a:picLocks noChangeAspect="1" noChangeArrowheads="1"/>
          </p:cNvPicPr>
          <p:nvPr/>
        </p:nvPicPr>
        <p:blipFill rotWithShape="1">
          <a:blip r:embed="rId2">
            <a:extLst>
              <a:ext uri="{28A0092B-C50C-407E-A947-70E740481C1C}">
                <a14:useLocalDpi xmlns:a14="http://schemas.microsoft.com/office/drawing/2010/main" val="0"/>
              </a:ext>
            </a:extLst>
          </a:blip>
          <a:srcRect l="5017" t="16843" r="6519" b="14793"/>
          <a:stretch/>
        </p:blipFill>
        <p:spPr bwMode="auto">
          <a:xfrm>
            <a:off x="523923" y="2118732"/>
            <a:ext cx="11130167" cy="4393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04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73" y="197857"/>
            <a:ext cx="11809142" cy="1675548"/>
          </a:xfrm>
        </p:spPr>
        <p:txBody>
          <a:bodyPr>
            <a:normAutofit/>
          </a:bodyPr>
          <a:lstStyle/>
          <a:p>
            <a:r>
              <a:rPr lang="en-US" sz="2400" b="1" dirty="0" err="1" smtClean="0">
                <a:latin typeface="Times New Roman" panose="02020603050405020304" pitchFamily="18" charset="0"/>
                <a:cs typeface="Times New Roman" panose="02020603050405020304" pitchFamily="18" charset="0"/>
              </a:rPr>
              <a:t>Phần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thịt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tra</a:t>
            </a:r>
            <a:r>
              <a:rPr lang="en-US" sz="2400" b="1" dirty="0" smtClean="0">
                <a:latin typeface="Times New Roman" panose="02020603050405020304" pitchFamily="18" charset="0"/>
                <a:cs typeface="Times New Roman" panose="02020603050405020304" pitchFamily="18" charset="0"/>
              </a:rPr>
              <a:t/>
            </a:r>
            <a:br>
              <a:rPr lang="en-US" sz="2400" b="1" dirty="0" smtClean="0">
                <a:latin typeface="Times New Roman" panose="02020603050405020304" pitchFamily="18" charset="0"/>
                <a:cs typeface="Times New Roman" panose="02020603050405020304" pitchFamily="18" charset="0"/>
              </a:rPr>
            </a:br>
            <a:r>
              <a:rPr lang="en-US" sz="2400" b="1" dirty="0" smtClean="0">
                <a:latin typeface="Times New Roman" panose="02020603050405020304" pitchFamily="18" charset="0"/>
                <a:cs typeface="Times New Roman" panose="02020603050405020304" pitchFamily="18" charset="0"/>
              </a:rPr>
              <a:t>- </a:t>
            </a:r>
            <a:r>
              <a:rPr lang="vi-VN" sz="2000" dirty="0" smtClean="0"/>
              <a:t>Cá </a:t>
            </a:r>
            <a:r>
              <a:rPr lang="vi-VN" sz="2000" dirty="0"/>
              <a:t>tra nhiều omega-3, 6, 9, DHA và EPA, vitamin E... có lợi cho tim mạch, giúp phát triển trí não, hỗ trợ ngăn chặn lão hóa</a:t>
            </a:r>
            <a:r>
              <a:rPr lang="vi-VN" sz="2000" dirty="0" smtClean="0"/>
              <a:t>.</a:t>
            </a:r>
            <a:r>
              <a:rPr lang="en-US" sz="2000" dirty="0" smtClean="0"/>
              <a:t/>
            </a:r>
            <a:br>
              <a:rPr lang="en-US" sz="2000" dirty="0" smtClean="0"/>
            </a:br>
            <a:r>
              <a:rPr lang="en-US"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a:t>
            </a:r>
            <a:r>
              <a:rPr lang="vi-VN" sz="2000" dirty="0" smtClean="0"/>
              <a:t>Nhờ </a:t>
            </a:r>
            <a:r>
              <a:rPr lang="vi-VN" sz="2000" dirty="0"/>
              <a:t>giá trị dinh dưỡng nên cá tra của Việt Nam là một trong những mặt hàng xuất khẩu được thế giới ưa chuộng. Cá tra được xuất đi nhiều nước như Mỹ, Trung Quốc, Malaysia...</a:t>
            </a:r>
            <a:endParaRPr lang="en-US" sz="2400" b="1" dirty="0">
              <a:latin typeface="Times New Roman" panose="02020603050405020304" pitchFamily="18" charset="0"/>
              <a:cs typeface="Times New Roman" panose="02020603050405020304" pitchFamily="18" charset="0"/>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6860" y="2082104"/>
            <a:ext cx="7817005"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398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341" y="549984"/>
            <a:ext cx="3412273" cy="568713"/>
          </a:xfrm>
        </p:spPr>
        <p:txBody>
          <a:bodyPr>
            <a:normAutofit fontScale="90000"/>
          </a:bodyPr>
          <a:lstStyle/>
          <a:p>
            <a:r>
              <a:rPr lang="en-US" sz="2400" b="1" dirty="0" err="1" smtClean="0">
                <a:latin typeface="Times New Roman" panose="02020603050405020304" pitchFamily="18" charset="0"/>
                <a:cs typeface="Times New Roman" panose="02020603050405020304" pitchFamily="18" charset="0"/>
              </a:rPr>
              <a:t>Phế</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phụ</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phẩm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tra</a:t>
            </a:r>
            <a:r>
              <a:rPr lang="en-US" sz="2400" b="1" dirty="0" smtClean="0">
                <a:latin typeface="Times New Roman" panose="02020603050405020304" pitchFamily="18" charset="0"/>
                <a:cs typeface="Times New Roman" panose="02020603050405020304" pitchFamily="18" charset="0"/>
              </a:rPr>
              <a:t> </a:t>
            </a:r>
            <a:br>
              <a:rPr lang="en-US" sz="2400" b="1" dirty="0" smtClean="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3970" y="1477637"/>
            <a:ext cx="9991493" cy="5168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624146" y="234177"/>
            <a:ext cx="7471317"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Chiếm</a:t>
            </a:r>
            <a:r>
              <a:rPr lang="en-US" dirty="0">
                <a:latin typeface="Times New Roman" panose="02020603050405020304" pitchFamily="18" charset="0"/>
                <a:cs typeface="Times New Roman" panose="02020603050405020304" pitchFamily="18" charset="0"/>
              </a:rPr>
              <a:t> 60</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xương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tạng</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protein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giàu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dưỡng</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vẫn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kiệm</a:t>
            </a:r>
            <a:r>
              <a:rPr lang="en-US" dirty="0" smtClean="0">
                <a:latin typeface="Times New Roman" panose="02020603050405020304" pitchFamily="18" charset="0"/>
                <a:cs typeface="Times New Roman" panose="02020603050405020304" pitchFamily="18" charset="0"/>
              </a:rPr>
              <a:t> chi </a:t>
            </a:r>
            <a:r>
              <a:rPr lang="en-US" dirty="0" err="1" smtClean="0">
                <a:latin typeface="Times New Roman" panose="02020603050405020304" pitchFamily="18" charset="0"/>
                <a:cs typeface="Times New Roman" panose="02020603050405020304" pitchFamily="18" charset="0"/>
              </a:rPr>
              <a:t>phí</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Góp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ô </a:t>
            </a:r>
            <a:r>
              <a:rPr lang="en-US" dirty="0" err="1">
                <a:latin typeface="Times New Roman" panose="02020603050405020304" pitchFamily="18" charset="0"/>
                <a:cs typeface="Times New Roman" panose="02020603050405020304" pitchFamily="18" charset="0"/>
              </a:rPr>
              <a:t>nhiễm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trường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6376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74" y="186706"/>
            <a:ext cx="11285034" cy="538124"/>
          </a:xfrm>
        </p:spPr>
        <p:txBody>
          <a:bodyPr>
            <a:normAutofit/>
          </a:bodyPr>
          <a:lstStyle/>
          <a:p>
            <a:r>
              <a:rPr lang="en-US" sz="2400" b="1" dirty="0" err="1" smtClean="0">
                <a:latin typeface="Times New Roman" panose="02020603050405020304" pitchFamily="18" charset="0"/>
                <a:cs typeface="Times New Roman" panose="02020603050405020304" pitchFamily="18" charset="0"/>
              </a:rPr>
              <a:t>Qúa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trình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chế</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biến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thức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ăn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thủy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sản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giàu</a:t>
            </a:r>
            <a:r>
              <a:rPr lang="en-US" sz="2400" b="1" dirty="0" smtClean="0">
                <a:latin typeface="Times New Roman" panose="02020603050405020304" pitchFamily="18" charset="0"/>
                <a:cs typeface="Times New Roman" panose="02020603050405020304" pitchFamily="18" charset="0"/>
              </a:rPr>
              <a:t> lysine </a:t>
            </a:r>
            <a:r>
              <a:rPr lang="en-US" sz="2400" b="1" dirty="0" err="1" smtClean="0">
                <a:latin typeface="Times New Roman" panose="02020603050405020304" pitchFamily="18" charset="0"/>
                <a:cs typeface="Times New Roman" panose="02020603050405020304" pitchFamily="18" charset="0"/>
              </a:rPr>
              <a:t>từ</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phế</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phụ</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phẩm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tra</a:t>
            </a:r>
            <a:endParaRPr lang="en-US" sz="24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4797164"/>
              </p:ext>
            </p:extLst>
          </p:nvPr>
        </p:nvGraphicFramePr>
        <p:xfrm>
          <a:off x="245328" y="936703"/>
          <a:ext cx="11363092" cy="5013311"/>
        </p:xfrm>
        <a:graphic>
          <a:graphicData uri="http://schemas.openxmlformats.org/drawingml/2006/table">
            <a:tbl>
              <a:tblPr firstRow="1" firstCol="1" bandRow="1">
                <a:tableStyleId>{5940675A-B579-460E-94D1-54222C63F5DA}</a:tableStyleId>
              </a:tblPr>
              <a:tblGrid>
                <a:gridCol w="2609385"/>
                <a:gridCol w="8753707"/>
              </a:tblGrid>
              <a:tr h="970156">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1: </a:t>
                      </a:r>
                      <a:r>
                        <a:rPr lang="en-US" sz="2400" i="1" dirty="0" err="1">
                          <a:effectLst/>
                          <a:latin typeface="Times New Roman" panose="02020603050405020304" pitchFamily="18" charset="0"/>
                          <a:cs typeface="Times New Roman" panose="02020603050405020304" pitchFamily="18" charset="0"/>
                        </a:rPr>
                        <a:t>Xử</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lý</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nguyên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liệu</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0"/>
                        </a:spcAft>
                      </a:pPr>
                      <a:r>
                        <a:rPr lang="en-US" sz="2400" dirty="0" err="1">
                          <a:effectLst/>
                          <a:latin typeface="Times New Roman" panose="02020603050405020304" pitchFamily="18" charset="0"/>
                          <a:cs typeface="Times New Roman" panose="02020603050405020304" pitchFamily="18" charset="0"/>
                        </a:rPr>
                        <a:t>Phế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phụ</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bỏ</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chứa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cs typeface="Times New Roman" panose="02020603050405020304" pitchFamily="18" charset="0"/>
                        </a:rPr>
                        <a:t> lipid</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898479">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2: </a:t>
                      </a:r>
                      <a:r>
                        <a:rPr lang="en-US" sz="2400" i="1" dirty="0" err="1">
                          <a:effectLst/>
                          <a:latin typeface="Times New Roman" panose="02020603050405020304" pitchFamily="18" charset="0"/>
                          <a:cs typeface="Times New Roman" panose="02020603050405020304" pitchFamily="18" charset="0"/>
                        </a:rPr>
                        <a:t>Làm</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nhỏ</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nguyên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liệu</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0"/>
                        </a:spcAft>
                      </a:pPr>
                      <a:r>
                        <a:rPr lang="en-US" sz="2400" dirty="0" err="1">
                          <a:effectLst/>
                          <a:latin typeface="Times New Roman" panose="02020603050405020304" pitchFamily="18" charset="0"/>
                          <a:cs typeface="Times New Roman" panose="02020603050405020304" pitchFamily="18" charset="0"/>
                        </a:rPr>
                        <a:t>Tiến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nghiền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nhỏ</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trộn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thêm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gạo</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1347718">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3: </a:t>
                      </a:r>
                      <a:r>
                        <a:rPr lang="en-US" sz="2400" i="1" dirty="0" err="1">
                          <a:effectLst/>
                          <a:latin typeface="Times New Roman" panose="02020603050405020304" pitchFamily="18" charset="0"/>
                          <a:cs typeface="Times New Roman" panose="02020603050405020304" pitchFamily="18" charset="0"/>
                        </a:rPr>
                        <a:t>Thủy</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phân</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0"/>
                        </a:spcAft>
                      </a:pPr>
                      <a:r>
                        <a:rPr lang="en-US" sz="2400" dirty="0" err="1">
                          <a:effectLst/>
                          <a:latin typeface="Times New Roman" panose="02020603050405020304" pitchFamily="18" charset="0"/>
                          <a:cs typeface="Times New Roman" panose="02020603050405020304" pitchFamily="18" charset="0"/>
                        </a:rPr>
                        <a:t>Phối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trộn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bước</a:t>
                      </a:r>
                      <a:r>
                        <a:rPr lang="en-US" sz="2400" dirty="0">
                          <a:effectLst/>
                          <a:latin typeface="Times New Roman" panose="02020603050405020304" pitchFamily="18" charset="0"/>
                          <a:cs typeface="Times New Roman" panose="02020603050405020304" pitchFamily="18" charset="0"/>
                        </a:rPr>
                        <a:t> 2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enzyme </a:t>
                      </a:r>
                      <a:r>
                        <a:rPr lang="en-US" sz="2400" dirty="0" err="1">
                          <a:effectLst/>
                          <a:latin typeface="Times New Roman" panose="02020603050405020304" pitchFamily="18" charset="0"/>
                          <a:cs typeface="Times New Roman" panose="02020603050405020304" pitchFamily="18" charset="0"/>
                        </a:rPr>
                        <a:t>bổ</a:t>
                      </a:r>
                      <a:r>
                        <a:rPr lang="en-US" sz="2400" dirty="0">
                          <a:effectLst/>
                          <a:latin typeface="Times New Roman" panose="02020603050405020304" pitchFamily="18" charset="0"/>
                          <a:cs typeface="Times New Roman" panose="02020603050405020304" pitchFamily="18" charset="0"/>
                        </a:rPr>
                        <a:t> sung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ủ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enzyme </a:t>
                      </a:r>
                      <a:r>
                        <a:rPr lang="en-US" sz="2400" dirty="0" err="1">
                          <a:effectLst/>
                          <a:latin typeface="Times New Roman" panose="02020603050405020304" pitchFamily="18" charset="0"/>
                          <a:cs typeface="Times New Roman" panose="02020603050405020304" pitchFamily="18" charset="0"/>
                        </a:rPr>
                        <a:t>thủy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protein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lysine</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898479">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4: </a:t>
                      </a:r>
                      <a:r>
                        <a:rPr lang="en-US" sz="2400" i="1" dirty="0" err="1">
                          <a:effectLst/>
                          <a:latin typeface="Times New Roman" panose="02020603050405020304" pitchFamily="18" charset="0"/>
                          <a:cs typeface="Times New Roman" panose="02020603050405020304" pitchFamily="18" charset="0"/>
                        </a:rPr>
                        <a:t>Ép</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viên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sấy</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khô</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sản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phẩm</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0"/>
                        </a:spcAft>
                      </a:pPr>
                      <a:r>
                        <a:rPr lang="en-US" sz="2400" dirty="0">
                          <a:effectLst/>
                          <a:latin typeface="Times New Roman" panose="02020603050405020304" pitchFamily="18" charset="0"/>
                          <a:cs typeface="Times New Roman" panose="02020603050405020304" pitchFamily="18" charset="0"/>
                        </a:rPr>
                        <a:t>Sau </a:t>
                      </a:r>
                      <a:r>
                        <a:rPr lang="en-US" sz="2400" dirty="0" err="1">
                          <a:effectLst/>
                          <a:latin typeface="Times New Roman" panose="02020603050405020304" pitchFamily="18" charset="0"/>
                          <a:cs typeface="Times New Roman" panose="02020603050405020304" pitchFamily="18" charset="0"/>
                        </a:rPr>
                        <a:t>thủy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ép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nhau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duy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898479">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5: </a:t>
                      </a:r>
                      <a:r>
                        <a:rPr lang="en-US" sz="2400" i="1" dirty="0" err="1">
                          <a:effectLst/>
                          <a:latin typeface="Times New Roman" panose="02020603050405020304" pitchFamily="18" charset="0"/>
                          <a:cs typeface="Times New Roman" panose="02020603050405020304" pitchFamily="18" charset="0"/>
                        </a:rPr>
                        <a:t>đóng</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bao</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bảo</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quản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tiêu</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thụ</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0"/>
                        </a:spcAft>
                      </a:pPr>
                      <a:r>
                        <a:rPr lang="en-US" sz="2400" dirty="0" err="1">
                          <a:effectLst/>
                          <a:latin typeface="Times New Roman" panose="02020603050405020304" pitchFamily="18" charset="0"/>
                          <a:cs typeface="Times New Roman" panose="02020603050405020304" pitchFamily="18" charset="0"/>
                        </a:rPr>
                        <a:t>Kiểm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đóng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hoặc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thụ</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906909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327" y="287067"/>
            <a:ext cx="10515600" cy="1117987"/>
          </a:xfrm>
        </p:spPr>
        <p:txBody>
          <a:bodyPr>
            <a:normAutofit fontScale="90000"/>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hãy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đậu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Ngoài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đậu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dùng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loại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hãy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tên</a:t>
            </a:r>
            <a:r>
              <a:rPr lang="en-US" sz="2400" dirty="0" smtClean="0">
                <a:latin typeface="Times New Roman" panose="02020603050405020304" pitchFamily="18" charset="0"/>
                <a:cs typeface="Times New Roman" panose="02020603050405020304" pitchFamily="18" charset="0"/>
              </a:rPr>
              <a:t>?</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7381" y="1074387"/>
            <a:ext cx="3874996" cy="2266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11250"/>
          <a:stretch/>
        </p:blipFill>
        <p:spPr bwMode="auto">
          <a:xfrm>
            <a:off x="4388269" y="1081396"/>
            <a:ext cx="3810001" cy="225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15385" r="13607"/>
          <a:stretch/>
        </p:blipFill>
        <p:spPr bwMode="auto">
          <a:xfrm>
            <a:off x="8305354" y="1081396"/>
            <a:ext cx="3436875" cy="225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05354" y="3345475"/>
            <a:ext cx="3436875" cy="954107"/>
          </a:xfrm>
          <a:prstGeom prst="rect">
            <a:avLst/>
          </a:prstGeom>
          <a:noFill/>
        </p:spPr>
        <p:txBody>
          <a:bodyPr wrap="square" rtlCol="0">
            <a:spAutoFit/>
          </a:bodyPr>
          <a:lstStyle/>
          <a:p>
            <a:pPr algn="ctr"/>
            <a:r>
              <a:rPr lang="en-US" sz="2000" b="1" dirty="0" err="1" smtClean="0">
                <a:latin typeface="Times New Roman" panose="02020603050405020304" pitchFamily="18" charset="0"/>
                <a:cs typeface="Times New Roman" panose="02020603050405020304" pitchFamily="18" charset="0"/>
              </a:rPr>
              <a:t>Hạt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bông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vải</a:t>
            </a:r>
            <a:r>
              <a:rPr lang="en-US" sz="2000" b="1" dirty="0" smtClean="0">
                <a:latin typeface="Times New Roman" panose="02020603050405020304" pitchFamily="18" charset="0"/>
                <a:cs typeface="Times New Roman" panose="02020603050405020304" pitchFamily="18" charset="0"/>
              </a:rPr>
              <a:t>: </a:t>
            </a:r>
          </a:p>
          <a:p>
            <a:pPr algn="ctr"/>
            <a:r>
              <a:rPr lang="en-US" dirty="0" smtClean="0">
                <a:latin typeface="Times New Roman" panose="02020603050405020304" pitchFamily="18" charset="0"/>
                <a:cs typeface="Times New Roman" panose="02020603050405020304" pitchFamily="18" charset="0"/>
              </a:rPr>
              <a:t>D</a:t>
            </a:r>
            <a:r>
              <a:rPr lang="vi-VN" dirty="0" smtClean="0">
                <a:latin typeface="Times New Roman" panose="02020603050405020304" pitchFamily="18" charset="0"/>
                <a:cs typeface="Times New Roman" panose="02020603050405020304" pitchFamily="18" charset="0"/>
              </a:rPr>
              <a:t>ùng </a:t>
            </a:r>
            <a:r>
              <a:rPr lang="vi-VN" dirty="0">
                <a:latin typeface="Times New Roman" panose="02020603050405020304" pitchFamily="18" charset="0"/>
                <a:cs typeface="Times New Roman" panose="02020603050405020304" pitchFamily="18" charset="0"/>
              </a:rPr>
              <a:t>để ăn khi đã loại bỏ hết chất Gossypola.</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574831" y="3345439"/>
            <a:ext cx="3436875" cy="400110"/>
          </a:xfrm>
          <a:prstGeom prst="rect">
            <a:avLst/>
          </a:prstGeom>
          <a:noFill/>
        </p:spPr>
        <p:txBody>
          <a:bodyPr wrap="square" rtlCol="0">
            <a:spAutoFit/>
          </a:bodyPr>
          <a:lstStyle/>
          <a:p>
            <a:pPr algn="ctr"/>
            <a:r>
              <a:rPr lang="en-US" sz="2000" b="1" dirty="0" err="1" smtClean="0">
                <a:latin typeface="Times New Roman" panose="02020603050405020304" pitchFamily="18" charset="0"/>
                <a:cs typeface="Times New Roman" panose="02020603050405020304" pitchFamily="18" charset="0"/>
              </a:rPr>
              <a:t>Hạt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đậu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phộng</a:t>
            </a:r>
            <a:r>
              <a:rPr lang="en-US" sz="2000" b="1" dirty="0" smtClean="0">
                <a:latin typeface="Times New Roman" panose="02020603050405020304" pitchFamily="18" charset="0"/>
                <a:cs typeface="Times New Roman" panose="02020603050405020304" pitchFamily="18" charset="0"/>
              </a:rPr>
              <a:t>: </a:t>
            </a:r>
          </a:p>
        </p:txBody>
      </p:sp>
      <p:sp>
        <p:nvSpPr>
          <p:cNvPr id="10" name="TextBox 9"/>
          <p:cNvSpPr txBox="1"/>
          <p:nvPr/>
        </p:nvSpPr>
        <p:spPr>
          <a:xfrm>
            <a:off x="445162" y="3367741"/>
            <a:ext cx="3436875" cy="400110"/>
          </a:xfrm>
          <a:prstGeom prst="rect">
            <a:avLst/>
          </a:prstGeom>
          <a:noFill/>
        </p:spPr>
        <p:txBody>
          <a:bodyPr wrap="square" rtlCol="0">
            <a:spAutoFit/>
          </a:bodyPr>
          <a:lstStyle/>
          <a:p>
            <a:pPr algn="ctr"/>
            <a:r>
              <a:rPr lang="en-US" sz="2000" b="1" dirty="0" err="1" smtClean="0">
                <a:latin typeface="Times New Roman" panose="02020603050405020304" pitchFamily="18" charset="0"/>
                <a:cs typeface="Times New Roman" panose="02020603050405020304" pitchFamily="18" charset="0"/>
              </a:rPr>
              <a:t>Hạt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đậu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tương</a:t>
            </a:r>
            <a:r>
              <a:rPr lang="en-US" sz="2000" b="1" dirty="0" smtClean="0">
                <a:latin typeface="Times New Roman" panose="02020603050405020304" pitchFamily="18" charset="0"/>
                <a:cs typeface="Times New Roman" panose="02020603050405020304" pitchFamily="18" charset="0"/>
              </a:rPr>
              <a:t>: </a:t>
            </a:r>
          </a:p>
        </p:txBody>
      </p:sp>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6823" y="3767850"/>
            <a:ext cx="2802169" cy="231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2813" y="4545879"/>
            <a:ext cx="1888893" cy="1519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t="15618"/>
          <a:stretch/>
        </p:blipFill>
        <p:spPr bwMode="auto">
          <a:xfrm>
            <a:off x="8011706" y="4550856"/>
            <a:ext cx="1800225" cy="151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129029" y="5589290"/>
            <a:ext cx="2886823" cy="400110"/>
          </a:xfrm>
          <a:prstGeom prst="rect">
            <a:avLst/>
          </a:prstGeom>
          <a:noFill/>
        </p:spPr>
        <p:txBody>
          <a:bodyPr wrap="square" rtlCol="0">
            <a:spAutoFit/>
          </a:bodyPr>
          <a:lstStyle/>
          <a:p>
            <a:pPr algn="ctr"/>
            <a:r>
              <a:rPr lang="en-US" sz="2000" b="1" dirty="0" err="1" smtClean="0">
                <a:latin typeface="Times New Roman" panose="02020603050405020304" pitchFamily="18" charset="0"/>
                <a:cs typeface="Times New Roman" panose="02020603050405020304" pitchFamily="18" charset="0"/>
              </a:rPr>
              <a:t>Hạt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cải</a:t>
            </a:r>
            <a:r>
              <a:rPr lang="en-US" sz="2000" b="1" dirty="0" smtClean="0">
                <a:latin typeface="Times New Roman" panose="02020603050405020304" pitchFamily="18" charset="0"/>
                <a:cs typeface="Times New Roman" panose="02020603050405020304" pitchFamily="18" charset="0"/>
              </a:rPr>
              <a:t>: </a:t>
            </a:r>
          </a:p>
        </p:txBody>
      </p:sp>
      <p:sp>
        <p:nvSpPr>
          <p:cNvPr id="15" name="TextBox 14"/>
          <p:cNvSpPr txBox="1"/>
          <p:nvPr/>
        </p:nvSpPr>
        <p:spPr>
          <a:xfrm>
            <a:off x="9383887" y="5679761"/>
            <a:ext cx="2659432" cy="400110"/>
          </a:xfrm>
          <a:prstGeom prst="rect">
            <a:avLst/>
          </a:prstGeom>
          <a:noFill/>
        </p:spPr>
        <p:txBody>
          <a:bodyPr wrap="square" rtlCol="0">
            <a:spAutoFit/>
          </a:bodyPr>
          <a:lstStyle/>
          <a:p>
            <a:pPr algn="ctr"/>
            <a:r>
              <a:rPr lang="en-US" sz="2000" b="1" dirty="0" err="1" smtClean="0">
                <a:latin typeface="Times New Roman" panose="02020603050405020304" pitchFamily="18" charset="0"/>
                <a:cs typeface="Times New Roman" panose="02020603050405020304" pitchFamily="18" charset="0"/>
              </a:rPr>
              <a:t>Hạt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hướng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dương</a:t>
            </a:r>
            <a:r>
              <a:rPr lang="en-US" sz="2000" b="1"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3926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arn(inVertical)">
                                      <p:cBhvr>
                                        <p:cTn id="7" dur="500"/>
                                        <p:tgtEl>
                                          <p:spTgt spid="819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8197"/>
                                        </p:tgtEl>
                                        <p:attrNameLst>
                                          <p:attrName>style.visibility</p:attrName>
                                        </p:attrNameLst>
                                      </p:cBhvr>
                                      <p:to>
                                        <p:strVal val="visible"/>
                                      </p:to>
                                    </p:set>
                                    <p:animEffect transition="in" filter="circle(in)">
                                      <p:cBhvr>
                                        <p:cTn id="15" dur="2000"/>
                                        <p:tgtEl>
                                          <p:spTgt spid="819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198"/>
                                        </p:tgtEl>
                                        <p:attrNameLst>
                                          <p:attrName>style.visibility</p:attrName>
                                        </p:attrNameLst>
                                      </p:cBhvr>
                                      <p:to>
                                        <p:strVal val="visible"/>
                                      </p:to>
                                    </p:set>
                                    <p:animEffect transition="in" filter="wipe(down)">
                                      <p:cBhvr>
                                        <p:cTn id="23" dur="500"/>
                                        <p:tgtEl>
                                          <p:spTgt spid="819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8199"/>
                                        </p:tgtEl>
                                        <p:attrNameLst>
                                          <p:attrName>style.visibility</p:attrName>
                                        </p:attrNameLst>
                                      </p:cBhvr>
                                      <p:to>
                                        <p:strVal val="visible"/>
                                      </p:to>
                                    </p:set>
                                    <p:animEffect transition="in" filter="barn(inVertical)">
                                      <p:cBhvr>
                                        <p:cTn id="31" dur="500"/>
                                        <p:tgtEl>
                                          <p:spTgt spid="8199"/>
                                        </p:tgtEl>
                                      </p:cBhvr>
                                    </p:animEffect>
                                  </p:childTnLst>
                                </p:cTn>
                              </p:par>
                              <p:par>
                                <p:cTn id="32" presetID="16" presetClass="entr" presetSubtype="21" fill="hold" nodeType="withEffect">
                                  <p:stCondLst>
                                    <p:cond delay="0"/>
                                  </p:stCondLst>
                                  <p:childTnLst>
                                    <p:set>
                                      <p:cBhvr>
                                        <p:cTn id="33" dur="1" fill="hold">
                                          <p:stCondLst>
                                            <p:cond delay="0"/>
                                          </p:stCondLst>
                                        </p:cTn>
                                        <p:tgtEl>
                                          <p:spTgt spid="8200"/>
                                        </p:tgtEl>
                                        <p:attrNameLst>
                                          <p:attrName>style.visibility</p:attrName>
                                        </p:attrNameLst>
                                      </p:cBhvr>
                                      <p:to>
                                        <p:strVal val="visible"/>
                                      </p:to>
                                    </p:set>
                                    <p:animEffect transition="in" filter="barn(inVertical)">
                                      <p:cBhvr>
                                        <p:cTn id="34" dur="500"/>
                                        <p:tgtEl>
                                          <p:spTgt spid="820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8722" y="1192990"/>
            <a:ext cx="4661210" cy="1062231"/>
          </a:xfrm>
        </p:spPr>
        <p:txBody>
          <a:bodyPr>
            <a:normAutofit fontScale="90000"/>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đậu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thủy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sao</a:t>
            </a:r>
            <a:r>
              <a:rPr lang="en-US" sz="2400" dirty="0" smtClean="0">
                <a:latin typeface="Times New Roman" panose="02020603050405020304" pitchFamily="18" charset="0"/>
                <a:cs typeface="Times New Roman" panose="02020603050405020304" pitchFamily="18" charset="0"/>
              </a:rPr>
              <a:t>?</a:t>
            </a:r>
            <a:br>
              <a:rPr lang="en-US" sz="2400" dirty="0" smtClean="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13" y="1193085"/>
            <a:ext cx="6295012" cy="3278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79413" y="4728339"/>
            <a:ext cx="6400528" cy="830997"/>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Khô dầu là </a:t>
            </a:r>
            <a:r>
              <a:rPr lang="vi-VN" sz="2400" dirty="0" smtClean="0">
                <a:latin typeface="Times New Roman" panose="02020603050405020304" pitchFamily="18" charset="0"/>
                <a:cs typeface="Times New Roman" panose="02020603050405020304" pitchFamily="18" charset="0"/>
              </a:rPr>
              <a:t>bã </a:t>
            </a:r>
            <a:r>
              <a:rPr lang="vi-VN" sz="2400" dirty="0">
                <a:latin typeface="Times New Roman" panose="02020603050405020304" pitchFamily="18" charset="0"/>
                <a:cs typeface="Times New Roman" panose="02020603050405020304" pitchFamily="18" charset="0"/>
              </a:rPr>
              <a:t>còn lại của các loại </a:t>
            </a:r>
            <a:r>
              <a:rPr lang="en-US" sz="2400" dirty="0" err="1" smtClean="0">
                <a:latin typeface="Times New Roman" panose="02020603050405020304" pitchFamily="18" charset="0"/>
                <a:cs typeface="Times New Roman" panose="02020603050405020304" pitchFamily="18" charset="0"/>
              </a:rPr>
              <a:t>hạt</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củ</a:t>
            </a:r>
            <a:r>
              <a:rPr lang="vi-VN" sz="2400" dirty="0">
                <a:latin typeface="Times New Roman" panose="02020603050405020304" pitchFamily="18" charset="0"/>
                <a:cs typeface="Times New Roman" panose="02020603050405020304" pitchFamily="18" charset="0"/>
              </a:rPr>
              <a:t>, quả, </a:t>
            </a:r>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sau khi đã ép lấy </a:t>
            </a:r>
            <a:r>
              <a:rPr lang="vi-VN" sz="2400" dirty="0" smtClean="0">
                <a:latin typeface="Times New Roman" panose="02020603050405020304" pitchFamily="18" charset="0"/>
                <a:cs typeface="Times New Roman" panose="02020603050405020304" pitchFamily="18" charset="0"/>
              </a:rPr>
              <a:t>dầu</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3" name="Title 1"/>
          <p:cNvSpPr txBox="1">
            <a:spLocks/>
          </p:cNvSpPr>
          <p:nvPr/>
        </p:nvSpPr>
        <p:spPr>
          <a:xfrm>
            <a:off x="7110761" y="2530287"/>
            <a:ext cx="4661210" cy="106223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loại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dầu</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4" name="Title 1"/>
          <p:cNvSpPr txBox="1">
            <a:spLocks/>
          </p:cNvSpPr>
          <p:nvPr/>
        </p:nvSpPr>
        <p:spPr>
          <a:xfrm>
            <a:off x="7281744" y="4304631"/>
            <a:ext cx="4304371" cy="10622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00" b="1" dirty="0" smtClean="0">
                <a:latin typeface="Times New Roman" panose="02020603050405020304" pitchFamily="18" charset="0"/>
                <a:cs typeface="Times New Roman" panose="02020603050405020304" pitchFamily="18" charset="0"/>
              </a:rPr>
              <a:t>LÊN MEN”</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665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54617077"/>
              </p:ext>
            </p:extLst>
          </p:nvPr>
        </p:nvGraphicFramePr>
        <p:xfrm>
          <a:off x="649248" y="1355286"/>
          <a:ext cx="10791903" cy="4754880"/>
        </p:xfrm>
        <a:graphic>
          <a:graphicData uri="http://schemas.openxmlformats.org/drawingml/2006/table">
            <a:tbl>
              <a:tblPr firstRow="1" bandRow="1">
                <a:tableStyleId>{5940675A-B579-460E-94D1-54222C63F5DA}</a:tableStyleId>
              </a:tblPr>
              <a:tblGrid>
                <a:gridCol w="3621670"/>
                <a:gridCol w="3624146"/>
                <a:gridCol w="3546087"/>
              </a:tblGrid>
              <a:tr h="370840">
                <a:tc>
                  <a:txBody>
                    <a:bodyPr/>
                    <a:lstStyle/>
                    <a:p>
                      <a:r>
                        <a:rPr lang="en-US" sz="2800" dirty="0" err="1" smtClean="0">
                          <a:solidFill>
                            <a:srgbClr val="00B050"/>
                          </a:solidFill>
                          <a:latin typeface="Times New Roman" panose="02020603050405020304" pitchFamily="18" charset="0"/>
                          <a:cs typeface="Times New Roman" panose="02020603050405020304" pitchFamily="18" charset="0"/>
                        </a:rPr>
                        <a:t>Chất</a:t>
                      </a:r>
                      <a:r>
                        <a:rPr lang="en-US" sz="2800" baseline="0" dirty="0" smtClean="0">
                          <a:solidFill>
                            <a:srgbClr val="00B050"/>
                          </a:solidFill>
                          <a:latin typeface="Times New Roman" panose="02020603050405020304" pitchFamily="18" charset="0"/>
                          <a:cs typeface="Times New Roman" panose="02020603050405020304" pitchFamily="18" charset="0"/>
                        </a:rPr>
                        <a:t> </a:t>
                      </a:r>
                      <a:r>
                        <a:rPr lang="en-US" sz="2800" baseline="0" dirty="0" err="1" smtClean="0">
                          <a:solidFill>
                            <a:srgbClr val="00B050"/>
                          </a:solidFill>
                          <a:latin typeface="Times New Roman" panose="02020603050405020304" pitchFamily="18" charset="0"/>
                          <a:cs typeface="Times New Roman" panose="02020603050405020304" pitchFamily="18" charset="0"/>
                        </a:rPr>
                        <a:t>kháng</a:t>
                      </a:r>
                      <a:r>
                        <a:rPr lang="en-US" sz="2800" baseline="0" dirty="0" smtClean="0">
                          <a:solidFill>
                            <a:srgbClr val="00B050"/>
                          </a:solidFill>
                          <a:latin typeface="Times New Roman" panose="02020603050405020304" pitchFamily="18" charset="0"/>
                          <a:cs typeface="Times New Roman" panose="02020603050405020304" pitchFamily="18" charset="0"/>
                        </a:rPr>
                        <a:t> </a:t>
                      </a:r>
                      <a:r>
                        <a:rPr lang="en-US" sz="2800" baseline="0" dirty="0" err="1" smtClean="0">
                          <a:solidFill>
                            <a:srgbClr val="00B050"/>
                          </a:solidFill>
                          <a:latin typeface="Times New Roman" panose="02020603050405020304" pitchFamily="18" charset="0"/>
                          <a:cs typeface="Times New Roman" panose="02020603050405020304" pitchFamily="18" charset="0"/>
                        </a:rPr>
                        <a:t>dinh</a:t>
                      </a:r>
                      <a:r>
                        <a:rPr lang="en-US" sz="2800" baseline="0" dirty="0" smtClean="0">
                          <a:solidFill>
                            <a:srgbClr val="00B050"/>
                          </a:solidFill>
                          <a:latin typeface="Times New Roman" panose="02020603050405020304" pitchFamily="18" charset="0"/>
                          <a:cs typeface="Times New Roman" panose="02020603050405020304" pitchFamily="18" charset="0"/>
                        </a:rPr>
                        <a:t> </a:t>
                      </a:r>
                      <a:r>
                        <a:rPr lang="en-US" sz="2800" baseline="0" dirty="0" err="1" smtClean="0">
                          <a:solidFill>
                            <a:srgbClr val="00B050"/>
                          </a:solidFill>
                          <a:latin typeface="Times New Roman" panose="02020603050405020304" pitchFamily="18" charset="0"/>
                          <a:cs typeface="Times New Roman" panose="02020603050405020304" pitchFamily="18" charset="0"/>
                        </a:rPr>
                        <a:t>dưỡng</a:t>
                      </a:r>
                      <a:endParaRPr lang="en-US" sz="2800" dirty="0">
                        <a:solidFill>
                          <a:srgbClr val="00B050"/>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err="1" smtClean="0">
                          <a:solidFill>
                            <a:srgbClr val="00B050"/>
                          </a:solidFill>
                          <a:latin typeface="Times New Roman" panose="02020603050405020304" pitchFamily="18" charset="0"/>
                          <a:cs typeface="Times New Roman" panose="02020603050405020304" pitchFamily="18" charset="0"/>
                        </a:rPr>
                        <a:t>Trước</a:t>
                      </a:r>
                      <a:r>
                        <a:rPr lang="en-US" sz="2800" baseline="0" dirty="0" smtClean="0">
                          <a:solidFill>
                            <a:srgbClr val="00B050"/>
                          </a:solidFill>
                          <a:latin typeface="Times New Roman" panose="02020603050405020304" pitchFamily="18" charset="0"/>
                          <a:cs typeface="Times New Roman" panose="02020603050405020304" pitchFamily="18" charset="0"/>
                        </a:rPr>
                        <a:t> </a:t>
                      </a:r>
                      <a:r>
                        <a:rPr lang="en-US" sz="2800" baseline="0" dirty="0" err="1" smtClean="0">
                          <a:solidFill>
                            <a:srgbClr val="00B050"/>
                          </a:solidFill>
                          <a:latin typeface="Times New Roman" panose="02020603050405020304" pitchFamily="18" charset="0"/>
                          <a:cs typeface="Times New Roman" panose="02020603050405020304" pitchFamily="18" charset="0"/>
                        </a:rPr>
                        <a:t>lên</a:t>
                      </a:r>
                      <a:r>
                        <a:rPr lang="en-US" sz="2800" baseline="0" dirty="0" smtClean="0">
                          <a:solidFill>
                            <a:srgbClr val="00B050"/>
                          </a:solidFill>
                          <a:latin typeface="Times New Roman" panose="02020603050405020304" pitchFamily="18" charset="0"/>
                          <a:cs typeface="Times New Roman" panose="02020603050405020304" pitchFamily="18" charset="0"/>
                        </a:rPr>
                        <a:t> men (mg/g)</a:t>
                      </a:r>
                      <a:endParaRPr lang="en-US" sz="2800" dirty="0">
                        <a:solidFill>
                          <a:srgbClr val="00B050"/>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00B050"/>
                          </a:solidFill>
                          <a:latin typeface="Times New Roman" panose="02020603050405020304" pitchFamily="18" charset="0"/>
                          <a:cs typeface="Times New Roman" panose="02020603050405020304" pitchFamily="18" charset="0"/>
                        </a:rPr>
                        <a:t>Sau</a:t>
                      </a:r>
                      <a:r>
                        <a:rPr lang="en-US" sz="2800" baseline="0" dirty="0" smtClean="0">
                          <a:solidFill>
                            <a:srgbClr val="00B050"/>
                          </a:solidFill>
                          <a:latin typeface="Times New Roman" panose="02020603050405020304" pitchFamily="18" charset="0"/>
                          <a:cs typeface="Times New Roman" panose="02020603050405020304" pitchFamily="18" charset="0"/>
                        </a:rPr>
                        <a:t> </a:t>
                      </a:r>
                      <a:r>
                        <a:rPr lang="en-US" sz="2800" baseline="0" dirty="0" err="1" smtClean="0">
                          <a:solidFill>
                            <a:srgbClr val="00B050"/>
                          </a:solidFill>
                          <a:latin typeface="Times New Roman" panose="02020603050405020304" pitchFamily="18" charset="0"/>
                          <a:cs typeface="Times New Roman" panose="02020603050405020304" pitchFamily="18" charset="0"/>
                        </a:rPr>
                        <a:t>lên</a:t>
                      </a:r>
                      <a:r>
                        <a:rPr lang="en-US" sz="2800" baseline="0" dirty="0" smtClean="0">
                          <a:solidFill>
                            <a:srgbClr val="00B050"/>
                          </a:solidFill>
                          <a:latin typeface="Times New Roman" panose="02020603050405020304" pitchFamily="18" charset="0"/>
                          <a:cs typeface="Times New Roman" panose="02020603050405020304" pitchFamily="18" charset="0"/>
                        </a:rPr>
                        <a:t> men (mg/g)</a:t>
                      </a:r>
                      <a:endParaRPr lang="en-US" sz="2800" dirty="0" smtClean="0">
                        <a:solidFill>
                          <a:srgbClr val="00B050"/>
                        </a:solidFill>
                        <a:latin typeface="Times New Roman" panose="02020603050405020304" pitchFamily="18" charset="0"/>
                        <a:cs typeface="Times New Roman" panose="02020603050405020304" pitchFamily="18" charset="0"/>
                      </a:endParaRPr>
                    </a:p>
                    <a:p>
                      <a:pPr algn="ctr"/>
                      <a:endParaRPr lang="en-US" sz="2800" dirty="0">
                        <a:solidFill>
                          <a:srgbClr val="00B050"/>
                        </a:solidFill>
                        <a:latin typeface="Times New Roman" panose="02020603050405020304" pitchFamily="18" charset="0"/>
                        <a:cs typeface="Times New Roman" panose="02020603050405020304" pitchFamily="18" charset="0"/>
                      </a:endParaRPr>
                    </a:p>
                  </a:txBody>
                  <a:tcPr/>
                </a:tc>
              </a:tr>
              <a:tr h="370840">
                <a:tc>
                  <a:txBody>
                    <a:bodyPr/>
                    <a:lstStyle/>
                    <a:p>
                      <a:r>
                        <a:rPr lang="en-US" sz="2800" dirty="0" smtClean="0">
                          <a:latin typeface="Times New Roman" panose="02020603050405020304" pitchFamily="18" charset="0"/>
                          <a:cs typeface="Times New Roman" panose="02020603050405020304" pitchFamily="18" charset="0"/>
                        </a:rPr>
                        <a:t>Trypsin inhibitor</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smtClean="0">
                          <a:latin typeface="Times New Roman" panose="02020603050405020304" pitchFamily="18" charset="0"/>
                          <a:cs typeface="Times New Roman" panose="02020603050405020304" pitchFamily="18" charset="0"/>
                        </a:rPr>
                        <a:t>3,50 </a:t>
                      </a:r>
                      <a:r>
                        <a:rPr lang="en-US" sz="2800" baseline="0" dirty="0" smtClean="0">
                          <a:latin typeface="Times New Roman" panose="02020603050405020304" pitchFamily="18" charset="0"/>
                          <a:cs typeface="Times New Roman" panose="02020603050405020304" pitchFamily="18" charset="0"/>
                        </a:rPr>
                        <a:t>      </a:t>
                      </a:r>
                      <a:r>
                        <a:rPr lang="en-US" sz="2800" b="0" i="0" kern="1200" dirty="0" smtClean="0">
                          <a:solidFill>
                            <a:schemeClr val="tx1"/>
                          </a:solidFill>
                          <a:effectLst/>
                          <a:latin typeface="+mn-lt"/>
                          <a:ea typeface="+mn-ea"/>
                          <a:cs typeface="+mn-cs"/>
                        </a:rPr>
                        <a:t>±</a:t>
                      </a:r>
                      <a:r>
                        <a:rPr lang="en-US" sz="4000" baseline="0" dirty="0" smtClean="0">
                          <a:latin typeface="Times New Roman" panose="02020603050405020304" pitchFamily="18" charset="0"/>
                          <a:cs typeface="Times New Roman" panose="02020603050405020304" pitchFamily="18" charset="0"/>
                        </a:rPr>
                        <a:t> </a:t>
                      </a:r>
                      <a:r>
                        <a:rPr lang="en-US" sz="2800" baseline="0" dirty="0" smtClean="0">
                          <a:latin typeface="Times New Roman" panose="02020603050405020304" pitchFamily="18" charset="0"/>
                          <a:cs typeface="Times New Roman" panose="02020603050405020304" pitchFamily="18" charset="0"/>
                        </a:rPr>
                        <a:t>    0,10</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smtClean="0">
                          <a:latin typeface="Times New Roman" panose="02020603050405020304" pitchFamily="18" charset="0"/>
                          <a:cs typeface="Times New Roman" panose="02020603050405020304" pitchFamily="18" charset="0"/>
                        </a:rPr>
                        <a:t>1,62      </a:t>
                      </a:r>
                      <a:r>
                        <a:rPr lang="en-US" sz="2800" b="0" i="0" kern="1200" dirty="0" smtClean="0">
                          <a:solidFill>
                            <a:schemeClr val="tx1"/>
                          </a:solidFill>
                          <a:effectLst/>
                          <a:latin typeface="+mn-lt"/>
                          <a:ea typeface="+mn-ea"/>
                          <a:cs typeface="+mn-cs"/>
                        </a:rPr>
                        <a:t>±</a:t>
                      </a:r>
                      <a:r>
                        <a:rPr lang="en-US" sz="2800" dirty="0" smtClean="0">
                          <a:latin typeface="Times New Roman" panose="02020603050405020304" pitchFamily="18" charset="0"/>
                          <a:cs typeface="Times New Roman" panose="02020603050405020304" pitchFamily="18" charset="0"/>
                        </a:rPr>
                        <a:t>       0,09  </a:t>
                      </a:r>
                      <a:endParaRPr lang="en-US" sz="2800" dirty="0">
                        <a:latin typeface="Times New Roman" panose="02020603050405020304" pitchFamily="18" charset="0"/>
                        <a:cs typeface="Times New Roman" panose="02020603050405020304" pitchFamily="18" charset="0"/>
                      </a:endParaRPr>
                    </a:p>
                  </a:txBody>
                  <a:tcPr/>
                </a:tc>
              </a:tr>
              <a:tr h="370840">
                <a:tc>
                  <a:txBody>
                    <a:bodyPr/>
                    <a:lstStyle/>
                    <a:p>
                      <a:r>
                        <a:rPr lang="en-US" sz="2800" dirty="0" err="1" smtClean="0">
                          <a:latin typeface="Times New Roman" panose="02020603050405020304" pitchFamily="18" charset="0"/>
                          <a:cs typeface="Times New Roman" panose="02020603050405020304" pitchFamily="18" charset="0"/>
                        </a:rPr>
                        <a:t>Glycinin</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smtClean="0">
                          <a:latin typeface="Times New Roman" panose="02020603050405020304" pitchFamily="18" charset="0"/>
                          <a:cs typeface="Times New Roman" panose="02020603050405020304" pitchFamily="18" charset="0"/>
                        </a:rPr>
                        <a:t>79,20     </a:t>
                      </a:r>
                      <a:r>
                        <a:rPr lang="en-US" sz="2800" b="0" i="0" kern="1200" smtClean="0">
                          <a:solidFill>
                            <a:schemeClr val="tx1"/>
                          </a:solidFill>
                          <a:effectLst/>
                          <a:latin typeface="+mn-lt"/>
                          <a:ea typeface="+mn-ea"/>
                          <a:cs typeface="+mn-cs"/>
                        </a:rPr>
                        <a:t>±</a:t>
                      </a:r>
                      <a:r>
                        <a:rPr lang="en-US" sz="280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0,44</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smtClean="0">
                          <a:latin typeface="Times New Roman" panose="02020603050405020304" pitchFamily="18" charset="0"/>
                          <a:cs typeface="Times New Roman" panose="02020603050405020304" pitchFamily="18" charset="0"/>
                        </a:rPr>
                        <a:t>17,63    </a:t>
                      </a:r>
                      <a:r>
                        <a:rPr lang="en-US" sz="2800" b="0" i="0" kern="1200" dirty="0" smtClean="0">
                          <a:solidFill>
                            <a:schemeClr val="tx1"/>
                          </a:solidFill>
                          <a:effectLst/>
                          <a:latin typeface="+mn-lt"/>
                          <a:ea typeface="+mn-ea"/>
                          <a:cs typeface="+mn-cs"/>
                        </a:rPr>
                        <a:t>±</a:t>
                      </a:r>
                      <a:r>
                        <a:rPr lang="en-US" sz="2800" dirty="0" smtClean="0">
                          <a:latin typeface="Times New Roman" panose="02020603050405020304" pitchFamily="18" charset="0"/>
                          <a:cs typeface="Times New Roman" panose="02020603050405020304" pitchFamily="18" charset="0"/>
                        </a:rPr>
                        <a:t>       1,68</a:t>
                      </a:r>
                      <a:endParaRPr lang="en-US" sz="2800" dirty="0">
                        <a:latin typeface="Times New Roman" panose="02020603050405020304" pitchFamily="18" charset="0"/>
                        <a:cs typeface="Times New Roman" panose="02020603050405020304" pitchFamily="18" charset="0"/>
                      </a:endParaRPr>
                    </a:p>
                  </a:txBody>
                  <a:tcPr/>
                </a:tc>
              </a:tr>
              <a:tr h="370840">
                <a:tc>
                  <a:txBody>
                    <a:bodyPr/>
                    <a:lstStyle/>
                    <a:p>
                      <a:r>
                        <a:rPr lang="en-US" sz="2800" dirty="0" smtClean="0">
                          <a:latin typeface="Times New Roman" panose="02020603050405020304" pitchFamily="18" charset="0"/>
                          <a:cs typeface="Times New Roman" panose="02020603050405020304" pitchFamily="18" charset="0"/>
                        </a:rPr>
                        <a:t>Beta-</a:t>
                      </a:r>
                      <a:r>
                        <a:rPr lang="en-US" sz="2800" dirty="0" err="1" smtClean="0">
                          <a:latin typeface="Times New Roman" panose="02020603050405020304" pitchFamily="18" charset="0"/>
                          <a:cs typeface="Times New Roman" panose="02020603050405020304" pitchFamily="18" charset="0"/>
                        </a:rPr>
                        <a:t>Conglycinin</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smtClean="0">
                          <a:latin typeface="Times New Roman" panose="02020603050405020304" pitchFamily="18" charset="0"/>
                          <a:cs typeface="Times New Roman" panose="02020603050405020304" pitchFamily="18" charset="0"/>
                        </a:rPr>
                        <a:t>106,38   </a:t>
                      </a:r>
                      <a:r>
                        <a:rPr lang="en-US" sz="2800" b="0" i="0" kern="1200" dirty="0" smtClean="0">
                          <a:solidFill>
                            <a:schemeClr val="tx1"/>
                          </a:solidFill>
                          <a:effectLst/>
                          <a:latin typeface="+mn-lt"/>
                          <a:ea typeface="+mn-ea"/>
                          <a:cs typeface="+mn-cs"/>
                        </a:rPr>
                        <a:t>±</a:t>
                      </a:r>
                      <a:r>
                        <a:rPr lang="en-US" sz="2800" dirty="0" smtClean="0">
                          <a:latin typeface="Times New Roman" panose="02020603050405020304" pitchFamily="18" charset="0"/>
                          <a:cs typeface="Times New Roman" panose="02020603050405020304" pitchFamily="18" charset="0"/>
                        </a:rPr>
                        <a:t>     4,15</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smtClean="0">
                          <a:latin typeface="Times New Roman" panose="02020603050405020304" pitchFamily="18" charset="0"/>
                          <a:cs typeface="Times New Roman" panose="02020603050405020304" pitchFamily="18" charset="0"/>
                        </a:rPr>
                        <a:t>30,17    </a:t>
                      </a:r>
                      <a:r>
                        <a:rPr lang="en-US" sz="2800" b="0" i="0" kern="1200" dirty="0" smtClean="0">
                          <a:solidFill>
                            <a:schemeClr val="tx1"/>
                          </a:solidFill>
                          <a:effectLst/>
                          <a:latin typeface="+mn-lt"/>
                          <a:ea typeface="+mn-ea"/>
                          <a:cs typeface="+mn-cs"/>
                        </a:rPr>
                        <a:t>±</a:t>
                      </a:r>
                      <a:r>
                        <a:rPr lang="en-US" sz="2800" dirty="0" smtClean="0">
                          <a:latin typeface="Times New Roman" panose="02020603050405020304" pitchFamily="18" charset="0"/>
                          <a:cs typeface="Times New Roman" panose="02020603050405020304" pitchFamily="18" charset="0"/>
                        </a:rPr>
                        <a:t>       6,91</a:t>
                      </a:r>
                      <a:endParaRPr lang="en-US" sz="2800" dirty="0">
                        <a:latin typeface="Times New Roman" panose="02020603050405020304" pitchFamily="18" charset="0"/>
                        <a:cs typeface="Times New Roman" panose="02020603050405020304" pitchFamily="18" charset="0"/>
                      </a:endParaRPr>
                    </a:p>
                  </a:txBody>
                  <a:tcPr/>
                </a:tc>
              </a:tr>
              <a:tr h="370840">
                <a:tc>
                  <a:txBody>
                    <a:bodyPr/>
                    <a:lstStyle/>
                    <a:p>
                      <a:r>
                        <a:rPr lang="en-US" sz="2800" dirty="0" smtClean="0">
                          <a:latin typeface="Times New Roman" panose="02020603050405020304" pitchFamily="18" charset="0"/>
                          <a:cs typeface="Times New Roman" panose="02020603050405020304" pitchFamily="18" charset="0"/>
                        </a:rPr>
                        <a:t>Lectins</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smtClean="0">
                          <a:latin typeface="Times New Roman" panose="02020603050405020304" pitchFamily="18" charset="0"/>
                          <a:cs typeface="Times New Roman" panose="02020603050405020304" pitchFamily="18" charset="0"/>
                        </a:rPr>
                        <a:t>3,35     </a:t>
                      </a:r>
                      <a:r>
                        <a:rPr lang="en-US" sz="2800" baseline="0" dirty="0" smtClean="0">
                          <a:latin typeface="Times New Roman" panose="02020603050405020304" pitchFamily="18" charset="0"/>
                          <a:cs typeface="Times New Roman" panose="02020603050405020304" pitchFamily="18" charset="0"/>
                        </a:rPr>
                        <a:t>  </a:t>
                      </a:r>
                      <a:r>
                        <a:rPr lang="en-US" sz="2800" b="0" i="0" kern="1200" dirty="0" smtClean="0">
                          <a:solidFill>
                            <a:schemeClr val="tx1"/>
                          </a:solidFill>
                          <a:effectLst/>
                          <a:latin typeface="+mn-lt"/>
                          <a:ea typeface="+mn-ea"/>
                          <a:cs typeface="+mn-cs"/>
                        </a:rPr>
                        <a:t>±</a:t>
                      </a:r>
                      <a:r>
                        <a:rPr lang="en-US" sz="2800" dirty="0" smtClean="0">
                          <a:latin typeface="Times New Roman" panose="02020603050405020304" pitchFamily="18" charset="0"/>
                          <a:cs typeface="Times New Roman" panose="02020603050405020304" pitchFamily="18" charset="0"/>
                        </a:rPr>
                        <a:t>     0,20</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smtClean="0">
                          <a:latin typeface="Times New Roman" panose="02020603050405020304" pitchFamily="18" charset="0"/>
                          <a:cs typeface="Times New Roman" panose="02020603050405020304" pitchFamily="18" charset="0"/>
                        </a:rPr>
                        <a:t>0,02      </a:t>
                      </a:r>
                      <a:r>
                        <a:rPr lang="en-US" sz="2800" b="0" i="0" kern="1200" dirty="0" smtClean="0">
                          <a:solidFill>
                            <a:schemeClr val="tx1"/>
                          </a:solidFill>
                          <a:effectLst/>
                          <a:latin typeface="+mn-lt"/>
                          <a:ea typeface="+mn-ea"/>
                          <a:cs typeface="+mn-cs"/>
                        </a:rPr>
                        <a:t>±</a:t>
                      </a:r>
                      <a:r>
                        <a:rPr lang="en-US" sz="2800" dirty="0" smtClean="0">
                          <a:latin typeface="Times New Roman" panose="02020603050405020304" pitchFamily="18" charset="0"/>
                          <a:cs typeface="Times New Roman" panose="02020603050405020304" pitchFamily="18" charset="0"/>
                        </a:rPr>
                        <a:t>       0,01</a:t>
                      </a:r>
                      <a:endParaRPr lang="en-US" sz="2800" dirty="0">
                        <a:latin typeface="Times New Roman" panose="02020603050405020304" pitchFamily="18" charset="0"/>
                        <a:cs typeface="Times New Roman" panose="02020603050405020304" pitchFamily="18" charset="0"/>
                      </a:endParaRPr>
                    </a:p>
                  </a:txBody>
                  <a:tcPr/>
                </a:tc>
              </a:tr>
              <a:tr h="370840">
                <a:tc>
                  <a:txBody>
                    <a:bodyPr/>
                    <a:lstStyle/>
                    <a:p>
                      <a:r>
                        <a:rPr lang="en-US" sz="2800" dirty="0" err="1" smtClean="0">
                          <a:latin typeface="Times New Roman" panose="02020603050405020304" pitchFamily="18" charset="0"/>
                          <a:cs typeface="Times New Roman" panose="02020603050405020304" pitchFamily="18" charset="0"/>
                        </a:rPr>
                        <a:t>Raffinose</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smtClean="0">
                          <a:latin typeface="Times New Roman" panose="02020603050405020304" pitchFamily="18" charset="0"/>
                          <a:cs typeface="Times New Roman" panose="02020603050405020304" pitchFamily="18" charset="0"/>
                        </a:rPr>
                        <a:t>18,43     </a:t>
                      </a:r>
                      <a:r>
                        <a:rPr lang="en-US" sz="2800" b="0" i="0" kern="1200" dirty="0" smtClean="0">
                          <a:solidFill>
                            <a:schemeClr val="tx1"/>
                          </a:solidFill>
                          <a:effectLst/>
                          <a:latin typeface="+mn-lt"/>
                          <a:ea typeface="+mn-ea"/>
                          <a:cs typeface="+mn-cs"/>
                        </a:rPr>
                        <a:t>±</a:t>
                      </a:r>
                      <a:r>
                        <a:rPr lang="en-US" sz="2800" dirty="0" smtClean="0">
                          <a:latin typeface="Times New Roman" panose="02020603050405020304" pitchFamily="18" charset="0"/>
                          <a:cs typeface="Times New Roman" panose="02020603050405020304" pitchFamily="18" charset="0"/>
                        </a:rPr>
                        <a:t>     1,05</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smtClean="0">
                          <a:latin typeface="Times New Roman" panose="02020603050405020304" pitchFamily="18" charset="0"/>
                          <a:cs typeface="Times New Roman" panose="02020603050405020304" pitchFamily="18" charset="0"/>
                        </a:rPr>
                        <a:t>1,67      </a:t>
                      </a:r>
                      <a:r>
                        <a:rPr lang="en-US" sz="2800" b="0" i="0" kern="1200" dirty="0" smtClean="0">
                          <a:solidFill>
                            <a:schemeClr val="tx1"/>
                          </a:solidFill>
                          <a:effectLst/>
                          <a:latin typeface="+mn-lt"/>
                          <a:ea typeface="+mn-ea"/>
                          <a:cs typeface="+mn-cs"/>
                        </a:rPr>
                        <a:t>±</a:t>
                      </a:r>
                      <a:r>
                        <a:rPr lang="en-US" sz="2800" dirty="0" smtClean="0">
                          <a:latin typeface="Times New Roman" panose="02020603050405020304" pitchFamily="18" charset="0"/>
                          <a:cs typeface="Times New Roman" panose="02020603050405020304" pitchFamily="18" charset="0"/>
                        </a:rPr>
                        <a:t>       0,23</a:t>
                      </a:r>
                      <a:endParaRPr lang="en-US" sz="2800" dirty="0">
                        <a:latin typeface="Times New Roman" panose="02020603050405020304" pitchFamily="18" charset="0"/>
                        <a:cs typeface="Times New Roman" panose="02020603050405020304" pitchFamily="18" charset="0"/>
                      </a:endParaRPr>
                    </a:p>
                  </a:txBody>
                  <a:tcPr/>
                </a:tc>
              </a:tr>
              <a:tr h="370840">
                <a:tc>
                  <a:txBody>
                    <a:bodyPr/>
                    <a:lstStyle/>
                    <a:p>
                      <a:r>
                        <a:rPr lang="en-US" sz="2800" dirty="0" err="1" smtClean="0">
                          <a:latin typeface="Times New Roman" panose="02020603050405020304" pitchFamily="18" charset="0"/>
                          <a:cs typeface="Times New Roman" panose="02020603050405020304" pitchFamily="18" charset="0"/>
                        </a:rPr>
                        <a:t>Stachyose</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smtClean="0">
                          <a:latin typeface="Times New Roman" panose="02020603050405020304" pitchFamily="18" charset="0"/>
                          <a:cs typeface="Times New Roman" panose="02020603050405020304" pitchFamily="18" charset="0"/>
                        </a:rPr>
                        <a:t>11,92     </a:t>
                      </a:r>
                      <a:r>
                        <a:rPr lang="en-US" sz="2800" b="0" i="0" kern="1200" dirty="0" smtClean="0">
                          <a:solidFill>
                            <a:schemeClr val="tx1"/>
                          </a:solidFill>
                          <a:effectLst/>
                          <a:latin typeface="+mn-lt"/>
                          <a:ea typeface="+mn-ea"/>
                          <a:cs typeface="+mn-cs"/>
                        </a:rPr>
                        <a:t>±</a:t>
                      </a:r>
                      <a:r>
                        <a:rPr lang="en-US" sz="2800" dirty="0" smtClean="0">
                          <a:latin typeface="Times New Roman" panose="02020603050405020304" pitchFamily="18" charset="0"/>
                          <a:cs typeface="Times New Roman" panose="02020603050405020304" pitchFamily="18" charset="0"/>
                        </a:rPr>
                        <a:t>     1,55</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smtClean="0">
                          <a:latin typeface="Times New Roman" panose="02020603050405020304" pitchFamily="18" charset="0"/>
                          <a:cs typeface="Times New Roman" panose="02020603050405020304" pitchFamily="18" charset="0"/>
                        </a:rPr>
                        <a:t>0,55      </a:t>
                      </a:r>
                      <a:r>
                        <a:rPr lang="en-US" sz="2800" b="0" i="0" kern="1200" dirty="0" smtClean="0">
                          <a:solidFill>
                            <a:schemeClr val="tx1"/>
                          </a:solidFill>
                          <a:effectLst/>
                          <a:latin typeface="+mn-lt"/>
                          <a:ea typeface="+mn-ea"/>
                          <a:cs typeface="+mn-cs"/>
                        </a:rPr>
                        <a:t>±</a:t>
                      </a:r>
                      <a:r>
                        <a:rPr lang="en-US" sz="2800" dirty="0" smtClean="0">
                          <a:latin typeface="Times New Roman" panose="02020603050405020304" pitchFamily="18" charset="0"/>
                          <a:cs typeface="Times New Roman" panose="02020603050405020304" pitchFamily="18" charset="0"/>
                        </a:rPr>
                        <a:t>       0,08</a:t>
                      </a:r>
                      <a:endParaRPr lang="en-US" sz="2800" dirty="0">
                        <a:latin typeface="Times New Roman" panose="02020603050405020304" pitchFamily="18" charset="0"/>
                        <a:cs typeface="Times New Roman" panose="02020603050405020304" pitchFamily="18" charset="0"/>
                      </a:endParaRPr>
                    </a:p>
                  </a:txBody>
                  <a:tcPr/>
                </a:tc>
              </a:tr>
              <a:tr h="431264">
                <a:tc>
                  <a:txBody>
                    <a:bodyPr/>
                    <a:lstStyle/>
                    <a:p>
                      <a:r>
                        <a:rPr lang="en-US" sz="2800" dirty="0" err="1" smtClean="0">
                          <a:latin typeface="Times New Roman" panose="02020603050405020304" pitchFamily="18" charset="0"/>
                          <a:cs typeface="Times New Roman" panose="02020603050405020304" pitchFamily="18" charset="0"/>
                        </a:rPr>
                        <a:t>Phytic</a:t>
                      </a:r>
                      <a:r>
                        <a:rPr lang="en-US" sz="2800" dirty="0" smtClean="0">
                          <a:latin typeface="Times New Roman" panose="02020603050405020304" pitchFamily="18" charset="0"/>
                          <a:cs typeface="Times New Roman" panose="02020603050405020304" pitchFamily="18" charset="0"/>
                        </a:rPr>
                        <a:t> acid</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smtClean="0">
                          <a:latin typeface="Times New Roman" panose="02020603050405020304" pitchFamily="18" charset="0"/>
                          <a:cs typeface="Times New Roman" panose="02020603050405020304" pitchFamily="18" charset="0"/>
                        </a:rPr>
                        <a:t>1,73      </a:t>
                      </a:r>
                      <a:r>
                        <a:rPr lang="en-US" sz="2800" baseline="0" dirty="0" smtClean="0">
                          <a:latin typeface="Times New Roman" panose="02020603050405020304" pitchFamily="18" charset="0"/>
                          <a:cs typeface="Times New Roman" panose="02020603050405020304" pitchFamily="18" charset="0"/>
                        </a:rPr>
                        <a:t> </a:t>
                      </a:r>
                      <a:r>
                        <a:rPr lang="en-US" sz="2800" b="0" i="0" kern="1200" dirty="0" smtClean="0">
                          <a:solidFill>
                            <a:schemeClr val="tx1"/>
                          </a:solidFill>
                          <a:effectLst/>
                          <a:latin typeface="+mn-lt"/>
                          <a:ea typeface="+mn-ea"/>
                          <a:cs typeface="+mn-cs"/>
                        </a:rPr>
                        <a:t>±</a:t>
                      </a:r>
                      <a:r>
                        <a:rPr lang="en-US" sz="2800" dirty="0" smtClean="0">
                          <a:latin typeface="Times New Roman" panose="02020603050405020304" pitchFamily="18" charset="0"/>
                          <a:cs typeface="Times New Roman" panose="02020603050405020304" pitchFamily="18" charset="0"/>
                        </a:rPr>
                        <a:t>     0,11</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smtClean="0">
                          <a:latin typeface="Times New Roman" panose="02020603050405020304" pitchFamily="18" charset="0"/>
                          <a:cs typeface="Times New Roman" panose="02020603050405020304" pitchFamily="18" charset="0"/>
                        </a:rPr>
                        <a:t>0,13      </a:t>
                      </a:r>
                      <a:r>
                        <a:rPr lang="en-US" sz="2800" b="0" i="0" kern="1200" dirty="0" smtClean="0">
                          <a:solidFill>
                            <a:schemeClr val="tx1"/>
                          </a:solidFill>
                          <a:effectLst/>
                          <a:latin typeface="+mn-lt"/>
                          <a:ea typeface="+mn-ea"/>
                          <a:cs typeface="+mn-cs"/>
                        </a:rPr>
                        <a:t>±</a:t>
                      </a:r>
                      <a:r>
                        <a:rPr lang="en-US" sz="2800" dirty="0" smtClean="0">
                          <a:latin typeface="Times New Roman" panose="02020603050405020304" pitchFamily="18" charset="0"/>
                          <a:cs typeface="Times New Roman" panose="02020603050405020304" pitchFamily="18" charset="0"/>
                        </a:rPr>
                        <a:t>      0,01</a:t>
                      </a:r>
                      <a:endParaRPr lang="en-US" sz="2800" dirty="0">
                        <a:latin typeface="Times New Roman" panose="02020603050405020304" pitchFamily="18" charset="0"/>
                        <a:cs typeface="Times New Roman" panose="02020603050405020304" pitchFamily="18" charset="0"/>
                      </a:endParaRPr>
                    </a:p>
                  </a:txBody>
                  <a:tcPr/>
                </a:tc>
              </a:tr>
            </a:tbl>
          </a:graphicData>
        </a:graphic>
      </p:graphicFrame>
      <p:sp>
        <p:nvSpPr>
          <p:cNvPr id="6" name="TextBox 5"/>
          <p:cNvSpPr txBox="1"/>
          <p:nvPr/>
        </p:nvSpPr>
        <p:spPr>
          <a:xfrm>
            <a:off x="669073" y="505148"/>
            <a:ext cx="10760928" cy="738664"/>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Hiệu quả xử lý các chất kháng dinh dưỡng trong khô đậu nành bằng công nghệ vi </a:t>
            </a:r>
            <a:r>
              <a:rPr lang="vi-VN" sz="2400" dirty="0" smtClean="0">
                <a:latin typeface="Times New Roman" panose="02020603050405020304" pitchFamily="18" charset="0"/>
                <a:cs typeface="Times New Roman" panose="02020603050405020304" pitchFamily="18" charset="0"/>
              </a:rPr>
              <a:t>sinh</a:t>
            </a:r>
            <a:endParaRPr lang="en-US" sz="2400" dirty="0" smtClean="0">
              <a:latin typeface="Times New Roman" panose="02020603050405020304" pitchFamily="18" charset="0"/>
              <a:cs typeface="Times New Roman" panose="02020603050405020304" pitchFamily="18" charset="0"/>
            </a:endParaRPr>
          </a:p>
          <a:p>
            <a:pPr algn="r"/>
            <a:r>
              <a:rPr lang="en-US" i="1" dirty="0" err="1" smtClean="0">
                <a:latin typeface="Times New Roman" panose="02020603050405020304" pitchFamily="18" charset="0"/>
                <a:cs typeface="Times New Roman" panose="02020603050405020304" pitchFamily="18" charset="0"/>
              </a:rPr>
              <a:t>Nguồn</a:t>
            </a:r>
            <a:r>
              <a:rPr lang="en-US" i="1" dirty="0" smtClean="0">
                <a:latin typeface="Times New Roman" panose="02020603050405020304" pitchFamily="18" charset="0"/>
                <a:cs typeface="Times New Roman" panose="02020603050405020304" pitchFamily="18" charset="0"/>
              </a:rPr>
              <a:t>: Zhang, Y </a:t>
            </a:r>
            <a:r>
              <a:rPr lang="en-US" i="1" dirty="0" err="1" smtClean="0">
                <a:latin typeface="Times New Roman" panose="02020603050405020304" pitchFamily="18" charset="0"/>
                <a:cs typeface="Times New Roman" panose="02020603050405020304" pitchFamily="18" charset="0"/>
              </a:rPr>
              <a:t>và</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cộng</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sự</a:t>
            </a:r>
            <a:r>
              <a:rPr lang="en-US" i="1" dirty="0" smtClean="0">
                <a:latin typeface="Times New Roman" panose="02020603050405020304" pitchFamily="18" charset="0"/>
                <a:cs typeface="Times New Roman" panose="02020603050405020304" pitchFamily="18" charset="0"/>
              </a:rPr>
              <a:t> (2021)</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1354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922" y="443185"/>
            <a:ext cx="10515600" cy="504670"/>
          </a:xfrm>
        </p:spPr>
        <p:txBody>
          <a:bodyPr>
            <a:normAutofit/>
          </a:bodyPr>
          <a:lstStyle/>
          <a:p>
            <a:r>
              <a:rPr lang="en-US" sz="2400" b="1" dirty="0" err="1" smtClean="0">
                <a:latin typeface="Times New Roman" panose="02020603050405020304" pitchFamily="18" charset="0"/>
                <a:cs typeface="Times New Roman" panose="02020603050405020304" pitchFamily="18" charset="0"/>
              </a:rPr>
              <a:t>Các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bước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lên</a:t>
            </a:r>
            <a:r>
              <a:rPr lang="en-US" sz="2400" b="1" dirty="0" smtClean="0">
                <a:latin typeface="Times New Roman" panose="02020603050405020304" pitchFamily="18" charset="0"/>
                <a:cs typeface="Times New Roman" panose="02020603050405020304" pitchFamily="18" charset="0"/>
              </a:rPr>
              <a:t> men </a:t>
            </a:r>
            <a:r>
              <a:rPr lang="en-US" sz="2400" b="1" dirty="0" err="1" smtClean="0">
                <a:latin typeface="Times New Roman" panose="02020603050405020304" pitchFamily="18" charset="0"/>
                <a:cs typeface="Times New Roman" panose="02020603050405020304" pitchFamily="18" charset="0"/>
              </a:rPr>
              <a:t>khô</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đậu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nành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làm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thức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ăn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nuôi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động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vật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thủy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sản</a:t>
            </a:r>
            <a:endParaRPr lang="en-US" sz="24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5304160"/>
              </p:ext>
            </p:extLst>
          </p:nvPr>
        </p:nvGraphicFramePr>
        <p:xfrm>
          <a:off x="390294" y="1088038"/>
          <a:ext cx="11463452" cy="4754880"/>
        </p:xfrm>
        <a:graphic>
          <a:graphicData uri="http://schemas.openxmlformats.org/drawingml/2006/table">
            <a:tbl>
              <a:tblPr firstRow="1" firstCol="1" bandRow="1">
                <a:tableStyleId>{5940675A-B579-460E-94D1-54222C63F5DA}</a:tableStyleId>
              </a:tblPr>
              <a:tblGrid>
                <a:gridCol w="2174486"/>
                <a:gridCol w="9288966"/>
              </a:tblGrid>
              <a:tr h="0">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1:  </a:t>
                      </a:r>
                      <a:r>
                        <a:rPr lang="en-US" sz="2400" i="1" dirty="0" err="1">
                          <a:effectLst/>
                          <a:latin typeface="Times New Roman" panose="02020603050405020304" pitchFamily="18" charset="0"/>
                          <a:cs typeface="Times New Roman" panose="02020603050405020304" pitchFamily="18" charset="0"/>
                        </a:rPr>
                        <a:t>Nhân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sinh</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khối</a:t>
                      </a:r>
                      <a:r>
                        <a:rPr lang="en-US" sz="2400" i="1" dirty="0">
                          <a:effectLst/>
                          <a:latin typeface="Times New Roman" panose="02020603050405020304" pitchFamily="18" charset="0"/>
                          <a:cs typeface="Times New Roman" panose="02020603050405020304" pitchFamily="18" charset="0"/>
                        </a:rPr>
                        <a:t> vi </a:t>
                      </a:r>
                      <a:r>
                        <a:rPr lang="en-US" sz="2400" i="1" dirty="0" err="1">
                          <a:effectLst/>
                          <a:latin typeface="Times New Roman" panose="02020603050405020304" pitchFamily="18" charset="0"/>
                          <a:cs typeface="Times New Roman" panose="02020603050405020304" pitchFamily="18" charset="0"/>
                        </a:rPr>
                        <a:t>sinh</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vật</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có</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lợi</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vi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tuyển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chọn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sẽ</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nuôi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dưỡng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khối</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0">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2: </a:t>
                      </a:r>
                      <a:r>
                        <a:rPr lang="en-US" sz="2400" i="1" dirty="0" err="1">
                          <a:effectLst/>
                          <a:latin typeface="Times New Roman" panose="02020603050405020304" pitchFamily="18" charset="0"/>
                          <a:cs typeface="Times New Roman" panose="02020603050405020304" pitchFamily="18" charset="0"/>
                        </a:rPr>
                        <a:t>Phối</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trộn</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Tiến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trộn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hỗn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đậu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cs typeface="Times New Roman" panose="02020603050405020304" pitchFamily="18" charset="0"/>
                        </a:rPr>
                        <a:t> vi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cs typeface="Times New Roman" panose="02020603050405020304" pitchFamily="18" charset="0"/>
                        </a:rPr>
                        <a:t> men </a:t>
                      </a:r>
                      <a:r>
                        <a:rPr lang="en-US" sz="2400" dirty="0" err="1">
                          <a:effectLst/>
                          <a:latin typeface="Times New Roman" panose="02020603050405020304" pitchFamily="18" charset="0"/>
                          <a:cs typeface="Times New Roman" panose="02020603050405020304" pitchFamily="18" charset="0"/>
                        </a:rPr>
                        <a:t>theo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tỷ</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lệ</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hỗn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cs typeface="Times New Roman" panose="02020603050405020304" pitchFamily="18" charset="0"/>
                        </a:rPr>
                        <a:t> men</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0">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3: </a:t>
                      </a:r>
                      <a:r>
                        <a:rPr lang="en-US" sz="2400" i="1" dirty="0" err="1">
                          <a:effectLst/>
                          <a:latin typeface="Times New Roman" panose="02020603050405020304" pitchFamily="18" charset="0"/>
                          <a:cs typeface="Times New Roman" panose="02020603050405020304" pitchFamily="18" charset="0"/>
                        </a:rPr>
                        <a:t>Lên</a:t>
                      </a:r>
                      <a:r>
                        <a:rPr lang="en-US" sz="2400" i="1" dirty="0">
                          <a:effectLst/>
                          <a:latin typeface="Times New Roman" panose="02020603050405020304" pitchFamily="18" charset="0"/>
                          <a:cs typeface="Times New Roman" panose="02020603050405020304" pitchFamily="18" charset="0"/>
                        </a:rPr>
                        <a:t> men</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Hỗn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bước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cs typeface="Times New Roman" panose="02020603050405020304" pitchFamily="18" charset="0"/>
                        </a:rPr>
                        <a:t> men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0">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4: </a:t>
                      </a:r>
                      <a:r>
                        <a:rPr lang="en-US" sz="2400" i="1" dirty="0" err="1">
                          <a:effectLst/>
                          <a:latin typeface="Times New Roman" panose="02020603050405020304" pitchFamily="18" charset="0"/>
                          <a:cs typeface="Times New Roman" panose="02020603050405020304" pitchFamily="18" charset="0"/>
                        </a:rPr>
                        <a:t>Đánh</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giá</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chế</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phẩm</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Tiến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vi </a:t>
                      </a:r>
                      <a:r>
                        <a:rPr lang="en-US" sz="2400" dirty="0" err="1">
                          <a:effectLst/>
                          <a:latin typeface="Times New Roman" panose="02020603050405020304" pitchFamily="18" charset="0"/>
                          <a:cs typeface="Times New Roman" panose="02020603050405020304" pitchFamily="18" charset="0"/>
                        </a:rPr>
                        <a:t>khuẩn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tính</a:t>
                      </a:r>
                      <a:r>
                        <a:rPr lang="en-US" sz="2400" dirty="0">
                          <a:effectLst/>
                          <a:latin typeface="Times New Roman" panose="02020603050405020304" pitchFamily="18" charset="0"/>
                          <a:cs typeface="Times New Roman" panose="02020603050405020304" pitchFamily="18" charset="0"/>
                        </a:rPr>
                        <a:t> enzyme </a:t>
                      </a:r>
                      <a:r>
                        <a:rPr lang="en-US" sz="2400" dirty="0" err="1">
                          <a:effectLst/>
                          <a:latin typeface="Times New Roman" panose="02020603050405020304" pitchFamily="18" charset="0"/>
                          <a:cs typeface="Times New Roman" panose="02020603050405020304" pitchFamily="18" charset="0"/>
                        </a:rPr>
                        <a:t>khả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vi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bệnh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phù</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cầu</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0">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5: </a:t>
                      </a:r>
                      <a:r>
                        <a:rPr lang="en-US" sz="2400" i="1" dirty="0" err="1">
                          <a:effectLst/>
                          <a:latin typeface="Times New Roman" panose="02020603050405020304" pitchFamily="18" charset="0"/>
                          <a:cs typeface="Times New Roman" panose="02020603050405020304" pitchFamily="18" charset="0"/>
                        </a:rPr>
                        <a:t>Làm</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khô</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và</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đóng</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gói</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Sấy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ở </a:t>
                      </a:r>
                      <a:r>
                        <a:rPr lang="en-US" sz="2400" dirty="0" smtClean="0">
                          <a:effectLst/>
                          <a:latin typeface="Times New Roman" panose="02020603050405020304" pitchFamily="18" charset="0"/>
                          <a:cs typeface="Times New Roman" panose="02020603050405020304" pitchFamily="18" charset="0"/>
                        </a:rPr>
                        <a:t>40</a:t>
                      </a:r>
                      <a:r>
                        <a:rPr lang="en-US" sz="2400" baseline="30000" dirty="0" smtClean="0">
                          <a:effectLst/>
                          <a:latin typeface="Times New Roman" panose="02020603050405020304" pitchFamily="18" charset="0"/>
                          <a:cs typeface="Times New Roman" panose="02020603050405020304" pitchFamily="18" charset="0"/>
                        </a:rPr>
                        <a:t>0</a:t>
                      </a:r>
                      <a:r>
                        <a:rPr lang="en-US" sz="2400" baseline="0" dirty="0" smtClean="0">
                          <a:effectLst/>
                          <a:latin typeface="Times New Roman" panose="02020603050405020304" pitchFamily="18" charset="0"/>
                          <a:cs typeface="Times New Roman" panose="02020603050405020304" pitchFamily="18" charset="0"/>
                        </a:rPr>
                        <a:t>C</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cho</a:t>
                      </a:r>
                      <a:r>
                        <a:rPr lang="en-US" sz="2400" dirty="0" smtClean="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smtClean="0">
                          <a:effectLst/>
                          <a:latin typeface="Times New Roman" panose="02020603050405020304" pitchFamily="18" charset="0"/>
                          <a:cs typeface="Times New Roman" panose="02020603050405020304" pitchFamily="18" charset="0"/>
                        </a:rPr>
                        <a:t>9% - 11% </a:t>
                      </a:r>
                      <a:r>
                        <a:rPr lang="en-US" sz="2400" dirty="0" err="1">
                          <a:effectLst/>
                          <a:latin typeface="Times New Roman" panose="02020603050405020304" pitchFamily="18" charset="0"/>
                          <a:cs typeface="Times New Roman" panose="02020603050405020304" pitchFamily="18" charset="0"/>
                        </a:rPr>
                        <a:t>đóng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gói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endParaRPr lang="en-US" sz="2400" dirty="0">
                        <a:effectLst/>
                        <a:latin typeface="Times New Roman" panose="02020603050405020304" pitchFamily="18" charset="0"/>
                        <a:cs typeface="Times New Roman" panose="02020603050405020304" pitchFamily="18" charset="0"/>
                      </a:endParaRPr>
                    </a:p>
                    <a:p>
                      <a:pPr>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92287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field of yellow flowers&#10;&#10;Description automatically generated with low confidence">
            <a:extLst>
              <a:ext uri="{FF2B5EF4-FFF2-40B4-BE49-F238E27FC236}">
                <a16:creationId xmlns="" xmlns:a16="http://schemas.microsoft.com/office/drawing/2014/main" id="{51C79BA5-3C08-7106-DC2F-AF0653DF9C47}"/>
              </a:ext>
            </a:extLst>
          </p:cNvPr>
          <p:cNvPicPr>
            <a:picLocks noChangeAspect="1"/>
          </p:cNvPicPr>
          <p:nvPr/>
        </p:nvPicPr>
        <p:blipFill rotWithShape="1">
          <a:blip r:embed="rId2">
            <a:extLst>
              <a:ext uri="{28A0092B-C50C-407E-A947-70E740481C1C}">
                <a14:useLocalDpi xmlns:a14="http://schemas.microsoft.com/office/drawing/2010/main" val="0"/>
              </a:ext>
            </a:extLst>
          </a:blip>
          <a:srcRect l="35833" t="13673" r="8445" b="16445"/>
          <a:stretch/>
        </p:blipFill>
        <p:spPr>
          <a:xfrm>
            <a:off x="1" y="1"/>
            <a:ext cx="12191999" cy="6857999"/>
          </a:xfrm>
          <a:prstGeom prst="rect">
            <a:avLst/>
          </a:prstGeom>
        </p:spPr>
      </p:pic>
      <p:sp>
        <p:nvSpPr>
          <p:cNvPr id="3" name="TextBox 2"/>
          <p:cNvSpPr txBox="1"/>
          <p:nvPr/>
        </p:nvSpPr>
        <p:spPr>
          <a:xfrm>
            <a:off x="237133" y="503674"/>
            <a:ext cx="11226322" cy="1384995"/>
          </a:xfrm>
          <a:prstGeom prst="rect">
            <a:avLst/>
          </a:prstGeom>
          <a:noFill/>
        </p:spPr>
        <p:txBody>
          <a:bodyPr wrap="square" rtlCol="0">
            <a:spAutoFit/>
          </a:bodyPr>
          <a:lstStyle/>
          <a:p>
            <a:pPr>
              <a:lnSpc>
                <a:spcPct val="150000"/>
              </a:lnSpc>
            </a:pPr>
            <a:r>
              <a:rPr lang="en-US" sz="2800" b="1" dirty="0">
                <a:latin typeface="Times New Roman" panose="02020603050405020304" pitchFamily="18" charset="0"/>
                <a:cs typeface="Times New Roman" panose="02020603050405020304" pitchFamily="18" charset="0"/>
              </a:rPr>
              <a:t>II. ỨNG DỤNG CÔNG NGHỆ SINH HỌC TRONG </a:t>
            </a:r>
            <a:r>
              <a:rPr lang="en-US" sz="2800" b="1" dirty="0" smtClean="0">
                <a:latin typeface="Times New Roman" panose="02020603050405020304" pitchFamily="18" charset="0"/>
                <a:cs typeface="Times New Roman" panose="02020603050405020304" pitchFamily="18" charset="0"/>
              </a:rPr>
              <a:t>BẢN QUẢN THỨC </a:t>
            </a:r>
            <a:r>
              <a:rPr lang="en-US" sz="2800" b="1" dirty="0">
                <a:latin typeface="Times New Roman" panose="02020603050405020304" pitchFamily="18" charset="0"/>
                <a:cs typeface="Times New Roman" panose="02020603050405020304" pitchFamily="18" charset="0"/>
              </a:rPr>
              <a:t>ĂN THỦY SẢN</a:t>
            </a:r>
          </a:p>
        </p:txBody>
      </p:sp>
      <p:sp>
        <p:nvSpPr>
          <p:cNvPr id="4" name="TextBox 3"/>
          <p:cNvSpPr txBox="1"/>
          <p:nvPr/>
        </p:nvSpPr>
        <p:spPr>
          <a:xfrm>
            <a:off x="391770" y="2174487"/>
            <a:ext cx="10917045" cy="954107"/>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Đúc kết từ phần đã học và đọc sách giáo </a:t>
            </a:r>
            <a:r>
              <a:rPr lang="vi-VN" sz="2800" dirty="0" smtClean="0">
                <a:solidFill>
                  <a:srgbClr val="FF0000"/>
                </a:solidFill>
                <a:latin typeface="Times New Roman" panose="02020603050405020304" pitchFamily="18" charset="0"/>
                <a:cs typeface="Times New Roman" panose="02020603050405020304" pitchFamily="18" charset="0"/>
              </a:rPr>
              <a:t>khoa</a:t>
            </a:r>
            <a:r>
              <a:rPr lang="en-US" sz="2800" dirty="0" smtClean="0">
                <a:solidFill>
                  <a:srgbClr val="FF0000"/>
                </a:solidFill>
                <a:latin typeface="Times New Roman" panose="02020603050405020304" pitchFamily="18" charset="0"/>
                <a:cs typeface="Times New Roman" panose="02020603050405020304" pitchFamily="18" charset="0"/>
              </a:rPr>
              <a:t>,</a:t>
            </a:r>
            <a:r>
              <a:rPr lang="vi-VN" sz="2800" dirty="0" smtClean="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em hãy cho biết ứng dụng công nghệ </a:t>
            </a:r>
            <a:r>
              <a:rPr lang="vi-VN" sz="2800" dirty="0" smtClean="0">
                <a:solidFill>
                  <a:srgbClr val="FF0000"/>
                </a:solidFill>
                <a:latin typeface="Times New Roman" panose="02020603050405020304" pitchFamily="18" charset="0"/>
                <a:cs typeface="Times New Roman" panose="02020603050405020304" pitchFamily="18" charset="0"/>
              </a:rPr>
              <a:t>sinh </a:t>
            </a:r>
            <a:r>
              <a:rPr lang="en-US" sz="2800" dirty="0" err="1" smtClean="0">
                <a:solidFill>
                  <a:srgbClr val="FF0000"/>
                </a:solidFill>
                <a:latin typeface="Times New Roman" panose="02020603050405020304" pitchFamily="18" charset="0"/>
                <a:cs typeface="Times New Roman" panose="02020603050405020304" pitchFamily="18" charset="0"/>
              </a:rPr>
              <a:t>học</a:t>
            </a:r>
            <a:r>
              <a:rPr lang="en-US" sz="2800" dirty="0" smtClean="0">
                <a:solidFill>
                  <a:srgbClr val="FF0000"/>
                </a:solidFill>
                <a:latin typeface="Times New Roman" panose="02020603050405020304" pitchFamily="18" charset="0"/>
                <a:cs typeface="Times New Roman" panose="02020603050405020304" pitchFamily="18" charset="0"/>
              </a:rPr>
              <a:t> </a:t>
            </a:r>
            <a:r>
              <a:rPr lang="vi-VN" sz="2800" dirty="0" smtClean="0">
                <a:solidFill>
                  <a:srgbClr val="FF0000"/>
                </a:solidFill>
                <a:latin typeface="Times New Roman" panose="02020603050405020304" pitchFamily="18" charset="0"/>
                <a:cs typeface="Times New Roman" panose="02020603050405020304" pitchFamily="18" charset="0"/>
              </a:rPr>
              <a:t>trong </a:t>
            </a:r>
            <a:r>
              <a:rPr lang="vi-VN" sz="2800" dirty="0">
                <a:solidFill>
                  <a:srgbClr val="FF0000"/>
                </a:solidFill>
                <a:latin typeface="Times New Roman" panose="02020603050405020304" pitchFamily="18" charset="0"/>
                <a:cs typeface="Times New Roman" panose="02020603050405020304" pitchFamily="18" charset="0"/>
              </a:rPr>
              <a:t>bảo quản thức ăn thủy </a:t>
            </a:r>
            <a:r>
              <a:rPr lang="vi-VN" sz="2800" dirty="0" smtClean="0">
                <a:solidFill>
                  <a:srgbClr val="FF0000"/>
                </a:solidFill>
                <a:latin typeface="Times New Roman" panose="02020603050405020304" pitchFamily="18" charset="0"/>
                <a:cs typeface="Times New Roman" panose="02020603050405020304" pitchFamily="18" charset="0"/>
              </a:rPr>
              <a:t>sản </a:t>
            </a:r>
            <a:r>
              <a:rPr lang="en-US" sz="2800" dirty="0" smtClean="0">
                <a:solidFill>
                  <a:srgbClr val="FF0000"/>
                </a:solidFill>
                <a:latin typeface="Times New Roman" panose="02020603050405020304" pitchFamily="18" charset="0"/>
                <a:cs typeface="Times New Roman" panose="02020603050405020304" pitchFamily="18" charset="0"/>
              </a:rPr>
              <a:t>c</a:t>
            </a:r>
            <a:r>
              <a:rPr lang="vi-VN" sz="2800" dirty="0" smtClean="0">
                <a:solidFill>
                  <a:srgbClr val="FF0000"/>
                </a:solidFill>
                <a:latin typeface="Times New Roman" panose="02020603050405020304" pitchFamily="18" charset="0"/>
                <a:cs typeface="Times New Roman" panose="02020603050405020304" pitchFamily="18" charset="0"/>
              </a:rPr>
              <a:t>ó </a:t>
            </a:r>
            <a:r>
              <a:rPr lang="vi-VN" sz="2800" dirty="0">
                <a:solidFill>
                  <a:srgbClr val="FF0000"/>
                </a:solidFill>
                <a:latin typeface="Times New Roman" panose="02020603050405020304" pitchFamily="18" charset="0"/>
                <a:cs typeface="Times New Roman" panose="02020603050405020304" pitchFamily="18" charset="0"/>
              </a:rPr>
              <a:t>những vai trò </a:t>
            </a:r>
            <a:r>
              <a:rPr lang="vi-VN" sz="2800" dirty="0" smtClean="0">
                <a:solidFill>
                  <a:srgbClr val="FF0000"/>
                </a:solidFill>
                <a:latin typeface="Times New Roman" panose="02020603050405020304" pitchFamily="18" charset="0"/>
                <a:cs typeface="Times New Roman" panose="02020603050405020304" pitchFamily="18" charset="0"/>
              </a:rPr>
              <a:t>gì</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91771" y="3938239"/>
            <a:ext cx="10917045" cy="2246769"/>
          </a:xfrm>
          <a:prstGeom prst="rect">
            <a:avLst/>
          </a:prstGeom>
          <a:noFill/>
        </p:spPr>
        <p:txBody>
          <a:bodyPr wrap="square" rtlCol="0">
            <a:spAutoFit/>
          </a:bodyPr>
          <a:lstStyle/>
          <a:p>
            <a:r>
              <a:rPr lang="en-US" sz="2800" dirty="0" smtClean="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a:t>
            </a:r>
            <a:r>
              <a:rPr lang="vi-VN" sz="2800" dirty="0">
                <a:solidFill>
                  <a:srgbClr val="0070C0"/>
                </a:solidFill>
                <a:latin typeface="Times New Roman" panose="02020603050405020304" pitchFamily="18" charset="0"/>
                <a:cs typeface="Times New Roman" panose="02020603050405020304" pitchFamily="18" charset="0"/>
              </a:rPr>
              <a:t>Thức ăn thủy sản thường có hàm lượng protein </a:t>
            </a:r>
            <a:r>
              <a:rPr lang="vi-VN" sz="2800" dirty="0" smtClean="0">
                <a:solidFill>
                  <a:srgbClr val="0070C0"/>
                </a:solidFill>
                <a:latin typeface="Times New Roman" panose="02020603050405020304" pitchFamily="18" charset="0"/>
                <a:cs typeface="Times New Roman" panose="02020603050405020304" pitchFamily="18" charset="0"/>
              </a:rPr>
              <a:t>cao </a:t>
            </a:r>
            <a:r>
              <a:rPr lang="en-US" sz="2800" dirty="0" smtClean="0">
                <a:solidFill>
                  <a:srgbClr val="0070C0"/>
                </a:solidFill>
                <a:latin typeface="Times New Roman" panose="02020603050405020304" pitchFamily="18" charset="0"/>
                <a:cs typeface="Times New Roman" panose="02020603050405020304" pitchFamily="18" charset="0"/>
              </a:rPr>
              <a:t>n</a:t>
            </a:r>
            <a:r>
              <a:rPr lang="vi-VN" sz="2800" dirty="0" smtClean="0">
                <a:solidFill>
                  <a:srgbClr val="0070C0"/>
                </a:solidFill>
                <a:latin typeface="Times New Roman" panose="02020603050405020304" pitchFamily="18" charset="0"/>
                <a:cs typeface="Times New Roman" panose="02020603050405020304" pitchFamily="18" charset="0"/>
              </a:rPr>
              <a:t>ên </a:t>
            </a:r>
            <a:r>
              <a:rPr lang="vi-VN" sz="2800" dirty="0">
                <a:solidFill>
                  <a:srgbClr val="0070C0"/>
                </a:solidFill>
                <a:latin typeface="Times New Roman" panose="02020603050405020304" pitchFamily="18" charset="0"/>
                <a:cs typeface="Times New Roman" panose="02020603050405020304" pitchFamily="18" charset="0"/>
              </a:rPr>
              <a:t>rất dễ bị biến chất do oxy hóa hoặc sự phát triển của các loại nấm mốc </a:t>
            </a:r>
            <a:r>
              <a:rPr lang="vi-VN" sz="2800" dirty="0" smtClean="0">
                <a:solidFill>
                  <a:srgbClr val="0070C0"/>
                </a:solidFill>
                <a:latin typeface="Times New Roman" panose="02020603050405020304" pitchFamily="18" charset="0"/>
                <a:cs typeface="Times New Roman" panose="02020603050405020304" pitchFamily="18" charset="0"/>
              </a:rPr>
              <a:t>vì </a:t>
            </a:r>
            <a:r>
              <a:rPr lang="vi-VN" sz="2800" dirty="0">
                <a:solidFill>
                  <a:srgbClr val="0070C0"/>
                </a:solidFill>
                <a:latin typeface="Times New Roman" panose="02020603050405020304" pitchFamily="18" charset="0"/>
                <a:cs typeface="Times New Roman" panose="02020603050405020304" pitchFamily="18" charset="0"/>
              </a:rPr>
              <a:t>thế nhiều chất phụ </a:t>
            </a:r>
            <a:r>
              <a:rPr lang="vi-VN" sz="2800" dirty="0" smtClean="0">
                <a:solidFill>
                  <a:srgbClr val="0070C0"/>
                </a:solidFill>
                <a:latin typeface="Times New Roman" panose="02020603050405020304" pitchFamily="18" charset="0"/>
                <a:cs typeface="Times New Roman" panose="02020603050405020304" pitchFamily="18" charset="0"/>
              </a:rPr>
              <a:t>gia</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enzim</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được bổ sung vào thức ăn thủy sản </a:t>
            </a:r>
            <a:r>
              <a:rPr lang="en-US" sz="2800" dirty="0" err="1" smtClean="0">
                <a:solidFill>
                  <a:srgbClr val="0070C0"/>
                </a:solidFill>
                <a:latin typeface="Times New Roman" panose="02020603050405020304" pitchFamily="18" charset="0"/>
                <a:cs typeface="Times New Roman" panose="02020603050405020304" pitchFamily="18" charset="0"/>
              </a:rPr>
              <a:t>sẽ</a:t>
            </a:r>
            <a:r>
              <a:rPr lang="en-US" sz="2800" dirty="0" smtClean="0">
                <a:solidFill>
                  <a:srgbClr val="0070C0"/>
                </a:solidFill>
                <a:latin typeface="Times New Roman" panose="02020603050405020304" pitchFamily="18" charset="0"/>
                <a:cs typeface="Times New Roman" panose="02020603050405020304" pitchFamily="18" charset="0"/>
              </a:rPr>
              <a:t> </a:t>
            </a:r>
            <a:r>
              <a:rPr lang="vi-VN" sz="2800" dirty="0" smtClean="0">
                <a:solidFill>
                  <a:srgbClr val="0070C0"/>
                </a:solidFill>
                <a:latin typeface="Times New Roman" panose="02020603050405020304" pitchFamily="18" charset="0"/>
                <a:cs typeface="Times New Roman" panose="02020603050405020304" pitchFamily="18" charset="0"/>
              </a:rPr>
              <a:t>có </a:t>
            </a:r>
            <a:r>
              <a:rPr lang="vi-VN" sz="2800" dirty="0">
                <a:solidFill>
                  <a:srgbClr val="0070C0"/>
                </a:solidFill>
                <a:latin typeface="Times New Roman" panose="02020603050405020304" pitchFamily="18" charset="0"/>
                <a:cs typeface="Times New Roman" panose="02020603050405020304" pitchFamily="18" charset="0"/>
              </a:rPr>
              <a:t>tác dụng làm giảm quá trình oxy </a:t>
            </a:r>
            <a:r>
              <a:rPr lang="vi-VN" sz="2800" dirty="0" smtClean="0">
                <a:solidFill>
                  <a:srgbClr val="0070C0"/>
                </a:solidFill>
                <a:latin typeface="Times New Roman" panose="02020603050405020304" pitchFamily="18" charset="0"/>
                <a:cs typeface="Times New Roman" panose="02020603050405020304" pitchFamily="18" charset="0"/>
              </a:rPr>
              <a:t>hóa</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ức chế sự phát triển của các nấm </a:t>
            </a:r>
            <a:r>
              <a:rPr lang="vi-VN" sz="2800" dirty="0" smtClean="0">
                <a:solidFill>
                  <a:srgbClr val="0070C0"/>
                </a:solidFill>
                <a:latin typeface="Times New Roman" panose="02020603050405020304" pitchFamily="18" charset="0"/>
                <a:cs typeface="Times New Roman" panose="02020603050405020304" pitchFamily="18" charset="0"/>
              </a:rPr>
              <a:t>mốc</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vi khuẩn gây hại. </a:t>
            </a:r>
            <a:r>
              <a:rPr lang="en-US" sz="2800" dirty="0" err="1" smtClean="0">
                <a:solidFill>
                  <a:srgbClr val="0070C0"/>
                </a:solidFill>
                <a:latin typeface="Times New Roman" panose="02020603050405020304" pitchFamily="18" charset="0"/>
                <a:cs typeface="Times New Roman" panose="02020603050405020304" pitchFamily="18" charset="0"/>
              </a:rPr>
              <a:t>Nhờ</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đó</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kéo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dài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thời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gian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bảo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quản</a:t>
            </a:r>
            <a:r>
              <a:rPr lang="en-US" sz="2800" dirty="0" smtClean="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97087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1B6BE8-8893-B254-7654-697C98EFE850}"/>
              </a:ext>
            </a:extLst>
          </p:cNvPr>
          <p:cNvSpPr>
            <a:spLocks noGrp="1"/>
          </p:cNvSpPr>
          <p:nvPr>
            <p:ph type="title"/>
          </p:nvPr>
        </p:nvSpPr>
        <p:spPr>
          <a:xfrm>
            <a:off x="418776" y="422091"/>
            <a:ext cx="11259238" cy="615376"/>
          </a:xfrm>
        </p:spPr>
        <p:txBody>
          <a:bodyPr>
            <a:normAutofit/>
          </a:bodyPr>
          <a:lstStyle/>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Loại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sau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thủy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sản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từ</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ứng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dụng</a:t>
            </a:r>
            <a:r>
              <a:rPr lang="en-US" sz="3200" dirty="0" smtClean="0">
                <a:latin typeface="Times New Roman" panose="02020603050405020304" pitchFamily="18" charset="0"/>
                <a:cs typeface="Times New Roman" panose="02020603050405020304" pitchFamily="18" charset="0"/>
              </a:rPr>
              <a:t> CNSH?</a:t>
            </a:r>
            <a:endParaRPr lang="en-US" sz="3200" dirty="0">
              <a:latin typeface="Times New Roman" panose="02020603050405020304" pitchFamily="18" charset="0"/>
              <a:cs typeface="Times New Roman" panose="02020603050405020304" pitchFamily="18" charset="0"/>
            </a:endParaRPr>
          </a:p>
        </p:txBody>
      </p:sp>
      <p:sp>
        <p:nvSpPr>
          <p:cNvPr id="3" name="AutoShape 2" descr="Image result for Cỏ vo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Cỏ vo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26" y="1233002"/>
            <a:ext cx="2781300" cy="1994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10959"/>
          <a:stretch/>
        </p:blipFill>
        <p:spPr bwMode="auto">
          <a:xfrm>
            <a:off x="4606377" y="1228587"/>
            <a:ext cx="2914974" cy="1998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4594" y="1197377"/>
            <a:ext cx="2871491" cy="1998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r="17242"/>
          <a:stretch/>
        </p:blipFill>
        <p:spPr bwMode="auto">
          <a:xfrm>
            <a:off x="612772" y="4096466"/>
            <a:ext cx="2781301" cy="207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6">
            <a:extLst>
              <a:ext uri="{28A0092B-C50C-407E-A947-70E740481C1C}">
                <a14:useLocalDpi xmlns:a14="http://schemas.microsoft.com/office/drawing/2010/main" val="0"/>
              </a:ext>
            </a:extLst>
          </a:blip>
          <a:srcRect t="4809"/>
          <a:stretch/>
        </p:blipFill>
        <p:spPr bwMode="auto">
          <a:xfrm>
            <a:off x="4606377" y="4087063"/>
            <a:ext cx="2914974" cy="208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rotWithShape="1">
          <a:blip r:embed="rId7">
            <a:extLst>
              <a:ext uri="{28A0092B-C50C-407E-A947-70E740481C1C}">
                <a14:useLocalDpi xmlns:a14="http://schemas.microsoft.com/office/drawing/2010/main" val="0"/>
              </a:ext>
            </a:extLst>
          </a:blip>
          <a:srcRect t="4740"/>
          <a:stretch/>
        </p:blipFill>
        <p:spPr bwMode="auto">
          <a:xfrm>
            <a:off x="8455505" y="4042572"/>
            <a:ext cx="2902402" cy="2113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6767" y="3227559"/>
            <a:ext cx="2933313"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HA1. </a:t>
            </a:r>
            <a:r>
              <a:rPr lang="en-US" sz="2800" b="1" dirty="0" err="1" smtClean="0">
                <a:latin typeface="Times New Roman" panose="02020603050405020304" pitchFamily="18" charset="0"/>
                <a:cs typeface="Times New Roman" panose="02020603050405020304" pitchFamily="18" charset="0"/>
              </a:rPr>
              <a:t>Cỏ</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voi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xanh</a:t>
            </a:r>
            <a:endParaRPr lang="en-US" sz="28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588038" y="3196349"/>
            <a:ext cx="2933313"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HA2. </a:t>
            </a:r>
            <a:r>
              <a:rPr lang="en-US" sz="2800" b="1" dirty="0" err="1" smtClean="0">
                <a:latin typeface="Times New Roman" panose="02020603050405020304" pitchFamily="18" charset="0"/>
                <a:cs typeface="Times New Roman" panose="02020603050405020304" pitchFamily="18" charset="0"/>
              </a:rPr>
              <a:t>Giun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quế</a:t>
            </a:r>
            <a:endParaRPr lang="en-US" sz="28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8424594" y="3104619"/>
            <a:ext cx="2933313"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HA3. </a:t>
            </a:r>
            <a:r>
              <a:rPr lang="en-US" sz="2800" b="1" dirty="0" err="1" smtClean="0">
                <a:latin typeface="Times New Roman" panose="02020603050405020304" pitchFamily="18" charset="0"/>
                <a:cs typeface="Times New Roman" panose="02020603050405020304" pitchFamily="18" charset="0"/>
              </a:rPr>
              <a:t>Cơm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thừa</a:t>
            </a:r>
            <a:endParaRPr lang="en-US" sz="28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07976" y="6168153"/>
            <a:ext cx="3162106"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HA4. </a:t>
            </a:r>
            <a:r>
              <a:rPr lang="en-US" sz="2800" b="1" dirty="0" err="1" smtClean="0">
                <a:latin typeface="Times New Roman" panose="02020603050405020304" pitchFamily="18" charset="0"/>
                <a:cs typeface="Times New Roman" panose="02020603050405020304" pitchFamily="18" charset="0"/>
              </a:rPr>
              <a:t>Thức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ăn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viên</a:t>
            </a:r>
            <a:endParaRPr lang="en-US" sz="28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059044" y="6059386"/>
            <a:ext cx="3724507"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HA5. </a:t>
            </a:r>
            <a:r>
              <a:rPr lang="en-US" sz="2800" b="1" dirty="0" err="1" smtClean="0">
                <a:latin typeface="Times New Roman" panose="02020603050405020304" pitchFamily="18" charset="0"/>
                <a:cs typeface="Times New Roman" panose="02020603050405020304" pitchFamily="18" charset="0"/>
              </a:rPr>
              <a:t>Khô</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đậu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lên</a:t>
            </a:r>
            <a:r>
              <a:rPr lang="en-US" sz="2800" b="1" dirty="0" smtClean="0">
                <a:latin typeface="Times New Roman" panose="02020603050405020304" pitchFamily="18" charset="0"/>
                <a:cs typeface="Times New Roman" panose="02020603050405020304" pitchFamily="18" charset="0"/>
              </a:rPr>
              <a:t> men</a:t>
            </a:r>
            <a:endParaRPr lang="en-US" sz="28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7872762" y="6059386"/>
            <a:ext cx="4059044"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HA6. </a:t>
            </a:r>
            <a:r>
              <a:rPr lang="en-US" sz="2800" b="1" dirty="0" err="1" smtClean="0">
                <a:latin typeface="Times New Roman" panose="02020603050405020304" pitchFamily="18" charset="0"/>
                <a:cs typeface="Times New Roman" panose="02020603050405020304" pitchFamily="18" charset="0"/>
              </a:rPr>
              <a:t>Hạt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đậu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sữa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đậu</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2595636"/>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94B8D924-3E93-A005-9353-4F4147A1DFDC}"/>
              </a:ext>
            </a:extLst>
          </p:cNvPr>
          <p:cNvSpPr txBox="1"/>
          <p:nvPr/>
        </p:nvSpPr>
        <p:spPr>
          <a:xfrm>
            <a:off x="465873" y="183324"/>
            <a:ext cx="6197600" cy="1569660"/>
          </a:xfrm>
          <a:prstGeom prst="rect">
            <a:avLst/>
          </a:prstGeom>
          <a:noFill/>
        </p:spPr>
        <p:txBody>
          <a:bodyPr wrap="square">
            <a:spAutoFit/>
          </a:bodyPr>
          <a:lstStyle/>
          <a:p>
            <a:r>
              <a:rPr lang="en-US" sz="9600" b="1" dirty="0" err="1">
                <a:latin typeface="Times New Roman" panose="02020603050405020304" pitchFamily="18" charset="0"/>
                <a:cs typeface="Times New Roman" panose="02020603050405020304" pitchFamily="18" charset="0"/>
              </a:rPr>
              <a:t>Luyện</a:t>
            </a:r>
            <a:r>
              <a:rPr lang="en-US" sz="9600" b="1" dirty="0">
                <a:latin typeface="Times New Roman" panose="02020603050405020304" pitchFamily="18" charset="0"/>
                <a:cs typeface="Times New Roman" panose="02020603050405020304" pitchFamily="18" charset="0"/>
              </a:rPr>
              <a:t> </a:t>
            </a:r>
            <a:r>
              <a:rPr lang="en-US" sz="9600" b="1" dirty="0" err="1">
                <a:latin typeface="Times New Roman" panose="02020603050405020304" pitchFamily="18" charset="0"/>
                <a:cs typeface="Times New Roman" panose="02020603050405020304" pitchFamily="18" charset="0"/>
              </a:rPr>
              <a:t>tập</a:t>
            </a:r>
            <a:r>
              <a:rPr lang="en-US" sz="9600" b="1" dirty="0">
                <a:latin typeface="Times New Roman" panose="02020603050405020304" pitchFamily="18" charset="0"/>
                <a:cs typeface="Times New Roman" panose="02020603050405020304" pitchFamily="18" charset="0"/>
              </a:rPr>
              <a:t>:</a:t>
            </a:r>
            <a:endParaRPr lang="en-US" sz="9600" dirty="0"/>
          </a:p>
        </p:txBody>
      </p:sp>
      <p:sp>
        <p:nvSpPr>
          <p:cNvPr id="2" name="Rectangle 1"/>
          <p:cNvSpPr/>
          <p:nvPr/>
        </p:nvSpPr>
        <p:spPr>
          <a:xfrm>
            <a:off x="465873" y="3303653"/>
            <a:ext cx="11064487" cy="954107"/>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1: </a:t>
            </a:r>
            <a:r>
              <a:rPr lang="en-US" sz="2800" dirty="0" err="1" smtClean="0">
                <a:latin typeface="Times New Roman" panose="02020603050405020304" pitchFamily="18" charset="0"/>
                <a:cs typeface="Times New Roman" panose="02020603050405020304" pitchFamily="18" charset="0"/>
              </a:rPr>
              <a:t>Phân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chế</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465872" y="4724843"/>
            <a:ext cx="11064487" cy="954107"/>
          </a:xfrm>
          <a:prstGeom prst="rect">
            <a:avLst/>
          </a:prstGeom>
        </p:spPr>
        <p:txBody>
          <a:bodyPr wrap="square">
            <a:spAutoFit/>
          </a:bodyPr>
          <a:lstStyle/>
          <a:p>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2</a:t>
            </a:r>
            <a:r>
              <a:rPr lang="en-US" sz="2800" b="1"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Phân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chế</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tiễn</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a:t>
            </a:r>
          </a:p>
        </p:txBody>
      </p:sp>
      <p:sp>
        <p:nvSpPr>
          <p:cNvPr id="3" name="Rectangle 2"/>
          <p:cNvSpPr/>
          <p:nvPr/>
        </p:nvSpPr>
        <p:spPr>
          <a:xfrm>
            <a:off x="465873" y="2162666"/>
            <a:ext cx="2959465" cy="584775"/>
          </a:xfrm>
          <a:prstGeom prst="rect">
            <a:avLst/>
          </a:prstGeom>
        </p:spPr>
        <p:txBody>
          <a:bodyPr wrap="none">
            <a:spAutoFit/>
          </a:bodyPr>
          <a:lstStyle/>
          <a:p>
            <a:r>
              <a:rPr lang="en-US" sz="3200" b="1" dirty="0" smtClean="0">
                <a:latin typeface="Times New Roman" panose="02020603050405020304" pitchFamily="18" charset="0"/>
                <a:cs typeface="Times New Roman" panose="02020603050405020304" pitchFamily="18" charset="0"/>
              </a:rPr>
              <a:t>A. </a:t>
            </a:r>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tự</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luận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02496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803" y="1118148"/>
            <a:ext cx="11329641" cy="5170646"/>
          </a:xfrm>
          <a:prstGeom prst="rect">
            <a:avLst/>
          </a:prstGeom>
        </p:spPr>
        <p:txBody>
          <a:bodyPr wrap="square">
            <a:spAutoFit/>
          </a:bodyPr>
          <a:lstStyle/>
          <a:p>
            <a:r>
              <a:rPr lang="en-US" sz="2400" b="1" i="1" dirty="0" err="1" smtClean="0">
                <a:latin typeface="Times New Roman" panose="02020603050405020304" pitchFamily="18" charset="0"/>
                <a:cs typeface="Times New Roman" panose="02020603050405020304" pitchFamily="18" charset="0"/>
              </a:rPr>
              <a:t>Câu</a:t>
            </a:r>
            <a:r>
              <a:rPr lang="en-US" sz="2400" b="1" i="1" dirty="0" smtClean="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1: </a:t>
            </a:r>
            <a:r>
              <a:rPr lang="en-US" sz="2400" b="1" i="1" dirty="0" err="1">
                <a:latin typeface="Times New Roman" panose="02020603050405020304" pitchFamily="18" charset="0"/>
                <a:cs typeface="Times New Roman" panose="02020603050405020304" pitchFamily="18" charset="0"/>
              </a:rPr>
              <a:t>Quy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chế</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biến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thức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ăn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thuỷ</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sản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giàu</a:t>
            </a:r>
            <a:r>
              <a:rPr lang="en-US" sz="2400" b="1" i="1" dirty="0">
                <a:latin typeface="Times New Roman" panose="02020603050405020304" pitchFamily="18" charset="0"/>
                <a:cs typeface="Times New Roman" panose="02020603050405020304" pitchFamily="18" charset="0"/>
              </a:rPr>
              <a:t> lysine </a:t>
            </a:r>
            <a:r>
              <a:rPr lang="en-US" sz="2400" b="1" i="1" dirty="0" err="1">
                <a:latin typeface="Times New Roman" panose="02020603050405020304" pitchFamily="18" charset="0"/>
                <a:cs typeface="Times New Roman" panose="02020603050405020304" pitchFamily="18" charset="0"/>
              </a:rPr>
              <a:t>từ</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phế</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phụ</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phẩm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tiến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hành</a:t>
            </a:r>
            <a:r>
              <a:rPr lang="en-US" sz="2400" b="1" i="1" dirty="0">
                <a:latin typeface="Times New Roman" panose="02020603050405020304" pitchFamily="18" charset="0"/>
                <a:cs typeface="Times New Roman" panose="02020603050405020304" pitchFamily="18" charset="0"/>
              </a:rPr>
              <a:t> qua </a:t>
            </a:r>
            <a:r>
              <a:rPr lang="en-US" sz="2400" b="1" i="1" dirty="0" err="1">
                <a:latin typeface="Times New Roman" panose="02020603050405020304" pitchFamily="18" charset="0"/>
                <a:cs typeface="Times New Roman" panose="02020603050405020304" pitchFamily="18" charset="0"/>
              </a:rPr>
              <a:t>các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bước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theo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thứ</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tự</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sau</a:t>
            </a:r>
            <a:r>
              <a:rPr lang="en-US" sz="2400" b="1"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Phế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lipid</a:t>
            </a:r>
          </a:p>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thụ</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3. Sau </a:t>
            </a:r>
            <a:r>
              <a:rPr lang="en-US" sz="2400" dirty="0" err="1">
                <a:latin typeface="Times New Roman" panose="02020603050405020304" pitchFamily="18" charset="0"/>
                <a:cs typeface="Times New Roman" panose="02020603050405020304" pitchFamily="18" charset="0"/>
              </a:rPr>
              <a:t>thủy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4.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trộn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gạo</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5.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trộn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enzyme </a:t>
            </a:r>
            <a:r>
              <a:rPr lang="en-US" sz="2400" dirty="0" err="1">
                <a:latin typeface="Times New Roman" panose="02020603050405020304" pitchFamily="18" charset="0"/>
                <a:cs typeface="Times New Roman" panose="02020603050405020304" pitchFamily="18" charset="0"/>
              </a:rPr>
              <a:t>bổ</a:t>
            </a:r>
            <a:r>
              <a:rPr lang="en-US" sz="2400" dirty="0">
                <a:latin typeface="Times New Roman" panose="02020603050405020304" pitchFamily="18" charset="0"/>
                <a:cs typeface="Times New Roman" panose="02020603050405020304" pitchFamily="18" charset="0"/>
              </a:rPr>
              <a:t> sung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ủ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enzyme </a:t>
            </a:r>
            <a:r>
              <a:rPr lang="en-US" sz="2400" dirty="0" err="1">
                <a:latin typeface="Times New Roman" panose="02020603050405020304" pitchFamily="18" charset="0"/>
                <a:cs typeface="Times New Roman" panose="02020603050405020304" pitchFamily="18" charset="0"/>
              </a:rPr>
              <a:t>thủy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protein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lysine</a:t>
            </a:r>
          </a:p>
          <a:p>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A</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1, 2, 3, 4, 5.		</a:t>
            </a:r>
            <a:r>
              <a:rPr lang="en-US" sz="2400" b="1" dirty="0">
                <a:latin typeface="Times New Roman" panose="02020603050405020304" pitchFamily="18" charset="0"/>
                <a:cs typeface="Times New Roman" panose="02020603050405020304" pitchFamily="18" charset="0"/>
              </a:rPr>
              <a:t>B. </a:t>
            </a:r>
            <a:r>
              <a:rPr lang="en-US" sz="2400" dirty="0">
                <a:latin typeface="Times New Roman" panose="02020603050405020304" pitchFamily="18" charset="0"/>
                <a:cs typeface="Times New Roman" panose="02020603050405020304" pitchFamily="18" charset="0"/>
              </a:rPr>
              <a:t>5, 4, 3, 2, 1.	</a:t>
            </a:r>
            <a:r>
              <a:rPr lang="en-US" sz="24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C</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1, 4, 5, 3, 2.		</a:t>
            </a:r>
            <a:r>
              <a:rPr lang="en-US" sz="2400" b="1" dirty="0">
                <a:latin typeface="Times New Roman" panose="02020603050405020304" pitchFamily="18" charset="0"/>
                <a:cs typeface="Times New Roman" panose="02020603050405020304" pitchFamily="18" charset="0"/>
              </a:rPr>
              <a:t>D. </a:t>
            </a:r>
            <a:r>
              <a:rPr lang="en-US" sz="2400" dirty="0">
                <a:latin typeface="Times New Roman" panose="02020603050405020304" pitchFamily="18" charset="0"/>
                <a:cs typeface="Times New Roman" panose="02020603050405020304" pitchFamily="18" charset="0"/>
              </a:rPr>
              <a:t>3, 2, 5, 1, 4.</a:t>
            </a:r>
          </a:p>
          <a:p>
            <a:endParaRPr lang="en-US" dirty="0"/>
          </a:p>
        </p:txBody>
      </p:sp>
      <p:sp>
        <p:nvSpPr>
          <p:cNvPr id="5" name="Rectangle 4"/>
          <p:cNvSpPr/>
          <p:nvPr/>
        </p:nvSpPr>
        <p:spPr>
          <a:xfrm>
            <a:off x="769433" y="288046"/>
            <a:ext cx="3785011"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B. </a:t>
            </a:r>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trắc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nghiệm</a:t>
            </a:r>
            <a:endParaRPr lang="en-US" sz="3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554444" y="6122019"/>
            <a:ext cx="301083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Đáp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án</a:t>
            </a:r>
            <a:r>
              <a:rPr lang="en-US" sz="2800" b="1" dirty="0" smtClean="0">
                <a:solidFill>
                  <a:srgbClr val="FF0000"/>
                </a:solidFill>
                <a:latin typeface="Times New Roman" panose="02020603050405020304" pitchFamily="18" charset="0"/>
                <a:cs typeface="Times New Roman" panose="02020603050405020304" pitchFamily="18" charset="0"/>
              </a:rPr>
              <a:t> C</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947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839" y="4361920"/>
            <a:ext cx="11318488" cy="2250754"/>
          </a:xfrm>
        </p:spPr>
        <p:txBody>
          <a:bodyPr/>
          <a:lstStyle/>
          <a:p>
            <a:pPr marL="0" indent="0">
              <a:buNone/>
            </a:pPr>
            <a:r>
              <a:rPr lang="en-US" b="1" i="1" dirty="0" err="1" smtClean="0">
                <a:latin typeface="Times New Roman" panose="02020603050405020304" pitchFamily="18" charset="0"/>
                <a:cs typeface="Times New Roman" panose="02020603050405020304" pitchFamily="18" charset="0"/>
              </a:rPr>
              <a:t>Câu</a:t>
            </a:r>
            <a:r>
              <a:rPr lang="en-US" b="1" i="1" dirty="0" smtClean="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4: </a:t>
            </a:r>
            <a:r>
              <a:rPr lang="en-US" b="1" i="1" dirty="0" err="1">
                <a:latin typeface="Times New Roman" panose="02020603050405020304" pitchFamily="18" charset="0"/>
                <a:cs typeface="Times New Roman" panose="02020603050405020304" pitchFamily="18" charset="0"/>
              </a:rPr>
              <a:t>Thức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ăn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giàu</a:t>
            </a:r>
            <a:r>
              <a:rPr lang="en-US" b="1" i="1" dirty="0">
                <a:latin typeface="Times New Roman" panose="02020603050405020304" pitchFamily="18" charset="0"/>
                <a:cs typeface="Times New Roman" panose="02020603050405020304" pitchFamily="18" charset="0"/>
              </a:rPr>
              <a:t> lysine </a:t>
            </a:r>
            <a:r>
              <a:rPr lang="en-US" b="1" i="1" dirty="0" err="1">
                <a:latin typeface="Times New Roman" panose="02020603050405020304" pitchFamily="18" charset="0"/>
                <a:cs typeface="Times New Roman" panose="02020603050405020304" pitchFamily="18" charset="0"/>
              </a:rPr>
              <a:t>từ</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phụ</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phẩm</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cá</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tạo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thành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dạng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viên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có</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thể</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sử</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dụng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cho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các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động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vật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thủy</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sản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nào</a:t>
            </a:r>
            <a:r>
              <a:rPr lang="en-US" b="1" i="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A.</a:t>
            </a:r>
            <a:r>
              <a:rPr lang="en-US" b="1" i="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cảnh</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bón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trồng</a:t>
            </a: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cừu</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rô</a:t>
            </a:r>
            <a:r>
              <a:rPr lang="en-US" dirty="0">
                <a:latin typeface="Times New Roman" panose="02020603050405020304" pitchFamily="18" charset="0"/>
                <a:cs typeface="Times New Roman" panose="02020603050405020304" pitchFamily="18" charset="0"/>
              </a:rPr>
              <a:t> phi, </a:t>
            </a:r>
            <a:r>
              <a:rPr lang="en-US" dirty="0" err="1">
                <a:latin typeface="Times New Roman" panose="02020603050405020304" pitchFamily="18" charset="0"/>
                <a:cs typeface="Times New Roman" panose="02020603050405020304" pitchFamily="18" charset="0"/>
              </a:rPr>
              <a:t>cá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ốc</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hương</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490654" y="444257"/>
            <a:ext cx="11050858" cy="1815882"/>
          </a:xfrm>
          <a:prstGeom prst="rect">
            <a:avLst/>
          </a:prstGeom>
        </p:spPr>
        <p:txBody>
          <a:bodyPr wrap="square">
            <a:spAutoFit/>
          </a:bodyPr>
          <a:lstStyle/>
          <a:p>
            <a:r>
              <a:rPr lang="en-US" sz="2800" b="1" i="1" dirty="0" err="1">
                <a:latin typeface="Times New Roman" panose="02020603050405020304" pitchFamily="18" charset="0"/>
                <a:cs typeface="Times New Roman" panose="02020603050405020304" pitchFamily="18" charset="0"/>
              </a:rPr>
              <a:t>Câu</a:t>
            </a:r>
            <a:r>
              <a:rPr lang="en-US" sz="2800" b="1" i="1" dirty="0">
                <a:latin typeface="Times New Roman" panose="02020603050405020304" pitchFamily="18" charset="0"/>
                <a:cs typeface="Times New Roman" panose="02020603050405020304" pitchFamily="18" charset="0"/>
              </a:rPr>
              <a:t> 2: </a:t>
            </a:r>
            <a:r>
              <a:rPr lang="en-US" sz="2800" b="1" i="1" dirty="0" err="1">
                <a:latin typeface="Times New Roman" panose="02020603050405020304" pitchFamily="18" charset="0"/>
                <a:cs typeface="Times New Roman" panose="02020603050405020304" pitchFamily="18" charset="0"/>
              </a:rPr>
              <a:t>Nguyên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liệu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nào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sau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có</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thể</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sử</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dụng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làm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thức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ăn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úng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dụng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công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nghệ</a:t>
            </a:r>
            <a:r>
              <a:rPr lang="en-US" sz="2800" b="1" i="1" dirty="0">
                <a:latin typeface="Times New Roman" panose="02020603050405020304" pitchFamily="18" charset="0"/>
                <a:cs typeface="Times New Roman" panose="02020603050405020304" pitchFamily="18" charset="0"/>
              </a:rPr>
              <a:t> vi </a:t>
            </a:r>
            <a:r>
              <a:rPr lang="en-US" sz="2800" b="1" i="1" dirty="0" err="1">
                <a:latin typeface="Times New Roman" panose="02020603050405020304" pitchFamily="18" charset="0"/>
                <a:cs typeface="Times New Roman" panose="02020603050405020304" pitchFamily="18" charset="0"/>
              </a:rPr>
              <a:t>sinh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thủy</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sản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giàu</a:t>
            </a:r>
            <a:r>
              <a:rPr lang="en-US" sz="2800" b="1" i="1" dirty="0">
                <a:latin typeface="Times New Roman" panose="02020603050405020304" pitchFamily="18" charset="0"/>
                <a:cs typeface="Times New Roman" panose="02020603050405020304" pitchFamily="18" charset="0"/>
              </a:rPr>
              <a:t> lysine?</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tôm</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C</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B.</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cám</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D</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Rau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tươi</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490654" y="2769985"/>
            <a:ext cx="10827834" cy="954107"/>
          </a:xfrm>
          <a:prstGeom prst="rect">
            <a:avLst/>
          </a:prstGeom>
        </p:spPr>
        <p:txBody>
          <a:bodyPr wrap="square">
            <a:spAutoFit/>
          </a:bodyPr>
          <a:lstStyle/>
          <a:p>
            <a:r>
              <a:rPr lang="en-US" sz="2800" b="1" i="1" dirty="0" err="1">
                <a:latin typeface="Times New Roman" panose="02020603050405020304" pitchFamily="18" charset="0"/>
                <a:cs typeface="Times New Roman" panose="02020603050405020304" pitchFamily="18" charset="0"/>
              </a:rPr>
              <a:t>Câu</a:t>
            </a:r>
            <a:r>
              <a:rPr lang="en-US" sz="2800" b="1" i="1" dirty="0">
                <a:latin typeface="Times New Roman" panose="02020603050405020304" pitchFamily="18" charset="0"/>
                <a:cs typeface="Times New Roman" panose="02020603050405020304" pitchFamily="18" charset="0"/>
              </a:rPr>
              <a:t> 3: </a:t>
            </a:r>
            <a:r>
              <a:rPr lang="en-US" sz="2800" b="1" i="1" dirty="0" err="1">
                <a:latin typeface="Times New Roman" panose="02020603050405020304" pitchFamily="18" charset="0"/>
                <a:cs typeface="Times New Roman" panose="02020603050405020304" pitchFamily="18" charset="0"/>
              </a:rPr>
              <a:t>Phụ</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phẩm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sản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phẩm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giàu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chất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nào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sau</a:t>
            </a:r>
            <a:r>
              <a:rPr lang="en-US" sz="2800" b="1"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Glucose		</a:t>
            </a:r>
            <a:r>
              <a:rPr lang="en-US" sz="2800" b="1" dirty="0" smtClean="0">
                <a:latin typeface="Times New Roman" panose="02020603050405020304" pitchFamily="18" charset="0"/>
                <a:cs typeface="Times New Roman" panose="02020603050405020304" pitchFamily="18" charset="0"/>
              </a:rPr>
              <a:t>B</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Protein		</a:t>
            </a:r>
            <a:r>
              <a:rPr lang="en-US" sz="2800" b="1" dirty="0">
                <a:latin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cs typeface="Times New Roman" panose="02020603050405020304" pitchFamily="18" charset="0"/>
              </a:rPr>
              <a:t> mycotoxin</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D</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Gluxit</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215160" y="6097940"/>
            <a:ext cx="301083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Đáp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án</a:t>
            </a:r>
            <a:r>
              <a:rPr lang="en-US" sz="2800" b="1" dirty="0" smtClean="0">
                <a:solidFill>
                  <a:srgbClr val="FF0000"/>
                </a:solidFill>
                <a:latin typeface="Times New Roman" panose="02020603050405020304" pitchFamily="18" charset="0"/>
                <a:cs typeface="Times New Roman" panose="02020603050405020304" pitchFamily="18" charset="0"/>
              </a:rPr>
              <a:t> D</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215160" y="3724092"/>
            <a:ext cx="301083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Đáp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án</a:t>
            </a:r>
            <a:r>
              <a:rPr lang="en-US" sz="2800" b="1" dirty="0" smtClean="0">
                <a:solidFill>
                  <a:srgbClr val="FF0000"/>
                </a:solidFill>
                <a:latin typeface="Times New Roman" panose="02020603050405020304" pitchFamily="18" charset="0"/>
                <a:cs typeface="Times New Roman" panose="02020603050405020304" pitchFamily="18" charset="0"/>
              </a:rPr>
              <a:t> B</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215160" y="2167746"/>
            <a:ext cx="301083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Đáp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án</a:t>
            </a:r>
            <a:r>
              <a:rPr lang="en-US" sz="2800" b="1" dirty="0" smtClean="0">
                <a:solidFill>
                  <a:srgbClr val="FF0000"/>
                </a:solidFill>
                <a:latin typeface="Times New Roman" panose="02020603050405020304" pitchFamily="18" charset="0"/>
                <a:cs typeface="Times New Roman" panose="02020603050405020304" pitchFamily="18" charset="0"/>
              </a:rPr>
              <a:t> A</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276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down)">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291" y="457199"/>
            <a:ext cx="11452303" cy="5708612"/>
          </a:xfrm>
        </p:spPr>
        <p:txBody>
          <a:bodyPr>
            <a:normAutofit lnSpcReduction="10000"/>
          </a:bodyPr>
          <a:lstStyle/>
          <a:p>
            <a:pPr marL="0" indent="0">
              <a:buNone/>
            </a:pPr>
            <a:r>
              <a:rPr lang="en-US" b="1" i="1" dirty="0" err="1">
                <a:latin typeface="Times New Roman" panose="02020603050405020304" pitchFamily="18" charset="0"/>
                <a:cs typeface="Times New Roman" panose="02020603050405020304" pitchFamily="18" charset="0"/>
              </a:rPr>
              <a:t>Câu</a:t>
            </a:r>
            <a:r>
              <a:rPr lang="en-US" b="1" i="1" dirty="0">
                <a:latin typeface="Times New Roman" panose="02020603050405020304" pitchFamily="18" charset="0"/>
                <a:cs typeface="Times New Roman" panose="02020603050405020304" pitchFamily="18" charset="0"/>
              </a:rPr>
              <a:t> 5: </a:t>
            </a:r>
            <a:r>
              <a:rPr lang="en-US" b="1" i="1" dirty="0" err="1">
                <a:latin typeface="Times New Roman" panose="02020603050405020304" pitchFamily="18" charset="0"/>
                <a:cs typeface="Times New Roman" panose="02020603050405020304" pitchFamily="18" charset="0"/>
              </a:rPr>
              <a:t>Quy</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trình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lên</a:t>
            </a:r>
            <a:r>
              <a:rPr lang="en-US" b="1" i="1" dirty="0">
                <a:latin typeface="Times New Roman" panose="02020603050405020304" pitchFamily="18" charset="0"/>
                <a:cs typeface="Times New Roman" panose="02020603050405020304" pitchFamily="18" charset="0"/>
              </a:rPr>
              <a:t> men </a:t>
            </a:r>
            <a:r>
              <a:rPr lang="en-US" b="1" i="1" dirty="0" err="1">
                <a:latin typeface="Times New Roman" panose="02020603050405020304" pitchFamily="18" charset="0"/>
                <a:cs typeface="Times New Roman" panose="02020603050405020304" pitchFamily="18" charset="0"/>
              </a:rPr>
              <a:t>khô</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đậu</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nành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làm</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thức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ăn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nuôi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động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vật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thủy</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sản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tiến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hành</a:t>
            </a:r>
            <a:r>
              <a:rPr lang="en-US" b="1" i="1" dirty="0">
                <a:latin typeface="Times New Roman" panose="02020603050405020304" pitchFamily="18" charset="0"/>
                <a:cs typeface="Times New Roman" panose="02020603050405020304" pitchFamily="18" charset="0"/>
              </a:rPr>
              <a:t> qua </a:t>
            </a:r>
            <a:r>
              <a:rPr lang="en-US" b="1" i="1" dirty="0" err="1">
                <a:latin typeface="Times New Roman" panose="02020603050405020304" pitchFamily="18" charset="0"/>
                <a:cs typeface="Times New Roman" panose="02020603050405020304" pitchFamily="18" charset="0"/>
              </a:rPr>
              <a:t>các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bước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như</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thế</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nào</a:t>
            </a:r>
            <a:r>
              <a:rPr lang="en-US" b="1" i="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Sấy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ở 40</a:t>
            </a:r>
            <a:r>
              <a:rPr lang="en-US" baseline="30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C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Hỗn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men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khối</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4. </a:t>
            </a:r>
            <a:r>
              <a:rPr lang="en-US"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khuẩn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enzyme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5. </a:t>
            </a:r>
            <a:r>
              <a:rPr lang="en-US"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hỗn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đậu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khối</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men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tỷ</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hỗn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men</a:t>
            </a:r>
          </a:p>
          <a:p>
            <a:pPr marL="0" indent="0">
              <a:buNone/>
            </a:pPr>
            <a:r>
              <a:rPr lang="en-US" b="1" dirty="0">
                <a:latin typeface="Times New Roman" panose="02020603050405020304" pitchFamily="18" charset="0"/>
                <a:cs typeface="Times New Roman" panose="02020603050405020304" pitchFamily="18" charset="0"/>
              </a:rPr>
              <a:t>C </a:t>
            </a:r>
            <a:r>
              <a:rPr lang="en-US" dirty="0">
                <a:latin typeface="Times New Roman" panose="02020603050405020304" pitchFamily="18" charset="0"/>
                <a:cs typeface="Times New Roman" panose="02020603050405020304" pitchFamily="18" charset="0"/>
              </a:rPr>
              <a:t>1, 2, 3, 4, 5.	</a:t>
            </a:r>
            <a:r>
              <a:rPr lang="en-US" b="1" dirty="0" smtClean="0">
                <a:latin typeface="Times New Roman" panose="02020603050405020304" pitchFamily="18" charset="0"/>
                <a:cs typeface="Times New Roman" panose="02020603050405020304" pitchFamily="18" charset="0"/>
              </a:rPr>
              <a:t>B</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5, 4, 3, 2, 1.	</a:t>
            </a:r>
            <a:r>
              <a:rPr lang="en-US" b="1" dirty="0" smtClean="0">
                <a:latin typeface="Times New Roman" panose="02020603050405020304" pitchFamily="18" charset="0"/>
                <a:cs typeface="Times New Roman" panose="02020603050405020304" pitchFamily="18" charset="0"/>
              </a:rPr>
              <a:t>C</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1, 4, 5, 3, 2.	</a:t>
            </a:r>
            <a:r>
              <a:rPr lang="en-US" b="1" dirty="0" smtClean="0">
                <a:latin typeface="Times New Roman" panose="02020603050405020304" pitchFamily="18" charset="0"/>
                <a:cs typeface="Times New Roman" panose="02020603050405020304" pitchFamily="18" charset="0"/>
              </a:rPr>
              <a:t>D</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3, 5, 2, 4, </a:t>
            </a:r>
            <a:r>
              <a:rPr lang="en-US"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215160" y="6097940"/>
            <a:ext cx="301083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Đáp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án</a:t>
            </a:r>
            <a:r>
              <a:rPr lang="en-US" sz="2800" b="1" dirty="0" smtClean="0">
                <a:solidFill>
                  <a:srgbClr val="FF0000"/>
                </a:solidFill>
                <a:latin typeface="Times New Roman" panose="02020603050405020304" pitchFamily="18" charset="0"/>
                <a:cs typeface="Times New Roman" panose="02020603050405020304" pitchFamily="18" charset="0"/>
              </a:rPr>
              <a:t> D</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445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1293" y="955829"/>
            <a:ext cx="10515600" cy="4351338"/>
          </a:xfrm>
        </p:spPr>
        <p:txBody>
          <a:bodyPr/>
          <a:lstStyle/>
          <a:p>
            <a:pPr marL="0" indent="0">
              <a:buNone/>
            </a:pPr>
            <a:r>
              <a:rPr lang="en-US" b="1" i="1" dirty="0" err="1">
                <a:latin typeface="Times New Roman" panose="02020603050405020304" pitchFamily="18" charset="0"/>
                <a:cs typeface="Times New Roman" panose="02020603050405020304" pitchFamily="18" charset="0"/>
              </a:rPr>
              <a:t>Câu</a:t>
            </a:r>
            <a:r>
              <a:rPr lang="en-US" b="1" i="1" dirty="0">
                <a:latin typeface="Times New Roman" panose="02020603050405020304" pitchFamily="18" charset="0"/>
                <a:cs typeface="Times New Roman" panose="02020603050405020304" pitchFamily="18" charset="0"/>
              </a:rPr>
              <a:t> 6: </a:t>
            </a:r>
            <a:r>
              <a:rPr lang="en-US" b="1" i="1" dirty="0" err="1">
                <a:latin typeface="Times New Roman" panose="02020603050405020304" pitchFamily="18" charset="0"/>
                <a:cs typeface="Times New Roman" panose="02020603050405020304" pitchFamily="18" charset="0"/>
              </a:rPr>
              <a:t>Vai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trò</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của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việc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sử</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dụng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thức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ăn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công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nghệ</a:t>
            </a:r>
            <a:r>
              <a:rPr lang="en-US" b="1" i="1" dirty="0">
                <a:latin typeface="Times New Roman" panose="02020603050405020304" pitchFamily="18" charset="0"/>
                <a:cs typeface="Times New Roman" panose="02020603050405020304" pitchFamily="18" charset="0"/>
              </a:rPr>
              <a:t> vi </a:t>
            </a:r>
            <a:r>
              <a:rPr lang="en-US" b="1" i="1" dirty="0" err="1">
                <a:latin typeface="Times New Roman" panose="02020603050405020304" pitchFamily="18" charset="0"/>
                <a:cs typeface="Times New Roman" panose="02020603050405020304" pitchFamily="18" charset="0"/>
              </a:rPr>
              <a:t>sinh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nuôi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thủy</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sản</a:t>
            </a: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sang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dễ</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tỷ</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khỏe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Góp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ô </a:t>
            </a:r>
            <a:r>
              <a:rPr lang="en-US" dirty="0" err="1">
                <a:latin typeface="Times New Roman" panose="02020603050405020304" pitchFamily="18" charset="0"/>
                <a:cs typeface="Times New Roman" panose="02020603050405020304" pitchFamily="18" charset="0"/>
              </a:rPr>
              <a:t>nhiễm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vững</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ý.</a:t>
            </a:r>
          </a:p>
          <a:p>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215160" y="5094330"/>
            <a:ext cx="301083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Đáp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án</a:t>
            </a:r>
            <a:r>
              <a:rPr lang="en-US" sz="2800" b="1" dirty="0" smtClean="0">
                <a:solidFill>
                  <a:srgbClr val="FF0000"/>
                </a:solidFill>
                <a:latin typeface="Times New Roman" panose="02020603050405020304" pitchFamily="18" charset="0"/>
                <a:cs typeface="Times New Roman" panose="02020603050405020304" pitchFamily="18" charset="0"/>
              </a:rPr>
              <a:t> D</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286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234" y="491303"/>
            <a:ext cx="10738624" cy="2677656"/>
          </a:xfrm>
          <a:prstGeom prst="rect">
            <a:avLst/>
          </a:prstGeom>
        </p:spPr>
        <p:txBody>
          <a:bodyPr wrap="square">
            <a:spAutoFit/>
          </a:bodyPr>
          <a:lstStyle/>
          <a:p>
            <a:r>
              <a:rPr lang="en-US" sz="2400" b="1" i="1" dirty="0" err="1">
                <a:latin typeface="Times New Roman" panose="02020603050405020304" pitchFamily="18" charset="0"/>
                <a:cs typeface="Times New Roman" panose="02020603050405020304" pitchFamily="18" charset="0"/>
              </a:rPr>
              <a:t>Câu</a:t>
            </a:r>
            <a:r>
              <a:rPr lang="en-US" sz="2400" b="1" i="1" dirty="0">
                <a:latin typeface="Times New Roman" panose="02020603050405020304" pitchFamily="18" charset="0"/>
                <a:cs typeface="Times New Roman" panose="02020603050405020304" pitchFamily="18" charset="0"/>
              </a:rPr>
              <a:t> 7: </a:t>
            </a:r>
            <a:r>
              <a:rPr lang="en-US" sz="2400" b="1" i="1" dirty="0" err="1">
                <a:latin typeface="Times New Roman" panose="02020603050405020304" pitchFamily="18" charset="0"/>
                <a:cs typeface="Times New Roman" panose="02020603050405020304" pitchFamily="18" charset="0"/>
              </a:rPr>
              <a:t>Sử</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dụng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thức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ăn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công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nghệ</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sinh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học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có</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thể</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bảo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quản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được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lâu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hơn</a:t>
            </a:r>
            <a:r>
              <a:rPr lang="en-US" sz="2400" b="1" i="1" dirty="0">
                <a:latin typeface="Times New Roman" panose="02020603050405020304" pitchFamily="18" charset="0"/>
                <a:cs typeface="Times New Roman" panose="02020603050405020304" pitchFamily="18" charset="0"/>
              </a:rPr>
              <a:t> do:</a:t>
            </a:r>
            <a:endParaRPr lang="en-US" sz="2400" dirty="0">
              <a:latin typeface="Times New Roman" panose="02020603050405020304" pitchFamily="18" charset="0"/>
              <a:cs typeface="Times New Roman" panose="02020603050405020304" pitchFamily="18" charset="0"/>
            </a:endParaRPr>
          </a:p>
          <a:p>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A</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bổ</a:t>
            </a:r>
            <a:r>
              <a:rPr lang="en-US" sz="2400" dirty="0">
                <a:latin typeface="Times New Roman" panose="02020603050405020304" pitchFamily="18" charset="0"/>
                <a:cs typeface="Times New Roman" panose="02020603050405020304" pitchFamily="18" charset="0"/>
              </a:rPr>
              <a:t> sung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oxi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enzim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khuẩn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hủy</a:t>
            </a:r>
            <a:r>
              <a:rPr lang="en-US"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ý</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312234" y="3804776"/>
            <a:ext cx="11430000" cy="1938992"/>
          </a:xfrm>
          <a:prstGeom prst="rect">
            <a:avLst/>
          </a:prstGeom>
        </p:spPr>
        <p:txBody>
          <a:bodyPr wrap="square">
            <a:spAutoFit/>
          </a:bodyPr>
          <a:lstStyle/>
          <a:p>
            <a:r>
              <a:rPr lang="en-US" sz="2400" b="1" i="1" dirty="0" err="1">
                <a:latin typeface="Times New Roman" panose="02020603050405020304" pitchFamily="18" charset="0"/>
                <a:cs typeface="Times New Roman" panose="02020603050405020304" pitchFamily="18" charset="0"/>
              </a:rPr>
              <a:t>Câu</a:t>
            </a:r>
            <a:r>
              <a:rPr lang="en-US" sz="2400" b="1" i="1" dirty="0">
                <a:latin typeface="Times New Roman" panose="02020603050405020304" pitchFamily="18" charset="0"/>
                <a:cs typeface="Times New Roman" panose="02020603050405020304" pitchFamily="18" charset="0"/>
              </a:rPr>
              <a:t> 8: </a:t>
            </a:r>
            <a:r>
              <a:rPr lang="en-US" sz="2400" b="1" i="1" dirty="0" err="1">
                <a:latin typeface="Times New Roman" panose="02020603050405020304" pitchFamily="18" charset="0"/>
                <a:cs typeface="Times New Roman" panose="02020603050405020304" pitchFamily="18" charset="0"/>
              </a:rPr>
              <a:t>Thức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ăn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từ</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công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nghệ</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lên</a:t>
            </a:r>
            <a:r>
              <a:rPr lang="en-US" sz="2400" b="1" i="1" dirty="0">
                <a:latin typeface="Times New Roman" panose="02020603050405020304" pitchFamily="18" charset="0"/>
                <a:cs typeface="Times New Roman" panose="02020603050405020304" pitchFamily="18" charset="0"/>
              </a:rPr>
              <a:t> men </a:t>
            </a:r>
            <a:r>
              <a:rPr lang="en-US" sz="2400" b="1" i="1" dirty="0" err="1">
                <a:latin typeface="Times New Roman" panose="02020603050405020304" pitchFamily="18" charset="0"/>
                <a:cs typeface="Times New Roman" panose="02020603050405020304" pitchFamily="18" charset="0"/>
              </a:rPr>
              <a:t>đậu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nành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hoặc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từ</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khô</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dầu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hạt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quả</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khác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sử</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dụng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loài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thủy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sản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nào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sau</a:t>
            </a:r>
            <a:r>
              <a:rPr lang="en-US" sz="2400" b="1" i="1"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A</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C</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Bến</a:t>
            </a:r>
            <a:r>
              <a:rPr lang="en-US" sz="2400" dirty="0">
                <a:latin typeface="Times New Roman" panose="02020603050405020304" pitchFamily="18" charset="0"/>
                <a:cs typeface="Times New Roman" panose="02020603050405020304" pitchFamily="18" charset="0"/>
              </a:rPr>
              <a:t> Tre</a:t>
            </a:r>
          </a:p>
          <a:p>
            <a:r>
              <a:rPr lang="en-US" sz="2400" b="1"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Tôm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trắng</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D</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176131" y="2907349"/>
            <a:ext cx="301083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Đáp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án</a:t>
            </a:r>
            <a:r>
              <a:rPr lang="en-US" sz="2800" b="1" dirty="0" smtClean="0">
                <a:solidFill>
                  <a:srgbClr val="FF0000"/>
                </a:solidFill>
                <a:latin typeface="Times New Roman" panose="02020603050405020304" pitchFamily="18" charset="0"/>
                <a:cs typeface="Times New Roman" panose="02020603050405020304" pitchFamily="18" charset="0"/>
              </a:rPr>
              <a:t> D</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176131" y="5952974"/>
            <a:ext cx="301083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Đáp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án</a:t>
            </a:r>
            <a:r>
              <a:rPr lang="en-US" sz="2800" b="1" dirty="0" smtClean="0">
                <a:solidFill>
                  <a:srgbClr val="FF0000"/>
                </a:solidFill>
                <a:latin typeface="Times New Roman" panose="02020603050405020304" pitchFamily="18" charset="0"/>
                <a:cs typeface="Times New Roman" panose="02020603050405020304" pitchFamily="18" charset="0"/>
              </a:rPr>
              <a:t> A</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718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1B6BE8-8893-B254-7654-697C98EFE850}"/>
              </a:ext>
            </a:extLst>
          </p:cNvPr>
          <p:cNvSpPr>
            <a:spLocks noGrp="1"/>
          </p:cNvSpPr>
          <p:nvPr>
            <p:ph type="title"/>
          </p:nvPr>
        </p:nvSpPr>
        <p:spPr>
          <a:xfrm>
            <a:off x="208009" y="422091"/>
            <a:ext cx="11690342" cy="615376"/>
          </a:xfrm>
        </p:spPr>
        <p:txBody>
          <a:bodyPr>
            <a:normAutofit fontScale="90000"/>
          </a:bodyPr>
          <a:lstStyle/>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ăn</a:t>
            </a:r>
            <a:r>
              <a:rPr lang="en-US" sz="3200" dirty="0" smtClean="0">
                <a:latin typeface="Times New Roman" panose="02020603050405020304" pitchFamily="18" charset="0"/>
                <a:cs typeface="Times New Roman" panose="02020603050405020304" pitchFamily="18" charset="0"/>
              </a:rPr>
              <a:t> CNSH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thủy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sản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những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trò</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gì</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thường</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3" name="AutoShape 2" descr="Image result for Cỏ vo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Cỏ vo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r="17242"/>
          <a:stretch/>
        </p:blipFill>
        <p:spPr bwMode="auto">
          <a:xfrm>
            <a:off x="612775" y="1085637"/>
            <a:ext cx="2914978" cy="207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4809"/>
          <a:stretch/>
        </p:blipFill>
        <p:spPr bwMode="auto">
          <a:xfrm>
            <a:off x="612774" y="3772875"/>
            <a:ext cx="2914974" cy="208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22368" y="3086813"/>
            <a:ext cx="3162106"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HA4. </a:t>
            </a:r>
            <a:r>
              <a:rPr lang="en-US" sz="2800" b="1" dirty="0" err="1" smtClean="0">
                <a:latin typeface="Times New Roman" panose="02020603050405020304" pitchFamily="18" charset="0"/>
                <a:cs typeface="Times New Roman" panose="02020603050405020304" pitchFamily="18" charset="0"/>
              </a:rPr>
              <a:t>Thức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ăn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viên</a:t>
            </a:r>
            <a:endParaRPr lang="en-US" sz="28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208007" y="5946498"/>
            <a:ext cx="3724507"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HA5. </a:t>
            </a:r>
            <a:r>
              <a:rPr lang="en-US" sz="2800" b="1" dirty="0" err="1" smtClean="0">
                <a:latin typeface="Times New Roman" panose="02020603050405020304" pitchFamily="18" charset="0"/>
                <a:cs typeface="Times New Roman" panose="02020603050405020304" pitchFamily="18" charset="0"/>
              </a:rPr>
              <a:t>Khô</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đậu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lên</a:t>
            </a:r>
            <a:r>
              <a:rPr lang="en-US" sz="2800" b="1" dirty="0" smtClean="0">
                <a:latin typeface="Times New Roman" panose="02020603050405020304" pitchFamily="18" charset="0"/>
                <a:cs typeface="Times New Roman" panose="02020603050405020304" pitchFamily="18" charset="0"/>
              </a:rPr>
              <a:t> men</a:t>
            </a:r>
            <a:endParaRPr lang="en-US"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103648" y="1085637"/>
            <a:ext cx="7393259" cy="526297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lnSpc>
                <a:spcPct val="200000"/>
              </a:lnSpc>
            </a:pPr>
            <a:r>
              <a:rPr lang="en-US" sz="2400" b="1" dirty="0" err="1" smtClean="0">
                <a:latin typeface="Times New Roman" panose="02020603050405020304" pitchFamily="18" charset="0"/>
                <a:cs typeface="Times New Roman" panose="02020603050405020304" pitchFamily="18" charset="0"/>
              </a:rPr>
              <a:t>Vai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trò</a:t>
            </a:r>
            <a:r>
              <a:rPr lang="en-US" sz="2400" b="1" dirty="0" smtClean="0">
                <a:latin typeface="Times New Roman" panose="02020603050405020304" pitchFamily="18" charset="0"/>
                <a:cs typeface="Times New Roman" panose="02020603050405020304" pitchFamily="18" charset="0"/>
              </a:rPr>
              <a:t>: </a:t>
            </a:r>
          </a:p>
          <a:p>
            <a:pPr marL="285750" indent="-285750" algn="just">
              <a:lnSpc>
                <a:spcPct val="200000"/>
              </a:lnSpc>
              <a:buFontTx/>
              <a:buChar char="-"/>
            </a:pPr>
            <a:r>
              <a:rPr lang="en-US" sz="2400" dirty="0" err="1" smtClean="0">
                <a:latin typeface="Times New Roman" panose="02020603050405020304" pitchFamily="18" charset="0"/>
                <a:cs typeface="Times New Roman" panose="02020603050405020304" pitchFamily="18" charset="0"/>
              </a:rPr>
              <a:t>Đầy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đủ</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dưỡng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loại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thủy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sản</a:t>
            </a:r>
            <a:endParaRPr lang="en-US" sz="2400" dirty="0" smtClean="0">
              <a:latin typeface="Times New Roman" panose="02020603050405020304" pitchFamily="18" charset="0"/>
              <a:cs typeface="Times New Roman" panose="02020603050405020304" pitchFamily="18" charset="0"/>
            </a:endParaRPr>
          </a:p>
          <a:p>
            <a:pPr marL="285750" indent="-285750" algn="just">
              <a:lnSpc>
                <a:spcPct val="200000"/>
              </a:lnSpc>
              <a:buFontTx/>
              <a:buChar char="-"/>
            </a:pPr>
            <a:r>
              <a:rPr lang="en-US" sz="2400" dirty="0" err="1" smtClean="0">
                <a:latin typeface="Times New Roman" panose="02020603050405020304" pitchFamily="18" charset="0"/>
                <a:cs typeface="Times New Roman" panose="02020603050405020304" pitchFamily="18" charset="0"/>
              </a:rPr>
              <a:t>Dễ</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thừa</a:t>
            </a:r>
            <a:endParaRPr lang="en-US" sz="2400" dirty="0" smtClean="0">
              <a:latin typeface="Times New Roman" panose="02020603050405020304" pitchFamily="18" charset="0"/>
              <a:cs typeface="Times New Roman" panose="02020603050405020304" pitchFamily="18" charset="0"/>
            </a:endParaRPr>
          </a:p>
          <a:p>
            <a:pPr marL="285750" indent="-285750" algn="just">
              <a:lnSpc>
                <a:spcPct val="200000"/>
              </a:lnSpc>
              <a:buFontTx/>
              <a:buChar char="-"/>
            </a:pPr>
            <a:r>
              <a:rPr lang="en-US" sz="2400" dirty="0" err="1" smtClean="0">
                <a:latin typeface="Times New Roman" panose="02020603050405020304" pitchFamily="18" charset="0"/>
                <a:cs typeface="Times New Roman" panose="02020603050405020304" pitchFamily="18" charset="0"/>
              </a:rPr>
              <a:t>Dễ</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hóa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hấp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chuyển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hóa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ăn</a:t>
            </a:r>
            <a:r>
              <a:rPr lang="en-US" sz="2400" dirty="0" smtClean="0">
                <a:latin typeface="Times New Roman" panose="02020603050405020304" pitchFamily="18" charset="0"/>
                <a:cs typeface="Times New Roman" panose="02020603050405020304" pitchFamily="18" charset="0"/>
              </a:rPr>
              <a:t>.</a:t>
            </a:r>
          </a:p>
          <a:p>
            <a:pPr marL="285750" indent="-285750" algn="just">
              <a:lnSpc>
                <a:spcPct val="200000"/>
              </a:lnSpc>
              <a:buFontTx/>
              <a:buChar char="-"/>
            </a:pPr>
            <a:r>
              <a:rPr lang="en-US" sz="2400" dirty="0" err="1" smtClean="0">
                <a:latin typeface="Times New Roman" panose="02020603050405020304" pitchFamily="18" charset="0"/>
                <a:cs typeface="Times New Roman" panose="02020603050405020304" pitchFamily="18" charset="0"/>
              </a:rPr>
              <a:t>Dễ</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hơn</a:t>
            </a:r>
            <a:r>
              <a:rPr lang="en-US" sz="2400" dirty="0" smtClean="0">
                <a:latin typeface="Times New Roman" panose="02020603050405020304" pitchFamily="18" charset="0"/>
                <a:cs typeface="Times New Roman" panose="02020603050405020304" pitchFamily="18" charset="0"/>
              </a:rPr>
              <a:t>.</a:t>
            </a:r>
          </a:p>
          <a:p>
            <a:pPr marL="285750" indent="-285750" algn="just">
              <a:lnSpc>
                <a:spcPct val="200000"/>
              </a:lnSpc>
              <a:buFontTx/>
              <a:buChar char="-"/>
            </a:pPr>
            <a:r>
              <a:rPr lang="en-US" sz="2400" dirty="0" err="1" smtClean="0">
                <a:latin typeface="Times New Roman" panose="02020603050405020304" pitchFamily="18" charset="0"/>
                <a:cs typeface="Times New Roman" panose="02020603050405020304" pitchFamily="18" charset="0"/>
              </a:rPr>
              <a:t>Giảm</a:t>
            </a:r>
            <a:r>
              <a:rPr lang="en-US" sz="2400" dirty="0" smtClean="0">
                <a:latin typeface="Times New Roman" panose="02020603050405020304" pitchFamily="18" charset="0"/>
                <a:cs typeface="Times New Roman" panose="02020603050405020304" pitchFamily="18" charset="0"/>
              </a:rPr>
              <a:t> ô </a:t>
            </a:r>
            <a:r>
              <a:rPr lang="en-US" sz="2400" dirty="0" err="1" smtClean="0">
                <a:latin typeface="Times New Roman" panose="02020603050405020304" pitchFamily="18" charset="0"/>
                <a:cs typeface="Times New Roman" panose="02020603050405020304" pitchFamily="18" charset="0"/>
              </a:rPr>
              <a:t>nhiễm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trường</a:t>
            </a:r>
            <a:r>
              <a:rPr lang="en-US" sz="24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741991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hot air balloons in the sky&#10;&#10;Description automatically generated with medium confidence">
            <a:extLst>
              <a:ext uri="{FF2B5EF4-FFF2-40B4-BE49-F238E27FC236}">
                <a16:creationId xmlns="" xmlns:a16="http://schemas.microsoft.com/office/drawing/2014/main" id="{CE96868F-E897-27A4-79B9-DC43173FC2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4E4AE287-E401-0576-6F0C-41FF73858CEC}"/>
              </a:ext>
            </a:extLst>
          </p:cNvPr>
          <p:cNvSpPr>
            <a:spLocks noGrp="1"/>
          </p:cNvSpPr>
          <p:nvPr>
            <p:ph type="ctrTitle"/>
          </p:nvPr>
        </p:nvSpPr>
        <p:spPr>
          <a:xfrm>
            <a:off x="264405" y="1068636"/>
            <a:ext cx="11582155" cy="2864386"/>
          </a:xfrm>
        </p:spPr>
        <p:txBody>
          <a:bodyPr>
            <a:normAutofit fontScale="90000"/>
          </a:bodyPr>
          <a:lstStyle/>
          <a:p>
            <a:pPr>
              <a:lnSpc>
                <a:spcPct val="150000"/>
              </a:lnSpc>
            </a:pPr>
            <a:r>
              <a:rPr lang="en-US" sz="4400" b="1" dirty="0">
                <a:latin typeface="Times New Roman" panose="02020603050405020304" pitchFamily="18" charset="0"/>
                <a:cs typeface="Times New Roman" panose="02020603050405020304" pitchFamily="18" charset="0"/>
              </a:rPr>
              <a:t>BÀI </a:t>
            </a:r>
            <a:r>
              <a:rPr lang="en-US" sz="4400" b="1" dirty="0" smtClean="0">
                <a:latin typeface="Times New Roman" panose="02020603050405020304" pitchFamily="18" charset="0"/>
                <a:cs typeface="Times New Roman" panose="02020603050405020304" pitchFamily="18" charset="0"/>
              </a:rPr>
              <a:t>18</a:t>
            </a:r>
            <a:r>
              <a:rPr lang="vi-VN" sz="4400" b="1" dirty="0">
                <a:latin typeface="Times New Roman" panose="02020603050405020304" pitchFamily="18" charset="0"/>
                <a:cs typeface="Times New Roman" panose="02020603050405020304" pitchFamily="18" charset="0"/>
              </a:rPr>
              <a:t/>
            </a:r>
            <a:br>
              <a:rPr lang="vi-VN" sz="4400" b="1" dirty="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ỨNG DỤNG CÔNG NGHỆ SINH HỌC TRONG BẢO QUẢN, CHẾ BIẾN THỨC ĂN THỦY SẢN</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24684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field of yellow flowers&#10;&#10;Description automatically generated with low confidence">
            <a:extLst>
              <a:ext uri="{FF2B5EF4-FFF2-40B4-BE49-F238E27FC236}">
                <a16:creationId xmlns="" xmlns:a16="http://schemas.microsoft.com/office/drawing/2014/main" id="{51C79BA5-3C08-7106-DC2F-AF0653DF9C47}"/>
              </a:ext>
            </a:extLst>
          </p:cNvPr>
          <p:cNvPicPr>
            <a:picLocks noChangeAspect="1"/>
          </p:cNvPicPr>
          <p:nvPr/>
        </p:nvPicPr>
        <p:blipFill rotWithShape="1">
          <a:blip r:embed="rId2">
            <a:extLst>
              <a:ext uri="{28A0092B-C50C-407E-A947-70E740481C1C}">
                <a14:useLocalDpi xmlns:a14="http://schemas.microsoft.com/office/drawing/2010/main" val="0"/>
              </a:ext>
            </a:extLst>
          </a:blip>
          <a:srcRect l="35833" t="13673" r="8445" b="16445"/>
          <a:stretch/>
        </p:blipFill>
        <p:spPr>
          <a:xfrm>
            <a:off x="1" y="1"/>
            <a:ext cx="12191999" cy="6857999"/>
          </a:xfrm>
          <a:prstGeom prst="rect">
            <a:avLst/>
          </a:prstGeom>
        </p:spPr>
      </p:pic>
      <p:sp>
        <p:nvSpPr>
          <p:cNvPr id="23" name="TextBox 1"/>
          <p:cNvSpPr txBox="1">
            <a:spLocks noChangeArrowheads="1"/>
          </p:cNvSpPr>
          <p:nvPr/>
        </p:nvSpPr>
        <p:spPr bwMode="auto">
          <a:xfrm>
            <a:off x="198757" y="139832"/>
            <a:ext cx="38042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Clr>
                <a:schemeClr val="hlink"/>
              </a:buClr>
              <a:buSzPct val="120000"/>
              <a:buFontTx/>
              <a:buNone/>
            </a:pPr>
            <a:r>
              <a:rPr lang="en-US" altLang="en-US" sz="4000" b="1" dirty="0">
                <a:solidFill>
                  <a:srgbClr val="FF0000"/>
                </a:solidFill>
                <a:latin typeface="Times New Roman" panose="02020603050405020304" pitchFamily="18" charset="0"/>
              </a:rPr>
              <a:t>NỘI DUNG :</a:t>
            </a:r>
          </a:p>
        </p:txBody>
      </p:sp>
      <p:sp>
        <p:nvSpPr>
          <p:cNvPr id="2" name="TextBox 1"/>
          <p:cNvSpPr txBox="1"/>
          <p:nvPr/>
        </p:nvSpPr>
        <p:spPr>
          <a:xfrm>
            <a:off x="672029" y="971767"/>
            <a:ext cx="10635307" cy="1384995"/>
          </a:xfrm>
          <a:prstGeom prst="rect">
            <a:avLst/>
          </a:prstGeom>
          <a:noFill/>
        </p:spPr>
        <p:txBody>
          <a:bodyPr wrap="square" rtlCol="0">
            <a:spAutoFit/>
          </a:bodyPr>
          <a:lstStyle/>
          <a:p>
            <a:pPr>
              <a:lnSpc>
                <a:spcPct val="150000"/>
              </a:lnSpc>
            </a:pPr>
            <a:r>
              <a:rPr lang="en-US" sz="2800" b="1" dirty="0">
                <a:latin typeface="Times New Roman" panose="02020603050405020304" pitchFamily="18" charset="0"/>
                <a:cs typeface="Times New Roman" panose="02020603050405020304" pitchFamily="18" charset="0"/>
              </a:rPr>
              <a:t>I. </a:t>
            </a:r>
            <a:r>
              <a:rPr lang="en-US" sz="2800" b="1" dirty="0" smtClean="0">
                <a:latin typeface="Times New Roman" panose="02020603050405020304" pitchFamily="18" charset="0"/>
                <a:cs typeface="Times New Roman" panose="02020603050405020304" pitchFamily="18" charset="0"/>
              </a:rPr>
              <a:t>ỨNG DỤNG CÔNG NGHỆ SINH HỌC TRONG CHẾ BIẾN THỨC ĂN THỦY SẢN</a:t>
            </a:r>
            <a:endParaRPr lang="en-US"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93972" y="4618474"/>
            <a:ext cx="11226322" cy="1384995"/>
          </a:xfrm>
          <a:prstGeom prst="rect">
            <a:avLst/>
          </a:prstGeom>
          <a:noFill/>
        </p:spPr>
        <p:txBody>
          <a:bodyPr wrap="square" rtlCol="0">
            <a:spAutoFit/>
          </a:bodyPr>
          <a:lstStyle/>
          <a:p>
            <a:pPr>
              <a:lnSpc>
                <a:spcPct val="150000"/>
              </a:lnSpc>
            </a:pPr>
            <a:r>
              <a:rPr lang="en-US" sz="2800" b="1" dirty="0">
                <a:latin typeface="Times New Roman" panose="02020603050405020304" pitchFamily="18" charset="0"/>
                <a:cs typeface="Times New Roman" panose="02020603050405020304" pitchFamily="18" charset="0"/>
              </a:rPr>
              <a:t>II. ỨNG DỤNG CÔNG NGHỆ SINH HỌC TRONG </a:t>
            </a:r>
            <a:r>
              <a:rPr lang="en-US" sz="2800" b="1" dirty="0" smtClean="0">
                <a:latin typeface="Times New Roman" panose="02020603050405020304" pitchFamily="18" charset="0"/>
                <a:cs typeface="Times New Roman" panose="02020603050405020304" pitchFamily="18" charset="0"/>
              </a:rPr>
              <a:t>BẢN QUẢN THỨC </a:t>
            </a:r>
            <a:r>
              <a:rPr lang="en-US" sz="2800" b="1" dirty="0">
                <a:latin typeface="Times New Roman" panose="02020603050405020304" pitchFamily="18" charset="0"/>
                <a:cs typeface="Times New Roman" panose="02020603050405020304" pitchFamily="18" charset="0"/>
              </a:rPr>
              <a:t>ĂN THỦY SẢN</a:t>
            </a:r>
          </a:p>
        </p:txBody>
      </p:sp>
      <p:sp>
        <p:nvSpPr>
          <p:cNvPr id="6" name="TextBox 5">
            <a:extLst>
              <a:ext uri="{FF2B5EF4-FFF2-40B4-BE49-F238E27FC236}">
                <a16:creationId xmlns="" xmlns:a16="http://schemas.microsoft.com/office/drawing/2014/main" id="{EFE8BD84-D175-6CF1-1E38-84C3C89647F2}"/>
              </a:ext>
            </a:extLst>
          </p:cNvPr>
          <p:cNvSpPr txBox="1"/>
          <p:nvPr/>
        </p:nvSpPr>
        <p:spPr>
          <a:xfrm>
            <a:off x="1120258" y="2530020"/>
            <a:ext cx="939535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1. </a:t>
            </a:r>
            <a:r>
              <a:rPr lang="en-US" sz="2800" dirty="0" err="1" smtClean="0">
                <a:latin typeface="Times New Roman" panose="02020603050405020304" pitchFamily="18" charset="0"/>
                <a:cs typeface="Times New Roman" panose="02020603050405020304" pitchFamily="18" charset="0"/>
              </a:rPr>
              <a:t>Chế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thủy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giàu</a:t>
            </a:r>
            <a:r>
              <a:rPr lang="en-US" sz="2800" dirty="0" smtClean="0">
                <a:latin typeface="Times New Roman" panose="02020603050405020304" pitchFamily="18" charset="0"/>
                <a:cs typeface="Times New Roman" panose="02020603050405020304" pitchFamily="18" charset="0"/>
              </a:rPr>
              <a:t> lysine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phẩm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tra</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C15C878A-2BD0-3D8A-6E50-05FAD62B1BD5}"/>
              </a:ext>
            </a:extLst>
          </p:cNvPr>
          <p:cNvSpPr txBox="1"/>
          <p:nvPr/>
        </p:nvSpPr>
        <p:spPr>
          <a:xfrm>
            <a:off x="1120258" y="3537135"/>
            <a:ext cx="9395353"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2. </a:t>
            </a:r>
            <a:r>
              <a:rPr lang="en-US" sz="2800" dirty="0" err="1" smtClean="0">
                <a:latin typeface="Times New Roman" panose="02020603050405020304" pitchFamily="18" charset="0"/>
                <a:cs typeface="Times New Roman" panose="02020603050405020304" pitchFamily="18" charset="0"/>
              </a:rPr>
              <a:t>Công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lên</a:t>
            </a:r>
            <a:r>
              <a:rPr lang="en-US" sz="2800" dirty="0" smtClean="0">
                <a:latin typeface="Times New Roman" panose="02020603050405020304" pitchFamily="18" charset="0"/>
                <a:cs typeface="Times New Roman" panose="02020603050405020304" pitchFamily="18" charset="0"/>
              </a:rPr>
              <a:t> men </a:t>
            </a:r>
            <a:r>
              <a:rPr lang="en-US" sz="2800" dirty="0" err="1" smtClean="0">
                <a:latin typeface="Times New Roman" panose="02020603050405020304" pitchFamily="18" charset="0"/>
                <a:cs typeface="Times New Roman" panose="02020603050405020304" pitchFamily="18" charset="0"/>
              </a:rPr>
              <a:t>khô</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đậu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nành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93333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field of yellow flowers&#10;&#10;Description automatically generated with low confidence">
            <a:extLst>
              <a:ext uri="{FF2B5EF4-FFF2-40B4-BE49-F238E27FC236}">
                <a16:creationId xmlns="" xmlns:a16="http://schemas.microsoft.com/office/drawing/2014/main" id="{51C79BA5-3C08-7106-DC2F-AF0653DF9C47}"/>
              </a:ext>
            </a:extLst>
          </p:cNvPr>
          <p:cNvPicPr>
            <a:picLocks noChangeAspect="1"/>
          </p:cNvPicPr>
          <p:nvPr/>
        </p:nvPicPr>
        <p:blipFill rotWithShape="1">
          <a:blip r:embed="rId2">
            <a:extLst>
              <a:ext uri="{28A0092B-C50C-407E-A947-70E740481C1C}">
                <a14:useLocalDpi xmlns:a14="http://schemas.microsoft.com/office/drawing/2010/main" val="0"/>
              </a:ext>
            </a:extLst>
          </a:blip>
          <a:srcRect l="35833" t="13673" r="8445" b="16445"/>
          <a:stretch/>
        </p:blipFill>
        <p:spPr>
          <a:xfrm>
            <a:off x="1" y="1"/>
            <a:ext cx="12191999" cy="6857999"/>
          </a:xfrm>
          <a:prstGeom prst="rect">
            <a:avLst/>
          </a:prstGeom>
        </p:spPr>
      </p:pic>
      <p:sp>
        <p:nvSpPr>
          <p:cNvPr id="2" name="TextBox 1"/>
          <p:cNvSpPr txBox="1"/>
          <p:nvPr/>
        </p:nvSpPr>
        <p:spPr>
          <a:xfrm>
            <a:off x="259434" y="414206"/>
            <a:ext cx="10635307" cy="1384995"/>
          </a:xfrm>
          <a:prstGeom prst="rect">
            <a:avLst/>
          </a:prstGeom>
          <a:noFill/>
        </p:spPr>
        <p:txBody>
          <a:bodyPr wrap="square" rtlCol="0">
            <a:spAutoFit/>
          </a:bodyPr>
          <a:lstStyle/>
          <a:p>
            <a:pPr>
              <a:lnSpc>
                <a:spcPct val="150000"/>
              </a:lnSpc>
            </a:pPr>
            <a:r>
              <a:rPr lang="en-US" sz="2800" b="1" dirty="0">
                <a:latin typeface="Times New Roman" panose="02020603050405020304" pitchFamily="18" charset="0"/>
                <a:cs typeface="Times New Roman" panose="02020603050405020304" pitchFamily="18" charset="0"/>
              </a:rPr>
              <a:t>I. </a:t>
            </a:r>
            <a:r>
              <a:rPr lang="en-US" sz="2800" b="1" dirty="0" smtClean="0">
                <a:latin typeface="Times New Roman" panose="02020603050405020304" pitchFamily="18" charset="0"/>
                <a:cs typeface="Times New Roman" panose="02020603050405020304" pitchFamily="18" charset="0"/>
              </a:rPr>
              <a:t>ỨNG DỤNG CÔNG NGHỆ SINH HỌC TRONG CHẾ BIẾN THỨC ĂN THỦY SẢN</a:t>
            </a:r>
            <a:endParaRPr lang="en-US" sz="28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EFE8BD84-D175-6CF1-1E38-84C3C89647F2}"/>
              </a:ext>
            </a:extLst>
          </p:cNvPr>
          <p:cNvSpPr txBox="1"/>
          <p:nvPr/>
        </p:nvSpPr>
        <p:spPr>
          <a:xfrm>
            <a:off x="1120258" y="2530020"/>
            <a:ext cx="939535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1. </a:t>
            </a:r>
            <a:r>
              <a:rPr lang="en-US" sz="2800" dirty="0" err="1" smtClean="0">
                <a:latin typeface="Times New Roman" panose="02020603050405020304" pitchFamily="18" charset="0"/>
                <a:cs typeface="Times New Roman" panose="02020603050405020304" pitchFamily="18" charset="0"/>
              </a:rPr>
              <a:t>Chế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thủy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giàu</a:t>
            </a:r>
            <a:r>
              <a:rPr lang="en-US" sz="2800" dirty="0" smtClean="0">
                <a:latin typeface="Times New Roman" panose="02020603050405020304" pitchFamily="18" charset="0"/>
                <a:cs typeface="Times New Roman" panose="02020603050405020304" pitchFamily="18" charset="0"/>
              </a:rPr>
              <a:t> lysine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phẩm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tra</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C15C878A-2BD0-3D8A-6E50-05FAD62B1BD5}"/>
              </a:ext>
            </a:extLst>
          </p:cNvPr>
          <p:cNvSpPr txBox="1"/>
          <p:nvPr/>
        </p:nvSpPr>
        <p:spPr>
          <a:xfrm>
            <a:off x="1120258" y="3537135"/>
            <a:ext cx="9395353"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2. </a:t>
            </a:r>
            <a:r>
              <a:rPr lang="en-US" sz="2800" dirty="0" err="1" smtClean="0">
                <a:latin typeface="Times New Roman" panose="02020603050405020304" pitchFamily="18" charset="0"/>
                <a:cs typeface="Times New Roman" panose="02020603050405020304" pitchFamily="18" charset="0"/>
              </a:rPr>
              <a:t>Công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lên</a:t>
            </a:r>
            <a:r>
              <a:rPr lang="en-US" sz="2800" dirty="0" smtClean="0">
                <a:latin typeface="Times New Roman" panose="02020603050405020304" pitchFamily="18" charset="0"/>
                <a:cs typeface="Times New Roman" panose="02020603050405020304" pitchFamily="18" charset="0"/>
              </a:rPr>
              <a:t> men </a:t>
            </a:r>
            <a:r>
              <a:rPr lang="en-US" sz="2800" dirty="0" err="1" smtClean="0">
                <a:latin typeface="Times New Roman" panose="02020603050405020304" pitchFamily="18" charset="0"/>
                <a:cs typeface="Times New Roman" panose="02020603050405020304" pitchFamily="18" charset="0"/>
              </a:rPr>
              <a:t>khô</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đậu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nành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97087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6840" y="156116"/>
            <a:ext cx="11151220" cy="461665"/>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Dựa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vào</a:t>
            </a:r>
            <a:r>
              <a:rPr lang="en-US" sz="2400" b="1" dirty="0" smtClean="0">
                <a:latin typeface="Times New Roman" panose="02020603050405020304" pitchFamily="18" charset="0"/>
                <a:cs typeface="Times New Roman" panose="02020603050405020304" pitchFamily="18" charset="0"/>
              </a:rPr>
              <a:t> SGK HS </a:t>
            </a:r>
            <a:r>
              <a:rPr lang="en-US" sz="2400" b="1" dirty="0" err="1" smtClean="0">
                <a:latin typeface="Times New Roman" panose="02020603050405020304" pitchFamily="18" charset="0"/>
                <a:cs typeface="Times New Roman" panose="02020603050405020304" pitchFamily="18" charset="0"/>
              </a:rPr>
              <a:t>hoàn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thành</a:t>
            </a:r>
            <a:r>
              <a:rPr lang="en-US" sz="2400" b="1" dirty="0" smtClean="0">
                <a:latin typeface="Times New Roman" panose="02020603050405020304" pitchFamily="18" charset="0"/>
                <a:cs typeface="Times New Roman" panose="02020603050405020304" pitchFamily="18" charset="0"/>
              </a:rPr>
              <a:t> PHT </a:t>
            </a:r>
            <a:r>
              <a:rPr lang="en-US" sz="2400" b="1" dirty="0" err="1" smtClean="0">
                <a:latin typeface="Times New Roman" panose="02020603050405020304" pitchFamily="18" charset="0"/>
                <a:cs typeface="Times New Roman" panose="02020603050405020304" pitchFamily="18" charset="0"/>
              </a:rPr>
              <a:t>nhóm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được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công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sau</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4524884"/>
              </p:ext>
            </p:extLst>
          </p:nvPr>
        </p:nvGraphicFramePr>
        <p:xfrm>
          <a:off x="356839" y="871136"/>
          <a:ext cx="11151217" cy="5087383"/>
        </p:xfrm>
        <a:graphic>
          <a:graphicData uri="http://schemas.openxmlformats.org/drawingml/2006/table">
            <a:tbl>
              <a:tblPr firstRow="1" firstCol="1" bandRow="1">
                <a:tableStyleId>{5940675A-B579-460E-94D1-54222C63F5DA}</a:tableStyleId>
              </a:tblPr>
              <a:tblGrid>
                <a:gridCol w="1717286"/>
                <a:gridCol w="4560848"/>
                <a:gridCol w="4873083"/>
              </a:tblGrid>
              <a:tr h="944644">
                <a:tc>
                  <a:txBody>
                    <a:bodyPr/>
                    <a:lstStyle/>
                    <a:p>
                      <a:pPr algn="ct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biến</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7000"/>
                        </a:lnSpc>
                        <a:spcAft>
                          <a:spcPts val="0"/>
                        </a:spcAft>
                      </a:pPr>
                      <a:r>
                        <a:rPr lang="en-US" sz="13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phụ</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đậu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nành</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r>
              <a:tr h="804757">
                <a:tc>
                  <a:txBody>
                    <a:bodyPr/>
                    <a:lstStyle/>
                    <a:p>
                      <a:pPr algn="ctr">
                        <a:lnSpc>
                          <a:spcPct val="107000"/>
                        </a:lnSpc>
                        <a:spcAft>
                          <a:spcPts val="0"/>
                        </a:spcAft>
                      </a:pPr>
                      <a:r>
                        <a:rPr lang="en-US" sz="1300" dirty="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Nguyên</a:t>
                      </a:r>
                      <a:r>
                        <a:rPr lang="en-US" sz="2400" dirty="0" smtClean="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chuẩn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Times New Roman" panose="02020603050405020304" pitchFamily="18" charset="0"/>
                        <a:ea typeface="Calibri"/>
                        <a:cs typeface="Times New Roman" panose="02020603050405020304" pitchFamily="18" charset="0"/>
                      </a:endParaRPr>
                    </a:p>
                  </a:txBody>
                  <a:tcPr marL="68580" marR="68580" marT="0" marB="0"/>
                </a:tc>
              </a:tr>
              <a:tr h="1190887">
                <a:tc>
                  <a:txBody>
                    <a:bodyPr/>
                    <a:lstStyle/>
                    <a:p>
                      <a:pPr algn="ct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Phương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hành</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Times New Roman" panose="02020603050405020304" pitchFamily="18" charset="0"/>
                        <a:ea typeface="Calibri"/>
                        <a:cs typeface="Times New Roman" panose="02020603050405020304" pitchFamily="18" charset="0"/>
                      </a:endParaRPr>
                    </a:p>
                  </a:txBody>
                  <a:tcPr marL="68580" marR="68580" marT="0" marB="0"/>
                </a:tc>
              </a:tr>
              <a:tr h="860466">
                <a:tc>
                  <a:txBody>
                    <a:bodyPr/>
                    <a:lstStyle/>
                    <a:p>
                      <a:pPr algn="ctr">
                        <a:lnSpc>
                          <a:spcPct val="107000"/>
                        </a:lnSpc>
                        <a:spcAft>
                          <a:spcPts val="0"/>
                        </a:spcAft>
                      </a:pPr>
                      <a:r>
                        <a:rPr lang="en-US" sz="2400" dirty="0" err="1" smtClean="0">
                          <a:effectLst/>
                          <a:latin typeface="Times New Roman" panose="02020603050405020304" pitchFamily="18" charset="0"/>
                          <a:cs typeface="Times New Roman" panose="02020603050405020304" pitchFamily="18" charset="0"/>
                        </a:rPr>
                        <a:t>Tạo</a:t>
                      </a:r>
                      <a:r>
                        <a:rPr lang="en-US" sz="2400" dirty="0" smtClean="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Times New Roman" panose="02020603050405020304" pitchFamily="18" charset="0"/>
                        <a:ea typeface="Calibri"/>
                        <a:cs typeface="Times New Roman" panose="02020603050405020304" pitchFamily="18" charset="0"/>
                      </a:endParaRPr>
                    </a:p>
                  </a:txBody>
                  <a:tcPr marL="68580" marR="68580" marT="0" marB="0"/>
                </a:tc>
              </a:tr>
              <a:tr h="1286629">
                <a:tc>
                  <a:txBody>
                    <a:bodyPr/>
                    <a:lstStyle/>
                    <a:p>
                      <a:pPr algn="ctr">
                        <a:lnSpc>
                          <a:spcPct val="107000"/>
                        </a:lnSpc>
                        <a:spcAft>
                          <a:spcPts val="0"/>
                        </a:spcAft>
                      </a:pPr>
                      <a:r>
                        <a:rPr lang="en-US" sz="2400" dirty="0" err="1" smtClean="0">
                          <a:effectLst/>
                          <a:latin typeface="Times New Roman" panose="02020603050405020304" pitchFamily="18" charset="0"/>
                          <a:ea typeface="Calibri"/>
                          <a:cs typeface="Times New Roman" panose="02020603050405020304" pitchFamily="18" charset="0"/>
                        </a:rPr>
                        <a:t>Quy</a:t>
                      </a:r>
                      <a:r>
                        <a:rPr lang="en-US" sz="2400" dirty="0" smtClean="0">
                          <a:effectLst/>
                          <a:latin typeface="Times New Roman" panose="02020603050405020304" pitchFamily="18" charset="0"/>
                          <a:ea typeface="Calibri"/>
                          <a:cs typeface="Times New Roman" panose="02020603050405020304" pitchFamily="18" charset="0"/>
                        </a:rPr>
                        <a:t> </a:t>
                      </a:r>
                      <a:r>
                        <a:rPr lang="en-US" sz="2400" dirty="0" err="1" smtClean="0">
                          <a:effectLst/>
                          <a:latin typeface="Times New Roman" panose="02020603050405020304" pitchFamily="18" charset="0"/>
                          <a:ea typeface="Calibri"/>
                          <a:cs typeface="Times New Roman" panose="02020603050405020304" pitchFamily="18" charset="0"/>
                        </a:rPr>
                        <a:t>trình</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endParaRPr lang="en-US" sz="1100" dirty="0">
                        <a:effectLst/>
                        <a:latin typeface="Times New Roman" panose="02020603050405020304" pitchFamily="18" charset="0"/>
                        <a:ea typeface="Calibri"/>
                        <a:cs typeface="Times New Roman" panose="02020603050405020304" pitchFamily="18" charset="0"/>
                      </a:endParaRPr>
                    </a:p>
                  </a:txBody>
                  <a:tcPr marL="68580" marR="68580" marT="0" marB="0"/>
                </a:tc>
              </a:tr>
            </a:tbl>
          </a:graphicData>
        </a:graphic>
      </p:graphicFrame>
      <p:sp>
        <p:nvSpPr>
          <p:cNvPr id="5" name="TextBox 4"/>
          <p:cNvSpPr txBox="1"/>
          <p:nvPr/>
        </p:nvSpPr>
        <p:spPr>
          <a:xfrm>
            <a:off x="3434576" y="1389923"/>
            <a:ext cx="2029522"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NHÓM 1, 2</a:t>
            </a:r>
            <a:endParaRPr lang="en-US"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571571" y="1389923"/>
            <a:ext cx="2029522"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NHÓM 3, 4</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9356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12349595"/>
              </p:ext>
            </p:extLst>
          </p:nvPr>
        </p:nvGraphicFramePr>
        <p:xfrm>
          <a:off x="256477" y="390295"/>
          <a:ext cx="11329640" cy="5389942"/>
        </p:xfrm>
        <a:graphic>
          <a:graphicData uri="http://schemas.openxmlformats.org/drawingml/2006/table">
            <a:tbl>
              <a:tblPr firstRow="1" firstCol="1" bandRow="1">
                <a:tableStyleId>{5940675A-B579-460E-94D1-54222C63F5DA}</a:tableStyleId>
              </a:tblPr>
              <a:tblGrid>
                <a:gridCol w="1881882"/>
                <a:gridCol w="5075011"/>
                <a:gridCol w="4372747"/>
              </a:tblGrid>
              <a:tr h="1048213">
                <a:tc>
                  <a:txBody>
                    <a:bodyPr/>
                    <a:lstStyle/>
                    <a:p>
                      <a:pPr>
                        <a:lnSpc>
                          <a:spcPct val="107000"/>
                        </a:lnSpc>
                        <a:spcAft>
                          <a:spcPts val="0"/>
                        </a:spcAft>
                      </a:pPr>
                      <a:r>
                        <a:rPr lang="en-US" sz="13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biến</a:t>
                      </a:r>
                      <a:endParaRPr lang="en-US" sz="24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3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Phế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phụ</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r>
                        <a:rPr lang="en-US" sz="13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Khô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đậu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nành</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r>
              <a:tr h="1538868">
                <a:tc>
                  <a:txBody>
                    <a:bodyPr/>
                    <a:lstStyle/>
                    <a:p>
                      <a:pPr algn="ctr">
                        <a:lnSpc>
                          <a:spcPct val="107000"/>
                        </a:lnSpc>
                        <a:spcAft>
                          <a:spcPts val="0"/>
                        </a:spcAft>
                      </a:pPr>
                      <a:r>
                        <a:rPr lang="en-US" sz="13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chuẩn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Đầu</a:t>
                      </a:r>
                      <a:r>
                        <a:rPr lang="en-US" sz="2400" dirty="0" smtClean="0">
                          <a:effectLst/>
                          <a:latin typeface="Times New Roman" panose="02020603050405020304" pitchFamily="18" charset="0"/>
                          <a:cs typeface="Times New Roman" panose="02020603050405020304" pitchFamily="18" charset="0"/>
                        </a:rPr>
                        <a:t>, da, </a:t>
                      </a:r>
                      <a:r>
                        <a:rPr lang="en-US" sz="2400" dirty="0" err="1" smtClean="0">
                          <a:effectLst/>
                          <a:latin typeface="Times New Roman" panose="02020603050405020304" pitchFamily="18" charset="0"/>
                          <a:cs typeface="Times New Roman" panose="02020603050405020304" pitchFamily="18" charset="0"/>
                        </a:rPr>
                        <a:t>xương</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mỡ</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nội</a:t>
                      </a:r>
                      <a:r>
                        <a:rPr lang="en-US" sz="2400" dirty="0" smtClean="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nghiền</a:t>
                      </a:r>
                      <a:r>
                        <a:rPr lang="en-US" sz="2400" dirty="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nhỏ</a:t>
                      </a:r>
                      <a:r>
                        <a:rPr lang="en-US" sz="2400" dirty="0" smtClean="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Bột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ngô,cám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gạo</a:t>
                      </a:r>
                      <a:r>
                        <a:rPr lang="en-US" sz="2400" dirty="0">
                          <a:effectLst/>
                          <a:latin typeface="Times New Roman" panose="02020603050405020304" pitchFamily="18" charset="0"/>
                          <a:cs typeface="Times New Roman" panose="02020603050405020304" pitchFamily="18" charset="0"/>
                        </a:rPr>
                        <a:t>…</a:t>
                      </a:r>
                    </a:p>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-enzyme</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Khô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đậu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nành</a:t>
                      </a:r>
                      <a:endParaRPr lang="en-US" sz="24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-Vi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cs typeface="Times New Roman" panose="02020603050405020304" pitchFamily="18" charset="0"/>
                        </a:rPr>
                        <a:t> men</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r>
              <a:tr h="769252">
                <a:tc>
                  <a:txBody>
                    <a:bodyPr/>
                    <a:lstStyle/>
                    <a:p>
                      <a:pPr algn="ct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Phương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hành</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Thủy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protêin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lysine</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cs typeface="Times New Roman" panose="02020603050405020304" pitchFamily="18" charset="0"/>
                        </a:rPr>
                        <a:t> men </a:t>
                      </a:r>
                      <a:r>
                        <a:rPr lang="en-US" sz="2400" dirty="0" err="1">
                          <a:effectLst/>
                          <a:latin typeface="Times New Roman" panose="02020603050405020304" pitchFamily="18" charset="0"/>
                          <a:cs typeface="Times New Roman" panose="02020603050405020304" pitchFamily="18" charset="0"/>
                        </a:rPr>
                        <a:t>prôtêin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dễ</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hấp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r>
              <a:tr h="908052">
                <a:tc>
                  <a:txBody>
                    <a:bodyPr/>
                    <a:lstStyle/>
                    <a:p>
                      <a:pPr algn="ctr">
                        <a:lnSpc>
                          <a:spcPct val="107000"/>
                        </a:lnSpc>
                        <a:spcAft>
                          <a:spcPts val="0"/>
                        </a:spcAft>
                      </a:pPr>
                      <a:r>
                        <a:rPr lang="en-US" sz="2400" dirty="0">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ép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đóng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gói-bảo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quản</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a:t>
                      </a:r>
                      <a:r>
                        <a:rPr lang="en-US" sz="2400" dirty="0">
                          <a:effectLst/>
                          <a:latin typeface="Times New Roman" panose="02020603050405020304" pitchFamily="18" charset="0"/>
                          <a:cs typeface="Times New Roman" panose="02020603050405020304" pitchFamily="18" charset="0"/>
                        </a:rPr>
                        <a:t> ở </a:t>
                      </a:r>
                      <a:r>
                        <a:rPr lang="en-US" sz="2400" dirty="0" smtClean="0">
                          <a:effectLst/>
                          <a:latin typeface="Times New Roman" panose="02020603050405020304" pitchFamily="18" charset="0"/>
                          <a:cs typeface="Times New Roman" panose="02020603050405020304" pitchFamily="18" charset="0"/>
                        </a:rPr>
                        <a:t>40</a:t>
                      </a:r>
                      <a:r>
                        <a:rPr lang="en-US" sz="2400" baseline="30000" dirty="0" smtClean="0">
                          <a:effectLst/>
                          <a:latin typeface="Times New Roman" panose="02020603050405020304" pitchFamily="18" charset="0"/>
                          <a:cs typeface="Times New Roman" panose="02020603050405020304" pitchFamily="18" charset="0"/>
                        </a:rPr>
                        <a:t>0 </a:t>
                      </a:r>
                      <a:r>
                        <a:rPr lang="en-US" sz="2400" baseline="0" dirty="0" smtClean="0">
                          <a:effectLst/>
                          <a:latin typeface="Times New Roman" panose="02020603050405020304" pitchFamily="18" charset="0"/>
                          <a:cs typeface="Times New Roman" panose="02020603050405020304" pitchFamily="18" charset="0"/>
                        </a:rPr>
                        <a:t>C -</a:t>
                      </a:r>
                      <a:r>
                        <a:rPr lang="en-US" sz="2400" dirty="0" err="1">
                          <a:effectLst/>
                          <a:latin typeface="Times New Roman" panose="02020603050405020304" pitchFamily="18" charset="0"/>
                          <a:cs typeface="Times New Roman" panose="02020603050405020304" pitchFamily="18" charset="0"/>
                        </a:rPr>
                        <a:t>đóng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gói-bảo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quản</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r>
              <a:tr h="1085574">
                <a:tc>
                  <a:txBody>
                    <a:bodyPr/>
                    <a:lstStyle/>
                    <a:p>
                      <a:pPr algn="ctr">
                        <a:lnSpc>
                          <a:spcPct val="107000"/>
                        </a:lnSpc>
                        <a:spcAft>
                          <a:spcPts val="0"/>
                        </a:spcAft>
                      </a:pPr>
                      <a:r>
                        <a:rPr lang="en-US" sz="2400" dirty="0" err="1" smtClean="0">
                          <a:effectLst/>
                          <a:latin typeface="Times New Roman" panose="02020603050405020304" pitchFamily="18" charset="0"/>
                          <a:ea typeface="Calibri"/>
                          <a:cs typeface="Times New Roman" panose="02020603050405020304" pitchFamily="18" charset="0"/>
                        </a:rPr>
                        <a:t>Quy</a:t>
                      </a:r>
                      <a:r>
                        <a:rPr lang="en-US" sz="2400" baseline="0" dirty="0" smtClean="0">
                          <a:effectLst/>
                          <a:latin typeface="Times New Roman" panose="02020603050405020304" pitchFamily="18" charset="0"/>
                          <a:ea typeface="Calibri"/>
                          <a:cs typeface="Times New Roman" panose="02020603050405020304" pitchFamily="18" charset="0"/>
                        </a:rPr>
                        <a:t> </a:t>
                      </a:r>
                      <a:r>
                        <a:rPr lang="en-US" sz="2400" baseline="0" dirty="0" err="1" smtClean="0">
                          <a:effectLst/>
                          <a:latin typeface="Times New Roman" panose="02020603050405020304" pitchFamily="18" charset="0"/>
                          <a:ea typeface="Calibri"/>
                          <a:cs typeface="Times New Roman" panose="02020603050405020304" pitchFamily="18" charset="0"/>
                        </a:rPr>
                        <a:t>trình</a:t>
                      </a: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nSpc>
                          <a:spcPct val="107000"/>
                        </a:lnSpc>
                        <a:spcAft>
                          <a:spcPts val="0"/>
                        </a:spcAft>
                      </a:pPr>
                      <a:endParaRPr lang="en-US" sz="2400" dirty="0">
                        <a:effectLst/>
                        <a:latin typeface="Times New Roman" panose="02020603050405020304" pitchFamily="18" charset="0"/>
                        <a:ea typeface="Calibri"/>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3835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74" y="186706"/>
            <a:ext cx="11285034" cy="538124"/>
          </a:xfrm>
        </p:spPr>
        <p:txBody>
          <a:bodyPr>
            <a:normAutofit/>
          </a:bodyPr>
          <a:lstStyle/>
          <a:p>
            <a:r>
              <a:rPr lang="en-US" sz="2400" b="1" dirty="0" err="1" smtClean="0">
                <a:latin typeface="Times New Roman" panose="02020603050405020304" pitchFamily="18" charset="0"/>
                <a:cs typeface="Times New Roman" panose="02020603050405020304" pitchFamily="18" charset="0"/>
              </a:rPr>
              <a:t>Qúa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trình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chế</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biến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thức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ăn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thủy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sản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giàu</a:t>
            </a:r>
            <a:r>
              <a:rPr lang="en-US" sz="2400" b="1" dirty="0" smtClean="0">
                <a:latin typeface="Times New Roman" panose="02020603050405020304" pitchFamily="18" charset="0"/>
                <a:cs typeface="Times New Roman" panose="02020603050405020304" pitchFamily="18" charset="0"/>
              </a:rPr>
              <a:t> lysine </a:t>
            </a:r>
            <a:r>
              <a:rPr lang="en-US" sz="2400" b="1" dirty="0" err="1" smtClean="0">
                <a:latin typeface="Times New Roman" panose="02020603050405020304" pitchFamily="18" charset="0"/>
                <a:cs typeface="Times New Roman" panose="02020603050405020304" pitchFamily="18" charset="0"/>
              </a:rPr>
              <a:t>từ</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phế</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phụ</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phẩm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tra</a:t>
            </a:r>
            <a:endParaRPr lang="en-US" sz="24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4023110"/>
              </p:ext>
            </p:extLst>
          </p:nvPr>
        </p:nvGraphicFramePr>
        <p:xfrm>
          <a:off x="245328" y="936703"/>
          <a:ext cx="11363092" cy="5013311"/>
        </p:xfrm>
        <a:graphic>
          <a:graphicData uri="http://schemas.openxmlformats.org/drawingml/2006/table">
            <a:tbl>
              <a:tblPr firstRow="1" firstCol="1" bandRow="1">
                <a:tableStyleId>{5940675A-B579-460E-94D1-54222C63F5DA}</a:tableStyleId>
              </a:tblPr>
              <a:tblGrid>
                <a:gridCol w="2609385"/>
                <a:gridCol w="8753707"/>
              </a:tblGrid>
              <a:tr h="970156">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1: </a:t>
                      </a:r>
                      <a:r>
                        <a:rPr lang="en-US" sz="2400" i="1" dirty="0" err="1">
                          <a:effectLst/>
                          <a:latin typeface="Times New Roman" panose="02020603050405020304" pitchFamily="18" charset="0"/>
                          <a:cs typeface="Times New Roman" panose="02020603050405020304" pitchFamily="18" charset="0"/>
                        </a:rPr>
                        <a:t>Xử</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lý</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nguyên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liệu</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0"/>
                        </a:spcAft>
                      </a:pPr>
                      <a:r>
                        <a:rPr lang="en-US" sz="2400" dirty="0" err="1">
                          <a:effectLst/>
                          <a:latin typeface="Times New Roman" panose="02020603050405020304" pitchFamily="18" charset="0"/>
                          <a:cs typeface="Times New Roman" panose="02020603050405020304" pitchFamily="18" charset="0"/>
                        </a:rPr>
                        <a:t>Phế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phụ</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bỏ</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chứa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cs typeface="Times New Roman" panose="02020603050405020304" pitchFamily="18" charset="0"/>
                        </a:rPr>
                        <a:t> lipid</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898479">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2: </a:t>
                      </a:r>
                      <a:r>
                        <a:rPr lang="en-US" sz="2400" i="1" dirty="0" err="1">
                          <a:effectLst/>
                          <a:latin typeface="Times New Roman" panose="02020603050405020304" pitchFamily="18" charset="0"/>
                          <a:cs typeface="Times New Roman" panose="02020603050405020304" pitchFamily="18" charset="0"/>
                        </a:rPr>
                        <a:t>Làm</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nhỏ</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nguyên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liệu</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0"/>
                        </a:spcAft>
                      </a:pPr>
                      <a:r>
                        <a:rPr lang="en-US" sz="2400" dirty="0" err="1">
                          <a:effectLst/>
                          <a:latin typeface="Times New Roman" panose="02020603050405020304" pitchFamily="18" charset="0"/>
                          <a:cs typeface="Times New Roman" panose="02020603050405020304" pitchFamily="18" charset="0"/>
                        </a:rPr>
                        <a:t>Tiến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nghiền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nhỏ</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trộn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thêm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gạo</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1347718">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3: </a:t>
                      </a:r>
                      <a:r>
                        <a:rPr lang="en-US" sz="2400" i="1" dirty="0" err="1">
                          <a:effectLst/>
                          <a:latin typeface="Times New Roman" panose="02020603050405020304" pitchFamily="18" charset="0"/>
                          <a:cs typeface="Times New Roman" panose="02020603050405020304" pitchFamily="18" charset="0"/>
                        </a:rPr>
                        <a:t>Thủy</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phân</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0"/>
                        </a:spcAft>
                      </a:pPr>
                      <a:r>
                        <a:rPr lang="en-US" sz="2400" dirty="0" err="1">
                          <a:effectLst/>
                          <a:latin typeface="Times New Roman" panose="02020603050405020304" pitchFamily="18" charset="0"/>
                          <a:cs typeface="Times New Roman" panose="02020603050405020304" pitchFamily="18" charset="0"/>
                        </a:rPr>
                        <a:t>Phối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trộn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bước</a:t>
                      </a:r>
                      <a:r>
                        <a:rPr lang="en-US" sz="2400" dirty="0">
                          <a:effectLst/>
                          <a:latin typeface="Times New Roman" panose="02020603050405020304" pitchFamily="18" charset="0"/>
                          <a:cs typeface="Times New Roman" panose="02020603050405020304" pitchFamily="18" charset="0"/>
                        </a:rPr>
                        <a:t> 2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enzyme </a:t>
                      </a:r>
                      <a:r>
                        <a:rPr lang="en-US" sz="2400" dirty="0" err="1">
                          <a:effectLst/>
                          <a:latin typeface="Times New Roman" panose="02020603050405020304" pitchFamily="18" charset="0"/>
                          <a:cs typeface="Times New Roman" panose="02020603050405020304" pitchFamily="18" charset="0"/>
                        </a:rPr>
                        <a:t>bổ</a:t>
                      </a:r>
                      <a:r>
                        <a:rPr lang="en-US" sz="2400" dirty="0">
                          <a:effectLst/>
                          <a:latin typeface="Times New Roman" panose="02020603050405020304" pitchFamily="18" charset="0"/>
                          <a:cs typeface="Times New Roman" panose="02020603050405020304" pitchFamily="18" charset="0"/>
                        </a:rPr>
                        <a:t> sung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ủ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enzyme </a:t>
                      </a:r>
                      <a:r>
                        <a:rPr lang="en-US" sz="2400" dirty="0" err="1">
                          <a:effectLst/>
                          <a:latin typeface="Times New Roman" panose="02020603050405020304" pitchFamily="18" charset="0"/>
                          <a:cs typeface="Times New Roman" panose="02020603050405020304" pitchFamily="18" charset="0"/>
                        </a:rPr>
                        <a:t>thủy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protein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lysine</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898479">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4: </a:t>
                      </a:r>
                      <a:r>
                        <a:rPr lang="en-US" sz="2400" i="1" dirty="0" err="1">
                          <a:effectLst/>
                          <a:latin typeface="Times New Roman" panose="02020603050405020304" pitchFamily="18" charset="0"/>
                          <a:cs typeface="Times New Roman" panose="02020603050405020304" pitchFamily="18" charset="0"/>
                        </a:rPr>
                        <a:t>Ép</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viên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sấy</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khô</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sản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phẩm</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0"/>
                        </a:spcAft>
                      </a:pPr>
                      <a:r>
                        <a:rPr lang="en-US" sz="2400" dirty="0">
                          <a:effectLst/>
                          <a:latin typeface="Times New Roman" panose="02020603050405020304" pitchFamily="18" charset="0"/>
                          <a:cs typeface="Times New Roman" panose="02020603050405020304" pitchFamily="18" charset="0"/>
                        </a:rPr>
                        <a:t>Sau </a:t>
                      </a:r>
                      <a:r>
                        <a:rPr lang="en-US" sz="2400" dirty="0" err="1">
                          <a:effectLst/>
                          <a:latin typeface="Times New Roman" panose="02020603050405020304" pitchFamily="18" charset="0"/>
                          <a:cs typeface="Times New Roman" panose="02020603050405020304" pitchFamily="18" charset="0"/>
                        </a:rPr>
                        <a:t>thủy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ép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nhau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duy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898479">
                <a:tc>
                  <a:txBody>
                    <a:bodyPr/>
                    <a:lstStyle/>
                    <a:p>
                      <a:pPr algn="ctr">
                        <a:spcAft>
                          <a:spcPts val="0"/>
                        </a:spcAft>
                      </a:pPr>
                      <a:r>
                        <a:rPr lang="en-US" sz="2400" i="1" dirty="0" err="1">
                          <a:effectLst/>
                          <a:latin typeface="Times New Roman" panose="02020603050405020304" pitchFamily="18" charset="0"/>
                          <a:cs typeface="Times New Roman" panose="02020603050405020304" pitchFamily="18" charset="0"/>
                        </a:rPr>
                        <a:t>Bước</a:t>
                      </a:r>
                      <a:r>
                        <a:rPr lang="en-US" sz="2400" i="1" dirty="0">
                          <a:effectLst/>
                          <a:latin typeface="Times New Roman" panose="02020603050405020304" pitchFamily="18" charset="0"/>
                          <a:cs typeface="Times New Roman" panose="02020603050405020304" pitchFamily="18" charset="0"/>
                        </a:rPr>
                        <a:t> 5: </a:t>
                      </a:r>
                      <a:r>
                        <a:rPr lang="en-US" sz="2400" i="1" dirty="0" err="1">
                          <a:effectLst/>
                          <a:latin typeface="Times New Roman" panose="02020603050405020304" pitchFamily="18" charset="0"/>
                          <a:cs typeface="Times New Roman" panose="02020603050405020304" pitchFamily="18" charset="0"/>
                        </a:rPr>
                        <a:t>đóng</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bao</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bảo</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quản</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tiêu</a:t>
                      </a:r>
                      <a:r>
                        <a:rPr lang="en-US" sz="2400" i="1" dirty="0">
                          <a:effectLst/>
                          <a:latin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cs typeface="Times New Roman" panose="02020603050405020304" pitchFamily="18" charset="0"/>
                        </a:rPr>
                        <a:t>thụ</a:t>
                      </a:r>
                      <a:endParaRPr lang="en-US" sz="240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0"/>
                        </a:spcAft>
                      </a:pPr>
                      <a:r>
                        <a:rPr lang="en-US" sz="2400" dirty="0" err="1">
                          <a:effectLst/>
                          <a:latin typeface="Times New Roman" panose="02020603050405020304" pitchFamily="18" charset="0"/>
                          <a:cs typeface="Times New Roman" panose="02020603050405020304" pitchFamily="18" charset="0"/>
                        </a:rPr>
                        <a:t>Kiểm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đóng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hoặc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thụ</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25877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2588</TotalTime>
  <Words>2309</Words>
  <PresentationFormat>Custom</PresentationFormat>
  <Paragraphs>198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Chào mừng các thầy cô cùng về dự giờ với lớp 12 yêu quý!</vt:lpstr>
      <vt:lpstr>? Loại thức ăn nào sau là thức ăn thủy sản từ ứng dụng CNSH?</vt:lpstr>
      <vt:lpstr>? Thức ăn CNSH cho thủy sản có những vai trò gì hơn thức ăn thông thường?</vt:lpstr>
      <vt:lpstr>BÀI 18 ỨNG DỤNG CÔNG NGHỆ SINH HỌC TRONG BẢO QUẢN, CHẾ BIẾN THỨC ĂN THỦY SẢN</vt:lpstr>
      <vt:lpstr>PowerPoint Presentation</vt:lpstr>
      <vt:lpstr>PowerPoint Presentation</vt:lpstr>
      <vt:lpstr>PowerPoint Presentation</vt:lpstr>
      <vt:lpstr>PowerPoint Presentation</vt:lpstr>
      <vt:lpstr>Qúa trình chế biến thức ăn thủy sản giàu lysine từ phế phụ phẩm cá tra</vt:lpstr>
      <vt:lpstr>Các bước lên men khô đậu nành làm thức ăn nuôi động vật thủy sản</vt:lpstr>
      <vt:lpstr>- Em hãy cho biết cá tra có vai trò như thế nào với con người? - Phế phụ phẩm cá tra là những thành phần nào? - Sử dụng phế phụ phẩm làm nguyên liệu chế biến thức ăn nuôi thủy sản giàu lysine có vai trò gì với người chăn nuôi và môi trường?</vt:lpstr>
      <vt:lpstr>Phần thịt cá tra - Cá tra nhiều omega-3, 6, 9, DHA và EPA, vitamin E... có lợi cho tim mạch, giúp phát triển trí não, hỗ trợ ngăn chặn lão hóa. - Nhờ giá trị dinh dưỡng nên cá tra của Việt Nam là một trong những mặt hàng xuất khẩu được thế giới ưa chuộng. Cá tra được xuất đi nhiều nước như Mỹ, Trung Quốc, Malaysia...</vt:lpstr>
      <vt:lpstr>Phế phụ phẩm cá tra  </vt:lpstr>
      <vt:lpstr>Qúa trình chế biến thức ăn thủy sản giàu lysine từ phế phụ phẩm cá tra</vt:lpstr>
      <vt:lpstr>- Em hãy cho biết khô đậu nành là gì? Ngoài khô đậu nành có thể dùng các khô dầu các loại hạt khác không? Em hãy kể tên?  </vt:lpstr>
      <vt:lpstr>- Sử dụng khô đậu nành và các khô dầu khác cho thủy sản ăn trực tiếp được không? Vì sao? </vt:lpstr>
      <vt:lpstr>PowerPoint Presentation</vt:lpstr>
      <vt:lpstr>Các bước lên men khô đậu nành làm thức ăn nuôi động vật thủy sản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2022-10-10T02:08:52Z</dcterms:created>
  <dcterms:modified xsi:type="dcterms:W3CDTF">2024-07-15T16:38:14Z</dcterms:modified>
</cp:coreProperties>
</file>