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64" r:id="rId10"/>
    <p:sldId id="265" r:id="rId11"/>
    <p:sldId id="272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8"/>
  </p:normalViewPr>
  <p:slideViewPr>
    <p:cSldViewPr snapToGrid="0">
      <p:cViewPr varScale="1">
        <p:scale>
          <a:sx n="88" d="100"/>
          <a:sy n="8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FC34D-6607-4E67-9235-722705DF9160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CE436-6B9D-4F30-BDDE-381DE3B3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4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7332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7281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1d6b9fc1b1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11d6b9fc1b1_0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11d6b9fc1b1_0_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9354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526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5053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388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699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464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3831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7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703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e1a532aa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1e1a532aa8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1e1a532aa8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825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e1a532aa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11e1a532aa8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11e1a532aa8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151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e1a532aa8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1e1a532aa8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11e1a532aa8_1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921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3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3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4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7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7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8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5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7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4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7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BE9BD-7550-4467-B524-88998BA3F209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4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330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e1a532aa8_1_16"/>
          <p:cNvSpPr txBox="1"/>
          <p:nvPr/>
        </p:nvSpPr>
        <p:spPr>
          <a:xfrm>
            <a:off x="1161511" y="1124472"/>
            <a:ext cx="103848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>
                <a:solidFill>
                  <a:srgbClr val="0067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mistake in each sentence below. Find the mistake and correct it.</a:t>
            </a:r>
            <a:endParaRPr sz="2600" b="1" dirty="0">
              <a:solidFill>
                <a:srgbClr val="0067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2" name="Google Shape;212;g11e1a532aa8_1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11e1a532aa8_1_16"/>
          <p:cNvSpPr txBox="1"/>
          <p:nvPr/>
        </p:nvSpPr>
        <p:spPr>
          <a:xfrm>
            <a:off x="746750" y="131250"/>
            <a:ext cx="809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</a:rPr>
              <a:t>LOOKING BACK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9809" y="2044870"/>
            <a:ext cx="98809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I’m writing to you to tell you how much I’m wanting to see you.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Jack is away on business, so now I look after his dog.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Nam’s often looking untidy.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She can’t answer the phone now. She cooks dinner.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5. Excuse me, do you read the newspaper? Could I borrow it?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6. What are your family doing in the evenings?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6412" y="2429301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want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277970" y="2429301"/>
            <a:ext cx="13511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6412" y="3127489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’m / am looking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6412" y="3919316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(often) looks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6412" y="4629255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’s / is cooking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6412" y="5368387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are you reading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6412" y="6134103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do / does ... do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47731" y="3182081"/>
            <a:ext cx="6482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25087" y="3907942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39150" y="4628866"/>
            <a:ext cx="7482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95432" y="5341091"/>
            <a:ext cx="14807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48215" y="6081785"/>
            <a:ext cx="494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15767" y="6081785"/>
            <a:ext cx="724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08328" y="3898977"/>
            <a:ext cx="2661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6"/>
          <p:cNvSpPr txBox="1"/>
          <p:nvPr/>
        </p:nvSpPr>
        <p:spPr>
          <a:xfrm>
            <a:off x="669881" y="1166595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920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2625674" y="354435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219652" y="1495245"/>
            <a:ext cx="1883767" cy="702884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267824" y="2771147"/>
            <a:ext cx="2183100" cy="101782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1152819" y="4503367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43141" y="1499171"/>
            <a:ext cx="5111624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</a:t>
            </a: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topical words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243140" y="4549903"/>
            <a:ext cx="5111625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Research on “Happy family day”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6243141" y="2673007"/>
            <a:ext cx="5111624" cy="12141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 Listen and write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/,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kr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 or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/.</a:t>
            </a: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text.</a:t>
            </a: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Find the mistake &amp; correct it.</a:t>
            </a: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103419" y="1846687"/>
            <a:ext cx="1255955" cy="92446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rot="10800000" flipV="1">
            <a:off x="2128120" y="3280057"/>
            <a:ext cx="1139705" cy="122331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 txBox="1"/>
          <p:nvPr/>
        </p:nvSpPr>
        <p:spPr>
          <a:xfrm>
            <a:off x="1885692" y="403554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8</a:t>
            </a:r>
            <a:endParaRPr sz="2000" i="0" u="none" strike="noStrike" cap="none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606913" y="353350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915611" y="374675"/>
            <a:ext cx="539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Looking back and project</a:t>
            </a:r>
            <a:endParaRPr sz="2400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6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11d6b9fc1b1_0_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11d6b9fc1b1_0_213"/>
          <p:cNvSpPr txBox="1"/>
          <p:nvPr/>
        </p:nvSpPr>
        <p:spPr>
          <a:xfrm>
            <a:off x="746750" y="134025"/>
            <a:ext cx="6432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PROJECT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g11d6b9fc1b1_0_213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4218" t="10426" r="1415"/>
          <a:stretch/>
        </p:blipFill>
        <p:spPr>
          <a:xfrm>
            <a:off x="2374711" y="918630"/>
            <a:ext cx="6989208" cy="5694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554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2625674" y="354435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219652" y="1495245"/>
            <a:ext cx="1883767" cy="702884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267824" y="2771147"/>
            <a:ext cx="2183100" cy="101782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1152819" y="4503367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43141" y="1499171"/>
            <a:ext cx="4977063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</a:t>
            </a: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topical words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243140" y="4549903"/>
            <a:ext cx="4977063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Research on “Happy family day”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6243141" y="2673007"/>
            <a:ext cx="5016262" cy="12141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 Listen and write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/,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kr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 or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text.</a:t>
            </a: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Find the mistake &amp; correct it.</a:t>
            </a: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103419" y="1846687"/>
            <a:ext cx="1255955" cy="92446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rot="10800000" flipV="1">
            <a:off x="2128120" y="3280057"/>
            <a:ext cx="1139705" cy="122331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 txBox="1"/>
          <p:nvPr/>
        </p:nvSpPr>
        <p:spPr>
          <a:xfrm>
            <a:off x="1885692" y="403554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8</a:t>
            </a:r>
            <a:endParaRPr sz="2000" i="0" u="none" strike="noStrike" cap="none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606913" y="353350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915611" y="374675"/>
            <a:ext cx="539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Looking back and project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2732611" y="5761130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>
            <a:stCxn id="126" idx="3"/>
            <a:endCxn id="137" idx="0"/>
          </p:cNvCxnSpPr>
          <p:nvPr/>
        </p:nvCxnSpPr>
        <p:spPr>
          <a:xfrm>
            <a:off x="3103419" y="4831117"/>
            <a:ext cx="720692" cy="93001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/>
          <p:nvPr/>
        </p:nvSpPr>
        <p:spPr>
          <a:xfrm>
            <a:off x="6243140" y="5737609"/>
            <a:ext cx="5016263" cy="6849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246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8"/>
          <p:cNvSpPr/>
          <p:nvPr/>
        </p:nvSpPr>
        <p:spPr>
          <a:xfrm>
            <a:off x="702927" y="1260030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8"/>
          <p:cNvSpPr txBox="1"/>
          <p:nvPr/>
        </p:nvSpPr>
        <p:spPr>
          <a:xfrm>
            <a:off x="733099" y="1191679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8"/>
          <p:cNvSpPr/>
          <p:nvPr/>
        </p:nvSpPr>
        <p:spPr>
          <a:xfrm>
            <a:off x="1358390" y="1260030"/>
            <a:ext cx="4572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8"/>
          <p:cNvSpPr txBox="1"/>
          <p:nvPr/>
        </p:nvSpPr>
        <p:spPr>
          <a:xfrm>
            <a:off x="1479425" y="2047550"/>
            <a:ext cx="97989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Revise the consonant blends /</a:t>
            </a:r>
            <a:r>
              <a:rPr lang="en-US" sz="36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/, /</a:t>
            </a:r>
            <a:r>
              <a:rPr lang="en-US" sz="36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kr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/, and /</a:t>
            </a:r>
            <a:r>
              <a:rPr lang="en-US" sz="36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tr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/.</a:t>
            </a:r>
            <a:endParaRPr sz="3600" dirty="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Revise words/ phrases related to the topic Household chores. </a:t>
            </a:r>
            <a:endParaRPr sz="3600" dirty="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Revise</a:t>
            </a:r>
            <a:r>
              <a:rPr lang="en-US" sz="3600" i="1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Present simple and Present continuous.</a:t>
            </a:r>
            <a:endParaRPr sz="36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1423823" y="5358775"/>
            <a:ext cx="10118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Exercises in the workbook </a:t>
            </a:r>
            <a:endParaRPr sz="36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prepare for Unit 2 lesson 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8"/>
          <p:cNvSpPr/>
          <p:nvPr/>
        </p:nvSpPr>
        <p:spPr>
          <a:xfrm>
            <a:off x="733096" y="4746410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8"/>
          <p:cNvSpPr txBox="1"/>
          <p:nvPr/>
        </p:nvSpPr>
        <p:spPr>
          <a:xfrm>
            <a:off x="763268" y="4650763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1388558" y="4726812"/>
            <a:ext cx="4572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685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77" name="Google Shape;27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456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805341"/>
            <a:ext cx="6121705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15939"/>
            <a:ext cx="12192000" cy="21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112504" y="381699"/>
            <a:ext cx="1267591" cy="16927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776633"/>
            <a:ext cx="7226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5421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6720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488217"/>
            <a:ext cx="118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153099"/>
            <a:ext cx="1182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399319"/>
            <a:ext cx="4959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119269"/>
            <a:ext cx="1267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399320"/>
            <a:ext cx="4959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0" y="37127"/>
            <a:ext cx="6513483" cy="154848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"/>
          <p:cNvSpPr txBox="1"/>
          <p:nvPr/>
        </p:nvSpPr>
        <p:spPr>
          <a:xfrm>
            <a:off x="1129005" y="1667749"/>
            <a:ext cx="10476150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vi-VN" sz="2000" b="1" dirty="0"/>
              <a:t>1. Knowledge</a:t>
            </a:r>
            <a:endParaRPr lang="en-US" sz="2000" dirty="0"/>
          </a:p>
          <a:p>
            <a:r>
              <a:rPr lang="vi-VN" sz="2200" dirty="0"/>
              <a:t>- </a:t>
            </a:r>
            <a:r>
              <a:rPr lang="en-US" sz="2200" dirty="0"/>
              <a:t>review pronouncing the consonant blends /</a:t>
            </a:r>
            <a:r>
              <a:rPr lang="en-US" sz="2200" dirty="0" err="1"/>
              <a:t>br</a:t>
            </a:r>
            <a:r>
              <a:rPr lang="en-US" sz="2200" dirty="0"/>
              <a:t>/, /</a:t>
            </a:r>
            <a:r>
              <a:rPr lang="en-US" sz="2200" dirty="0" err="1"/>
              <a:t>kr</a:t>
            </a:r>
            <a:r>
              <a:rPr lang="en-US" sz="2200" dirty="0"/>
              <a:t>/, /</a:t>
            </a:r>
            <a:r>
              <a:rPr lang="en-US" sz="2200" dirty="0" err="1"/>
              <a:t>tr</a:t>
            </a:r>
            <a:r>
              <a:rPr lang="en-US" sz="2200" dirty="0"/>
              <a:t>/</a:t>
            </a:r>
            <a:endParaRPr lang="en-GB" sz="2200" dirty="0"/>
          </a:p>
          <a:p>
            <a:r>
              <a:rPr lang="vi-VN" sz="2200" dirty="0"/>
              <a:t>- </a:t>
            </a:r>
            <a:r>
              <a:rPr lang="en-US" sz="2200" dirty="0"/>
              <a:t>review the vocabulary and grammar of Unit </a:t>
            </a:r>
            <a:r>
              <a:rPr lang="en-US" sz="2000" dirty="0"/>
              <a:t>1</a:t>
            </a:r>
            <a:endParaRPr lang="en-GB" sz="2000" dirty="0"/>
          </a:p>
          <a:p>
            <a:r>
              <a:rPr lang="vi-VN" sz="2000" dirty="0"/>
              <a:t>- do research on Family Day in Viet Nam or other countries in the world and give a group presentation about it.</a:t>
            </a:r>
            <a:endParaRPr lang="en-US" sz="2000" dirty="0"/>
          </a:p>
          <a:p>
            <a:r>
              <a:rPr lang="vi-VN" sz="2000" b="1" dirty="0"/>
              <a:t>2. Core competence</a:t>
            </a:r>
            <a:endParaRPr lang="en-US" sz="2000" dirty="0"/>
          </a:p>
          <a:p>
            <a:r>
              <a:rPr lang="vi-VN" sz="2000" dirty="0"/>
              <a:t>- develop communication skills and creativity;</a:t>
            </a:r>
            <a:endParaRPr lang="en-US" sz="2000" dirty="0"/>
          </a:p>
          <a:p>
            <a:r>
              <a:rPr lang="vi-VN" sz="2000" dirty="0"/>
              <a:t>- develop presentation skill</a:t>
            </a:r>
            <a:r>
              <a:rPr lang="en-US" sz="2000" dirty="0"/>
              <a:t>s</a:t>
            </a:r>
            <a:r>
              <a:rPr lang="vi-VN" sz="2000" dirty="0"/>
              <a:t>;</a:t>
            </a:r>
            <a:endParaRPr lang="en-US" sz="2000" dirty="0"/>
          </a:p>
          <a:p>
            <a:r>
              <a:rPr lang="vi-VN" sz="2000" dirty="0"/>
              <a:t>- develop critical thinking skill</a:t>
            </a:r>
            <a:r>
              <a:rPr lang="en-US" sz="2000" dirty="0"/>
              <a:t>s</a:t>
            </a:r>
            <a:r>
              <a:rPr lang="vi-VN" sz="2000" dirty="0"/>
              <a:t>;</a:t>
            </a:r>
            <a:endParaRPr lang="en-US" sz="2000" dirty="0"/>
          </a:p>
          <a:p>
            <a:r>
              <a:rPr lang="vi-VN" sz="2000" dirty="0"/>
              <a:t>- be collaborative and supportive in pair work and team work;</a:t>
            </a:r>
            <a:endParaRPr lang="en-US" sz="2000" dirty="0"/>
          </a:p>
          <a:p>
            <a:r>
              <a:rPr lang="vi-VN" sz="2000" dirty="0"/>
              <a:t>- actively join in class activities.</a:t>
            </a:r>
            <a:endParaRPr lang="en-US" sz="2000" dirty="0"/>
          </a:p>
          <a:p>
            <a:r>
              <a:rPr lang="vi-VN" sz="2000" b="1" dirty="0"/>
              <a:t>3. Personal qualities</a:t>
            </a:r>
            <a:endParaRPr lang="en-US" sz="2000" dirty="0"/>
          </a:p>
          <a:p>
            <a:r>
              <a:rPr lang="vi-VN" sz="2000" dirty="0"/>
              <a:t>- be more creative when doing the project;</a:t>
            </a:r>
            <a:endParaRPr lang="en-US" sz="2000" dirty="0"/>
          </a:p>
          <a:p>
            <a:r>
              <a:rPr lang="vi-VN" sz="2000" dirty="0"/>
              <a:t>- develop self-study skills.</a:t>
            </a:r>
            <a:endParaRPr lang="en-US" sz="2000" dirty="0"/>
          </a:p>
        </p:txBody>
      </p:sp>
      <p:sp>
        <p:nvSpPr>
          <p:cNvPr id="117" name="Google Shape;117;p3"/>
          <p:cNvSpPr/>
          <p:nvPr/>
        </p:nvSpPr>
        <p:spPr>
          <a:xfrm>
            <a:off x="2935459" y="4390051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- -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81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2625674" y="354435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219652" y="1495245"/>
            <a:ext cx="1883767" cy="702884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267824" y="2771147"/>
            <a:ext cx="2183100" cy="101782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1152819" y="4503367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43141" y="1499171"/>
            <a:ext cx="5111624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</a:t>
            </a: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topical words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243140" y="4549903"/>
            <a:ext cx="5111625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Research on “Happy family day”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6243141" y="2673007"/>
            <a:ext cx="5111624" cy="12141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 Listen and write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/,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kr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 or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/.</a:t>
            </a: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text.</a:t>
            </a: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Find the mistake &amp; correct it.</a:t>
            </a: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103419" y="1846687"/>
            <a:ext cx="1255955" cy="92446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rot="10800000" flipV="1">
            <a:off x="2128120" y="3280057"/>
            <a:ext cx="1139705" cy="122331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 txBox="1"/>
          <p:nvPr/>
        </p:nvSpPr>
        <p:spPr>
          <a:xfrm>
            <a:off x="1885692" y="403554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8</a:t>
            </a:r>
            <a:endParaRPr sz="2000" i="0" u="none" strike="noStrike" cap="none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606913" y="353350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915611" y="374675"/>
            <a:ext cx="539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Looking back and project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2732611" y="5761130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4"/>
          <p:cNvCxnSpPr>
            <a:stCxn id="126" idx="3"/>
            <a:endCxn id="137" idx="0"/>
          </p:cNvCxnSpPr>
          <p:nvPr/>
        </p:nvCxnSpPr>
        <p:spPr>
          <a:xfrm>
            <a:off x="3103419" y="4831117"/>
            <a:ext cx="720692" cy="93001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/>
          <p:nvPr/>
        </p:nvSpPr>
        <p:spPr>
          <a:xfrm>
            <a:off x="6243140" y="5737609"/>
            <a:ext cx="5111625" cy="6849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73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2625674" y="354435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219652" y="1495245"/>
            <a:ext cx="1883767" cy="702884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43141" y="1499171"/>
            <a:ext cx="4977063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topical words</a:t>
            </a:r>
            <a:endParaRPr sz="1800" b="0" i="0" u="none" strike="noStrike" cap="none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885692" y="403554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8</a:t>
            </a:r>
            <a:endParaRPr sz="2000" i="0" u="none" strike="noStrike" cap="none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606913" y="353350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915611" y="374675"/>
            <a:ext cx="539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Looking back and project</a:t>
            </a:r>
            <a:endParaRPr sz="2400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4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8" y="150971"/>
            <a:ext cx="342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Cloud 3"/>
          <p:cNvSpPr/>
          <p:nvPr/>
        </p:nvSpPr>
        <p:spPr>
          <a:xfrm>
            <a:off x="1296365" y="2204289"/>
            <a:ext cx="8727311" cy="227235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DOWN AS MANY WORDS RELATED TO THE TOPIC </a:t>
            </a:r>
          </a:p>
          <a:p>
            <a:pPr lvl="0" algn="ctr"/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‘HOUSEHOLD CHORES’ AS YOU CAN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7" b="98928" l="2716" r="97604">
                        <a14:foregroundMark x1="11821" y1="54021" x2="21885" y2="53083"/>
                        <a14:foregroundMark x1="28914" y1="64611" x2="33387" y2="73592"/>
                        <a14:foregroundMark x1="34185" y1="59115" x2="17093" y2="65684"/>
                        <a14:foregroundMark x1="21565" y1="68231" x2="18850" y2="76408"/>
                        <a14:foregroundMark x1="18850" y1="46783" x2="32428" y2="44638"/>
                        <a14:foregroundMark x1="66933" y1="23995" x2="70447" y2="2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0" y="977371"/>
            <a:ext cx="1912052" cy="2278580"/>
          </a:xfrm>
          <a:prstGeom prst="rect">
            <a:avLst/>
          </a:prstGeom>
        </p:spPr>
      </p:pic>
      <p:pic>
        <p:nvPicPr>
          <p:cNvPr id="14" name="Picture 2" descr="Family Cartoon Clean House Images, Stock Photos &amp; Vectors | Shutterstock">
            <a:extLst>
              <a:ext uri="{FF2B5EF4-FFF2-40B4-BE49-F238E27FC236}">
                <a16:creationId xmlns:a16="http://schemas.microsoft.com/office/drawing/2014/main" id="{699B0CC8-5226-435C-B10D-B8CC02C69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 bwMode="auto">
          <a:xfrm>
            <a:off x="9572143" y="1120664"/>
            <a:ext cx="2437407" cy="19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89706" l="3268" r="97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327" y="4101410"/>
            <a:ext cx="2803612" cy="28036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" b="15899"/>
          <a:stretch/>
        </p:blipFill>
        <p:spPr>
          <a:xfrm>
            <a:off x="3148928" y="4838575"/>
            <a:ext cx="2627607" cy="1727905"/>
          </a:xfrm>
          <a:prstGeom prst="rect">
            <a:avLst/>
          </a:prstGeom>
        </p:spPr>
      </p:pic>
      <p:pic>
        <p:nvPicPr>
          <p:cNvPr id="23" name="Picture 2" descr="Cute cartoon boy watering plant Royalty Free Vector Image">
            <a:extLst>
              <a:ext uri="{FF2B5EF4-FFF2-40B4-BE49-F238E27FC236}">
                <a16:creationId xmlns:a16="http://schemas.microsoft.com/office/drawing/2014/main" id="{36CB5AD2-EA24-48C6-9EE3-D96E5901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9" b="8637"/>
          <a:stretch/>
        </p:blipFill>
        <p:spPr bwMode="auto">
          <a:xfrm>
            <a:off x="102149" y="4592021"/>
            <a:ext cx="2297596" cy="21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24" b="96340" l="7955" r="92614">
                        <a14:foregroundMark x1="41818" y1="25148" x2="45568" y2="26682"/>
                        <a14:foregroundMark x1="53182" y1="25148" x2="57045" y2="28689"/>
                        <a14:foregroundMark x1="44886" y1="44156" x2="49773" y2="51122"/>
                        <a14:foregroundMark x1="43068" y1="46163" x2="41250" y2="51122"/>
                        <a14:foregroundMark x1="46818" y1="48406" x2="47955" y2="54782"/>
                        <a14:foregroundMark x1="52273" y1="44510" x2="57159" y2="48878"/>
                        <a14:foregroundMark x1="55341" y1="60449" x2="56136" y2="56198"/>
                        <a14:foregroundMark x1="30455" y1="68359" x2="41818" y2="67651"/>
                        <a14:foregroundMark x1="42841" y1="66470" x2="38409" y2="71192"/>
                        <a14:foregroundMark x1="26818" y1="64935" x2="28068" y2="70838"/>
                        <a14:foregroundMark x1="38409" y1="65525" x2="48864" y2="68595"/>
                        <a14:foregroundMark x1="52159" y1="69303" x2="53523" y2="76860"/>
                        <a14:foregroundMark x1="62386" y1="70956" x2="73295" y2="74144"/>
                        <a14:foregroundMark x1="55227" y1="67651" x2="46705" y2="76623"/>
                        <a14:foregroundMark x1="50114" y1="76978" x2="70227" y2="76033"/>
                        <a14:foregroundMark x1="59545" y1="68713" x2="63636" y2="68359"/>
                        <a14:foregroundMark x1="50795" y1="62928" x2="59659" y2="57615"/>
                        <a14:foregroundMark x1="72500" y1="70366" x2="72159" y2="77332"/>
                        <a14:foregroundMark x1="74205" y1="19953" x2="76477" y2="17828"/>
                        <a14:foregroundMark x1="74886" y1="12751" x2="75795" y2="16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22" y="4476644"/>
            <a:ext cx="2348889" cy="226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1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2625674" y="354435"/>
            <a:ext cx="1733700" cy="502200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219652" y="1495245"/>
            <a:ext cx="1883767" cy="702884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267824" y="2771147"/>
            <a:ext cx="2183100" cy="1017820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20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243141" y="1499171"/>
            <a:ext cx="5111624" cy="69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List </a:t>
            </a: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topical words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6243141" y="2673007"/>
            <a:ext cx="5111624" cy="12141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 Listen and write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/,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kr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 or /</a:t>
            </a:r>
            <a:r>
              <a:rPr lang="en-US" sz="1800" dirty="0" err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tr</a:t>
            </a: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/.</a:t>
            </a:r>
          </a:p>
          <a:p>
            <a:pPr marL="285750" lvl="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text.</a:t>
            </a:r>
          </a:p>
          <a:p>
            <a:pPr marL="285750" indent="-285750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Find the mistake &amp; correct it.</a:t>
            </a: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3103419" y="1846687"/>
            <a:ext cx="1255955" cy="92446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3" name="Google Shape;133;p4"/>
          <p:cNvSpPr txBox="1"/>
          <p:nvPr/>
        </p:nvSpPr>
        <p:spPr>
          <a:xfrm>
            <a:off x="1885692" y="403554"/>
            <a:ext cx="320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</a:t>
            </a: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8</a:t>
            </a:r>
            <a:endParaRPr sz="2000" i="0" u="none" strike="noStrike" cap="none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255604" y="647820"/>
            <a:ext cx="374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606913" y="353350"/>
            <a:ext cx="56994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915611" y="374675"/>
            <a:ext cx="539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Looking back and project</a:t>
            </a:r>
            <a:endParaRPr sz="2400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1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e1a532aa8_0_46"/>
          <p:cNvSpPr txBox="1"/>
          <p:nvPr/>
        </p:nvSpPr>
        <p:spPr>
          <a:xfrm>
            <a:off x="1255365" y="1073990"/>
            <a:ext cx="103848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>
                <a:solidFill>
                  <a:schemeClr val="tx1"/>
                </a:solidFill>
              </a:rPr>
              <a:t>PRONUNCIATION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>
                <a:solidFill>
                  <a:srgbClr val="006773"/>
                </a:solidFill>
              </a:rPr>
              <a:t>Listen and write /</a:t>
            </a:r>
            <a:r>
              <a:rPr lang="en-US" sz="2600" b="1" dirty="0" err="1">
                <a:solidFill>
                  <a:srgbClr val="006773"/>
                </a:solidFill>
              </a:rPr>
              <a:t>br</a:t>
            </a:r>
            <a:r>
              <a:rPr lang="en-US" sz="2600" b="1" dirty="0">
                <a:solidFill>
                  <a:srgbClr val="006773"/>
                </a:solidFill>
              </a:rPr>
              <a:t>/, /</a:t>
            </a:r>
            <a:r>
              <a:rPr lang="en-US" sz="2600" b="1" dirty="0" err="1">
                <a:solidFill>
                  <a:srgbClr val="006773"/>
                </a:solidFill>
              </a:rPr>
              <a:t>kr</a:t>
            </a:r>
            <a:r>
              <a:rPr lang="en-US" sz="2600" b="1" dirty="0">
                <a:solidFill>
                  <a:srgbClr val="006773"/>
                </a:solidFill>
              </a:rPr>
              <a:t>/ or /</a:t>
            </a:r>
            <a:r>
              <a:rPr lang="en-US" sz="2600" b="1" dirty="0" err="1">
                <a:solidFill>
                  <a:srgbClr val="006773"/>
                </a:solidFill>
              </a:rPr>
              <a:t>tr</a:t>
            </a:r>
            <a:r>
              <a:rPr lang="en-US" sz="2600" b="1" dirty="0">
                <a:solidFill>
                  <a:srgbClr val="006773"/>
                </a:solidFill>
              </a:rPr>
              <a:t>/.</a:t>
            </a:r>
            <a:endParaRPr sz="2600" b="1" dirty="0">
              <a:solidFill>
                <a:srgbClr val="006773"/>
              </a:solidFill>
            </a:endParaRPr>
          </a:p>
        </p:txBody>
      </p:sp>
      <p:pic>
        <p:nvPicPr>
          <p:cNvPr id="162" name="Google Shape;162;g11e1a532aa8_0_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11e1a532aa8_0_46"/>
          <p:cNvSpPr txBox="1"/>
          <p:nvPr/>
        </p:nvSpPr>
        <p:spPr>
          <a:xfrm>
            <a:off x="746750" y="131250"/>
            <a:ext cx="809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</a:rPr>
              <a:t>LOOKING BACK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750" y="2786447"/>
            <a:ext cx="919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1. I like ice cream, but my brother likes bread pudding.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2. Tracy crashed her car into a tree and broke her leg.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3. They often have crab soup for breakfast.</a:t>
            </a:r>
          </a:p>
        </p:txBody>
      </p:sp>
      <p:pic>
        <p:nvPicPr>
          <p:cNvPr id="3" name="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8609" y="183022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0244" y="2524837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7163" y="3409694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6351" y="4423035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2965" y="2470012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08881" y="2490672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62374" y="3463118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24685" y="4423035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4160" y="3407448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92797" y="3476623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746750" y="1192633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7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e1a532aa8_0_97"/>
          <p:cNvSpPr txBox="1"/>
          <p:nvPr/>
        </p:nvSpPr>
        <p:spPr>
          <a:xfrm>
            <a:off x="1119702" y="1074282"/>
            <a:ext cx="1108585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>
                <a:solidFill>
                  <a:schemeClr val="tx1"/>
                </a:solidFill>
              </a:rPr>
              <a:t>VOCABULARY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>
                <a:solidFill>
                  <a:srgbClr val="006773"/>
                </a:solidFill>
              </a:rPr>
              <a:t>Complete the text. Use the correct form of the word and phrase in the box.</a:t>
            </a:r>
            <a:endParaRPr sz="2600" b="1" dirty="0">
              <a:solidFill>
                <a:srgbClr val="006773"/>
              </a:solidFill>
            </a:endParaRPr>
          </a:p>
        </p:txBody>
      </p:sp>
      <p:pic>
        <p:nvPicPr>
          <p:cNvPr id="185" name="Google Shape;185;g11e1a532aa8_0_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1999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1e1a532aa8_0_97"/>
          <p:cNvSpPr txBox="1"/>
          <p:nvPr/>
        </p:nvSpPr>
        <p:spPr>
          <a:xfrm>
            <a:off x="746750" y="131250"/>
            <a:ext cx="809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</a:rPr>
              <a:t>LOOKING BACK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537" y="4053386"/>
            <a:ext cx="9962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Thanh’s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family, everybody shares the housework. His mother (1) _______________.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really enjoys the food she cooks.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Thanh’s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father is a strong man, so he (2) __________________.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helps with the (3) ________. He feels proud that he knows how to run a washing machine.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Thanh’s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sister helps with (4) _________________. She does it regularly, so their house is never dirty. She also (5) __________________ after each meal.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29552" y="2072119"/>
            <a:ext cx="6578220" cy="16650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0746" y="2186856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 the washing-up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0746" y="2648521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 the cooking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0746" y="3104931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laundry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5999" y="2186856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 the heavy lifting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5999" y="2643266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clean the house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7992" y="4425006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the cooking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44281" y="4800475"/>
            <a:ext cx="292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the heavy lifting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8936" y="5157660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laundry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60961" y="5503249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cleaning the house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68700" y="5874021"/>
            <a:ext cx="323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the washing-up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669881" y="1166595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25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793</Words>
  <PresentationFormat>Widescreen</PresentationFormat>
  <Paragraphs>162</Paragraphs>
  <Slides>15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Myriad Pro</vt:lpstr>
      <vt:lpstr>Open Sans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2022-04-01T10:06:05Z</dcterms:created>
  <dcterms:modified xsi:type="dcterms:W3CDTF">2023-04-11T04:11:44Z</dcterms:modified>
</cp:coreProperties>
</file>