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01" r:id="rId2"/>
    <p:sldId id="500" r:id="rId3"/>
    <p:sldId id="502" r:id="rId4"/>
    <p:sldId id="503" r:id="rId5"/>
    <p:sldId id="504" r:id="rId6"/>
    <p:sldId id="505" r:id="rId7"/>
    <p:sldId id="506" r:id="rId8"/>
    <p:sldId id="508" r:id="rId9"/>
    <p:sldId id="507" r:id="rId10"/>
    <p:sldId id="509" r:id="rId11"/>
    <p:sldId id="510" r:id="rId12"/>
    <p:sldId id="511" r:id="rId13"/>
    <p:sldId id="512" r:id="rId14"/>
    <p:sldId id="513" r:id="rId15"/>
    <p:sldId id="514" r:id="rId16"/>
    <p:sldId id="516" r:id="rId17"/>
    <p:sldId id="515" r:id="rId18"/>
    <p:sldId id="518" r:id="rId19"/>
    <p:sldId id="519" r:id="rId20"/>
    <p:sldId id="517" r:id="rId21"/>
    <p:sldId id="261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26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711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66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3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3577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853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827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89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5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5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7.svg"/><Relationship Id="rId7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svg"/><Relationship Id="rId7" Type="http://schemas.openxmlformats.org/officeDocument/2006/relationships/image" Target="../media/image5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5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svg"/><Relationship Id="rId7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3.svg"/><Relationship Id="rId10" Type="http://schemas.microsoft.com/office/2007/relationships/hdphoto" Target="../media/hdphoto7.wdp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5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7.svg"/><Relationship Id="rId7" Type="http://schemas.openxmlformats.org/officeDocument/2006/relationships/image" Target="../media/image6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sv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289767" y="177087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12444" y="265679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4: KHẢO SÁT HÀM SỐ VÀ VẼ ĐỒ THỊ MỘT SỐ HÀM SỐ C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BẢN (TIẾT 3)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385472" y="5015939"/>
            <a:ext cx="824503" cy="9275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338CFE91-50E0-47DB-852C-15CF5F732B8E}"/>
              </a:ext>
            </a:extLst>
          </p:cNvPr>
          <p:cNvSpPr/>
          <p:nvPr/>
        </p:nvSpPr>
        <p:spPr>
          <a:xfrm>
            <a:off x="9902096" y="244150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86036CF7-0210-4DA7-B4E0-8F273CBAF6EC}"/>
              </a:ext>
            </a:extLst>
          </p:cNvPr>
          <p:cNvSpPr/>
          <p:nvPr/>
        </p:nvSpPr>
        <p:spPr>
          <a:xfrm rot="813216">
            <a:off x="9873761" y="3185516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1414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4.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Tâm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xứng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xứng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tạo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141403"/>
              </a:xfrm>
              <a:prstGeom prst="rect">
                <a:avLst/>
              </a:prstGeom>
              <a:blipFill>
                <a:blip r:embed="rId3"/>
                <a:stretch>
                  <a:fillRect l="-624" r="-397" b="-11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738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452650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Khảo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;		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;		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2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851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452650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800"/>
                      <m:t>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ra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thắng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ngang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=−∞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800"/>
                      <m:t>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li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ra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62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303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452650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907439-47CF-4CFD-8514-9B0BC85B8E26}"/>
              </a:ext>
            </a:extLst>
          </p:cNvPr>
          <p:cNvSpPr txBox="1">
            <a:spLocks/>
          </p:cNvSpPr>
          <p:nvPr/>
        </p:nvSpPr>
        <p:spPr>
          <a:xfrm>
            <a:off x="386636" y="884836"/>
            <a:ext cx="11637062" cy="5884938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r>
              <a:rPr lang="en-US" b="1" dirty="0"/>
              <a:t>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thiên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Ox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(– 1; 0),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Oy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(0; – 1).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.</a:t>
            </a:r>
          </a:p>
        </p:txBody>
      </p:sp>
      <p:pic>
        <p:nvPicPr>
          <p:cNvPr id="12" name="Picture 11" descr="Thực hành 2 trang 30 Toán 12 Tập 1 Chân trời sáng tạo | Giải Toán 12">
            <a:extLst>
              <a:ext uri="{FF2B5EF4-FFF2-40B4-BE49-F238E27FC236}">
                <a16:creationId xmlns:a16="http://schemas.microsoft.com/office/drawing/2014/main" id="{EF08DB1D-5774-421D-9CA8-18405F4D07D3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57" y="1957651"/>
            <a:ext cx="6372225" cy="264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31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452650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Tâm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I(1; 1).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Sự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Chiều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366" b="-165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Thực hành 2 trang 30 Toán 12 Tập 1 Chân trời sáng tạo | Giải Toán 12">
            <a:extLst>
              <a:ext uri="{FF2B5EF4-FFF2-40B4-BE49-F238E27FC236}">
                <a16:creationId xmlns:a16="http://schemas.microsoft.com/office/drawing/2014/main" id="{4D96986A-083E-4DAA-86B8-AF85288279E2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02" y="1533378"/>
            <a:ext cx="4391963" cy="4550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42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452650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3400" dirty="0" err="1"/>
                  <a:t>Đạo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hàm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−1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400" dirty="0"/>
                  <a:t>. </a:t>
                </a:r>
                <a:r>
                  <a:rPr lang="en-US" sz="3400" dirty="0" err="1"/>
                  <a:t>Vì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4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với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mọi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nên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hàm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nghịch</a:t>
                </a:r>
                <a:r>
                  <a:rPr lang="en-US" sz="3400" dirty="0"/>
                  <a:t> </a:t>
                </a:r>
                <a:r>
                  <a:rPr lang="en-US" sz="3400" dirty="0" err="1"/>
                  <a:t>biến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trên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mỗi</a:t>
                </a:r>
                <a:r>
                  <a:rPr lang="en-US" sz="3400" dirty="0"/>
                  <a:t> </a:t>
                </a:r>
                <a:r>
                  <a:rPr lang="en-US" sz="3400" dirty="0" err="1"/>
                  <a:t>khoảng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và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func>
                          <m:func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3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400" dirty="0" err="1"/>
                  <a:t>Tiệm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cận</a:t>
                </a:r>
                <a:r>
                  <a:rPr lang="en-US" sz="3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400" dirty="0"/>
                  <a:t>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400"/>
                      <m:t>li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m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r>
                      <a:rPr lang="en-US" sz="3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400"/>
                      <m:t>li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m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3400"/>
                      <m:t>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m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3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400"/>
                      <m:t>li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m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/>
                  <a:t>. </a:t>
                </a:r>
                <a:r>
                  <a:rPr lang="en-US" sz="3400" dirty="0" err="1"/>
                  <a:t>Suy</a:t>
                </a:r>
                <a:r>
                  <a:rPr lang="en-US" sz="3400" dirty="0"/>
                  <a:t> ra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tiệm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cận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ngang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đồ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thị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hàm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400" dirty="0"/>
                  <a:t>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400"/>
                      <m:t>li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m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sup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3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400"/>
                      <m:t>li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m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sup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3400" i="1">
                        <a:latin typeface="Cambria Math" panose="02040503050406030204" pitchFamily="18" charset="0"/>
                      </a:rPr>
                      <m:t>=−∞</m:t>
                    </m:r>
                    <m:func>
                      <m:func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3400"/>
                      <m:t>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m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sup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3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400"/>
                      <m:t>li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m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sup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34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3400" dirty="0"/>
                  <a:t>. </a:t>
                </a:r>
                <a:r>
                  <a:rPr lang="en-US" sz="3400" dirty="0" err="1"/>
                  <a:t>Suy</a:t>
                </a:r>
                <a:r>
                  <a:rPr lang="en-US" sz="3400" dirty="0"/>
                  <a:t> ra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thắng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tiệm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cận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đứng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đồ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thị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hàm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366" r="-31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429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452650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907439-47CF-4CFD-8514-9B0BC85B8E26}"/>
              </a:ext>
            </a:extLst>
          </p:cNvPr>
          <p:cNvSpPr txBox="1">
            <a:spLocks/>
          </p:cNvSpPr>
          <p:nvPr/>
        </p:nvSpPr>
        <p:spPr>
          <a:xfrm>
            <a:off x="386636" y="884836"/>
            <a:ext cx="11637062" cy="5884938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r>
              <a:rPr lang="en-US" b="1" dirty="0"/>
              <a:t>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600" dirty="0" err="1"/>
              <a:t>Bảng</a:t>
            </a:r>
            <a:r>
              <a:rPr lang="en-US" sz="2600" dirty="0"/>
              <a:t> </a:t>
            </a:r>
            <a:r>
              <a:rPr lang="en-US" sz="2600" dirty="0" err="1"/>
              <a:t>biến</a:t>
            </a:r>
            <a:r>
              <a:rPr lang="en-US" sz="2600" dirty="0"/>
              <a:t> </a:t>
            </a:r>
            <a:r>
              <a:rPr lang="en-US" sz="2600" dirty="0" err="1"/>
              <a:t>thiên</a:t>
            </a:r>
            <a:r>
              <a:rPr lang="en-US" sz="2600" dirty="0"/>
              <a:t>:</a:t>
            </a:r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qua </a:t>
            </a:r>
            <a:r>
              <a:rPr lang="en-US" sz="2600" dirty="0" err="1"/>
              <a:t>gốc</a:t>
            </a:r>
            <a:r>
              <a:rPr lang="en-US" sz="2600" dirty="0"/>
              <a:t> </a:t>
            </a:r>
            <a:r>
              <a:rPr lang="en-US" sz="2600" dirty="0" err="1"/>
              <a:t>tọa</a:t>
            </a:r>
            <a:r>
              <a:rPr lang="en-US" sz="2600" dirty="0"/>
              <a:t> </a:t>
            </a:r>
            <a:r>
              <a:rPr lang="en-US" sz="2600" dirty="0" err="1"/>
              <a:t>độ</a:t>
            </a:r>
            <a:r>
              <a:rPr lang="en-US" sz="2600" dirty="0"/>
              <a:t> O(0; 0)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điểm</a:t>
            </a:r>
            <a:r>
              <a:rPr lang="en-US" sz="2600" dirty="0"/>
              <a:t> (1; 1).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biểu</a:t>
            </a:r>
            <a:r>
              <a:rPr lang="en-US" sz="2600" dirty="0"/>
              <a:t> </a:t>
            </a:r>
            <a:r>
              <a:rPr lang="en-US" sz="2600" dirty="0" err="1"/>
              <a:t>diễn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dưới</a:t>
            </a:r>
            <a:r>
              <a:rPr lang="en-US" sz="2600" dirty="0"/>
              <a:t> </a:t>
            </a:r>
            <a:r>
              <a:rPr lang="en-US" sz="2600" dirty="0" err="1"/>
              <a:t>đây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12" name="Picture 11" descr="Thực hành 2 trang 30 Toán 12 Tập 1 Chân trời sáng tạo | Giải Toán 12">
            <a:extLst>
              <a:ext uri="{FF2B5EF4-FFF2-40B4-BE49-F238E27FC236}">
                <a16:creationId xmlns:a16="http://schemas.microsoft.com/office/drawing/2014/main" id="{376486CE-72F5-4A7E-B8C1-31007461E6DB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25" y="2398130"/>
            <a:ext cx="5023766" cy="261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Thực hành 2 trang 30 Toán 12 Tập 1 Chân trời sáng tạo | Giải Toán 12">
            <a:extLst>
              <a:ext uri="{FF2B5EF4-FFF2-40B4-BE49-F238E27FC236}">
                <a16:creationId xmlns:a16="http://schemas.microsoft.com/office/drawing/2014/main" id="{86199D3F-45C5-421E-842E-257D650ABC5A}"/>
              </a:ext>
            </a:extLst>
          </p:cNvPr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11" y="1029950"/>
            <a:ext cx="4706040" cy="4329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830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452650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4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7000" b="1" dirty="0"/>
                  <a:t>Lời </a:t>
                </a:r>
                <a:r>
                  <a:rPr lang="en-US" sz="7000" b="1" dirty="0" err="1"/>
                  <a:t>giải</a:t>
                </a:r>
                <a:r>
                  <a:rPr lang="en-US" sz="7000" b="1" dirty="0"/>
                  <a:t> </a:t>
                </a:r>
                <a:endParaRPr lang="en-US" sz="7000" dirty="0"/>
              </a:p>
              <a:p>
                <a:pPr>
                  <a:lnSpc>
                    <a:spcPct val="170000"/>
                  </a:lnSpc>
                </a:pPr>
                <a:r>
                  <a:rPr lang="en-US" sz="6000" dirty="0" err="1"/>
                  <a:t>Tâm</a:t>
                </a:r>
                <a:r>
                  <a:rPr lang="en-US" sz="6000" dirty="0"/>
                  <a:t> </a:t>
                </a:r>
                <a:r>
                  <a:rPr lang="en-US" sz="6000" dirty="0" err="1"/>
                  <a:t>đối</a:t>
                </a:r>
                <a:r>
                  <a:rPr lang="en-US" sz="6000" dirty="0"/>
                  <a:t> </a:t>
                </a:r>
                <a:r>
                  <a:rPr lang="en-US" sz="6000" dirty="0" err="1"/>
                  <a:t>xứng</a:t>
                </a:r>
                <a:r>
                  <a:rPr lang="en-US" sz="6000" dirty="0"/>
                  <a:t> </a:t>
                </a:r>
                <a:r>
                  <a:rPr lang="en-US" sz="6000" dirty="0" err="1"/>
                  <a:t>của</a:t>
                </a:r>
                <a:r>
                  <a:rPr lang="en-US" sz="6000" dirty="0"/>
                  <a:t> </a:t>
                </a:r>
                <a:r>
                  <a:rPr lang="en-US" sz="6000" dirty="0" err="1"/>
                  <a:t>đồ</a:t>
                </a:r>
                <a:r>
                  <a:rPr lang="en-US" sz="6000" dirty="0"/>
                  <a:t> </a:t>
                </a:r>
                <a:r>
                  <a:rPr lang="en-US" sz="6000" dirty="0" err="1"/>
                  <a:t>thị</a:t>
                </a:r>
                <a:r>
                  <a:rPr lang="en-US" sz="6000" dirty="0"/>
                  <a:t> </a:t>
                </a:r>
                <a:r>
                  <a:rPr lang="en-US" sz="6000" dirty="0" err="1"/>
                  <a:t>hàm</a:t>
                </a:r>
                <a:r>
                  <a:rPr lang="en-US" sz="6000" dirty="0"/>
                  <a:t> </a:t>
                </a:r>
                <a:r>
                  <a:rPr lang="en-US" sz="6000" dirty="0" err="1"/>
                  <a:t>số</a:t>
                </a:r>
                <a:r>
                  <a:rPr lang="en-US" sz="6000" dirty="0"/>
                  <a:t> </a:t>
                </a:r>
                <a:r>
                  <a:rPr lang="en-US" sz="6000" dirty="0" err="1"/>
                  <a:t>là</a:t>
                </a:r>
                <a:r>
                  <a:rPr lang="en-US" sz="6000" dirty="0"/>
                  <a:t> </a:t>
                </a:r>
                <a:r>
                  <a:rPr lang="en-US" sz="6000" dirty="0" err="1"/>
                  <a:t>điếm</a:t>
                </a:r>
                <a:r>
                  <a:rPr lang="en-US" sz="6000" dirty="0"/>
                  <a:t> 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6000" dirty="0"/>
                  <a:t>. </a:t>
                </a:r>
                <a:r>
                  <a:rPr lang="en-US" sz="6000" dirty="0" err="1"/>
                  <a:t>Các</a:t>
                </a:r>
                <a:r>
                  <a:rPr lang="en-US" sz="6000" dirty="0"/>
                  <a:t> </a:t>
                </a:r>
                <a:r>
                  <a:rPr lang="en-US" sz="6000" dirty="0" err="1"/>
                  <a:t>trục</a:t>
                </a:r>
                <a:r>
                  <a:rPr lang="en-US" sz="6000" dirty="0"/>
                  <a:t> </a:t>
                </a:r>
                <a:r>
                  <a:rPr lang="en-US" sz="6000" dirty="0" err="1"/>
                  <a:t>đối</a:t>
                </a:r>
                <a:r>
                  <a:rPr lang="en-US" sz="6000" dirty="0"/>
                  <a:t> </a:t>
                </a:r>
                <a:r>
                  <a:rPr lang="en-US" sz="6000" dirty="0" err="1"/>
                  <a:t>xứng</a:t>
                </a:r>
                <a:r>
                  <a:rPr lang="en-US" sz="6000" dirty="0"/>
                  <a:t> </a:t>
                </a:r>
                <a:r>
                  <a:rPr lang="en-US" sz="6000" dirty="0" err="1"/>
                  <a:t>của</a:t>
                </a:r>
                <a:r>
                  <a:rPr lang="en-US" sz="6000" dirty="0"/>
                  <a:t> </a:t>
                </a:r>
                <a:r>
                  <a:rPr lang="en-US" sz="6000" dirty="0" err="1"/>
                  <a:t>đồ</a:t>
                </a:r>
                <a:r>
                  <a:rPr lang="en-US" sz="6000" dirty="0"/>
                  <a:t> </a:t>
                </a:r>
                <a:r>
                  <a:rPr lang="en-US" sz="6000" dirty="0" err="1"/>
                  <a:t>thị</a:t>
                </a:r>
                <a:r>
                  <a:rPr lang="en-US" sz="6000" dirty="0"/>
                  <a:t> </a:t>
                </a:r>
                <a:r>
                  <a:rPr lang="en-US" sz="6000" dirty="0" err="1"/>
                  <a:t>hàm</a:t>
                </a:r>
                <a:r>
                  <a:rPr lang="en-US" sz="6000" dirty="0"/>
                  <a:t> </a:t>
                </a:r>
                <a:r>
                  <a:rPr lang="en-US" sz="6000" dirty="0" err="1"/>
                  <a:t>số</a:t>
                </a:r>
                <a:r>
                  <a:rPr lang="en-US" sz="6000" dirty="0"/>
                  <a:t> </a:t>
                </a:r>
                <a:r>
                  <a:rPr lang="en-US" sz="6000" dirty="0" err="1"/>
                  <a:t>là</a:t>
                </a:r>
                <a:r>
                  <a:rPr lang="en-US" sz="6000" dirty="0"/>
                  <a:t> </a:t>
                </a:r>
                <a:r>
                  <a:rPr lang="en-US" sz="6000" dirty="0" err="1"/>
                  <a:t>hai</a:t>
                </a:r>
                <a:r>
                  <a:rPr lang="en-US" sz="6000" dirty="0"/>
                  <a:t> </a:t>
                </a:r>
                <a:r>
                  <a:rPr lang="en-US" sz="6000" dirty="0" err="1"/>
                  <a:t>đường</a:t>
                </a:r>
                <a:r>
                  <a:rPr lang="en-US" sz="6000" dirty="0"/>
                  <a:t> </a:t>
                </a:r>
                <a:r>
                  <a:rPr lang="en-US" sz="6000" dirty="0" err="1"/>
                  <a:t>phân</a:t>
                </a:r>
                <a:r>
                  <a:rPr lang="en-US" sz="6000" dirty="0"/>
                  <a:t> </a:t>
                </a:r>
                <a:r>
                  <a:rPr lang="en-US" sz="6000" dirty="0" err="1"/>
                  <a:t>giác</a:t>
                </a:r>
                <a:r>
                  <a:rPr lang="en-US" sz="6000" dirty="0"/>
                  <a:t> </a:t>
                </a:r>
                <a:r>
                  <a:rPr lang="en-US" sz="6000" dirty="0" err="1"/>
                  <a:t>của</a:t>
                </a:r>
                <a:r>
                  <a:rPr lang="en-US" sz="6000" dirty="0"/>
                  <a:t> </a:t>
                </a:r>
                <a:r>
                  <a:rPr lang="en-US" sz="6000" dirty="0" err="1"/>
                  <a:t>các</a:t>
                </a:r>
                <a:r>
                  <a:rPr lang="en-US" sz="6000" dirty="0"/>
                  <a:t> </a:t>
                </a:r>
                <a:r>
                  <a:rPr lang="en-US" sz="6000" dirty="0" err="1"/>
                  <a:t>góc</a:t>
                </a:r>
                <a:r>
                  <a:rPr lang="en-US" sz="6000" dirty="0"/>
                  <a:t> </a:t>
                </a:r>
                <a:r>
                  <a:rPr lang="en-US" sz="6000" dirty="0" err="1"/>
                  <a:t>tạo</a:t>
                </a:r>
                <a:r>
                  <a:rPr lang="en-US" sz="6000" dirty="0"/>
                  <a:t> </a:t>
                </a:r>
                <a:r>
                  <a:rPr lang="en-US" sz="6000" dirty="0" err="1"/>
                  <a:t>bởi</a:t>
                </a:r>
                <a:r>
                  <a:rPr lang="en-US" sz="6000" dirty="0"/>
                  <a:t> </a:t>
                </a:r>
                <a:r>
                  <a:rPr lang="en-US" sz="6000" dirty="0" err="1"/>
                  <a:t>hai</a:t>
                </a:r>
                <a:r>
                  <a:rPr lang="en-US" sz="6000" dirty="0"/>
                  <a:t> </a:t>
                </a:r>
                <a:r>
                  <a:rPr lang="en-US" sz="6000" dirty="0" err="1"/>
                  <a:t>đường</a:t>
                </a:r>
                <a:r>
                  <a:rPr lang="en-US" sz="6000" dirty="0"/>
                  <a:t> </a:t>
                </a:r>
                <a:r>
                  <a:rPr lang="en-US" sz="6000" dirty="0" err="1"/>
                  <a:t>tiệm</a:t>
                </a:r>
                <a:r>
                  <a:rPr lang="en-US" sz="6000" dirty="0"/>
                  <a:t> </a:t>
                </a:r>
                <a:r>
                  <a:rPr lang="en-US" sz="6000" dirty="0" err="1"/>
                  <a:t>cận</a:t>
                </a:r>
                <a:r>
                  <a:rPr lang="en-US" sz="6000" dirty="0"/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/>
                  <a:t> </a:t>
                </a:r>
                <a:r>
                  <a:rPr lang="en-US" sz="6000" dirty="0" err="1"/>
                  <a:t>và</a:t>
                </a:r>
                <a:r>
                  <a:rPr lang="en-US" sz="6000" dirty="0"/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6000" dirty="0"/>
                  <a:t>c)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6000" dirty="0"/>
              </a:p>
              <a:p>
                <a:pPr>
                  <a:lnSpc>
                    <a:spcPct val="170000"/>
                  </a:lnSpc>
                </a:pPr>
                <a:r>
                  <a:rPr lang="en-US" sz="6000" dirty="0" err="1"/>
                  <a:t>Tập</a:t>
                </a:r>
                <a:r>
                  <a:rPr lang="en-US" sz="6000" dirty="0"/>
                  <a:t> </a:t>
                </a:r>
                <a:r>
                  <a:rPr lang="en-US" sz="6000" dirty="0" err="1"/>
                  <a:t>xác</a:t>
                </a:r>
                <a:r>
                  <a:rPr lang="en-US" sz="6000" dirty="0"/>
                  <a:t> </a:t>
                </a:r>
                <a:r>
                  <a:rPr lang="en-US" sz="6000" dirty="0" err="1"/>
                  <a:t>định</a:t>
                </a:r>
                <a:r>
                  <a:rPr lang="en-US" sz="6000" dirty="0"/>
                  <a:t>: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6000" dirty="0" err="1"/>
                  <a:t>Sự</a:t>
                </a:r>
                <a:r>
                  <a:rPr lang="en-US" sz="6000" dirty="0"/>
                  <a:t> </a:t>
                </a:r>
                <a:r>
                  <a:rPr lang="en-US" sz="6000" dirty="0" err="1"/>
                  <a:t>biến</a:t>
                </a:r>
                <a:r>
                  <a:rPr lang="en-US" sz="6000" dirty="0"/>
                  <a:t> </a:t>
                </a:r>
                <a:r>
                  <a:rPr lang="en-US" sz="6000" dirty="0" err="1"/>
                  <a:t>thiên</a:t>
                </a:r>
                <a:r>
                  <a:rPr lang="en-US" sz="6000" dirty="0"/>
                  <a:t>: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6000" dirty="0" err="1"/>
                  <a:t>Chiều</a:t>
                </a:r>
                <a:r>
                  <a:rPr lang="en-US" sz="6000" dirty="0"/>
                  <a:t> </a:t>
                </a:r>
                <a:r>
                  <a:rPr lang="en-US" sz="6000" dirty="0" err="1"/>
                  <a:t>biến</a:t>
                </a:r>
                <a:r>
                  <a:rPr lang="en-US" sz="6000" dirty="0"/>
                  <a:t> </a:t>
                </a:r>
                <a:r>
                  <a:rPr lang="en-US" sz="6000" dirty="0" err="1"/>
                  <a:t>thiên</a:t>
                </a:r>
                <a:r>
                  <a:rPr lang="en-US" sz="6000" dirty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3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40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452650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r>
                  <a:rPr lang="en-US" sz="2600" b="1" dirty="0"/>
                  <a:t> 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Đạo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(2−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/>
                  <a:t>. Vi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mọi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≠2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nên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mỗi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 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=−1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600"/>
                      <m:t>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6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Suy</a:t>
                </a:r>
                <a:r>
                  <a:rPr lang="en-US" sz="2600" dirty="0"/>
                  <a:t> ra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thắng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ngang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=+∞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600"/>
                      <m:t>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600"/>
                      <m:t>li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m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US" sz="26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 </a:t>
                </a:r>
                <a:r>
                  <a:rPr lang="en-US" sz="2600" dirty="0" err="1"/>
                  <a:t>Suy</a:t>
                </a:r>
                <a:r>
                  <a:rPr lang="en-US" sz="2600" dirty="0"/>
                  <a:t> ra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thằng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đứng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.</a:t>
                </a:r>
                <a:br>
                  <a:rPr lang="en-US" sz="2600" dirty="0"/>
                </a:br>
                <a:endParaRPr lang="en-US" sz="2600" dirty="0"/>
              </a:p>
              <a:p>
                <a:pPr>
                  <a:lnSpc>
                    <a:spcPct val="170000"/>
                  </a:lnSpc>
                </a:pPr>
                <a:endParaRPr lang="en-US" sz="26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3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61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452650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r>
                  <a:rPr lang="en-US" sz="2600" b="1" dirty="0"/>
                  <a:t> 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Bảng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thiên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Ox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(- 5; 0), </a:t>
                </a:r>
                <a:r>
                  <a:rPr lang="en-US" sz="2400" dirty="0" err="1"/>
                  <a:t>giao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Oy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diễn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đây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2907439-47CF-4CFD-8514-9B0BC85B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6" y="884836"/>
                <a:ext cx="11637062" cy="5884938"/>
              </a:xfrm>
              <a:prstGeom prst="rect">
                <a:avLst/>
              </a:prstGeom>
              <a:blipFill>
                <a:blip r:embed="rId7"/>
                <a:stretch>
                  <a:fillRect l="-3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hực hành 2 trang 30 Toán 12 Tập 1 Chân trời sáng tạo | Giải Toán 12">
            <a:extLst>
              <a:ext uri="{FF2B5EF4-FFF2-40B4-BE49-F238E27FC236}">
                <a16:creationId xmlns:a16="http://schemas.microsoft.com/office/drawing/2014/main" id="{12ED40A0-DD05-4148-81FE-C3E5083B24F4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71" y="1993090"/>
            <a:ext cx="6013645" cy="214204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623A76-A510-373D-D1CA-D8F910D51603}"/>
              </a:ext>
            </a:extLst>
          </p:cNvPr>
          <p:cNvSpPr txBox="1"/>
          <p:nvPr/>
        </p:nvSpPr>
        <p:spPr>
          <a:xfrm>
            <a:off x="558549" y="5596798"/>
            <a:ext cx="61170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938282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E1D6C2-6EB1-44E3-9C79-A9CBDB43B2D4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E1E42B3C-1710-498B-BF86-453D4970ABB9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9782DA37-DB10-404C-A89D-3A9CDC423177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212DF28D-AB53-4018-B4D7-925EB9CFDA8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501AEB9F-FE47-4F6D-A18C-8C3F2986AE1C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FB49F792-300A-4745-A97C-EFEFC3CB633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D46D9892-DB34-45CE-B26B-55E237426C89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69109D89-281D-4ABF-BE64-96CB1E132A5F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A59C3C9A-F93C-4F74-89B7-E3A805E20D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C8E5D8F7-D2A4-4909-8267-30DC044A2DA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BF27D719-0E00-4B63-893A-DDD83F4DBB07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8EAD5930-A018-4756-B8B3-E81D88D431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B5B4F449-5CD3-4858-BD80-4AC82A5499BF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84C590C5-F027-4992-B4C7-0124EE2373E3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72F79026-02AA-4443-B3B1-AA5C26008B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33E3357F-3CD7-42E4-B621-3BA64901FB9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D5BD1EB9-232E-42AA-90F6-C15C3535DA3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82C50209-EF6F-4ED9-8FF1-14B1DE3AFC1B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A11DBF12-5F7C-40E5-BA62-D9839BC7DC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4541" y="1971960"/>
                <a:ext cx="6584544" cy="119326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KHẢO SÁT HÀM SỐ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≠0,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9" name="Content Placeholder 2">
                <a:extLst>
                  <a:ext uri="{FF2B5EF4-FFF2-40B4-BE49-F238E27FC236}">
                    <a16:creationId xmlns:a16="http://schemas.microsoft.com/office/drawing/2014/main" id="{A11DBF12-5F7C-40E5-BA62-D9839BC7D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541" y="1971960"/>
                <a:ext cx="6584544" cy="1193263"/>
              </a:xfrm>
              <a:prstGeom prst="rect">
                <a:avLst/>
              </a:prstGeom>
              <a:blipFill>
                <a:blip r:embed="rId6"/>
                <a:stretch>
                  <a:fillRect l="-1016" t="-909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D1617D1E-8C48-42BF-96C4-F6DFAD85EF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83784" y="1342611"/>
                <a:ext cx="6114156" cy="462994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  <a:prstDash val="sysDot"/>
              </a:ln>
            </p:spPr>
            <p:txBody>
              <a:bodyPr vert="horz" lIns="132076" tIns="66038" rIns="132076" bIns="66038" rtlCol="0">
                <a:normAutofit fontScale="5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KHẢO SÁT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≠0,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D1617D1E-8C48-42BF-96C4-F6DFAD85E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784" y="1342611"/>
                <a:ext cx="6114156" cy="462994"/>
              </a:xfrm>
              <a:prstGeom prst="rect">
                <a:avLst/>
              </a:prstGeom>
              <a:blipFill>
                <a:blip r:embed="rId7"/>
                <a:stretch>
                  <a:fillRect l="-199" t="-7895"/>
                </a:stretch>
              </a:blipFill>
              <a:ln>
                <a:noFill/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68302" cy="6858000"/>
          </a:xfrm>
          <a:custGeom>
            <a:avLst/>
            <a:gdLst/>
            <a:ahLst/>
            <a:cxnLst/>
            <a:rect l="l" t="t" r="r" b="b"/>
            <a:pathLst>
              <a:path w="2997630" h="10369159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973" y="35902"/>
            <a:ext cx="1179725" cy="1148595"/>
          </a:xfrm>
          <a:custGeom>
            <a:avLst/>
            <a:gdLst/>
            <a:ahLst/>
            <a:cxnLst/>
            <a:rect l="l" t="t" r="r" b="b"/>
            <a:pathLst>
              <a:path w="3519098" h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88916A-CA68-E2FA-8BD6-237DC81D2B9D}"/>
              </a:ext>
            </a:extLst>
          </p:cNvPr>
          <p:cNvGrpSpPr/>
          <p:nvPr/>
        </p:nvGrpSpPr>
        <p:grpSpPr>
          <a:xfrm>
            <a:off x="386636" y="-40946"/>
            <a:ext cx="4452650" cy="2617576"/>
            <a:chOff x="3307257" y="1061902"/>
            <a:chExt cx="3502976" cy="3169677"/>
          </a:xfrm>
        </p:grpSpPr>
        <p:grpSp>
          <p:nvGrpSpPr>
            <p:cNvPr id="6" name="Group 161">
              <a:extLst>
                <a:ext uri="{FF2B5EF4-FFF2-40B4-BE49-F238E27FC236}">
                  <a16:creationId xmlns:a16="http://schemas.microsoft.com/office/drawing/2014/main" id="{BE2A117C-08A4-14E6-18A4-9DE9432E758A}"/>
                </a:ext>
              </a:extLst>
            </p:cNvPr>
            <p:cNvGrpSpPr/>
            <p:nvPr/>
          </p:nvGrpSpPr>
          <p:grpSpPr>
            <a:xfrm>
              <a:off x="3307257" y="1218319"/>
              <a:ext cx="3502976" cy="901270"/>
              <a:chOff x="0" y="0"/>
              <a:chExt cx="2317607" cy="406456"/>
            </a:xfrm>
          </p:grpSpPr>
          <p:sp>
            <p:nvSpPr>
              <p:cNvPr id="7" name="Freeform 162">
                <a:extLst>
                  <a:ext uri="{FF2B5EF4-FFF2-40B4-BE49-F238E27FC236}">
                    <a16:creationId xmlns:a16="http://schemas.microsoft.com/office/drawing/2014/main" id="{8DC5D6DF-0F21-3255-8CD1-3CF601C494EF}"/>
                  </a:ext>
                </a:extLst>
              </p:cNvPr>
              <p:cNvSpPr/>
              <p:nvPr/>
            </p:nvSpPr>
            <p:spPr>
              <a:xfrm>
                <a:off x="0" y="0"/>
                <a:ext cx="2317607" cy="406456"/>
              </a:xfrm>
              <a:custGeom>
                <a:avLst/>
                <a:gdLst/>
                <a:ahLst/>
                <a:cxnLst/>
                <a:rect l="l" t="t" r="r" b="b"/>
                <a:pathLst>
                  <a:path w="2317607" h="406456">
                    <a:moveTo>
                      <a:pt x="100433" y="0"/>
                    </a:moveTo>
                    <a:lnTo>
                      <a:pt x="2217174" y="0"/>
                    </a:lnTo>
                    <a:cubicBezTo>
                      <a:pt x="2272642" y="0"/>
                      <a:pt x="2317607" y="44965"/>
                      <a:pt x="2317607" y="100433"/>
                    </a:cubicBezTo>
                    <a:lnTo>
                      <a:pt x="2317607" y="306023"/>
                    </a:lnTo>
                    <a:cubicBezTo>
                      <a:pt x="2317607" y="332659"/>
                      <a:pt x="2307026" y="358205"/>
                      <a:pt x="2288191" y="377039"/>
                    </a:cubicBezTo>
                    <a:cubicBezTo>
                      <a:pt x="2269356" y="395874"/>
                      <a:pt x="2243811" y="406456"/>
                      <a:pt x="2217174" y="406456"/>
                    </a:cubicBezTo>
                    <a:lnTo>
                      <a:pt x="100433" y="406456"/>
                    </a:lnTo>
                    <a:cubicBezTo>
                      <a:pt x="73796" y="406456"/>
                      <a:pt x="48251" y="395874"/>
                      <a:pt x="29416" y="377039"/>
                    </a:cubicBezTo>
                    <a:cubicBezTo>
                      <a:pt x="10581" y="358205"/>
                      <a:pt x="0" y="332659"/>
                      <a:pt x="0" y="306023"/>
                    </a:cubicBezTo>
                    <a:lnTo>
                      <a:pt x="0" y="100433"/>
                    </a:lnTo>
                    <a:cubicBezTo>
                      <a:pt x="0" y="73796"/>
                      <a:pt x="10581" y="48251"/>
                      <a:pt x="29416" y="29416"/>
                    </a:cubicBezTo>
                    <a:cubicBezTo>
                      <a:pt x="48251" y="10581"/>
                      <a:pt x="73796" y="0"/>
                      <a:pt x="100433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839C8CF5-7D02-7911-6056-4EEFDF0738B7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317607" cy="435031"/>
              </a:xfrm>
              <a:prstGeom prst="rect">
                <a:avLst/>
              </a:prstGeom>
            </p:spPr>
            <p:txBody>
              <a:bodyPr lIns="29667" tIns="29667" rIns="29667" bIns="29667" rtlCol="0" anchor="ctr"/>
              <a:lstStyle/>
              <a:p>
                <a:pPr algn="ctr">
                  <a:lnSpc>
                    <a:spcPts val="1773"/>
                  </a:lnSpc>
                </a:pPr>
                <a:endParaRPr sz="4400"/>
              </a:p>
            </p:txBody>
          </p:sp>
        </p:grpSp>
        <p:sp>
          <p:nvSpPr>
            <p:cNvPr id="9" name="TextBox 4"/>
            <p:cNvSpPr txBox="1"/>
            <p:nvPr/>
          </p:nvSpPr>
          <p:spPr>
            <a:xfrm>
              <a:off x="3831271" y="1061902"/>
              <a:ext cx="2454947" cy="31696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Thực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</a:t>
              </a:r>
              <a:r>
                <a:rPr lang="en-US" sz="4400" dirty="0" err="1">
                  <a:solidFill>
                    <a:srgbClr val="3333FF"/>
                  </a:solidFill>
                  <a:latin typeface="TAN Ashford"/>
                </a:rPr>
                <a:t>hành</a:t>
              </a:r>
              <a:r>
                <a:rPr lang="en-US" sz="4400" dirty="0">
                  <a:solidFill>
                    <a:srgbClr val="3333FF"/>
                  </a:solidFill>
                  <a:latin typeface="TAN Ashford"/>
                </a:rPr>
                <a:t> 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7190A-1BA9-FAC0-7EF2-D1388965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18639">
            <a:off x="10967134" y="5723181"/>
            <a:ext cx="1141198" cy="101504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907439-47CF-4CFD-8514-9B0BC85B8E26}"/>
              </a:ext>
            </a:extLst>
          </p:cNvPr>
          <p:cNvSpPr txBox="1">
            <a:spLocks/>
          </p:cNvSpPr>
          <p:nvPr/>
        </p:nvSpPr>
        <p:spPr>
          <a:xfrm>
            <a:off x="386636" y="884836"/>
            <a:ext cx="11637062" cy="5884938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600" b="1" dirty="0"/>
              <a:t>Lời </a:t>
            </a:r>
            <a:r>
              <a:rPr lang="en-US" sz="2600" b="1" dirty="0" err="1"/>
              <a:t>giải</a:t>
            </a:r>
            <a:r>
              <a:rPr lang="en-US" sz="2600" b="1" dirty="0"/>
              <a:t> </a:t>
            </a:r>
            <a:endParaRPr lang="en-US" sz="26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xứng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I(2; – 1).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trục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xứng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tiệm</a:t>
            </a:r>
            <a:r>
              <a:rPr lang="en-US" sz="2400" dirty="0"/>
              <a:t> </a:t>
            </a:r>
            <a:r>
              <a:rPr lang="en-US" sz="2400" dirty="0" err="1"/>
              <a:t>cận</a:t>
            </a:r>
            <a:r>
              <a:rPr lang="en-US" sz="2400" dirty="0"/>
              <a:t> x = 2 </a:t>
            </a:r>
            <a:r>
              <a:rPr lang="en-US" sz="2400" dirty="0" err="1"/>
              <a:t>và</a:t>
            </a:r>
            <a:r>
              <a:rPr lang="en-US" sz="2400" dirty="0"/>
              <a:t> y = – 1.  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26BD9-1F75-43F0-9F51-A394DEFA42C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1383" y="1492964"/>
            <a:ext cx="5907536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07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4.3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5C404C84-81EF-4C20-A461-F2A30306B0E4}"/>
              </a:ext>
            </a:extLst>
          </p:cNvPr>
          <p:cNvSpPr/>
          <p:nvPr/>
        </p:nvSpPr>
        <p:spPr>
          <a:xfrm rot="-1135901">
            <a:off x="4298683" y="120276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96A44CD5-75F7-4737-AC30-21B9D80430BC}"/>
              </a:ext>
            </a:extLst>
          </p:cNvPr>
          <p:cNvSpPr/>
          <p:nvPr/>
        </p:nvSpPr>
        <p:spPr>
          <a:xfrm rot="813216">
            <a:off x="4778858" y="141344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1A45E4A0-40C9-459D-8832-22E1F8D4F4E0}"/>
              </a:ext>
            </a:extLst>
          </p:cNvPr>
          <p:cNvSpPr/>
          <p:nvPr/>
        </p:nvSpPr>
        <p:spPr>
          <a:xfrm rot="-1135901">
            <a:off x="7030134" y="4775563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4F5E6F2B-DEAC-4BA5-951A-07232DFCD559}"/>
              </a:ext>
            </a:extLst>
          </p:cNvPr>
          <p:cNvSpPr/>
          <p:nvPr/>
        </p:nvSpPr>
        <p:spPr>
          <a:xfrm rot="813216">
            <a:off x="7510309" y="498624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1414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Khảo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≠−1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141403"/>
              </a:xfrm>
              <a:prstGeom prst="rect">
                <a:avLst/>
              </a:prstGeom>
              <a:blipFill>
                <a:blip r:embed="rId3"/>
                <a:stretch>
                  <a:fillRect l="-62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821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1414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/>
                      <m:t>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ngang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=+∞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/>
                      <m:t>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/>
                      <m:t>li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Suy</a:t>
                </a:r>
                <a:r>
                  <a:rPr lang="en-US" dirty="0"/>
                  <a:t> ra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141403"/>
              </a:xfrm>
              <a:prstGeom prst="rect">
                <a:avLst/>
              </a:prstGeom>
              <a:blipFill>
                <a:blip r:embed="rId3"/>
                <a:stretch>
                  <a:fillRect l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372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1414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tại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giao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biểu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diễn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3.</a:t>
                </a:r>
              </a:p>
              <a:p>
                <a:r>
                  <a:rPr lang="en-US" sz="2400" dirty="0" err="1"/>
                  <a:t>Tâm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endParaRPr lang="en-US" sz="2400" dirty="0"/>
              </a:p>
              <a:p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xứng</a:t>
                </a:r>
                <a:endParaRPr lang="en-US" sz="2400" dirty="0"/>
              </a:p>
              <a:p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endParaRPr lang="en-US" sz="2400" dirty="0"/>
              </a:p>
              <a:p>
                <a:r>
                  <a:rPr lang="en-US" sz="2400" dirty="0"/>
                  <a:t>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góc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tạo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bởi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cận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141403"/>
              </a:xfrm>
              <a:prstGeom prst="rect">
                <a:avLst/>
              </a:prstGeom>
              <a:blipFill>
                <a:blip r:embed="rId3"/>
                <a:stretch>
                  <a:fillRect l="-39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487F91F-66C1-407B-8611-9C6EA5F15FB8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9859" y="1083212"/>
            <a:ext cx="3789460" cy="330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03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𝑐𝑥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≠0,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2600" dirty="0"/>
                  <a:t> 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a) </a:t>
                </a:r>
                <a:r>
                  <a:rPr lang="en-US" sz="2600" dirty="0" err="1"/>
                  <a:t>Nhận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đứng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ngang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tâm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xứng</a:t>
                </a:r>
                <a:r>
                  <a:rPr lang="en-US" sz="26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Nhận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hai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góc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bởi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đứng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tiệm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ngang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trục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xứng</a:t>
                </a:r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5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567162D7-DB4E-4F37-A8CD-333C9D24D9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8CDFAF-6A80-4B8D-84B8-3897973639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64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1414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Khảo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141403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34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14140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sz="3400" dirty="0" err="1"/>
                  <a:t>Tiệm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cận</a:t>
                </a:r>
                <a:r>
                  <a:rPr lang="en-US" sz="34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400" dirty="0"/>
                  <a:t>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400"/>
                      <m:t>li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m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r>
                      <a:rPr lang="en-US" sz="3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400"/>
                      <m:t>li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m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→−∞</m:t>
                        </m:r>
                      </m:sub>
                    </m:sSub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sz="3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3400"/>
                      <m:t>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m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3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400"/>
                      <m:t>li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m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sz="3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/>
                  <a:t>. </a:t>
                </a:r>
                <a:r>
                  <a:rPr lang="en-US" sz="3400" dirty="0" err="1"/>
                  <a:t>Suy</a:t>
                </a:r>
                <a:r>
                  <a:rPr lang="en-US" sz="3400" dirty="0"/>
                  <a:t> ra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tiệm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cận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ngang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đồ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thị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hàm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3400" dirty="0"/>
                  <a:t>Ta </a:t>
                </a:r>
                <a:r>
                  <a:rPr lang="en-US" sz="3400" dirty="0" err="1"/>
                  <a:t>có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400"/>
                      <m:t>li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m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3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400"/>
                      <m:t>li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m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num>
                                  <m:den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sz="3400" i="1">
                        <a:latin typeface="Cambria Math" panose="02040503050406030204" pitchFamily="18" charset="0"/>
                      </a:rPr>
                      <m:t>=−∞</m:t>
                    </m:r>
                    <m:func>
                      <m:func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3400"/>
                      <m:t>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m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3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400"/>
                      <m:t>li</m:t>
                    </m:r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400"/>
                          <m:t>m</m:t>
                        </m:r>
                      </m:e>
                      <m:sub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 lang="en-US" sz="34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3400" dirty="0"/>
                  <a:t>. </a:t>
                </a:r>
                <a:r>
                  <a:rPr lang="en-US" sz="3400" dirty="0" err="1"/>
                  <a:t>Suy</a:t>
                </a:r>
                <a:r>
                  <a:rPr lang="en-US" sz="3400" dirty="0"/>
                  <a:t> ra </a:t>
                </a:r>
                <a:r>
                  <a:rPr lang="en-US" sz="3400" dirty="0" err="1"/>
                  <a:t>đường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thẳng</a:t>
                </a:r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/>
                  <a:t> </a:t>
                </a:r>
                <a:r>
                  <a:rPr lang="en-US" sz="3400" dirty="0" err="1"/>
                  <a:t>là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tiệm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cận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đứng</a:t>
                </a:r>
                <a:r>
                  <a:rPr lang="en-US" sz="3400" dirty="0"/>
                  <a:t> </a:t>
                </a:r>
                <a:r>
                  <a:rPr lang="en-US" sz="3400" dirty="0" err="1"/>
                  <a:t>của</a:t>
                </a:r>
                <a:r>
                  <a:rPr lang="en-US" sz="3400" dirty="0"/>
                  <a:t> </a:t>
                </a:r>
                <a:r>
                  <a:rPr lang="en-US" sz="3400" dirty="0" err="1"/>
                  <a:t>đồ</a:t>
                </a:r>
                <a:r>
                  <a:rPr lang="en-US" sz="3400" dirty="0"/>
                  <a:t> </a:t>
                </a:r>
                <a:r>
                  <a:rPr lang="en-US" sz="3400" dirty="0" err="1"/>
                  <a:t>thị</a:t>
                </a:r>
                <a:r>
                  <a:rPr lang="en-US" sz="3400" dirty="0"/>
                  <a:t> </a:t>
                </a:r>
                <a:r>
                  <a:rPr lang="en-US" sz="3400" dirty="0" err="1"/>
                  <a:t>hàm</a:t>
                </a:r>
                <a:r>
                  <a:rPr lang="en-US" sz="3400" dirty="0"/>
                  <a:t> </a:t>
                </a:r>
                <a:r>
                  <a:rPr lang="en-US" sz="3400" dirty="0" err="1"/>
                  <a:t>số</a:t>
                </a:r>
                <a:r>
                  <a:rPr lang="en-US" sz="3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141403"/>
              </a:xfrm>
              <a:prstGeom prst="rect">
                <a:avLst/>
              </a:prstGeom>
              <a:blipFill>
                <a:blip r:embed="rId3"/>
                <a:stretch>
                  <a:fillRect l="-397" r="-113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61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5DAE-FB24-9546-A001-68834E94850F}"/>
              </a:ext>
            </a:extLst>
          </p:cNvPr>
          <p:cNvSpPr txBox="1">
            <a:spLocks/>
          </p:cNvSpPr>
          <p:nvPr/>
        </p:nvSpPr>
        <p:spPr>
          <a:xfrm>
            <a:off x="989779" y="860400"/>
            <a:ext cx="10739540" cy="5141403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r>
              <a:rPr lang="en-US" b="1" dirty="0"/>
              <a:t> </a:t>
            </a:r>
            <a:endParaRPr lang="en-US" dirty="0"/>
          </a:p>
          <a:p>
            <a:r>
              <a:rPr lang="en-US" sz="2600" dirty="0" err="1"/>
              <a:t>Bảng</a:t>
            </a:r>
            <a:r>
              <a:rPr lang="en-US" sz="2600" dirty="0"/>
              <a:t> </a:t>
            </a:r>
            <a:r>
              <a:rPr lang="en-US" sz="2600" dirty="0" err="1"/>
              <a:t>biến</a:t>
            </a:r>
            <a:r>
              <a:rPr lang="en-US" sz="2600" dirty="0"/>
              <a:t> </a:t>
            </a:r>
            <a:r>
              <a:rPr lang="en-US" sz="2600" dirty="0" err="1"/>
              <a:t>thiên</a:t>
            </a:r>
            <a:r>
              <a:rPr lang="en-US" sz="2600" dirty="0"/>
              <a:t>:				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thị</a:t>
            </a:r>
            <a:r>
              <a:rPr lang="en-US" sz="260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60D16-B0F7-4F10-B69E-A871914B2257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0158" y="2401400"/>
            <a:ext cx="6060635" cy="2059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0B35DA-28F2-4DEF-A47E-4870DCA47104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372" y="1702192"/>
            <a:ext cx="4793947" cy="380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68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1456</Words>
  <Application>Microsoft Office PowerPoint</Application>
  <PresentationFormat>Widescreen</PresentationFormat>
  <Paragraphs>184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TAN Ashford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2024-11-18T01:42:26Z</dcterms:modified>
</cp:coreProperties>
</file>