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01" r:id="rId2"/>
    <p:sldId id="257" r:id="rId3"/>
    <p:sldId id="284" r:id="rId4"/>
    <p:sldId id="285" r:id="rId5"/>
    <p:sldId id="313" r:id="rId6"/>
    <p:sldId id="289" r:id="rId7"/>
    <p:sldId id="315" r:id="rId8"/>
    <p:sldId id="348" r:id="rId9"/>
    <p:sldId id="321" r:id="rId10"/>
    <p:sldId id="318" r:id="rId11"/>
    <p:sldId id="325" r:id="rId12"/>
    <p:sldId id="331" r:id="rId13"/>
    <p:sldId id="326" r:id="rId14"/>
    <p:sldId id="329" r:id="rId15"/>
    <p:sldId id="332" r:id="rId16"/>
    <p:sldId id="333" r:id="rId17"/>
    <p:sldId id="311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7" r:id="rId26"/>
    <p:sldId id="343" r:id="rId27"/>
    <p:sldId id="344" r:id="rId28"/>
    <p:sldId id="345" r:id="rId29"/>
    <p:sldId id="346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6545" autoAdjust="0"/>
  </p:normalViewPr>
  <p:slideViewPr>
    <p:cSldViewPr snapToGrid="0" snapToObjects="1">
      <p:cViewPr varScale="1">
        <p:scale>
          <a:sx n="65" d="100"/>
          <a:sy n="65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click vào</a:t>
            </a:r>
            <a:r>
              <a:rPr lang="en-US" baseline="0"/>
              <a:t> các câu để hiện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1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5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2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6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1420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3978F-E48B-0D4A-2F5D-2397A1F738CA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duhome.com.vn/DHALesson?idGrade=19&amp;idSubject=1&amp;idSeries=117&amp;idTheme=979&amp;IdLevel=1&amp;idThemeServer=6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19872" y="2401696"/>
            <a:ext cx="65710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10: NEW WAYS TO LEARN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86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26721" y="366678"/>
            <a:ext cx="123783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ea typeface="Times New Roman" panose="02020603050405020304" pitchFamily="18" charset="0"/>
              </a:rPr>
              <a:t>Will</a:t>
            </a:r>
            <a:endParaRPr lang="en-US" sz="5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098168"/>
            <a:ext cx="9050036" cy="48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04387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930390"/>
            <a:ext cx="8762999" cy="53375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3546" y="226978"/>
            <a:ext cx="316490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ea typeface="Times New Roman" panose="02020603050405020304" pitchFamily="18" charset="0"/>
              </a:rPr>
              <a:t>Be going to</a:t>
            </a:r>
            <a:endParaRPr lang="en-US" sz="5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39385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621486" y="552140"/>
            <a:ext cx="357051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48440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69" y="121962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13569" y="255519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you going to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741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4.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68" y="3201526"/>
            <a:ext cx="7092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Fill in the blanks with the </a:t>
            </a:r>
          </a:p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correct form of </a:t>
            </a:r>
            <a:r>
              <a:rPr lang="en-US" sz="3000" i="1">
                <a:solidFill>
                  <a:srgbClr val="FF0000"/>
                </a:solidFill>
                <a:sym typeface="Wingdings" panose="05000000000000000000" pitchFamily="2" charset="2"/>
              </a:rPr>
              <a:t>be going to </a:t>
            </a:r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or </a:t>
            </a:r>
            <a:r>
              <a:rPr lang="en-US" sz="3000" i="1">
                <a:solidFill>
                  <a:srgbClr val="FF0000"/>
                </a:solidFill>
                <a:sym typeface="Wingdings" panose="05000000000000000000" pitchFamily="2" charset="2"/>
              </a:rPr>
              <a:t>will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443" y="411958"/>
            <a:ext cx="6480545" cy="583517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882538" y="781155"/>
            <a:ext cx="1465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59773" y="781155"/>
            <a:ext cx="18450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943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394" y="1429888"/>
            <a:ext cx="122110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/>
              <a:t>1. A: I have a plan to improve my grades.</a:t>
            </a:r>
            <a:br>
              <a:rPr lang="en-US" sz="3600"/>
            </a:br>
            <a:r>
              <a:rPr lang="en-US" sz="3600"/>
              <a:t>I __________________ study online after school.</a:t>
            </a:r>
            <a:br>
              <a:rPr lang="en-US" sz="3600"/>
            </a:br>
            <a:r>
              <a:rPr lang="en-US" sz="3600"/>
              <a:t>B: Really? I think online classes are boring. I don't think I</a:t>
            </a:r>
            <a:br>
              <a:rPr lang="en-US" sz="3600"/>
            </a:br>
            <a:r>
              <a:rPr lang="en-US" sz="3600"/>
              <a:t>__________________ try them.</a:t>
            </a:r>
            <a:br>
              <a:rPr lang="en-US" sz="3600"/>
            </a:br>
            <a:r>
              <a:rPr lang="en-US" sz="3600"/>
              <a:t>2. A: Tom and I have decided to try a new way to learn. We</a:t>
            </a:r>
            <a:br>
              <a:rPr lang="en-US" sz="3600"/>
            </a:br>
            <a:r>
              <a:rPr lang="en-US" sz="3600"/>
              <a:t>__________________ play a learning game called 4Class.</a:t>
            </a:r>
            <a:br>
              <a:rPr lang="en-US" sz="3600"/>
            </a:br>
            <a:r>
              <a:rPr lang="en-US" sz="3600"/>
              <a:t>B: This review says it's really diffcult and a bit boring.</a:t>
            </a:r>
            <a:br>
              <a:rPr lang="en-US" sz="3600"/>
            </a:br>
            <a:r>
              <a:rPr lang="en-US" sz="3600"/>
              <a:t>I don't think I __________________ download it.</a:t>
            </a:r>
            <a:br>
              <a:rPr lang="en-US" sz="3600"/>
            </a:b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801781" y="1999764"/>
            <a:ext cx="3389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'm/am going 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9700" y="3091881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‘ll/ will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06100" y="6290794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+mj-lt"/>
              </a:rPr>
              <a:t>will have </a:t>
            </a:r>
            <a:br>
              <a:rPr lang="en-US" sz="3400">
                <a:solidFill>
                  <a:srgbClr val="FF0000"/>
                </a:solidFill>
                <a:latin typeface="+mj-lt"/>
              </a:rPr>
            </a:br>
            <a:endParaRPr lang="en-US" sz="3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302" y="4124381"/>
            <a:ext cx="3686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‘re/are going to</a:t>
            </a:r>
            <a:br>
              <a:rPr lang="en-US" sz="3600" b="1">
                <a:solidFill>
                  <a:srgbClr val="FF0000"/>
                </a:solidFill>
              </a:rPr>
            </a:br>
            <a:br>
              <a:rPr lang="en-US" sz="3600" b="1">
                <a:solidFill>
                  <a:srgbClr val="FF0000"/>
                </a:solidFill>
              </a:rPr>
            </a:b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60434"/>
            <a:ext cx="1256011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>
                <a:solidFill>
                  <a:srgbClr val="0070C0"/>
                </a:solidFill>
                <a:latin typeface="+mj-lt"/>
              </a:rPr>
              <a:t>Fill in the blanks with a verb from the box and the correct form of </a:t>
            </a:r>
          </a:p>
          <a:p>
            <a:r>
              <a:rPr lang="en-US" sz="3400" b="1" i="1">
                <a:solidFill>
                  <a:srgbClr val="0070C0"/>
                </a:solidFill>
                <a:latin typeface="+mj-lt"/>
              </a:rPr>
              <a:t>be going to or will. </a:t>
            </a:r>
            <a:br>
              <a:rPr lang="en-US" sz="3400" b="1" i="1">
                <a:solidFill>
                  <a:srgbClr val="00B0F0"/>
                </a:solidFill>
                <a:latin typeface="+mj-lt"/>
              </a:rPr>
            </a:br>
            <a:endParaRPr lang="en-US" sz="3400" b="1" i="1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2875" y="800100"/>
            <a:ext cx="2762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2875" y="135255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62400" y="5287047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‘ll/ will</a:t>
            </a:r>
          </a:p>
        </p:txBody>
      </p:sp>
    </p:spTree>
    <p:extLst>
      <p:ext uri="{BB962C8B-B14F-4D97-AF65-F5344CB8AC3E}">
        <p14:creationId xmlns:p14="http://schemas.microsoft.com/office/powerpoint/2010/main" val="25468004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531" y="858949"/>
            <a:ext cx="122110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3600"/>
            </a:br>
            <a:r>
              <a:rPr lang="en-US" sz="3600"/>
              <a:t>3. A: Look! This e-learning app is so cheap – just two dollars!</a:t>
            </a:r>
            <a:br>
              <a:rPr lang="en-US" sz="3600"/>
            </a:br>
            <a:r>
              <a:rPr lang="en-US" sz="3600"/>
              <a:t>I think I __________________ download it.</a:t>
            </a:r>
            <a:br>
              <a:rPr lang="en-US" sz="3600"/>
            </a:br>
            <a:r>
              <a:rPr lang="en-US" sz="3600"/>
              <a:t>B: I know. I downloaded it last week. It's really cool.</a:t>
            </a:r>
            <a:br>
              <a:rPr lang="en-US" sz="3600"/>
            </a:br>
            <a:r>
              <a:rPr lang="en-US" sz="3600"/>
              <a:t>I __________________ use it this evening.</a:t>
            </a:r>
            <a:br>
              <a:rPr lang="en-US" sz="3600"/>
            </a:br>
            <a:r>
              <a:rPr lang="en-US" sz="3600"/>
              <a:t>4. A: What __________________ do tonight?</a:t>
            </a:r>
            <a:br>
              <a:rPr lang="en-US" sz="3600"/>
            </a:br>
            <a:r>
              <a:rPr lang="en-US" sz="3600"/>
              <a:t>B: I downloaded the new TeenTech podcast this morning.</a:t>
            </a:r>
            <a:br>
              <a:rPr lang="en-US" sz="3600"/>
            </a:br>
            <a:r>
              <a:rPr lang="en-US" sz="3600"/>
              <a:t>I __________________ listen to it later.</a:t>
            </a:r>
            <a:br>
              <a:rPr lang="en-US" sz="3600"/>
            </a:br>
            <a:r>
              <a:rPr lang="en-US" sz="3600"/>
              <a:t>A: That sounds good. Let me know if it's interesting.</a:t>
            </a:r>
            <a:br>
              <a:rPr lang="en-US" sz="3600"/>
            </a:br>
            <a:r>
              <a:rPr lang="en-US" sz="3600"/>
              <a:t>If it is, then I __________________ listen to it, too. </a:t>
            </a:r>
            <a:br>
              <a:rPr lang="en-US" sz="3600"/>
            </a:br>
            <a:endParaRPr lang="en-US" sz="3600"/>
          </a:p>
        </p:txBody>
      </p:sp>
      <p:sp>
        <p:nvSpPr>
          <p:cNvPr id="16" name="Rectangle 15"/>
          <p:cNvSpPr/>
          <p:nvPr/>
        </p:nvSpPr>
        <p:spPr>
          <a:xfrm>
            <a:off x="0" y="260434"/>
            <a:ext cx="1256011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>
                <a:solidFill>
                  <a:srgbClr val="0070C0"/>
                </a:solidFill>
              </a:rPr>
              <a:t>Fill in the blanks with a verb from the box and the correct form of </a:t>
            </a:r>
          </a:p>
          <a:p>
            <a:r>
              <a:rPr lang="en-US" sz="3400" b="1" i="1">
                <a:solidFill>
                  <a:srgbClr val="0070C0"/>
                </a:solidFill>
              </a:rPr>
              <a:t>be going to or will. </a:t>
            </a:r>
            <a:br>
              <a:rPr lang="en-US" sz="3400" b="1" i="1">
                <a:solidFill>
                  <a:srgbClr val="00B0F0"/>
                </a:solidFill>
                <a:latin typeface="+mj-lt"/>
              </a:rPr>
            </a:br>
            <a:endParaRPr lang="en-US" sz="3400" b="1" i="1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2875" y="800100"/>
            <a:ext cx="2762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2875" y="135255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790825" y="2004729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‘ll/ will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2147" y="3089206"/>
            <a:ext cx="3389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'm/am going to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52584" y="3642202"/>
            <a:ext cx="3389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are you going to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4869" y="4745153"/>
            <a:ext cx="3389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'm/am going to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81412" y="5785547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‘ll/ will</a:t>
            </a:r>
          </a:p>
        </p:txBody>
      </p:sp>
    </p:spTree>
    <p:extLst>
      <p:ext uri="{BB962C8B-B14F-4D97-AF65-F5344CB8AC3E}">
        <p14:creationId xmlns:p14="http://schemas.microsoft.com/office/powerpoint/2010/main" val="10490725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1" y="1941444"/>
            <a:ext cx="10753739" cy="4508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42050"/>
            <a:ext cx="5200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9583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you going to do?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099227" y="84205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6.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9227" y="1404847"/>
            <a:ext cx="9320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>
                <a:solidFill>
                  <a:srgbClr val="FF0000"/>
                </a:solidFill>
              </a:rPr>
              <a:t>Write sentences with the prompts.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23747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6725" y="2266950"/>
            <a:ext cx="542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51352" y="2266950"/>
            <a:ext cx="949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9394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2A958DD-2173-5B0B-22E6-CB45BC7A0305}"/>
              </a:ext>
            </a:extLst>
          </p:cNvPr>
          <p:cNvSpPr/>
          <p:nvPr/>
        </p:nvSpPr>
        <p:spPr>
          <a:xfrm>
            <a:off x="3649807" y="345431"/>
            <a:ext cx="8916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0070C0"/>
                </a:solidFill>
              </a:rPr>
              <a:t>Write </a:t>
            </a:r>
            <a:r>
              <a:rPr lang="en-US" sz="3600" b="1" i="1" dirty="0">
                <a:solidFill>
                  <a:srgbClr val="0070C0"/>
                </a:solidFill>
              </a:rPr>
              <a:t>sentences using the prompts</a:t>
            </a:r>
            <a:r>
              <a:rPr lang="en-US" sz="2500" b="1" dirty="0">
                <a:solidFill>
                  <a:srgbClr val="242021"/>
                </a:solidFill>
                <a:latin typeface="FuturaStd-Heavy"/>
              </a:rPr>
              <a:t>.</a:t>
            </a:r>
            <a:endParaRPr lang="en-US" sz="2500" b="1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06AF095-8538-55E0-1E10-FF2267B95D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795" y="81523"/>
            <a:ext cx="4540422" cy="8054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400193-FB71-12B7-236D-7C110EE19F9C}"/>
              </a:ext>
            </a:extLst>
          </p:cNvPr>
          <p:cNvSpPr txBox="1"/>
          <p:nvPr/>
        </p:nvSpPr>
        <p:spPr>
          <a:xfrm>
            <a:off x="133350" y="4992469"/>
            <a:ext cx="6260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Lisa’s going to download this app.</a:t>
            </a:r>
            <a:endParaRPr lang="vi-VN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350" y="1162631"/>
            <a:ext cx="11204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i="1">
                <a:solidFill>
                  <a:srgbClr val="242021"/>
                </a:solidFill>
              </a:rPr>
              <a:t>(plan) </a:t>
            </a:r>
            <a:r>
              <a:rPr lang="en-US" sz="3600">
                <a:solidFill>
                  <a:srgbClr val="242021"/>
                </a:solidFill>
              </a:rPr>
              <a:t>Peter/study/online/tonight.</a:t>
            </a:r>
          </a:p>
          <a:p>
            <a:r>
              <a:rPr lang="en-US" sz="3600">
                <a:solidFill>
                  <a:srgbClr val="242021"/>
                </a:solidFill>
              </a:rPr>
              <a:t>______________________________________</a:t>
            </a:r>
            <a:br>
              <a:rPr lang="en-US" sz="3600">
                <a:solidFill>
                  <a:srgbClr val="242021"/>
                </a:solidFill>
              </a:rPr>
            </a:br>
            <a:endParaRPr lang="en-US" sz="3600">
              <a:solidFill>
                <a:srgbClr val="242021"/>
              </a:solidFill>
            </a:endParaRPr>
          </a:p>
          <a:p>
            <a:r>
              <a:rPr lang="en-US" sz="3600">
                <a:solidFill>
                  <a:srgbClr val="242021"/>
                </a:solidFill>
              </a:rPr>
              <a:t>2. </a:t>
            </a:r>
            <a:r>
              <a:rPr lang="en-US" sz="3600" i="1">
                <a:solidFill>
                  <a:srgbClr val="242021"/>
                </a:solidFill>
              </a:rPr>
              <a:t>(decision) </a:t>
            </a:r>
            <a:r>
              <a:rPr lang="en-US" sz="3600">
                <a:solidFill>
                  <a:srgbClr val="242021"/>
                </a:solidFill>
              </a:rPr>
              <a:t>I/think/watch/TV/later.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>
                <a:solidFill>
                  <a:srgbClr val="242021"/>
                </a:solidFill>
              </a:rPr>
              <a:t>________________________________________</a:t>
            </a:r>
            <a:br>
              <a:rPr lang="en-US" sz="3600">
                <a:solidFill>
                  <a:srgbClr val="242021"/>
                </a:solidFill>
              </a:rPr>
            </a:br>
            <a:endParaRPr lang="en-US" sz="3600">
              <a:solidFill>
                <a:srgbClr val="242021"/>
              </a:solidFill>
            </a:endParaRPr>
          </a:p>
          <a:p>
            <a:r>
              <a:rPr lang="en-US" sz="3600">
                <a:solidFill>
                  <a:srgbClr val="242021"/>
                </a:solidFill>
              </a:rPr>
              <a:t>3. </a:t>
            </a:r>
            <a:r>
              <a:rPr lang="en-US" sz="3600" i="1">
                <a:solidFill>
                  <a:srgbClr val="242021"/>
                </a:solidFill>
              </a:rPr>
              <a:t>(plan) </a:t>
            </a:r>
            <a:r>
              <a:rPr lang="en-US" sz="3600">
                <a:solidFill>
                  <a:srgbClr val="242021"/>
                </a:solidFill>
              </a:rPr>
              <a:t>Lisa/download/this app.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>
                <a:solidFill>
                  <a:srgbClr val="242021"/>
                </a:solidFill>
              </a:rPr>
              <a:t>________________________________________</a:t>
            </a:r>
            <a:br>
              <a:rPr lang="en-US" sz="3600">
                <a:solidFill>
                  <a:srgbClr val="242021"/>
                </a:solidFill>
              </a:rPr>
            </a:br>
            <a:endParaRPr lang="en-US" sz="3600"/>
          </a:p>
        </p:txBody>
      </p:sp>
      <p:sp>
        <p:nvSpPr>
          <p:cNvPr id="3" name="Rectangle 2"/>
          <p:cNvSpPr/>
          <p:nvPr/>
        </p:nvSpPr>
        <p:spPr>
          <a:xfrm>
            <a:off x="133350" y="1690728"/>
            <a:ext cx="8479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Peter's going to study online tonight. </a:t>
            </a:r>
            <a:br>
              <a:rPr lang="en-US" sz="3600">
                <a:solidFill>
                  <a:srgbClr val="FF0000"/>
                </a:solidFill>
              </a:rPr>
            </a:b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350" y="33657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I think I'll watch TV later. </a:t>
            </a:r>
            <a:br>
              <a:rPr lang="en-US" sz="3600">
                <a:solidFill>
                  <a:srgbClr val="FF0000"/>
                </a:solidFill>
              </a:rPr>
            </a:b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2A958DD-2173-5B0B-22E6-CB45BC7A0305}"/>
              </a:ext>
            </a:extLst>
          </p:cNvPr>
          <p:cNvSpPr/>
          <p:nvPr/>
        </p:nvSpPr>
        <p:spPr>
          <a:xfrm>
            <a:off x="3649807" y="345431"/>
            <a:ext cx="8916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0070C0"/>
                </a:solidFill>
              </a:rPr>
              <a:t>Write </a:t>
            </a:r>
            <a:r>
              <a:rPr lang="en-US" sz="3600" b="1" i="1" dirty="0">
                <a:solidFill>
                  <a:srgbClr val="0070C0"/>
                </a:solidFill>
              </a:rPr>
              <a:t>sentences using the prompts</a:t>
            </a:r>
            <a:r>
              <a:rPr lang="en-US" sz="2500" b="1" dirty="0">
                <a:solidFill>
                  <a:srgbClr val="242021"/>
                </a:solidFill>
                <a:latin typeface="FuturaStd-Heavy"/>
              </a:rPr>
              <a:t>.</a:t>
            </a:r>
            <a:endParaRPr lang="en-US" sz="2500" b="1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06AF095-8538-55E0-1E10-FF2267B95D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8795" y="81523"/>
            <a:ext cx="4540422" cy="8054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193070" y="2199177"/>
            <a:ext cx="627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What’s Juliet going to do tonight?</a:t>
            </a:r>
            <a:endParaRPr lang="vi-VN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D59558-D718-E22A-556D-2DB110CF2149}"/>
              </a:ext>
            </a:extLst>
          </p:cNvPr>
          <p:cNvSpPr txBox="1"/>
          <p:nvPr/>
        </p:nvSpPr>
        <p:spPr>
          <a:xfrm>
            <a:off x="193070" y="3874054"/>
            <a:ext cx="11123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Sally and Jon are going to play video games on the weekend.</a:t>
            </a:r>
            <a:endParaRPr lang="vi-VN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587424-3A82-00DE-3CD5-4F340B2F4636}"/>
              </a:ext>
            </a:extLst>
          </p:cNvPr>
          <p:cNvSpPr txBox="1"/>
          <p:nvPr/>
        </p:nvSpPr>
        <p:spPr>
          <a:xfrm>
            <a:off x="271222" y="5534753"/>
            <a:ext cx="7640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 think I’ll listen to a podcast this evening.</a:t>
            </a:r>
            <a:endParaRPr lang="vi-VN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070" y="668596"/>
            <a:ext cx="119989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3600">
                <a:solidFill>
                  <a:srgbClr val="242021"/>
                </a:solidFill>
              </a:rPr>
            </a:br>
            <a:r>
              <a:rPr lang="en-US" sz="3600">
                <a:solidFill>
                  <a:srgbClr val="242021"/>
                </a:solidFill>
              </a:rPr>
              <a:t>4. </a:t>
            </a:r>
            <a:r>
              <a:rPr lang="en-US" sz="3600" i="1">
                <a:solidFill>
                  <a:srgbClr val="242021"/>
                </a:solidFill>
              </a:rPr>
              <a:t>(plan) </a:t>
            </a:r>
            <a:r>
              <a:rPr lang="en-US" sz="3600">
                <a:solidFill>
                  <a:srgbClr val="242021"/>
                </a:solidFill>
              </a:rPr>
              <a:t>What/Juliet/do/tonight?</a:t>
            </a:r>
            <a:br>
              <a:rPr lang="en-US" sz="3600">
                <a:solidFill>
                  <a:srgbClr val="242021"/>
                </a:solidFill>
              </a:rPr>
            </a:br>
            <a:endParaRPr lang="en-US" sz="3600">
              <a:solidFill>
                <a:srgbClr val="242021"/>
              </a:solidFill>
            </a:endParaRPr>
          </a:p>
          <a:p>
            <a:r>
              <a:rPr lang="en-US" sz="3600">
                <a:solidFill>
                  <a:srgbClr val="242021"/>
                </a:solidFill>
              </a:rPr>
              <a:t>_______________________________________________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>
                <a:solidFill>
                  <a:srgbClr val="242021"/>
                </a:solidFill>
              </a:rPr>
              <a:t>5. </a:t>
            </a:r>
            <a:r>
              <a:rPr lang="en-US" sz="3600" i="1">
                <a:solidFill>
                  <a:srgbClr val="242021"/>
                </a:solidFill>
              </a:rPr>
              <a:t>(plan) </a:t>
            </a:r>
            <a:r>
              <a:rPr lang="en-US" sz="3600">
                <a:solidFill>
                  <a:srgbClr val="242021"/>
                </a:solidFill>
              </a:rPr>
              <a:t>Sally/Jon/play/video games/weekend.</a:t>
            </a:r>
            <a:br>
              <a:rPr lang="en-US" sz="3600">
                <a:solidFill>
                  <a:srgbClr val="242021"/>
                </a:solidFill>
              </a:rPr>
            </a:br>
            <a:endParaRPr lang="en-US" sz="3600">
              <a:solidFill>
                <a:srgbClr val="242021"/>
              </a:solidFill>
            </a:endParaRPr>
          </a:p>
          <a:p>
            <a:r>
              <a:rPr lang="en-US" sz="3600">
                <a:solidFill>
                  <a:srgbClr val="242021"/>
                </a:solidFill>
              </a:rPr>
              <a:t>________________________________________________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>
                <a:solidFill>
                  <a:srgbClr val="242021"/>
                </a:solidFill>
              </a:rPr>
              <a:t>6. </a:t>
            </a:r>
            <a:r>
              <a:rPr lang="en-US" sz="3600" i="1">
                <a:solidFill>
                  <a:srgbClr val="242021"/>
                </a:solidFill>
              </a:rPr>
              <a:t>(decision) </a:t>
            </a:r>
            <a:r>
              <a:rPr lang="en-US" sz="3600">
                <a:solidFill>
                  <a:srgbClr val="242021"/>
                </a:solidFill>
              </a:rPr>
              <a:t>I/think/listen/podcast/this evening.</a:t>
            </a:r>
            <a:br>
              <a:rPr lang="en-US" sz="3600">
                <a:solidFill>
                  <a:srgbClr val="242021"/>
                </a:solidFill>
              </a:rPr>
            </a:br>
            <a:endParaRPr lang="en-US" sz="3600">
              <a:solidFill>
                <a:srgbClr val="242021"/>
              </a:solidFill>
            </a:endParaRPr>
          </a:p>
          <a:p>
            <a:r>
              <a:rPr lang="en-US" sz="3600">
                <a:solidFill>
                  <a:srgbClr val="242021"/>
                </a:solidFill>
              </a:rPr>
              <a:t>________________________________________________</a:t>
            </a:r>
            <a:br>
              <a:rPr lang="en-US" sz="3600"/>
            </a:b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8818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59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437543"/>
            <a:ext cx="7138988" cy="79159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969000" y="1083874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24775" y="1083874"/>
            <a:ext cx="860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057" y="1378961"/>
            <a:ext cx="121339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1. </a:t>
            </a:r>
            <a:r>
              <a:rPr lang="en-US" sz="3600" b="1">
                <a:solidFill>
                  <a:srgbClr val="000000"/>
                </a:solidFill>
              </a:rPr>
              <a:t>Eve: </a:t>
            </a:r>
            <a:r>
              <a:rPr lang="en-US" sz="3600">
                <a:solidFill>
                  <a:srgbClr val="000000"/>
                </a:solidFill>
              </a:rPr>
              <a:t>I've downloaded this educational app. I </a:t>
            </a:r>
            <a:r>
              <a:rPr lang="en-US" sz="3600" i="1">
                <a:solidFill>
                  <a:srgbClr val="000000"/>
                </a:solidFill>
              </a:rPr>
              <a:t>will/am going to </a:t>
            </a:r>
            <a:r>
              <a:rPr lang="en-US" sz="3600">
                <a:solidFill>
                  <a:srgbClr val="000000"/>
                </a:solidFill>
              </a:rPr>
              <a:t>try it this evening.</a:t>
            </a:r>
            <a:br>
              <a:rPr lang="en-US" sz="3600">
                <a:solidFill>
                  <a:srgbClr val="000000"/>
                </a:solidFill>
              </a:rPr>
            </a:br>
            <a:r>
              <a:rPr lang="en-US" sz="3600" b="1">
                <a:solidFill>
                  <a:srgbClr val="000000"/>
                </a:solidFill>
              </a:rPr>
              <a:t>Dan: </a:t>
            </a:r>
            <a:r>
              <a:rPr lang="en-US" sz="3600">
                <a:solidFill>
                  <a:srgbClr val="000000"/>
                </a:solidFill>
              </a:rPr>
              <a:t>I think I </a:t>
            </a:r>
            <a:r>
              <a:rPr lang="en-US" sz="3600" i="1">
                <a:solidFill>
                  <a:srgbClr val="000000"/>
                </a:solidFill>
              </a:rPr>
              <a:t>will/am going to </a:t>
            </a:r>
            <a:r>
              <a:rPr lang="en-US" sz="3600">
                <a:solidFill>
                  <a:srgbClr val="000000"/>
                </a:solidFill>
              </a:rPr>
              <a:t>download it, too.</a:t>
            </a:r>
            <a:br>
              <a:rPr lang="en-US" sz="3600">
                <a:solidFill>
                  <a:srgbClr val="000000"/>
                </a:solidFill>
              </a:rPr>
            </a:br>
            <a:r>
              <a:rPr lang="en-US" sz="3600">
                <a:solidFill>
                  <a:srgbClr val="000000"/>
                </a:solidFill>
              </a:rPr>
              <a:t>2. </a:t>
            </a:r>
            <a:r>
              <a:rPr lang="en-US" sz="3600" b="1">
                <a:solidFill>
                  <a:srgbClr val="000000"/>
                </a:solidFill>
              </a:rPr>
              <a:t>Eve: </a:t>
            </a:r>
            <a:r>
              <a:rPr lang="en-US" sz="3600">
                <a:solidFill>
                  <a:srgbClr val="000000"/>
                </a:solidFill>
              </a:rPr>
              <a:t>I </a:t>
            </a:r>
            <a:r>
              <a:rPr lang="en-US" sz="3600" i="1">
                <a:solidFill>
                  <a:srgbClr val="000000"/>
                </a:solidFill>
              </a:rPr>
              <a:t>am not going to/won't </a:t>
            </a:r>
            <a:r>
              <a:rPr lang="en-US" sz="3600">
                <a:solidFill>
                  <a:srgbClr val="000000"/>
                </a:solidFill>
              </a:rPr>
              <a:t>go bowling on Saturday.</a:t>
            </a:r>
            <a:br>
              <a:rPr lang="en-US" sz="3600">
                <a:solidFill>
                  <a:srgbClr val="000000"/>
                </a:solidFill>
              </a:rPr>
            </a:br>
            <a:r>
              <a:rPr lang="en-US" sz="3600" b="1">
                <a:solidFill>
                  <a:srgbClr val="000000"/>
                </a:solidFill>
              </a:rPr>
              <a:t>Dan: </a:t>
            </a:r>
            <a:r>
              <a:rPr lang="en-US" sz="3600">
                <a:solidFill>
                  <a:srgbClr val="000000"/>
                </a:solidFill>
              </a:rPr>
              <a:t>Really? I </a:t>
            </a:r>
            <a:r>
              <a:rPr lang="en-US" sz="3600" i="1">
                <a:solidFill>
                  <a:srgbClr val="000000"/>
                </a:solidFill>
              </a:rPr>
              <a:t>am not going to/won't </a:t>
            </a:r>
            <a:r>
              <a:rPr lang="en-US" sz="3600">
                <a:solidFill>
                  <a:srgbClr val="000000"/>
                </a:solidFill>
              </a:rPr>
              <a:t>go either, then.</a:t>
            </a:r>
            <a:br>
              <a:rPr lang="en-US" sz="3600">
                <a:solidFill>
                  <a:srgbClr val="000000"/>
                </a:solidFill>
              </a:rPr>
            </a:br>
            <a:r>
              <a:rPr lang="en-US" sz="3600">
                <a:solidFill>
                  <a:srgbClr val="000000"/>
                </a:solidFill>
              </a:rPr>
              <a:t>3. </a:t>
            </a:r>
            <a:r>
              <a:rPr lang="en-US" sz="3600" b="1">
                <a:solidFill>
                  <a:srgbClr val="000000"/>
                </a:solidFill>
              </a:rPr>
              <a:t>Eve: </a:t>
            </a:r>
            <a:r>
              <a:rPr lang="en-US" sz="3600">
                <a:solidFill>
                  <a:srgbClr val="000000"/>
                </a:solidFill>
              </a:rPr>
              <a:t>I </a:t>
            </a:r>
            <a:r>
              <a:rPr lang="en-US" sz="3600" i="1">
                <a:solidFill>
                  <a:srgbClr val="000000"/>
                </a:solidFill>
              </a:rPr>
              <a:t>am going to/will </a:t>
            </a:r>
            <a:r>
              <a:rPr lang="en-US" sz="3600">
                <a:solidFill>
                  <a:srgbClr val="000000"/>
                </a:solidFill>
              </a:rPr>
              <a:t>go to the mall after school. Do you want to come?</a:t>
            </a:r>
            <a:br>
              <a:rPr lang="en-US" sz="3600">
                <a:solidFill>
                  <a:srgbClr val="000000"/>
                </a:solidFill>
              </a:rPr>
            </a:br>
            <a:r>
              <a:rPr lang="en-US" sz="3600" b="1">
                <a:solidFill>
                  <a:srgbClr val="000000"/>
                </a:solidFill>
              </a:rPr>
              <a:t>Dan: </a:t>
            </a:r>
            <a:r>
              <a:rPr lang="en-US" sz="3600">
                <a:solidFill>
                  <a:srgbClr val="000000"/>
                </a:solidFill>
              </a:rPr>
              <a:t>Yes, I </a:t>
            </a:r>
            <a:r>
              <a:rPr lang="en-US" sz="3600" i="1">
                <a:solidFill>
                  <a:srgbClr val="000000"/>
                </a:solidFill>
              </a:rPr>
              <a:t>am going to/will.</a:t>
            </a:r>
            <a:r>
              <a:rPr lang="en-US" sz="3600"/>
              <a:t> </a:t>
            </a:r>
            <a:br>
              <a:rPr lang="en-US" sz="3600"/>
            </a:br>
            <a:endParaRPr lang="en-US" sz="3600"/>
          </a:p>
        </p:txBody>
      </p:sp>
      <p:sp>
        <p:nvSpPr>
          <p:cNvPr id="14" name="Oval 13"/>
          <p:cNvSpPr/>
          <p:nvPr/>
        </p:nvSpPr>
        <p:spPr>
          <a:xfrm>
            <a:off x="9595757" y="1357210"/>
            <a:ext cx="2451100" cy="7755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63586" y="2450878"/>
            <a:ext cx="77470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69143" y="3012516"/>
            <a:ext cx="3048000" cy="7755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34743" y="3648964"/>
            <a:ext cx="1204686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69143" y="4045768"/>
            <a:ext cx="2451100" cy="7755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90256" y="5317449"/>
            <a:ext cx="77470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09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9824" y="1211055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357012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2193366" y="4567764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7299D98-489C-EA0A-AA77-C7F6CD6DAF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52" y="3231572"/>
            <a:ext cx="3909543" cy="6935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360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996335" y="552140"/>
            <a:ext cx="4195665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90356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636" y="417150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8343" y="257888"/>
            <a:ext cx="1902282" cy="12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2693" y="1390808"/>
            <a:ext cx="11491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Ask your partner about their plans for the weekend. </a:t>
            </a:r>
            <a:br>
              <a:rPr lang="en-US" sz="3600"/>
            </a:b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5" y="2061030"/>
            <a:ext cx="5492245" cy="163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73" y="4172201"/>
            <a:ext cx="11754027" cy="17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9101" y="1600200"/>
            <a:ext cx="2330450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7719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5346" y="781050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905750" y="781050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60" y="1487889"/>
            <a:ext cx="10831138" cy="4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535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792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59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0509" y="711088"/>
            <a:ext cx="8492836" cy="73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44" y="506300"/>
            <a:ext cx="9883809" cy="52795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59719"/>
              </p:ext>
            </p:extLst>
          </p:nvPr>
        </p:nvGraphicFramePr>
        <p:xfrm>
          <a:off x="138545" y="1446211"/>
          <a:ext cx="11734800" cy="5029200"/>
        </p:xfrm>
        <a:graphic>
          <a:graphicData uri="http://schemas.openxmlformats.org/drawingml/2006/table">
            <a:tbl>
              <a:tblPr/>
              <a:tblGrid>
                <a:gridCol w="11734800">
                  <a:extLst>
                    <a:ext uri="{9D8B030D-6E8A-4147-A177-3AD203B41FA5}">
                      <a16:colId xmlns:a16="http://schemas.microsoft.com/office/drawing/2014/main" val="3255462540"/>
                    </a:ext>
                  </a:extLst>
                </a:gridCol>
              </a:tblGrid>
              <a:tr h="2943066">
                <a:tc>
                  <a:txBody>
                    <a:bodyPr/>
                    <a:lstStyle/>
                    <a:p>
                      <a:pPr marL="742950" indent="-742950">
                        <a:buAutoNum type="arabicPeriod"/>
                      </a:pPr>
                      <a:r>
                        <a:rPr lang="en-US" sz="3600" b="1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Louise: </a:t>
                      </a: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Hey, Peter/what/do/learn/new way?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(1)________________________________________________</a:t>
                      </a:r>
                    </a:p>
                    <a:p>
                      <a:pPr marL="0" indent="0">
                        <a:buNone/>
                      </a:pPr>
                      <a:b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3600" b="1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Peter: </a:t>
                      </a: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Download/app./Use/every day.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(2) _______________________________________________</a:t>
                      </a:r>
                    </a:p>
                    <a:p>
                      <a:pPr marL="0" indent="0">
                        <a:buNone/>
                      </a:pPr>
                      <a:b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3600" b="1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Louise: </a:t>
                      </a: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Maybe/I/download/too.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(3) ______________________________________________</a:t>
                      </a:r>
                      <a:b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</a:br>
                      <a:endParaRPr lang="en-US" sz="36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62987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76625" y="294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769775" y="1975882"/>
            <a:ext cx="11069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Hey, Peter. What are you going to do to learn in a new way? </a:t>
            </a:r>
            <a:br>
              <a:rPr lang="en-US" sz="36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endParaRPr lang="vi-VN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769775" y="3588167"/>
            <a:ext cx="10955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I've just downloaded this app. I'm going to use it every day. </a:t>
            </a:r>
            <a:br>
              <a:rPr lang="en-US" sz="3600"/>
            </a:br>
            <a:endParaRPr lang="vi-VN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827162" y="5275082"/>
            <a:ext cx="5240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Maybe I'll download it, too. </a:t>
            </a:r>
            <a:br>
              <a:rPr lang="en-US" sz="3600"/>
            </a:br>
            <a:endParaRPr lang="vi-VN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87924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59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0509" y="711088"/>
            <a:ext cx="8492836" cy="73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44" y="506300"/>
            <a:ext cx="10162701" cy="54285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82952"/>
              </p:ext>
            </p:extLst>
          </p:nvPr>
        </p:nvGraphicFramePr>
        <p:xfrm>
          <a:off x="238123" y="1296192"/>
          <a:ext cx="11356329" cy="5067301"/>
        </p:xfrm>
        <a:graphic>
          <a:graphicData uri="http://schemas.openxmlformats.org/drawingml/2006/table">
            <a:tbl>
              <a:tblPr/>
              <a:tblGrid>
                <a:gridCol w="11356329">
                  <a:extLst>
                    <a:ext uri="{9D8B030D-6E8A-4147-A177-3AD203B41FA5}">
                      <a16:colId xmlns:a16="http://schemas.microsoft.com/office/drawing/2014/main" val="3255462540"/>
                    </a:ext>
                  </a:extLst>
                </a:gridCol>
              </a:tblGrid>
              <a:tr h="506730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600" b="1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Peter: </a:t>
                      </a: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Hi, Louise./What/you/do/tonight?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(4)__________________________________________</a:t>
                      </a:r>
                    </a:p>
                    <a:p>
                      <a:b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3600" b="1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Louise: </a:t>
                      </a: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Not sure./Maybe/watch/movie/TV.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(5)__________________________________________</a:t>
                      </a:r>
                    </a:p>
                    <a:p>
                      <a:b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3600" b="1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Peter: </a:t>
                      </a: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I/not/think/that/help/you/learn.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(6)__________________________________________</a:t>
                      </a:r>
                    </a:p>
                    <a:p>
                      <a:endParaRPr lang="en-US" sz="36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62987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76625" y="294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856228" y="1813731"/>
            <a:ext cx="8473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Hi, Louise. What are you going to do tonight? </a:t>
            </a:r>
            <a:br>
              <a:rPr lang="en-US" sz="3600"/>
            </a:br>
            <a:endParaRPr lang="vi-VN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979562" y="3456205"/>
            <a:ext cx="8365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I'm not sure. Maybe I'll watch a movie on TV. </a:t>
            </a:r>
            <a:br>
              <a:rPr lang="en-US" sz="3600"/>
            </a:br>
            <a:endParaRPr lang="vi-VN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F68B1-AF5E-CFCE-C5EF-F52C7955CC47}"/>
              </a:ext>
            </a:extLst>
          </p:cNvPr>
          <p:cNvSpPr txBox="1"/>
          <p:nvPr/>
        </p:nvSpPr>
        <p:spPr>
          <a:xfrm>
            <a:off x="979562" y="5098679"/>
            <a:ext cx="6844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 don't think that will help you learn. </a:t>
            </a:r>
            <a:br>
              <a:rPr lang="en-US" sz="3600"/>
            </a:br>
            <a:endParaRPr lang="vi-VN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886818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272132" y="621445"/>
            <a:ext cx="2497184" cy="528638"/>
          </a:xfrm>
          <a:prstGeom prst="snip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132" y="2267154"/>
            <a:ext cx="116531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>
                <a:solidFill>
                  <a:srgbClr val="0070C0"/>
                </a:solidFill>
              </a:rPr>
              <a:t>: Practice </a:t>
            </a:r>
            <a:r>
              <a:rPr lang="en-US" sz="3600" dirty="0">
                <a:solidFill>
                  <a:srgbClr val="0070C0"/>
                </a:solidFill>
              </a:rPr>
              <a:t>and use </a:t>
            </a:r>
            <a:r>
              <a:rPr lang="en-US" sz="3600" i="1" dirty="0">
                <a:solidFill>
                  <a:srgbClr val="0070C0"/>
                </a:solidFill>
              </a:rPr>
              <a:t>be going to </a:t>
            </a:r>
            <a:r>
              <a:rPr lang="en-US" sz="3600" dirty="0">
                <a:solidFill>
                  <a:srgbClr val="0070C0"/>
                </a:solidFill>
              </a:rPr>
              <a:t>and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>
                <a:solidFill>
                  <a:srgbClr val="0070C0"/>
                </a:solidFill>
              </a:rPr>
              <a:t>will </a:t>
            </a:r>
            <a:r>
              <a:rPr lang="en-US" sz="3600">
                <a:solidFill>
                  <a:srgbClr val="0070C0"/>
                </a:solidFill>
              </a:rPr>
              <a:t>correctly.</a:t>
            </a:r>
          </a:p>
          <a:p>
            <a:endParaRPr lang="en-US" sz="360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FF0000"/>
                </a:solidFill>
              </a:rPr>
              <a:t>Speaking &amp; Writing: </a:t>
            </a:r>
          </a:p>
          <a:p>
            <a:r>
              <a:rPr lang="en-US" sz="3600">
                <a:solidFill>
                  <a:srgbClr val="0070C0"/>
                </a:solidFill>
              </a:rPr>
              <a:t>- Talk about what your plans for the weekends.</a:t>
            </a:r>
            <a:endParaRPr lang="en-US" sz="3600"/>
          </a:p>
          <a:p>
            <a:r>
              <a:rPr lang="en-US" sz="3600">
                <a:solidFill>
                  <a:srgbClr val="0070C0"/>
                </a:solidFill>
              </a:rPr>
              <a:t>- Write the conversation with </a:t>
            </a:r>
            <a:r>
              <a:rPr lang="en-US" sz="3600" i="1">
                <a:solidFill>
                  <a:srgbClr val="0070C0"/>
                </a:solidFill>
              </a:rPr>
              <a:t>will </a:t>
            </a:r>
            <a:r>
              <a:rPr lang="en-US" sz="3600">
                <a:solidFill>
                  <a:srgbClr val="0070C0"/>
                </a:solidFill>
              </a:rPr>
              <a:t>and </a:t>
            </a:r>
            <a:r>
              <a:rPr lang="en-US" sz="3600" i="1">
                <a:solidFill>
                  <a:srgbClr val="0070C0"/>
                </a:solidFill>
              </a:rPr>
              <a:t> be going to</a:t>
            </a:r>
            <a:r>
              <a:rPr lang="en-US" sz="360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39419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42770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19625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- Write five sentences about your plans for the weekend with your family.</a:t>
            </a:r>
          </a:p>
          <a:p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- Do the exercises in workbook on page 59.</a:t>
            </a:r>
          </a:p>
          <a:p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- Prepare the next lesson: Lesson 2.3 – </a:t>
            </a:r>
            <a:r>
              <a:rPr lang="en-US" sz="3600" dirty="0" err="1">
                <a:solidFill>
                  <a:srgbClr val="0070C0"/>
                </a:solidFill>
                <a:ea typeface="Calibri" panose="020F0502020204030204" pitchFamily="34" charset="0"/>
              </a:rPr>
              <a:t>Pronuciation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&amp; Speaking (page 78).</a:t>
            </a:r>
          </a:p>
          <a:p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- Complete the grammar notes in </a:t>
            </a:r>
            <a:r>
              <a:rPr lang="en-US" sz="3600" b="1" dirty="0" err="1">
                <a:solidFill>
                  <a:srgbClr val="0070C0"/>
                </a:solidFill>
                <a:ea typeface="Calibri" panose="020F0502020204030204" pitchFamily="34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Calibri" panose="020F0502020204030204" pitchFamily="34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-Learn Smart World Notebook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(page 59).</a:t>
            </a:r>
          </a:p>
          <a:p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- 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Calibri" panose="020F0502020204030204" pitchFamily="34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Calibri" panose="020F0502020204030204" pitchFamily="34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-Learn Smart World DHA App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on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5426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863" y="3524318"/>
            <a:ext cx="11874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Practice and use </a:t>
            </a:r>
            <a:r>
              <a:rPr lang="en-US" sz="3600" i="1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be going to </a:t>
            </a:r>
            <a:r>
              <a:rPr lang="en-US" sz="360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 and </a:t>
            </a:r>
            <a:r>
              <a:rPr lang="en-US" sz="3600" i="1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will </a:t>
            </a:r>
            <a:r>
              <a:rPr lang="en-US" sz="360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correctly.</a:t>
            </a:r>
          </a:p>
          <a:p>
            <a:pPr marL="571500" indent="-571500">
              <a:buFontTx/>
              <a:buChar char="-"/>
            </a:pPr>
            <a:r>
              <a:rPr lang="en-US" sz="3600">
                <a:solidFill>
                  <a:srgbClr val="002060"/>
                </a:solidFill>
                <a:ea typeface="Arial" panose="020B0604020202020204" pitchFamily="34" charset="0"/>
                <a:cs typeface="JDCLK L+ Frutiger LT Std"/>
              </a:rPr>
              <a:t>Improve writing skill.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7522"/>
            <a:ext cx="3731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8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145" y="411164"/>
            <a:ext cx="6656681" cy="5985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67745" y="648927"/>
            <a:ext cx="1167950" cy="1387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92436" y="4655126"/>
            <a:ext cx="1759528" cy="174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43" y="5869678"/>
            <a:ext cx="80728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/>
              <a:t>6. Speaking and listening, for example. </a:t>
            </a:r>
            <a:br>
              <a:rPr lang="en-US" sz="3400"/>
            </a:br>
            <a:endParaRPr lang="en-US" sz="3400"/>
          </a:p>
        </p:txBody>
      </p:sp>
      <p:sp>
        <p:nvSpPr>
          <p:cNvPr id="12" name="Rectangle 11"/>
          <p:cNvSpPr/>
          <p:nvPr/>
        </p:nvSpPr>
        <p:spPr>
          <a:xfrm>
            <a:off x="12523" y="1239530"/>
            <a:ext cx="78847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1. Looking for solutions to complicated or </a:t>
            </a:r>
          </a:p>
          <a:p>
            <a:r>
              <a:rPr lang="en-US" sz="3200">
                <a:solidFill>
                  <a:srgbClr val="000000"/>
                </a:solidFill>
              </a:rPr>
              <a:t>diffcult issues.</a:t>
            </a:r>
            <a:br>
              <a:rPr lang="en-US" sz="2800">
                <a:solidFill>
                  <a:srgbClr val="000000"/>
                </a:solidFill>
                <a:latin typeface="HelveticaNeueLTStd-Cn"/>
              </a:rPr>
            </a:br>
            <a:endParaRPr lang="en-US" sz="2800"/>
          </a:p>
        </p:txBody>
      </p:sp>
      <p:grpSp>
        <p:nvGrpSpPr>
          <p:cNvPr id="26" name="Group 25"/>
          <p:cNvGrpSpPr/>
          <p:nvPr/>
        </p:nvGrpSpPr>
        <p:grpSpPr>
          <a:xfrm>
            <a:off x="7809742" y="1447426"/>
            <a:ext cx="540532" cy="4601774"/>
            <a:chOff x="7809742" y="1447426"/>
            <a:chExt cx="540532" cy="4601774"/>
          </a:xfrm>
        </p:grpSpPr>
        <p:grpSp>
          <p:nvGrpSpPr>
            <p:cNvPr id="16" name="Group 15"/>
            <p:cNvGrpSpPr/>
            <p:nvPr/>
          </p:nvGrpSpPr>
          <p:grpSpPr>
            <a:xfrm>
              <a:off x="7823699" y="1447426"/>
              <a:ext cx="491534" cy="1357163"/>
              <a:chOff x="7823699" y="1447426"/>
              <a:chExt cx="491534" cy="135716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823699" y="1447426"/>
                <a:ext cx="4711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P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823699" y="1816758"/>
                <a:ext cx="4711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R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823699" y="2123486"/>
                <a:ext cx="4711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O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844076" y="2435257"/>
                <a:ext cx="4711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851408" y="2755899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51408" y="5035159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79117" y="4729299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37553" y="4384844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51408" y="4078984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09742" y="3430354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51407" y="3075269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79117" y="5383098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37553" y="5679868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7647" y="2256461"/>
            <a:ext cx="60015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>
                <a:solidFill>
                  <a:srgbClr val="000000"/>
                </a:solidFill>
              </a:rPr>
              <a:t>2. Getting new ideas from </a:t>
            </a:r>
          </a:p>
          <a:p>
            <a:r>
              <a:rPr lang="en-US" sz="3400">
                <a:solidFill>
                  <a:srgbClr val="000000"/>
                </a:solidFill>
              </a:rPr>
              <a:t>being imaginative.</a:t>
            </a:r>
            <a:endParaRPr lang="en-US" sz="3400"/>
          </a:p>
        </p:txBody>
      </p:sp>
      <p:grpSp>
        <p:nvGrpSpPr>
          <p:cNvPr id="77" name="Group 76"/>
          <p:cNvGrpSpPr/>
          <p:nvPr/>
        </p:nvGrpSpPr>
        <p:grpSpPr>
          <a:xfrm>
            <a:off x="9397447" y="789187"/>
            <a:ext cx="526626" cy="3318469"/>
            <a:chOff x="9397447" y="789187"/>
            <a:chExt cx="526626" cy="3318469"/>
          </a:xfrm>
        </p:grpSpPr>
        <p:sp>
          <p:nvSpPr>
            <p:cNvPr id="28" name="Rectangle 27"/>
            <p:cNvSpPr/>
            <p:nvPr/>
          </p:nvSpPr>
          <p:spPr>
            <a:xfrm>
              <a:off x="9397447" y="789187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11250" y="1134014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29105" y="1468412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411250" y="1774020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411250" y="2105456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438959" y="2423978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452916" y="3074699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438959" y="3376280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438959" y="3738324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Y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-10246" y="341658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400">
                <a:solidFill>
                  <a:srgbClr val="000000"/>
                </a:solidFill>
              </a:rPr>
              <a:t>3. Working with other people.</a:t>
            </a:r>
            <a:br>
              <a:rPr lang="en-US" sz="3400">
                <a:solidFill>
                  <a:srgbClr val="000000"/>
                </a:solidFill>
              </a:rPr>
            </a:br>
            <a:endParaRPr lang="en-US" sz="3400"/>
          </a:p>
        </p:txBody>
      </p:sp>
      <p:grpSp>
        <p:nvGrpSpPr>
          <p:cNvPr id="47" name="Group 46"/>
          <p:cNvGrpSpPr/>
          <p:nvPr/>
        </p:nvGrpSpPr>
        <p:grpSpPr>
          <a:xfrm>
            <a:off x="11005901" y="2720101"/>
            <a:ext cx="511631" cy="2674220"/>
            <a:chOff x="11005901" y="2720101"/>
            <a:chExt cx="511631" cy="2674220"/>
          </a:xfrm>
        </p:grpSpPr>
        <p:sp>
          <p:nvSpPr>
            <p:cNvPr id="29" name="Rectangle 28"/>
            <p:cNvSpPr/>
            <p:nvPr/>
          </p:nvSpPr>
          <p:spPr>
            <a:xfrm>
              <a:off x="11024904" y="2720101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046375" y="3101101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024904" y="3400830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005901" y="3786665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024903" y="4376388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024904" y="4724349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024904" y="5024989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K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-9587" y="4071524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400">
                <a:solidFill>
                  <a:srgbClr val="000000"/>
                </a:solidFill>
              </a:rPr>
              <a:t>4. Able to change easily.</a:t>
            </a:r>
            <a:br>
              <a:rPr lang="en-US" sz="3400">
                <a:solidFill>
                  <a:srgbClr val="000000"/>
                </a:solidFill>
              </a:rPr>
            </a:br>
            <a:endParaRPr lang="en-US" sz="3400"/>
          </a:p>
        </p:txBody>
      </p:sp>
      <p:grpSp>
        <p:nvGrpSpPr>
          <p:cNvPr id="4" name="Group 3"/>
          <p:cNvGrpSpPr/>
          <p:nvPr/>
        </p:nvGrpSpPr>
        <p:grpSpPr>
          <a:xfrm>
            <a:off x="6264659" y="2424024"/>
            <a:ext cx="2657006" cy="390104"/>
            <a:chOff x="6264659" y="2424024"/>
            <a:chExt cx="2657006" cy="390104"/>
          </a:xfrm>
        </p:grpSpPr>
        <p:sp>
          <p:nvSpPr>
            <p:cNvPr id="42" name="Rectangle 41"/>
            <p:cNvSpPr/>
            <p:nvPr/>
          </p:nvSpPr>
          <p:spPr>
            <a:xfrm>
              <a:off x="6264659" y="2438620"/>
              <a:ext cx="3232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536774" y="2434459"/>
              <a:ext cx="1866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96348" y="2424024"/>
              <a:ext cx="2795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186418" y="2435038"/>
              <a:ext cx="2668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450508" y="2444796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587948" y="2436868"/>
              <a:ext cx="280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851408" y="2428609"/>
              <a:ext cx="2328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43" y="4827087"/>
            <a:ext cx="875565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>
                <a:solidFill>
                  <a:srgbClr val="000000"/>
                </a:solidFill>
              </a:rPr>
              <a:t>5. Exchanging information between </a:t>
            </a:r>
          </a:p>
          <a:p>
            <a:r>
              <a:rPr lang="en-US" sz="3400">
                <a:solidFill>
                  <a:srgbClr val="000000"/>
                </a:solidFill>
              </a:rPr>
              <a:t>a computer user and a program.</a:t>
            </a:r>
            <a:r>
              <a:rPr lang="en-US" sz="3400"/>
              <a:t> </a:t>
            </a:r>
            <a:br>
              <a:rPr lang="en-US" sz="3400"/>
            </a:br>
            <a:endParaRPr lang="en-US" sz="3400"/>
          </a:p>
        </p:txBody>
      </p:sp>
      <p:grpSp>
        <p:nvGrpSpPr>
          <p:cNvPr id="75" name="Group 74"/>
          <p:cNvGrpSpPr/>
          <p:nvPr/>
        </p:nvGrpSpPr>
        <p:grpSpPr>
          <a:xfrm>
            <a:off x="6905137" y="3060276"/>
            <a:ext cx="3640858" cy="414776"/>
            <a:chOff x="6905137" y="3060276"/>
            <a:chExt cx="3640858" cy="414776"/>
          </a:xfrm>
        </p:grpSpPr>
        <p:sp>
          <p:nvSpPr>
            <p:cNvPr id="49" name="Rectangle 48"/>
            <p:cNvSpPr/>
            <p:nvPr/>
          </p:nvSpPr>
          <p:spPr>
            <a:xfrm>
              <a:off x="6905137" y="3079547"/>
              <a:ext cx="1262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97168" y="3061022"/>
              <a:ext cx="1640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483404" y="3060276"/>
              <a:ext cx="2605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200221" y="3079547"/>
              <a:ext cx="1352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552342" y="3066159"/>
              <a:ext cx="1807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074838" y="3097973"/>
              <a:ext cx="471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782658" y="3105720"/>
              <a:ext cx="2426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153850" y="3085695"/>
              <a:ext cx="2605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66325" y="3069444"/>
              <a:ext cx="1614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459999" y="3092836"/>
              <a:ext cx="2770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I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547130" y="4364076"/>
            <a:ext cx="3999167" cy="395706"/>
            <a:chOff x="7547130" y="4364076"/>
            <a:chExt cx="3999167" cy="395706"/>
          </a:xfrm>
        </p:grpSpPr>
        <p:sp>
          <p:nvSpPr>
            <p:cNvPr id="78" name="Rectangle 77"/>
            <p:cNvSpPr/>
            <p:nvPr/>
          </p:nvSpPr>
          <p:spPr>
            <a:xfrm>
              <a:off x="11025589" y="4376388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829978" y="4379809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547130" y="4387785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074838" y="4390450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718769" y="4385424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452916" y="4390450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083349" y="4370693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464204" y="4385424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134092" y="4390450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428995" y="4379809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733794" y="4370693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1316012" y="4364076"/>
              <a:ext cx="2302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N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4357372" y="302730"/>
            <a:ext cx="4755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ea typeface="Times New Roman" panose="02020603050405020304" pitchFamily="18" charset="0"/>
              </a:rPr>
              <a:t>Crossword puzzle 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91" name="Picture 90" descr="Free Speech bubble 1195466 PNG with Transparent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4182" y="422900"/>
            <a:ext cx="1404458" cy="89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99821D-020F-A26C-2BF5-85C8F620D0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917" y="323515"/>
            <a:ext cx="9176084" cy="6117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B4AC0-B1FE-68CB-7EF3-67B5600404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06" y="1226309"/>
            <a:ext cx="5476051" cy="9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78874" y="2202874"/>
            <a:ext cx="10889672" cy="2382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/>
              <a:t>1. It looks great! I'll download it, too. </a:t>
            </a:r>
            <a:br>
              <a:rPr lang="en-US" sz="3600"/>
            </a:br>
            <a:r>
              <a:rPr lang="en-US" sz="3600"/>
              <a:t>2. Are they going to study online tomorrow? </a:t>
            </a:r>
          </a:p>
          <a:p>
            <a:r>
              <a:rPr lang="en-US" sz="3600"/>
              <a:t>- Yes, they are./No, they're not </a:t>
            </a:r>
            <a:br>
              <a:rPr lang="en-US" sz="360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779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6721" y="444217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0867" y="1472246"/>
            <a:ext cx="11855931" cy="48213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/>
              <a:t>1. What tense do we use in those sentences?</a:t>
            </a: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Simple future for 1 and “be going to” for 2.</a:t>
            </a:r>
          </a:p>
          <a:p>
            <a:r>
              <a:rPr lang="en-US" sz="3600"/>
              <a:t>2. What do we use </a:t>
            </a:r>
            <a:r>
              <a:rPr lang="en-US" sz="3600">
                <a:sym typeface="Wingdings" panose="05000000000000000000" pitchFamily="2" charset="2"/>
              </a:rPr>
              <a:t>Simple future </a:t>
            </a:r>
            <a:r>
              <a:rPr lang="en-US" sz="3600"/>
              <a:t>for?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>
                <a:solidFill>
                  <a:srgbClr val="FF0000"/>
                </a:solidFill>
              </a:rPr>
              <a:t>We use </a:t>
            </a:r>
            <a:r>
              <a:rPr lang="en-US" sz="3600" b="1" i="1">
                <a:solidFill>
                  <a:srgbClr val="FF0000"/>
                </a:solidFill>
              </a:rPr>
              <a:t>will </a:t>
            </a:r>
            <a:r>
              <a:rPr lang="en-US" sz="3600">
                <a:solidFill>
                  <a:srgbClr val="FF0000"/>
                </a:solidFill>
              </a:rPr>
              <a:t>for future actions based on decisions</a:t>
            </a:r>
            <a:br>
              <a:rPr lang="en-US" sz="3600">
                <a:solidFill>
                  <a:srgbClr val="FF0000"/>
                </a:solidFill>
              </a:rPr>
            </a:br>
            <a:r>
              <a:rPr lang="en-US" sz="3600">
                <a:solidFill>
                  <a:srgbClr val="FF0000"/>
                </a:solidFill>
              </a:rPr>
              <a:t>at the moment of speaking.</a:t>
            </a:r>
          </a:p>
          <a:p>
            <a:r>
              <a:rPr lang="en-US" sz="3600"/>
              <a:t>3. What do we use </a:t>
            </a:r>
            <a:r>
              <a:rPr lang="en-US" sz="3600">
                <a:sym typeface="Wingdings" panose="05000000000000000000" pitchFamily="2" charset="2"/>
              </a:rPr>
              <a:t>“be going to” </a:t>
            </a:r>
            <a:r>
              <a:rPr lang="en-US" sz="3600"/>
              <a:t>for?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>
                <a:solidFill>
                  <a:srgbClr val="FF0000"/>
                </a:solidFill>
              </a:rPr>
              <a:t>We use </a:t>
            </a:r>
            <a:r>
              <a:rPr lang="en-US" sz="3600" b="1" i="1">
                <a:solidFill>
                  <a:srgbClr val="FF0000"/>
                </a:solidFill>
              </a:rPr>
              <a:t>be going to </a:t>
            </a:r>
            <a:r>
              <a:rPr lang="en-US" sz="3600">
                <a:solidFill>
                  <a:srgbClr val="FF0000"/>
                </a:solidFill>
              </a:rPr>
              <a:t>to talk about plans we have</a:t>
            </a:r>
            <a:br>
              <a:rPr lang="en-US" sz="3600">
                <a:solidFill>
                  <a:srgbClr val="FF0000"/>
                </a:solidFill>
              </a:rPr>
            </a:br>
            <a:r>
              <a:rPr lang="en-US" sz="3600">
                <a:solidFill>
                  <a:srgbClr val="FF0000"/>
                </a:solidFill>
              </a:rPr>
              <a:t>already made </a:t>
            </a:r>
            <a:br>
              <a:rPr lang="en-US" sz="360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9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0852" y="565536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6" y="436930"/>
            <a:ext cx="5591175" cy="493985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731657" y="1881833"/>
            <a:ext cx="1042791" cy="304429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48000" y="4691687"/>
            <a:ext cx="2726448" cy="12705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743" y="436930"/>
            <a:ext cx="5438200" cy="27602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371" y="3394429"/>
            <a:ext cx="5627560" cy="21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1316</Words>
  <Application>Microsoft Office PowerPoint</Application>
  <PresentationFormat>Màn hình rộng</PresentationFormat>
  <Paragraphs>189</Paragraphs>
  <Slides>29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FuturaStd-Heavy</vt:lpstr>
      <vt:lpstr>HelveticaNeueLTStd-Cn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215</cp:revision>
  <dcterms:created xsi:type="dcterms:W3CDTF">2022-02-12T14:14:43Z</dcterms:created>
  <dcterms:modified xsi:type="dcterms:W3CDTF">2022-07-26T04:04:09Z</dcterms:modified>
</cp:coreProperties>
</file>