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34"/>
  </p:notesMasterIdLst>
  <p:sldIdLst>
    <p:sldId id="281" r:id="rId4"/>
    <p:sldId id="259" r:id="rId5"/>
    <p:sldId id="273" r:id="rId6"/>
    <p:sldId id="282" r:id="rId7"/>
    <p:sldId id="260" r:id="rId8"/>
    <p:sldId id="271" r:id="rId9"/>
    <p:sldId id="284" r:id="rId10"/>
    <p:sldId id="285" r:id="rId11"/>
    <p:sldId id="301" r:id="rId12"/>
    <p:sldId id="302" r:id="rId13"/>
    <p:sldId id="303" r:id="rId14"/>
    <p:sldId id="304" r:id="rId15"/>
    <p:sldId id="291" r:id="rId16"/>
    <p:sldId id="292" r:id="rId17"/>
    <p:sldId id="293" r:id="rId18"/>
    <p:sldId id="261" r:id="rId19"/>
    <p:sldId id="275" r:id="rId20"/>
    <p:sldId id="294" r:id="rId21"/>
    <p:sldId id="295" r:id="rId22"/>
    <p:sldId id="296" r:id="rId23"/>
    <p:sldId id="297" r:id="rId24"/>
    <p:sldId id="298" r:id="rId25"/>
    <p:sldId id="257" r:id="rId26"/>
    <p:sldId id="274" r:id="rId27"/>
    <p:sldId id="299" r:id="rId28"/>
    <p:sldId id="300" r:id="rId29"/>
    <p:sldId id="263" r:id="rId30"/>
    <p:sldId id="306" r:id="rId31"/>
    <p:sldId id="279" r:id="rId32"/>
    <p:sldId id="280"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UTM Avo" panose="02040603050506020204" pitchFamily="18" charset="0"/>
      <p:regular r:id="rId41"/>
      <p:bold r:id="rId42"/>
      <p:italic r:id="rId43"/>
      <p:boldItalic r:id="rId4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4"/>
  </p:normalViewPr>
  <p:slideViewPr>
    <p:cSldViewPr snapToGrid="0">
      <p:cViewPr varScale="1">
        <p:scale>
          <a:sx n="68" d="100"/>
          <a:sy n="68" d="100"/>
        </p:scale>
        <p:origin x="5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771F-3036-B142-8CB1-BF70FF1DA61C}" type="datetimeFigureOut">
              <a:rPr lang="en-VN" smtClean="0"/>
              <a:t>01/10/2024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D781F-0D3A-094E-BB69-94AE51024917}" type="slidenum">
              <a:rPr lang="en-VN" smtClean="0"/>
              <a:t>‹#›</a:t>
            </a:fld>
            <a:endParaRPr lang="en-VN"/>
          </a:p>
        </p:txBody>
      </p:sp>
    </p:spTree>
    <p:extLst>
      <p:ext uri="{BB962C8B-B14F-4D97-AF65-F5344CB8AC3E}">
        <p14:creationId xmlns:p14="http://schemas.microsoft.com/office/powerpoint/2010/main" val="186982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3BD781F-0D3A-094E-BB69-94AE51024917}" type="slidenum">
              <a:rPr lang="en-VN" smtClean="0"/>
              <a:t>17</a:t>
            </a:fld>
            <a:endParaRPr lang="en-VN"/>
          </a:p>
        </p:txBody>
      </p:sp>
    </p:spTree>
    <p:extLst>
      <p:ext uri="{BB962C8B-B14F-4D97-AF65-F5344CB8AC3E}">
        <p14:creationId xmlns:p14="http://schemas.microsoft.com/office/powerpoint/2010/main" val="222265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3BD781F-0D3A-094E-BB69-94AE51024917}" type="slidenum">
              <a:rPr lang="en-VN" smtClean="0"/>
              <a:t>22</a:t>
            </a:fld>
            <a:endParaRPr lang="en-VN"/>
          </a:p>
        </p:txBody>
      </p:sp>
    </p:spTree>
    <p:extLst>
      <p:ext uri="{BB962C8B-B14F-4D97-AF65-F5344CB8AC3E}">
        <p14:creationId xmlns:p14="http://schemas.microsoft.com/office/powerpoint/2010/main" val="356132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2/1/388/52/"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52/"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hyperlink" Target="https://hoc10.vn/doc-sach/tieng-viet-4-tap-2/1/388/52/"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hoc10.vn/doc-sach/tieng-viet-4-tap-2/1/388/52/"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sv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7.jpg"/><Relationship Id="rId1" Type="http://schemas.openxmlformats.org/officeDocument/2006/relationships/slideLayout" Target="../slideLayouts/slideLayout23.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2/1/388/52/"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4800" b="1" i="0" u="none" strike="noStrike" kern="0" cap="none" spc="0" normalizeH="0" baseline="0" noProof="0" dirty="0">
                <a:ln>
                  <a:noFill/>
                </a:ln>
                <a:solidFill>
                  <a:srgbClr val="002060"/>
                </a:solidFill>
                <a:effectLst/>
                <a:uLnTx/>
                <a:uFillTx/>
                <a:latin typeface="UTM Avo" panose="02040603050506020204" pitchFamily="18"/>
                <a:sym typeface="Calibri"/>
              </a:rPr>
              <a:t> 25</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Kể chuyện</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4800" b="1" kern="0" dirty="0">
                <a:solidFill>
                  <a:srgbClr val="FF0000"/>
                </a:solidFill>
                <a:latin typeface="UTM Avo" panose="02040603050506020204" pitchFamily="18"/>
                <a:cs typeface="Arial" panose="020B0604020202020204" pitchFamily="34" charset="0"/>
              </a:rPr>
              <a:t>Danh tướng Lý Thường Kiệt</a:t>
            </a:r>
            <a:endPar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5;p8">
            <a:extLst>
              <a:ext uri="{FF2B5EF4-FFF2-40B4-BE49-F238E27FC236}">
                <a16:creationId xmlns:a16="http://schemas.microsoft.com/office/drawing/2014/main" id="{C6A32160-0357-7FA4-BFBA-1A41F20FA156}"/>
              </a:ext>
            </a:extLst>
          </p:cNvPr>
          <p:cNvSpPr/>
          <p:nvPr/>
        </p:nvSpPr>
        <p:spPr>
          <a:xfrm>
            <a:off x="1168400" y="1701800"/>
            <a:ext cx="5025012"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165;p8">
            <a:extLst>
              <a:ext uri="{FF2B5EF4-FFF2-40B4-BE49-F238E27FC236}">
                <a16:creationId xmlns:a16="http://schemas.microsoft.com/office/drawing/2014/main" id="{FB545AE9-9049-DC9F-3A0C-3823EEC05766}"/>
              </a:ext>
            </a:extLst>
          </p:cNvPr>
          <p:cNvSpPr/>
          <p:nvPr/>
        </p:nvSpPr>
        <p:spPr>
          <a:xfrm>
            <a:off x="5528824" y="1727201"/>
            <a:ext cx="5427088"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VN" dirty="0"/>
          </a:p>
        </p:txBody>
      </p:sp>
      <p:sp>
        <p:nvSpPr>
          <p:cNvPr id="7" name="Google Shape;169;p8">
            <a:extLst>
              <a:ext uri="{FF2B5EF4-FFF2-40B4-BE49-F238E27FC236}">
                <a16:creationId xmlns:a16="http://schemas.microsoft.com/office/drawing/2014/main" id="{EA24A39E-012F-2FDD-CDC1-45ECBA9B8B16}"/>
              </a:ext>
            </a:extLst>
          </p:cNvPr>
          <p:cNvSpPr/>
          <p:nvPr/>
        </p:nvSpPr>
        <p:spPr>
          <a:xfrm>
            <a:off x="1778000" y="2406679"/>
            <a:ext cx="8636000" cy="3556878"/>
          </a:xfrm>
          <a:prstGeom prst="foldedCorner">
            <a:avLst>
              <a:gd name="adj" fmla="val 7532"/>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400" dirty="0">
                <a:solidFill>
                  <a:schemeClr val="bg1"/>
                </a:solidFill>
                <a:latin typeface="UTM Avo" panose="02040603050506020204" pitchFamily="18"/>
              </a:rPr>
              <a:t>3. Quách Quỳ cho quân đóng bè lớn để vượt sông lần thứ hai. Lý Thường Kiệt đợi bè tới giữa dòng, cho lính bắn tên và quăng đá khiến nhiều bè bị vỡ, hàng ngàn tên giặc bị vùi dưới sông. Số quân Tống lên được bờ thì bị quân Đại Việt từ các chiến luỹ tràn xuống tiêu diệt.</a:t>
            </a:r>
          </a:p>
        </p:txBody>
      </p:sp>
      <p:sp>
        <p:nvSpPr>
          <p:cNvPr id="15" name="Google Shape;176;p9">
            <a:extLst>
              <a:ext uri="{FF2B5EF4-FFF2-40B4-BE49-F238E27FC236}">
                <a16:creationId xmlns:a16="http://schemas.microsoft.com/office/drawing/2014/main" id="{94237B44-4AF0-6D90-3DF5-2091D7199BF4}"/>
              </a:ext>
            </a:extLst>
          </p:cNvPr>
          <p:cNvSpPr/>
          <p:nvPr/>
        </p:nvSpPr>
        <p:spPr>
          <a:xfrm>
            <a:off x="9515912" y="5449800"/>
            <a:ext cx="3242949" cy="3869028"/>
          </a:xfrm>
          <a:custGeom>
            <a:avLst/>
            <a:gdLst/>
            <a:ahLst/>
            <a:cxnLst/>
            <a:rect l="l" t="t" r="r" b="b"/>
            <a:pathLst>
              <a:path w="4864423" h="5803542" extrusionOk="0">
                <a:moveTo>
                  <a:pt x="0" y="0"/>
                </a:moveTo>
                <a:lnTo>
                  <a:pt x="4864423" y="0"/>
                </a:lnTo>
                <a:lnTo>
                  <a:pt x="4864423" y="5803542"/>
                </a:lnTo>
                <a:lnTo>
                  <a:pt x="0" y="5803542"/>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77;p9">
            <a:extLst>
              <a:ext uri="{FF2B5EF4-FFF2-40B4-BE49-F238E27FC236}">
                <a16:creationId xmlns:a16="http://schemas.microsoft.com/office/drawing/2014/main" id="{89403FE0-82F6-7127-C8B3-341B336DB5E2}"/>
              </a:ext>
            </a:extLst>
          </p:cNvPr>
          <p:cNvSpPr/>
          <p:nvPr/>
        </p:nvSpPr>
        <p:spPr>
          <a:xfrm flipH="1">
            <a:off x="-464472" y="5584431"/>
            <a:ext cx="3242949" cy="3869028"/>
          </a:xfrm>
          <a:custGeom>
            <a:avLst/>
            <a:gdLst/>
            <a:ahLst/>
            <a:cxnLst/>
            <a:rect l="l" t="t" r="r" b="b"/>
            <a:pathLst>
              <a:path w="4864423" h="5803542" extrusionOk="0">
                <a:moveTo>
                  <a:pt x="4864424" y="0"/>
                </a:moveTo>
                <a:lnTo>
                  <a:pt x="0" y="0"/>
                </a:lnTo>
                <a:lnTo>
                  <a:pt x="0" y="5803541"/>
                </a:lnTo>
                <a:lnTo>
                  <a:pt x="4864424" y="5803541"/>
                </a:lnTo>
                <a:lnTo>
                  <a:pt x="4864424"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67534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5;p8">
            <a:extLst>
              <a:ext uri="{FF2B5EF4-FFF2-40B4-BE49-F238E27FC236}">
                <a16:creationId xmlns:a16="http://schemas.microsoft.com/office/drawing/2014/main" id="{C6A32160-0357-7FA4-BFBA-1A41F20FA156}"/>
              </a:ext>
            </a:extLst>
          </p:cNvPr>
          <p:cNvSpPr/>
          <p:nvPr/>
        </p:nvSpPr>
        <p:spPr>
          <a:xfrm>
            <a:off x="1168400" y="1587500"/>
            <a:ext cx="5025012"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165;p8">
            <a:extLst>
              <a:ext uri="{FF2B5EF4-FFF2-40B4-BE49-F238E27FC236}">
                <a16:creationId xmlns:a16="http://schemas.microsoft.com/office/drawing/2014/main" id="{FB545AE9-9049-DC9F-3A0C-3823EEC05766}"/>
              </a:ext>
            </a:extLst>
          </p:cNvPr>
          <p:cNvSpPr/>
          <p:nvPr/>
        </p:nvSpPr>
        <p:spPr>
          <a:xfrm>
            <a:off x="5528824" y="1612901"/>
            <a:ext cx="5427088"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VN" dirty="0"/>
          </a:p>
        </p:txBody>
      </p:sp>
      <p:sp>
        <p:nvSpPr>
          <p:cNvPr id="7" name="Google Shape;169;p8">
            <a:extLst>
              <a:ext uri="{FF2B5EF4-FFF2-40B4-BE49-F238E27FC236}">
                <a16:creationId xmlns:a16="http://schemas.microsoft.com/office/drawing/2014/main" id="{EA24A39E-012F-2FDD-CDC1-45ECBA9B8B16}"/>
              </a:ext>
            </a:extLst>
          </p:cNvPr>
          <p:cNvSpPr/>
          <p:nvPr/>
        </p:nvSpPr>
        <p:spPr>
          <a:xfrm>
            <a:off x="1778000" y="1910443"/>
            <a:ext cx="8636000" cy="4769757"/>
          </a:xfrm>
          <a:prstGeom prst="foldedCorner">
            <a:avLst>
              <a:gd name="adj" fmla="val 7532"/>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000" dirty="0">
                <a:solidFill>
                  <a:schemeClr val="bg1"/>
                </a:solidFill>
                <a:latin typeface="UTM Avo" panose="02040603050506020204" pitchFamily="18"/>
              </a:rPr>
              <a:t>4. Lý Thường Kiệt quyết định cho quân đánh thẳng vào trại địch. Đêm ấy, trước khi xuất quân, ông cho người vào đền thờ thần bên bờ sông, bắc loa đọc vang một bài thơ:</a:t>
            </a:r>
          </a:p>
          <a:p>
            <a:pPr marL="2438522" lvl="8" algn="just">
              <a:lnSpc>
                <a:spcPct val="150000"/>
              </a:lnSpc>
            </a:pPr>
            <a:r>
              <a:rPr lang="vi-VN" sz="2000" i="1" dirty="0">
                <a:solidFill>
                  <a:schemeClr val="bg1"/>
                </a:solidFill>
                <a:latin typeface="UTM Avo" panose="02040603050506020204" pitchFamily="18"/>
              </a:rPr>
              <a:t>Sông núi nước Nam vua Nam ở </a:t>
            </a:r>
          </a:p>
          <a:p>
            <a:pPr marL="2438522" lvl="8" algn="just">
              <a:lnSpc>
                <a:spcPct val="150000"/>
              </a:lnSpc>
            </a:pPr>
            <a:r>
              <a:rPr lang="vi-VN" sz="2000" i="1" dirty="0">
                <a:solidFill>
                  <a:schemeClr val="bg1"/>
                </a:solidFill>
                <a:latin typeface="UTM Avo" panose="02040603050506020204" pitchFamily="18"/>
              </a:rPr>
              <a:t>Rành rành định phận tại sách trời </a:t>
            </a:r>
          </a:p>
          <a:p>
            <a:pPr marL="2438522" lvl="8" algn="just">
              <a:lnSpc>
                <a:spcPct val="150000"/>
              </a:lnSpc>
            </a:pPr>
            <a:r>
              <a:rPr lang="vi-VN" sz="2000" i="1" dirty="0">
                <a:solidFill>
                  <a:schemeClr val="bg1"/>
                </a:solidFill>
                <a:latin typeface="UTM Avo" panose="02040603050506020204" pitchFamily="18"/>
              </a:rPr>
              <a:t>Cớ sao lũ giặc sang xâm phạm </a:t>
            </a:r>
          </a:p>
          <a:p>
            <a:pPr marL="2438522" lvl="8" algn="just">
              <a:lnSpc>
                <a:spcPct val="150000"/>
              </a:lnSpc>
            </a:pPr>
            <a:r>
              <a:rPr lang="vi-VN" sz="2000" i="1" dirty="0">
                <a:solidFill>
                  <a:schemeClr val="bg1"/>
                </a:solidFill>
                <a:latin typeface="UTM Avo" panose="02040603050506020204" pitchFamily="18"/>
              </a:rPr>
              <a:t>Chúng bay sẽ bị đánh tơi bời.</a:t>
            </a:r>
          </a:p>
          <a:p>
            <a:pPr algn="just">
              <a:lnSpc>
                <a:spcPct val="150000"/>
              </a:lnSpc>
            </a:pPr>
            <a:r>
              <a:rPr lang="vi-VN" sz="2000" dirty="0">
                <a:solidFill>
                  <a:schemeClr val="bg1"/>
                </a:solidFill>
                <a:latin typeface="UTM Avo" panose="02040603050506020204" pitchFamily="18"/>
              </a:rPr>
              <a:t>Quân sĩ Đại Việt tin đó là lời thần dạy nên hăng hái xông thẳng vào trại địch. Quân giặc sợ mất mật, giẫm đạp lên nhau mà chạy, chết đến quá nửa.</a:t>
            </a:r>
          </a:p>
        </p:txBody>
      </p:sp>
      <p:sp>
        <p:nvSpPr>
          <p:cNvPr id="15" name="Google Shape;176;p9">
            <a:extLst>
              <a:ext uri="{FF2B5EF4-FFF2-40B4-BE49-F238E27FC236}">
                <a16:creationId xmlns:a16="http://schemas.microsoft.com/office/drawing/2014/main" id="{94237B44-4AF0-6D90-3DF5-2091D7199BF4}"/>
              </a:ext>
            </a:extLst>
          </p:cNvPr>
          <p:cNvSpPr/>
          <p:nvPr/>
        </p:nvSpPr>
        <p:spPr>
          <a:xfrm>
            <a:off x="9402125" y="5556671"/>
            <a:ext cx="3242949" cy="3869028"/>
          </a:xfrm>
          <a:custGeom>
            <a:avLst/>
            <a:gdLst/>
            <a:ahLst/>
            <a:cxnLst/>
            <a:rect l="l" t="t" r="r" b="b"/>
            <a:pathLst>
              <a:path w="4864423" h="5803542" extrusionOk="0">
                <a:moveTo>
                  <a:pt x="0" y="0"/>
                </a:moveTo>
                <a:lnTo>
                  <a:pt x="4864423" y="0"/>
                </a:lnTo>
                <a:lnTo>
                  <a:pt x="4864423" y="5803542"/>
                </a:lnTo>
                <a:lnTo>
                  <a:pt x="0" y="5803542"/>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77;p9">
            <a:extLst>
              <a:ext uri="{FF2B5EF4-FFF2-40B4-BE49-F238E27FC236}">
                <a16:creationId xmlns:a16="http://schemas.microsoft.com/office/drawing/2014/main" id="{89403FE0-82F6-7127-C8B3-341B336DB5E2}"/>
              </a:ext>
            </a:extLst>
          </p:cNvPr>
          <p:cNvSpPr/>
          <p:nvPr/>
        </p:nvSpPr>
        <p:spPr>
          <a:xfrm flipH="1">
            <a:off x="-464472" y="5609831"/>
            <a:ext cx="3242949" cy="3869028"/>
          </a:xfrm>
          <a:custGeom>
            <a:avLst/>
            <a:gdLst/>
            <a:ahLst/>
            <a:cxnLst/>
            <a:rect l="l" t="t" r="r" b="b"/>
            <a:pathLst>
              <a:path w="4864423" h="5803542" extrusionOk="0">
                <a:moveTo>
                  <a:pt x="4864424" y="0"/>
                </a:moveTo>
                <a:lnTo>
                  <a:pt x="0" y="0"/>
                </a:lnTo>
                <a:lnTo>
                  <a:pt x="0" y="5803541"/>
                </a:lnTo>
                <a:lnTo>
                  <a:pt x="4864424" y="5803541"/>
                </a:lnTo>
                <a:lnTo>
                  <a:pt x="4864424"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9896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5;p8">
            <a:extLst>
              <a:ext uri="{FF2B5EF4-FFF2-40B4-BE49-F238E27FC236}">
                <a16:creationId xmlns:a16="http://schemas.microsoft.com/office/drawing/2014/main" id="{C6A32160-0357-7FA4-BFBA-1A41F20FA156}"/>
              </a:ext>
            </a:extLst>
          </p:cNvPr>
          <p:cNvSpPr/>
          <p:nvPr/>
        </p:nvSpPr>
        <p:spPr>
          <a:xfrm>
            <a:off x="1168400" y="1701800"/>
            <a:ext cx="5025012"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165;p8">
            <a:extLst>
              <a:ext uri="{FF2B5EF4-FFF2-40B4-BE49-F238E27FC236}">
                <a16:creationId xmlns:a16="http://schemas.microsoft.com/office/drawing/2014/main" id="{FB545AE9-9049-DC9F-3A0C-3823EEC05766}"/>
              </a:ext>
            </a:extLst>
          </p:cNvPr>
          <p:cNvSpPr/>
          <p:nvPr/>
        </p:nvSpPr>
        <p:spPr>
          <a:xfrm>
            <a:off x="5528824" y="1727201"/>
            <a:ext cx="5427088"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VN" dirty="0"/>
          </a:p>
        </p:txBody>
      </p:sp>
      <p:sp>
        <p:nvSpPr>
          <p:cNvPr id="7" name="Google Shape;169;p8">
            <a:extLst>
              <a:ext uri="{FF2B5EF4-FFF2-40B4-BE49-F238E27FC236}">
                <a16:creationId xmlns:a16="http://schemas.microsoft.com/office/drawing/2014/main" id="{EA24A39E-012F-2FDD-CDC1-45ECBA9B8B16}"/>
              </a:ext>
            </a:extLst>
          </p:cNvPr>
          <p:cNvSpPr/>
          <p:nvPr/>
        </p:nvSpPr>
        <p:spPr>
          <a:xfrm>
            <a:off x="1778000" y="2349500"/>
            <a:ext cx="8636000" cy="3614057"/>
          </a:xfrm>
          <a:prstGeom prst="foldedCorner">
            <a:avLst>
              <a:gd name="adj" fmla="val 7532"/>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400" dirty="0">
                <a:solidFill>
                  <a:schemeClr val="bg1"/>
                </a:solidFill>
                <a:latin typeface="UTM Avo" panose="02040603050506020204" pitchFamily="18"/>
              </a:rPr>
              <a:t>5. Đến lúc ấy, Lý Thường Kiệt mới cử người sang nghị hoà, mở đường cho quân xâm lược rút lui để sớm kết thúc chiến tranh. Quách Quỷ mừng rỡ, lập tức đồng ý và nhanh chóng rút quân. Đất nước sạch bóng quân thù, cuộc sống nhân dân trở lại thanh bình.</a:t>
            </a:r>
            <a:endParaRPr lang="vi-VN" sz="500" dirty="0">
              <a:solidFill>
                <a:schemeClr val="bg1"/>
              </a:solidFill>
              <a:latin typeface="UTM Avo" panose="02040603050506020204" pitchFamily="18"/>
            </a:endParaRPr>
          </a:p>
          <a:p>
            <a:pPr algn="r">
              <a:lnSpc>
                <a:spcPct val="150000"/>
              </a:lnSpc>
            </a:pPr>
            <a:r>
              <a:rPr lang="vi-VN" sz="2400" i="1" dirty="0">
                <a:solidFill>
                  <a:schemeClr val="bg1"/>
                </a:solidFill>
                <a:latin typeface="UTM Avo" panose="02040603050506020204" pitchFamily="18"/>
              </a:rPr>
              <a:t>Theo sách Lịch sử Việt Nam bằng tranh</a:t>
            </a:r>
            <a:endParaRPr lang="vi-VN" sz="2400" dirty="0">
              <a:solidFill>
                <a:schemeClr val="bg1"/>
              </a:solidFill>
              <a:latin typeface="UTM Avo" panose="02040603050506020204" pitchFamily="18"/>
            </a:endParaRPr>
          </a:p>
        </p:txBody>
      </p:sp>
      <p:sp>
        <p:nvSpPr>
          <p:cNvPr id="15" name="Google Shape;176;p9">
            <a:extLst>
              <a:ext uri="{FF2B5EF4-FFF2-40B4-BE49-F238E27FC236}">
                <a16:creationId xmlns:a16="http://schemas.microsoft.com/office/drawing/2014/main" id="{94237B44-4AF0-6D90-3DF5-2091D7199BF4}"/>
              </a:ext>
            </a:extLst>
          </p:cNvPr>
          <p:cNvSpPr/>
          <p:nvPr/>
        </p:nvSpPr>
        <p:spPr>
          <a:xfrm>
            <a:off x="9515912" y="5449800"/>
            <a:ext cx="3242949" cy="3869028"/>
          </a:xfrm>
          <a:custGeom>
            <a:avLst/>
            <a:gdLst/>
            <a:ahLst/>
            <a:cxnLst/>
            <a:rect l="l" t="t" r="r" b="b"/>
            <a:pathLst>
              <a:path w="4864423" h="5803542" extrusionOk="0">
                <a:moveTo>
                  <a:pt x="0" y="0"/>
                </a:moveTo>
                <a:lnTo>
                  <a:pt x="4864423" y="0"/>
                </a:lnTo>
                <a:lnTo>
                  <a:pt x="4864423" y="5803542"/>
                </a:lnTo>
                <a:lnTo>
                  <a:pt x="0" y="5803542"/>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77;p9">
            <a:extLst>
              <a:ext uri="{FF2B5EF4-FFF2-40B4-BE49-F238E27FC236}">
                <a16:creationId xmlns:a16="http://schemas.microsoft.com/office/drawing/2014/main" id="{89403FE0-82F6-7127-C8B3-341B336DB5E2}"/>
              </a:ext>
            </a:extLst>
          </p:cNvPr>
          <p:cNvSpPr/>
          <p:nvPr/>
        </p:nvSpPr>
        <p:spPr>
          <a:xfrm flipH="1">
            <a:off x="-464472" y="5584431"/>
            <a:ext cx="3242949" cy="3869028"/>
          </a:xfrm>
          <a:custGeom>
            <a:avLst/>
            <a:gdLst/>
            <a:ahLst/>
            <a:cxnLst/>
            <a:rect l="l" t="t" r="r" b="b"/>
            <a:pathLst>
              <a:path w="4864423" h="5803542" extrusionOk="0">
                <a:moveTo>
                  <a:pt x="4864424" y="0"/>
                </a:moveTo>
                <a:lnTo>
                  <a:pt x="0" y="0"/>
                </a:lnTo>
                <a:lnTo>
                  <a:pt x="0" y="5803541"/>
                </a:lnTo>
                <a:lnTo>
                  <a:pt x="4864424" y="5803541"/>
                </a:lnTo>
                <a:lnTo>
                  <a:pt x="4864424"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145311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14;p13">
            <a:extLst>
              <a:ext uri="{FF2B5EF4-FFF2-40B4-BE49-F238E27FC236}">
                <a16:creationId xmlns:a16="http://schemas.microsoft.com/office/drawing/2014/main" id="{2F5DCB77-B0FD-BD33-C795-6432D5CD1EC2}"/>
              </a:ext>
            </a:extLst>
          </p:cNvPr>
          <p:cNvSpPr txBox="1"/>
          <p:nvPr/>
        </p:nvSpPr>
        <p:spPr>
          <a:xfrm>
            <a:off x="3810000" y="1773524"/>
            <a:ext cx="45720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sp>
        <p:nvSpPr>
          <p:cNvPr id="7" name="Google Shape;215;p13">
            <a:extLst>
              <a:ext uri="{FF2B5EF4-FFF2-40B4-BE49-F238E27FC236}">
                <a16:creationId xmlns:a16="http://schemas.microsoft.com/office/drawing/2014/main" id="{2E85D16A-888D-D9F2-01DD-A5F873D93612}"/>
              </a:ext>
            </a:extLst>
          </p:cNvPr>
          <p:cNvSpPr/>
          <p:nvPr/>
        </p:nvSpPr>
        <p:spPr>
          <a:xfrm>
            <a:off x="658500" y="2496319"/>
            <a:ext cx="5377082" cy="3425817"/>
          </a:xfrm>
          <a:prstGeom prst="foldedCorner">
            <a:avLst>
              <a:gd name="adj" fmla="val 7149"/>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ctr">
              <a:lnSpc>
                <a:spcPct val="150000"/>
              </a:lnSpc>
            </a:pPr>
            <a:r>
              <a:rPr lang="vi-VN" sz="2400" b="1">
                <a:solidFill>
                  <a:schemeClr val="bg1"/>
                </a:solidFill>
                <a:latin typeface="UTM Avo" panose="02040603050506020204" pitchFamily="18"/>
              </a:rPr>
              <a:t>Lý Thường Kiệt (1019 – 1105):</a:t>
            </a:r>
            <a:endParaRPr sz="2400">
              <a:solidFill>
                <a:schemeClr val="bg1"/>
              </a:solidFill>
              <a:latin typeface="UTM Avo" panose="02040603050506020204" pitchFamily="18"/>
            </a:endParaRPr>
          </a:p>
          <a:p>
            <a:pPr algn="just">
              <a:lnSpc>
                <a:spcPct val="150000"/>
              </a:lnSpc>
            </a:pPr>
            <a:r>
              <a:rPr lang="vi-VN" sz="2400">
                <a:solidFill>
                  <a:schemeClr val="bg1"/>
                </a:solidFill>
                <a:latin typeface="UTM Avo" panose="02040603050506020204" pitchFamily="18"/>
              </a:rPr>
              <a:t>Vị Anh hùng dân tộc có nhiều công lao to lớn trong đấu tranh chống xâm lược và xây dựng đất nước thời nhà Lý.</a:t>
            </a:r>
            <a:endParaRPr sz="2400">
              <a:solidFill>
                <a:schemeClr val="bg1"/>
              </a:solidFill>
              <a:latin typeface="UTM Avo" panose="02040603050506020204" pitchFamily="18"/>
            </a:endParaRPr>
          </a:p>
        </p:txBody>
      </p:sp>
      <p:pic>
        <p:nvPicPr>
          <p:cNvPr id="8" name="Google Shape;216;p13">
            <a:extLst>
              <a:ext uri="{FF2B5EF4-FFF2-40B4-BE49-F238E27FC236}">
                <a16:creationId xmlns:a16="http://schemas.microsoft.com/office/drawing/2014/main" id="{97945D0B-4169-2A42-0E2D-B7EB786B0FBF}"/>
              </a:ext>
            </a:extLst>
          </p:cNvPr>
          <p:cNvPicPr preferRelativeResize="0"/>
          <p:nvPr/>
        </p:nvPicPr>
        <p:blipFill rotWithShape="1">
          <a:blip r:embed="rId3">
            <a:alphaModFix/>
          </a:blip>
          <a:srcRect/>
          <a:stretch/>
        </p:blipFill>
        <p:spPr>
          <a:xfrm>
            <a:off x="6300342" y="2417534"/>
            <a:ext cx="5232400" cy="34882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133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25;p14">
            <a:extLst>
              <a:ext uri="{FF2B5EF4-FFF2-40B4-BE49-F238E27FC236}">
                <a16:creationId xmlns:a16="http://schemas.microsoft.com/office/drawing/2014/main" id="{4168FFA7-DD59-5410-BFBE-DC8FD4B3AD73}"/>
              </a:ext>
            </a:extLst>
          </p:cNvPr>
          <p:cNvSpPr/>
          <p:nvPr/>
        </p:nvSpPr>
        <p:spPr>
          <a:xfrm>
            <a:off x="508001" y="2064243"/>
            <a:ext cx="5029994" cy="3360532"/>
          </a:xfrm>
          <a:prstGeom prst="foldedCorner">
            <a:avLst>
              <a:gd name="adj" fmla="val 7149"/>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ctr">
              <a:lnSpc>
                <a:spcPct val="150000"/>
              </a:lnSpc>
            </a:pPr>
            <a:r>
              <a:rPr lang="vi-VN" sz="2667" b="1" dirty="0">
                <a:solidFill>
                  <a:schemeClr val="bg1"/>
                </a:solidFill>
                <a:latin typeface="UTM Avo" panose="02040603050506020204" pitchFamily="18"/>
              </a:rPr>
              <a:t>Đại Việt: </a:t>
            </a:r>
            <a:endParaRPr sz="622" dirty="0">
              <a:solidFill>
                <a:schemeClr val="bg1"/>
              </a:solidFill>
              <a:latin typeface="UTM Avo" panose="02040603050506020204" pitchFamily="18"/>
            </a:endParaRPr>
          </a:p>
          <a:p>
            <a:pPr algn="just">
              <a:lnSpc>
                <a:spcPct val="150000"/>
              </a:lnSpc>
            </a:pPr>
            <a:r>
              <a:rPr lang="vi-VN" sz="2667" dirty="0">
                <a:solidFill>
                  <a:schemeClr val="bg1"/>
                </a:solidFill>
                <a:latin typeface="UTM Avo" panose="02040603050506020204" pitchFamily="18"/>
              </a:rPr>
              <a:t>Tên nước ta từ thời nhà Lý, bắt đầu từ năm 1054, khi vua Lý Thánh Tông lên ngôi.</a:t>
            </a:r>
            <a:endParaRPr sz="2667" dirty="0">
              <a:solidFill>
                <a:schemeClr val="bg1"/>
              </a:solidFill>
              <a:latin typeface="UTM Avo" panose="02040603050506020204" pitchFamily="18"/>
            </a:endParaRPr>
          </a:p>
        </p:txBody>
      </p:sp>
      <p:pic>
        <p:nvPicPr>
          <p:cNvPr id="7" name="Google Shape;226;p14" descr="Nhìn lại sự hưng thịnh của kỷ nguyên Đại Việt | Báo Đấu thầu">
            <a:extLst>
              <a:ext uri="{FF2B5EF4-FFF2-40B4-BE49-F238E27FC236}">
                <a16:creationId xmlns:a16="http://schemas.microsoft.com/office/drawing/2014/main" id="{5D8EEBDF-E9C7-5CB8-F240-F6BFAF9B7679}"/>
              </a:ext>
            </a:extLst>
          </p:cNvPr>
          <p:cNvPicPr preferRelativeResize="0"/>
          <p:nvPr/>
        </p:nvPicPr>
        <p:blipFill rotWithShape="1">
          <a:blip r:embed="rId3">
            <a:alphaModFix/>
          </a:blip>
          <a:srcRect/>
          <a:stretch/>
        </p:blipFill>
        <p:spPr>
          <a:xfrm>
            <a:off x="5881591" y="2068622"/>
            <a:ext cx="5651151" cy="335615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64131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33;p15">
            <a:extLst>
              <a:ext uri="{FF2B5EF4-FFF2-40B4-BE49-F238E27FC236}">
                <a16:creationId xmlns:a16="http://schemas.microsoft.com/office/drawing/2014/main" id="{A706643E-D3A4-A28E-21DA-4DA800F38FAF}"/>
              </a:ext>
            </a:extLst>
          </p:cNvPr>
          <p:cNvSpPr/>
          <p:nvPr/>
        </p:nvSpPr>
        <p:spPr>
          <a:xfrm>
            <a:off x="1344201" y="1783104"/>
            <a:ext cx="4879493" cy="2179296"/>
          </a:xfrm>
          <a:prstGeom prst="foldedCorner">
            <a:avLst>
              <a:gd name="adj" fmla="val 14430"/>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ctr">
              <a:lnSpc>
                <a:spcPct val="150000"/>
              </a:lnSpc>
            </a:pPr>
            <a:r>
              <a:rPr lang="vi-VN" sz="2400" b="1" dirty="0">
                <a:solidFill>
                  <a:schemeClr val="bg1"/>
                </a:solidFill>
                <a:latin typeface="UTM Avo" panose="02040603050506020204" pitchFamily="18"/>
              </a:rPr>
              <a:t>Nhà Tống:</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Một triều đại ở Trung Quốc ngày xưa (960 – 1279).</a:t>
            </a:r>
            <a:endParaRPr sz="2400" dirty="0">
              <a:solidFill>
                <a:schemeClr val="bg1"/>
              </a:solidFill>
              <a:latin typeface="UTM Avo" panose="02040603050506020204" pitchFamily="18"/>
            </a:endParaRPr>
          </a:p>
        </p:txBody>
      </p:sp>
      <p:sp>
        <p:nvSpPr>
          <p:cNvPr id="5" name="Google Shape;234;p15">
            <a:extLst>
              <a:ext uri="{FF2B5EF4-FFF2-40B4-BE49-F238E27FC236}">
                <a16:creationId xmlns:a16="http://schemas.microsoft.com/office/drawing/2014/main" id="{6CFC2096-4EAD-2210-7453-B5F91695FADD}"/>
              </a:ext>
            </a:extLst>
          </p:cNvPr>
          <p:cNvSpPr/>
          <p:nvPr/>
        </p:nvSpPr>
        <p:spPr>
          <a:xfrm>
            <a:off x="1344201" y="4279900"/>
            <a:ext cx="4879493" cy="2179296"/>
          </a:xfrm>
          <a:prstGeom prst="foldedCorner">
            <a:avLst>
              <a:gd name="adj" fmla="val 14430"/>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ctr">
              <a:lnSpc>
                <a:spcPct val="150000"/>
              </a:lnSpc>
            </a:pPr>
            <a:r>
              <a:rPr lang="vi-VN" sz="2400" b="1" dirty="0">
                <a:solidFill>
                  <a:schemeClr val="bg1"/>
                </a:solidFill>
                <a:latin typeface="UTM Avo" panose="02040603050506020204" pitchFamily="18"/>
              </a:rPr>
              <a:t>Như Nguyệt: </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Một khúc sông Cầu, chảy qua các tỉnh Bắc Ninh, Hải Dương ngày nay.</a:t>
            </a:r>
            <a:endParaRPr sz="2400" dirty="0">
              <a:solidFill>
                <a:schemeClr val="bg1"/>
              </a:solidFill>
              <a:latin typeface="UTM Avo" panose="02040603050506020204" pitchFamily="18"/>
            </a:endParaRPr>
          </a:p>
        </p:txBody>
      </p:sp>
      <p:pic>
        <p:nvPicPr>
          <p:cNvPr id="6" name="Google Shape;235;p15" descr="Tại sao nhà Tống lại không có chuyện tranh quyền đoạt vị giữa các Hoàng tử?">
            <a:extLst>
              <a:ext uri="{FF2B5EF4-FFF2-40B4-BE49-F238E27FC236}">
                <a16:creationId xmlns:a16="http://schemas.microsoft.com/office/drawing/2014/main" id="{F20ADE1C-F0A2-AE0F-BA63-EE557B18BB79}"/>
              </a:ext>
            </a:extLst>
          </p:cNvPr>
          <p:cNvPicPr preferRelativeResize="0">
            <a:picLocks noChangeAspect="1"/>
          </p:cNvPicPr>
          <p:nvPr/>
        </p:nvPicPr>
        <p:blipFill rotWithShape="1">
          <a:blip r:embed="rId3">
            <a:alphaModFix/>
          </a:blip>
          <a:srcRect/>
          <a:stretch/>
        </p:blipFill>
        <p:spPr>
          <a:xfrm>
            <a:off x="7013423" y="1833439"/>
            <a:ext cx="3806977" cy="21334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236;p15" descr="Sông Như Nguyệt - Di Tích Phòng Tuyến Sông Như Nguyệt Xưa">
            <a:extLst>
              <a:ext uri="{FF2B5EF4-FFF2-40B4-BE49-F238E27FC236}">
                <a16:creationId xmlns:a16="http://schemas.microsoft.com/office/drawing/2014/main" id="{FA738D53-37DB-AA67-2CBA-77204DB1244F}"/>
              </a:ext>
            </a:extLst>
          </p:cNvPr>
          <p:cNvPicPr preferRelativeResize="0">
            <a:picLocks noChangeAspect="1"/>
          </p:cNvPicPr>
          <p:nvPr/>
        </p:nvPicPr>
        <p:blipFill rotWithShape="1">
          <a:blip r:embed="rId4">
            <a:alphaModFix/>
          </a:blip>
          <a:srcRect t="10307"/>
          <a:stretch/>
        </p:blipFill>
        <p:spPr>
          <a:xfrm>
            <a:off x="7031799" y="4313588"/>
            <a:ext cx="3816000" cy="211191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7665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p:tgtEl>
                                          <p:spTgt spid="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84CECC2-3B25-B5FB-FC6C-9F35CDD84643}"/>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428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242;p16">
            <a:extLst>
              <a:ext uri="{FF2B5EF4-FFF2-40B4-BE49-F238E27FC236}">
                <a16:creationId xmlns:a16="http://schemas.microsoft.com/office/drawing/2014/main" id="{90464308-9024-ADE3-3644-6E63A258A663}"/>
              </a:ext>
            </a:extLst>
          </p:cNvPr>
          <p:cNvSpPr/>
          <p:nvPr/>
        </p:nvSpPr>
        <p:spPr>
          <a:xfrm rot="161894">
            <a:off x="5672578" y="1800268"/>
            <a:ext cx="5399696" cy="4044863"/>
          </a:xfrm>
          <a:custGeom>
            <a:avLst/>
            <a:gdLst/>
            <a:ahLst/>
            <a:cxnLst/>
            <a:rect l="l" t="t" r="r" b="b"/>
            <a:pathLst>
              <a:path w="9554678" h="7157322" extrusionOk="0">
                <a:moveTo>
                  <a:pt x="0" y="0"/>
                </a:moveTo>
                <a:lnTo>
                  <a:pt x="9554678" y="0"/>
                </a:lnTo>
                <a:lnTo>
                  <a:pt x="9554678" y="7157323"/>
                </a:lnTo>
                <a:lnTo>
                  <a:pt x="0" y="7157323"/>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244;p16">
            <a:extLst>
              <a:ext uri="{FF2B5EF4-FFF2-40B4-BE49-F238E27FC236}">
                <a16:creationId xmlns:a16="http://schemas.microsoft.com/office/drawing/2014/main" id="{B069C8C7-BA76-C41A-49DC-DF1E1009A0CC}"/>
              </a:ext>
            </a:extLst>
          </p:cNvPr>
          <p:cNvSpPr txBox="1"/>
          <p:nvPr/>
        </p:nvSpPr>
        <p:spPr>
          <a:xfrm>
            <a:off x="1027511" y="2713419"/>
            <a:ext cx="4037436" cy="1431161"/>
          </a:xfrm>
          <a:prstGeom prst="rect">
            <a:avLst/>
          </a:prstGeom>
          <a:noFill/>
          <a:ln>
            <a:noFill/>
          </a:ln>
        </p:spPr>
        <p:txBody>
          <a:bodyPr spcFirstLastPara="1" wrap="square" lIns="0" tIns="0" rIns="0" bIns="0" anchor="t" anchorCtr="0">
            <a:spAutoFit/>
          </a:bodyPr>
          <a:lstStyle/>
          <a:p>
            <a:pPr algn="ctr">
              <a:lnSpc>
                <a:spcPct val="150000"/>
              </a:lnSpc>
            </a:pPr>
            <a:endParaRPr sz="800" dirty="0">
              <a:latin typeface="UTM Avo" panose="02040603050506020204" pitchFamily="18"/>
            </a:endParaRPr>
          </a:p>
          <a:p>
            <a:pPr algn="ctr">
              <a:lnSpc>
                <a:spcPct val="150000"/>
              </a:lnSpc>
            </a:pPr>
            <a:r>
              <a:rPr lang="vi-VN" sz="5400" b="1" dirty="0">
                <a:solidFill>
                  <a:srgbClr val="221716"/>
                </a:solidFill>
                <a:latin typeface="UTM Avo" panose="02040603050506020204" pitchFamily="18"/>
              </a:rPr>
              <a:t>Kể chuyện</a:t>
            </a:r>
            <a:endParaRPr sz="5400" b="1" dirty="0">
              <a:solidFill>
                <a:srgbClr val="221716"/>
              </a:solidFill>
              <a:latin typeface="UTM Avo" panose="02040603050506020204" pitchFamily="18"/>
            </a:endParaRPr>
          </a:p>
        </p:txBody>
      </p:sp>
      <p:pic>
        <p:nvPicPr>
          <p:cNvPr id="7" name="Google Shape;246;p16" descr="Lịch Sử Việt Nam Bằng Tranh Màu, Bìa Cứng - Lý Thường Kiệt">
            <a:extLst>
              <a:ext uri="{FF2B5EF4-FFF2-40B4-BE49-F238E27FC236}">
                <a16:creationId xmlns:a16="http://schemas.microsoft.com/office/drawing/2014/main" id="{725E7127-9605-C981-F7E0-BA6EDF5E619D}"/>
              </a:ext>
            </a:extLst>
          </p:cNvPr>
          <p:cNvPicPr preferRelativeResize="0"/>
          <p:nvPr/>
        </p:nvPicPr>
        <p:blipFill rotWithShape="1">
          <a:blip r:embed="rId5">
            <a:alphaModFix/>
          </a:blip>
          <a:srcRect/>
          <a:stretch/>
        </p:blipFill>
        <p:spPr>
          <a:xfrm>
            <a:off x="6259779" y="1244600"/>
            <a:ext cx="4039023" cy="51562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6425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569AAA3-2C2D-9302-85B1-4FDF0DB1BA08}"/>
              </a:ext>
            </a:extLst>
          </p:cNvPr>
          <p:cNvGrpSpPr/>
          <p:nvPr/>
        </p:nvGrpSpPr>
        <p:grpSpPr>
          <a:xfrm>
            <a:off x="879981" y="2247900"/>
            <a:ext cx="11070213" cy="4286250"/>
            <a:chOff x="879981" y="2247900"/>
            <a:chExt cx="11070213" cy="4286250"/>
          </a:xfrm>
        </p:grpSpPr>
        <p:pic>
          <p:nvPicPr>
            <p:cNvPr id="5" name="Google Shape;254;p17">
              <a:extLst>
                <a:ext uri="{FF2B5EF4-FFF2-40B4-BE49-F238E27FC236}">
                  <a16:creationId xmlns:a16="http://schemas.microsoft.com/office/drawing/2014/main" id="{2726A240-FA31-8E0C-0307-1C4063BF4583}"/>
                </a:ext>
              </a:extLst>
            </p:cNvPr>
            <p:cNvPicPr preferRelativeResize="0"/>
            <p:nvPr/>
          </p:nvPicPr>
          <p:blipFill rotWithShape="1">
            <a:blip r:embed="rId3">
              <a:alphaModFix/>
            </a:blip>
            <a:srcRect r="4370"/>
            <a:stretch/>
          </p:blipFill>
          <p:spPr>
            <a:xfrm>
              <a:off x="879981" y="2247900"/>
              <a:ext cx="10433627" cy="4286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0" name="Group 9">
              <a:extLst>
                <a:ext uri="{FF2B5EF4-FFF2-40B4-BE49-F238E27FC236}">
                  <a16:creationId xmlns:a16="http://schemas.microsoft.com/office/drawing/2014/main" id="{76B796BE-65B3-E614-A556-172D2911B626}"/>
                </a:ext>
              </a:extLst>
            </p:cNvPr>
            <p:cNvGrpSpPr/>
            <p:nvPr/>
          </p:nvGrpSpPr>
          <p:grpSpPr>
            <a:xfrm>
              <a:off x="4635500" y="2581942"/>
              <a:ext cx="7314694" cy="3952208"/>
              <a:chOff x="4838700" y="2149511"/>
              <a:chExt cx="7314694" cy="3952208"/>
            </a:xfrm>
          </p:grpSpPr>
          <p:sp>
            <p:nvSpPr>
              <p:cNvPr id="6" name="Google Shape;255;p17">
                <a:extLst>
                  <a:ext uri="{FF2B5EF4-FFF2-40B4-BE49-F238E27FC236}">
                    <a16:creationId xmlns:a16="http://schemas.microsoft.com/office/drawing/2014/main" id="{3021190F-BDFA-2C1D-8FBF-3E6982BE0525}"/>
                  </a:ext>
                </a:extLst>
              </p:cNvPr>
              <p:cNvSpPr txBox="1"/>
              <p:nvPr/>
            </p:nvSpPr>
            <p:spPr>
              <a:xfrm>
                <a:off x="4838700" y="2149511"/>
                <a:ext cx="6473319" cy="3611200"/>
              </a:xfrm>
              <a:prstGeom prst="rect">
                <a:avLst/>
              </a:prstGeom>
              <a:solidFill>
                <a:srgbClr val="EEC4AB"/>
              </a:solidFill>
              <a:ln>
                <a:noFill/>
              </a:ln>
            </p:spPr>
            <p:txBody>
              <a:bodyPr spcFirstLastPara="1" wrap="square" lIns="60950" tIns="60950" rIns="60950" bIns="60950" anchor="t" anchorCtr="0">
                <a:noAutofit/>
              </a:bodyPr>
              <a:lstStyle/>
              <a:p>
                <a:pPr>
                  <a:lnSpc>
                    <a:spcPct val="150000"/>
                  </a:lnSpc>
                </a:pPr>
                <a:endParaRPr sz="2400" dirty="0">
                  <a:solidFill>
                    <a:schemeClr val="bg1"/>
                  </a:solidFill>
                  <a:latin typeface="UTM Avo" panose="02040603050506020204" pitchFamily="18"/>
                  <a:ea typeface="Calibri"/>
                  <a:cs typeface="Calibri"/>
                  <a:sym typeface="Calibri"/>
                </a:endParaRPr>
              </a:p>
            </p:txBody>
          </p:sp>
          <p:sp>
            <p:nvSpPr>
              <p:cNvPr id="9" name="TextBox 8">
                <a:extLst>
                  <a:ext uri="{FF2B5EF4-FFF2-40B4-BE49-F238E27FC236}">
                    <a16:creationId xmlns:a16="http://schemas.microsoft.com/office/drawing/2014/main" id="{C08419D0-88B7-58BD-2335-D939603A841D}"/>
                  </a:ext>
                </a:extLst>
              </p:cNvPr>
              <p:cNvSpPr txBox="1"/>
              <p:nvPr/>
            </p:nvSpPr>
            <p:spPr>
              <a:xfrm>
                <a:off x="5670044" y="2763882"/>
                <a:ext cx="6483350" cy="3337837"/>
              </a:xfrm>
              <a:prstGeom prst="rect">
                <a:avLst/>
              </a:prstGeom>
              <a:noFill/>
            </p:spPr>
            <p:txBody>
              <a:bodyPr wrap="square">
                <a:spAutoFit/>
              </a:bodyPr>
              <a:lstStyle/>
              <a:p>
                <a:pPr>
                  <a:lnSpc>
                    <a:spcPct val="150000"/>
                  </a:lnSpc>
                </a:pPr>
                <a:r>
                  <a:rPr lang="vi-VN" sz="2400" dirty="0">
                    <a:solidFill>
                      <a:schemeClr val="bg1"/>
                    </a:solidFill>
                    <a:latin typeface="UTM Avo" panose="02040603050506020204" pitchFamily="18"/>
                    <a:ea typeface="Calibri"/>
                    <a:cs typeface="Calibri"/>
                    <a:sym typeface="Calibri"/>
                  </a:rPr>
                  <a:t>Sông núi nước Nam vua Nam ở </a:t>
                </a:r>
              </a:p>
              <a:p>
                <a:pPr>
                  <a:lnSpc>
                    <a:spcPct val="150000"/>
                  </a:lnSpc>
                </a:pPr>
                <a:r>
                  <a:rPr lang="vi-VN" sz="2400" dirty="0">
                    <a:solidFill>
                      <a:schemeClr val="bg1"/>
                    </a:solidFill>
                    <a:latin typeface="UTM Avo" panose="02040603050506020204" pitchFamily="18"/>
                    <a:ea typeface="Calibri"/>
                    <a:cs typeface="Calibri"/>
                    <a:sym typeface="Calibri"/>
                  </a:rPr>
                  <a:t>Rành rành định phận tại sách trời </a:t>
                </a:r>
              </a:p>
              <a:p>
                <a:pPr>
                  <a:lnSpc>
                    <a:spcPct val="150000"/>
                  </a:lnSpc>
                </a:pPr>
                <a:r>
                  <a:rPr lang="vi-VN" sz="2400" dirty="0">
                    <a:solidFill>
                      <a:schemeClr val="bg1"/>
                    </a:solidFill>
                    <a:latin typeface="UTM Avo" panose="02040603050506020204" pitchFamily="18"/>
                    <a:ea typeface="Calibri"/>
                    <a:cs typeface="Calibri"/>
                    <a:sym typeface="Calibri"/>
                  </a:rPr>
                  <a:t>Cớ sao lũ giặc sang xâm phạm </a:t>
                </a:r>
              </a:p>
              <a:p>
                <a:pPr>
                  <a:lnSpc>
                    <a:spcPct val="150000"/>
                  </a:lnSpc>
                </a:pPr>
                <a:r>
                  <a:rPr lang="vi-VN" sz="2400" dirty="0">
                    <a:solidFill>
                      <a:schemeClr val="bg1"/>
                    </a:solidFill>
                    <a:latin typeface="UTM Avo" panose="02040603050506020204" pitchFamily="18"/>
                    <a:ea typeface="Calibri"/>
                    <a:cs typeface="Calibri"/>
                    <a:sym typeface="Calibri"/>
                  </a:rPr>
                  <a:t>Chúng bay sẽ bị đánh tơi bời.</a:t>
                </a:r>
              </a:p>
              <a:p>
                <a:pPr>
                  <a:lnSpc>
                    <a:spcPct val="150000"/>
                  </a:lnSpc>
                </a:pPr>
                <a:endParaRPr lang="vi-VN" sz="2400" dirty="0">
                  <a:solidFill>
                    <a:schemeClr val="bg1"/>
                  </a:solidFill>
                  <a:latin typeface="UTM Avo" panose="02040603050506020204" pitchFamily="18"/>
                  <a:ea typeface="Calibri"/>
                  <a:cs typeface="Calibri"/>
                  <a:sym typeface="Calibri"/>
                </a:endParaRPr>
              </a:p>
              <a:p>
                <a:pPr>
                  <a:lnSpc>
                    <a:spcPct val="150000"/>
                  </a:lnSpc>
                </a:pPr>
                <a:endParaRPr lang="vi-VN" sz="2400" dirty="0">
                  <a:solidFill>
                    <a:schemeClr val="bg1"/>
                  </a:solidFill>
                  <a:latin typeface="UTM Avo" panose="02040603050506020204" pitchFamily="18"/>
                  <a:ea typeface="Calibri"/>
                  <a:cs typeface="Calibri"/>
                  <a:sym typeface="Calibri"/>
                </a:endParaRPr>
              </a:p>
            </p:txBody>
          </p:sp>
        </p:grpSp>
      </p:grpSp>
      <p:sp>
        <p:nvSpPr>
          <p:cNvPr id="12" name="TextBox 11">
            <a:extLst>
              <a:ext uri="{FF2B5EF4-FFF2-40B4-BE49-F238E27FC236}">
                <a16:creationId xmlns:a16="http://schemas.microsoft.com/office/drawing/2014/main" id="{13189429-CA7F-5A6E-EAED-486EE4C05B80}"/>
              </a:ext>
            </a:extLst>
          </p:cNvPr>
          <p:cNvSpPr txBox="1"/>
          <p:nvPr/>
        </p:nvSpPr>
        <p:spPr>
          <a:xfrm>
            <a:off x="2808540" y="1572174"/>
            <a:ext cx="6574920" cy="461665"/>
          </a:xfrm>
          <a:prstGeom prst="rect">
            <a:avLst/>
          </a:prstGeom>
          <a:noFill/>
        </p:spPr>
        <p:txBody>
          <a:bodyPr wrap="square">
            <a:spAutoFit/>
          </a:bodyPr>
          <a:lstStyle/>
          <a:p>
            <a:pPr algn="ctr"/>
            <a:r>
              <a:rPr lang="vi-VN" sz="2400" b="1" dirty="0">
                <a:solidFill>
                  <a:schemeClr val="bg1"/>
                </a:solidFill>
                <a:latin typeface="UTM Avo" panose="02040603050506020204" pitchFamily="18"/>
              </a:rPr>
              <a:t>Em hãy tập đọc thơ trước khi kể chuyện</a:t>
            </a:r>
          </a:p>
        </p:txBody>
      </p:sp>
    </p:spTree>
    <p:extLst>
      <p:ext uri="{BB962C8B-B14F-4D97-AF65-F5344CB8AC3E}">
        <p14:creationId xmlns:p14="http://schemas.microsoft.com/office/powerpoint/2010/main" val="93912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60;p20">
            <a:extLst>
              <a:ext uri="{FF2B5EF4-FFF2-40B4-BE49-F238E27FC236}">
                <a16:creationId xmlns:a16="http://schemas.microsoft.com/office/drawing/2014/main" id="{C2938521-5FE0-D2F4-CB90-795458ED1877}"/>
              </a:ext>
            </a:extLst>
          </p:cNvPr>
          <p:cNvSpPr txBox="1"/>
          <p:nvPr/>
        </p:nvSpPr>
        <p:spPr>
          <a:xfrm>
            <a:off x="2905663" y="1638300"/>
            <a:ext cx="6380673" cy="369332"/>
          </a:xfrm>
          <a:prstGeom prst="rect">
            <a:avLst/>
          </a:prstGeom>
          <a:noFill/>
          <a:ln>
            <a:noFill/>
          </a:ln>
        </p:spPr>
        <p:txBody>
          <a:bodyPr spcFirstLastPara="1" wrap="square" lIns="0" tIns="0" rIns="0" bIns="0" anchor="t" anchorCtr="0">
            <a:spAutoFit/>
          </a:bodyPr>
          <a:lstStyle/>
          <a:p>
            <a:pPr marL="304815" indent="-406420" algn="ctr">
              <a:buClr>
                <a:schemeClr val="dk1"/>
              </a:buClr>
              <a:buSzPct val="100000"/>
              <a:buFont typeface="Arial"/>
              <a:buAutoNum type="arabicPeriod"/>
            </a:pPr>
            <a:r>
              <a:rPr lang="vi-VN" sz="2400" b="1" dirty="0">
                <a:solidFill>
                  <a:schemeClr val="bg1"/>
                </a:solidFill>
                <a:latin typeface="UTM Avo" panose="02040603050506020204" pitchFamily="18"/>
              </a:rPr>
              <a:t>Kể chuyện trong nhóm</a:t>
            </a:r>
            <a:endParaRPr sz="2400" b="1" dirty="0">
              <a:solidFill>
                <a:schemeClr val="bg1"/>
              </a:solidFill>
              <a:latin typeface="UTM Avo" panose="02040603050506020204" pitchFamily="18"/>
            </a:endParaRPr>
          </a:p>
        </p:txBody>
      </p:sp>
      <p:sp>
        <p:nvSpPr>
          <p:cNvPr id="3" name="Google Shape;261;p20">
            <a:extLst>
              <a:ext uri="{FF2B5EF4-FFF2-40B4-BE49-F238E27FC236}">
                <a16:creationId xmlns:a16="http://schemas.microsoft.com/office/drawing/2014/main" id="{32613E2A-78C9-FDAB-D946-AF80D613D2CC}"/>
              </a:ext>
            </a:extLst>
          </p:cNvPr>
          <p:cNvSpPr/>
          <p:nvPr/>
        </p:nvSpPr>
        <p:spPr>
          <a:xfrm>
            <a:off x="686594" y="2349500"/>
            <a:ext cx="4191000" cy="4057134"/>
          </a:xfrm>
          <a:prstGeom prst="foldedCorner">
            <a:avLst>
              <a:gd name="adj" fmla="val 6493"/>
            </a:avLst>
          </a:prstGeom>
          <a:solidFill>
            <a:schemeClr val="lt1"/>
          </a:solidFill>
          <a:ln w="9525" cap="flat" cmpd="sng">
            <a:solidFill>
              <a:srgbClr val="986F56"/>
            </a:solidFill>
            <a:prstDash val="solid"/>
            <a:round/>
            <a:headEnd type="none" w="sm" len="sm"/>
            <a:tailEnd type="none" w="sm" len="sm"/>
          </a:ln>
        </p:spPr>
        <p:txBody>
          <a:bodyPr spcFirstLastPara="1" wrap="square" lIns="240000" tIns="30467" rIns="240000" bIns="144000" anchor="ctr" anchorCtr="0">
            <a:noAutofit/>
          </a:bodyPr>
          <a:lstStyle/>
          <a:p>
            <a:pPr algn="just">
              <a:lnSpc>
                <a:spcPct val="150000"/>
              </a:lnSpc>
            </a:pPr>
            <a:r>
              <a:rPr lang="vi-VN" sz="2400" dirty="0">
                <a:solidFill>
                  <a:schemeClr val="bg1"/>
                </a:solidFill>
                <a:latin typeface="UTM Avo" panose="02040603050506020204" pitchFamily="18"/>
              </a:rPr>
              <a:t>Dựa theo gợi ý SGK tr.37, em hãy kể lại đầy đủ câu chuyện </a:t>
            </a:r>
            <a:r>
              <a:rPr lang="vi-VN" sz="2400" b="1" i="1" dirty="0">
                <a:solidFill>
                  <a:schemeClr val="bg1"/>
                </a:solidFill>
                <a:latin typeface="UTM Avo" panose="02040603050506020204" pitchFamily="18"/>
              </a:rPr>
              <a:t>"Danh tướng Lý Thường Kiệt" </a:t>
            </a:r>
            <a:r>
              <a:rPr lang="vi-VN" sz="2400" dirty="0">
                <a:solidFill>
                  <a:schemeClr val="bg1"/>
                </a:solidFill>
                <a:latin typeface="UTM Avo" panose="02040603050506020204" pitchFamily="18"/>
              </a:rPr>
              <a:t>theo 5 phần sau. </a:t>
            </a:r>
            <a:endParaRPr sz="2400" dirty="0">
              <a:solidFill>
                <a:schemeClr val="bg1"/>
              </a:solidFill>
              <a:latin typeface="UTM Avo" panose="02040603050506020204" pitchFamily="18"/>
            </a:endParaRPr>
          </a:p>
        </p:txBody>
      </p:sp>
      <p:pic>
        <p:nvPicPr>
          <p:cNvPr id="4" name="Google Shape;262;p20" descr="Câu chuyện lịch sử danh tướng Lý Thường Kiệt, sự nghiệp và binh quyền">
            <a:extLst>
              <a:ext uri="{FF2B5EF4-FFF2-40B4-BE49-F238E27FC236}">
                <a16:creationId xmlns:a16="http://schemas.microsoft.com/office/drawing/2014/main" id="{38231706-C5EE-3D09-4320-82E458367A21}"/>
              </a:ext>
            </a:extLst>
          </p:cNvPr>
          <p:cNvPicPr preferRelativeResize="0"/>
          <p:nvPr/>
        </p:nvPicPr>
        <p:blipFill rotWithShape="1">
          <a:blip r:embed="rId3">
            <a:alphaModFix/>
          </a:blip>
          <a:srcRect/>
          <a:stretch/>
        </p:blipFill>
        <p:spPr>
          <a:xfrm>
            <a:off x="5221951" y="2349500"/>
            <a:ext cx="6283455" cy="39306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81322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71;p19">
            <a:extLst>
              <a:ext uri="{FF2B5EF4-FFF2-40B4-BE49-F238E27FC236}">
                <a16:creationId xmlns:a16="http://schemas.microsoft.com/office/drawing/2014/main" id="{B3020EC4-9A8E-97AA-C4C7-65863F4739C8}"/>
              </a:ext>
            </a:extLst>
          </p:cNvPr>
          <p:cNvSpPr txBox="1"/>
          <p:nvPr/>
        </p:nvSpPr>
        <p:spPr>
          <a:xfrm>
            <a:off x="5080986" y="1135382"/>
            <a:ext cx="22352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Gợi ý</a:t>
            </a:r>
            <a:endParaRPr sz="2800" b="1" dirty="0">
              <a:solidFill>
                <a:schemeClr val="bg1"/>
              </a:solidFill>
              <a:latin typeface="UTM Avo" panose="02040603050506020204" pitchFamily="18"/>
            </a:endParaRPr>
          </a:p>
        </p:txBody>
      </p:sp>
      <p:sp>
        <p:nvSpPr>
          <p:cNvPr id="7" name="Google Shape;272;p19">
            <a:extLst>
              <a:ext uri="{FF2B5EF4-FFF2-40B4-BE49-F238E27FC236}">
                <a16:creationId xmlns:a16="http://schemas.microsoft.com/office/drawing/2014/main" id="{58E1E43A-5555-F219-0818-DE690C5172CE}"/>
              </a:ext>
            </a:extLst>
          </p:cNvPr>
          <p:cNvSpPr/>
          <p:nvPr/>
        </p:nvSpPr>
        <p:spPr>
          <a:xfrm>
            <a:off x="610846" y="1904405"/>
            <a:ext cx="3474512" cy="2333310"/>
          </a:xfrm>
          <a:prstGeom prst="foldedCorner">
            <a:avLst>
              <a:gd name="adj" fmla="val 16434"/>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300" dirty="0">
                <a:solidFill>
                  <a:schemeClr val="bg1"/>
                </a:solidFill>
                <a:latin typeface="UTM Avo" panose="02040603050506020204" pitchFamily="18"/>
              </a:rPr>
              <a:t>a. Lý Thường Kiệt đã làm gì để chủ động phá âm mưu xâm lược của địch?</a:t>
            </a:r>
            <a:endParaRPr sz="2300" dirty="0">
              <a:solidFill>
                <a:schemeClr val="bg1"/>
              </a:solidFill>
              <a:latin typeface="UTM Avo" panose="02040603050506020204" pitchFamily="18"/>
            </a:endParaRPr>
          </a:p>
        </p:txBody>
      </p:sp>
      <p:sp>
        <p:nvSpPr>
          <p:cNvPr id="8" name="Google Shape;273;p19">
            <a:extLst>
              <a:ext uri="{FF2B5EF4-FFF2-40B4-BE49-F238E27FC236}">
                <a16:creationId xmlns:a16="http://schemas.microsoft.com/office/drawing/2014/main" id="{74DEE69D-391C-CA51-FCF4-3569CF8ED4E4}"/>
              </a:ext>
            </a:extLst>
          </p:cNvPr>
          <p:cNvSpPr/>
          <p:nvPr/>
        </p:nvSpPr>
        <p:spPr>
          <a:xfrm>
            <a:off x="4607177" y="1904405"/>
            <a:ext cx="3028441" cy="2333310"/>
          </a:xfrm>
          <a:prstGeom prst="foldedCorner">
            <a:avLst>
              <a:gd name="adj" fmla="val 16434"/>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300">
                <a:solidFill>
                  <a:schemeClr val="bg1"/>
                </a:solidFill>
                <a:latin typeface="UTM Avo" panose="02040603050506020204" pitchFamily="18"/>
              </a:rPr>
              <a:t>b. Lần thứ nhất vượt sông, quân địch bị đánh bại như thế nào?</a:t>
            </a:r>
            <a:endParaRPr sz="2300">
              <a:solidFill>
                <a:schemeClr val="bg1"/>
              </a:solidFill>
              <a:latin typeface="UTM Avo" panose="02040603050506020204" pitchFamily="18"/>
            </a:endParaRPr>
          </a:p>
        </p:txBody>
      </p:sp>
      <p:sp>
        <p:nvSpPr>
          <p:cNvPr id="9" name="Google Shape;274;p19">
            <a:extLst>
              <a:ext uri="{FF2B5EF4-FFF2-40B4-BE49-F238E27FC236}">
                <a16:creationId xmlns:a16="http://schemas.microsoft.com/office/drawing/2014/main" id="{D92CA31A-C7CD-9405-ACA1-4CE9DEE3F9BB}"/>
              </a:ext>
            </a:extLst>
          </p:cNvPr>
          <p:cNvSpPr/>
          <p:nvPr/>
        </p:nvSpPr>
        <p:spPr>
          <a:xfrm>
            <a:off x="8411773" y="1904405"/>
            <a:ext cx="3171769" cy="2333310"/>
          </a:xfrm>
          <a:prstGeom prst="foldedCorner">
            <a:avLst>
              <a:gd name="adj" fmla="val 16434"/>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300">
                <a:solidFill>
                  <a:schemeClr val="bg1"/>
                </a:solidFill>
                <a:latin typeface="UTM Avo" panose="02040603050506020204" pitchFamily="18"/>
              </a:rPr>
              <a:t>c. Quân địch tiếp tục thảm bại như thế nào trong lần thứ hai vượt sông?</a:t>
            </a:r>
            <a:endParaRPr sz="2300">
              <a:solidFill>
                <a:schemeClr val="bg1"/>
              </a:solidFill>
              <a:latin typeface="UTM Avo" panose="02040603050506020204" pitchFamily="18"/>
            </a:endParaRPr>
          </a:p>
        </p:txBody>
      </p:sp>
      <p:sp>
        <p:nvSpPr>
          <p:cNvPr id="10" name="Google Shape;275;p19">
            <a:extLst>
              <a:ext uri="{FF2B5EF4-FFF2-40B4-BE49-F238E27FC236}">
                <a16:creationId xmlns:a16="http://schemas.microsoft.com/office/drawing/2014/main" id="{BF023B69-33AE-1F1A-0CEB-2D852AF405DE}"/>
              </a:ext>
            </a:extLst>
          </p:cNvPr>
          <p:cNvSpPr/>
          <p:nvPr/>
        </p:nvSpPr>
        <p:spPr>
          <a:xfrm>
            <a:off x="6198586" y="4483101"/>
            <a:ext cx="3339330" cy="2146300"/>
          </a:xfrm>
          <a:prstGeom prst="foldedCorner">
            <a:avLst>
              <a:gd name="adj" fmla="val 16434"/>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300">
                <a:solidFill>
                  <a:schemeClr val="bg1"/>
                </a:solidFill>
                <a:latin typeface="UTM Avo" panose="02040603050506020204" pitchFamily="18"/>
              </a:rPr>
              <a:t>e. Lý Thường Kiệt đã làm gì để sớm kết thúc chiến tranh?</a:t>
            </a:r>
            <a:endParaRPr sz="2300">
              <a:solidFill>
                <a:schemeClr val="bg1"/>
              </a:solidFill>
              <a:latin typeface="UTM Avo" panose="02040603050506020204" pitchFamily="18"/>
            </a:endParaRPr>
          </a:p>
        </p:txBody>
      </p:sp>
      <p:sp>
        <p:nvSpPr>
          <p:cNvPr id="11" name="Google Shape;276;p19">
            <a:extLst>
              <a:ext uri="{FF2B5EF4-FFF2-40B4-BE49-F238E27FC236}">
                <a16:creationId xmlns:a16="http://schemas.microsoft.com/office/drawing/2014/main" id="{89531CD5-C489-73BE-B0DC-35A230987071}"/>
              </a:ext>
            </a:extLst>
          </p:cNvPr>
          <p:cNvSpPr/>
          <p:nvPr/>
        </p:nvSpPr>
        <p:spPr>
          <a:xfrm>
            <a:off x="2504998" y="4483101"/>
            <a:ext cx="3171769" cy="2146300"/>
          </a:xfrm>
          <a:prstGeom prst="foldedCorner">
            <a:avLst>
              <a:gd name="adj" fmla="val 16434"/>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300">
                <a:solidFill>
                  <a:schemeClr val="bg1"/>
                </a:solidFill>
                <a:latin typeface="UTM Avo" panose="02040603050506020204" pitchFamily="18"/>
              </a:rPr>
              <a:t>d. "Bài thơ thần" đã khích lệ quân sĩ như thế nào?</a:t>
            </a:r>
            <a:endParaRPr sz="2300">
              <a:solidFill>
                <a:schemeClr val="bg1"/>
              </a:solidFill>
              <a:latin typeface="UTM Avo" panose="02040603050506020204" pitchFamily="18"/>
            </a:endParaRPr>
          </a:p>
        </p:txBody>
      </p:sp>
    </p:spTree>
    <p:extLst>
      <p:ext uri="{BB962C8B-B14F-4D97-AF65-F5344CB8AC3E}">
        <p14:creationId xmlns:p14="http://schemas.microsoft.com/office/powerpoint/2010/main" val="149216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81;p22">
            <a:extLst>
              <a:ext uri="{FF2B5EF4-FFF2-40B4-BE49-F238E27FC236}">
                <a16:creationId xmlns:a16="http://schemas.microsoft.com/office/drawing/2014/main" id="{CD7E1C33-C3E3-D6C4-D7F7-3EB07AEA64D7}"/>
              </a:ext>
            </a:extLst>
          </p:cNvPr>
          <p:cNvSpPr/>
          <p:nvPr/>
        </p:nvSpPr>
        <p:spPr>
          <a:xfrm>
            <a:off x="1328811" y="2421802"/>
            <a:ext cx="9534377" cy="3893520"/>
          </a:xfrm>
          <a:custGeom>
            <a:avLst/>
            <a:gdLst/>
            <a:ahLst/>
            <a:cxnLst/>
            <a:rect l="l" t="t" r="r" b="b"/>
            <a:pathLst>
              <a:path w="3766667" h="1894408" extrusionOk="0">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986F56"/>
          </a:solidFill>
          <a:ln w="9525" cap="flat" cmpd="sng">
            <a:solidFill>
              <a:srgbClr val="244941"/>
            </a:solidFill>
            <a:prstDash val="solid"/>
            <a:round/>
            <a:headEnd type="none" w="sm" len="sm"/>
            <a:tailEnd type="none" w="sm" len="sm"/>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3" name="Google Shape;282;p22">
            <a:extLst>
              <a:ext uri="{FF2B5EF4-FFF2-40B4-BE49-F238E27FC236}">
                <a16:creationId xmlns:a16="http://schemas.microsoft.com/office/drawing/2014/main" id="{D5B06F2E-2477-9F88-992B-C68977C1943C}"/>
              </a:ext>
            </a:extLst>
          </p:cNvPr>
          <p:cNvSpPr/>
          <p:nvPr/>
        </p:nvSpPr>
        <p:spPr>
          <a:xfrm>
            <a:off x="1994889" y="2963104"/>
            <a:ext cx="3440711" cy="2671418"/>
          </a:xfrm>
          <a:prstGeom prst="roundRect">
            <a:avLst>
              <a:gd name="adj" fmla="val 5733"/>
            </a:avLst>
          </a:prstGeom>
          <a:solidFill>
            <a:schemeClr val="lt1"/>
          </a:solidFill>
          <a:ln w="9525" cap="flat" cmpd="sng">
            <a:solidFill>
              <a:srgbClr val="986F56"/>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a:solidFill>
                  <a:schemeClr val="bg1"/>
                </a:solidFill>
                <a:latin typeface="UTM Avo" panose="02040603050506020204" pitchFamily="18"/>
              </a:rPr>
              <a:t>Kể nối tiếp </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theo từng đoạn </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(mỗi HS kể 1 đoạn)</a:t>
            </a:r>
            <a:endParaRPr sz="2400">
              <a:solidFill>
                <a:schemeClr val="bg1"/>
              </a:solidFill>
              <a:latin typeface="UTM Avo" panose="02040603050506020204" pitchFamily="18"/>
            </a:endParaRPr>
          </a:p>
        </p:txBody>
      </p:sp>
      <p:sp>
        <p:nvSpPr>
          <p:cNvPr id="4" name="Google Shape;283;p22">
            <a:extLst>
              <a:ext uri="{FF2B5EF4-FFF2-40B4-BE49-F238E27FC236}">
                <a16:creationId xmlns:a16="http://schemas.microsoft.com/office/drawing/2014/main" id="{492E6A51-ACA4-56B8-387F-3759CA1151A3}"/>
              </a:ext>
            </a:extLst>
          </p:cNvPr>
          <p:cNvSpPr txBox="1"/>
          <p:nvPr/>
        </p:nvSpPr>
        <p:spPr>
          <a:xfrm>
            <a:off x="3242410" y="1741002"/>
            <a:ext cx="570718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2. KỂ THEO NHÓM ĐÔI</a:t>
            </a:r>
            <a:endParaRPr sz="2400" b="1" dirty="0">
              <a:solidFill>
                <a:schemeClr val="bg1"/>
              </a:solidFill>
              <a:latin typeface="UTM Avo" panose="02040603050506020204" pitchFamily="18"/>
            </a:endParaRPr>
          </a:p>
        </p:txBody>
      </p:sp>
      <p:sp>
        <p:nvSpPr>
          <p:cNvPr id="5" name="Google Shape;284;p22">
            <a:extLst>
              <a:ext uri="{FF2B5EF4-FFF2-40B4-BE49-F238E27FC236}">
                <a16:creationId xmlns:a16="http://schemas.microsoft.com/office/drawing/2014/main" id="{87A201D1-68DB-9FA8-E369-3F16F9215A02}"/>
              </a:ext>
            </a:extLst>
          </p:cNvPr>
          <p:cNvSpPr/>
          <p:nvPr/>
        </p:nvSpPr>
        <p:spPr>
          <a:xfrm>
            <a:off x="6756401" y="2963104"/>
            <a:ext cx="3440710" cy="2671418"/>
          </a:xfrm>
          <a:prstGeom prst="roundRect">
            <a:avLst>
              <a:gd name="adj" fmla="val 6208"/>
            </a:avLst>
          </a:prstGeom>
          <a:solidFill>
            <a:schemeClr val="lt1"/>
          </a:solidFill>
          <a:ln w="9525" cap="flat" cmpd="sng">
            <a:solidFill>
              <a:srgbClr val="986F56"/>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a:solidFill>
                  <a:schemeClr val="bg1"/>
                </a:solidFill>
                <a:latin typeface="UTM Avo" panose="02040603050506020204" pitchFamily="18"/>
              </a:rPr>
              <a:t>Kể nối tiếp 2 đoạn (mỗi HS kể 2 đoạn)</a:t>
            </a:r>
            <a:endParaRPr sz="2400">
              <a:solidFill>
                <a:schemeClr val="bg1"/>
              </a:solidFill>
              <a:latin typeface="UTM Avo" panose="02040603050506020204" pitchFamily="18"/>
            </a:endParaRPr>
          </a:p>
        </p:txBody>
      </p:sp>
      <p:sp>
        <p:nvSpPr>
          <p:cNvPr id="6" name="Google Shape;285;p22">
            <a:extLst>
              <a:ext uri="{FF2B5EF4-FFF2-40B4-BE49-F238E27FC236}">
                <a16:creationId xmlns:a16="http://schemas.microsoft.com/office/drawing/2014/main" id="{EB9F58D1-AFF5-0AFC-12A6-3E14A311EDF6}"/>
              </a:ext>
            </a:extLst>
          </p:cNvPr>
          <p:cNvSpPr/>
          <p:nvPr/>
        </p:nvSpPr>
        <p:spPr>
          <a:xfrm>
            <a:off x="5588000" y="4018322"/>
            <a:ext cx="1016000" cy="615553"/>
          </a:xfrm>
          <a:prstGeom prst="rightArrow">
            <a:avLst>
              <a:gd name="adj1" fmla="val 50000"/>
              <a:gd name="adj2" fmla="val 50000"/>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endParaRPr sz="2400">
              <a:solidFill>
                <a:schemeClr val="bg1"/>
              </a:solidFill>
              <a:latin typeface="UTM Avo" panose="02040603050506020204" pitchFamily="18"/>
            </a:endParaRPr>
          </a:p>
        </p:txBody>
      </p:sp>
      <p:sp>
        <p:nvSpPr>
          <p:cNvPr id="7" name="Google Shape;286;p22">
            <a:extLst>
              <a:ext uri="{FF2B5EF4-FFF2-40B4-BE49-F238E27FC236}">
                <a16:creationId xmlns:a16="http://schemas.microsoft.com/office/drawing/2014/main" id="{92FC7D73-C0FE-6AF4-47FC-40B650A48B3C}"/>
              </a:ext>
            </a:extLst>
          </p:cNvPr>
          <p:cNvSpPr/>
          <p:nvPr/>
        </p:nvSpPr>
        <p:spPr>
          <a:xfrm>
            <a:off x="187301" y="2775319"/>
            <a:ext cx="1655187" cy="4082681"/>
          </a:xfrm>
          <a:custGeom>
            <a:avLst/>
            <a:gdLst/>
            <a:ahLst/>
            <a:cxnLst/>
            <a:rect l="l" t="t" r="r" b="b"/>
            <a:pathLst>
              <a:path w="486744" h="1200602" extrusionOk="0">
                <a:moveTo>
                  <a:pt x="0" y="0"/>
                </a:moveTo>
                <a:lnTo>
                  <a:pt x="486743" y="0"/>
                </a:lnTo>
                <a:lnTo>
                  <a:pt x="486743" y="1200602"/>
                </a:lnTo>
                <a:lnTo>
                  <a:pt x="0" y="1200602"/>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287;p22">
            <a:extLst>
              <a:ext uri="{FF2B5EF4-FFF2-40B4-BE49-F238E27FC236}">
                <a16:creationId xmlns:a16="http://schemas.microsoft.com/office/drawing/2014/main" id="{612B8098-E9E0-ADF9-6B9F-EE4E9A3A1317}"/>
              </a:ext>
            </a:extLst>
          </p:cNvPr>
          <p:cNvSpPr/>
          <p:nvPr/>
        </p:nvSpPr>
        <p:spPr>
          <a:xfrm>
            <a:off x="10349513" y="2775319"/>
            <a:ext cx="1536111" cy="4082681"/>
          </a:xfrm>
          <a:custGeom>
            <a:avLst/>
            <a:gdLst/>
            <a:ahLst/>
            <a:cxnLst/>
            <a:rect l="l" t="t" r="r" b="b"/>
            <a:pathLst>
              <a:path w="437239" h="1162097" extrusionOk="0">
                <a:moveTo>
                  <a:pt x="0" y="0"/>
                </a:moveTo>
                <a:lnTo>
                  <a:pt x="437239" y="0"/>
                </a:lnTo>
                <a:lnTo>
                  <a:pt x="437239" y="1162097"/>
                </a:lnTo>
                <a:lnTo>
                  <a:pt x="0" y="1162097"/>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25567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292;p23">
            <a:extLst>
              <a:ext uri="{FF2B5EF4-FFF2-40B4-BE49-F238E27FC236}">
                <a16:creationId xmlns:a16="http://schemas.microsoft.com/office/drawing/2014/main" id="{8E3D4246-71A5-E1A0-97B6-DCBECF0CDC9D}"/>
              </a:ext>
            </a:extLst>
          </p:cNvPr>
          <p:cNvSpPr/>
          <p:nvPr/>
        </p:nvSpPr>
        <p:spPr>
          <a:xfrm>
            <a:off x="1423191" y="1765301"/>
            <a:ext cx="9534377" cy="4795219"/>
          </a:xfrm>
          <a:prstGeom prst="roundRect">
            <a:avLst>
              <a:gd name="adj" fmla="val 7900"/>
            </a:avLst>
          </a:prstGeom>
          <a:solidFill>
            <a:srgbClr val="986F56"/>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3" name="Google Shape;293;p23">
            <a:extLst>
              <a:ext uri="{FF2B5EF4-FFF2-40B4-BE49-F238E27FC236}">
                <a16:creationId xmlns:a16="http://schemas.microsoft.com/office/drawing/2014/main" id="{0DEC7DD8-3A42-ED30-325F-10362ADEF1D3}"/>
              </a:ext>
            </a:extLst>
          </p:cNvPr>
          <p:cNvSpPr/>
          <p:nvPr/>
        </p:nvSpPr>
        <p:spPr>
          <a:xfrm>
            <a:off x="2408620" y="1952731"/>
            <a:ext cx="7563522" cy="903964"/>
          </a:xfrm>
          <a:prstGeom prst="roundRect">
            <a:avLst>
              <a:gd name="adj" fmla="val 16667"/>
            </a:avLst>
          </a:prstGeom>
          <a:solidFill>
            <a:schemeClr val="lt1"/>
          </a:solidFill>
          <a:ln w="9525" cap="flat" cmpd="sng">
            <a:solidFill>
              <a:srgbClr val="24494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Kể toàn bộ (một đoạn) của câu chuyện.</a:t>
            </a:r>
            <a:endParaRPr sz="2400">
              <a:solidFill>
                <a:schemeClr val="bg1"/>
              </a:solidFill>
              <a:latin typeface="UTM Avo" panose="02040603050506020204" pitchFamily="18"/>
            </a:endParaRPr>
          </a:p>
        </p:txBody>
      </p:sp>
      <p:sp>
        <p:nvSpPr>
          <p:cNvPr id="4" name="Google Shape;294;p23">
            <a:extLst>
              <a:ext uri="{FF2B5EF4-FFF2-40B4-BE49-F238E27FC236}">
                <a16:creationId xmlns:a16="http://schemas.microsoft.com/office/drawing/2014/main" id="{438822DA-DE27-CF87-EA31-EE5EA52A0126}"/>
              </a:ext>
            </a:extLst>
          </p:cNvPr>
          <p:cNvSpPr txBox="1"/>
          <p:nvPr/>
        </p:nvSpPr>
        <p:spPr>
          <a:xfrm>
            <a:off x="3242410" y="1200693"/>
            <a:ext cx="570718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3. KỂ TRƯỚC LỚP</a:t>
            </a:r>
            <a:endParaRPr sz="2400" b="1" dirty="0">
              <a:solidFill>
                <a:schemeClr val="bg1"/>
              </a:solidFill>
              <a:latin typeface="UTM Avo" panose="02040603050506020204" pitchFamily="18"/>
            </a:endParaRPr>
          </a:p>
        </p:txBody>
      </p:sp>
      <p:sp>
        <p:nvSpPr>
          <p:cNvPr id="5" name="Google Shape;295;p23">
            <a:extLst>
              <a:ext uri="{FF2B5EF4-FFF2-40B4-BE49-F238E27FC236}">
                <a16:creationId xmlns:a16="http://schemas.microsoft.com/office/drawing/2014/main" id="{E6CE4903-EEF4-485C-38E6-88D745354707}"/>
              </a:ext>
            </a:extLst>
          </p:cNvPr>
          <p:cNvSpPr/>
          <p:nvPr/>
        </p:nvSpPr>
        <p:spPr>
          <a:xfrm>
            <a:off x="3625443" y="2950371"/>
            <a:ext cx="5129871" cy="3610149"/>
          </a:xfrm>
          <a:custGeom>
            <a:avLst/>
            <a:gdLst/>
            <a:ahLst/>
            <a:cxnLst/>
            <a:rect l="l" t="t" r="r" b="b"/>
            <a:pathLst>
              <a:path w="1385001" h="974695" extrusionOk="0">
                <a:moveTo>
                  <a:pt x="0" y="0"/>
                </a:moveTo>
                <a:lnTo>
                  <a:pt x="1385001" y="0"/>
                </a:lnTo>
                <a:lnTo>
                  <a:pt x="1385001" y="974695"/>
                </a:lnTo>
                <a:lnTo>
                  <a:pt x="0" y="974695"/>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11113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FC81E547-D31D-E75A-A806-59D7958D66F6}"/>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301;p24">
            <a:extLst>
              <a:ext uri="{FF2B5EF4-FFF2-40B4-BE49-F238E27FC236}">
                <a16:creationId xmlns:a16="http://schemas.microsoft.com/office/drawing/2014/main" id="{64DB88C3-A078-AF92-3C66-58739939C012}"/>
              </a:ext>
            </a:extLst>
          </p:cNvPr>
          <p:cNvSpPr/>
          <p:nvPr/>
        </p:nvSpPr>
        <p:spPr>
          <a:xfrm rot="161894">
            <a:off x="5837677" y="1685968"/>
            <a:ext cx="5399696" cy="4044863"/>
          </a:xfrm>
          <a:custGeom>
            <a:avLst/>
            <a:gdLst/>
            <a:ahLst/>
            <a:cxnLst/>
            <a:rect l="l" t="t" r="r" b="b"/>
            <a:pathLst>
              <a:path w="9554678" h="7157322" extrusionOk="0">
                <a:moveTo>
                  <a:pt x="0" y="0"/>
                </a:moveTo>
                <a:lnTo>
                  <a:pt x="9554678" y="0"/>
                </a:lnTo>
                <a:lnTo>
                  <a:pt x="9554678" y="7157323"/>
                </a:lnTo>
                <a:lnTo>
                  <a:pt x="0" y="7157323"/>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303;p24">
            <a:extLst>
              <a:ext uri="{FF2B5EF4-FFF2-40B4-BE49-F238E27FC236}">
                <a16:creationId xmlns:a16="http://schemas.microsoft.com/office/drawing/2014/main" id="{6C449802-B514-A274-9C9D-EDFCD0D702D4}"/>
              </a:ext>
            </a:extLst>
          </p:cNvPr>
          <p:cNvSpPr txBox="1"/>
          <p:nvPr/>
        </p:nvSpPr>
        <p:spPr>
          <a:xfrm>
            <a:off x="840679" y="2240213"/>
            <a:ext cx="4765083" cy="2377574"/>
          </a:xfrm>
          <a:prstGeom prst="rect">
            <a:avLst/>
          </a:prstGeom>
          <a:noFill/>
          <a:ln>
            <a:noFill/>
          </a:ln>
        </p:spPr>
        <p:txBody>
          <a:bodyPr spcFirstLastPara="1" wrap="square" lIns="0" tIns="0" rIns="0" bIns="0" anchor="t" anchorCtr="0">
            <a:spAutoFit/>
          </a:bodyPr>
          <a:lstStyle/>
          <a:p>
            <a:pPr algn="ctr">
              <a:lnSpc>
                <a:spcPct val="150000"/>
              </a:lnSpc>
            </a:pPr>
            <a:endParaRPr sz="700" dirty="0">
              <a:latin typeface="UTM Avo" panose="02040603050506020204" pitchFamily="18"/>
            </a:endParaRPr>
          </a:p>
          <a:p>
            <a:pPr algn="ctr">
              <a:lnSpc>
                <a:spcPct val="150000"/>
              </a:lnSpc>
            </a:pPr>
            <a:r>
              <a:rPr lang="vi-VN" sz="4800" b="1" dirty="0">
                <a:solidFill>
                  <a:srgbClr val="221716"/>
                </a:solidFill>
                <a:latin typeface="UTM Avo" panose="02040603050506020204" pitchFamily="18"/>
              </a:rPr>
              <a:t>Trao đổi </a:t>
            </a:r>
          </a:p>
          <a:p>
            <a:pPr algn="ctr">
              <a:lnSpc>
                <a:spcPct val="150000"/>
              </a:lnSpc>
            </a:pPr>
            <a:r>
              <a:rPr lang="vi-VN" sz="4800" b="1" dirty="0">
                <a:solidFill>
                  <a:srgbClr val="221716"/>
                </a:solidFill>
                <a:latin typeface="UTM Avo" panose="02040603050506020204" pitchFamily="18"/>
              </a:rPr>
              <a:t>về câu chuyện</a:t>
            </a:r>
            <a:endParaRPr sz="4800" b="1" dirty="0">
              <a:solidFill>
                <a:srgbClr val="221716"/>
              </a:solidFill>
              <a:latin typeface="UTM Avo" panose="02040603050506020204" pitchFamily="18"/>
            </a:endParaRPr>
          </a:p>
        </p:txBody>
      </p:sp>
      <p:pic>
        <p:nvPicPr>
          <p:cNvPr id="7" name="Google Shape;305;p24" descr="Lịch Sử Việt Nam Bằng Tranh Màu, Bìa Cứng - Lý Thường Kiệt">
            <a:extLst>
              <a:ext uri="{FF2B5EF4-FFF2-40B4-BE49-F238E27FC236}">
                <a16:creationId xmlns:a16="http://schemas.microsoft.com/office/drawing/2014/main" id="{37EB1FEC-5E5A-53CB-14CF-C351138D2354}"/>
              </a:ext>
            </a:extLst>
          </p:cNvPr>
          <p:cNvPicPr preferRelativeResize="0"/>
          <p:nvPr/>
        </p:nvPicPr>
        <p:blipFill rotWithShape="1">
          <a:blip r:embed="rId4">
            <a:alphaModFix/>
          </a:blip>
          <a:srcRect/>
          <a:stretch/>
        </p:blipFill>
        <p:spPr>
          <a:xfrm>
            <a:off x="6424878" y="1130300"/>
            <a:ext cx="4039023" cy="51562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oogle Shape;310;p25">
            <a:extLst>
              <a:ext uri="{FF2B5EF4-FFF2-40B4-BE49-F238E27FC236}">
                <a16:creationId xmlns:a16="http://schemas.microsoft.com/office/drawing/2014/main" id="{88332223-A088-012E-E969-72653CAD916C}"/>
              </a:ext>
            </a:extLst>
          </p:cNvPr>
          <p:cNvGrpSpPr/>
          <p:nvPr/>
        </p:nvGrpSpPr>
        <p:grpSpPr>
          <a:xfrm>
            <a:off x="589793" y="1930400"/>
            <a:ext cx="4632975" cy="3919491"/>
            <a:chOff x="1295399" y="1781809"/>
            <a:chExt cx="7774095" cy="6576875"/>
          </a:xfrm>
        </p:grpSpPr>
        <p:sp>
          <p:nvSpPr>
            <p:cNvPr id="9" name="Google Shape;311;p25">
              <a:extLst>
                <a:ext uri="{FF2B5EF4-FFF2-40B4-BE49-F238E27FC236}">
                  <a16:creationId xmlns:a16="http://schemas.microsoft.com/office/drawing/2014/main" id="{2BF9CCA4-163F-4DBB-9A42-91275A3D812A}"/>
                </a:ext>
              </a:extLst>
            </p:cNvPr>
            <p:cNvSpPr/>
            <p:nvPr/>
          </p:nvSpPr>
          <p:spPr>
            <a:xfrm>
              <a:off x="2058247" y="6980735"/>
              <a:ext cx="6248400" cy="1377949"/>
            </a:xfrm>
            <a:prstGeom prst="roundRect">
              <a:avLst>
                <a:gd name="adj" fmla="val 16667"/>
              </a:avLst>
            </a:prstGeom>
            <a:solidFill>
              <a:srgbClr val="FFFFFF"/>
            </a:solidFill>
            <a:ln w="9525" cap="flat" cmpd="sng">
              <a:solidFill>
                <a:srgbClr val="244941"/>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THẢO LUẬN NHÓM</a:t>
              </a:r>
              <a:endParaRPr sz="2400">
                <a:solidFill>
                  <a:schemeClr val="bg1"/>
                </a:solidFill>
                <a:latin typeface="UTM Avo" panose="02040603050506020204" pitchFamily="18"/>
              </a:endParaRPr>
            </a:p>
          </p:txBody>
        </p:sp>
        <p:sp>
          <p:nvSpPr>
            <p:cNvPr id="10" name="Google Shape;312;p25">
              <a:extLst>
                <a:ext uri="{FF2B5EF4-FFF2-40B4-BE49-F238E27FC236}">
                  <a16:creationId xmlns:a16="http://schemas.microsoft.com/office/drawing/2014/main" id="{8FDD5E9B-9AE0-E241-353A-6F5F1A3980E8}"/>
                </a:ext>
              </a:extLst>
            </p:cNvPr>
            <p:cNvSpPr/>
            <p:nvPr/>
          </p:nvSpPr>
          <p:spPr>
            <a:xfrm>
              <a:off x="1295399" y="1781809"/>
              <a:ext cx="7774095" cy="5198926"/>
            </a:xfrm>
            <a:custGeom>
              <a:avLst/>
              <a:gdLst/>
              <a:ahLst/>
              <a:cxnLst/>
              <a:rect l="l" t="t" r="r" b="b"/>
              <a:pathLst>
                <a:path w="1376685" h="920658" extrusionOk="0">
                  <a:moveTo>
                    <a:pt x="0" y="0"/>
                  </a:moveTo>
                  <a:lnTo>
                    <a:pt x="1376685" y="0"/>
                  </a:lnTo>
                  <a:lnTo>
                    <a:pt x="1376685" y="920658"/>
                  </a:lnTo>
                  <a:lnTo>
                    <a:pt x="0" y="920658"/>
                  </a:lnTo>
                  <a:lnTo>
                    <a:pt x="0" y="0"/>
                  </a:lnTo>
                  <a:close/>
                </a:path>
              </a:pathLst>
            </a:custGeom>
            <a:blipFill rotWithShape="1">
              <a:blip r:embed="rId3">
                <a:alphaModFix/>
              </a:blip>
              <a:stretch>
                <a:fillRect/>
              </a:stretch>
            </a:blipFill>
            <a:ln>
              <a:noFill/>
            </a:ln>
          </p:spPr>
          <p:txBody>
            <a:bodyPr/>
            <a:lstStyle/>
            <a:p>
              <a:endParaRPr lang="en-US"/>
            </a:p>
          </p:txBody>
        </p:sp>
      </p:grpSp>
      <p:sp>
        <p:nvSpPr>
          <p:cNvPr id="11" name="Google Shape;313;p25">
            <a:extLst>
              <a:ext uri="{FF2B5EF4-FFF2-40B4-BE49-F238E27FC236}">
                <a16:creationId xmlns:a16="http://schemas.microsoft.com/office/drawing/2014/main" id="{93A32AB0-FD9B-E64B-40B9-DF0D124E4DB8}"/>
              </a:ext>
            </a:extLst>
          </p:cNvPr>
          <p:cNvSpPr/>
          <p:nvPr/>
        </p:nvSpPr>
        <p:spPr>
          <a:xfrm>
            <a:off x="5405970" y="2154688"/>
            <a:ext cx="6196237" cy="1600200"/>
          </a:xfrm>
          <a:prstGeom prst="wedgeRoundRectCallout">
            <a:avLst>
              <a:gd name="adj1" fmla="val -20833"/>
              <a:gd name="adj2" fmla="val 62500"/>
              <a:gd name="adj3" fmla="val 0"/>
            </a:avLst>
          </a:prstGeom>
          <a:solidFill>
            <a:schemeClr val="lt1"/>
          </a:solidFill>
          <a:ln w="25400" cap="flat" cmpd="sng">
            <a:solidFill>
              <a:srgbClr val="986F56"/>
            </a:solidFill>
            <a:prstDash val="solid"/>
            <a:round/>
            <a:headEnd type="none" w="sm" len="sm"/>
            <a:tailEnd type="none" w="sm" len="sm"/>
          </a:ln>
        </p:spPr>
        <p:txBody>
          <a:bodyPr spcFirstLastPara="1" wrap="square" lIns="60950" tIns="30467" rIns="60950" bIns="144000" anchor="ctr" anchorCtr="0">
            <a:noAutofit/>
          </a:bodyPr>
          <a:lstStyle/>
          <a:p>
            <a:pPr algn="just">
              <a:lnSpc>
                <a:spcPct val="150000"/>
              </a:lnSpc>
            </a:pPr>
            <a:r>
              <a:rPr lang="vi-VN" sz="2400" dirty="0">
                <a:solidFill>
                  <a:schemeClr val="bg1"/>
                </a:solidFill>
                <a:latin typeface="UTM Avo" panose="02040603050506020204" pitchFamily="18"/>
              </a:rPr>
              <a:t>a) Câu chuyện trên cho thấy điều gì về tài năng của Lý Thường Kiệt? </a:t>
            </a:r>
            <a:endParaRPr sz="2400" dirty="0">
              <a:solidFill>
                <a:schemeClr val="bg1"/>
              </a:solidFill>
              <a:latin typeface="UTM Avo" panose="02040603050506020204" pitchFamily="18"/>
            </a:endParaRPr>
          </a:p>
        </p:txBody>
      </p:sp>
      <p:sp>
        <p:nvSpPr>
          <p:cNvPr id="12" name="Google Shape;314;p25">
            <a:extLst>
              <a:ext uri="{FF2B5EF4-FFF2-40B4-BE49-F238E27FC236}">
                <a16:creationId xmlns:a16="http://schemas.microsoft.com/office/drawing/2014/main" id="{3DC7D464-1B1E-51E2-D069-0E65E7DA3F5D}"/>
              </a:ext>
            </a:extLst>
          </p:cNvPr>
          <p:cNvSpPr/>
          <p:nvPr/>
        </p:nvSpPr>
        <p:spPr>
          <a:xfrm>
            <a:off x="5405969" y="4275091"/>
            <a:ext cx="6196237" cy="1600200"/>
          </a:xfrm>
          <a:prstGeom prst="wedgeRoundRectCallout">
            <a:avLst>
              <a:gd name="adj1" fmla="val -20833"/>
              <a:gd name="adj2" fmla="val 62500"/>
              <a:gd name="adj3" fmla="val 0"/>
            </a:avLst>
          </a:prstGeom>
          <a:solidFill>
            <a:schemeClr val="lt1"/>
          </a:solidFill>
          <a:ln w="25400" cap="flat" cmpd="sng">
            <a:solidFill>
              <a:srgbClr val="986F56"/>
            </a:solidFill>
            <a:prstDash val="solid"/>
            <a:round/>
            <a:headEnd type="none" w="sm" len="sm"/>
            <a:tailEnd type="none" w="sm" len="sm"/>
          </a:ln>
        </p:spPr>
        <p:txBody>
          <a:bodyPr spcFirstLastPara="1" wrap="square" lIns="60950" tIns="30467" rIns="60950" bIns="144000" anchor="ctr" anchorCtr="0">
            <a:noAutofit/>
          </a:bodyPr>
          <a:lstStyle/>
          <a:p>
            <a:pPr algn="just">
              <a:lnSpc>
                <a:spcPct val="150000"/>
              </a:lnSpc>
            </a:pPr>
            <a:r>
              <a:rPr lang="vi-VN" sz="2400" dirty="0">
                <a:solidFill>
                  <a:schemeClr val="bg1"/>
                </a:solidFill>
                <a:latin typeface="UTM Avo" panose="02040603050506020204" pitchFamily="18"/>
              </a:rPr>
              <a:t>b) Chi tiết nào trong câu chuyện gây ấn tượng mạnh nhất đối với em? Vì sao?</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27853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9;p26">
            <a:extLst>
              <a:ext uri="{FF2B5EF4-FFF2-40B4-BE49-F238E27FC236}">
                <a16:creationId xmlns:a16="http://schemas.microsoft.com/office/drawing/2014/main" id="{D4B75067-3868-2DD8-3447-AFC750974547}"/>
              </a:ext>
            </a:extLst>
          </p:cNvPr>
          <p:cNvSpPr/>
          <p:nvPr/>
        </p:nvSpPr>
        <p:spPr>
          <a:xfrm>
            <a:off x="609431" y="1804546"/>
            <a:ext cx="10973135" cy="711199"/>
          </a:xfrm>
          <a:prstGeom prst="wedgeRoundRectCallout">
            <a:avLst>
              <a:gd name="adj1" fmla="val -20602"/>
              <a:gd name="adj2" fmla="val 43382"/>
              <a:gd name="adj3" fmla="val 0"/>
            </a:avLst>
          </a:prstGeom>
          <a:solidFill>
            <a:schemeClr val="lt1"/>
          </a:solidFill>
          <a:ln w="25400" cap="flat" cmpd="sng">
            <a:solidFill>
              <a:srgbClr val="986F56"/>
            </a:solidFill>
            <a:prstDash val="solid"/>
            <a:round/>
            <a:headEnd type="none" w="sm" len="sm"/>
            <a:tailEnd type="none" w="sm" len="sm"/>
          </a:ln>
        </p:spPr>
        <p:txBody>
          <a:bodyPr spcFirstLastPara="1" wrap="square" lIns="60950" tIns="30467" rIns="60950" bIns="144000" anchor="ctr" anchorCtr="0">
            <a:noAutofit/>
          </a:bodyPr>
          <a:lstStyle/>
          <a:p>
            <a:pPr algn="ctr">
              <a:lnSpc>
                <a:spcPct val="150000"/>
              </a:lnSpc>
            </a:pPr>
            <a:r>
              <a:rPr lang="vi-VN" sz="2400">
                <a:solidFill>
                  <a:schemeClr val="bg1"/>
                </a:solidFill>
                <a:latin typeface="UTM Avo" panose="02040603050506020204" pitchFamily="18"/>
              </a:rPr>
              <a:t>a) Câu chuyện trên cho thấy điều gì về tài năng của Lý Thường Kiệt? </a:t>
            </a:r>
            <a:endParaRPr sz="2400">
              <a:solidFill>
                <a:schemeClr val="bg1"/>
              </a:solidFill>
              <a:latin typeface="UTM Avo" panose="02040603050506020204" pitchFamily="18"/>
            </a:endParaRPr>
          </a:p>
        </p:txBody>
      </p:sp>
      <p:sp>
        <p:nvSpPr>
          <p:cNvPr id="3" name="Google Shape;320;p26">
            <a:extLst>
              <a:ext uri="{FF2B5EF4-FFF2-40B4-BE49-F238E27FC236}">
                <a16:creationId xmlns:a16="http://schemas.microsoft.com/office/drawing/2014/main" id="{B4B08797-15F4-2C37-415B-08184256E097}"/>
              </a:ext>
            </a:extLst>
          </p:cNvPr>
          <p:cNvSpPr txBox="1"/>
          <p:nvPr/>
        </p:nvSpPr>
        <p:spPr>
          <a:xfrm>
            <a:off x="1486096" y="2630045"/>
            <a:ext cx="9219804" cy="375484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000" b="1" dirty="0">
                <a:solidFill>
                  <a:schemeClr val="bg1"/>
                </a:solidFill>
                <a:latin typeface="UTM Avo" panose="02040603050506020204" pitchFamily="18"/>
              </a:rPr>
              <a:t>Lý Thường Kiệt là người:</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dirty="0">
                <a:solidFill>
                  <a:schemeClr val="bg1"/>
                </a:solidFill>
                <a:latin typeface="UTM Avo" panose="02040603050506020204" pitchFamily="18"/>
              </a:rPr>
              <a:t>Có tài quân sự: biết chủ động chặn đứng âm mưu xâm lược của địch. </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dirty="0">
                <a:solidFill>
                  <a:schemeClr val="bg1"/>
                </a:solidFill>
                <a:latin typeface="UTM Avo" panose="02040603050506020204" pitchFamily="18"/>
              </a:rPr>
              <a:t>Lập mưu đánh thắng địch. </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dirty="0">
                <a:solidFill>
                  <a:schemeClr val="bg1"/>
                </a:solidFill>
                <a:latin typeface="UTM Avo" panose="02040603050506020204" pitchFamily="18"/>
              </a:rPr>
              <a:t>Chọn lúc địch yếu nhất để tấn công; biết cách động viên quân sĩ đánh giặc giữ nước. </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dirty="0">
                <a:solidFill>
                  <a:schemeClr val="bg1"/>
                </a:solidFill>
                <a:latin typeface="UTM Avo" panose="02040603050506020204" pitchFamily="18"/>
              </a:rPr>
              <a:t>Ông là người cứng rắn, quyết tâm nhưng cũng rất mềm dẻo: sẵn sàng cho người nghị hoà mở lối rút cho giặc để sớm kết thúc chiến tranh, để cuộc sống của người dân được trở lại yên bình.</a:t>
            </a:r>
            <a:endParaRPr sz="2000" dirty="0">
              <a:solidFill>
                <a:schemeClr val="bg1"/>
              </a:solidFill>
              <a:latin typeface="UTM Avo" panose="02040603050506020204" pitchFamily="18"/>
            </a:endParaRPr>
          </a:p>
        </p:txBody>
      </p:sp>
    </p:spTree>
    <p:extLst>
      <p:ext uri="{BB962C8B-B14F-4D97-AF65-F5344CB8AC3E}">
        <p14:creationId xmlns:p14="http://schemas.microsoft.com/office/powerpoint/2010/main" val="337168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959EAE8-0E73-C063-1B6B-2168818A7BAC}"/>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D56D1D0-6071-BDB2-4A6B-3608359F43DF}"/>
              </a:ext>
            </a:extLst>
          </p:cNvPr>
          <p:cNvGrpSpPr>
            <a:grpSpLocks noChangeAspect="1"/>
          </p:cNvGrpSpPr>
          <p:nvPr/>
        </p:nvGrpSpPr>
        <p:grpSpPr>
          <a:xfrm>
            <a:off x="295650" y="1119984"/>
            <a:ext cx="11790339" cy="5598315"/>
            <a:chOff x="233117" y="936477"/>
            <a:chExt cx="17832551" cy="8467293"/>
          </a:xfrm>
        </p:grpSpPr>
        <p:sp>
          <p:nvSpPr>
            <p:cNvPr id="6" name="Freeform 3">
              <a:extLst>
                <a:ext uri="{FF2B5EF4-FFF2-40B4-BE49-F238E27FC236}">
                  <a16:creationId xmlns:a16="http://schemas.microsoft.com/office/drawing/2014/main" id="{4F4BDE94-6371-96E9-B365-1D3D35A850A9}"/>
                </a:ext>
              </a:extLst>
            </p:cNvPr>
            <p:cNvSpPr/>
            <p:nvPr/>
          </p:nvSpPr>
          <p:spPr>
            <a:xfrm rot="-10800000">
              <a:off x="11079483" y="5143500"/>
              <a:ext cx="4796114" cy="3670037"/>
            </a:xfrm>
            <a:custGeom>
              <a:avLst/>
              <a:gdLst/>
              <a:ahLst/>
              <a:cxnLst/>
              <a:rect l="l" t="t" r="r" b="b"/>
              <a:pathLst>
                <a:path w="4796114" h="3670037">
                  <a:moveTo>
                    <a:pt x="0" y="0"/>
                  </a:moveTo>
                  <a:lnTo>
                    <a:pt x="4796114" y="0"/>
                  </a:lnTo>
                  <a:lnTo>
                    <a:pt x="4796114" y="3670037"/>
                  </a:lnTo>
                  <a:lnTo>
                    <a:pt x="0" y="3670037"/>
                  </a:lnTo>
                  <a:lnTo>
                    <a:pt x="0" y="0"/>
                  </a:lnTo>
                  <a:close/>
                </a:path>
              </a:pathLst>
            </a:custGeom>
            <a:blipFill>
              <a:blip r:embed="rId3"/>
              <a:stretch>
                <a:fillRect l="-16796" t="-15830" r="-16796" b="-14453"/>
              </a:stretch>
            </a:blipFill>
          </p:spPr>
          <p:txBody>
            <a:bodyPr/>
            <a:lstStyle/>
            <a:p>
              <a:endParaRPr lang="en-US"/>
            </a:p>
          </p:txBody>
        </p:sp>
        <p:sp>
          <p:nvSpPr>
            <p:cNvPr id="7" name="Freeform 4">
              <a:extLst>
                <a:ext uri="{FF2B5EF4-FFF2-40B4-BE49-F238E27FC236}">
                  <a16:creationId xmlns:a16="http://schemas.microsoft.com/office/drawing/2014/main" id="{3E4F65F0-811D-EFA8-FFE1-9D21601E888F}"/>
                </a:ext>
              </a:extLst>
            </p:cNvPr>
            <p:cNvSpPr/>
            <p:nvPr/>
          </p:nvSpPr>
          <p:spPr>
            <a:xfrm flipV="1">
              <a:off x="1028700" y="2262356"/>
              <a:ext cx="10993119" cy="6275893"/>
            </a:xfrm>
            <a:custGeom>
              <a:avLst/>
              <a:gdLst/>
              <a:ahLst/>
              <a:cxnLst/>
              <a:rect l="l" t="t" r="r" b="b"/>
              <a:pathLst>
                <a:path w="10993119" h="6275893">
                  <a:moveTo>
                    <a:pt x="0" y="6275893"/>
                  </a:moveTo>
                  <a:lnTo>
                    <a:pt x="10993119" y="6275893"/>
                  </a:lnTo>
                  <a:lnTo>
                    <a:pt x="10993119" y="0"/>
                  </a:lnTo>
                  <a:lnTo>
                    <a:pt x="0" y="0"/>
                  </a:lnTo>
                  <a:lnTo>
                    <a:pt x="0" y="6275893"/>
                  </a:lnTo>
                  <a:close/>
                </a:path>
              </a:pathLst>
            </a:custGeom>
            <a:blipFill>
              <a:blip r:embed="rId4"/>
              <a:stretch>
                <a:fillRect t="-30920" r="-102940" b="-123247"/>
              </a:stretch>
            </a:blipFill>
          </p:spPr>
          <p:txBody>
            <a:bodyPr/>
            <a:lstStyle/>
            <a:p>
              <a:endParaRPr lang="en-US"/>
            </a:p>
          </p:txBody>
        </p:sp>
        <p:sp>
          <p:nvSpPr>
            <p:cNvPr id="10" name="Freeform 5">
              <a:extLst>
                <a:ext uri="{FF2B5EF4-FFF2-40B4-BE49-F238E27FC236}">
                  <a16:creationId xmlns:a16="http://schemas.microsoft.com/office/drawing/2014/main" id="{ECEBAFE0-D619-ACBC-EE49-47EC8215BD20}"/>
                </a:ext>
              </a:extLst>
            </p:cNvPr>
            <p:cNvSpPr/>
            <p:nvPr/>
          </p:nvSpPr>
          <p:spPr>
            <a:xfrm>
              <a:off x="5611549" y="1844792"/>
              <a:ext cx="819470" cy="835128"/>
            </a:xfrm>
            <a:custGeom>
              <a:avLst/>
              <a:gdLst/>
              <a:ahLst/>
              <a:cxnLst/>
              <a:rect l="l" t="t" r="r" b="b"/>
              <a:pathLst>
                <a:path w="819470" h="835128">
                  <a:moveTo>
                    <a:pt x="0" y="0"/>
                  </a:moveTo>
                  <a:lnTo>
                    <a:pt x="819469" y="0"/>
                  </a:lnTo>
                  <a:lnTo>
                    <a:pt x="819469" y="835129"/>
                  </a:lnTo>
                  <a:lnTo>
                    <a:pt x="0" y="835129"/>
                  </a:lnTo>
                  <a:lnTo>
                    <a:pt x="0" y="0"/>
                  </a:lnTo>
                  <a:close/>
                </a:path>
              </a:pathLst>
            </a:custGeom>
            <a:blipFill>
              <a:blip r:embed="rId5"/>
              <a:stretch>
                <a:fillRect/>
              </a:stretch>
            </a:blipFill>
          </p:spPr>
          <p:txBody>
            <a:bodyPr/>
            <a:lstStyle/>
            <a:p>
              <a:endParaRPr lang="en-US"/>
            </a:p>
          </p:txBody>
        </p:sp>
        <p:grpSp>
          <p:nvGrpSpPr>
            <p:cNvPr id="12" name="Group 6">
              <a:extLst>
                <a:ext uri="{FF2B5EF4-FFF2-40B4-BE49-F238E27FC236}">
                  <a16:creationId xmlns:a16="http://schemas.microsoft.com/office/drawing/2014/main" id="{EC82B72C-B5D2-1915-0E51-D9C14D005054}"/>
                </a:ext>
              </a:extLst>
            </p:cNvPr>
            <p:cNvGrpSpPr/>
            <p:nvPr/>
          </p:nvGrpSpPr>
          <p:grpSpPr>
            <a:xfrm rot="-152458">
              <a:off x="11283859" y="936477"/>
              <a:ext cx="6781809" cy="5649589"/>
              <a:chOff x="721235" y="-76501"/>
              <a:chExt cx="6095309" cy="5077699"/>
            </a:xfrm>
          </p:grpSpPr>
          <p:sp>
            <p:nvSpPr>
              <p:cNvPr id="13" name="Freeform 7">
                <a:extLst>
                  <a:ext uri="{FF2B5EF4-FFF2-40B4-BE49-F238E27FC236}">
                    <a16:creationId xmlns:a16="http://schemas.microsoft.com/office/drawing/2014/main" id="{782E67F3-5911-1FFD-F8AD-E06D8292218E}"/>
                  </a:ext>
                </a:extLst>
              </p:cNvPr>
              <p:cNvSpPr>
                <a:spLocks noChangeAspect="1"/>
              </p:cNvSpPr>
              <p:nvPr/>
            </p:nvSpPr>
            <p:spPr>
              <a:xfrm>
                <a:off x="721235" y="-76501"/>
                <a:ext cx="6095309" cy="5077699"/>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6"/>
                <a:stretch>
                  <a:fillRect l="-5748" r="-1910"/>
                </a:stretch>
              </a:blipFill>
            </p:spPr>
            <p:txBody>
              <a:bodyPr/>
              <a:lstStyle/>
              <a:p>
                <a:endParaRPr lang="en-US"/>
              </a:p>
            </p:txBody>
          </p:sp>
        </p:grpSp>
        <p:sp>
          <p:nvSpPr>
            <p:cNvPr id="18" name="Freeform 11">
              <a:extLst>
                <a:ext uri="{FF2B5EF4-FFF2-40B4-BE49-F238E27FC236}">
                  <a16:creationId xmlns:a16="http://schemas.microsoft.com/office/drawing/2014/main" id="{DB1CF1EC-19CD-C918-F2EE-339EE160C979}"/>
                </a:ext>
              </a:extLst>
            </p:cNvPr>
            <p:cNvSpPr/>
            <p:nvPr/>
          </p:nvSpPr>
          <p:spPr>
            <a:xfrm rot="-472910">
              <a:off x="233117" y="5840606"/>
              <a:ext cx="2369504" cy="3563164"/>
            </a:xfrm>
            <a:custGeom>
              <a:avLst/>
              <a:gdLst/>
              <a:ahLst/>
              <a:cxnLst/>
              <a:rect l="l" t="t" r="r" b="b"/>
              <a:pathLst>
                <a:path w="2369504" h="3563164">
                  <a:moveTo>
                    <a:pt x="0" y="0"/>
                  </a:moveTo>
                  <a:lnTo>
                    <a:pt x="2369504" y="0"/>
                  </a:lnTo>
                  <a:lnTo>
                    <a:pt x="2369504" y="3563164"/>
                  </a:lnTo>
                  <a:lnTo>
                    <a:pt x="0" y="3563164"/>
                  </a:lnTo>
                  <a:lnTo>
                    <a:pt x="0" y="0"/>
                  </a:lnTo>
                  <a:close/>
                </a:path>
              </a:pathLst>
            </a:custGeom>
            <a:blipFill>
              <a:blip r:embed="rId7"/>
              <a:stretch>
                <a:fillRect/>
              </a:stretch>
            </a:blipFill>
          </p:spPr>
          <p:txBody>
            <a:bodyPr/>
            <a:lstStyle/>
            <a:p>
              <a:endParaRPr lang="en-US"/>
            </a:p>
          </p:txBody>
        </p:sp>
        <p:sp>
          <p:nvSpPr>
            <p:cNvPr id="19" name="Freeform 12">
              <a:extLst>
                <a:ext uri="{FF2B5EF4-FFF2-40B4-BE49-F238E27FC236}">
                  <a16:creationId xmlns:a16="http://schemas.microsoft.com/office/drawing/2014/main" id="{6ABB6D9A-986A-88AE-C448-27A336618BBE}"/>
                </a:ext>
              </a:extLst>
            </p:cNvPr>
            <p:cNvSpPr/>
            <p:nvPr/>
          </p:nvSpPr>
          <p:spPr>
            <a:xfrm>
              <a:off x="9927661" y="5806084"/>
              <a:ext cx="3255521" cy="2262587"/>
            </a:xfrm>
            <a:custGeom>
              <a:avLst/>
              <a:gdLst/>
              <a:ahLst/>
              <a:cxnLst/>
              <a:rect l="l" t="t" r="r" b="b"/>
              <a:pathLst>
                <a:path w="3255521" h="2262587">
                  <a:moveTo>
                    <a:pt x="0" y="0"/>
                  </a:moveTo>
                  <a:lnTo>
                    <a:pt x="3255520" y="0"/>
                  </a:lnTo>
                  <a:lnTo>
                    <a:pt x="3255520" y="2262587"/>
                  </a:lnTo>
                  <a:lnTo>
                    <a:pt x="0" y="2262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1" name="TextBox 20">
            <a:extLst>
              <a:ext uri="{FF2B5EF4-FFF2-40B4-BE49-F238E27FC236}">
                <a16:creationId xmlns:a16="http://schemas.microsoft.com/office/drawing/2014/main" id="{955495E1-3DA0-84E1-181A-C44D704048C0}"/>
              </a:ext>
            </a:extLst>
          </p:cNvPr>
          <p:cNvSpPr txBox="1"/>
          <p:nvPr/>
        </p:nvSpPr>
        <p:spPr>
          <a:xfrm>
            <a:off x="1425467" y="2391355"/>
            <a:ext cx="6096000" cy="2922338"/>
          </a:xfrm>
          <a:prstGeom prst="rect">
            <a:avLst/>
          </a:prstGeom>
          <a:noFill/>
        </p:spPr>
        <p:txBody>
          <a:bodyPr wrap="square">
            <a:spAutoFit/>
          </a:bodyPr>
          <a:lstStyle/>
          <a:p>
            <a:pPr marL="342900" indent="-342900">
              <a:lnSpc>
                <a:spcPct val="200000"/>
              </a:lnSpc>
              <a:buFont typeface="Arial" panose="020B0604020202020204" pitchFamily="34" charset="0"/>
              <a:buChar char="•"/>
            </a:pPr>
            <a:r>
              <a:rPr lang="vi-VN" sz="2400" dirty="0">
                <a:solidFill>
                  <a:sysClr val="windowText" lastClr="000000"/>
                </a:solidFill>
                <a:latin typeface="UTM Avo" panose="02040603050506020204" pitchFamily="18"/>
              </a:rPr>
              <a:t>Luyện kể và ôn tập kiến thức </a:t>
            </a:r>
            <a:r>
              <a:rPr lang="vi-VN" sz="2400">
                <a:solidFill>
                  <a:sysClr val="windowText" lastClr="000000"/>
                </a:solidFill>
                <a:latin typeface="UTM Avo" panose="02040603050506020204" pitchFamily="18"/>
              </a:rPr>
              <a:t>đã học</a:t>
            </a:r>
            <a:endParaRPr lang="en-US" sz="2400">
              <a:solidFill>
                <a:sysClr val="windowText" lastClr="000000"/>
              </a:solidFill>
              <a:latin typeface="UTM Avo" panose="02040603050506020204" pitchFamily="18"/>
            </a:endParaRPr>
          </a:p>
          <a:p>
            <a:pPr marL="342900" indent="-342900">
              <a:lnSpc>
                <a:spcPct val="200000"/>
              </a:lnSpc>
              <a:buFont typeface="Arial" panose="020B0604020202020204" pitchFamily="34" charset="0"/>
              <a:buChar char="•"/>
            </a:pPr>
            <a:r>
              <a:rPr lang="en-US" sz="2400">
                <a:solidFill>
                  <a:sysClr val="windowText" lastClr="000000"/>
                </a:solidFill>
                <a:latin typeface="UTM Avo" panose="02040603050506020204" pitchFamily="18"/>
              </a:rPr>
              <a:t>Chuẩn bị</a:t>
            </a:r>
          </a:p>
          <a:p>
            <a:pPr>
              <a:lnSpc>
                <a:spcPct val="200000"/>
              </a:lnSpc>
            </a:pPr>
            <a:r>
              <a:rPr lang="vi-VN" sz="2400" b="1">
                <a:solidFill>
                  <a:sysClr val="windowText" lastClr="000000"/>
                </a:solidFill>
                <a:latin typeface="UTM Avo" panose="02040603050506020204" pitchFamily="18"/>
              </a:rPr>
              <a:t>Bài </a:t>
            </a:r>
            <a:r>
              <a:rPr lang="vi-VN" sz="2400" b="1" dirty="0">
                <a:solidFill>
                  <a:sysClr val="windowText" lastClr="000000"/>
                </a:solidFill>
                <a:latin typeface="UTM Avo" panose="02040603050506020204" pitchFamily="18"/>
              </a:rPr>
              <a:t>đọc 2: Mít tinh mừng độc  lập</a:t>
            </a:r>
          </a:p>
          <a:p>
            <a:pPr marL="342900" indent="-342900">
              <a:lnSpc>
                <a:spcPct val="200000"/>
              </a:lnSpc>
              <a:buFont typeface="Arial" panose="020B0604020202020204" pitchFamily="34" charset="0"/>
              <a:buChar char="•"/>
            </a:pPr>
            <a:endParaRPr lang="vi-VN" sz="2400" dirty="0">
              <a:solidFill>
                <a:sysClr val="windowText" lastClr="000000"/>
              </a:solidFill>
              <a:latin typeface="UTM Avo" panose="02040603050506020204" pitchFamily="18"/>
            </a:endParaRPr>
          </a:p>
        </p:txBody>
      </p:sp>
    </p:spTree>
    <p:extLst>
      <p:ext uri="{BB962C8B-B14F-4D97-AF65-F5344CB8AC3E}">
        <p14:creationId xmlns:p14="http://schemas.microsoft.com/office/powerpoint/2010/main" val="398310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3;p2">
            <a:extLst>
              <a:ext uri="{FF2B5EF4-FFF2-40B4-BE49-F238E27FC236}">
                <a16:creationId xmlns:a16="http://schemas.microsoft.com/office/drawing/2014/main" id="{1FAB827A-7666-C5C7-CD63-37FBD15A64D2}"/>
              </a:ext>
            </a:extLst>
          </p:cNvPr>
          <p:cNvSpPr/>
          <p:nvPr/>
        </p:nvSpPr>
        <p:spPr>
          <a:xfrm>
            <a:off x="6292850" y="1720532"/>
            <a:ext cx="5899150" cy="4413250"/>
          </a:xfrm>
          <a:prstGeom prst="foldedCorner">
            <a:avLst>
              <a:gd name="adj" fmla="val 12856"/>
            </a:avLst>
          </a:prstGeom>
          <a:solidFill>
            <a:schemeClr val="accent2">
              <a:lumMod val="60000"/>
              <a:lumOff val="40000"/>
            </a:schemeClr>
          </a:solidFill>
          <a:ln>
            <a:noFill/>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800" dirty="0">
                <a:solidFill>
                  <a:schemeClr val="bg1"/>
                </a:solidFill>
                <a:latin typeface="UTM Avo" panose="02040603050506020204" pitchFamily="18"/>
              </a:rPr>
              <a:t>Em hãy cho biết chiến thắng Bạch Đằng có ý nghĩa như thế nào đối với lịch sử nước ta.</a:t>
            </a:r>
            <a:endParaRPr sz="2800" dirty="0">
              <a:solidFill>
                <a:schemeClr val="bg1"/>
              </a:solidFill>
              <a:latin typeface="UTM Avo" panose="02040603050506020204" pitchFamily="18"/>
            </a:endParaRPr>
          </a:p>
        </p:txBody>
      </p:sp>
      <p:pic>
        <p:nvPicPr>
          <p:cNvPr id="6" name="Google Shape;97;p2" descr="Bạch Đằng năm 1288 - Trận thuỷ chiến chấn động thế giới">
            <a:extLst>
              <a:ext uri="{FF2B5EF4-FFF2-40B4-BE49-F238E27FC236}">
                <a16:creationId xmlns:a16="http://schemas.microsoft.com/office/drawing/2014/main" id="{2B80F410-2165-4302-24E5-08D9F7D133EA}"/>
              </a:ext>
            </a:extLst>
          </p:cNvPr>
          <p:cNvPicPr preferRelativeResize="0"/>
          <p:nvPr/>
        </p:nvPicPr>
        <p:blipFill rotWithShape="1">
          <a:blip r:embed="rId3">
            <a:alphaModFix/>
          </a:blip>
          <a:srcRect/>
          <a:stretch/>
        </p:blipFill>
        <p:spPr>
          <a:xfrm>
            <a:off x="417342" y="1720532"/>
            <a:ext cx="5899150" cy="4413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2;p3">
            <a:extLst>
              <a:ext uri="{FF2B5EF4-FFF2-40B4-BE49-F238E27FC236}">
                <a16:creationId xmlns:a16="http://schemas.microsoft.com/office/drawing/2014/main" id="{9BE86E98-C6A2-1756-EAD4-FA6AC9341323}"/>
              </a:ext>
            </a:extLst>
          </p:cNvPr>
          <p:cNvSpPr/>
          <p:nvPr/>
        </p:nvSpPr>
        <p:spPr>
          <a:xfrm>
            <a:off x="6480518" y="1815856"/>
            <a:ext cx="5556738" cy="4515167"/>
          </a:xfrm>
          <a:prstGeom prst="foldedCorner">
            <a:avLst>
              <a:gd name="adj" fmla="val 12856"/>
            </a:avLst>
          </a:prstGeom>
          <a:solidFill>
            <a:schemeClr val="accent2">
              <a:lumMod val="60000"/>
              <a:lumOff val="40000"/>
            </a:schemeClr>
          </a:solidFill>
          <a:ln>
            <a:noFill/>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800" dirty="0">
                <a:solidFill>
                  <a:sysClr val="windowText" lastClr="000000"/>
                </a:solidFill>
                <a:latin typeface="UTM Avo" panose="02040603050506020204" pitchFamily="18"/>
              </a:rPr>
              <a:t>Chiến thắng Bạch Đằng đã chấm dứt mộng xâm lăng của giặc phương Bắc, mở ra thời kì độc lập lâu dài trong lịch sử nước ta.</a:t>
            </a:r>
            <a:endParaRPr sz="2800" dirty="0">
              <a:solidFill>
                <a:sysClr val="windowText" lastClr="000000"/>
              </a:solidFill>
              <a:latin typeface="UTM Avo" panose="02040603050506020204" pitchFamily="18"/>
            </a:endParaRPr>
          </a:p>
        </p:txBody>
      </p:sp>
      <p:pic>
        <p:nvPicPr>
          <p:cNvPr id="6" name="Google Shape;106;p3" descr="Bạch Đằng năm 1288 - Trận thuỷ chiến chấn động thế giới">
            <a:extLst>
              <a:ext uri="{FF2B5EF4-FFF2-40B4-BE49-F238E27FC236}">
                <a16:creationId xmlns:a16="http://schemas.microsoft.com/office/drawing/2014/main" id="{8EC87603-B516-1FB6-5605-8BA78047195E}"/>
              </a:ext>
            </a:extLst>
          </p:cNvPr>
          <p:cNvPicPr preferRelativeResize="0"/>
          <p:nvPr/>
        </p:nvPicPr>
        <p:blipFill rotWithShape="1">
          <a:blip r:embed="rId3">
            <a:alphaModFix/>
          </a:blip>
          <a:srcRect/>
          <a:stretch/>
        </p:blipFill>
        <p:spPr>
          <a:xfrm>
            <a:off x="430628" y="1866815"/>
            <a:ext cx="5891727" cy="4413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68034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C8BA455-DC71-4D3D-6194-2F3BE991255D}"/>
              </a:ext>
            </a:extLst>
          </p:cNvPr>
          <p:cNvPicPr>
            <a:picLocks noChangeAspect="1"/>
          </p:cNvPicPr>
          <p:nvPr/>
        </p:nvPicPr>
        <p:blipFill>
          <a:blip r:embed="rId4"/>
          <a:stretch>
            <a:fillRect/>
          </a:stretch>
        </p:blipFill>
        <p:spPr>
          <a:xfrm>
            <a:off x="9309100" y="691352"/>
            <a:ext cx="2882900" cy="1594964"/>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47;p6">
            <a:extLst>
              <a:ext uri="{FF2B5EF4-FFF2-40B4-BE49-F238E27FC236}">
                <a16:creationId xmlns:a16="http://schemas.microsoft.com/office/drawing/2014/main" id="{DC7D0FCF-4635-E420-71F1-C1AC06CBF5C7}"/>
              </a:ext>
            </a:extLst>
          </p:cNvPr>
          <p:cNvSpPr/>
          <p:nvPr/>
        </p:nvSpPr>
        <p:spPr>
          <a:xfrm rot="161894">
            <a:off x="5557686" y="1698668"/>
            <a:ext cx="5399696" cy="4044863"/>
          </a:xfrm>
          <a:custGeom>
            <a:avLst/>
            <a:gdLst/>
            <a:ahLst/>
            <a:cxnLst/>
            <a:rect l="l" t="t" r="r" b="b"/>
            <a:pathLst>
              <a:path w="9554678" h="7157322" extrusionOk="0">
                <a:moveTo>
                  <a:pt x="0" y="0"/>
                </a:moveTo>
                <a:lnTo>
                  <a:pt x="9554678" y="0"/>
                </a:lnTo>
                <a:lnTo>
                  <a:pt x="9554678" y="7157323"/>
                </a:lnTo>
                <a:lnTo>
                  <a:pt x="0" y="7157323"/>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149;p6">
            <a:extLst>
              <a:ext uri="{FF2B5EF4-FFF2-40B4-BE49-F238E27FC236}">
                <a16:creationId xmlns:a16="http://schemas.microsoft.com/office/drawing/2014/main" id="{7FFC83A9-A8C0-A1F8-2663-025212917535}"/>
              </a:ext>
            </a:extLst>
          </p:cNvPr>
          <p:cNvSpPr txBox="1"/>
          <p:nvPr/>
        </p:nvSpPr>
        <p:spPr>
          <a:xfrm>
            <a:off x="1142404" y="2090172"/>
            <a:ext cx="4150087" cy="2677656"/>
          </a:xfrm>
          <a:prstGeom prst="rect">
            <a:avLst/>
          </a:prstGeom>
          <a:noFill/>
          <a:ln>
            <a:noFill/>
          </a:ln>
        </p:spPr>
        <p:txBody>
          <a:bodyPr spcFirstLastPara="1" wrap="square" lIns="0" tIns="0" rIns="0" bIns="0" anchor="t" anchorCtr="0">
            <a:spAutoFit/>
          </a:bodyPr>
          <a:lstStyle/>
          <a:p>
            <a:pPr algn="ctr">
              <a:lnSpc>
                <a:spcPct val="150000"/>
              </a:lnSpc>
            </a:pPr>
            <a:endParaRPr sz="800" dirty="0">
              <a:latin typeface="UTM Avo" panose="02040603050506020204" pitchFamily="18"/>
            </a:endParaRPr>
          </a:p>
          <a:p>
            <a:pPr algn="ctr">
              <a:lnSpc>
                <a:spcPct val="150000"/>
              </a:lnSpc>
            </a:pPr>
            <a:r>
              <a:rPr lang="vi-VN" sz="5400" b="1" dirty="0">
                <a:solidFill>
                  <a:srgbClr val="221716"/>
                </a:solidFill>
                <a:latin typeface="UTM Avo" panose="02040603050506020204" pitchFamily="18"/>
              </a:rPr>
              <a:t>Nghe </a:t>
            </a:r>
            <a:endParaRPr sz="800" dirty="0">
              <a:latin typeface="UTM Avo" panose="02040603050506020204" pitchFamily="18"/>
            </a:endParaRPr>
          </a:p>
          <a:p>
            <a:pPr algn="ctr">
              <a:lnSpc>
                <a:spcPct val="150000"/>
              </a:lnSpc>
            </a:pPr>
            <a:r>
              <a:rPr lang="vi-VN" sz="5400" b="1" dirty="0">
                <a:solidFill>
                  <a:srgbClr val="221716"/>
                </a:solidFill>
                <a:latin typeface="UTM Avo" panose="02040603050506020204" pitchFamily="18"/>
              </a:rPr>
              <a:t>kể chuyện</a:t>
            </a:r>
            <a:endParaRPr sz="5400" b="1" dirty="0">
              <a:solidFill>
                <a:srgbClr val="221716"/>
              </a:solidFill>
              <a:latin typeface="UTM Avo" panose="02040603050506020204" pitchFamily="18"/>
            </a:endParaRPr>
          </a:p>
        </p:txBody>
      </p:sp>
      <p:pic>
        <p:nvPicPr>
          <p:cNvPr id="6" name="Google Shape;151;p6" descr="Lịch Sử Việt Nam Bằng Tranh Màu, Bìa Cứng - Lý Thường Kiệt">
            <a:extLst>
              <a:ext uri="{FF2B5EF4-FFF2-40B4-BE49-F238E27FC236}">
                <a16:creationId xmlns:a16="http://schemas.microsoft.com/office/drawing/2014/main" id="{5AB67D56-CBC6-6D7F-BBBD-D8D4D2A49226}"/>
              </a:ext>
            </a:extLst>
          </p:cNvPr>
          <p:cNvPicPr preferRelativeResize="0"/>
          <p:nvPr/>
        </p:nvPicPr>
        <p:blipFill rotWithShape="1">
          <a:blip r:embed="rId4">
            <a:alphaModFix/>
          </a:blip>
          <a:srcRect/>
          <a:stretch/>
        </p:blipFill>
        <p:spPr>
          <a:xfrm>
            <a:off x="6411587" y="1142999"/>
            <a:ext cx="4039023" cy="51562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57;p7">
            <a:extLst>
              <a:ext uri="{FF2B5EF4-FFF2-40B4-BE49-F238E27FC236}">
                <a16:creationId xmlns:a16="http://schemas.microsoft.com/office/drawing/2014/main" id="{4FD94235-7A69-E299-EA6B-9D41DDA70437}"/>
              </a:ext>
            </a:extLst>
          </p:cNvPr>
          <p:cNvSpPr txBox="1"/>
          <p:nvPr/>
        </p:nvSpPr>
        <p:spPr>
          <a:xfrm>
            <a:off x="2527697" y="1547085"/>
            <a:ext cx="7136606"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dk1"/>
                </a:solidFill>
                <a:latin typeface="UTM Avo" panose="02040603050506020204" pitchFamily="18"/>
              </a:rPr>
              <a:t>Quan sát tranh minh họa và nghe kể chuyện </a:t>
            </a:r>
            <a:r>
              <a:rPr lang="vi-VN" sz="2400" b="1" i="1" dirty="0">
                <a:solidFill>
                  <a:schemeClr val="dk1"/>
                </a:solidFill>
                <a:latin typeface="UTM Avo" panose="02040603050506020204" pitchFamily="18"/>
              </a:rPr>
              <a:t>Danh tướng Lý Thường Kiệt</a:t>
            </a:r>
            <a:endParaRPr sz="2400" b="1" i="1" dirty="0">
              <a:solidFill>
                <a:schemeClr val="dk1"/>
              </a:solidFill>
              <a:latin typeface="UTM Avo" panose="02040603050506020204" pitchFamily="18"/>
            </a:endParaRPr>
          </a:p>
        </p:txBody>
      </p:sp>
      <p:pic>
        <p:nvPicPr>
          <p:cNvPr id="4" name="Google Shape;158;p7">
            <a:extLst>
              <a:ext uri="{FF2B5EF4-FFF2-40B4-BE49-F238E27FC236}">
                <a16:creationId xmlns:a16="http://schemas.microsoft.com/office/drawing/2014/main" id="{40F68E4B-792A-D588-0FDC-04BD276B1CF4}"/>
              </a:ext>
            </a:extLst>
          </p:cNvPr>
          <p:cNvPicPr preferRelativeResize="0">
            <a:picLocks noChangeAspect="1"/>
          </p:cNvPicPr>
          <p:nvPr/>
        </p:nvPicPr>
        <p:blipFill rotWithShape="1">
          <a:blip r:embed="rId3">
            <a:alphaModFix/>
          </a:blip>
          <a:srcRect/>
          <a:stretch/>
        </p:blipFill>
        <p:spPr>
          <a:xfrm>
            <a:off x="610394" y="2995185"/>
            <a:ext cx="5485606" cy="345081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 name="Google Shape;159;p7">
            <a:extLst>
              <a:ext uri="{FF2B5EF4-FFF2-40B4-BE49-F238E27FC236}">
                <a16:creationId xmlns:a16="http://schemas.microsoft.com/office/drawing/2014/main" id="{39E65268-E10B-1A78-6B67-303FFC99EFFA}"/>
              </a:ext>
            </a:extLst>
          </p:cNvPr>
          <p:cNvSpPr/>
          <p:nvPr/>
        </p:nvSpPr>
        <p:spPr>
          <a:xfrm>
            <a:off x="6680994" y="2716610"/>
            <a:ext cx="4825206" cy="4007967"/>
          </a:xfrm>
          <a:prstGeom prst="foldedCorner">
            <a:avLst>
              <a:gd name="adj" fmla="val 7532"/>
            </a:avLst>
          </a:pr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marL="381019" indent="-381019" algn="just">
              <a:lnSpc>
                <a:spcPct val="150000"/>
              </a:lnSpc>
              <a:buClr>
                <a:schemeClr val="bg1"/>
              </a:buClr>
              <a:buSzPct val="130000"/>
              <a:buFont typeface="Arial"/>
              <a:buChar char="•"/>
            </a:pPr>
            <a:r>
              <a:rPr lang="vi-VN" sz="2400" dirty="0">
                <a:solidFill>
                  <a:sysClr val="windowText" lastClr="000000"/>
                </a:solidFill>
                <a:latin typeface="UTM Avo" panose="02040603050506020204" pitchFamily="18"/>
              </a:rPr>
              <a:t>Giọng kể hào hùng ở các đoạn 1 – 4.</a:t>
            </a:r>
            <a:endParaRPr sz="2400" dirty="0">
              <a:solidFill>
                <a:sysClr val="windowText" lastClr="000000"/>
              </a:solidFill>
              <a:latin typeface="UTM Avo" panose="02040603050506020204" pitchFamily="18"/>
            </a:endParaRPr>
          </a:p>
          <a:p>
            <a:pPr marL="381019" indent="-381019" algn="just">
              <a:lnSpc>
                <a:spcPct val="150000"/>
              </a:lnSpc>
              <a:buClr>
                <a:schemeClr val="bg1"/>
              </a:buClr>
              <a:buSzPct val="130000"/>
              <a:buFont typeface="Arial"/>
              <a:buChar char="•"/>
            </a:pPr>
            <a:r>
              <a:rPr lang="vi-VN" sz="2400" dirty="0">
                <a:solidFill>
                  <a:sysClr val="windowText" lastClr="000000"/>
                </a:solidFill>
                <a:latin typeface="UTM Avo" panose="02040603050506020204" pitchFamily="18"/>
              </a:rPr>
              <a:t>Kể thong thả, chậm rãi ở đoạn 5. </a:t>
            </a:r>
            <a:endParaRPr sz="2400" dirty="0">
              <a:solidFill>
                <a:sysClr val="windowText" lastClr="000000"/>
              </a:solidFill>
              <a:latin typeface="UTM Avo" panose="02040603050506020204" pitchFamily="18"/>
            </a:endParaRPr>
          </a:p>
          <a:p>
            <a:pPr marL="381019" indent="-381019" algn="just">
              <a:lnSpc>
                <a:spcPct val="150000"/>
              </a:lnSpc>
              <a:buClr>
                <a:schemeClr val="bg1"/>
              </a:buClr>
              <a:buSzPct val="130000"/>
              <a:buFont typeface="Arial"/>
              <a:buChar char="•"/>
            </a:pPr>
            <a:r>
              <a:rPr lang="vi-VN" sz="2400" dirty="0">
                <a:solidFill>
                  <a:sysClr val="windowText" lastClr="000000"/>
                </a:solidFill>
                <a:latin typeface="UTM Avo" panose="02040603050506020204" pitchFamily="18"/>
              </a:rPr>
              <a:t>Đọc bài thơ N</a:t>
            </a:r>
            <a:r>
              <a:rPr lang="vi-VN" sz="2400" i="1" dirty="0">
                <a:solidFill>
                  <a:sysClr val="windowText" lastClr="000000"/>
                </a:solidFill>
                <a:latin typeface="UTM Avo" panose="02040603050506020204" pitchFamily="18"/>
              </a:rPr>
              <a:t>am quốc sơn hà</a:t>
            </a:r>
            <a:r>
              <a:rPr lang="vi-VN" sz="2400" dirty="0">
                <a:solidFill>
                  <a:sysClr val="windowText" lastClr="000000"/>
                </a:solidFill>
                <a:latin typeface="UTM Avo" panose="02040603050506020204" pitchFamily="18"/>
              </a:rPr>
              <a:t> với giọng dõng dạc, mạnh mẽ, hào hùng.</a:t>
            </a:r>
            <a:endParaRPr sz="2400" dirty="0">
              <a:solidFill>
                <a:sysClr val="windowText" lastClr="000000"/>
              </a:solidFill>
              <a:latin typeface="UTM Avo" panose="02040603050506020204" pitchFamily="18"/>
            </a:endParaRPr>
          </a:p>
        </p:txBody>
      </p:sp>
    </p:spTree>
    <p:extLst>
      <p:ext uri="{BB962C8B-B14F-4D97-AF65-F5344CB8AC3E}">
        <p14:creationId xmlns:p14="http://schemas.microsoft.com/office/powerpoint/2010/main" val="195603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5;p8">
            <a:extLst>
              <a:ext uri="{FF2B5EF4-FFF2-40B4-BE49-F238E27FC236}">
                <a16:creationId xmlns:a16="http://schemas.microsoft.com/office/drawing/2014/main" id="{C6A32160-0357-7FA4-BFBA-1A41F20FA156}"/>
              </a:ext>
            </a:extLst>
          </p:cNvPr>
          <p:cNvSpPr/>
          <p:nvPr/>
        </p:nvSpPr>
        <p:spPr>
          <a:xfrm>
            <a:off x="1168400" y="1701800"/>
            <a:ext cx="5025012"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165;p8">
            <a:extLst>
              <a:ext uri="{FF2B5EF4-FFF2-40B4-BE49-F238E27FC236}">
                <a16:creationId xmlns:a16="http://schemas.microsoft.com/office/drawing/2014/main" id="{FB545AE9-9049-DC9F-3A0C-3823EEC05766}"/>
              </a:ext>
            </a:extLst>
          </p:cNvPr>
          <p:cNvSpPr/>
          <p:nvPr/>
        </p:nvSpPr>
        <p:spPr>
          <a:xfrm>
            <a:off x="5528824" y="1727201"/>
            <a:ext cx="5427088"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VN" dirty="0"/>
          </a:p>
        </p:txBody>
      </p:sp>
      <p:sp>
        <p:nvSpPr>
          <p:cNvPr id="7" name="Google Shape;169;p8">
            <a:extLst>
              <a:ext uri="{FF2B5EF4-FFF2-40B4-BE49-F238E27FC236}">
                <a16:creationId xmlns:a16="http://schemas.microsoft.com/office/drawing/2014/main" id="{EA24A39E-012F-2FDD-CDC1-45ECBA9B8B16}"/>
              </a:ext>
            </a:extLst>
          </p:cNvPr>
          <p:cNvSpPr/>
          <p:nvPr/>
        </p:nvSpPr>
        <p:spPr>
          <a:xfrm>
            <a:off x="1778000" y="2660679"/>
            <a:ext cx="8636000" cy="3556878"/>
          </a:xfrm>
          <a:prstGeom prst="foldedCorner">
            <a:avLst>
              <a:gd name="adj" fmla="val 7532"/>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400" dirty="0">
                <a:solidFill>
                  <a:schemeClr val="bg1"/>
                </a:solidFill>
                <a:latin typeface="UTM Avo" panose="02040603050506020204" pitchFamily="18"/>
              </a:rPr>
              <a:t>1. Tháng 12 năm 1075, biết nhà Tống đang tích trữ lương thảo, vũ khí để chuẩn bị xâm lược nước ta, Lý Thường Kiệt đem quân phá tan ba thành trì của địch. Mất lương thảo, vũ khí, hơn một năm sau, nhà Tống mới cử Quách Quỳ chỉ huy đại quân tràn vào Đại Việt.</a:t>
            </a:r>
            <a:endParaRPr sz="2400" dirty="0">
              <a:solidFill>
                <a:schemeClr val="bg1"/>
              </a:solidFill>
              <a:latin typeface="UTM Avo" panose="02040603050506020204" pitchFamily="18"/>
            </a:endParaRPr>
          </a:p>
        </p:txBody>
      </p:sp>
      <p:sp>
        <p:nvSpPr>
          <p:cNvPr id="6" name="Google Shape;168;p8">
            <a:extLst>
              <a:ext uri="{FF2B5EF4-FFF2-40B4-BE49-F238E27FC236}">
                <a16:creationId xmlns:a16="http://schemas.microsoft.com/office/drawing/2014/main" id="{E0A5039D-09D5-857B-F11F-124A969AA288}"/>
              </a:ext>
            </a:extLst>
          </p:cNvPr>
          <p:cNvSpPr txBox="1"/>
          <p:nvPr/>
        </p:nvSpPr>
        <p:spPr>
          <a:xfrm>
            <a:off x="3725875" y="2059587"/>
            <a:ext cx="47752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Nghe kể chuyện</a:t>
            </a:r>
            <a:endParaRPr sz="2400" b="1" dirty="0">
              <a:solidFill>
                <a:schemeClr val="bg1"/>
              </a:solidFill>
              <a:latin typeface="UTM Avo" panose="02040603050506020204" pitchFamily="18"/>
            </a:endParaRPr>
          </a:p>
        </p:txBody>
      </p:sp>
      <p:sp>
        <p:nvSpPr>
          <p:cNvPr id="15" name="Google Shape;176;p9">
            <a:extLst>
              <a:ext uri="{FF2B5EF4-FFF2-40B4-BE49-F238E27FC236}">
                <a16:creationId xmlns:a16="http://schemas.microsoft.com/office/drawing/2014/main" id="{94237B44-4AF0-6D90-3DF5-2091D7199BF4}"/>
              </a:ext>
            </a:extLst>
          </p:cNvPr>
          <p:cNvSpPr/>
          <p:nvPr/>
        </p:nvSpPr>
        <p:spPr>
          <a:xfrm>
            <a:off x="9515912" y="5449800"/>
            <a:ext cx="3242949" cy="3869028"/>
          </a:xfrm>
          <a:custGeom>
            <a:avLst/>
            <a:gdLst/>
            <a:ahLst/>
            <a:cxnLst/>
            <a:rect l="l" t="t" r="r" b="b"/>
            <a:pathLst>
              <a:path w="4864423" h="5803542" extrusionOk="0">
                <a:moveTo>
                  <a:pt x="0" y="0"/>
                </a:moveTo>
                <a:lnTo>
                  <a:pt x="4864423" y="0"/>
                </a:lnTo>
                <a:lnTo>
                  <a:pt x="4864423" y="5803542"/>
                </a:lnTo>
                <a:lnTo>
                  <a:pt x="0" y="5803542"/>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77;p9">
            <a:extLst>
              <a:ext uri="{FF2B5EF4-FFF2-40B4-BE49-F238E27FC236}">
                <a16:creationId xmlns:a16="http://schemas.microsoft.com/office/drawing/2014/main" id="{89403FE0-82F6-7127-C8B3-341B336DB5E2}"/>
              </a:ext>
            </a:extLst>
          </p:cNvPr>
          <p:cNvSpPr/>
          <p:nvPr/>
        </p:nvSpPr>
        <p:spPr>
          <a:xfrm flipH="1">
            <a:off x="-464472" y="5584431"/>
            <a:ext cx="3242949" cy="3869028"/>
          </a:xfrm>
          <a:custGeom>
            <a:avLst/>
            <a:gdLst/>
            <a:ahLst/>
            <a:cxnLst/>
            <a:rect l="l" t="t" r="r" b="b"/>
            <a:pathLst>
              <a:path w="4864423" h="5803542" extrusionOk="0">
                <a:moveTo>
                  <a:pt x="4864424" y="0"/>
                </a:moveTo>
                <a:lnTo>
                  <a:pt x="0" y="0"/>
                </a:lnTo>
                <a:lnTo>
                  <a:pt x="0" y="5803541"/>
                </a:lnTo>
                <a:lnTo>
                  <a:pt x="4864424" y="5803541"/>
                </a:lnTo>
                <a:lnTo>
                  <a:pt x="4864424"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39610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5;p8">
            <a:extLst>
              <a:ext uri="{FF2B5EF4-FFF2-40B4-BE49-F238E27FC236}">
                <a16:creationId xmlns:a16="http://schemas.microsoft.com/office/drawing/2014/main" id="{C6A32160-0357-7FA4-BFBA-1A41F20FA156}"/>
              </a:ext>
            </a:extLst>
          </p:cNvPr>
          <p:cNvSpPr/>
          <p:nvPr/>
        </p:nvSpPr>
        <p:spPr>
          <a:xfrm>
            <a:off x="1168400" y="1701800"/>
            <a:ext cx="5025012"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165;p8">
            <a:extLst>
              <a:ext uri="{FF2B5EF4-FFF2-40B4-BE49-F238E27FC236}">
                <a16:creationId xmlns:a16="http://schemas.microsoft.com/office/drawing/2014/main" id="{FB545AE9-9049-DC9F-3A0C-3823EEC05766}"/>
              </a:ext>
            </a:extLst>
          </p:cNvPr>
          <p:cNvSpPr/>
          <p:nvPr/>
        </p:nvSpPr>
        <p:spPr>
          <a:xfrm>
            <a:off x="5528824" y="1727201"/>
            <a:ext cx="5427088" cy="5646056"/>
          </a:xfrm>
          <a:custGeom>
            <a:avLst/>
            <a:gdLst/>
            <a:ahLst/>
            <a:cxnLst/>
            <a:rect l="l" t="t" r="r" b="b"/>
            <a:pathLst>
              <a:path w="14912046" h="9879230" extrusionOk="0">
                <a:moveTo>
                  <a:pt x="0" y="0"/>
                </a:moveTo>
                <a:lnTo>
                  <a:pt x="14912046" y="0"/>
                </a:lnTo>
                <a:lnTo>
                  <a:pt x="14912046" y="9879231"/>
                </a:lnTo>
                <a:lnTo>
                  <a:pt x="0" y="9879231"/>
                </a:lnTo>
                <a:lnTo>
                  <a:pt x="0" y="0"/>
                </a:lnTo>
                <a:close/>
              </a:path>
            </a:pathLst>
          </a:custGeom>
          <a:blipFill rotWithShape="1">
            <a:blip r:embed="rId3">
              <a:alphaModFix/>
            </a:blip>
            <a:stretch>
              <a:fillRect/>
            </a:stretch>
          </a:blipFill>
          <a:ln>
            <a:noFill/>
          </a:ln>
        </p:spPr>
        <p:txBody>
          <a:bodyPr/>
          <a:lstStyle/>
          <a:p>
            <a:endParaRPr lang="en-VN" dirty="0"/>
          </a:p>
        </p:txBody>
      </p:sp>
      <p:sp>
        <p:nvSpPr>
          <p:cNvPr id="7" name="Google Shape;169;p8">
            <a:extLst>
              <a:ext uri="{FF2B5EF4-FFF2-40B4-BE49-F238E27FC236}">
                <a16:creationId xmlns:a16="http://schemas.microsoft.com/office/drawing/2014/main" id="{EA24A39E-012F-2FDD-CDC1-45ECBA9B8B16}"/>
              </a:ext>
            </a:extLst>
          </p:cNvPr>
          <p:cNvSpPr/>
          <p:nvPr/>
        </p:nvSpPr>
        <p:spPr>
          <a:xfrm>
            <a:off x="1778000" y="2406679"/>
            <a:ext cx="8636000" cy="3556878"/>
          </a:xfrm>
          <a:prstGeom prst="foldedCorner">
            <a:avLst>
              <a:gd name="adj" fmla="val 7532"/>
            </a:avLst>
          </a:prstGeom>
          <a:solidFill>
            <a:schemeClr val="lt1"/>
          </a:solidFill>
          <a:ln w="25400" cap="flat" cmpd="sng">
            <a:solidFill>
              <a:srgbClr val="986F5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240000" rIns="240000" bIns="30467" anchor="ctr" anchorCtr="0">
            <a:noAutofit/>
          </a:bodyPr>
          <a:lstStyle/>
          <a:p>
            <a:pPr algn="just">
              <a:lnSpc>
                <a:spcPct val="150000"/>
              </a:lnSpc>
            </a:pPr>
            <a:r>
              <a:rPr lang="vi-VN" sz="2400" dirty="0">
                <a:solidFill>
                  <a:schemeClr val="bg1"/>
                </a:solidFill>
                <a:latin typeface="UTM Avo" panose="02040603050506020204" pitchFamily="18"/>
              </a:rPr>
              <a:t>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 </a:t>
            </a:r>
          </a:p>
        </p:txBody>
      </p:sp>
      <p:sp>
        <p:nvSpPr>
          <p:cNvPr id="15" name="Google Shape;176;p9">
            <a:extLst>
              <a:ext uri="{FF2B5EF4-FFF2-40B4-BE49-F238E27FC236}">
                <a16:creationId xmlns:a16="http://schemas.microsoft.com/office/drawing/2014/main" id="{94237B44-4AF0-6D90-3DF5-2091D7199BF4}"/>
              </a:ext>
            </a:extLst>
          </p:cNvPr>
          <p:cNvSpPr/>
          <p:nvPr/>
        </p:nvSpPr>
        <p:spPr>
          <a:xfrm>
            <a:off x="9515912" y="5449800"/>
            <a:ext cx="3242949" cy="3869028"/>
          </a:xfrm>
          <a:custGeom>
            <a:avLst/>
            <a:gdLst/>
            <a:ahLst/>
            <a:cxnLst/>
            <a:rect l="l" t="t" r="r" b="b"/>
            <a:pathLst>
              <a:path w="4864423" h="5803542" extrusionOk="0">
                <a:moveTo>
                  <a:pt x="0" y="0"/>
                </a:moveTo>
                <a:lnTo>
                  <a:pt x="4864423" y="0"/>
                </a:lnTo>
                <a:lnTo>
                  <a:pt x="4864423" y="5803542"/>
                </a:lnTo>
                <a:lnTo>
                  <a:pt x="0" y="5803542"/>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77;p9">
            <a:extLst>
              <a:ext uri="{FF2B5EF4-FFF2-40B4-BE49-F238E27FC236}">
                <a16:creationId xmlns:a16="http://schemas.microsoft.com/office/drawing/2014/main" id="{89403FE0-82F6-7127-C8B3-341B336DB5E2}"/>
              </a:ext>
            </a:extLst>
          </p:cNvPr>
          <p:cNvSpPr/>
          <p:nvPr/>
        </p:nvSpPr>
        <p:spPr>
          <a:xfrm flipH="1">
            <a:off x="-464472" y="5584431"/>
            <a:ext cx="3242949" cy="3869028"/>
          </a:xfrm>
          <a:custGeom>
            <a:avLst/>
            <a:gdLst/>
            <a:ahLst/>
            <a:cxnLst/>
            <a:rect l="l" t="t" r="r" b="b"/>
            <a:pathLst>
              <a:path w="4864423" h="5803542" extrusionOk="0">
                <a:moveTo>
                  <a:pt x="4864424" y="0"/>
                </a:moveTo>
                <a:lnTo>
                  <a:pt x="0" y="0"/>
                </a:lnTo>
                <a:lnTo>
                  <a:pt x="0" y="5803541"/>
                </a:lnTo>
                <a:lnTo>
                  <a:pt x="4864424" y="5803541"/>
                </a:lnTo>
                <a:lnTo>
                  <a:pt x="4864424"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16745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1031</Words>
  <PresentationFormat>Widescreen</PresentationFormat>
  <Paragraphs>79</Paragraphs>
  <Slides>30</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Calibri</vt:lpstr>
      <vt:lpstr>Arial</vt:lpstr>
      <vt:lpstr>UTM Avo</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2024-01-10T04:17:46Z</dcterms:modified>
</cp:coreProperties>
</file>