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256" r:id="rId4"/>
    <p:sldId id="362" r:id="rId5"/>
    <p:sldId id="547" r:id="rId6"/>
    <p:sldId id="502" r:id="rId7"/>
    <p:sldId id="510" r:id="rId8"/>
    <p:sldId id="548" r:id="rId9"/>
    <p:sldId id="549" r:id="rId10"/>
    <p:sldId id="550" r:id="rId11"/>
    <p:sldId id="551" r:id="rId12"/>
    <p:sldId id="559" r:id="rId13"/>
    <p:sldId id="560"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3970" autoAdjust="0"/>
  </p:normalViewPr>
  <p:slideViewPr>
    <p:cSldViewPr snapToGrid="0">
      <p:cViewPr varScale="1">
        <p:scale>
          <a:sx n="80" d="100"/>
          <a:sy n="80" d="100"/>
        </p:scale>
        <p:origin x="888" y="67"/>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3.xml"/><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9.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29. Virus </a:t>
            </a:r>
            <a:endPar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6007" y="4288414"/>
            <a:ext cx="10399986" cy="118854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2034759"/>
            <a:ext cx="473075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Phương pháp hữu hiệu nhất để phòng ngừa các bệnh do virus là sử dụng vaccine </a:t>
            </a:r>
            <a:endParaRPr sz="3000" b="0">
              <a:solidFill>
                <a:srgbClr val="FFFF00"/>
              </a:solidFill>
              <a:latin typeface="Itim" panose="00000500000000000000" pitchFamily="2" charset="-34"/>
              <a:cs typeface="Itim" panose="00000500000000000000" pitchFamily="2" charset="-34"/>
            </a:endParaRPr>
          </a:p>
        </p:txBody>
      </p:sp>
      <p:pic>
        <p:nvPicPr>
          <p:cNvPr id="3074" name="Picture 2" descr="Tiêm chủng giúp phòng bệnh như thế nào?"/>
          <p:cNvPicPr>
            <a:picLocks noChangeAspect="1" noChangeArrowheads="1"/>
          </p:cNvPicPr>
          <p:nvPr/>
        </p:nvPicPr>
        <p:blipFill rotWithShape="1">
          <a:blip r:embed="rId1">
            <a:extLst>
              <a:ext uri="{28A0092B-C50C-407E-A947-70E740481C1C}">
                <a14:useLocalDpi xmlns:a14="http://schemas.microsoft.com/office/drawing/2010/main" val="0"/>
              </a:ext>
            </a:extLst>
          </a:blip>
          <a:srcRect b="7917"/>
          <a:stretch>
            <a:fillRect/>
          </a:stretch>
        </p:blipFill>
        <p:spPr bwMode="auto">
          <a:xfrm>
            <a:off x="4883150" y="403641"/>
            <a:ext cx="7156450" cy="6315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Tổng kết </a:t>
            </a:r>
            <a:endParaRPr sz="3000" b="0">
              <a:solidFill>
                <a:srgbClr val="FFFF00"/>
              </a:solidFill>
              <a:latin typeface="Itim" panose="00000500000000000000" pitchFamily="2" charset="-34"/>
              <a:cs typeface="Itim" panose="00000500000000000000" pitchFamily="2" charset="-34"/>
            </a:endParaRPr>
          </a:p>
        </p:txBody>
      </p:sp>
      <p:sp>
        <p:nvSpPr>
          <p:cNvPr id="26" name="Google Shape;1794;p49"/>
          <p:cNvSpPr txBox="1"/>
          <p:nvPr/>
        </p:nvSpPr>
        <p:spPr>
          <a:xfrm>
            <a:off x="451653" y="3599804"/>
            <a:ext cx="180740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Sự đa dạng của virus </a:t>
            </a:r>
            <a:endParaRPr lang="en-US" sz="2500" kern="0">
              <a:solidFill>
                <a:srgbClr val="F8F8F8"/>
              </a:solidFill>
              <a:latin typeface="Itim" panose="00000500000000000000" pitchFamily="2" charset="-34"/>
              <a:cs typeface="Itim" panose="00000500000000000000" pitchFamily="2" charset="-34"/>
            </a:endParaRPr>
          </a:p>
        </p:txBody>
      </p:sp>
      <p:sp>
        <p:nvSpPr>
          <p:cNvPr id="16" name="Google Shape;1794;p49"/>
          <p:cNvSpPr txBox="1"/>
          <p:nvPr/>
        </p:nvSpPr>
        <p:spPr>
          <a:xfrm>
            <a:off x="3339164" y="3599804"/>
            <a:ext cx="157941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Cấu tạo của virus </a:t>
            </a:r>
            <a:endParaRPr lang="en-US" sz="2500" kern="0">
              <a:solidFill>
                <a:srgbClr val="F8F8F8"/>
              </a:solidFill>
              <a:latin typeface="Itim" panose="00000500000000000000" pitchFamily="2" charset="-34"/>
              <a:cs typeface="Itim" panose="00000500000000000000" pitchFamily="2" charset="-34"/>
            </a:endParaRPr>
          </a:p>
        </p:txBody>
      </p:sp>
      <p:pic>
        <p:nvPicPr>
          <p:cNvPr id="2050" name="Picture 2" descr="Bệnh thủy đậu lây qua những đường nào? | Vinme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32628" y="1185135"/>
            <a:ext cx="3406972" cy="228600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794;p49"/>
          <p:cNvSpPr txBox="1"/>
          <p:nvPr/>
        </p:nvSpPr>
        <p:spPr>
          <a:xfrm>
            <a:off x="5818466" y="3599804"/>
            <a:ext cx="22698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Vai trò và ứng dụng của virus </a:t>
            </a:r>
            <a:endParaRPr lang="en-US" sz="2500" kern="0">
              <a:solidFill>
                <a:srgbClr val="F8F8F8"/>
              </a:solidFill>
              <a:latin typeface="Itim" panose="00000500000000000000" pitchFamily="2" charset="-34"/>
              <a:cs typeface="Itim" panose="00000500000000000000" pitchFamily="2" charset="-34"/>
            </a:endParaRPr>
          </a:p>
        </p:txBody>
      </p:sp>
      <p:sp>
        <p:nvSpPr>
          <p:cNvPr id="10" name="Google Shape;1794;p49"/>
          <p:cNvSpPr txBox="1"/>
          <p:nvPr/>
        </p:nvSpPr>
        <p:spPr>
          <a:xfrm>
            <a:off x="9017828" y="3599804"/>
            <a:ext cx="263657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Một số bệnh và cách phòng bệnh do virus gây ra </a:t>
            </a:r>
            <a:endParaRPr lang="en-US" sz="2500" kern="0">
              <a:solidFill>
                <a:srgbClr val="F8F8F8"/>
              </a:solidFill>
              <a:latin typeface="Itim" panose="00000500000000000000" pitchFamily="2" charset="-34"/>
              <a:cs typeface="Itim" panose="00000500000000000000" pitchFamily="2" charset="-34"/>
            </a:endParaRPr>
          </a:p>
        </p:txBody>
      </p:sp>
      <p:pic>
        <p:nvPicPr>
          <p:cNvPr id="11" name="Picture 2" descr="Trong cuộc chiến với kháng kháng sinh: Hồi sinh thể thực khuẩn với AI và  công"/>
          <p:cNvPicPr>
            <a:picLocks noChangeAspect="1" noChangeArrowheads="1"/>
          </p:cNvPicPr>
          <p:nvPr/>
        </p:nvPicPr>
        <p:blipFill rotWithShape="1">
          <a:blip r:embed="rId2">
            <a:extLst>
              <a:ext uri="{28A0092B-C50C-407E-A947-70E740481C1C}">
                <a14:useLocalDpi xmlns:a14="http://schemas.microsoft.com/office/drawing/2010/main" val="0"/>
              </a:ext>
            </a:extLst>
          </a:blip>
          <a:srcRect l="34354" t="20637" r="10177" b="9090"/>
          <a:stretch>
            <a:fillRect/>
          </a:stretch>
        </p:blipFill>
        <p:spPr bwMode="auto">
          <a:xfrm>
            <a:off x="152400" y="1185136"/>
            <a:ext cx="240590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bottle, indoor&#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5346" r="12326"/>
          <a:stretch>
            <a:fillRect/>
          </a:stretch>
        </p:blipFill>
        <p:spPr>
          <a:xfrm>
            <a:off x="5699436" y="1185135"/>
            <a:ext cx="2507919" cy="22860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582" y="1185135"/>
            <a:ext cx="2290581"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16" grpId="0"/>
      <p:bldP spid="1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Đa dạng virus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9880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Virus là dạng sống rất nhỏ, không có cấu tạo tế bào, chỉ có thể nhân lên trong tế bào của sinh vật sống. Virus có 3 dạng chính: </a:t>
            </a:r>
            <a:endParaRPr sz="3000" b="0">
              <a:solidFill>
                <a:srgbClr val="FFFF00"/>
              </a:solidFill>
              <a:latin typeface="Itim" panose="00000500000000000000" pitchFamily="2" charset="-34"/>
              <a:cs typeface="Itim" panose="00000500000000000000" pitchFamily="2" charset="-34"/>
            </a:endParaRPr>
          </a:p>
        </p:txBody>
      </p:sp>
      <p:sp>
        <p:nvSpPr>
          <p:cNvPr id="10" name="Google Shape;1794;p49"/>
          <p:cNvSpPr txBox="1"/>
          <p:nvPr/>
        </p:nvSpPr>
        <p:spPr>
          <a:xfrm>
            <a:off x="25593" y="4203128"/>
            <a:ext cx="177012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Virus khảm thuốc lá </a:t>
            </a:r>
            <a:endParaRPr lang="en-US" sz="2500" kern="0">
              <a:solidFill>
                <a:srgbClr val="F8F8F8"/>
              </a:solidFill>
              <a:latin typeface="Itim" panose="00000500000000000000" pitchFamily="2" charset="-34"/>
              <a:cs typeface="Itim" panose="00000500000000000000" pitchFamily="2" charset="-34"/>
            </a:endParaRPr>
          </a:p>
        </p:txBody>
      </p:sp>
      <p:pic>
        <p:nvPicPr>
          <p:cNvPr id="12" name="Picture 11" descr="A picture containing flower, plant&#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24978" r="22302"/>
          <a:stretch>
            <a:fillRect/>
          </a:stretch>
        </p:blipFill>
        <p:spPr>
          <a:xfrm>
            <a:off x="4054179" y="2258153"/>
            <a:ext cx="1715537" cy="1828800"/>
          </a:xfrm>
          <a:prstGeom prst="rect">
            <a:avLst/>
          </a:prstGeom>
        </p:spPr>
      </p:pic>
      <p:pic>
        <p:nvPicPr>
          <p:cNvPr id="13" name="Picture 12" descr="A picture containing bottle&#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24633" r="29636"/>
          <a:stretch>
            <a:fillRect/>
          </a:stretch>
        </p:blipFill>
        <p:spPr>
          <a:xfrm>
            <a:off x="284982" y="1356986"/>
            <a:ext cx="1254491" cy="2743200"/>
          </a:xfrm>
          <a:prstGeom prst="rect">
            <a:avLst/>
          </a:prstGeom>
        </p:spPr>
      </p:pic>
      <p:pic>
        <p:nvPicPr>
          <p:cNvPr id="15" name="Picture 14" descr="A picture containing spiny-finned fish&#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629" y="2176192"/>
            <a:ext cx="2611946" cy="1828800"/>
          </a:xfrm>
          <a:prstGeom prst="rect">
            <a:avLst/>
          </a:prstGeom>
        </p:spPr>
      </p:pic>
      <p:pic>
        <p:nvPicPr>
          <p:cNvPr id="16" name="Picture 15" descr="A picture containing gear&#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2176192"/>
            <a:ext cx="1862051" cy="18288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5680" y="2258153"/>
            <a:ext cx="1805503" cy="1828800"/>
          </a:xfrm>
          <a:prstGeom prst="rect">
            <a:avLst/>
          </a:prstGeom>
        </p:spPr>
      </p:pic>
      <p:pic>
        <p:nvPicPr>
          <p:cNvPr id="18" name="Picture 2" descr="Trong cuộc chiến với kháng kháng sinh: Hồi sinh thể thực khuẩn với AI và  công"/>
          <p:cNvPicPr>
            <a:picLocks noChangeAspect="1" noChangeArrowheads="1"/>
          </p:cNvPicPr>
          <p:nvPr/>
        </p:nvPicPr>
        <p:blipFill rotWithShape="1">
          <a:blip r:embed="rId6">
            <a:extLst>
              <a:ext uri="{28A0092B-C50C-407E-A947-70E740481C1C}">
                <a14:useLocalDpi xmlns:a14="http://schemas.microsoft.com/office/drawing/2010/main" val="0"/>
              </a:ext>
            </a:extLst>
          </a:blip>
          <a:srcRect l="34354" t="20637" r="10177" b="9090"/>
          <a:stretch>
            <a:fillRect/>
          </a:stretch>
        </p:blipFill>
        <p:spPr bwMode="auto">
          <a:xfrm>
            <a:off x="9633691" y="2074489"/>
            <a:ext cx="2405909" cy="2286000"/>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794;p49"/>
          <p:cNvSpPr txBox="1"/>
          <p:nvPr/>
        </p:nvSpPr>
        <p:spPr>
          <a:xfrm>
            <a:off x="2080146" y="4004992"/>
            <a:ext cx="143691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Virus dại </a:t>
            </a:r>
            <a:endParaRPr lang="en-US" sz="2500" kern="0">
              <a:solidFill>
                <a:srgbClr val="F8F8F8"/>
              </a:solidFill>
              <a:latin typeface="Itim" panose="00000500000000000000" pitchFamily="2" charset="-34"/>
              <a:cs typeface="Itim" panose="00000500000000000000" pitchFamily="2" charset="-34"/>
            </a:endParaRPr>
          </a:p>
        </p:txBody>
      </p:sp>
      <p:sp>
        <p:nvSpPr>
          <p:cNvPr id="22" name="Google Shape;1794;p49"/>
          <p:cNvSpPr txBox="1"/>
          <p:nvPr/>
        </p:nvSpPr>
        <p:spPr>
          <a:xfrm>
            <a:off x="4263990" y="3997444"/>
            <a:ext cx="12046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Virus corona </a:t>
            </a:r>
            <a:endParaRPr lang="en-US" sz="2500" kern="0">
              <a:solidFill>
                <a:srgbClr val="F8F8F8"/>
              </a:solidFill>
              <a:latin typeface="Itim" panose="00000500000000000000" pitchFamily="2" charset="-34"/>
              <a:cs typeface="Itim" panose="00000500000000000000" pitchFamily="2" charset="-34"/>
            </a:endParaRPr>
          </a:p>
        </p:txBody>
      </p:sp>
      <p:sp>
        <p:nvSpPr>
          <p:cNvPr id="23" name="Google Shape;1794;p49"/>
          <p:cNvSpPr txBox="1"/>
          <p:nvPr/>
        </p:nvSpPr>
        <p:spPr>
          <a:xfrm>
            <a:off x="5979527" y="4016875"/>
            <a:ext cx="161215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Virus viêm kết mạc </a:t>
            </a:r>
            <a:endParaRPr lang="en-US" sz="2500" kern="0">
              <a:solidFill>
                <a:srgbClr val="F8F8F8"/>
              </a:solidFill>
              <a:latin typeface="Itim" panose="00000500000000000000" pitchFamily="2" charset="-34"/>
              <a:cs typeface="Itim" panose="00000500000000000000" pitchFamily="2" charset="-34"/>
            </a:endParaRPr>
          </a:p>
        </p:txBody>
      </p:sp>
      <p:sp>
        <p:nvSpPr>
          <p:cNvPr id="24" name="Google Shape;1794;p49"/>
          <p:cNvSpPr txBox="1"/>
          <p:nvPr/>
        </p:nvSpPr>
        <p:spPr>
          <a:xfrm>
            <a:off x="8234884" y="4081547"/>
            <a:ext cx="72709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HIV </a:t>
            </a:r>
            <a:endParaRPr lang="en-US" sz="2500" kern="0">
              <a:solidFill>
                <a:srgbClr val="F8F8F8"/>
              </a:solidFill>
              <a:latin typeface="Itim" panose="00000500000000000000" pitchFamily="2" charset="-34"/>
              <a:cs typeface="Itim" panose="00000500000000000000" pitchFamily="2" charset="-34"/>
            </a:endParaRPr>
          </a:p>
        </p:txBody>
      </p:sp>
      <p:sp>
        <p:nvSpPr>
          <p:cNvPr id="25" name="Google Shape;1794;p49"/>
          <p:cNvSpPr txBox="1"/>
          <p:nvPr/>
        </p:nvSpPr>
        <p:spPr>
          <a:xfrm>
            <a:off x="9605176" y="4524104"/>
            <a:ext cx="239733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Thực khuẩn thể </a:t>
            </a:r>
            <a:endParaRPr lang="en-US" sz="2500" kern="0">
              <a:solidFill>
                <a:srgbClr val="F8F8F8"/>
              </a:solidFill>
              <a:latin typeface="Itim" panose="00000500000000000000" pitchFamily="2" charset="-34"/>
              <a:cs typeface="Itim" panose="00000500000000000000" pitchFamily="2" charset="-34"/>
            </a:endParaRPr>
          </a:p>
        </p:txBody>
      </p:sp>
      <p:sp>
        <p:nvSpPr>
          <p:cNvPr id="26" name="Google Shape;1794;p49"/>
          <p:cNvSpPr txBox="1"/>
          <p:nvPr/>
        </p:nvSpPr>
        <p:spPr>
          <a:xfrm>
            <a:off x="1025002" y="5757663"/>
            <a:ext cx="169583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Dạng xoắn </a:t>
            </a:r>
            <a:endParaRPr lang="en-US" sz="2500" kern="0">
              <a:solidFill>
                <a:srgbClr val="00B0F0"/>
              </a:solidFill>
              <a:latin typeface="Itim" panose="00000500000000000000" pitchFamily="2" charset="-34"/>
              <a:cs typeface="Itim" panose="00000500000000000000" pitchFamily="2" charset="-34"/>
            </a:endParaRPr>
          </a:p>
        </p:txBody>
      </p:sp>
      <p:sp>
        <p:nvSpPr>
          <p:cNvPr id="27" name="Google Shape;1794;p49"/>
          <p:cNvSpPr txBox="1"/>
          <p:nvPr/>
        </p:nvSpPr>
        <p:spPr>
          <a:xfrm>
            <a:off x="5769716" y="5692704"/>
            <a:ext cx="226976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Dạng hình khối </a:t>
            </a:r>
            <a:endParaRPr lang="en-US" sz="2500" kern="0">
              <a:solidFill>
                <a:srgbClr val="00B0F0"/>
              </a:solidFill>
              <a:latin typeface="Itim" panose="00000500000000000000" pitchFamily="2" charset="-34"/>
              <a:cs typeface="Itim" panose="00000500000000000000" pitchFamily="2" charset="-34"/>
            </a:endParaRPr>
          </a:p>
        </p:txBody>
      </p:sp>
      <p:sp>
        <p:nvSpPr>
          <p:cNvPr id="28" name="Google Shape;1794;p49"/>
          <p:cNvSpPr txBox="1"/>
          <p:nvPr/>
        </p:nvSpPr>
        <p:spPr>
          <a:xfrm>
            <a:off x="9931756" y="5757663"/>
            <a:ext cx="210784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00B0F0"/>
                </a:solidFill>
                <a:latin typeface="Itim" panose="00000500000000000000" pitchFamily="2" charset="-34"/>
                <a:cs typeface="Itim" panose="00000500000000000000" pitchFamily="2" charset="-34"/>
              </a:rPr>
              <a:t>Dạng hỗn hợp </a:t>
            </a:r>
            <a:endParaRPr lang="en-US" sz="2500" kern="0">
              <a:solidFill>
                <a:srgbClr val="00B0F0"/>
              </a:solidFill>
              <a:latin typeface="Itim" panose="00000500000000000000" pitchFamily="2" charset="-34"/>
              <a:cs typeface="Itim" panose="00000500000000000000" pitchFamily="2" charset="-34"/>
            </a:endParaRPr>
          </a:p>
        </p:txBody>
      </p:sp>
      <p:sp>
        <p:nvSpPr>
          <p:cNvPr id="29" name="Left Brace 28"/>
          <p:cNvSpPr/>
          <p:nvPr/>
        </p:nvSpPr>
        <p:spPr>
          <a:xfrm rot="16200000">
            <a:off x="1722303" y="3642271"/>
            <a:ext cx="301235" cy="3441041"/>
          </a:xfrm>
          <a:prstGeom prst="leftBrace">
            <a:avLst>
              <a:gd name="adj1" fmla="val 52601"/>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rot="16200000">
            <a:off x="6634989" y="2845180"/>
            <a:ext cx="301234" cy="5035221"/>
          </a:xfrm>
          <a:prstGeom prst="leftBrace">
            <a:avLst>
              <a:gd name="adj1" fmla="val 52601"/>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p:cNvSpPr/>
          <p:nvPr/>
        </p:nvSpPr>
        <p:spPr>
          <a:xfrm rot="16200000">
            <a:off x="10780783" y="4304981"/>
            <a:ext cx="314538" cy="2128923"/>
          </a:xfrm>
          <a:prstGeom prst="leftBrace">
            <a:avLst>
              <a:gd name="adj1" fmla="val 52601"/>
              <a:gd name="adj2" fmla="val 50000"/>
            </a:avLst>
          </a:prstGeom>
          <a:ln w="38100">
            <a:solidFill>
              <a:srgbClr val="F8F8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Cấu tạo của virus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30521" y="1776549"/>
            <a:ext cx="4581162" cy="4572000"/>
          </a:xfrm>
          <a:prstGeom prst="rect">
            <a:avLst/>
          </a:prstGeom>
        </p:spPr>
      </p:pic>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Virus chưa có cấu tạo tế bào. Tất cả các virus đều gồm 2 thành phần cơ bản: vỏ protein và lõi là vật chất di truyền. Một số virus có thêm vỏ ngoài và gai glycoprotein </a:t>
            </a:r>
            <a:endParaRPr sz="3000" b="0">
              <a:solidFill>
                <a:srgbClr val="FFFF00"/>
              </a:solidFill>
              <a:latin typeface="Itim" panose="00000500000000000000" pitchFamily="2" charset="-34"/>
              <a:cs typeface="Itim" panose="00000500000000000000" pitchFamily="2" charset="-34"/>
            </a:endParaRPr>
          </a:p>
        </p:txBody>
      </p:sp>
      <p:sp>
        <p:nvSpPr>
          <p:cNvPr id="13" name="Google Shape;1794;p49"/>
          <p:cNvSpPr txBox="1"/>
          <p:nvPr/>
        </p:nvSpPr>
        <p:spPr>
          <a:xfrm>
            <a:off x="8708577" y="2540706"/>
            <a:ext cx="1401951"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Vỏ ngoài </a:t>
            </a:r>
            <a:endParaRPr lang="en-US" sz="2500" kern="0">
              <a:solidFill>
                <a:srgbClr val="F8F8F8"/>
              </a:solidFill>
              <a:latin typeface="Itim" panose="00000500000000000000" pitchFamily="2" charset="-34"/>
              <a:cs typeface="Itim" panose="00000500000000000000" pitchFamily="2" charset="-34"/>
            </a:endParaRPr>
          </a:p>
        </p:txBody>
      </p:sp>
      <p:sp>
        <p:nvSpPr>
          <p:cNvPr id="20" name="Google Shape;1794;p49"/>
          <p:cNvSpPr txBox="1"/>
          <p:nvPr/>
        </p:nvSpPr>
        <p:spPr>
          <a:xfrm>
            <a:off x="1509820" y="4042782"/>
            <a:ext cx="165419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Vỏ protein</a:t>
            </a:r>
            <a:endParaRPr lang="en-US" sz="2500" kern="0">
              <a:solidFill>
                <a:srgbClr val="F8F8F8"/>
              </a:solidFill>
              <a:latin typeface="Itim" panose="00000500000000000000" pitchFamily="2" charset="-34"/>
              <a:cs typeface="Itim" panose="00000500000000000000" pitchFamily="2" charset="-34"/>
            </a:endParaRPr>
          </a:p>
        </p:txBody>
      </p:sp>
      <p:sp>
        <p:nvSpPr>
          <p:cNvPr id="21" name="Google Shape;1794;p49"/>
          <p:cNvSpPr txBox="1"/>
          <p:nvPr/>
        </p:nvSpPr>
        <p:spPr>
          <a:xfrm>
            <a:off x="1050777" y="5506226"/>
            <a:ext cx="265856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Vật chất di truyền </a:t>
            </a:r>
            <a:endParaRPr lang="en-US" sz="2500" kern="0">
              <a:solidFill>
                <a:srgbClr val="F8F8F8"/>
              </a:solidFill>
              <a:latin typeface="Itim" panose="00000500000000000000" pitchFamily="2" charset="-34"/>
              <a:cs typeface="Itim" panose="00000500000000000000" pitchFamily="2" charset="-34"/>
            </a:endParaRPr>
          </a:p>
        </p:txBody>
      </p:sp>
      <p:sp>
        <p:nvSpPr>
          <p:cNvPr id="22" name="Google Shape;1794;p49"/>
          <p:cNvSpPr txBox="1"/>
          <p:nvPr/>
        </p:nvSpPr>
        <p:spPr>
          <a:xfrm>
            <a:off x="8847544" y="5209265"/>
            <a:ext cx="244976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Gai glycoprotein </a:t>
            </a:r>
            <a:endParaRPr lang="en-US" sz="2500" kern="0">
              <a:solidFill>
                <a:srgbClr val="F8F8F8"/>
              </a:solidFill>
              <a:latin typeface="Itim" panose="00000500000000000000" pitchFamily="2" charset="-34"/>
              <a:cs typeface="Itim" panose="00000500000000000000" pitchFamily="2" charset="-34"/>
            </a:endParaRPr>
          </a:p>
        </p:txBody>
      </p:sp>
      <p:cxnSp>
        <p:nvCxnSpPr>
          <p:cNvPr id="14" name="Straight Connector 13"/>
          <p:cNvCxnSpPr/>
          <p:nvPr/>
        </p:nvCxnSpPr>
        <p:spPr>
          <a:xfrm>
            <a:off x="3194660" y="4363758"/>
            <a:ext cx="1234952" cy="1"/>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09339" y="4503228"/>
            <a:ext cx="1937349" cy="1184505"/>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252310" y="2868333"/>
            <a:ext cx="1366178" cy="68580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2161" y="5530241"/>
            <a:ext cx="1086416"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Vai trò và ứng dụng của virus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0376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ottle, indoor&#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5346" r="12326"/>
          <a:stretch>
            <a:fillRect/>
          </a:stretch>
        </p:blipFill>
        <p:spPr>
          <a:xfrm>
            <a:off x="869403" y="1677044"/>
            <a:ext cx="5015837" cy="4572000"/>
          </a:xfrm>
          <a:prstGeom prst="rect">
            <a:avLst/>
          </a:prstGeom>
        </p:spPr>
      </p:pic>
      <p:pic>
        <p:nvPicPr>
          <p:cNvPr id="1026" name="Picture 2" descr="Thuốc trừ sâu sinh học thế hệ mới BITADIN WP | Vườn Sài Gò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950" y="1677044"/>
            <a:ext cx="3215216"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Trong y học, virus được sử dụng trong sản xuất vaccine và nhiều chế phẩm sinh học như hormone, protein. Trong nông nghiệp, virus được dùng để sản xuất thuốc trừ sâu mà không gây ô nhiễm môi trường </a:t>
            </a:r>
            <a:endParaRPr sz="3000" b="0">
              <a:solidFill>
                <a:srgbClr val="FFFF00"/>
              </a:solidFill>
              <a:latin typeface="Itim" panose="00000500000000000000" pitchFamily="2" charset="-34"/>
              <a:cs typeface="Itim" panose="00000500000000000000" pitchFamily="2" charset="-34"/>
            </a:endParaRPr>
          </a:p>
        </p:txBody>
      </p:sp>
      <p:sp>
        <p:nvSpPr>
          <p:cNvPr id="24" name="Google Shape;1794;p49"/>
          <p:cNvSpPr txBox="1"/>
          <p:nvPr/>
        </p:nvSpPr>
        <p:spPr>
          <a:xfrm>
            <a:off x="3215443" y="6038206"/>
            <a:ext cx="1356557"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Vaccine </a:t>
            </a:r>
            <a:endParaRPr lang="en-US" sz="2500" kern="0">
              <a:solidFill>
                <a:srgbClr val="F8F8F8"/>
              </a:solidFill>
              <a:latin typeface="Itim" panose="00000500000000000000" pitchFamily="2" charset="-34"/>
              <a:cs typeface="Itim" panose="00000500000000000000" pitchFamily="2" charset="-34"/>
            </a:endParaRPr>
          </a:p>
        </p:txBody>
      </p:sp>
      <p:sp>
        <p:nvSpPr>
          <p:cNvPr id="26" name="Google Shape;1794;p49"/>
          <p:cNvSpPr txBox="1"/>
          <p:nvPr/>
        </p:nvSpPr>
        <p:spPr>
          <a:xfrm>
            <a:off x="7354950" y="6249044"/>
            <a:ext cx="3600774"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Thuốc trừ sâu sinh học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Một số bệnh do virus </a:t>
            </a:r>
            <a:br>
              <a:rPr lang="en-GB" sz="5000">
                <a:solidFill>
                  <a:srgbClr val="FFFF00"/>
                </a:solidFill>
                <a:latin typeface="Itim" panose="00000500000000000000" pitchFamily="2" charset="-34"/>
                <a:cs typeface="Itim" panose="00000500000000000000" pitchFamily="2" charset="-34"/>
              </a:rPr>
            </a:br>
            <a:r>
              <a:rPr lang="en-GB" sz="5000">
                <a:solidFill>
                  <a:srgbClr val="FFFF00"/>
                </a:solidFill>
                <a:latin typeface="Itim" panose="00000500000000000000" pitchFamily="2" charset="-34"/>
                <a:cs typeface="Itim" panose="00000500000000000000" pitchFamily="2" charset="-34"/>
              </a:rPr>
              <a:t>và cách phòng bệnh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199720"/>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04</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Virus có thể gây bệnh cho người, động vật, thực vật, nấm và vi khuẩn. Các bệnh do virus gây ra dễ lây lan, trở thành dịch lớn gây thiệt hại nặng nề về sức khỏe và kinh tế </a:t>
            </a:r>
            <a:endParaRPr sz="3000" b="0">
              <a:solidFill>
                <a:srgbClr val="FFFF00"/>
              </a:solidFill>
              <a:latin typeface="Itim" panose="00000500000000000000" pitchFamily="2" charset="-34"/>
              <a:cs typeface="Itim" panose="00000500000000000000" pitchFamily="2" charset="-34"/>
            </a:endParaRPr>
          </a:p>
        </p:txBody>
      </p:sp>
      <p:sp>
        <p:nvSpPr>
          <p:cNvPr id="26" name="Google Shape;1794;p49"/>
          <p:cNvSpPr txBox="1"/>
          <p:nvPr/>
        </p:nvSpPr>
        <p:spPr>
          <a:xfrm>
            <a:off x="564323" y="5204673"/>
            <a:ext cx="255991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Bò bị bệnh lở mồm long móng </a:t>
            </a:r>
            <a:endParaRPr lang="en-US" sz="2500" kern="0">
              <a:solidFill>
                <a:srgbClr val="F8F8F8"/>
              </a:solidFill>
              <a:latin typeface="Itim" panose="00000500000000000000" pitchFamily="2" charset="-34"/>
              <a:cs typeface="Itim" panose="00000500000000000000" pitchFamily="2" charset="-34"/>
            </a:endParaRPr>
          </a:p>
        </p:txBody>
      </p:sp>
      <p:pic>
        <p:nvPicPr>
          <p:cNvPr id="3" name="Picture 2" descr="A picture containing cow, standing, mammal, bovine&#10;&#10;Description automatically generated"/>
          <p:cNvPicPr>
            <a:picLocks noChangeAspect="1"/>
          </p:cNvPicPr>
          <p:nvPr/>
        </p:nvPicPr>
        <p:blipFill>
          <a:blip r:embed="rId1"/>
          <a:stretch>
            <a:fillRect/>
          </a:stretch>
        </p:blipFill>
        <p:spPr>
          <a:xfrm>
            <a:off x="173355" y="1782653"/>
            <a:ext cx="3341853" cy="3200400"/>
          </a:xfrm>
          <a:prstGeom prst="rect">
            <a:avLst/>
          </a:prstGeom>
        </p:spPr>
      </p:pic>
      <p:pic>
        <p:nvPicPr>
          <p:cNvPr id="6" name="Picture 5" descr="A picture containing outdoor, green, leaf, plant&#10;&#10;Description automatically generated"/>
          <p:cNvPicPr>
            <a:picLocks noChangeAspect="1"/>
          </p:cNvPicPr>
          <p:nvPr/>
        </p:nvPicPr>
        <p:blipFill>
          <a:blip r:embed="rId2"/>
          <a:stretch>
            <a:fillRect/>
          </a:stretch>
        </p:blipFill>
        <p:spPr>
          <a:xfrm>
            <a:off x="3739473" y="1782653"/>
            <a:ext cx="3306101" cy="3200400"/>
          </a:xfrm>
          <a:prstGeom prst="rect">
            <a:avLst/>
          </a:prstGeom>
        </p:spPr>
      </p:pic>
      <p:sp>
        <p:nvSpPr>
          <p:cNvPr id="16" name="Google Shape;1794;p49"/>
          <p:cNvSpPr txBox="1"/>
          <p:nvPr/>
        </p:nvSpPr>
        <p:spPr>
          <a:xfrm>
            <a:off x="3611710" y="5182667"/>
            <a:ext cx="356162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Cây đậu bị bệnh khảm </a:t>
            </a:r>
            <a:endParaRPr lang="en-US" sz="2500" kern="0">
              <a:solidFill>
                <a:srgbClr val="F8F8F8"/>
              </a:solidFill>
              <a:latin typeface="Itim" panose="00000500000000000000" pitchFamily="2" charset="-34"/>
              <a:cs typeface="Itim" panose="00000500000000000000" pitchFamily="2" charset="-34"/>
            </a:endParaRPr>
          </a:p>
        </p:txBody>
      </p:sp>
      <p:pic>
        <p:nvPicPr>
          <p:cNvPr id="2050" name="Picture 2" descr="Bệnh thủy đậu lây qua những đường nào? | Vin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839" y="1782653"/>
            <a:ext cx="4769761" cy="320040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794;p49"/>
          <p:cNvSpPr txBox="1"/>
          <p:nvPr/>
        </p:nvSpPr>
        <p:spPr>
          <a:xfrm>
            <a:off x="7873906" y="5204673"/>
            <a:ext cx="3561626"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kern="0">
                <a:solidFill>
                  <a:srgbClr val="F8F8F8"/>
                </a:solidFill>
                <a:latin typeface="Itim" panose="00000500000000000000" pitchFamily="2" charset="-34"/>
                <a:cs typeface="Itim" panose="00000500000000000000" pitchFamily="2" charset="-34"/>
              </a:rPr>
              <a:t>Bệnh thủy đậu ở người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1326</Words>
  <PresentationFormat>Widescreen</PresentationFormat>
  <Paragraphs>79</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12</vt:i4>
      </vt:variant>
    </vt:vector>
  </HeadingPairs>
  <TitlesOfParts>
    <vt:vector size="30"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Office Theme</vt:lpstr>
      <vt:lpstr>Dinsey Cute Animals Newsletter by Slidesgo</vt:lpstr>
      <vt:lpstr>PowerPoint 演示文稿</vt:lpstr>
      <vt:lpstr>Đa dạng virus </vt:lpstr>
      <vt:lpstr>Virus là dạng sống rất nhỏ, không có cấu tạo tế bào, chỉ có thể nhân lên trong tế bào của sinh vật sống. Virus có 3 dạng chính: </vt:lpstr>
      <vt:lpstr>Cấu tạo của virus </vt:lpstr>
      <vt:lpstr>Virus chưa có cấu tạo tế bào. Tất cả các virus đều gồm 2 thành phần cơ bản: vỏ protein và lõi là vật chất di truyền. Một số virus có thêm vỏ ngoài và gai glycoprotein </vt:lpstr>
      <vt:lpstr>Vai trò và ứng dụng của virus </vt:lpstr>
      <vt:lpstr>Trong y học, virus được sử dụng trong sản xuất vaccine và nhiều chế phẩm sinh học như hormone, protein. Trong nông nghiệp, virus được dùng để sản xuất thuốc trừ sâu mà không gây ô nhiễm môi trường </vt:lpstr>
      <vt:lpstr>Một số bệnh do virus  và cách phòng bệnh </vt:lpstr>
      <vt:lpstr>Virus có thể gây bệnh cho người, động vật, thực vật, nấm và vi khuẩn. Các bệnh do virus gây ra dễ lây lan, trở thành dịch lớn gây thiệt hại nặng nề về sức khỏe và kinh tế </vt:lpstr>
      <vt:lpstr>Phương pháp hữu hiệu nhất để phòng ngừa các bệnh do virus là sử dụng vaccine </vt:lpstr>
      <vt:lpstr>Tổng kết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2022-11-29T01:35:58Z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1673979E3A014BA89E68C9CE6C6E39BA</vt:lpwstr>
  </property>
  <property fmtid="{D5CDD505-2E9C-101B-9397-08002B2CF9AE}" pid="3" name="KSOProductBuildVer">
    <vt:lpwstr>1033-11.2.0.11380</vt:lpwstr>
  </property>
</Properties>
</file>