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3" roundtripDataSignature="AMtx7mjna9pE57f1tm8CgIhsHh0MAFNQ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38"/>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38"/>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8" name="Google Shape;38;p3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p4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4" name="Google Shape;94;p4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Font typeface="Arial"/>
              <a:buNone/>
              <a:defRPr sz="2000"/>
            </a:lvl1pPr>
            <a:lvl2pPr indent="-228600" lvl="1" marL="914400" algn="l">
              <a:spcBef>
                <a:spcPts val="360"/>
              </a:spcBef>
              <a:spcAft>
                <a:spcPts val="0"/>
              </a:spcAft>
              <a:buClr>
                <a:schemeClr val="lt1"/>
              </a:buClr>
              <a:buSzPts val="1800"/>
              <a:buFont typeface="Arial"/>
              <a:buNone/>
              <a:defRPr sz="1800"/>
            </a:lvl2pPr>
            <a:lvl3pPr indent="-228600" lvl="2" marL="1371600" algn="l">
              <a:spcBef>
                <a:spcPts val="320"/>
              </a:spcBef>
              <a:spcAft>
                <a:spcPts val="0"/>
              </a:spcAft>
              <a:buSzPts val="1600"/>
              <a:buFont typeface="Arial"/>
              <a:buNone/>
              <a:defRPr sz="1600"/>
            </a:lvl3pPr>
            <a:lvl4pPr indent="-228600" lvl="3" marL="1828800" algn="l">
              <a:spcBef>
                <a:spcPts val="280"/>
              </a:spcBef>
              <a:spcAft>
                <a:spcPts val="0"/>
              </a:spcAft>
              <a:buClr>
                <a:schemeClr val="lt1"/>
              </a:buClr>
              <a:buSzPts val="1400"/>
              <a:buFont typeface="Arial"/>
              <a:buNone/>
              <a:defRPr sz="1400"/>
            </a:lvl4pPr>
            <a:lvl5pPr indent="-228600" lvl="4" marL="2286000" algn="l">
              <a:spcBef>
                <a:spcPts val="280"/>
              </a:spcBef>
              <a:spcAft>
                <a:spcPts val="0"/>
              </a:spcAft>
              <a:buSzPts val="1400"/>
              <a:buFont typeface="Arial"/>
              <a:buNone/>
              <a:defRPr sz="1400"/>
            </a:lvl5pPr>
            <a:lvl6pPr indent="-228600" lvl="5" marL="2743200" algn="l">
              <a:spcBef>
                <a:spcPts val="280"/>
              </a:spcBef>
              <a:spcAft>
                <a:spcPts val="0"/>
              </a:spcAft>
              <a:buSzPts val="1400"/>
              <a:buFont typeface="Arial"/>
              <a:buNone/>
              <a:defRPr sz="1400"/>
            </a:lvl6pPr>
            <a:lvl7pPr indent="-228600" lvl="6" marL="3200400" algn="l">
              <a:spcBef>
                <a:spcPts val="280"/>
              </a:spcBef>
              <a:spcAft>
                <a:spcPts val="0"/>
              </a:spcAft>
              <a:buSzPts val="1400"/>
              <a:buFont typeface="Arial"/>
              <a:buNone/>
              <a:defRPr sz="1400"/>
            </a:lvl7pPr>
            <a:lvl8pPr indent="-228600" lvl="7" marL="3657600" algn="l">
              <a:spcBef>
                <a:spcPts val="280"/>
              </a:spcBef>
              <a:spcAft>
                <a:spcPts val="0"/>
              </a:spcAft>
              <a:buSzPts val="1400"/>
              <a:buFont typeface="Arial"/>
              <a:buNone/>
              <a:defRPr sz="1400"/>
            </a:lvl8pPr>
            <a:lvl9pPr indent="-228600" lvl="8" marL="4114800" algn="l">
              <a:spcBef>
                <a:spcPts val="280"/>
              </a:spcBef>
              <a:spcAft>
                <a:spcPts val="0"/>
              </a:spcAft>
              <a:buSzPts val="1400"/>
              <a:buFont typeface="Arial"/>
              <a:buNone/>
              <a:defRPr sz="1400"/>
            </a:lvl9pPr>
          </a:lstStyle>
          <a:p/>
        </p:txBody>
      </p:sp>
      <p:sp>
        <p:nvSpPr>
          <p:cNvPr id="95" name="Google Shape;95;p47"/>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24" name="Shape 124"/>
        <p:cNvGrpSpPr/>
        <p:nvPr/>
      </p:nvGrpSpPr>
      <p:grpSpPr>
        <a:xfrm>
          <a:off x="0" y="0"/>
          <a:ext cx="0" cy="0"/>
          <a:chOff x="0" y="0"/>
          <a:chExt cx="0" cy="0"/>
        </a:xfrm>
      </p:grpSpPr>
      <p:sp>
        <p:nvSpPr>
          <p:cNvPr id="125" name="Google Shape;125;p49"/>
          <p:cNvSpPr txBox="1"/>
          <p:nvPr>
            <p:ph type="ctrTitle"/>
          </p:nvPr>
        </p:nvSpPr>
        <p:spPr>
          <a:xfrm>
            <a:off x="457200" y="1447800"/>
            <a:ext cx="8229600" cy="17367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6" name="Google Shape;126;p49"/>
          <p:cNvSpPr txBox="1"/>
          <p:nvPr>
            <p:ph idx="1" type="subTitle"/>
          </p:nvPr>
        </p:nvSpPr>
        <p:spPr>
          <a:xfrm>
            <a:off x="1371600" y="34290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32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127" name="Google Shape;127;p4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4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9" name="Google Shape;129;p4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3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0"/>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40"/>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0" name="Shape 50"/>
        <p:cNvGrpSpPr/>
        <p:nvPr/>
      </p:nvGrpSpPr>
      <p:grpSpPr>
        <a:xfrm>
          <a:off x="0" y="0"/>
          <a:ext cx="0" cy="0"/>
          <a:chOff x="0" y="0"/>
          <a:chExt cx="0" cy="0"/>
        </a:xfrm>
      </p:grpSpPr>
      <p:sp>
        <p:nvSpPr>
          <p:cNvPr id="51" name="Google Shape;51;p41"/>
          <p:cNvSpPr txBox="1"/>
          <p:nvPr>
            <p:ph type="title"/>
          </p:nvPr>
        </p:nvSpPr>
        <p:spPr>
          <a:xfrm rot="5400000">
            <a:off x="4724400" y="2133600"/>
            <a:ext cx="5867400"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41"/>
          <p:cNvSpPr txBox="1"/>
          <p:nvPr>
            <p:ph idx="1" type="body"/>
          </p:nvPr>
        </p:nvSpPr>
        <p:spPr>
          <a:xfrm rot="5400000">
            <a:off x="533400" y="152400"/>
            <a:ext cx="5867400"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3" name="Google Shape;53;p41"/>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6" name="Shape 56"/>
        <p:cNvGrpSpPr/>
        <p:nvPr/>
      </p:nvGrpSpPr>
      <p:grpSpPr>
        <a:xfrm>
          <a:off x="0" y="0"/>
          <a:ext cx="0" cy="0"/>
          <a:chOff x="0" y="0"/>
          <a:chExt cx="0" cy="0"/>
        </a:xfrm>
      </p:grpSpPr>
      <p:sp>
        <p:nvSpPr>
          <p:cNvPr id="57" name="Google Shape;57;p42"/>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42"/>
          <p:cNvSpPr txBox="1"/>
          <p:nvPr>
            <p:ph idx="1" type="body"/>
          </p:nvPr>
        </p:nvSpPr>
        <p:spPr>
          <a:xfrm rot="5400000">
            <a:off x="2324100" y="-266700"/>
            <a:ext cx="4495800"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9" name="Google Shape;59;p42"/>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4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43"/>
          <p:cNvSpPr/>
          <p:nvPr>
            <p:ph idx="2" type="pic"/>
          </p:nvPr>
        </p:nvSpPr>
        <p:spPr>
          <a:xfrm>
            <a:off x="1792288" y="612775"/>
            <a:ext cx="5486400" cy="4114800"/>
          </a:xfrm>
          <a:prstGeom prst="rect">
            <a:avLst/>
          </a:prstGeom>
          <a:noFill/>
          <a:ln>
            <a:noFill/>
          </a:ln>
        </p:spPr>
      </p:sp>
      <p:sp>
        <p:nvSpPr>
          <p:cNvPr id="65" name="Google Shape;65;p4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66" name="Google Shape;66;p43"/>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4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 name="Google Shape;71;p4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Font typeface="Arial"/>
              <a:buChar char="•"/>
              <a:defRPr sz="3200"/>
            </a:lvl1pPr>
            <a:lvl2pPr indent="-406400" lvl="1" marL="914400" algn="l">
              <a:spcBef>
                <a:spcPts val="560"/>
              </a:spcBef>
              <a:spcAft>
                <a:spcPts val="0"/>
              </a:spcAft>
              <a:buClr>
                <a:schemeClr val="lt1"/>
              </a:buClr>
              <a:buSzPts val="2800"/>
              <a:buFont typeface="Arial"/>
              <a:buChar char="–"/>
              <a:defRPr sz="2800"/>
            </a:lvl2pPr>
            <a:lvl3pPr indent="-381000" lvl="2" marL="1371600" algn="l">
              <a:spcBef>
                <a:spcPts val="480"/>
              </a:spcBef>
              <a:spcAft>
                <a:spcPts val="0"/>
              </a:spcAft>
              <a:buSzPts val="2400"/>
              <a:buFont typeface="Arial"/>
              <a:buChar char="•"/>
              <a:defRPr sz="2400"/>
            </a:lvl3pPr>
            <a:lvl4pPr indent="-355600" lvl="3" marL="1828800" algn="l">
              <a:spcBef>
                <a:spcPts val="400"/>
              </a:spcBef>
              <a:spcAft>
                <a:spcPts val="0"/>
              </a:spcAft>
              <a:buClr>
                <a:schemeClr val="lt1"/>
              </a:buClr>
              <a:buSzPts val="2000"/>
              <a:buFont typeface="Arial"/>
              <a:buChar char="–"/>
              <a:defRPr sz="2000"/>
            </a:lvl4pPr>
            <a:lvl5pPr indent="-355600" lvl="4" marL="2286000" algn="l">
              <a:spcBef>
                <a:spcPts val="400"/>
              </a:spcBef>
              <a:spcAft>
                <a:spcPts val="0"/>
              </a:spcAft>
              <a:buSzPts val="2000"/>
              <a:buFont typeface="Arial"/>
              <a:buChar char="•"/>
              <a:defRPr sz="2000"/>
            </a:lvl5pPr>
            <a:lvl6pPr indent="-355600" lvl="5" marL="2743200" algn="l">
              <a:spcBef>
                <a:spcPts val="400"/>
              </a:spcBef>
              <a:spcAft>
                <a:spcPts val="0"/>
              </a:spcAft>
              <a:buSzPts val="2000"/>
              <a:buFont typeface="Arial"/>
              <a:buChar char="•"/>
              <a:defRPr sz="2000"/>
            </a:lvl6pPr>
            <a:lvl7pPr indent="-355600" lvl="6" marL="3200400" algn="l">
              <a:spcBef>
                <a:spcPts val="400"/>
              </a:spcBef>
              <a:spcAft>
                <a:spcPts val="0"/>
              </a:spcAft>
              <a:buSzPts val="2000"/>
              <a:buFont typeface="Arial"/>
              <a:buChar char="•"/>
              <a:defRPr sz="2000"/>
            </a:lvl7pPr>
            <a:lvl8pPr indent="-355600" lvl="7" marL="3657600" algn="l">
              <a:spcBef>
                <a:spcPts val="400"/>
              </a:spcBef>
              <a:spcAft>
                <a:spcPts val="0"/>
              </a:spcAft>
              <a:buSzPts val="2000"/>
              <a:buFont typeface="Arial"/>
              <a:buChar char="•"/>
              <a:defRPr sz="2000"/>
            </a:lvl8pPr>
            <a:lvl9pPr indent="-355600" lvl="8" marL="4114800" algn="l">
              <a:spcBef>
                <a:spcPts val="400"/>
              </a:spcBef>
              <a:spcAft>
                <a:spcPts val="0"/>
              </a:spcAft>
              <a:buSzPts val="2000"/>
              <a:buFont typeface="Arial"/>
              <a:buChar char="•"/>
              <a:defRPr sz="2000"/>
            </a:lvl9pPr>
          </a:lstStyle>
          <a:p/>
        </p:txBody>
      </p:sp>
      <p:sp>
        <p:nvSpPr>
          <p:cNvPr id="72" name="Google Shape;72;p4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73" name="Google Shape;73;p44"/>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6" name="Shape 76"/>
        <p:cNvGrpSpPr/>
        <p:nvPr/>
      </p:nvGrpSpPr>
      <p:grpSpPr>
        <a:xfrm>
          <a:off x="0" y="0"/>
          <a:ext cx="0" cy="0"/>
          <a:chOff x="0" y="0"/>
          <a:chExt cx="0" cy="0"/>
        </a:xfrm>
      </p:grpSpPr>
      <p:sp>
        <p:nvSpPr>
          <p:cNvPr id="77" name="Google Shape;77;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8" name="Google Shape;78;p4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79" name="Google Shape;79;p4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80" name="Google Shape;80;p4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81" name="Google Shape;81;p4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82" name="Google Shape;82;p45"/>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5" name="Shape 85"/>
        <p:cNvGrpSpPr/>
        <p:nvPr/>
      </p:nvGrpSpPr>
      <p:grpSpPr>
        <a:xfrm>
          <a:off x="0" y="0"/>
          <a:ext cx="0" cy="0"/>
          <a:chOff x="0" y="0"/>
          <a:chExt cx="0" cy="0"/>
        </a:xfrm>
      </p:grpSpPr>
      <p:sp>
        <p:nvSpPr>
          <p:cNvPr id="86" name="Google Shape;86;p46"/>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7" name="Google Shape;87;p46"/>
          <p:cNvSpPr txBox="1"/>
          <p:nvPr>
            <p:ph idx="1" type="body"/>
          </p:nvPr>
        </p:nvSpPr>
        <p:spPr>
          <a:xfrm>
            <a:off x="457200" y="1600200"/>
            <a:ext cx="4038600" cy="4495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88" name="Google Shape;88;p46"/>
          <p:cNvSpPr txBox="1"/>
          <p:nvPr>
            <p:ph idx="2" type="body"/>
          </p:nvPr>
        </p:nvSpPr>
        <p:spPr>
          <a:xfrm>
            <a:off x="4648200" y="1600200"/>
            <a:ext cx="4038600" cy="4495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89" name="Google Shape;89;p46"/>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1847"/>
            </a:gs>
            <a:gs pos="100000">
              <a:schemeClr val="dk2"/>
            </a:gs>
          </a:gsLst>
          <a:lin ang="5400000" scaled="0"/>
        </a:gradFill>
      </p:bgPr>
    </p:bg>
    <p:spTree>
      <p:nvGrpSpPr>
        <p:cNvPr id="9" name="Shape 9"/>
        <p:cNvGrpSpPr/>
        <p:nvPr/>
      </p:nvGrpSpPr>
      <p:grpSpPr>
        <a:xfrm>
          <a:off x="0" y="0"/>
          <a:ext cx="0" cy="0"/>
          <a:chOff x="0" y="0"/>
          <a:chExt cx="0" cy="0"/>
        </a:xfrm>
      </p:grpSpPr>
      <p:grpSp>
        <p:nvGrpSpPr>
          <p:cNvPr id="10" name="Google Shape;10;p37"/>
          <p:cNvGrpSpPr/>
          <p:nvPr/>
        </p:nvGrpSpPr>
        <p:grpSpPr>
          <a:xfrm>
            <a:off x="0" y="0"/>
            <a:ext cx="9144000" cy="6858000"/>
            <a:chOff x="0" y="0"/>
            <a:chExt cx="5760" cy="4320"/>
          </a:xfrm>
        </p:grpSpPr>
        <p:sp>
          <p:nvSpPr>
            <p:cNvPr id="11" name="Google Shape;11;p37"/>
            <p:cNvSpPr/>
            <p:nvPr/>
          </p:nvSpPr>
          <p:spPr>
            <a:xfrm>
              <a:off x="0" y="3072"/>
              <a:ext cx="5760" cy="1248"/>
            </a:xfrm>
            <a:custGeom>
              <a:rect b="b" l="l" r="r" t="t"/>
              <a:pathLst>
                <a:path extrusionOk="0" h="2296" w="6027">
                  <a:moveTo>
                    <a:pt x="6027" y="2296"/>
                  </a:moveTo>
                  <a:lnTo>
                    <a:pt x="0" y="2296"/>
                  </a:lnTo>
                  <a:lnTo>
                    <a:pt x="0" y="0"/>
                  </a:lnTo>
                  <a:lnTo>
                    <a:pt x="6027" y="0"/>
                  </a:lnTo>
                  <a:lnTo>
                    <a:pt x="6027" y="2296"/>
                  </a:lnTo>
                  <a:lnTo>
                    <a:pt x="6027" y="229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 name="Google Shape;12;p37"/>
            <p:cNvSpPr/>
            <p:nvPr/>
          </p:nvSpPr>
          <p:spPr>
            <a:xfrm>
              <a:off x="0" y="0"/>
              <a:ext cx="5760" cy="3072"/>
            </a:xfrm>
            <a:custGeom>
              <a:rect b="b" l="l" r="r" t="t"/>
              <a:pathLst>
                <a:path extrusionOk="0" h="2296" w="6027">
                  <a:moveTo>
                    <a:pt x="6027" y="2296"/>
                  </a:moveTo>
                  <a:lnTo>
                    <a:pt x="0" y="2296"/>
                  </a:lnTo>
                  <a:lnTo>
                    <a:pt x="0" y="0"/>
                  </a:lnTo>
                  <a:lnTo>
                    <a:pt x="6027" y="0"/>
                  </a:lnTo>
                  <a:lnTo>
                    <a:pt x="6027" y="2296"/>
                  </a:lnTo>
                  <a:lnTo>
                    <a:pt x="6027" y="2296"/>
                  </a:lnTo>
                  <a:close/>
                </a:path>
              </a:pathLst>
            </a:custGeom>
            <a:gradFill>
              <a:gsLst>
                <a:gs pos="0">
                  <a:srgbClr val="001847"/>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13" name="Google Shape;13;p37"/>
          <p:cNvSpPr/>
          <p:nvPr/>
        </p:nvSpPr>
        <p:spPr>
          <a:xfrm>
            <a:off x="6248400" y="6262687"/>
            <a:ext cx="2895600" cy="609600"/>
          </a:xfrm>
          <a:custGeom>
            <a:rect b="b" l="l" r="r" t="t"/>
            <a:pathLst>
              <a:path extrusionOk="0" h="246" w="5748">
                <a:moveTo>
                  <a:pt x="5748" y="246"/>
                </a:moveTo>
                <a:lnTo>
                  <a:pt x="0" y="246"/>
                </a:lnTo>
                <a:lnTo>
                  <a:pt x="0" y="0"/>
                </a:lnTo>
                <a:lnTo>
                  <a:pt x="5748" y="0"/>
                </a:lnTo>
                <a:lnTo>
                  <a:pt x="5748" y="246"/>
                </a:lnTo>
                <a:lnTo>
                  <a:pt x="5748" y="246"/>
                </a:lnTo>
                <a:close/>
              </a:path>
            </a:pathLst>
          </a:custGeom>
          <a:gradFill>
            <a:gsLst>
              <a:gs pos="0">
                <a:schemeClr val="dk2"/>
              </a:gs>
              <a:gs pos="100000">
                <a:schemeClr val="hlink"/>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nvGrpSpPr>
          <p:cNvPr id="14" name="Google Shape;14;p37"/>
          <p:cNvGrpSpPr/>
          <p:nvPr/>
        </p:nvGrpSpPr>
        <p:grpSpPr>
          <a:xfrm>
            <a:off x="0" y="6019800"/>
            <a:ext cx="7848600" cy="857251"/>
            <a:chOff x="0" y="3792"/>
            <a:chExt cx="4944" cy="540"/>
          </a:xfrm>
        </p:grpSpPr>
        <p:sp>
          <p:nvSpPr>
            <p:cNvPr id="15" name="Google Shape;15;p37"/>
            <p:cNvSpPr/>
            <p:nvPr/>
          </p:nvSpPr>
          <p:spPr>
            <a:xfrm>
              <a:off x="1488" y="3792"/>
              <a:ext cx="3240" cy="536"/>
            </a:xfrm>
            <a:custGeom>
              <a:rect b="b" l="l" r="r" t="t"/>
              <a:pathLst>
                <a:path extrusionOk="0" h="536" w="324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847864"/>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nvGrpSpPr>
            <p:cNvPr id="16" name="Google Shape;16;p37"/>
            <p:cNvGrpSpPr/>
            <p:nvPr/>
          </p:nvGrpSpPr>
          <p:grpSpPr>
            <a:xfrm>
              <a:off x="2486" y="3792"/>
              <a:ext cx="2458" cy="540"/>
              <a:chOff x="2486" y="3792"/>
              <a:chExt cx="2458" cy="540"/>
            </a:xfrm>
          </p:grpSpPr>
          <p:sp>
            <p:nvSpPr>
              <p:cNvPr id="17" name="Google Shape;17;p37"/>
              <p:cNvSpPr/>
              <p:nvPr/>
            </p:nvSpPr>
            <p:spPr>
              <a:xfrm>
                <a:off x="3948" y="3799"/>
                <a:ext cx="996" cy="533"/>
              </a:xfrm>
              <a:custGeom>
                <a:rect b="b" l="l" r="r" t="t"/>
                <a:pathLst>
                  <a:path extrusionOk="0" h="533" w="996">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8" name="Google Shape;18;p37"/>
              <p:cNvSpPr/>
              <p:nvPr/>
            </p:nvSpPr>
            <p:spPr>
              <a:xfrm>
                <a:off x="2677" y="3792"/>
                <a:ext cx="186" cy="395"/>
              </a:xfrm>
              <a:custGeom>
                <a:rect b="b" l="l" r="r" t="t"/>
                <a:pathLst>
                  <a:path extrusionOk="0" h="353" w="186">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9" name="Google Shape;19;p37"/>
              <p:cNvSpPr/>
              <p:nvPr/>
            </p:nvSpPr>
            <p:spPr>
              <a:xfrm>
                <a:off x="3030" y="3893"/>
                <a:ext cx="378" cy="271"/>
              </a:xfrm>
              <a:custGeom>
                <a:rect b="b" l="l" r="r" t="t"/>
                <a:pathLst>
                  <a:path extrusionOk="0" h="271" w="378">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0" name="Google Shape;20;p37"/>
              <p:cNvSpPr/>
              <p:nvPr/>
            </p:nvSpPr>
            <p:spPr>
              <a:xfrm>
                <a:off x="3628" y="3866"/>
                <a:ext cx="155" cy="74"/>
              </a:xfrm>
              <a:custGeom>
                <a:rect b="b" l="l" r="r" t="t"/>
                <a:pathLst>
                  <a:path extrusionOk="0" h="66" w="155">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1" name="Google Shape;21;p37"/>
              <p:cNvSpPr/>
              <p:nvPr/>
            </p:nvSpPr>
            <p:spPr>
              <a:xfrm>
                <a:off x="2486" y="3859"/>
                <a:ext cx="42" cy="81"/>
              </a:xfrm>
              <a:custGeom>
                <a:rect b="b" l="l" r="r" t="t"/>
                <a:pathLst>
                  <a:path extrusionOk="0" h="72" w="4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22" name="Google Shape;22;p37"/>
            <p:cNvSpPr/>
            <p:nvPr/>
          </p:nvSpPr>
          <p:spPr>
            <a:xfrm>
              <a:off x="0" y="3792"/>
              <a:ext cx="3976" cy="535"/>
            </a:xfrm>
            <a:custGeom>
              <a:rect b="b" l="l" r="r" t="t"/>
              <a:pathLst>
                <a:path extrusionOk="0" h="527" w="3976">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73654F"/>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23" name="Google Shape;23;p37"/>
          <p:cNvGrpSpPr/>
          <p:nvPr/>
        </p:nvGrpSpPr>
        <p:grpSpPr>
          <a:xfrm>
            <a:off x="627062" y="6021387"/>
            <a:ext cx="5684837" cy="849312"/>
            <a:chOff x="395" y="3793"/>
            <a:chExt cx="3581" cy="535"/>
          </a:xfrm>
        </p:grpSpPr>
        <p:sp>
          <p:nvSpPr>
            <p:cNvPr id="24" name="Google Shape;24;p37"/>
            <p:cNvSpPr/>
            <p:nvPr/>
          </p:nvSpPr>
          <p:spPr>
            <a:xfrm>
              <a:off x="1196" y="3793"/>
              <a:ext cx="365" cy="291"/>
            </a:xfrm>
            <a:custGeom>
              <a:rect b="b" l="l" r="r" t="t"/>
              <a:pathLst>
                <a:path extrusionOk="0" h="287" w="365">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5" name="Google Shape;25;p37"/>
            <p:cNvSpPr/>
            <p:nvPr/>
          </p:nvSpPr>
          <p:spPr>
            <a:xfrm>
              <a:off x="1943" y="3829"/>
              <a:ext cx="2033" cy="499"/>
            </a:xfrm>
            <a:custGeom>
              <a:rect b="b" l="l" r="r" t="t"/>
              <a:pathLst>
                <a:path extrusionOk="0" h="499" w="2033">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6" name="Google Shape;26;p37"/>
            <p:cNvSpPr/>
            <p:nvPr/>
          </p:nvSpPr>
          <p:spPr>
            <a:xfrm>
              <a:off x="1830" y="3823"/>
              <a:ext cx="71" cy="61"/>
            </a:xfrm>
            <a:custGeom>
              <a:rect b="b" l="l" r="r" t="t"/>
              <a:pathLst>
                <a:path extrusionOk="0" h="60" w="71">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7" name="Google Shape;27;p37"/>
            <p:cNvSpPr/>
            <p:nvPr/>
          </p:nvSpPr>
          <p:spPr>
            <a:xfrm>
              <a:off x="855" y="3842"/>
              <a:ext cx="161" cy="164"/>
            </a:xfrm>
            <a:custGeom>
              <a:rect b="b" l="l" r="r" t="t"/>
              <a:pathLst>
                <a:path extrusionOk="0" h="162" w="161">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8" name="Google Shape;28;p37"/>
            <p:cNvSpPr/>
            <p:nvPr/>
          </p:nvSpPr>
          <p:spPr>
            <a:xfrm>
              <a:off x="706" y="3854"/>
              <a:ext cx="59" cy="61"/>
            </a:xfrm>
            <a:custGeom>
              <a:rect b="b" l="l" r="r" t="t"/>
              <a:pathLst>
                <a:path extrusionOk="0" h="60" w="59">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9" name="Google Shape;29;p37"/>
            <p:cNvSpPr/>
            <p:nvPr/>
          </p:nvSpPr>
          <p:spPr>
            <a:xfrm>
              <a:off x="395" y="3811"/>
              <a:ext cx="245" cy="207"/>
            </a:xfrm>
            <a:custGeom>
              <a:rect b="b" l="l" r="r" t="t"/>
              <a:pathLst>
                <a:path extrusionOk="0" h="204" w="245">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30" name="Google Shape;30;p37"/>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31" name="Google Shape;31;p37"/>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32" name="Google Shape;32;p37"/>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3" name="Google Shape;33;p3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4" name="Google Shape;34;p3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1847"/>
            </a:gs>
            <a:gs pos="100000">
              <a:schemeClr val="dk2"/>
            </a:gs>
          </a:gsLst>
          <a:lin ang="5400000" scaled="0"/>
        </a:gradFill>
      </p:bgPr>
    </p:bg>
    <p:spTree>
      <p:nvGrpSpPr>
        <p:cNvPr id="98" name="Shape 98"/>
        <p:cNvGrpSpPr/>
        <p:nvPr/>
      </p:nvGrpSpPr>
      <p:grpSpPr>
        <a:xfrm>
          <a:off x="0" y="0"/>
          <a:ext cx="0" cy="0"/>
          <a:chOff x="0" y="0"/>
          <a:chExt cx="0" cy="0"/>
        </a:xfrm>
      </p:grpSpPr>
      <p:grpSp>
        <p:nvGrpSpPr>
          <p:cNvPr id="99" name="Google Shape;99;p48"/>
          <p:cNvGrpSpPr/>
          <p:nvPr/>
        </p:nvGrpSpPr>
        <p:grpSpPr>
          <a:xfrm>
            <a:off x="-6350" y="20637"/>
            <a:ext cx="9144000" cy="6858000"/>
            <a:chOff x="0" y="0"/>
            <a:chExt cx="5760" cy="4320"/>
          </a:xfrm>
        </p:grpSpPr>
        <p:sp>
          <p:nvSpPr>
            <p:cNvPr id="100" name="Google Shape;100;p48"/>
            <p:cNvSpPr/>
            <p:nvPr/>
          </p:nvSpPr>
          <p:spPr>
            <a:xfrm>
              <a:off x="0" y="3072"/>
              <a:ext cx="5760" cy="1248"/>
            </a:xfrm>
            <a:custGeom>
              <a:rect b="b" l="l" r="r" t="t"/>
              <a:pathLst>
                <a:path extrusionOk="0" h="2296" w="6027">
                  <a:moveTo>
                    <a:pt x="6027" y="2296"/>
                  </a:moveTo>
                  <a:lnTo>
                    <a:pt x="0" y="2296"/>
                  </a:lnTo>
                  <a:lnTo>
                    <a:pt x="0" y="0"/>
                  </a:lnTo>
                  <a:lnTo>
                    <a:pt x="6027" y="0"/>
                  </a:lnTo>
                  <a:lnTo>
                    <a:pt x="6027" y="2296"/>
                  </a:lnTo>
                  <a:lnTo>
                    <a:pt x="6027" y="229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01" name="Google Shape;101;p48"/>
            <p:cNvSpPr/>
            <p:nvPr/>
          </p:nvSpPr>
          <p:spPr>
            <a:xfrm>
              <a:off x="0" y="0"/>
              <a:ext cx="5760" cy="3072"/>
            </a:xfrm>
            <a:custGeom>
              <a:rect b="b" l="l" r="r" t="t"/>
              <a:pathLst>
                <a:path extrusionOk="0" h="2296" w="6027">
                  <a:moveTo>
                    <a:pt x="6027" y="2296"/>
                  </a:moveTo>
                  <a:lnTo>
                    <a:pt x="0" y="2296"/>
                  </a:lnTo>
                  <a:lnTo>
                    <a:pt x="0" y="0"/>
                  </a:lnTo>
                  <a:lnTo>
                    <a:pt x="6027" y="0"/>
                  </a:lnTo>
                  <a:lnTo>
                    <a:pt x="6027" y="2296"/>
                  </a:lnTo>
                  <a:lnTo>
                    <a:pt x="6027" y="2296"/>
                  </a:lnTo>
                  <a:close/>
                </a:path>
              </a:pathLst>
            </a:custGeom>
            <a:gradFill>
              <a:gsLst>
                <a:gs pos="0">
                  <a:srgbClr val="001847"/>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102" name="Google Shape;102;p48"/>
          <p:cNvSpPr/>
          <p:nvPr/>
        </p:nvSpPr>
        <p:spPr>
          <a:xfrm>
            <a:off x="6242050" y="6269037"/>
            <a:ext cx="2895600" cy="609600"/>
          </a:xfrm>
          <a:custGeom>
            <a:rect b="b" l="l" r="r" t="t"/>
            <a:pathLst>
              <a:path extrusionOk="0" h="246" w="5748">
                <a:moveTo>
                  <a:pt x="5748" y="246"/>
                </a:moveTo>
                <a:lnTo>
                  <a:pt x="0" y="246"/>
                </a:lnTo>
                <a:lnTo>
                  <a:pt x="0" y="0"/>
                </a:lnTo>
                <a:lnTo>
                  <a:pt x="5748" y="0"/>
                </a:lnTo>
                <a:lnTo>
                  <a:pt x="5748" y="246"/>
                </a:lnTo>
                <a:lnTo>
                  <a:pt x="5748" y="246"/>
                </a:lnTo>
                <a:close/>
              </a:path>
            </a:pathLst>
          </a:custGeom>
          <a:gradFill>
            <a:gsLst>
              <a:gs pos="0">
                <a:schemeClr val="dk2"/>
              </a:gs>
              <a:gs pos="100000">
                <a:schemeClr val="hlink"/>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nvGrpSpPr>
          <p:cNvPr id="103" name="Google Shape;103;p48"/>
          <p:cNvGrpSpPr/>
          <p:nvPr/>
        </p:nvGrpSpPr>
        <p:grpSpPr>
          <a:xfrm>
            <a:off x="-1587" y="6034087"/>
            <a:ext cx="7845425" cy="850901"/>
            <a:chOff x="0" y="3792"/>
            <a:chExt cx="4942" cy="536"/>
          </a:xfrm>
        </p:grpSpPr>
        <p:sp>
          <p:nvSpPr>
            <p:cNvPr id="104" name="Google Shape;104;p48"/>
            <p:cNvSpPr/>
            <p:nvPr/>
          </p:nvSpPr>
          <p:spPr>
            <a:xfrm>
              <a:off x="1488" y="3792"/>
              <a:ext cx="3240" cy="536"/>
            </a:xfrm>
            <a:custGeom>
              <a:rect b="b" l="l" r="r" t="t"/>
              <a:pathLst>
                <a:path extrusionOk="0" h="536" w="324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847864"/>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nvGrpSpPr>
            <p:cNvPr id="105" name="Google Shape;105;p48"/>
            <p:cNvGrpSpPr/>
            <p:nvPr/>
          </p:nvGrpSpPr>
          <p:grpSpPr>
            <a:xfrm>
              <a:off x="2486" y="3792"/>
              <a:ext cx="2456" cy="536"/>
              <a:chOff x="2486" y="3792"/>
              <a:chExt cx="2456" cy="536"/>
            </a:xfrm>
          </p:grpSpPr>
          <p:sp>
            <p:nvSpPr>
              <p:cNvPr id="106" name="Google Shape;106;p48"/>
              <p:cNvSpPr/>
              <p:nvPr/>
            </p:nvSpPr>
            <p:spPr>
              <a:xfrm>
                <a:off x="3948" y="3799"/>
                <a:ext cx="994" cy="529"/>
              </a:xfrm>
              <a:custGeom>
                <a:rect b="b" l="l" r="r" t="t"/>
                <a:pathLst>
                  <a:path extrusionOk="0" h="529" w="994">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07" name="Google Shape;107;p48"/>
              <p:cNvSpPr/>
              <p:nvPr/>
            </p:nvSpPr>
            <p:spPr>
              <a:xfrm>
                <a:off x="2677" y="3792"/>
                <a:ext cx="186" cy="395"/>
              </a:xfrm>
              <a:custGeom>
                <a:rect b="b" l="l" r="r" t="t"/>
                <a:pathLst>
                  <a:path extrusionOk="0" h="353" w="186">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08" name="Google Shape;108;p48"/>
              <p:cNvSpPr/>
              <p:nvPr/>
            </p:nvSpPr>
            <p:spPr>
              <a:xfrm>
                <a:off x="3030" y="3893"/>
                <a:ext cx="378" cy="271"/>
              </a:xfrm>
              <a:custGeom>
                <a:rect b="b" l="l" r="r" t="t"/>
                <a:pathLst>
                  <a:path extrusionOk="0" h="271" w="378">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09" name="Google Shape;109;p48"/>
              <p:cNvSpPr/>
              <p:nvPr/>
            </p:nvSpPr>
            <p:spPr>
              <a:xfrm>
                <a:off x="3628" y="3866"/>
                <a:ext cx="155" cy="74"/>
              </a:xfrm>
              <a:custGeom>
                <a:rect b="b" l="l" r="r" t="t"/>
                <a:pathLst>
                  <a:path extrusionOk="0" h="66" w="155">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0" name="Google Shape;110;p48"/>
              <p:cNvSpPr/>
              <p:nvPr/>
            </p:nvSpPr>
            <p:spPr>
              <a:xfrm>
                <a:off x="2486" y="3859"/>
                <a:ext cx="42" cy="81"/>
              </a:xfrm>
              <a:custGeom>
                <a:rect b="b" l="l" r="r" t="t"/>
                <a:pathLst>
                  <a:path extrusionOk="0" h="72" w="4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111" name="Google Shape;111;p48"/>
            <p:cNvSpPr/>
            <p:nvPr/>
          </p:nvSpPr>
          <p:spPr>
            <a:xfrm>
              <a:off x="0" y="3792"/>
              <a:ext cx="3976" cy="535"/>
            </a:xfrm>
            <a:custGeom>
              <a:rect b="b" l="l" r="r" t="t"/>
              <a:pathLst>
                <a:path extrusionOk="0" h="527" w="3976">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73654F"/>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12" name="Google Shape;112;p48"/>
          <p:cNvGrpSpPr/>
          <p:nvPr/>
        </p:nvGrpSpPr>
        <p:grpSpPr>
          <a:xfrm>
            <a:off x="627062" y="6021387"/>
            <a:ext cx="5684837" cy="849312"/>
            <a:chOff x="395" y="3793"/>
            <a:chExt cx="3581" cy="535"/>
          </a:xfrm>
        </p:grpSpPr>
        <p:sp>
          <p:nvSpPr>
            <p:cNvPr id="113" name="Google Shape;113;p48"/>
            <p:cNvSpPr/>
            <p:nvPr/>
          </p:nvSpPr>
          <p:spPr>
            <a:xfrm>
              <a:off x="1196" y="3793"/>
              <a:ext cx="365" cy="291"/>
            </a:xfrm>
            <a:custGeom>
              <a:rect b="b" l="l" r="r" t="t"/>
              <a:pathLst>
                <a:path extrusionOk="0" h="287" w="365">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4" name="Google Shape;114;p48"/>
            <p:cNvSpPr/>
            <p:nvPr/>
          </p:nvSpPr>
          <p:spPr>
            <a:xfrm>
              <a:off x="1943" y="3829"/>
              <a:ext cx="2033" cy="499"/>
            </a:xfrm>
            <a:custGeom>
              <a:rect b="b" l="l" r="r" t="t"/>
              <a:pathLst>
                <a:path extrusionOk="0" h="499" w="2033">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5" name="Google Shape;115;p48"/>
            <p:cNvSpPr/>
            <p:nvPr/>
          </p:nvSpPr>
          <p:spPr>
            <a:xfrm>
              <a:off x="1830" y="3823"/>
              <a:ext cx="71" cy="61"/>
            </a:xfrm>
            <a:custGeom>
              <a:rect b="b" l="l" r="r" t="t"/>
              <a:pathLst>
                <a:path extrusionOk="0" h="60" w="71">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6" name="Google Shape;116;p48"/>
            <p:cNvSpPr/>
            <p:nvPr/>
          </p:nvSpPr>
          <p:spPr>
            <a:xfrm>
              <a:off x="855" y="3842"/>
              <a:ext cx="161" cy="164"/>
            </a:xfrm>
            <a:custGeom>
              <a:rect b="b" l="l" r="r" t="t"/>
              <a:pathLst>
                <a:path extrusionOk="0" h="162" w="161">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7" name="Google Shape;117;p48"/>
            <p:cNvSpPr/>
            <p:nvPr/>
          </p:nvSpPr>
          <p:spPr>
            <a:xfrm>
              <a:off x="706" y="3854"/>
              <a:ext cx="59" cy="61"/>
            </a:xfrm>
            <a:custGeom>
              <a:rect b="b" l="l" r="r" t="t"/>
              <a:pathLst>
                <a:path extrusionOk="0" h="60" w="59">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8" name="Google Shape;118;p48"/>
            <p:cNvSpPr/>
            <p:nvPr/>
          </p:nvSpPr>
          <p:spPr>
            <a:xfrm>
              <a:off x="395" y="3811"/>
              <a:ext cx="245" cy="207"/>
            </a:xfrm>
            <a:custGeom>
              <a:rect b="b" l="l" r="r" t="t"/>
              <a:pathLst>
                <a:path extrusionOk="0" h="204" w="245">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119" name="Google Shape;119;p48"/>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20" name="Google Shape;120;p48"/>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1" name="Google Shape;121;p4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22" name="Google Shape;122;p4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
        <p:nvSpPr>
          <p:cNvPr id="123" name="Google Shape;123;p4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jpg"/><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000"/>
              <a:buFont typeface="Arial"/>
              <a:buNone/>
            </a:pPr>
            <a:r>
              <a:rPr b="0" i="0" lang="en-US" sz="4000" u="none">
                <a:solidFill>
                  <a:schemeClr val="lt2"/>
                </a:solidFill>
                <a:latin typeface="Arial"/>
                <a:ea typeface="Arial"/>
                <a:cs typeface="Arial"/>
                <a:sym typeface="Arial"/>
              </a:rPr>
              <a:t>Em hãy cho biết những tài sản thuộc quyền sở hữu của công dân?</a:t>
            </a:r>
            <a:endParaRPr/>
          </a:p>
        </p:txBody>
      </p:sp>
      <p:sp>
        <p:nvSpPr>
          <p:cNvPr id="135" name="Google Shape;135;p1"/>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Phần vốn, tài sản trong doanh nghiệp tư nhân;</a:t>
            </a:r>
            <a:endParaRPr/>
          </a:p>
          <a:p>
            <a:pPr indent="-342900" lvl="0" marL="342900" rtl="0" algn="l">
              <a:lnSpc>
                <a:spcPct val="100000"/>
              </a:lnSpc>
              <a:spcBef>
                <a:spcPts val="64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Nhà cửa;</a:t>
            </a:r>
            <a:endParaRPr/>
          </a:p>
          <a:p>
            <a:pPr indent="-342900" lvl="0" marL="342900" rtl="0" algn="l">
              <a:lnSpc>
                <a:spcPct val="100000"/>
              </a:lnSpc>
              <a:spcBef>
                <a:spcPts val="64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Ruộng vườn;</a:t>
            </a:r>
            <a:endParaRPr/>
          </a:p>
          <a:p>
            <a:pPr indent="-342900" lvl="0" marL="342900" rtl="0" algn="l">
              <a:lnSpc>
                <a:spcPct val="100000"/>
              </a:lnSpc>
              <a:spcBef>
                <a:spcPts val="64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Xe cộ của tư nhân….</a:t>
            </a:r>
            <a:endParaRPr/>
          </a:p>
        </p:txBody>
      </p:sp>
    </p:spTree>
  </p:cSld>
  <p:clrMapOvr>
    <a:masterClrMapping/>
  </p:clrMapOvr>
  <p:transition spd="slow">
    <p:randomBa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Effect filter="fade" transition="in">
                                      <p:cBhvr>
                                        <p:cTn dur="500"/>
                                        <p:tgtEl>
                                          <p:spTgt spid="1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animEffect filter="fade" transition="in">
                                      <p:cBhvr>
                                        <p:cTn dur="500"/>
                                        <p:tgtEl>
                                          <p:spTgt spid="1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animEffect filter="fade" transition="in">
                                      <p:cBhvr>
                                        <p:cTn dur="500"/>
                                        <p:tgtEl>
                                          <p:spTgt spid="13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10"/>
          <p:cNvPicPr preferRelativeResize="0"/>
          <p:nvPr/>
        </p:nvPicPr>
        <p:blipFill rotWithShape="1">
          <a:blip r:embed="rId3">
            <a:alphaModFix/>
          </a:blip>
          <a:srcRect b="0" l="0" r="0" t="0"/>
          <a:stretch/>
        </p:blipFill>
        <p:spPr>
          <a:xfrm>
            <a:off x="12700" y="12700"/>
            <a:ext cx="9144000" cy="6858000"/>
          </a:xfrm>
          <a:prstGeom prst="rect">
            <a:avLst/>
          </a:prstGeom>
          <a:noFill/>
          <a:ln>
            <a:noFill/>
          </a:ln>
        </p:spPr>
      </p:pic>
      <p:sp>
        <p:nvSpPr>
          <p:cNvPr id="188" name="Google Shape;188;p10"/>
          <p:cNvSpPr/>
          <p:nvPr/>
        </p:nvSpPr>
        <p:spPr>
          <a:xfrm>
            <a:off x="6705600" y="228600"/>
            <a:ext cx="2133600" cy="647700"/>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Times New Roman"/>
              </a:rPr>
              <a:t>Đồi núi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Đèo Hải Vân" id="193" name="Google Shape;193;p1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4" name="Google Shape;194;p11"/>
          <p:cNvSpPr/>
          <p:nvPr/>
        </p:nvSpPr>
        <p:spPr>
          <a:xfrm>
            <a:off x="6096000" y="381000"/>
            <a:ext cx="2667000" cy="533400"/>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Times New Roman"/>
              </a:rPr>
              <a:t>Đèo Hải Vân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2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12"/>
          <p:cNvPicPr preferRelativeResize="0"/>
          <p:nvPr/>
        </p:nvPicPr>
        <p:blipFill rotWithShape="1">
          <a:blip r:embed="rId3">
            <a:alphaModFix/>
          </a:blip>
          <a:srcRect b="0" l="0" r="0" t="0"/>
          <a:stretch/>
        </p:blipFill>
        <p:spPr>
          <a:xfrm>
            <a:off x="4410075" y="2514600"/>
            <a:ext cx="4648200" cy="3810000"/>
          </a:xfrm>
          <a:prstGeom prst="rect">
            <a:avLst/>
          </a:prstGeom>
          <a:noFill/>
          <a:ln>
            <a:noFill/>
          </a:ln>
        </p:spPr>
      </p:pic>
      <p:pic>
        <p:nvPicPr>
          <p:cNvPr id="200" name="Google Shape;200;p12"/>
          <p:cNvPicPr preferRelativeResize="0"/>
          <p:nvPr/>
        </p:nvPicPr>
        <p:blipFill rotWithShape="1">
          <a:blip r:embed="rId4">
            <a:alphaModFix/>
          </a:blip>
          <a:srcRect b="0" l="0" r="0" t="0"/>
          <a:stretch/>
        </p:blipFill>
        <p:spPr>
          <a:xfrm>
            <a:off x="80962" y="2543175"/>
            <a:ext cx="4267200" cy="3800475"/>
          </a:xfrm>
          <a:prstGeom prst="rect">
            <a:avLst/>
          </a:prstGeom>
          <a:noFill/>
          <a:ln>
            <a:noFill/>
          </a:ln>
        </p:spPr>
      </p:pic>
      <p:sp>
        <p:nvSpPr>
          <p:cNvPr id="201" name="Google Shape;201;p12"/>
          <p:cNvSpPr/>
          <p:nvPr/>
        </p:nvSpPr>
        <p:spPr>
          <a:xfrm>
            <a:off x="190500" y="762000"/>
            <a:ext cx="8763000" cy="762000"/>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Times New Roman"/>
              </a:rPr>
              <a:t>Khai thác than - Nguồn tài nguyên trong lòng đất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1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7" name="Google Shape;207;p13"/>
          <p:cNvSpPr/>
          <p:nvPr/>
        </p:nvSpPr>
        <p:spPr>
          <a:xfrm>
            <a:off x="381000" y="304800"/>
            <a:ext cx="8534400" cy="838200"/>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Times New Roman"/>
              </a:rPr>
              <a:t>Tàu thuyền khai thác hải sản - Nguồn lợi ở vùng biển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descr="Anh bau troi mua thu" id="212" name="Google Shape;212;p1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3" name="Google Shape;213;p14"/>
          <p:cNvSpPr/>
          <p:nvPr/>
        </p:nvSpPr>
        <p:spPr>
          <a:xfrm>
            <a:off x="5181600" y="457200"/>
            <a:ext cx="3048000" cy="647700"/>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Times New Roman"/>
              </a:rPr>
              <a:t>Vùng trời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47096f21_19" id="218" name="Google Shape;218;p15"/>
          <p:cNvPicPr preferRelativeResize="0"/>
          <p:nvPr/>
        </p:nvPicPr>
        <p:blipFill rotWithShape="1">
          <a:blip r:embed="rId3">
            <a:alphaModFix/>
          </a:blip>
          <a:srcRect b="0" l="0" r="0" t="0"/>
          <a:stretch/>
        </p:blipFill>
        <p:spPr>
          <a:xfrm>
            <a:off x="14287" y="0"/>
            <a:ext cx="4629150" cy="6858000"/>
          </a:xfrm>
          <a:prstGeom prst="rect">
            <a:avLst/>
          </a:prstGeom>
          <a:noFill/>
          <a:ln>
            <a:noFill/>
          </a:ln>
        </p:spPr>
      </p:pic>
      <p:pic>
        <p:nvPicPr>
          <p:cNvPr descr="Ha2" id="219" name="Google Shape;219;p15"/>
          <p:cNvPicPr preferRelativeResize="0"/>
          <p:nvPr/>
        </p:nvPicPr>
        <p:blipFill rotWithShape="1">
          <a:blip r:embed="rId4">
            <a:alphaModFix/>
          </a:blip>
          <a:srcRect b="0" l="0" r="0" t="0"/>
          <a:stretch/>
        </p:blipFill>
        <p:spPr>
          <a:xfrm>
            <a:off x="4662487" y="0"/>
            <a:ext cx="4467225" cy="6858000"/>
          </a:xfrm>
          <a:prstGeom prst="rect">
            <a:avLst/>
          </a:prstGeom>
          <a:noFill/>
          <a:ln>
            <a:noFill/>
          </a:ln>
        </p:spPr>
      </p:pic>
      <p:sp>
        <p:nvSpPr>
          <p:cNvPr id="220" name="Google Shape;220;p15"/>
          <p:cNvSpPr/>
          <p:nvPr/>
        </p:nvSpPr>
        <p:spPr>
          <a:xfrm>
            <a:off x="2133600" y="533400"/>
            <a:ext cx="2514600" cy="647700"/>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Times New Roman"/>
              </a:rPr>
              <a:t>Cầu Mĩ Thuận </a:t>
            </a:r>
          </a:p>
        </p:txBody>
      </p:sp>
      <p:sp>
        <p:nvSpPr>
          <p:cNvPr id="221" name="Google Shape;221;p15"/>
          <p:cNvSpPr/>
          <p:nvPr/>
        </p:nvSpPr>
        <p:spPr>
          <a:xfrm>
            <a:off x="6629400" y="533400"/>
            <a:ext cx="2133600" cy="647700"/>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Times New Roman"/>
              </a:rPr>
              <a:t>Đường Quốc lộ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6"/>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000"/>
              <a:buFont typeface="Arial"/>
              <a:buNone/>
            </a:pPr>
            <a:r>
              <a:rPr b="0" i="0" lang="en-US" sz="4000" u="none">
                <a:solidFill>
                  <a:schemeClr val="lt2"/>
                </a:solidFill>
                <a:latin typeface="Arial"/>
                <a:ea typeface="Arial"/>
                <a:cs typeface="Arial"/>
                <a:sym typeface="Arial"/>
              </a:rPr>
              <a:t>Những lợi ích công cộng này ai có quyền sử dụng?</a:t>
            </a:r>
            <a:endParaRPr/>
          </a:p>
        </p:txBody>
      </p:sp>
      <p:sp>
        <p:nvSpPr>
          <p:cNvPr id="227" name="Google Shape;227;p16"/>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Những lợi ích công cộng này mọi người dân đều được sử dụng.</a:t>
            </a:r>
            <a:endParaRPr/>
          </a:p>
        </p:txBody>
      </p:sp>
    </p:spTree>
  </p:cSld>
  <p:clrMapOvr>
    <a:masterClrMapping/>
  </p:clrMapOvr>
  <p:transition spd="slow">
    <p:blinds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Effect filter="fade" transition="in">
                                      <p:cBhvr>
                                        <p:cTn dur="500"/>
                                        <p:tgtEl>
                                          <p:spTgt spid="22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7"/>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000"/>
              <a:buFont typeface="Arial"/>
              <a:buNone/>
            </a:pPr>
            <a:r>
              <a:rPr b="0" i="0" lang="en-US" sz="4000" u="none">
                <a:solidFill>
                  <a:schemeClr val="lt2"/>
                </a:solidFill>
                <a:latin typeface="Arial"/>
                <a:ea typeface="Arial"/>
                <a:cs typeface="Arial"/>
                <a:sym typeface="Arial"/>
              </a:rPr>
              <a:t>Khai thác quyền lợi từ các tài sản đó gọi là gì?</a:t>
            </a:r>
            <a:endParaRPr/>
          </a:p>
        </p:txBody>
      </p:sp>
      <p:sp>
        <p:nvSpPr>
          <p:cNvPr id="233" name="Google Shape;233;p17"/>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Khai thác quyền lợi từ các tài sản đó phục vụ cho nhân dân gọi là lợi ích công cộng. </a:t>
            </a:r>
            <a:endParaRPr/>
          </a:p>
          <a:p>
            <a:pPr indent="-139700" lvl="0" marL="342900" rtl="0" algn="l">
              <a:spcBef>
                <a:spcPts val="640"/>
              </a:spcBef>
              <a:spcAft>
                <a:spcPts val="0"/>
              </a:spcAft>
              <a:buSzPts val="3200"/>
              <a:buFont typeface="Arial"/>
              <a:buNone/>
            </a:pPr>
            <a:r>
              <a:t/>
            </a:r>
            <a:endParaRPr b="0" i="0" sz="3200" u="none">
              <a:solidFill>
                <a:schemeClr val="lt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2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500"/>
                                        <p:tgtEl>
                                          <p:spTgt spid="2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animEffect filter="fade" transition="in">
                                      <p:cBhvr>
                                        <p:cTn dur="500"/>
                                        <p:tgtEl>
                                          <p:spTgt spid="23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8"/>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Times New Roman"/>
              <a:buNone/>
            </a:pPr>
            <a:r>
              <a:rPr b="0" i="0" lang="en-US" sz="4400" u="none">
                <a:solidFill>
                  <a:schemeClr val="lt2"/>
                </a:solidFill>
                <a:latin typeface="Times New Roman"/>
                <a:ea typeface="Times New Roman"/>
                <a:cs typeface="Times New Roman"/>
                <a:sym typeface="Times New Roman"/>
              </a:rPr>
              <a:t>Vậy lợi ích công cộng là gì?</a:t>
            </a:r>
            <a:endParaRPr/>
          </a:p>
        </p:txBody>
      </p:sp>
      <p:sp>
        <p:nvSpPr>
          <p:cNvPr id="239" name="Google Shape;239;p18"/>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Lợi ích công cộng là lợi ích chung dành cho mọi người và xã hội</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1000"/>
                                        <p:tgtEl>
                                          <p:spTgt spid="23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9"/>
          <p:cNvSpPr txBox="1"/>
          <p:nvPr>
            <p:ph type="title"/>
          </p:nvPr>
        </p:nvSpPr>
        <p:spPr>
          <a:xfrm>
            <a:off x="762000" y="685800"/>
            <a:ext cx="7467600" cy="13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3200"/>
              <a:buFont typeface="Arial"/>
              <a:buNone/>
            </a:pPr>
            <a:r>
              <a:rPr b="0" i="0" lang="en-US" sz="3200" u="none">
                <a:solidFill>
                  <a:schemeClr val="lt2"/>
                </a:solidFill>
                <a:latin typeface="Arial"/>
                <a:ea typeface="Arial"/>
                <a:cs typeface="Arial"/>
                <a:sym typeface="Arial"/>
              </a:rPr>
              <a:t>Tài sản nhà nước và lợi ích công cộng có tầm quan trọng như thế nào đối với đời sống nhân dân?</a:t>
            </a:r>
            <a:endParaRPr/>
          </a:p>
        </p:txBody>
      </p:sp>
      <p:sp>
        <p:nvSpPr>
          <p:cNvPr id="245" name="Google Shape;245;p19"/>
          <p:cNvSpPr txBox="1"/>
          <p:nvPr>
            <p:ph idx="1" type="body"/>
          </p:nvPr>
        </p:nvSpPr>
        <p:spPr>
          <a:xfrm>
            <a:off x="457200" y="3124200"/>
            <a:ext cx="7850187" cy="2971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2800"/>
              <a:buFont typeface="Arial"/>
              <a:buChar char="•"/>
            </a:pPr>
            <a:r>
              <a:rPr b="0" i="0" lang="en-US" sz="2800" u="none">
                <a:solidFill>
                  <a:schemeClr val="lt1"/>
                </a:solidFill>
                <a:latin typeface="Arial"/>
                <a:ea typeface="Arial"/>
                <a:cs typeface="Arial"/>
                <a:sym typeface="Arial"/>
              </a:rPr>
              <a:t>Tài sản nhà nước và lợi ích công cộng là cơ sở vật chất của xã hội đẻ phát triển kinh tế nâng cao đời sống vật chất và tinh thần của nhân dân</a:t>
            </a:r>
            <a:endParaRPr/>
          </a:p>
        </p:txBody>
      </p:sp>
    </p:spTree>
  </p:cSld>
  <p:clrMapOvr>
    <a:masterClrMapping/>
  </p:clrMapOvr>
  <p:transition spd="slow">
    <p:spli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2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500"/>
                                        <p:tgtEl>
                                          <p:spTgt spid="24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000"/>
              <a:buFont typeface="Arial"/>
              <a:buNone/>
            </a:pPr>
            <a:r>
              <a:rPr b="0" i="0" lang="en-US" sz="4000" u="none">
                <a:solidFill>
                  <a:schemeClr val="lt2"/>
                </a:solidFill>
                <a:latin typeface="Arial"/>
                <a:ea typeface="Arial"/>
                <a:cs typeface="Arial"/>
                <a:sym typeface="Arial"/>
              </a:rPr>
              <a:t>Nêu những tài sản không thuộc sở hữu của công dân?</a:t>
            </a:r>
            <a:endParaRPr/>
          </a:p>
        </p:txBody>
      </p:sp>
      <p:sp>
        <p:nvSpPr>
          <p:cNvPr id="141" name="Google Shape;141;p2"/>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Đất đai;</a:t>
            </a:r>
            <a:endParaRPr/>
          </a:p>
          <a:p>
            <a:pPr indent="-342900" lvl="0" marL="342900" rtl="0" algn="l">
              <a:lnSpc>
                <a:spcPct val="100000"/>
              </a:lnSpc>
              <a:spcBef>
                <a:spcPts val="64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Đường xá, cầu cống;</a:t>
            </a:r>
            <a:endParaRPr/>
          </a:p>
          <a:p>
            <a:pPr indent="-342900" lvl="0" marL="342900" rtl="0" algn="l">
              <a:lnSpc>
                <a:spcPct val="100000"/>
              </a:lnSpc>
              <a:spcBef>
                <a:spcPts val="64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Trường học;</a:t>
            </a:r>
            <a:endParaRPr/>
          </a:p>
          <a:p>
            <a:pPr indent="-342900" lvl="0" marL="342900" rtl="0" algn="l">
              <a:lnSpc>
                <a:spcPct val="100000"/>
              </a:lnSpc>
              <a:spcBef>
                <a:spcPts val="64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Bệnh viện;</a:t>
            </a:r>
            <a:endParaRPr/>
          </a:p>
          <a:p>
            <a:pPr indent="-342900" lvl="0" marL="342900" rtl="0" algn="l">
              <a:lnSpc>
                <a:spcPct val="100000"/>
              </a:lnSpc>
              <a:spcBef>
                <a:spcPts val="64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Tài nguyên trong lòng đất;</a:t>
            </a:r>
            <a:endParaRPr/>
          </a:p>
          <a:p>
            <a:pPr indent="-342900" lvl="0" marL="342900" rtl="0" algn="l">
              <a:lnSpc>
                <a:spcPct val="100000"/>
              </a:lnSpc>
              <a:spcBef>
                <a:spcPts val="64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Khoáng sản;</a:t>
            </a:r>
            <a:endParaRPr/>
          </a:p>
          <a:p>
            <a:pPr indent="-342900" lvl="0" marL="342900" rtl="0" algn="l">
              <a:lnSpc>
                <a:spcPct val="100000"/>
              </a:lnSpc>
              <a:spcBef>
                <a:spcPts val="64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Rừng núi……</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6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500"/>
                                        <p:tgtEl>
                                          <p:spTgt spid="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500"/>
                                        <p:tgtEl>
                                          <p:spTgt spid="1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Effect filter="fade" transition="in">
                                      <p:cBhvr>
                                        <p:cTn dur="500"/>
                                        <p:tgtEl>
                                          <p:spTgt spid="1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Effect filter="fade" transition="in">
                                      <p:cBhvr>
                                        <p:cTn dur="500"/>
                                        <p:tgtEl>
                                          <p:spTgt spid="1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animEffect filter="fade" transition="in">
                                      <p:cBhvr>
                                        <p:cTn dur="500"/>
                                        <p:tgtEl>
                                          <p:spTgt spid="1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5" st="5"/>
                                            </p:txEl>
                                          </p:spTgt>
                                        </p:tgtEl>
                                        <p:attrNameLst>
                                          <p:attrName>style.visibility</p:attrName>
                                        </p:attrNameLst>
                                      </p:cBhvr>
                                      <p:to>
                                        <p:strVal val="visible"/>
                                      </p:to>
                                    </p:set>
                                    <p:animEffect filter="fade" transition="in">
                                      <p:cBhvr>
                                        <p:cTn dur="500"/>
                                        <p:tgtEl>
                                          <p:spTgt spid="1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6" st="6"/>
                                            </p:txEl>
                                          </p:spTgt>
                                        </p:tgtEl>
                                        <p:attrNameLst>
                                          <p:attrName>style.visibility</p:attrName>
                                        </p:attrNameLst>
                                      </p:cBhvr>
                                      <p:to>
                                        <p:strVal val="visible"/>
                                      </p:to>
                                    </p:set>
                                    <p:animEffect filter="fade" transition="in">
                                      <p:cBhvr>
                                        <p:cTn dur="500"/>
                                        <p:tgtEl>
                                          <p:spTgt spid="14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0"/>
          <p:cNvSpPr txBox="1"/>
          <p:nvPr>
            <p:ph type="title"/>
          </p:nvPr>
        </p:nvSpPr>
        <p:spPr>
          <a:xfrm>
            <a:off x="914400" y="274637"/>
            <a:ext cx="7924800" cy="5973762"/>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Tài sản nhà nước và lợi ích công cộng có tầm quan trọng đặc biệt đói với sự của đất nước và cuộc sống của mỗi cá nhân chính vì vậy công dân có trách nhiệm tôn trọng và bảo vệ.</a:t>
            </a:r>
            <a:endParaRPr/>
          </a:p>
        </p:txBody>
      </p:sp>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1"/>
          <p:cNvSpPr txBox="1"/>
          <p:nvPr>
            <p:ph type="title"/>
          </p:nvPr>
        </p:nvSpPr>
        <p:spPr>
          <a:xfrm>
            <a:off x="457200" y="274637"/>
            <a:ext cx="8153400" cy="65833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Qua đó để hiểu rõ nghĩa vụ tôn trọng và bảo vệ tài sản của nhà nước chúng ta cùng tìm hiểu phần đặt vấn đề. </a:t>
            </a:r>
            <a:endParaRPr/>
          </a:p>
        </p:txBody>
      </p:sp>
    </p:spTree>
  </p:cSld>
  <p:clrMapOvr>
    <a:masterClrMapping/>
  </p:clrMapOvr>
  <p:transition spd="slow">
    <p:strips dir="ld"/>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2"/>
          <p:cNvSpPr txBox="1"/>
          <p:nvPr>
            <p:ph idx="1" type="body"/>
          </p:nvPr>
        </p:nvSpPr>
        <p:spPr>
          <a:xfrm>
            <a:off x="838200" y="1371600"/>
            <a:ext cx="7239000" cy="4267200"/>
          </a:xfrm>
          <a:prstGeom prst="rect">
            <a:avLst/>
          </a:prstGeom>
          <a:noFill/>
          <a:ln>
            <a:noFill/>
          </a:ln>
        </p:spPr>
        <p:txBody>
          <a:bodyPr anchorCtr="0" anchor="t" bIns="45700" lIns="91425" spcFirstLastPara="1" rIns="91425" wrap="square" tIns="45700">
            <a:noAutofit/>
          </a:bodyPr>
          <a:lstStyle/>
          <a:p>
            <a:pPr indent="4762" lvl="0" marL="0" rtl="0" algn="just">
              <a:lnSpc>
                <a:spcPct val="100000"/>
              </a:lnSpc>
              <a:spcBef>
                <a:spcPts val="0"/>
              </a:spcBef>
              <a:spcAft>
                <a:spcPts val="0"/>
              </a:spcAft>
              <a:buSzPts val="2800"/>
              <a:buFont typeface="Arial"/>
              <a:buNone/>
            </a:pPr>
            <a:r>
              <a:rPr b="1" i="0" lang="en-US" sz="2800" u="none">
                <a:solidFill>
                  <a:schemeClr val="lt1"/>
                </a:solidFill>
                <a:latin typeface="Arial"/>
                <a:ea typeface="Arial"/>
                <a:cs typeface="Arial"/>
                <a:sym typeface="Arial"/>
              </a:rPr>
              <a:t>Trên đường đi học về, Lan thấy có một người đốt rừng làm rẫy. Đến lớp, Lan kể cho các bạn nghe. Có bạn đã trách Lan thiếu tinh thần trách nhiệm, không biết bảo vệ rừng – tài sản quý của nhà nước. Nhưng Lan nghĩ đấy là trách nhiệm của những người được giao quản lí tài sản và các cấp chính quyền; chỉ các cán bộ kiểm lâm hoặc Ủy ban nhân dân mới có quyền can thiệp và xử lí những việc đó.</a:t>
            </a:r>
            <a:endParaRPr/>
          </a:p>
        </p:txBody>
      </p:sp>
      <p:sp>
        <p:nvSpPr>
          <p:cNvPr id="261" name="Google Shape;261;p22"/>
          <p:cNvSpPr/>
          <p:nvPr/>
        </p:nvSpPr>
        <p:spPr>
          <a:xfrm>
            <a:off x="2819400" y="381000"/>
            <a:ext cx="3619500" cy="647700"/>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Arial"/>
              </a:rPr>
              <a:t>TÌNH HUỐNG </a:t>
            </a:r>
          </a:p>
        </p:txBody>
      </p:sp>
    </p:spTree>
  </p:cSld>
  <p:clrMapOvr>
    <a:masterClrMapping/>
  </p:clrMapOvr>
  <p:transition spd="slow">
    <p:strips dir="ru"/>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animEffect filter="fade" transition="in">
                                      <p:cBhvr>
                                        <p:cTn dur="1000"/>
                                        <p:tgtEl>
                                          <p:spTgt spid="26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3"/>
          <p:cNvSpPr txBox="1"/>
          <p:nvPr>
            <p:ph idx="1" type="body"/>
          </p:nvPr>
        </p:nvSpPr>
        <p:spPr>
          <a:xfrm>
            <a:off x="762000" y="1600200"/>
            <a:ext cx="7924800" cy="11430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3200"/>
              <a:buFont typeface="Arial"/>
              <a:buNone/>
            </a:pPr>
            <a:r>
              <a:rPr b="1" i="0" lang="en-US" sz="3200" u="none">
                <a:solidFill>
                  <a:srgbClr val="FF3300"/>
                </a:solidFill>
                <a:latin typeface="Arial"/>
                <a:ea typeface="Arial"/>
                <a:cs typeface="Arial"/>
                <a:sym typeface="Arial"/>
              </a:rPr>
              <a:t>1</a:t>
            </a:r>
            <a:r>
              <a:rPr b="1" i="0" lang="en-US" sz="3200" u="none">
                <a:solidFill>
                  <a:schemeClr val="lt2"/>
                </a:solidFill>
                <a:latin typeface="Arial"/>
                <a:ea typeface="Arial"/>
                <a:cs typeface="Arial"/>
                <a:sym typeface="Arial"/>
              </a:rPr>
              <a:t>. Em hãy cho biết ý kiến nào đúng? Ý kiến nào sai? Vì sao?</a:t>
            </a:r>
            <a:endParaRPr/>
          </a:p>
        </p:txBody>
      </p:sp>
      <p:sp>
        <p:nvSpPr>
          <p:cNvPr id="267" name="Google Shape;267;p23"/>
          <p:cNvSpPr txBox="1"/>
          <p:nvPr/>
        </p:nvSpPr>
        <p:spPr>
          <a:xfrm>
            <a:off x="762000" y="2971800"/>
            <a:ext cx="8001000" cy="10779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3300"/>
              </a:buClr>
              <a:buSzPts val="3200"/>
              <a:buFont typeface="Arial"/>
              <a:buNone/>
            </a:pPr>
            <a:r>
              <a:rPr b="1" i="0" lang="en-US" sz="3200" u="none">
                <a:solidFill>
                  <a:srgbClr val="FF3300"/>
                </a:solidFill>
                <a:latin typeface="Arial"/>
                <a:ea typeface="Arial"/>
                <a:cs typeface="Arial"/>
                <a:sym typeface="Arial"/>
              </a:rPr>
              <a:t>2. </a:t>
            </a:r>
            <a:r>
              <a:rPr b="1" i="0" lang="en-US" sz="3200" u="none">
                <a:solidFill>
                  <a:schemeClr val="lt2"/>
                </a:solidFill>
                <a:latin typeface="Arial"/>
                <a:ea typeface="Arial"/>
                <a:cs typeface="Arial"/>
                <a:sym typeface="Arial"/>
              </a:rPr>
              <a:t>Ở trường hợp như Lan, em sẽ làm gì?</a:t>
            </a:r>
            <a:endParaRPr/>
          </a:p>
        </p:txBody>
      </p:sp>
      <p:sp>
        <p:nvSpPr>
          <p:cNvPr id="268" name="Google Shape;268;p23"/>
          <p:cNvSpPr txBox="1"/>
          <p:nvPr/>
        </p:nvSpPr>
        <p:spPr>
          <a:xfrm>
            <a:off x="762000" y="4191000"/>
            <a:ext cx="8001000" cy="1066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3300"/>
              </a:buClr>
              <a:buSzPts val="3200"/>
              <a:buFont typeface="Arial"/>
              <a:buNone/>
            </a:pPr>
            <a:r>
              <a:rPr b="1" i="0" lang="en-US" sz="3200" u="none">
                <a:solidFill>
                  <a:srgbClr val="FF3300"/>
                </a:solidFill>
                <a:latin typeface="Arial"/>
                <a:ea typeface="Arial"/>
                <a:cs typeface="Arial"/>
                <a:sym typeface="Arial"/>
              </a:rPr>
              <a:t>3.</a:t>
            </a:r>
            <a:r>
              <a:rPr b="1" i="0" lang="en-US" sz="3200" u="none">
                <a:solidFill>
                  <a:srgbClr val="0000FF"/>
                </a:solidFill>
                <a:latin typeface="Arial"/>
                <a:ea typeface="Arial"/>
                <a:cs typeface="Arial"/>
                <a:sym typeface="Arial"/>
              </a:rPr>
              <a:t> </a:t>
            </a:r>
            <a:r>
              <a:rPr b="1" i="0" lang="en-US" sz="3200" u="none">
                <a:solidFill>
                  <a:schemeClr val="lt2"/>
                </a:solidFill>
                <a:latin typeface="Arial"/>
                <a:ea typeface="Arial"/>
                <a:cs typeface="Arial"/>
                <a:sym typeface="Arial"/>
              </a:rPr>
              <a:t>Qua câu chuyện trên, em rút ra được bài học gì?</a:t>
            </a:r>
            <a:endParaRPr/>
          </a:p>
        </p:txBody>
      </p:sp>
      <p:sp>
        <p:nvSpPr>
          <p:cNvPr id="269" name="Google Shape;269;p23"/>
          <p:cNvSpPr/>
          <p:nvPr/>
        </p:nvSpPr>
        <p:spPr>
          <a:xfrm>
            <a:off x="2819400" y="304800"/>
            <a:ext cx="4152900" cy="647700"/>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Arial"/>
              </a:rPr>
              <a:t>CÂU HỎI THẢO LUẬN </a:t>
            </a:r>
          </a:p>
        </p:txBody>
      </p:sp>
    </p:spTree>
  </p:cSld>
  <p:clrMapOvr>
    <a:masterClrMapping/>
  </p:clrMapOvr>
  <p:transition spd="slow">
    <p:blinds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xEl>
                                              <p:pRg end="0" st="0"/>
                                            </p:txEl>
                                          </p:spTgt>
                                        </p:tgtEl>
                                        <p:attrNameLst>
                                          <p:attrName>style.visibility</p:attrName>
                                        </p:attrNameLst>
                                      </p:cBhvr>
                                      <p:to>
                                        <p:strVal val="visible"/>
                                      </p:to>
                                    </p:set>
                                    <p:animEffect filter="fade" transition="in">
                                      <p:cBhvr>
                                        <p:cTn dur="1000"/>
                                        <p:tgtEl>
                                          <p:spTgt spid="26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4"/>
          <p:cNvSpPr txBox="1"/>
          <p:nvPr>
            <p:ph idx="1" type="body"/>
          </p:nvPr>
        </p:nvSpPr>
        <p:spPr>
          <a:xfrm>
            <a:off x="533400" y="1066800"/>
            <a:ext cx="7848600" cy="4876800"/>
          </a:xfrm>
          <a:prstGeom prst="rect">
            <a:avLst/>
          </a:prstGeom>
          <a:noFill/>
          <a:ln>
            <a:noFill/>
          </a:ln>
        </p:spPr>
        <p:txBody>
          <a:bodyPr anchorCtr="0" anchor="t" bIns="45700" lIns="91425" spcFirstLastPara="1" rIns="91425" wrap="square" tIns="45700">
            <a:noAutofit/>
          </a:bodyPr>
          <a:lstStyle/>
          <a:p>
            <a:pPr indent="-609600" lvl="0" marL="609600" rtl="0" algn="just">
              <a:lnSpc>
                <a:spcPct val="80000"/>
              </a:lnSpc>
              <a:spcBef>
                <a:spcPts val="0"/>
              </a:spcBef>
              <a:spcAft>
                <a:spcPts val="0"/>
              </a:spcAft>
              <a:buClr>
                <a:schemeClr val="lt2"/>
              </a:buClr>
              <a:buSzPts val="2800"/>
              <a:buFont typeface="Arial"/>
              <a:buAutoNum type="arabicPeriod"/>
            </a:pPr>
            <a:r>
              <a:rPr b="0" i="0" lang="en-US" sz="2800" u="none">
                <a:solidFill>
                  <a:schemeClr val="lt1"/>
                </a:solidFill>
                <a:latin typeface="Arial"/>
                <a:ea typeface="Arial"/>
                <a:cs typeface="Arial"/>
                <a:sym typeface="Arial"/>
              </a:rPr>
              <a:t>Ý kiến của Lan là có đúng có sai, Vì rừng là tài sản của quốc gia nhà nước giao cho kiểm lâm, uỷ ban nhân dân quản lí vì thế các cơ quan này mới có quyền xử lí. Lan sai là chứng kiến mà không báo gấp cho cơ quan chức năng.</a:t>
            </a:r>
            <a:endParaRPr/>
          </a:p>
          <a:p>
            <a:pPr indent="-609600" lvl="0" marL="609600" rtl="0" algn="just">
              <a:lnSpc>
                <a:spcPct val="80000"/>
              </a:lnSpc>
              <a:spcBef>
                <a:spcPts val="560"/>
              </a:spcBef>
              <a:spcAft>
                <a:spcPts val="0"/>
              </a:spcAft>
              <a:buClr>
                <a:schemeClr val="lt2"/>
              </a:buClr>
              <a:buSzPts val="2800"/>
              <a:buFont typeface="Arial"/>
              <a:buAutoNum type="arabicPeriod"/>
            </a:pPr>
            <a:r>
              <a:rPr b="0" i="0" lang="en-US" sz="2800" u="none">
                <a:solidFill>
                  <a:schemeClr val="lt1"/>
                </a:solidFill>
                <a:latin typeface="Arial"/>
                <a:ea typeface="Arial"/>
                <a:cs typeface="Arial"/>
                <a:sym typeface="Arial"/>
              </a:rPr>
              <a:t>Ở trường họp đó em sẽ báo tới các cơ quan có thẩm quyền để kiệp thời can thiệp</a:t>
            </a:r>
            <a:endParaRPr/>
          </a:p>
          <a:p>
            <a:pPr indent="-431800" lvl="0" marL="609600" rtl="0" algn="just">
              <a:lnSpc>
                <a:spcPct val="80000"/>
              </a:lnSpc>
              <a:spcBef>
                <a:spcPts val="560"/>
              </a:spcBef>
              <a:spcAft>
                <a:spcPts val="0"/>
              </a:spcAft>
              <a:buClr>
                <a:schemeClr val="lt2"/>
              </a:buClr>
              <a:buSzPts val="2800"/>
              <a:buFont typeface="Arial"/>
              <a:buNone/>
            </a:pPr>
            <a:r>
              <a:t/>
            </a:r>
            <a:endParaRPr b="0" i="0" sz="2800" u="none">
              <a:solidFill>
                <a:schemeClr val="lt1"/>
              </a:solidFill>
              <a:latin typeface="Arial"/>
              <a:ea typeface="Arial"/>
              <a:cs typeface="Arial"/>
              <a:sym typeface="Arial"/>
            </a:endParaRPr>
          </a:p>
          <a:p>
            <a:pPr indent="-609600" lvl="0" marL="609600" rtl="0" algn="just">
              <a:lnSpc>
                <a:spcPct val="80000"/>
              </a:lnSpc>
              <a:spcBef>
                <a:spcPts val="560"/>
              </a:spcBef>
              <a:spcAft>
                <a:spcPts val="0"/>
              </a:spcAft>
              <a:buClr>
                <a:schemeClr val="lt2"/>
              </a:buClr>
              <a:buSzPts val="2800"/>
              <a:buFont typeface="Arial"/>
              <a:buAutoNum type="arabicPeriod"/>
            </a:pPr>
            <a:r>
              <a:rPr b="0" i="0" lang="en-US" sz="2800" u="none">
                <a:solidFill>
                  <a:schemeClr val="lt1"/>
                </a:solidFill>
                <a:latin typeface="Arial"/>
                <a:ea typeface="Arial"/>
                <a:cs typeface="Arial"/>
                <a:sym typeface="Arial"/>
              </a:rPr>
              <a:t>Qua tình huống đó chúng ta rút được bài học mọi công dân phải có trách nhiệm bảo vệ tài sản của nhà nước</a:t>
            </a:r>
            <a:endParaRPr/>
          </a:p>
          <a:p>
            <a:pPr indent="-609600" lvl="0" marL="609600" rtl="0" algn="just">
              <a:lnSpc>
                <a:spcPct val="80000"/>
              </a:lnSpc>
              <a:spcBef>
                <a:spcPts val="560"/>
              </a:spcBef>
              <a:spcAft>
                <a:spcPts val="0"/>
              </a:spcAft>
              <a:buSzPts val="2800"/>
              <a:buFont typeface="Arial"/>
              <a:buNone/>
            </a:pPr>
            <a:r>
              <a:t/>
            </a:r>
            <a:endParaRPr b="0" i="0" sz="2800" u="none">
              <a:solidFill>
                <a:schemeClr val="lt1"/>
              </a:solidFill>
              <a:latin typeface="Arial"/>
              <a:ea typeface="Arial"/>
              <a:cs typeface="Arial"/>
              <a:sym typeface="Arial"/>
            </a:endParaRPr>
          </a:p>
          <a:p>
            <a:pPr indent="-165100" lvl="0" marL="342900" rtl="0" algn="l">
              <a:spcBef>
                <a:spcPts val="560"/>
              </a:spcBef>
              <a:spcAft>
                <a:spcPts val="0"/>
              </a:spcAft>
              <a:buSzPts val="2800"/>
              <a:buFont typeface="Arial"/>
              <a:buNone/>
            </a:pPr>
            <a:r>
              <a:t/>
            </a:r>
            <a:endParaRPr b="0" i="0" sz="2800" u="none">
              <a:solidFill>
                <a:schemeClr val="lt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0" st="0"/>
                                            </p:txEl>
                                          </p:spTgt>
                                        </p:tgtEl>
                                        <p:attrNameLst>
                                          <p:attrName>style.visibility</p:attrName>
                                        </p:attrNameLst>
                                      </p:cBhvr>
                                      <p:to>
                                        <p:strVal val="visible"/>
                                      </p:to>
                                    </p:set>
                                    <p:animEffect filter="fade" transition="in">
                                      <p:cBhvr>
                                        <p:cTn dur="500"/>
                                        <p:tgtEl>
                                          <p:spTgt spid="2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1" st="1"/>
                                            </p:txEl>
                                          </p:spTgt>
                                        </p:tgtEl>
                                        <p:attrNameLst>
                                          <p:attrName>style.visibility</p:attrName>
                                        </p:attrNameLst>
                                      </p:cBhvr>
                                      <p:to>
                                        <p:strVal val="visible"/>
                                      </p:to>
                                    </p:set>
                                    <p:animEffect filter="fade" transition="in">
                                      <p:cBhvr>
                                        <p:cTn dur="500"/>
                                        <p:tgtEl>
                                          <p:spTgt spid="2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2" st="2"/>
                                            </p:txEl>
                                          </p:spTgt>
                                        </p:tgtEl>
                                        <p:attrNameLst>
                                          <p:attrName>style.visibility</p:attrName>
                                        </p:attrNameLst>
                                      </p:cBhvr>
                                      <p:to>
                                        <p:strVal val="visible"/>
                                      </p:to>
                                    </p:set>
                                    <p:animEffect filter="fade" transition="in">
                                      <p:cBhvr>
                                        <p:cTn dur="500"/>
                                        <p:tgtEl>
                                          <p:spTgt spid="2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3" st="3"/>
                                            </p:txEl>
                                          </p:spTgt>
                                        </p:tgtEl>
                                        <p:attrNameLst>
                                          <p:attrName>style.visibility</p:attrName>
                                        </p:attrNameLst>
                                      </p:cBhvr>
                                      <p:to>
                                        <p:strVal val="visible"/>
                                      </p:to>
                                    </p:set>
                                    <p:animEffect filter="fade" transition="in">
                                      <p:cBhvr>
                                        <p:cTn dur="500"/>
                                        <p:tgtEl>
                                          <p:spTgt spid="2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4" st="4"/>
                                            </p:txEl>
                                          </p:spTgt>
                                        </p:tgtEl>
                                        <p:attrNameLst>
                                          <p:attrName>style.visibility</p:attrName>
                                        </p:attrNameLst>
                                      </p:cBhvr>
                                      <p:to>
                                        <p:strVal val="visible"/>
                                      </p:to>
                                    </p:set>
                                    <p:animEffect filter="fade" transition="in">
                                      <p:cBhvr>
                                        <p:cTn dur="500"/>
                                        <p:tgtEl>
                                          <p:spTgt spid="2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5" st="5"/>
                                            </p:txEl>
                                          </p:spTgt>
                                        </p:tgtEl>
                                        <p:attrNameLst>
                                          <p:attrName>style.visibility</p:attrName>
                                        </p:attrNameLst>
                                      </p:cBhvr>
                                      <p:to>
                                        <p:strVal val="visible"/>
                                      </p:to>
                                    </p:set>
                                    <p:animEffect filter="fade" transition="in">
                                      <p:cBhvr>
                                        <p:cTn dur="500"/>
                                        <p:tgtEl>
                                          <p:spTgt spid="27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5"/>
          <p:cNvSpPr txBox="1"/>
          <p:nvPr>
            <p:ph type="title"/>
          </p:nvPr>
        </p:nvSpPr>
        <p:spPr>
          <a:xfrm>
            <a:off x="457200" y="274637"/>
            <a:ext cx="8229600" cy="6126162"/>
          </a:xfrm>
          <a:prstGeom prst="rect">
            <a:avLst/>
          </a:prstGeom>
          <a:noFill/>
          <a:ln>
            <a:noFill/>
          </a:ln>
        </p:spPr>
        <p:txBody>
          <a:bodyPr anchorCtr="0" anchor="ctr" bIns="45700" lIns="91425" spcFirstLastPara="1" rIns="91425" wrap="square" tIns="45700">
            <a:noAutofit/>
          </a:bodyPr>
          <a:lstStyle/>
          <a:p>
            <a:pPr indent="-152400" lvl="0" marL="0" rtl="0" algn="l">
              <a:lnSpc>
                <a:spcPct val="100000"/>
              </a:lnSpc>
              <a:spcBef>
                <a:spcPts val="0"/>
              </a:spcBef>
              <a:spcAft>
                <a:spcPts val="0"/>
              </a:spcAft>
              <a:buClr>
                <a:schemeClr val="lt2"/>
              </a:buClr>
              <a:buSzPts val="2400"/>
              <a:buFont typeface="Arial"/>
              <a:buChar char="•"/>
            </a:pPr>
            <a:r>
              <a:rPr b="0" i="0" lang="en-US" sz="2400" u="none">
                <a:solidFill>
                  <a:schemeClr val="lt2"/>
                </a:solidFill>
                <a:latin typeface="Arial"/>
                <a:ea typeface="Arial"/>
                <a:cs typeface="Arial"/>
                <a:sym typeface="Arial"/>
              </a:rPr>
              <a:t>  </a:t>
            </a:r>
            <a:r>
              <a:rPr b="0" i="0" lang="en-US" sz="2800" u="none">
                <a:solidFill>
                  <a:schemeClr val="lt2"/>
                </a:solidFill>
                <a:latin typeface="Arial"/>
                <a:ea typeface="Arial"/>
                <a:cs typeface="Arial"/>
                <a:sym typeface="Arial"/>
              </a:rPr>
              <a:t>Trong tình huống này các bạn nói đúng mỗi người cần có trách nhiệm bảo vệ rừng tài sản nhà nước ở đây Lan sai là chứng kiến một người đang đốt rừng làm nương rẫy mà không bào cho cơ quan chức năng biết mà đã đến lớp kể lại mặc dù việc bảo vệ rừng nhà nước giao cho cơ quan chức năng thực hiện.</a:t>
            </a:r>
            <a:br>
              <a:rPr b="0" i="0" lang="en-US" sz="2800" u="none">
                <a:solidFill>
                  <a:schemeClr val="lt2"/>
                </a:solidFill>
                <a:latin typeface="Arial"/>
                <a:ea typeface="Arial"/>
                <a:cs typeface="Arial"/>
                <a:sym typeface="Arial"/>
              </a:rPr>
            </a:br>
            <a:r>
              <a:rPr b="0" i="0" lang="en-US" sz="2800" u="none">
                <a:solidFill>
                  <a:schemeClr val="lt2"/>
                </a:solidFill>
                <a:latin typeface="Arial"/>
                <a:ea typeface="Arial"/>
                <a:cs typeface="Arial"/>
                <a:sym typeface="Arial"/>
              </a:rPr>
              <a:t> * Tôn trọng và bảo vệ tài sản nhà nươc cần được thể hiện ngay trong các sinh hoạt hằng ngày từ những việc làm rất nhỏ. </a:t>
            </a:r>
            <a:br>
              <a:rPr b="0" i="0" lang="en-US" sz="2800" u="none">
                <a:solidFill>
                  <a:schemeClr val="lt2"/>
                </a:solidFill>
                <a:latin typeface="Arial"/>
                <a:ea typeface="Arial"/>
                <a:cs typeface="Arial"/>
                <a:sym typeface="Arial"/>
              </a:rPr>
            </a:br>
            <a:r>
              <a:rPr b="0" i="0" lang="en-US" sz="3600" u="none">
                <a:solidFill>
                  <a:schemeClr val="lt2"/>
                </a:solidFill>
                <a:latin typeface="Arial"/>
                <a:ea typeface="Arial"/>
                <a:cs typeface="Arial"/>
                <a:sym typeface="Arial"/>
              </a:rPr>
              <a:t> </a:t>
            </a:r>
            <a:endParaRPr/>
          </a:p>
        </p:txBody>
      </p:sp>
    </p:spTree>
  </p:cSld>
  <p:clrMapOvr>
    <a:masterClrMapping/>
  </p:clrMapOvr>
  <p:transition spd="slow">
    <p:spli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6"/>
          <p:cNvSpPr txBox="1"/>
          <p:nvPr/>
        </p:nvSpPr>
        <p:spPr>
          <a:xfrm>
            <a:off x="228600" y="304800"/>
            <a:ext cx="8915400" cy="427037"/>
          </a:xfrm>
          <a:prstGeom prst="rect">
            <a:avLst/>
          </a:prstGeom>
          <a:noFill/>
          <a:ln>
            <a:noFill/>
          </a:ln>
        </p:spPr>
        <p:txBody>
          <a:bodyPr anchorCtr="0" anchor="t" bIns="45700" lIns="91425" spcFirstLastPara="1" rIns="91425" wrap="square" tIns="45700">
            <a:spAutoFit/>
          </a:bodyPr>
          <a:lstStyle/>
          <a:p>
            <a:pPr indent="0" lvl="0" marL="55561" marR="0" rtl="0" algn="just">
              <a:lnSpc>
                <a:spcPct val="100000"/>
              </a:lnSpc>
              <a:spcBef>
                <a:spcPts val="0"/>
              </a:spcBef>
              <a:spcAft>
                <a:spcPts val="0"/>
              </a:spcAft>
              <a:buClr>
                <a:srgbClr val="FF3300"/>
              </a:buClr>
              <a:buSzPts val="2200"/>
              <a:buFont typeface="Arial"/>
              <a:buNone/>
            </a:pPr>
            <a:r>
              <a:rPr b="1" i="0" lang="en-US" sz="2200" u="none">
                <a:solidFill>
                  <a:srgbClr val="FF3300"/>
                </a:solidFill>
                <a:latin typeface="Arial"/>
                <a:ea typeface="Arial"/>
                <a:cs typeface="Arial"/>
                <a:sym typeface="Arial"/>
              </a:rPr>
              <a:t>   </a:t>
            </a:r>
            <a:endParaRPr/>
          </a:p>
        </p:txBody>
      </p:sp>
      <p:sp>
        <p:nvSpPr>
          <p:cNvPr id="285" name="Google Shape;285;p26"/>
          <p:cNvSpPr txBox="1"/>
          <p:nvPr/>
        </p:nvSpPr>
        <p:spPr>
          <a:xfrm>
            <a:off x="128587" y="1250950"/>
            <a:ext cx="9015412" cy="4302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2200"/>
              <a:buFont typeface="Arial"/>
              <a:buNone/>
            </a:pPr>
            <a:r>
              <a:rPr b="1" i="0" lang="en-US" sz="2200" u="none">
                <a:solidFill>
                  <a:srgbClr val="FF3300"/>
                </a:solidFill>
                <a:latin typeface="Arial"/>
                <a:ea typeface="Arial"/>
                <a:cs typeface="Arial"/>
                <a:sym typeface="Arial"/>
              </a:rPr>
              <a:t>   </a:t>
            </a:r>
            <a:endParaRPr/>
          </a:p>
        </p:txBody>
      </p:sp>
      <p:sp>
        <p:nvSpPr>
          <p:cNvPr id="286" name="Google Shape;286;p26"/>
          <p:cNvSpPr txBox="1"/>
          <p:nvPr>
            <p:ph type="title"/>
          </p:nvPr>
        </p:nvSpPr>
        <p:spPr>
          <a:xfrm>
            <a:off x="457200" y="274637"/>
            <a:ext cx="8686800" cy="61261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3600"/>
              <a:buFont typeface="Arial"/>
              <a:buNone/>
            </a:pPr>
            <a:r>
              <a:rPr b="1" i="0" lang="en-US" sz="3600" u="none">
                <a:solidFill>
                  <a:srgbClr val="FF3300"/>
                </a:solidFill>
                <a:latin typeface="Arial"/>
                <a:ea typeface="Arial"/>
                <a:cs typeface="Arial"/>
                <a:sym typeface="Arial"/>
              </a:rPr>
              <a:t>Điều 78 – Hiến pháp 1992: </a:t>
            </a:r>
            <a:r>
              <a:rPr b="1" i="0" lang="en-US" sz="3600" u="none">
                <a:solidFill>
                  <a:schemeClr val="lt1"/>
                </a:solidFill>
                <a:latin typeface="Arial"/>
                <a:ea typeface="Arial"/>
                <a:cs typeface="Arial"/>
                <a:sym typeface="Arial"/>
              </a:rPr>
              <a:t>Công dân có nghĩa vụ tôn trọng  bảo vệ tài sản nhà nước và lợi ích công cộng.</a:t>
            </a:r>
            <a:br>
              <a:rPr b="1" i="0" lang="en-US" sz="4400" u="none">
                <a:solidFill>
                  <a:schemeClr val="lt1"/>
                </a:solidFill>
                <a:latin typeface="Arial"/>
                <a:ea typeface="Arial"/>
                <a:cs typeface="Arial"/>
                <a:sym typeface="Arial"/>
              </a:rPr>
            </a:b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http://vnexpress.net/Vietnam/Xa-hoi/2005/02/3B9DBB5A/anh-hung.jpg" id="291" name="Google Shape;291;p27"/>
          <p:cNvPicPr preferRelativeResize="0"/>
          <p:nvPr/>
        </p:nvPicPr>
        <p:blipFill rotWithShape="1">
          <a:blip r:embed="rId3">
            <a:alphaModFix/>
          </a:blip>
          <a:srcRect b="0" l="0" r="0" t="0"/>
          <a:stretch/>
        </p:blipFill>
        <p:spPr>
          <a:xfrm>
            <a:off x="5976937" y="1447800"/>
            <a:ext cx="2252662" cy="2571750"/>
          </a:xfrm>
          <a:prstGeom prst="rect">
            <a:avLst/>
          </a:prstGeom>
          <a:noFill/>
          <a:ln>
            <a:noFill/>
          </a:ln>
        </p:spPr>
      </p:pic>
      <p:pic>
        <p:nvPicPr>
          <p:cNvPr descr="xe-cua-lam-tac--to" id="292" name="Google Shape;292;p27"/>
          <p:cNvPicPr preferRelativeResize="0"/>
          <p:nvPr/>
        </p:nvPicPr>
        <p:blipFill rotWithShape="1">
          <a:blip r:embed="rId4">
            <a:alphaModFix/>
          </a:blip>
          <a:srcRect b="0" l="0" r="0" t="0"/>
          <a:stretch/>
        </p:blipFill>
        <p:spPr>
          <a:xfrm>
            <a:off x="609600" y="304800"/>
            <a:ext cx="5181600" cy="3733800"/>
          </a:xfrm>
          <a:prstGeom prst="rect">
            <a:avLst/>
          </a:prstGeom>
          <a:noFill/>
          <a:ln>
            <a:noFill/>
          </a:ln>
        </p:spPr>
      </p:pic>
      <p:sp>
        <p:nvSpPr>
          <p:cNvPr id="293" name="Google Shape;293;p27"/>
          <p:cNvSpPr txBox="1"/>
          <p:nvPr/>
        </p:nvSpPr>
        <p:spPr>
          <a:xfrm>
            <a:off x="276225" y="4295775"/>
            <a:ext cx="8610600" cy="19208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FF"/>
              </a:buClr>
              <a:buSzPts val="2800"/>
              <a:buFont typeface="Arial"/>
              <a:buNone/>
            </a:pPr>
            <a:r>
              <a:rPr b="1" i="0" lang="en-US" sz="2800" u="none">
                <a:solidFill>
                  <a:srgbClr val="0000FF"/>
                </a:solidFill>
                <a:latin typeface="Arial"/>
                <a:ea typeface="Arial"/>
                <a:cs typeface="Arial"/>
                <a:sym typeface="Arial"/>
              </a:rPr>
              <a:t>      </a:t>
            </a:r>
            <a:r>
              <a:rPr b="1" i="0" lang="en-US" sz="2800" u="none">
                <a:solidFill>
                  <a:schemeClr val="lt1"/>
                </a:solidFill>
                <a:latin typeface="Times New Roman"/>
                <a:ea typeface="Times New Roman"/>
                <a:cs typeface="Times New Roman"/>
                <a:sym typeface="Times New Roman"/>
              </a:rPr>
              <a:t>Anh Nguyễn Hải Hùng – Người chiến sĩ kiểm lâm ở trạm bảo vệ quốc gia Bù Gia Mập – tỉnh Đắk Nông có nhiều chiến công trong việc chống lâm tặc. </a:t>
            </a:r>
            <a:endParaRPr/>
          </a:p>
          <a:p>
            <a:pPr indent="0" lvl="0" marL="0" marR="0" rtl="0" algn="just">
              <a:lnSpc>
                <a:spcPct val="100000"/>
              </a:lnSpc>
              <a:spcBef>
                <a:spcPts val="120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a:t>
            </a:r>
            <a:r>
              <a:rPr b="1" i="0" lang="en-US" sz="2400" u="none">
                <a:solidFill>
                  <a:srgbClr val="339966"/>
                </a:solidFill>
                <a:latin typeface="Times New Roman"/>
                <a:ea typeface="Times New Roman"/>
                <a:cs typeface="Times New Roman"/>
                <a:sym typeface="Times New Roman"/>
              </a:rPr>
              <a:t>Gương người tốt, việc tốt – Báo Tuổi trẻ - Nguồn Internet</a:t>
            </a:r>
            <a:r>
              <a:rPr b="1" i="0" lang="en-US" sz="2400" u="none">
                <a:solidFill>
                  <a:srgbClr val="0000FF"/>
                </a:solidFill>
                <a:latin typeface="Times New Roman"/>
                <a:ea typeface="Times New Roman"/>
                <a:cs typeface="Times New Roman"/>
                <a:sym typeface="Times New Roman"/>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8"/>
          <p:cNvSpPr txBox="1"/>
          <p:nvPr/>
        </p:nvSpPr>
        <p:spPr>
          <a:xfrm>
            <a:off x="123825" y="411162"/>
            <a:ext cx="8839200" cy="5816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3300"/>
              </a:buClr>
              <a:buSzPts val="3200"/>
              <a:buFont typeface="Arial"/>
              <a:buNone/>
            </a:pPr>
            <a:r>
              <a:rPr b="1" i="0" lang="en-US" sz="3200" u="none">
                <a:solidFill>
                  <a:srgbClr val="FF3300"/>
                </a:solidFill>
                <a:latin typeface="Arial"/>
                <a:ea typeface="Arial"/>
                <a:cs typeface="Arial"/>
                <a:sym typeface="Arial"/>
              </a:rPr>
              <a:t>   </a:t>
            </a:r>
            <a:r>
              <a:rPr b="1" i="0" lang="en-US" sz="3200" u="sng">
                <a:solidFill>
                  <a:srgbClr val="FF3300"/>
                </a:solidFill>
                <a:latin typeface="Arial"/>
                <a:ea typeface="Arial"/>
                <a:cs typeface="Arial"/>
                <a:sym typeface="Arial"/>
              </a:rPr>
              <a:t>Bài tập 2 (SGK/49)</a:t>
            </a:r>
            <a:endParaRPr/>
          </a:p>
          <a:p>
            <a:pPr indent="0" lvl="0" marL="0" marR="0" rtl="0" algn="just">
              <a:lnSpc>
                <a:spcPct val="100000"/>
              </a:lnSpc>
              <a:spcBef>
                <a:spcPts val="0"/>
              </a:spcBef>
              <a:spcAft>
                <a:spcPts val="0"/>
              </a:spcAft>
              <a:buClr>
                <a:srgbClr val="0000FF"/>
              </a:buClr>
              <a:buSzPts val="3000"/>
              <a:buFont typeface="Arial"/>
              <a:buNone/>
            </a:pPr>
            <a:r>
              <a:rPr b="1" i="0" lang="en-US" sz="3000" u="none">
                <a:solidFill>
                  <a:srgbClr val="0000FF"/>
                </a:solidFill>
                <a:latin typeface="Arial"/>
                <a:ea typeface="Arial"/>
                <a:cs typeface="Arial"/>
                <a:sym typeface="Arial"/>
              </a:rPr>
              <a:t> </a:t>
            </a:r>
            <a:endParaRPr/>
          </a:p>
          <a:p>
            <a:pPr indent="0" lvl="0" marL="0" marR="0" rtl="0" algn="just">
              <a:lnSpc>
                <a:spcPct val="100000"/>
              </a:lnSpc>
              <a:spcBef>
                <a:spcPts val="0"/>
              </a:spcBef>
              <a:spcAft>
                <a:spcPts val="0"/>
              </a:spcAft>
              <a:buClr>
                <a:srgbClr val="0000FF"/>
              </a:buClr>
              <a:buSzPts val="3000"/>
              <a:buFont typeface="Arial"/>
              <a:buNone/>
            </a:pPr>
            <a:r>
              <a:rPr b="1" i="0" lang="en-US" sz="3000" u="none">
                <a:solidFill>
                  <a:srgbClr val="0000FF"/>
                </a:solidFill>
                <a:latin typeface="Arial"/>
                <a:ea typeface="Arial"/>
                <a:cs typeface="Arial"/>
                <a:sym typeface="Arial"/>
              </a:rPr>
              <a:t> </a:t>
            </a:r>
            <a:r>
              <a:rPr b="1" i="0" lang="en-US" sz="2800" u="none">
                <a:solidFill>
                  <a:schemeClr val="lt1"/>
                </a:solidFill>
                <a:latin typeface="Arial"/>
                <a:ea typeface="Arial"/>
                <a:cs typeface="Arial"/>
                <a:sym typeface="Arial"/>
              </a:rPr>
              <a:t>Ông Tám được giao phụ trách máy pho-to-co-py của cơ quan. Ông giữ gìn cẩn thận, thường xuyên lau chùi bảo quản và không cho ai sử dụng. Ngoài những việc của cơ quan, ông thường nhận tài liệu bên ngoài pho-to để tăng thu nhập. Vào mùa thi, ông nhận in tài liệu thu nhỏ để thí sinh dễ mang vào phòng thi.</a:t>
            </a:r>
            <a:endParaRPr/>
          </a:p>
          <a:p>
            <a:pPr indent="0" lvl="0" marL="0" marR="0" rtl="0" algn="just">
              <a:lnSpc>
                <a:spcPct val="100000"/>
              </a:lnSpc>
              <a:spcBef>
                <a:spcPts val="0"/>
              </a:spcBef>
              <a:spcAft>
                <a:spcPts val="0"/>
              </a:spcAft>
              <a:buClr>
                <a:srgbClr val="0000FF"/>
              </a:buClr>
              <a:buSzPts val="2800"/>
              <a:buFont typeface="Arial"/>
              <a:buNone/>
            </a:pPr>
            <a:r>
              <a:rPr b="1" i="0" lang="en-US" sz="2800" u="none">
                <a:solidFill>
                  <a:srgbClr val="0000FF"/>
                </a:solidFill>
                <a:latin typeface="Arial"/>
                <a:ea typeface="Arial"/>
                <a:cs typeface="Arial"/>
                <a:sym typeface="Arial"/>
              </a:rPr>
              <a:t>   </a:t>
            </a:r>
            <a:r>
              <a:rPr b="1" i="0" lang="en-US" sz="2800" u="none">
                <a:solidFill>
                  <a:srgbClr val="FF3300"/>
                </a:solidFill>
                <a:latin typeface="Arial"/>
                <a:ea typeface="Arial"/>
                <a:cs typeface="Arial"/>
                <a:sym typeface="Arial"/>
              </a:rPr>
              <a:t>a)</a:t>
            </a:r>
            <a:r>
              <a:rPr b="1" i="0" lang="en-US" sz="2800" u="none">
                <a:solidFill>
                  <a:srgbClr val="0000FF"/>
                </a:solidFill>
                <a:latin typeface="Arial"/>
                <a:ea typeface="Arial"/>
                <a:cs typeface="Arial"/>
                <a:sym typeface="Arial"/>
              </a:rPr>
              <a:t> </a:t>
            </a:r>
            <a:r>
              <a:rPr b="1" i="0" lang="en-US" sz="2800" u="none">
                <a:solidFill>
                  <a:schemeClr val="lt1"/>
                </a:solidFill>
                <a:latin typeface="Arial"/>
                <a:ea typeface="Arial"/>
                <a:cs typeface="Arial"/>
                <a:sym typeface="Arial"/>
              </a:rPr>
              <a:t>Việc làm của ông Tám đúng ở điểm nào, sai ở điểm nào, vì sao ?</a:t>
            </a:r>
            <a:endParaRPr/>
          </a:p>
          <a:p>
            <a:pPr indent="0" lvl="0" marL="0" marR="0" rtl="0" algn="just">
              <a:lnSpc>
                <a:spcPct val="100000"/>
              </a:lnSpc>
              <a:spcBef>
                <a:spcPts val="0"/>
              </a:spcBef>
              <a:spcAft>
                <a:spcPts val="0"/>
              </a:spcAft>
              <a:buClr>
                <a:srgbClr val="0000FF"/>
              </a:buClr>
              <a:buSzPts val="2800"/>
              <a:buFont typeface="Arial"/>
              <a:buNone/>
            </a:pPr>
            <a:r>
              <a:rPr b="1" i="0" lang="en-US" sz="2800" u="none">
                <a:solidFill>
                  <a:srgbClr val="0000FF"/>
                </a:solidFill>
                <a:latin typeface="Arial"/>
                <a:ea typeface="Arial"/>
                <a:cs typeface="Arial"/>
                <a:sym typeface="Arial"/>
              </a:rPr>
              <a:t>   </a:t>
            </a:r>
            <a:r>
              <a:rPr b="1" i="0" lang="en-US" sz="2800" u="none">
                <a:solidFill>
                  <a:srgbClr val="FF3300"/>
                </a:solidFill>
                <a:latin typeface="Arial"/>
                <a:ea typeface="Arial"/>
                <a:cs typeface="Arial"/>
                <a:sym typeface="Arial"/>
              </a:rPr>
              <a:t>b)</a:t>
            </a:r>
            <a:r>
              <a:rPr b="1" i="0" lang="en-US" sz="2800" u="none">
                <a:solidFill>
                  <a:schemeClr val="lt1"/>
                </a:solidFill>
                <a:latin typeface="Arial"/>
                <a:ea typeface="Arial"/>
                <a:cs typeface="Arial"/>
                <a:sym typeface="Arial"/>
              </a:rPr>
              <a:t> Người quản lý tài sản Nhà nước có nghĩa vụ và trách nhiệm gì đối với tài sản được giao?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9"/>
          <p:cNvSpPr txBox="1"/>
          <p:nvPr>
            <p:ph type="title"/>
          </p:nvPr>
        </p:nvSpPr>
        <p:spPr>
          <a:xfrm>
            <a:off x="457200" y="274637"/>
            <a:ext cx="8229600" cy="6126162"/>
          </a:xfrm>
          <a:prstGeom prst="rect">
            <a:avLst/>
          </a:prstGeom>
          <a:noFill/>
          <a:ln>
            <a:noFill/>
          </a:ln>
        </p:spPr>
        <p:txBody>
          <a:bodyPr anchorCtr="0" anchor="ctr" bIns="45700" lIns="91425" spcFirstLastPara="1" rIns="91425" wrap="square" tIns="45700">
            <a:noAutofit/>
          </a:bodyPr>
          <a:lstStyle/>
          <a:p>
            <a:pPr indent="-177800" lvl="0" marL="0" rtl="0" algn="l">
              <a:lnSpc>
                <a:spcPct val="100000"/>
              </a:lnSpc>
              <a:spcBef>
                <a:spcPts val="0"/>
              </a:spcBef>
              <a:spcAft>
                <a:spcPts val="0"/>
              </a:spcAft>
              <a:buClr>
                <a:schemeClr val="lt2"/>
              </a:buClr>
              <a:buSzPts val="2800"/>
              <a:buFont typeface="Noto Sans Symbols"/>
              <a:buChar char="⮚"/>
            </a:pPr>
            <a:r>
              <a:rPr b="0" i="0" lang="en-US" sz="2800" u="none">
                <a:solidFill>
                  <a:schemeClr val="lt2"/>
                </a:solidFill>
                <a:latin typeface="Arial"/>
                <a:ea typeface="Arial"/>
                <a:cs typeface="Arial"/>
                <a:sym typeface="Arial"/>
              </a:rPr>
              <a:t> </a:t>
            </a:r>
            <a:r>
              <a:rPr b="0" i="0" lang="en-US" sz="2800" u="none">
                <a:solidFill>
                  <a:schemeClr val="lt2"/>
                </a:solidFill>
                <a:latin typeface="Times New Roman"/>
                <a:ea typeface="Times New Roman"/>
                <a:cs typeface="Times New Roman"/>
                <a:sym typeface="Times New Roman"/>
              </a:rPr>
              <a:t>Điểm đúng của ông Tám: giữ gìn cẩn thận, thường xuyên lau chùi, bảo quản tài sản được giao.</a:t>
            </a:r>
            <a:br>
              <a:rPr b="0" i="0" lang="en-US" sz="2800" u="none">
                <a:solidFill>
                  <a:schemeClr val="lt2"/>
                </a:solidFill>
                <a:latin typeface="Times New Roman"/>
                <a:ea typeface="Times New Roman"/>
                <a:cs typeface="Times New Roman"/>
                <a:sym typeface="Times New Roman"/>
              </a:rPr>
            </a:br>
            <a:r>
              <a:rPr b="0" i="0" lang="en-US" sz="2800" u="none">
                <a:solidFill>
                  <a:schemeClr val="lt2"/>
                </a:solidFill>
                <a:latin typeface="Times New Roman"/>
                <a:ea typeface="Times New Roman"/>
                <a:cs typeface="Times New Roman"/>
                <a:sym typeface="Times New Roman"/>
              </a:rPr>
              <a:t>- Điểm chưa đúng của ông Tám: </a:t>
            </a:r>
            <a:br>
              <a:rPr b="0" i="0" lang="en-US" sz="2800" u="none">
                <a:solidFill>
                  <a:schemeClr val="lt2"/>
                </a:solidFill>
                <a:latin typeface="Times New Roman"/>
                <a:ea typeface="Times New Roman"/>
                <a:cs typeface="Times New Roman"/>
                <a:sym typeface="Times New Roman"/>
              </a:rPr>
            </a:br>
            <a:r>
              <a:rPr b="0" i="0" lang="en-US" sz="2800" u="none">
                <a:solidFill>
                  <a:schemeClr val="lt2"/>
                </a:solidFill>
                <a:latin typeface="Times New Roman"/>
                <a:ea typeface="Times New Roman"/>
                <a:cs typeface="Times New Roman"/>
                <a:sym typeface="Times New Roman"/>
              </a:rPr>
              <a:t>+ Sử dụng tài sản được nhà nươc giao quản lí vào mục đích bất hợp pháp ( In thu nhỏ tài liệu để cho thí sinh dễ mang vào phòng thi ).</a:t>
            </a:r>
            <a:br>
              <a:rPr b="0" i="0" lang="en-US" sz="2800" u="none">
                <a:solidFill>
                  <a:schemeClr val="lt2"/>
                </a:solidFill>
                <a:latin typeface="Times New Roman"/>
                <a:ea typeface="Times New Roman"/>
                <a:cs typeface="Times New Roman"/>
                <a:sym typeface="Times New Roman"/>
              </a:rPr>
            </a:br>
            <a:r>
              <a:rPr b="0" i="0" lang="en-US" sz="2800" u="none">
                <a:solidFill>
                  <a:schemeClr val="lt2"/>
                </a:solidFill>
                <a:latin typeface="Times New Roman"/>
                <a:ea typeface="Times New Roman"/>
                <a:cs typeface="Times New Roman"/>
                <a:sym typeface="Times New Roman"/>
              </a:rPr>
              <a:t>+ Sử dụng tài sản được nhà nước giao vào mục đích kiếm lời cho cá nhân.</a:t>
            </a:r>
            <a:br>
              <a:rPr b="0" i="0" lang="en-US" sz="2800" u="none">
                <a:solidFill>
                  <a:schemeClr val="lt2"/>
                </a:solidFill>
                <a:latin typeface="Times New Roman"/>
                <a:ea typeface="Times New Roman"/>
                <a:cs typeface="Times New Roman"/>
                <a:sym typeface="Times New Roman"/>
              </a:rPr>
            </a:br>
            <a:r>
              <a:rPr b="0" i="0" lang="en-US" sz="2800" u="none">
                <a:solidFill>
                  <a:schemeClr val="lt2"/>
                </a:solidFill>
                <a:latin typeface="Times New Roman"/>
                <a:ea typeface="Times New Roman"/>
                <a:cs typeface="Times New Roman"/>
                <a:sym typeface="Times New Roman"/>
              </a:rPr>
              <a:t>- Người quản lý tài sản nhà nước có nghĩa vụ và trách nhiệm: </a:t>
            </a:r>
            <a:br>
              <a:rPr b="0" i="0" lang="en-US" sz="2800" u="none">
                <a:solidFill>
                  <a:schemeClr val="lt2"/>
                </a:solidFill>
                <a:latin typeface="Times New Roman"/>
                <a:ea typeface="Times New Roman"/>
                <a:cs typeface="Times New Roman"/>
                <a:sym typeface="Times New Roman"/>
              </a:rPr>
            </a:br>
            <a:r>
              <a:rPr b="0" i="0" lang="en-US" sz="2800" u="none">
                <a:solidFill>
                  <a:schemeClr val="lt2"/>
                </a:solidFill>
                <a:latin typeface="Times New Roman"/>
                <a:ea typeface="Times New Roman"/>
                <a:cs typeface="Times New Roman"/>
                <a:sym typeface="Times New Roman"/>
              </a:rPr>
              <a:t>+ Bảo quản, giữ gìn, sử dụng tiết kiệm có hiệu quả, không tham ô, lãng phí.</a:t>
            </a:r>
            <a:br>
              <a:rPr b="0" i="0" lang="en-US" sz="2800" u="none">
                <a:solidFill>
                  <a:schemeClr val="lt2"/>
                </a:solidFill>
                <a:latin typeface="Times New Roman"/>
                <a:ea typeface="Times New Roman"/>
                <a:cs typeface="Times New Roman"/>
                <a:sym typeface="Times New Roman"/>
              </a:rPr>
            </a:br>
            <a:r>
              <a:rPr b="0" i="0" lang="en-US" sz="2800" u="none">
                <a:solidFill>
                  <a:schemeClr val="lt2"/>
                </a:solidFill>
                <a:latin typeface="Times New Roman"/>
                <a:ea typeface="Times New Roman"/>
                <a:cs typeface="Times New Roman"/>
                <a:sym typeface="Times New Roman"/>
              </a:rPr>
              <a:t>+ Không xâm phạm ( lấn chiếm, phá hoại hoặc sử dụng vào mục đích cá nhân tài sản nhà nước )</a:t>
            </a:r>
            <a:br>
              <a:rPr b="0" i="0" lang="en-US" sz="2800" u="none">
                <a:solidFill>
                  <a:schemeClr val="lt2"/>
                </a:solidFill>
                <a:latin typeface="Times New Roman"/>
                <a:ea typeface="Times New Roman"/>
                <a:cs typeface="Times New Roman"/>
                <a:sym typeface="Times New Roman"/>
              </a:rPr>
            </a:b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000"/>
              <a:buFont typeface="Arial"/>
              <a:buNone/>
            </a:pPr>
            <a:r>
              <a:rPr b="0" i="0" lang="en-US" sz="4000" u="none">
                <a:solidFill>
                  <a:schemeClr val="lt2"/>
                </a:solidFill>
                <a:latin typeface="Arial"/>
                <a:ea typeface="Arial"/>
                <a:cs typeface="Arial"/>
                <a:sym typeface="Arial"/>
              </a:rPr>
              <a:t>Các tài sản không thuộc sở hữu của công dân thì thuộc về ai?</a:t>
            </a:r>
            <a:endParaRPr/>
          </a:p>
        </p:txBody>
      </p:sp>
      <p:sp>
        <p:nvSpPr>
          <p:cNvPr id="147" name="Google Shape;147;p3"/>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Các tài sản không thuộc sở hữu của công dân thì thuộc về nhà nước hoặc tập thể.</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 calcmode="lin" valueType="num">
                                      <p:cBhvr additive="base">
                                        <p:cTn dur="1000"/>
                                        <p:tgtEl>
                                          <p:spTgt spid="14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0"/>
          <p:cNvSpPr txBox="1"/>
          <p:nvPr>
            <p:ph type="title"/>
          </p:nvPr>
        </p:nvSpPr>
        <p:spPr>
          <a:xfrm>
            <a:off x="457200" y="274637"/>
            <a:ext cx="8686800" cy="65833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Pháp lệnh thực hành tiết kiệm chống lãng phí</a:t>
            </a:r>
            <a:br>
              <a:rPr b="1" i="0" lang="en-US" sz="2800" u="none">
                <a:solidFill>
                  <a:srgbClr val="FF3300"/>
                </a:solidFill>
                <a:latin typeface="Times New Roman"/>
                <a:ea typeface="Times New Roman"/>
                <a:cs typeface="Times New Roman"/>
                <a:sym typeface="Times New Roman"/>
              </a:rPr>
            </a:br>
            <a:r>
              <a:rPr b="1" i="0" lang="en-US" sz="2400" u="none">
                <a:solidFill>
                  <a:srgbClr val="FFFF99"/>
                </a:solidFill>
                <a:latin typeface="Times New Roman"/>
                <a:ea typeface="Times New Roman"/>
                <a:cs typeface="Times New Roman"/>
                <a:sym typeface="Times New Roman"/>
              </a:rPr>
              <a:t>   </a:t>
            </a:r>
            <a:r>
              <a:rPr b="1" i="0" lang="en-US" sz="2800" u="none">
                <a:solidFill>
                  <a:srgbClr val="FF3300"/>
                </a:solidFill>
                <a:latin typeface="Times New Roman"/>
                <a:ea typeface="Times New Roman"/>
                <a:cs typeface="Times New Roman"/>
                <a:sym typeface="Times New Roman"/>
              </a:rPr>
              <a:t>Điều 1</a:t>
            </a:r>
            <a:r>
              <a:rPr b="1" i="0" lang="en-US" sz="2400" u="none">
                <a:solidFill>
                  <a:srgbClr val="FFFF99"/>
                </a:solidFill>
                <a:latin typeface="Times New Roman"/>
                <a:ea typeface="Times New Roman"/>
                <a:cs typeface="Times New Roman"/>
                <a:sym typeface="Times New Roman"/>
              </a:rPr>
              <a:t> </a:t>
            </a:r>
            <a:r>
              <a:rPr b="1" i="0" lang="en-US" sz="2400" u="none">
                <a:solidFill>
                  <a:schemeClr val="lt2"/>
                </a:solidFill>
                <a:latin typeface="Times New Roman"/>
                <a:ea typeface="Times New Roman"/>
                <a:cs typeface="Times New Roman"/>
                <a:sym typeface="Times New Roman"/>
              </a:rPr>
              <a:t>Tổ chức, cá nhân quản lí, sử dụng kinh phí ngân sách Nhà nước, vốn và tài sản của Nhà nước, đất đai, trụ sở làm việc, nhà công vụ, tài nguyên thiên nhiên, vốn đầu tư xây dựng,vốn và tài sản trong doanh nghiệp Nhà nước phải thực hành tiết kiệm, chống lãng phí theo quy định của pháp lệnh này.</a:t>
            </a:r>
            <a:br>
              <a:rPr b="1" i="0" lang="en-US" sz="2400" u="none">
                <a:solidFill>
                  <a:schemeClr val="lt2"/>
                </a:solidFill>
                <a:latin typeface="Times New Roman"/>
                <a:ea typeface="Times New Roman"/>
                <a:cs typeface="Times New Roman"/>
                <a:sym typeface="Times New Roman"/>
              </a:rPr>
            </a:br>
            <a:r>
              <a:rPr b="1" i="0" lang="en-US" sz="2400" u="none">
                <a:solidFill>
                  <a:schemeClr val="lt2"/>
                </a:solidFill>
                <a:latin typeface="Times New Roman"/>
                <a:ea typeface="Times New Roman"/>
                <a:cs typeface="Times New Roman"/>
                <a:sym typeface="Times New Roman"/>
              </a:rPr>
              <a:t>   Mọi công dân có nghĩa vụ thực hành tiết kiệm trong sản xuất, tiêu dùng để đầu tư vốn phát triển sản xuất thực hiện công nghiệp hóa, hiện đại hóa đất nước.</a:t>
            </a:r>
            <a:br>
              <a:rPr b="1" i="0" lang="en-US" sz="2400" u="none">
                <a:solidFill>
                  <a:schemeClr val="lt2"/>
                </a:solidFill>
                <a:latin typeface="Times New Roman"/>
                <a:ea typeface="Times New Roman"/>
                <a:cs typeface="Times New Roman"/>
                <a:sym typeface="Times New Roman"/>
              </a:rPr>
            </a:br>
            <a:r>
              <a:rPr b="1" i="0" lang="en-US" sz="2400" u="none">
                <a:solidFill>
                  <a:srgbClr val="FFFF99"/>
                </a:solidFill>
                <a:latin typeface="Times New Roman"/>
                <a:ea typeface="Times New Roman"/>
                <a:cs typeface="Times New Roman"/>
                <a:sym typeface="Times New Roman"/>
              </a:rPr>
              <a:t>   </a:t>
            </a:r>
            <a:r>
              <a:rPr b="1" i="0" lang="en-US" sz="2800" u="none">
                <a:solidFill>
                  <a:srgbClr val="FF3300"/>
                </a:solidFill>
                <a:latin typeface="Times New Roman"/>
                <a:ea typeface="Times New Roman"/>
                <a:cs typeface="Times New Roman"/>
                <a:sym typeface="Times New Roman"/>
              </a:rPr>
              <a:t>Điều 4</a:t>
            </a:r>
            <a:r>
              <a:rPr b="1" i="0" lang="en-US" sz="2400" u="none">
                <a:solidFill>
                  <a:srgbClr val="FFFF99"/>
                </a:solidFill>
                <a:latin typeface="Times New Roman"/>
                <a:ea typeface="Times New Roman"/>
                <a:cs typeface="Times New Roman"/>
                <a:sym typeface="Times New Roman"/>
              </a:rPr>
              <a:t> [ …]     Cá nhân gây lãng phí vốn và tài sản Nhà nước thì tùy theo tính chất, mức độ vi phạm mà bị xử phạt hành chính hoặc bị truy cứu trách nhiệm hình sự, nếu gây thiệt hại phải bồi thường theo quy định của pháp</a:t>
            </a:r>
            <a:r>
              <a:rPr b="1" i="0" lang="en-US" sz="2400" u="none">
                <a:solidFill>
                  <a:srgbClr val="FFFF99"/>
                </a:solidFill>
                <a:latin typeface="Arial"/>
                <a:ea typeface="Arial"/>
                <a:cs typeface="Arial"/>
                <a:sym typeface="Arial"/>
              </a:rPr>
              <a:t> </a:t>
            </a:r>
            <a:r>
              <a:rPr b="1" i="0" lang="en-US" sz="2400" u="none">
                <a:solidFill>
                  <a:srgbClr val="FFFF99"/>
                </a:solidFill>
                <a:latin typeface="Times New Roman"/>
                <a:ea typeface="Times New Roman"/>
                <a:cs typeface="Times New Roman"/>
                <a:sym typeface="Times New Roman"/>
              </a:rPr>
              <a:t>luật.</a:t>
            </a:r>
            <a:br>
              <a:rPr b="1" i="0" lang="en-US" sz="2400" u="none">
                <a:solidFill>
                  <a:srgbClr val="FFFF99"/>
                </a:solidFill>
                <a:latin typeface="Times New Roman"/>
                <a:ea typeface="Times New Roman"/>
                <a:cs typeface="Times New Roman"/>
                <a:sym typeface="Times New Roman"/>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ppt_w</p:attrName>
                                        </p:attrNameLst>
                                      </p:cBhvr>
                                      <p:tavLst>
                                        <p:tav fmla="" tm="0">
                                          <p:val>
                                            <p:strVal val="0"/>
                                          </p:val>
                                        </p:tav>
                                        <p:tav fmla="" tm="100000">
                                          <p:val>
                                            <p:strVal val="#ppt_w"/>
                                          </p:val>
                                        </p:tav>
                                      </p:tavLst>
                                    </p:anim>
                                    <p:anim calcmode="lin" valueType="num">
                                      <p:cBhvr additive="base">
                                        <p:cTn dur="500"/>
                                        <p:tgtEl>
                                          <p:spTgt spid="3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1"/>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2800"/>
              <a:buFont typeface="Arial"/>
              <a:buNone/>
            </a:pPr>
            <a:r>
              <a:rPr b="0" i="0" lang="en-US" sz="2800" u="none">
                <a:solidFill>
                  <a:schemeClr val="lt2"/>
                </a:solidFill>
                <a:latin typeface="Arial"/>
                <a:ea typeface="Arial"/>
                <a:cs typeface="Arial"/>
                <a:sym typeface="Arial"/>
              </a:rPr>
              <a:t>Ông Tám nói riêng và mọi công dân nói chung phải có nghĩa vụ gì đối với tài sản nhà nước và lợi ích công cộng?</a:t>
            </a:r>
            <a:endParaRPr/>
          </a:p>
        </p:txBody>
      </p:sp>
      <p:sp>
        <p:nvSpPr>
          <p:cNvPr id="314" name="Google Shape;314;p31"/>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lt2"/>
              </a:buClr>
              <a:buSzPts val="3200"/>
              <a:buFont typeface="Noto Sans Symbols"/>
              <a:buChar char="⮚"/>
            </a:pPr>
            <a:r>
              <a:rPr b="0" i="0" lang="en-US" sz="3200" u="none">
                <a:solidFill>
                  <a:schemeClr val="lt1"/>
                </a:solidFill>
                <a:latin typeface="Arial"/>
                <a:ea typeface="Arial"/>
                <a:cs typeface="Arial"/>
                <a:sym typeface="Arial"/>
              </a:rPr>
              <a:t>Công dân có nghĩa vụ tôn trọng và bảo vệ tài sản nhà nước và lợi ích công cộng</a:t>
            </a:r>
            <a:endParaRPr/>
          </a:p>
          <a:p>
            <a:pPr indent="-342900" lvl="0" marL="342900" rtl="0" algn="l">
              <a:lnSpc>
                <a:spcPct val="90000"/>
              </a:lnSpc>
              <a:spcBef>
                <a:spcPts val="640"/>
              </a:spcBef>
              <a:spcAft>
                <a:spcPts val="0"/>
              </a:spcAft>
              <a:buClr>
                <a:schemeClr val="lt2"/>
              </a:buClr>
              <a:buSzPts val="3200"/>
              <a:buFont typeface="Noto Sans Symbols"/>
              <a:buChar char="❖"/>
            </a:pPr>
            <a:r>
              <a:rPr b="0" i="0" lang="en-US" sz="3200" u="none">
                <a:solidFill>
                  <a:schemeClr val="lt1"/>
                </a:solidFill>
                <a:latin typeface="Arial"/>
                <a:ea typeface="Arial"/>
                <a:cs typeface="Arial"/>
                <a:sym typeface="Arial"/>
              </a:rPr>
              <a:t> Không được xâm phạm ( lấn chiếm, phá hoại hoặc sử dụng vào mục đích cá nhân ) tài sản của Nhà nước và lợi ích công cộng.</a:t>
            </a:r>
            <a:endParaRPr/>
          </a:p>
          <a:p>
            <a:pPr indent="-342900" lvl="0" marL="342900" rtl="0" algn="l">
              <a:lnSpc>
                <a:spcPct val="90000"/>
              </a:lnSpc>
              <a:spcBef>
                <a:spcPts val="640"/>
              </a:spcBef>
              <a:spcAft>
                <a:spcPts val="0"/>
              </a:spcAft>
              <a:buClr>
                <a:schemeClr val="lt2"/>
              </a:buClr>
              <a:buSzPts val="3200"/>
              <a:buFont typeface="Noto Sans Symbols"/>
              <a:buChar char="❖"/>
            </a:pPr>
            <a:r>
              <a:rPr b="0" i="0" lang="en-US" sz="3200" u="none">
                <a:solidFill>
                  <a:schemeClr val="lt1"/>
                </a:solidFill>
                <a:latin typeface="Arial"/>
                <a:ea typeface="Arial"/>
                <a:cs typeface="Arial"/>
                <a:sym typeface="Arial"/>
              </a:rPr>
              <a:t> Khi được Nhà nước giao quản lí, sưr dụng tài sản nhà nươc phải bảo quản, giữ gìn, sử dụng tiết kiệm có hiệu quả, không tham ô, lãng phí.</a:t>
            </a:r>
            <a:endParaRPr/>
          </a:p>
          <a:p>
            <a:pPr indent="-139700" lvl="0" marL="342900" rtl="0" algn="l">
              <a:spcBef>
                <a:spcPts val="640"/>
              </a:spcBef>
              <a:spcAft>
                <a:spcPts val="0"/>
              </a:spcAft>
              <a:buSzPts val="3200"/>
              <a:buFont typeface="Arial"/>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0" st="0"/>
                                            </p:txEl>
                                          </p:spTgt>
                                        </p:tgtEl>
                                        <p:attrNameLst>
                                          <p:attrName>style.visibility</p:attrName>
                                        </p:attrNameLst>
                                      </p:cBhvr>
                                      <p:to>
                                        <p:strVal val="visible"/>
                                      </p:to>
                                    </p:set>
                                    <p:animEffect filter="fade" transition="in">
                                      <p:cBhvr>
                                        <p:cTn dur="500"/>
                                        <p:tgtEl>
                                          <p:spTgt spid="3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1" st="1"/>
                                            </p:txEl>
                                          </p:spTgt>
                                        </p:tgtEl>
                                        <p:attrNameLst>
                                          <p:attrName>style.visibility</p:attrName>
                                        </p:attrNameLst>
                                      </p:cBhvr>
                                      <p:to>
                                        <p:strVal val="visible"/>
                                      </p:to>
                                    </p:set>
                                    <p:animEffect filter="fade" transition="in">
                                      <p:cBhvr>
                                        <p:cTn dur="500"/>
                                        <p:tgtEl>
                                          <p:spTgt spid="3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2" st="2"/>
                                            </p:txEl>
                                          </p:spTgt>
                                        </p:tgtEl>
                                        <p:attrNameLst>
                                          <p:attrName>style.visibility</p:attrName>
                                        </p:attrNameLst>
                                      </p:cBhvr>
                                      <p:to>
                                        <p:strVal val="visible"/>
                                      </p:to>
                                    </p:set>
                                    <p:animEffect filter="fade" transition="in">
                                      <p:cBhvr>
                                        <p:cTn dur="500"/>
                                        <p:tgtEl>
                                          <p:spTgt spid="3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3" st="3"/>
                                            </p:txEl>
                                          </p:spTgt>
                                        </p:tgtEl>
                                        <p:attrNameLst>
                                          <p:attrName>style.visibility</p:attrName>
                                        </p:attrNameLst>
                                      </p:cBhvr>
                                      <p:to>
                                        <p:strVal val="visible"/>
                                      </p:to>
                                    </p:set>
                                    <p:animEffect filter="fade" transition="in">
                                      <p:cBhvr>
                                        <p:cTn dur="500"/>
                                        <p:tgtEl>
                                          <p:spTgt spid="31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32"/>
          <p:cNvPicPr preferRelativeResize="0"/>
          <p:nvPr/>
        </p:nvPicPr>
        <p:blipFill rotWithShape="1">
          <a:blip r:embed="rId3">
            <a:alphaModFix/>
          </a:blip>
          <a:srcRect b="36781" l="16336" r="23533" t="23738"/>
          <a:stretch/>
        </p:blipFill>
        <p:spPr>
          <a:xfrm>
            <a:off x="152400" y="1365250"/>
            <a:ext cx="8686800" cy="4319587"/>
          </a:xfrm>
          <a:prstGeom prst="rect">
            <a:avLst/>
          </a:prstGeom>
          <a:noFill/>
          <a:ln>
            <a:noFill/>
          </a:ln>
        </p:spPr>
      </p:pic>
      <p:sp>
        <p:nvSpPr>
          <p:cNvPr id="320" name="Google Shape;320;p32"/>
          <p:cNvSpPr/>
          <p:nvPr/>
        </p:nvSpPr>
        <p:spPr>
          <a:xfrm>
            <a:off x="2476500" y="533400"/>
            <a:ext cx="4076700" cy="647700"/>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Times New Roman"/>
              </a:rPr>
              <a:t>Bài tập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3"/>
          <p:cNvSpPr txBox="1"/>
          <p:nvPr>
            <p:ph type="title"/>
          </p:nvPr>
        </p:nvSpPr>
        <p:spPr>
          <a:xfrm>
            <a:off x="457200" y="274637"/>
            <a:ext cx="8305800" cy="6278562"/>
          </a:xfrm>
          <a:prstGeom prst="rect">
            <a:avLst/>
          </a:prstGeom>
          <a:noFill/>
          <a:ln>
            <a:noFill/>
          </a:ln>
        </p:spPr>
        <p:txBody>
          <a:bodyPr anchorCtr="0" anchor="ctr" bIns="45700" lIns="91425" spcFirstLastPara="1" rIns="91425" wrap="square" tIns="45700">
            <a:noAutofit/>
          </a:bodyPr>
          <a:lstStyle/>
          <a:p>
            <a:pPr indent="-223520" lvl="0" marL="0" rtl="0" algn="l">
              <a:lnSpc>
                <a:spcPct val="100000"/>
              </a:lnSpc>
              <a:spcBef>
                <a:spcPts val="0"/>
              </a:spcBef>
              <a:spcAft>
                <a:spcPts val="0"/>
              </a:spcAft>
              <a:buClr>
                <a:schemeClr val="lt2"/>
              </a:buClr>
              <a:buSzPts val="3520"/>
              <a:buFont typeface="Noto Sans Symbols"/>
              <a:buChar char="❖"/>
            </a:pPr>
            <a:r>
              <a:rPr b="0" i="0" lang="en-US" sz="4400" u="none">
                <a:solidFill>
                  <a:schemeClr val="lt2"/>
                </a:solidFill>
                <a:latin typeface="Arial"/>
                <a:ea typeface="Arial"/>
                <a:cs typeface="Arial"/>
                <a:sym typeface="Arial"/>
              </a:rPr>
              <a:t> </a:t>
            </a:r>
            <a:r>
              <a:rPr b="0" i="0" lang="en-US" sz="2800" u="none">
                <a:solidFill>
                  <a:schemeClr val="lt2"/>
                </a:solidFill>
                <a:latin typeface="Arial"/>
                <a:ea typeface="Arial"/>
                <a:cs typeface="Arial"/>
                <a:sym typeface="Arial"/>
              </a:rPr>
              <a:t>Việc các bạn lớp 8B đá bóng trong sân trường là sai với nội quy của nhà trường là không được đá bóng trong sân trường vì xung quanh sân trường là những dãy nhà lớp học.</a:t>
            </a:r>
            <a:br>
              <a:rPr b="0" i="0" lang="en-US" sz="2800" u="none">
                <a:solidFill>
                  <a:schemeClr val="lt2"/>
                </a:solidFill>
                <a:latin typeface="Arial"/>
                <a:ea typeface="Arial"/>
                <a:cs typeface="Arial"/>
                <a:sym typeface="Arial"/>
              </a:rPr>
            </a:br>
            <a:r>
              <a:rPr b="0" i="0" lang="en-US" sz="2800" u="none">
                <a:solidFill>
                  <a:schemeClr val="lt2"/>
                </a:solidFill>
                <a:latin typeface="Arial"/>
                <a:ea typeface="Arial"/>
                <a:cs typeface="Arial"/>
                <a:sym typeface="Arial"/>
              </a:rPr>
              <a:t>* Khi Hùng sút bóng làm vữ cửa kính là hùng đã làm hỏng tài sản nhà trường, Hùng và các bạn phải có trách nhiệm trước việc làm của mình nhưng lại bỏ chạy trốn đẻ tránh trách nhiệm là sai. Các bạn lớp 8B phải tự kiểm điểm, nhận lỗi vì hành vi của mình và có trách nhiêm bồi thường cho nhà trường.</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20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4"/>
          <p:cNvSpPr txBox="1"/>
          <p:nvPr>
            <p:ph type="title"/>
          </p:nvPr>
        </p:nvSpPr>
        <p:spPr>
          <a:xfrm>
            <a:off x="457200" y="228600"/>
            <a:ext cx="8229600" cy="1447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2800"/>
              <a:buFont typeface="Arial"/>
              <a:buNone/>
            </a:pPr>
            <a:r>
              <a:rPr b="0" i="0" lang="en-US" sz="2800" u="none">
                <a:solidFill>
                  <a:schemeClr val="lt2"/>
                </a:solidFill>
                <a:latin typeface="Arial"/>
                <a:ea typeface="Arial"/>
                <a:cs typeface="Arial"/>
                <a:sym typeface="Arial"/>
              </a:rPr>
              <a:t>Em cho biết trách nhiệm của học sinh phải làm gì đẻ tôn trọng và bảo vệ tài sản của nhà nước và lợi ích công cộng?</a:t>
            </a:r>
            <a:br>
              <a:rPr b="0" i="0" lang="en-US" sz="2400" u="none">
                <a:solidFill>
                  <a:schemeClr val="lt2"/>
                </a:solidFill>
                <a:latin typeface="Arial"/>
                <a:ea typeface="Arial"/>
                <a:cs typeface="Arial"/>
                <a:sym typeface="Arial"/>
              </a:rPr>
            </a:br>
            <a:endParaRPr/>
          </a:p>
        </p:txBody>
      </p:sp>
      <p:sp>
        <p:nvSpPr>
          <p:cNvPr id="331" name="Google Shape;331;p34"/>
          <p:cNvSpPr txBox="1"/>
          <p:nvPr>
            <p:ph idx="1" type="body"/>
          </p:nvPr>
        </p:nvSpPr>
        <p:spPr>
          <a:xfrm>
            <a:off x="609600" y="1752600"/>
            <a:ext cx="8077200" cy="3810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2800"/>
              <a:buFont typeface="Noto Sans Symbols"/>
              <a:buChar char="⮚"/>
            </a:pPr>
            <a:r>
              <a:rPr b="0" i="0" lang="en-US" sz="2800" u="none">
                <a:solidFill>
                  <a:schemeClr val="lt1"/>
                </a:solidFill>
                <a:latin typeface="Arial"/>
                <a:ea typeface="Arial"/>
                <a:cs typeface="Arial"/>
                <a:sym typeface="Arial"/>
              </a:rPr>
              <a:t>Cần được thể hiện ngay trong sinh hoạt hằng ngày:</a:t>
            </a:r>
            <a:endParaRPr/>
          </a:p>
          <a:p>
            <a:pPr indent="-342900" lvl="0" marL="342900" rtl="0" algn="l">
              <a:lnSpc>
                <a:spcPct val="100000"/>
              </a:lnSpc>
              <a:spcBef>
                <a:spcPts val="560"/>
              </a:spcBef>
              <a:spcAft>
                <a:spcPts val="0"/>
              </a:spcAft>
              <a:buClr>
                <a:schemeClr val="lt2"/>
              </a:buClr>
              <a:buSzPts val="2800"/>
              <a:buFont typeface="Arial"/>
              <a:buChar char="•"/>
            </a:pPr>
            <a:r>
              <a:rPr b="0" i="0" lang="en-US" sz="2800" u="none">
                <a:solidFill>
                  <a:schemeClr val="lt1"/>
                </a:solidFill>
                <a:latin typeface="Arial"/>
                <a:ea typeface="Arial"/>
                <a:cs typeface="Arial"/>
                <a:sym typeface="Arial"/>
              </a:rPr>
              <a:t> Không vứt rác bừa bãi;</a:t>
            </a:r>
            <a:endParaRPr/>
          </a:p>
          <a:p>
            <a:pPr indent="-342900" lvl="0" marL="342900" rtl="0" algn="l">
              <a:lnSpc>
                <a:spcPct val="100000"/>
              </a:lnSpc>
              <a:spcBef>
                <a:spcPts val="560"/>
              </a:spcBef>
              <a:spcAft>
                <a:spcPts val="0"/>
              </a:spcAft>
              <a:buClr>
                <a:schemeClr val="lt2"/>
              </a:buClr>
              <a:buSzPts val="2800"/>
              <a:buFont typeface="Arial"/>
              <a:buChar char="•"/>
            </a:pPr>
            <a:r>
              <a:rPr b="0" i="0" lang="en-US" sz="2800" u="none">
                <a:solidFill>
                  <a:schemeClr val="lt1"/>
                </a:solidFill>
                <a:latin typeface="Arial"/>
                <a:ea typeface="Arial"/>
                <a:cs typeface="Arial"/>
                <a:sym typeface="Arial"/>
              </a:rPr>
              <a:t>Tiết kiệm điện nước;</a:t>
            </a:r>
            <a:endParaRPr/>
          </a:p>
          <a:p>
            <a:pPr indent="-342900" lvl="0" marL="342900" rtl="0" algn="l">
              <a:lnSpc>
                <a:spcPct val="100000"/>
              </a:lnSpc>
              <a:spcBef>
                <a:spcPts val="560"/>
              </a:spcBef>
              <a:spcAft>
                <a:spcPts val="0"/>
              </a:spcAft>
              <a:buClr>
                <a:schemeClr val="lt2"/>
              </a:buClr>
              <a:buSzPts val="2800"/>
              <a:buFont typeface="Arial"/>
              <a:buChar char="•"/>
            </a:pPr>
            <a:r>
              <a:rPr b="0" i="0" lang="en-US" sz="2800" u="none">
                <a:solidFill>
                  <a:schemeClr val="lt1"/>
                </a:solidFill>
                <a:latin typeface="Arial"/>
                <a:ea typeface="Arial"/>
                <a:cs typeface="Arial"/>
                <a:sym typeface="Arial"/>
              </a:rPr>
              <a:t>Xây dựng ý thức giữ gìn vệ sinh, môi trường;</a:t>
            </a:r>
            <a:endParaRPr/>
          </a:p>
          <a:p>
            <a:pPr indent="-342900" lvl="0" marL="342900" rtl="0" algn="l">
              <a:lnSpc>
                <a:spcPct val="100000"/>
              </a:lnSpc>
              <a:spcBef>
                <a:spcPts val="560"/>
              </a:spcBef>
              <a:spcAft>
                <a:spcPts val="0"/>
              </a:spcAft>
              <a:buClr>
                <a:schemeClr val="lt2"/>
              </a:buClr>
              <a:buSzPts val="2800"/>
              <a:buFont typeface="Arial"/>
              <a:buChar char="•"/>
            </a:pPr>
            <a:r>
              <a:rPr b="0" i="0" lang="en-US" sz="2800" u="none">
                <a:solidFill>
                  <a:schemeClr val="lt1"/>
                </a:solidFill>
                <a:latin typeface="Arial"/>
                <a:ea typeface="Arial"/>
                <a:cs typeface="Arial"/>
                <a:sym typeface="Arial"/>
              </a:rPr>
              <a:t>Bảo vệ tài sản của lớp của trường ( Bàn, ghế, quạt, điện, đồ dùng dạy học…)</a:t>
            </a:r>
            <a:endParaRPr/>
          </a:p>
          <a:p>
            <a:pPr indent="-342900" lvl="0" marL="342900" rtl="0" algn="l">
              <a:lnSpc>
                <a:spcPct val="100000"/>
              </a:lnSpc>
              <a:spcBef>
                <a:spcPts val="560"/>
              </a:spcBef>
              <a:spcAft>
                <a:spcPts val="0"/>
              </a:spcAft>
              <a:buClr>
                <a:schemeClr val="lt2"/>
              </a:buClr>
              <a:buSzPts val="2800"/>
              <a:buFont typeface="Arial"/>
              <a:buChar char="•"/>
            </a:pPr>
            <a:r>
              <a:rPr b="0" i="0" lang="en-US" sz="2800" u="none">
                <a:solidFill>
                  <a:schemeClr val="lt1"/>
                </a:solidFill>
                <a:latin typeface="Arial"/>
                <a:ea typeface="Arial"/>
                <a:cs typeface="Arial"/>
                <a:sym typeface="Arial"/>
              </a:rPr>
              <a:t>Đấu tranh với các hành vi xâm phạm hoặc làm thiệt hại đến tài sản nhà nước.</a:t>
            </a:r>
            <a:endParaRPr/>
          </a:p>
        </p:txBody>
      </p:sp>
    </p:spTree>
  </p:cSld>
  <p:clrMapOvr>
    <a:masterClrMapping/>
  </p:clrMapOvr>
  <p:transition spd="slow">
    <p:spli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0" st="0"/>
                                            </p:txEl>
                                          </p:spTgt>
                                        </p:tgtEl>
                                        <p:attrNameLst>
                                          <p:attrName>style.visibility</p:attrName>
                                        </p:attrNameLst>
                                      </p:cBhvr>
                                      <p:to>
                                        <p:strVal val="visible"/>
                                      </p:to>
                                    </p:set>
                                    <p:animEffect filter="fade" transition="in">
                                      <p:cBhvr>
                                        <p:cTn dur="1000"/>
                                        <p:tgtEl>
                                          <p:spTgt spid="3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1" st="1"/>
                                            </p:txEl>
                                          </p:spTgt>
                                        </p:tgtEl>
                                        <p:attrNameLst>
                                          <p:attrName>style.visibility</p:attrName>
                                        </p:attrNameLst>
                                      </p:cBhvr>
                                      <p:to>
                                        <p:strVal val="visible"/>
                                      </p:to>
                                    </p:set>
                                    <p:animEffect filter="fade" transition="in">
                                      <p:cBhvr>
                                        <p:cTn dur="1000"/>
                                        <p:tgtEl>
                                          <p:spTgt spid="3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2" st="2"/>
                                            </p:txEl>
                                          </p:spTgt>
                                        </p:tgtEl>
                                        <p:attrNameLst>
                                          <p:attrName>style.visibility</p:attrName>
                                        </p:attrNameLst>
                                      </p:cBhvr>
                                      <p:to>
                                        <p:strVal val="visible"/>
                                      </p:to>
                                    </p:set>
                                    <p:animEffect filter="fade" transition="in">
                                      <p:cBhvr>
                                        <p:cTn dur="1000"/>
                                        <p:tgtEl>
                                          <p:spTgt spid="3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3" st="3"/>
                                            </p:txEl>
                                          </p:spTgt>
                                        </p:tgtEl>
                                        <p:attrNameLst>
                                          <p:attrName>style.visibility</p:attrName>
                                        </p:attrNameLst>
                                      </p:cBhvr>
                                      <p:to>
                                        <p:strVal val="visible"/>
                                      </p:to>
                                    </p:set>
                                    <p:animEffect filter="fade" transition="in">
                                      <p:cBhvr>
                                        <p:cTn dur="1000"/>
                                        <p:tgtEl>
                                          <p:spTgt spid="3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4" st="4"/>
                                            </p:txEl>
                                          </p:spTgt>
                                        </p:tgtEl>
                                        <p:attrNameLst>
                                          <p:attrName>style.visibility</p:attrName>
                                        </p:attrNameLst>
                                      </p:cBhvr>
                                      <p:to>
                                        <p:strVal val="visible"/>
                                      </p:to>
                                    </p:set>
                                    <p:animEffect filter="fade" transition="in">
                                      <p:cBhvr>
                                        <p:cTn dur="1000"/>
                                        <p:tgtEl>
                                          <p:spTgt spid="33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5" st="5"/>
                                            </p:txEl>
                                          </p:spTgt>
                                        </p:tgtEl>
                                        <p:attrNameLst>
                                          <p:attrName>style.visibility</p:attrName>
                                        </p:attrNameLst>
                                      </p:cBhvr>
                                      <p:to>
                                        <p:strVal val="visible"/>
                                      </p:to>
                                    </p:set>
                                    <p:animEffect filter="fade" transition="in">
                                      <p:cBhvr>
                                        <p:cTn dur="1000"/>
                                        <p:tgtEl>
                                          <p:spTgt spid="33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0011" id="336" name="Google Shape;336;p35"/>
          <p:cNvPicPr preferRelativeResize="0"/>
          <p:nvPr/>
        </p:nvPicPr>
        <p:blipFill rotWithShape="1">
          <a:blip r:embed="rId3">
            <a:alphaModFix/>
          </a:blip>
          <a:srcRect b="0" l="0" r="0" t="0"/>
          <a:stretch/>
        </p:blipFill>
        <p:spPr>
          <a:xfrm>
            <a:off x="838200" y="914400"/>
            <a:ext cx="7467600" cy="5665787"/>
          </a:xfrm>
          <a:prstGeom prst="rect">
            <a:avLst/>
          </a:prstGeom>
          <a:noFill/>
          <a:ln>
            <a:noFill/>
          </a:ln>
        </p:spPr>
      </p:pic>
      <p:sp>
        <p:nvSpPr>
          <p:cNvPr id="337" name="Google Shape;337;p35"/>
          <p:cNvSpPr/>
          <p:nvPr/>
        </p:nvSpPr>
        <p:spPr>
          <a:xfrm>
            <a:off x="2209800" y="228600"/>
            <a:ext cx="4724400" cy="647700"/>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Times New Roman"/>
              </a:rPr>
              <a:t>Giữ gìn vệ sinh trường lớp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6"/>
          <p:cNvSpPr/>
          <p:nvPr/>
        </p:nvSpPr>
        <p:spPr>
          <a:xfrm>
            <a:off x="152400" y="2209800"/>
            <a:ext cx="533400" cy="533400"/>
          </a:xfrm>
          <a:prstGeom prst="ellipse">
            <a:avLst/>
          </a:prstGeom>
          <a:solidFill>
            <a:srgbClr val="FF00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43" name="Google Shape;343;p36"/>
          <p:cNvSpPr/>
          <p:nvPr/>
        </p:nvSpPr>
        <p:spPr>
          <a:xfrm>
            <a:off x="152400" y="2819400"/>
            <a:ext cx="533400" cy="533400"/>
          </a:xfrm>
          <a:prstGeom prst="ellipse">
            <a:avLst/>
          </a:prstGeom>
          <a:solidFill>
            <a:srgbClr val="FF00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44" name="Google Shape;344;p36"/>
          <p:cNvSpPr/>
          <p:nvPr/>
        </p:nvSpPr>
        <p:spPr>
          <a:xfrm>
            <a:off x="152400" y="3429000"/>
            <a:ext cx="533400" cy="533400"/>
          </a:xfrm>
          <a:prstGeom prst="ellipse">
            <a:avLst/>
          </a:prstGeom>
          <a:solidFill>
            <a:srgbClr val="FF00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45" name="Google Shape;345;p36"/>
          <p:cNvSpPr/>
          <p:nvPr/>
        </p:nvSpPr>
        <p:spPr>
          <a:xfrm>
            <a:off x="152400" y="4038600"/>
            <a:ext cx="533400" cy="533400"/>
          </a:xfrm>
          <a:prstGeom prst="ellipse">
            <a:avLst/>
          </a:prstGeom>
          <a:solidFill>
            <a:srgbClr val="FF00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46" name="Google Shape;346;p36"/>
          <p:cNvSpPr txBox="1"/>
          <p:nvPr/>
        </p:nvSpPr>
        <p:spPr>
          <a:xfrm>
            <a:off x="0" y="609600"/>
            <a:ext cx="9144000" cy="14462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3300"/>
              </a:buClr>
              <a:buSzPts val="3200"/>
              <a:buFont typeface="Arial"/>
              <a:buNone/>
            </a:pPr>
            <a:r>
              <a:rPr b="1" i="0" lang="en-US" sz="3200" u="none">
                <a:solidFill>
                  <a:srgbClr val="FF3300"/>
                </a:solidFill>
                <a:latin typeface="Arial"/>
                <a:ea typeface="Arial"/>
                <a:cs typeface="Arial"/>
                <a:sym typeface="Arial"/>
              </a:rPr>
              <a:t>	</a:t>
            </a:r>
            <a:r>
              <a:rPr b="1" i="0" lang="en-US" sz="2800" u="none">
                <a:solidFill>
                  <a:srgbClr val="FF3300"/>
                </a:solidFill>
                <a:latin typeface="Arial"/>
                <a:ea typeface="Arial"/>
                <a:cs typeface="Arial"/>
                <a:sym typeface="Arial"/>
              </a:rPr>
              <a:t>Xác định việc làm thể hiện nghĩa vụ tôn trọng bảo vệ tài sản Nhà nước và lợi ích công cộng của học sinh?</a:t>
            </a:r>
            <a:endParaRPr/>
          </a:p>
        </p:txBody>
      </p:sp>
      <p:sp>
        <p:nvSpPr>
          <p:cNvPr id="347" name="Google Shape;347;p36"/>
          <p:cNvSpPr txBox="1"/>
          <p:nvPr/>
        </p:nvSpPr>
        <p:spPr>
          <a:xfrm>
            <a:off x="215900" y="2249487"/>
            <a:ext cx="8991600" cy="34655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2600"/>
              <a:buFont typeface="Arial"/>
              <a:buNone/>
            </a:pPr>
            <a:r>
              <a:rPr b="1" i="0" lang="en-US" sz="2600" u="none">
                <a:solidFill>
                  <a:schemeClr val="lt1"/>
                </a:solidFill>
                <a:latin typeface="Arial"/>
                <a:ea typeface="Arial"/>
                <a:cs typeface="Arial"/>
                <a:sym typeface="Arial"/>
              </a:rPr>
              <a:t>A</a:t>
            </a:r>
            <a:r>
              <a:rPr b="1" i="0" lang="en-US" sz="2600" u="none">
                <a:solidFill>
                  <a:srgbClr val="0000FF"/>
                </a:solidFill>
                <a:latin typeface="Arial"/>
                <a:ea typeface="Arial"/>
                <a:cs typeface="Arial"/>
                <a:sym typeface="Arial"/>
              </a:rPr>
              <a:t>. </a:t>
            </a:r>
            <a:r>
              <a:rPr b="1" i="0" lang="en-US" sz="2600" u="none">
                <a:solidFill>
                  <a:schemeClr val="lt1"/>
                </a:solidFill>
                <a:latin typeface="Arial"/>
                <a:ea typeface="Arial"/>
                <a:cs typeface="Arial"/>
                <a:sym typeface="Arial"/>
              </a:rPr>
              <a:t>Bảo vệ giữ gìn tài sản của Nhà trường.</a:t>
            </a:r>
            <a:endParaRPr/>
          </a:p>
          <a:p>
            <a:pPr indent="0" lvl="0" marL="0" marR="0" rtl="0" algn="just">
              <a:lnSpc>
                <a:spcPct val="100000"/>
              </a:lnSpc>
              <a:spcBef>
                <a:spcPts val="1300"/>
              </a:spcBef>
              <a:spcAft>
                <a:spcPts val="0"/>
              </a:spcAft>
              <a:buClr>
                <a:schemeClr val="lt1"/>
              </a:buClr>
              <a:buSzPts val="2600"/>
              <a:buFont typeface="Arial"/>
              <a:buNone/>
            </a:pPr>
            <a:r>
              <a:rPr b="1" i="0" lang="en-US" sz="2600" u="none">
                <a:solidFill>
                  <a:schemeClr val="lt1"/>
                </a:solidFill>
                <a:latin typeface="Arial"/>
                <a:ea typeface="Arial"/>
                <a:cs typeface="Arial"/>
                <a:sym typeface="Arial"/>
              </a:rPr>
              <a:t>B. Không lãng phí điện nước.</a:t>
            </a:r>
            <a:endParaRPr/>
          </a:p>
          <a:p>
            <a:pPr indent="0" lvl="0" marL="0" marR="0" rtl="0" algn="just">
              <a:lnSpc>
                <a:spcPct val="100000"/>
              </a:lnSpc>
              <a:spcBef>
                <a:spcPts val="1300"/>
              </a:spcBef>
              <a:spcAft>
                <a:spcPts val="0"/>
              </a:spcAft>
              <a:buClr>
                <a:schemeClr val="lt1"/>
              </a:buClr>
              <a:buSzPts val="2600"/>
              <a:buFont typeface="Arial"/>
              <a:buNone/>
            </a:pPr>
            <a:r>
              <a:rPr b="1" i="0" lang="en-US" sz="2600" u="none">
                <a:solidFill>
                  <a:schemeClr val="lt1"/>
                </a:solidFill>
                <a:latin typeface="Arial"/>
                <a:ea typeface="Arial"/>
                <a:cs typeface="Arial"/>
                <a:sym typeface="Arial"/>
              </a:rPr>
              <a:t>C. Không hái hoa trong công viên.</a:t>
            </a:r>
            <a:endParaRPr/>
          </a:p>
          <a:p>
            <a:pPr indent="0" lvl="0" marL="0" marR="0" rtl="0" algn="just">
              <a:lnSpc>
                <a:spcPct val="100000"/>
              </a:lnSpc>
              <a:spcBef>
                <a:spcPts val="1300"/>
              </a:spcBef>
              <a:spcAft>
                <a:spcPts val="0"/>
              </a:spcAft>
              <a:buClr>
                <a:schemeClr val="lt1"/>
              </a:buClr>
              <a:buSzPts val="2600"/>
              <a:buFont typeface="Arial"/>
              <a:buNone/>
            </a:pPr>
            <a:r>
              <a:rPr b="1" i="0" lang="en-US" sz="2600" u="none">
                <a:solidFill>
                  <a:schemeClr val="lt1"/>
                </a:solidFill>
                <a:latin typeface="Arial"/>
                <a:ea typeface="Arial"/>
                <a:cs typeface="Arial"/>
                <a:sym typeface="Arial"/>
              </a:rPr>
              <a:t>D. Tuyên truyền ý thức bảo vệ môi trường.</a:t>
            </a:r>
            <a:endParaRPr/>
          </a:p>
          <a:p>
            <a:pPr indent="0" lvl="0" marL="0" marR="0" rtl="0" algn="just">
              <a:lnSpc>
                <a:spcPct val="100000"/>
              </a:lnSpc>
              <a:spcBef>
                <a:spcPts val="1300"/>
              </a:spcBef>
              <a:spcAft>
                <a:spcPts val="0"/>
              </a:spcAft>
              <a:buClr>
                <a:schemeClr val="lt1"/>
              </a:buClr>
              <a:buSzPts val="2600"/>
              <a:buFont typeface="Arial"/>
              <a:buNone/>
            </a:pPr>
            <a:r>
              <a:rPr b="1" i="0" lang="en-US" sz="2600" u="none">
                <a:solidFill>
                  <a:schemeClr val="lt1"/>
                </a:solidFill>
                <a:latin typeface="Arial"/>
                <a:ea typeface="Arial"/>
                <a:cs typeface="Arial"/>
                <a:sym typeface="Arial"/>
              </a:rPr>
              <a:t>E. Vứt rác bừa bãi nơi công viên.</a:t>
            </a:r>
            <a:endParaRPr/>
          </a:p>
          <a:p>
            <a:pPr indent="0" lvl="0" marL="0" marR="0" rtl="0" algn="just">
              <a:lnSpc>
                <a:spcPct val="100000"/>
              </a:lnSpc>
              <a:spcBef>
                <a:spcPts val="1300"/>
              </a:spcBef>
              <a:spcAft>
                <a:spcPts val="0"/>
              </a:spcAft>
              <a:buClr>
                <a:schemeClr val="lt1"/>
              </a:buClr>
              <a:buSzPts val="2600"/>
              <a:buFont typeface="Arial"/>
              <a:buNone/>
            </a:pPr>
            <a:r>
              <a:rPr b="1" i="0" lang="en-US" sz="2600" u="none">
                <a:solidFill>
                  <a:schemeClr val="lt1"/>
                </a:solidFill>
                <a:latin typeface="Arial"/>
                <a:ea typeface="Arial"/>
                <a:cs typeface="Arial"/>
                <a:sym typeface="Arial"/>
              </a:rPr>
              <a:t>G. Nhổ cây cảnh trong khuôn viên của trường về trồng.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nvSpPr>
        <p:spPr>
          <a:xfrm>
            <a:off x="838200" y="2286000"/>
            <a:ext cx="8077200" cy="21018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400"/>
              <a:buFont typeface="Times New Roman"/>
              <a:buNone/>
            </a:pPr>
            <a:r>
              <a:rPr b="1" i="0" lang="en-US" sz="4400" u="none">
                <a:solidFill>
                  <a:schemeClr val="lt1"/>
                </a:solidFill>
                <a:latin typeface="Times New Roman"/>
                <a:ea typeface="Times New Roman"/>
                <a:cs typeface="Times New Roman"/>
                <a:sym typeface="Times New Roman"/>
              </a:rPr>
              <a:t>Em kể tên một số tài sản của  nhà nước hoặc tập thể mà em biết?</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8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5"/>
          <p:cNvPicPr preferRelativeResize="0"/>
          <p:nvPr>
            <p:ph idx="1" type="body"/>
          </p:nvPr>
        </p:nvPicPr>
        <p:blipFill rotWithShape="1">
          <a:blip r:embed="rId3">
            <a:alphaModFix/>
          </a:blip>
          <a:srcRect b="34310" l="18554" r="23397" t="23738"/>
          <a:stretch/>
        </p:blipFill>
        <p:spPr>
          <a:xfrm>
            <a:off x="609600" y="685800"/>
            <a:ext cx="7696200" cy="499745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6"/>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000"/>
              <a:buFont typeface="Arial"/>
              <a:buNone/>
            </a:pPr>
            <a:r>
              <a:rPr b="0" i="0" lang="en-US" sz="4000" u="none">
                <a:solidFill>
                  <a:schemeClr val="lt2"/>
                </a:solidFill>
                <a:latin typeface="Arial"/>
                <a:ea typeface="Arial"/>
                <a:cs typeface="Arial"/>
                <a:sym typeface="Arial"/>
              </a:rPr>
              <a:t>Những tài sản của nhà nước thuộc quyền sở hữu của ai?</a:t>
            </a:r>
            <a:endParaRPr/>
          </a:p>
        </p:txBody>
      </p:sp>
      <p:sp>
        <p:nvSpPr>
          <p:cNvPr id="163" name="Google Shape;163;p6"/>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Những tài sản của nhà nước thuộc quyền sở hữu của toàn dân</a:t>
            </a:r>
            <a:endParaRPr/>
          </a:p>
        </p:txBody>
      </p:sp>
    </p:spTree>
  </p:cSld>
  <p:clrMapOvr>
    <a:masterClrMapping/>
  </p:clrMapOvr>
  <p:transition spd="slow">
    <p:blinds/>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2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2000"/>
                                        <p:tgtEl>
                                          <p:spTgt spid="16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000"/>
              <a:buFont typeface="Arial"/>
              <a:buNone/>
            </a:pPr>
            <a:r>
              <a:rPr b="0" i="0" lang="en-US" sz="4000" u="none">
                <a:solidFill>
                  <a:schemeClr val="lt2"/>
                </a:solidFill>
                <a:latin typeface="Arial"/>
                <a:ea typeface="Arial"/>
                <a:cs typeface="Arial"/>
                <a:sym typeface="Arial"/>
              </a:rPr>
              <a:t>Do ai quản lí sử dụng và định đoạt?</a:t>
            </a:r>
            <a:endParaRPr/>
          </a:p>
        </p:txBody>
      </p:sp>
      <p:sp>
        <p:nvSpPr>
          <p:cNvPr id="169" name="Google Shape;169;p7"/>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Tài sản nhà nước thuộc quyền sở hữu của toàn dân do nhà nước chịu trách nhiệm quản lí .</a:t>
            </a:r>
            <a:endParaRPr/>
          </a:p>
          <a:p>
            <a:pPr indent="-342900" lvl="0" marL="342900" rtl="0" algn="l">
              <a:lnSpc>
                <a:spcPct val="100000"/>
              </a:lnSpc>
              <a:spcBef>
                <a:spcPts val="640"/>
              </a:spcBef>
              <a:spcAft>
                <a:spcPts val="0"/>
              </a:spcAft>
              <a:buClr>
                <a:schemeClr val="lt2"/>
              </a:buClr>
              <a:buSzPts val="3200"/>
              <a:buFont typeface="Arial"/>
              <a:buChar char="•"/>
            </a:pPr>
            <a:r>
              <a:rPr b="0" i="0" lang="en-US" sz="3200" u="none">
                <a:solidFill>
                  <a:schemeClr val="lt1"/>
                </a:solidFill>
                <a:latin typeface="Arial"/>
                <a:ea typeface="Arial"/>
                <a:cs typeface="Arial"/>
                <a:sym typeface="Arial"/>
              </a:rPr>
              <a:t>(Theo điều 17 hiến pháp 1992)</a:t>
            </a:r>
            <a:endParaRPr/>
          </a:p>
          <a:p>
            <a:pPr indent="-139700" lvl="0" marL="342900" rtl="0" algn="l">
              <a:spcBef>
                <a:spcPts val="640"/>
              </a:spcBef>
              <a:spcAft>
                <a:spcPts val="0"/>
              </a:spcAft>
              <a:buSzPts val="3200"/>
              <a:buFont typeface="Arial"/>
              <a:buNone/>
            </a:pPr>
            <a:r>
              <a:t/>
            </a:r>
            <a:endParaRPr b="0" i="0" sz="3200" u="none">
              <a:solidFill>
                <a:schemeClr val="lt1"/>
              </a:solidFill>
              <a:latin typeface="Arial"/>
              <a:ea typeface="Arial"/>
              <a:cs typeface="Arial"/>
              <a:sym typeface="Arial"/>
            </a:endParaRPr>
          </a:p>
        </p:txBody>
      </p:sp>
    </p:spTree>
  </p:cSld>
  <p:clrMapOvr>
    <a:masterClrMapping/>
  </p:clrMapOvr>
  <p:transition spd="slow">
    <p:diamond/>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800"/>
                                        <p:tgtEl>
                                          <p:spTgt spid="16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10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1000"/>
                                        <p:tgtEl>
                                          <p:spTgt spid="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1000"/>
                                        <p:tgtEl>
                                          <p:spTgt spid="16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txBox="1"/>
          <p:nvPr/>
        </p:nvSpPr>
        <p:spPr>
          <a:xfrm>
            <a:off x="228600" y="3352800"/>
            <a:ext cx="8610600" cy="14319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FF"/>
              </a:buClr>
              <a:buSzPts val="4400"/>
              <a:buFont typeface="Arial"/>
              <a:buNone/>
            </a:pPr>
            <a:r>
              <a:rPr b="1" i="0" lang="en-US" sz="4400" u="none">
                <a:solidFill>
                  <a:srgbClr val="0000FF"/>
                </a:solidFill>
                <a:latin typeface="Arial"/>
                <a:ea typeface="Arial"/>
                <a:cs typeface="Arial"/>
                <a:sym typeface="Arial"/>
              </a:rPr>
              <a:t>   </a:t>
            </a:r>
            <a:r>
              <a:rPr b="1" i="0" lang="en-US" sz="4400" u="none">
                <a:solidFill>
                  <a:schemeClr val="lt1"/>
                </a:solidFill>
                <a:latin typeface="Arial"/>
                <a:ea typeface="Arial"/>
                <a:cs typeface="Arial"/>
                <a:sym typeface="Arial"/>
              </a:rPr>
              <a:t>Kể tên vài tài sản Nhà nước có ở địa phương</a:t>
            </a:r>
            <a:r>
              <a:rPr b="1" i="0" lang="en-US" sz="4400" u="none">
                <a:solidFill>
                  <a:srgbClr val="FF3300"/>
                </a:solidFill>
                <a:latin typeface="Arial"/>
                <a:ea typeface="Arial"/>
                <a:cs typeface="Arial"/>
                <a:sym typeface="Arial"/>
              </a:rPr>
              <a:t>?</a:t>
            </a:r>
            <a:endParaRPr/>
          </a:p>
        </p:txBody>
      </p:sp>
      <p:sp>
        <p:nvSpPr>
          <p:cNvPr id="175" name="Google Shape;175;p8"/>
          <p:cNvSpPr txBox="1"/>
          <p:nvPr/>
        </p:nvSpPr>
        <p:spPr>
          <a:xfrm>
            <a:off x="304800" y="1371600"/>
            <a:ext cx="8534400" cy="14319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FF"/>
              </a:buClr>
              <a:buSzPts val="4400"/>
              <a:buFont typeface="Arial"/>
              <a:buNone/>
            </a:pPr>
            <a:r>
              <a:rPr b="1" i="0" lang="en-US" sz="4400" u="none">
                <a:solidFill>
                  <a:srgbClr val="0000FF"/>
                </a:solidFill>
                <a:latin typeface="Arial"/>
                <a:ea typeface="Arial"/>
                <a:cs typeface="Arial"/>
                <a:sym typeface="Arial"/>
              </a:rPr>
              <a:t>   </a:t>
            </a:r>
            <a:r>
              <a:rPr b="1" i="0" lang="en-US" sz="4400" u="none">
                <a:solidFill>
                  <a:srgbClr val="FF3300"/>
                </a:solidFill>
                <a:latin typeface="Arial"/>
                <a:ea typeface="Arial"/>
                <a:cs typeface="Arial"/>
                <a:sym typeface="Arial"/>
              </a:rPr>
              <a:t>?</a:t>
            </a:r>
            <a:r>
              <a:rPr b="1" i="0" lang="en-US" sz="4400" u="none">
                <a:solidFill>
                  <a:srgbClr val="0000FF"/>
                </a:solidFill>
                <a:latin typeface="Arial"/>
                <a:ea typeface="Arial"/>
                <a:cs typeface="Arial"/>
                <a:sym typeface="Arial"/>
              </a:rPr>
              <a:t> </a:t>
            </a:r>
            <a:r>
              <a:rPr b="1" i="0" lang="en-US" sz="4400" u="none">
                <a:solidFill>
                  <a:schemeClr val="lt1"/>
                </a:solidFill>
                <a:latin typeface="Arial"/>
                <a:ea typeface="Arial"/>
                <a:cs typeface="Arial"/>
                <a:sym typeface="Arial"/>
              </a:rPr>
              <a:t>Hãy kể những công trình lợi ích công cộng mà em biết?</a:t>
            </a:r>
            <a:endParaRPr/>
          </a:p>
        </p:txBody>
      </p:sp>
    </p:spTree>
  </p:cSld>
  <p:clrMapOvr>
    <a:masterClrMapping/>
  </p:clrMapOvr>
  <p:transition spd="slow">
    <p:circl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8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75"/>
                                        </p:tgtEl>
                                      </p:cBhvr>
                                    </p:animEffect>
                                    <p:set>
                                      <p:cBhvr>
                                        <p:cTn dur="1" fill="hold">
                                          <p:stCondLst>
                                            <p:cond delay="1000"/>
                                          </p:stCondLst>
                                        </p:cTn>
                                        <p:tgtEl>
                                          <p:spTgt spid="175"/>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8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1" name="Google Shape;181;p9"/>
          <p:cNvSpPr/>
          <p:nvPr/>
        </p:nvSpPr>
        <p:spPr>
          <a:xfrm>
            <a:off x="6324600" y="152400"/>
            <a:ext cx="2133600" cy="533400"/>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Times New Roman"/>
              </a:rPr>
              <a:t>Đất đai </a:t>
            </a:r>
          </a:p>
        </p:txBody>
      </p:sp>
      <p:sp>
        <p:nvSpPr>
          <p:cNvPr id="182" name="Google Shape;182;p9"/>
          <p:cNvSpPr/>
          <p:nvPr/>
        </p:nvSpPr>
        <p:spPr>
          <a:xfrm>
            <a:off x="127000" y="2660650"/>
            <a:ext cx="8763000" cy="1181100"/>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gradFill>
                  <a:gsLst>
                    <a:gs pos="0">
                      <a:srgbClr val="FFFF00"/>
                    </a:gs>
                    <a:gs pos="100000">
                      <a:srgbClr val="FF9933"/>
                    </a:gs>
                  </a:gsLst>
                  <a:path path="circle">
                    <a:fillToRect b="50%" l="50%" r="50%" t="50%"/>
                  </a:path>
                  <a:tileRect/>
                </a:gradFill>
                <a:latin typeface="Times New Roman"/>
              </a:rPr>
              <a:t>HÃY QUAN SÁT CÁC HÌNH ẢNH SAU </a:t>
            </a:r>
          </a:p>
        </p:txBody>
      </p:sp>
    </p:spTree>
  </p:cSld>
  <p:clrMapOvr>
    <a:masterClrMapping/>
  </p:clrMapOvr>
  <p:transition spd="slow">
    <p:checke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2"/>
                                        </p:tgtEl>
                                      </p:cBhvr>
                                    </p:animEffect>
                                    <p:set>
                                      <p:cBhvr>
                                        <p:cTn dur="1" fill="hold">
                                          <p:stCondLst>
                                            <p:cond delay="500"/>
                                          </p:stCondLst>
                                        </p:cTn>
                                        <p:tgtEl>
                                          <p:spTgt spid="182"/>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2011-02-22T07:35:58Z</dcterms:created>
  <dc:creator>Ngoc Trinh Ngo</dc:creator>
</cp:coreProperties>
</file>