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98" r:id="rId3"/>
    <p:sldId id="297" r:id="rId4"/>
    <p:sldId id="260" r:id="rId5"/>
    <p:sldId id="287" r:id="rId6"/>
    <p:sldId id="288" r:id="rId7"/>
    <p:sldId id="289" r:id="rId8"/>
    <p:sldId id="290" r:id="rId9"/>
    <p:sldId id="293" r:id="rId10"/>
    <p:sldId id="294" r:id="rId11"/>
  </p:sldIdLst>
  <p:sldSz cx="24387175" cy="13716000"/>
  <p:notesSz cx="6858000" cy="9144000"/>
  <p:custDataLst>
    <p:tags r:id="rId1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EB38"/>
    <a:srgbClr val="FF33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1921" autoAdjust="0"/>
  </p:normalViewPr>
  <p:slideViewPr>
    <p:cSldViewPr>
      <p:cViewPr varScale="1">
        <p:scale>
          <a:sx n="37" d="100"/>
          <a:sy n="37" d="100"/>
        </p:scale>
        <p:origin x="-72" y="-162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8FCAF-36CD-4E2B-BDF9-928C80BF758E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0BF70-2336-4149-989D-85C27CFAF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93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21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87" y="3352800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56187" y="2590800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2187" y="4648200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7697787" y="333375"/>
            <a:ext cx="15011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</a:t>
            </a:r>
            <a:r>
              <a:rPr lang="en-US" sz="51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1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ĐẲNG </a:t>
            </a:r>
            <a:r>
              <a:rPr lang="en-US" sz="51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endParaRPr lang="en-US" sz="51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524095" y="455250"/>
            <a:ext cx="1455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baseline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baseline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endParaRPr lang="en-US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69677" y="276523"/>
            <a:ext cx="21948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1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1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1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1272" y="2971800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9.w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39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2.wmf"/><Relationship Id="rId17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7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3.png"/><Relationship Id="rId15" Type="http://schemas.openxmlformats.org/officeDocument/2006/relationships/image" Target="../media/image36.png"/><Relationship Id="rId10" Type="http://schemas.openxmlformats.org/officeDocument/2006/relationships/image" Target="../media/image11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23164799" cy="830997"/>
            <a:chOff x="-288924" y="1892299"/>
            <a:chExt cx="231647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778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207883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ĐẲNG THỨC GIỮA TRUNG BÌNH CỘNG VÀ TRUNG BÌNH NHÂN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15987" y="3653053"/>
            <a:ext cx="22325581" cy="4097785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073277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BĐT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Cô-si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26788" y="2612557"/>
                <a:ext cx="125051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BĐT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Cô-si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145F82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</m:oMath>
                </a14:m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âm</a:t>
                </a:r>
                <a:endPara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788" y="2612557"/>
                <a:ext cx="12505199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829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04460" y="4667584"/>
                <a:ext cx="15750551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b="1" u="sng" dirty="0"/>
                  <a:t>BĐT </a:t>
                </a:r>
                <a:r>
                  <a:rPr lang="en-US" b="1" u="sng" dirty="0" err="1"/>
                  <a:t>cô-si</a:t>
                </a:r>
                <a:r>
                  <a:rPr lang="en-US" b="1" u="sng" dirty="0"/>
                  <a:t> 2 </a:t>
                </a:r>
                <a:r>
                  <a:rPr lang="en-US" b="1" u="sng" dirty="0" err="1"/>
                  <a:t>biến</a:t>
                </a:r>
                <a:r>
                  <a:rPr lang="en-US" b="1" u="sng" dirty="0"/>
                  <a:t>:</a:t>
                </a:r>
                <a:r>
                  <a:rPr lang="en-US" b="1" dirty="0"/>
                  <a:t>  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thực</a:t>
                </a:r>
                <a:r>
                  <a:rPr lang="en-US" b="1" dirty="0"/>
                  <a:t> </a:t>
                </a:r>
                <a:r>
                  <a:rPr lang="en-US" b="1" dirty="0" err="1"/>
                  <a:t>không</a:t>
                </a:r>
                <a:r>
                  <a:rPr lang="en-US" b="1" dirty="0"/>
                  <a:t> </a:t>
                </a:r>
                <a:r>
                  <a:rPr lang="en-US" b="1" dirty="0" err="1"/>
                  <a:t>âm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460" y="4667584"/>
                <a:ext cx="15750551" cy="754053"/>
              </a:xfrm>
              <a:prstGeom prst="rect">
                <a:avLst/>
              </a:prstGeom>
              <a:blipFill rotWithShape="0">
                <a:blip r:embed="rId4"/>
                <a:stretch>
                  <a:fillRect l="-1548"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04460" y="5307732"/>
                <a:ext cx="20984288" cy="1277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/>
                  <a:t>Dạng</a:t>
                </a:r>
                <a:r>
                  <a:rPr lang="en-US" b="1" dirty="0"/>
                  <a:t> 1: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𝒙𝒚</m:t>
                        </m:r>
                      </m:e>
                    </m:rad>
                  </m:oMath>
                </a14:m>
                <a:r>
                  <a:rPr lang="en-US" b="1" dirty="0"/>
                  <a:t>	        </a:t>
                </a:r>
                <a:r>
                  <a:rPr lang="en-US" b="1" dirty="0" smtClean="0"/>
                  <a:t>           </a:t>
                </a:r>
                <a:r>
                  <a:rPr lang="en-US" b="1" dirty="0" err="1" smtClean="0"/>
                  <a:t>Dạng</a:t>
                </a:r>
                <a:r>
                  <a:rPr lang="en-US" b="1" dirty="0" smtClean="0"/>
                  <a:t> </a:t>
                </a:r>
                <a:r>
                  <a:rPr lang="en-US" b="1" dirty="0"/>
                  <a:t>2: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𝒙𝒚</m:t>
                        </m:r>
                      </m:e>
                    </m:rad>
                  </m:oMath>
                </a14:m>
                <a:r>
                  <a:rPr lang="en-US" b="1" dirty="0"/>
                  <a:t>	     </a:t>
                </a:r>
                <a:r>
                  <a:rPr lang="en-US" b="1" dirty="0" smtClean="0"/>
                  <a:t>     </a:t>
                </a:r>
                <a:r>
                  <a:rPr lang="en-US" b="1" dirty="0" err="1"/>
                  <a:t>Dạng</a:t>
                </a:r>
                <a:r>
                  <a:rPr lang="en-US" b="1" dirty="0"/>
                  <a:t> 3: </a:t>
                </a:r>
                <a:r>
                  <a:rPr lang="en-US" b="1" dirty="0" smtClean="0"/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460" y="5307732"/>
                <a:ext cx="20984288" cy="1277988"/>
              </a:xfrm>
              <a:prstGeom prst="rect">
                <a:avLst/>
              </a:prstGeom>
              <a:blipFill rotWithShape="0">
                <a:blip r:embed="rId5"/>
                <a:stretch>
                  <a:fillRect l="-1162" b="-6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1106075" y="9229704"/>
            <a:ext cx="22325581" cy="4299216"/>
            <a:chOff x="1076414" y="4334859"/>
            <a:chExt cx="22325581" cy="3568169"/>
          </a:xfrm>
        </p:grpSpPr>
        <p:grpSp>
          <p:nvGrpSpPr>
            <p:cNvPr id="4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4" name="Group 65"/>
            <p:cNvGrpSpPr/>
            <p:nvPr/>
          </p:nvGrpSpPr>
          <p:grpSpPr>
            <a:xfrm>
              <a:off x="1076414" y="4334859"/>
              <a:ext cx="7273312" cy="824978"/>
              <a:chOff x="166396" y="8712046"/>
              <a:chExt cx="7273312" cy="824978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7055186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932118" y="8712046"/>
                <a:ext cx="6507590" cy="664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BĐT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Cô-si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644526" y="7988327"/>
            <a:ext cx="10253661" cy="861774"/>
            <a:chOff x="644526" y="2766774"/>
            <a:chExt cx="10253661" cy="861774"/>
          </a:xfrm>
        </p:grpSpPr>
        <p:sp>
          <p:nvSpPr>
            <p:cNvPr id="68" name="TextBox 67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2126788" y="8096048"/>
                <a:ext cx="125051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BĐT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Cô-si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8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145F82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en-US" sz="4800" b="1" i="0" smtClean="0">
                        <a:solidFill>
                          <a:srgbClr val="145F82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âm</a:t>
                </a:r>
                <a:endPara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788" y="8096048"/>
                <a:ext cx="12505199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2243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2320043" y="10333574"/>
                <a:ext cx="13454944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b="1" u="sng" dirty="0"/>
                  <a:t>BĐT </a:t>
                </a:r>
                <a:r>
                  <a:rPr lang="en-US" b="1" u="sng" dirty="0" err="1"/>
                  <a:t>cô-si</a:t>
                </a:r>
                <a:r>
                  <a:rPr lang="en-US" b="1" u="sng" dirty="0"/>
                  <a:t> 3 </a:t>
                </a:r>
                <a:r>
                  <a:rPr lang="en-US" b="1" u="sng" dirty="0" err="1" smtClean="0"/>
                  <a:t>biến</a:t>
                </a:r>
                <a:r>
                  <a:rPr lang="en-US" b="1" u="sng" dirty="0"/>
                  <a:t>:</a:t>
                </a:r>
                <a:r>
                  <a:rPr lang="en-US" b="1" u="sng" dirty="0" smtClean="0"/>
                  <a:t> </a:t>
                </a:r>
                <a:r>
                  <a:rPr lang="en-US" b="1" dirty="0"/>
                  <a:t>Cho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thực</a:t>
                </a:r>
                <a:r>
                  <a:rPr lang="en-US" b="1" dirty="0"/>
                  <a:t> </a:t>
                </a:r>
                <a:r>
                  <a:rPr lang="en-US" b="1" dirty="0" err="1"/>
                  <a:t>không</a:t>
                </a:r>
                <a:r>
                  <a:rPr lang="en-US" b="1" dirty="0"/>
                  <a:t> </a:t>
                </a:r>
                <a:r>
                  <a:rPr lang="en-US" b="1" dirty="0" err="1"/>
                  <a:t>âm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 smtClean="0"/>
                  <a:t>:</a:t>
                </a:r>
                <a:endParaRPr lang="en-US" b="1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043" y="10333574"/>
                <a:ext cx="13454944" cy="754053"/>
              </a:xfrm>
              <a:prstGeom prst="rect">
                <a:avLst/>
              </a:prstGeom>
              <a:blipFill rotWithShape="1">
                <a:blip r:embed="rId7"/>
                <a:stretch>
                  <a:fillRect l="-1812" t="-16129" r="-1314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73213" y="6873848"/>
                <a:ext cx="16395496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/>
                  <a:t>Dấu</a:t>
                </a:r>
                <a:r>
                  <a:rPr lang="en-US" b="1" dirty="0"/>
                  <a:t> </a:t>
                </a:r>
                <a:r>
                  <a:rPr lang="en-US" b="1" dirty="0" err="1"/>
                  <a:t>bằng</a:t>
                </a:r>
                <a:r>
                  <a:rPr lang="en-US" b="1" dirty="0"/>
                  <a:t> </a:t>
                </a:r>
                <a:r>
                  <a:rPr lang="en-US" b="1" dirty="0" err="1"/>
                  <a:t>xảy</a:t>
                </a:r>
                <a:r>
                  <a:rPr lang="en-US" b="1" dirty="0"/>
                  <a:t> </a:t>
                </a:r>
                <a:r>
                  <a:rPr lang="en-US" b="1" dirty="0" err="1"/>
                  <a:t>ra</a:t>
                </a:r>
                <a:r>
                  <a:rPr lang="en-US" b="1" dirty="0"/>
                  <a:t> </a:t>
                </a:r>
                <a:r>
                  <a:rPr lang="en-US" b="1" dirty="0" err="1"/>
                  <a:t>khi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/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213" y="6873848"/>
                <a:ext cx="16395496" cy="754053"/>
              </a:xfrm>
              <a:prstGeom prst="rect">
                <a:avLst/>
              </a:prstGeom>
              <a:blipFill rotWithShape="0">
                <a:blip r:embed="rId8"/>
                <a:stretch>
                  <a:fillRect l="-1488"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833697" y="11149559"/>
                <a:ext cx="21385129" cy="1553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ad>
                      <m:radPr>
                        <m:ctrlPr>
                          <a:rPr lang="en-US" sz="4400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𝒙𝒚𝒛</m:t>
                        </m:r>
                      </m:e>
                    </m:ra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ad>
                      <m:radPr>
                        <m:ctrlPr>
                          <a:rPr lang="en-US" sz="4400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𝒙𝒚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ra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Dạng 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𝒙𝒚𝒛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≤</m:t>
                        </m:r>
                        <m:d>
                          <m:dPr>
                            <m:ctrlPr>
                              <a:rPr lang="en-US" sz="4800" b="1" i="1"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b="1" i="1">
                                    <a:effectLst/>
                                    <a:latin typeface="Cambria Math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𝒛</m:t>
                                </m:r>
                              </m:num>
                              <m:den>
                                <m: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697" y="11149559"/>
                <a:ext cx="21385129" cy="1553117"/>
              </a:xfrm>
              <a:prstGeom prst="rect">
                <a:avLst/>
              </a:prstGeom>
              <a:blipFill rotWithShape="0">
                <a:blip r:embed="rId9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2126788" y="12657883"/>
                <a:ext cx="16395496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/>
                  <a:t>Dấu</a:t>
                </a:r>
                <a:r>
                  <a:rPr lang="en-US" b="1" dirty="0"/>
                  <a:t> </a:t>
                </a:r>
                <a:r>
                  <a:rPr lang="en-US" b="1" dirty="0" err="1"/>
                  <a:t>bằng</a:t>
                </a:r>
                <a:r>
                  <a:rPr lang="en-US" b="1" dirty="0"/>
                  <a:t> </a:t>
                </a:r>
                <a:r>
                  <a:rPr lang="en-US" b="1" dirty="0" err="1"/>
                  <a:t>xảy</a:t>
                </a:r>
                <a:r>
                  <a:rPr lang="en-US" b="1" dirty="0"/>
                  <a:t> </a:t>
                </a:r>
                <a:r>
                  <a:rPr lang="en-US" b="1" dirty="0" err="1"/>
                  <a:t>ra</a:t>
                </a:r>
                <a:r>
                  <a:rPr lang="en-US" b="1" dirty="0"/>
                  <a:t> </a:t>
                </a:r>
                <a:r>
                  <a:rPr lang="en-US" b="1" dirty="0" err="1"/>
                  <a:t>khi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smtClean="0"/>
                  <a:t>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z</a:t>
                </a:r>
                <a:endParaRPr lang="en-US" b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788" y="12657883"/>
                <a:ext cx="16395496" cy="754053"/>
              </a:xfrm>
              <a:prstGeom prst="rect">
                <a:avLst/>
              </a:prstGeom>
              <a:blipFill rotWithShape="0">
                <a:blip r:embed="rId10"/>
                <a:stretch>
                  <a:fillRect l="-1488" t="-18548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71" grpId="0"/>
      <p:bldP spid="13" grpId="0"/>
      <p:bldP spid="15" grpId="0"/>
      <p:bldP spid="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1121702" y="2468144"/>
            <a:ext cx="21841827" cy="2451341"/>
            <a:chOff x="1268078" y="3405486"/>
            <a:chExt cx="21841827" cy="2694128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30866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67328"/>
              <a:chOff x="1311958" y="3405486"/>
              <a:chExt cx="3251532" cy="967328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941557" cy="845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56" name="Group 10"/>
          <p:cNvGrpSpPr/>
          <p:nvPr/>
        </p:nvGrpSpPr>
        <p:grpSpPr>
          <a:xfrm>
            <a:off x="1189499" y="4919484"/>
            <a:ext cx="21819676" cy="8339316"/>
            <a:chOff x="1270511" y="5867399"/>
            <a:chExt cx="21819676" cy="9226044"/>
          </a:xfrm>
        </p:grpSpPr>
        <p:sp>
          <p:nvSpPr>
            <p:cNvPr id="57" name="Rounded Rectangle 56"/>
            <p:cNvSpPr/>
            <p:nvPr/>
          </p:nvSpPr>
          <p:spPr>
            <a:xfrm>
              <a:off x="1272210" y="6139010"/>
              <a:ext cx="21817977" cy="895443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4" name="Group 60"/>
            <p:cNvGrpSpPr/>
            <p:nvPr/>
          </p:nvGrpSpPr>
          <p:grpSpPr>
            <a:xfrm>
              <a:off x="1270511" y="5867399"/>
              <a:ext cx="3568119" cy="851256"/>
              <a:chOff x="1224541" y="6305966"/>
              <a:chExt cx="3568119" cy="851256"/>
            </a:xfrm>
          </p:grpSpPr>
          <p:sp>
            <p:nvSpPr>
              <p:cNvPr id="9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296330" y="6305966"/>
                <a:ext cx="2020105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 smtClean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Round Diagonal Corner Rectangle 9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25672" y="3380281"/>
                <a:ext cx="22292415" cy="1035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4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4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1+</m:t>
                    </m:r>
                    <m:rad>
                      <m:radPr>
                        <m:ctrlPr>
                          <a:rPr lang="en-US" sz="44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4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sz="4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𝑎𝑏𝑐</m:t>
                        </m:r>
                      </m:e>
                    </m:rad>
                    <m:r>
                      <a:rPr lang="en-US" sz="44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ad>
                      <m:radPr>
                        <m:ctrlPr>
                          <a:rPr lang="en-US" sz="4400" i="1">
                            <a:solidFill>
                              <a:srgbClr val="0000FF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4400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en-US" sz="4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sz="4400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en-US" sz="4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  <m:d>
                          <m:dPr>
                            <m:ctrlPr>
                              <a:rPr lang="en-US" sz="4400" i="1">
                                <a:solidFill>
                                  <a:srgbClr val="0000FF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r>
                              <a:rPr lang="en-US" sz="4400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d>
                      </m:e>
                    </m:ra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672" y="3380281"/>
                <a:ext cx="22292415" cy="1035220"/>
              </a:xfrm>
              <a:prstGeom prst="rect">
                <a:avLst/>
              </a:prstGeom>
              <a:blipFill rotWithShape="0">
                <a:blip r:embed="rId3"/>
                <a:stretch>
                  <a:fillRect l="-1094" b="-18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956052" y="5076275"/>
            <a:ext cx="8044190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Côsi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03091" y="9330498"/>
                <a:ext cx="9786012" cy="28541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400" i="1">
                              <a:latin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r>
                              <a:rPr lang="en-US" sz="4400" i="0">
                                <a:latin typeface="Cambria Math" panose="02040503050406030204" pitchFamily="18" charset="0"/>
                              </a:rPr>
                              <m:t>⇒1+</m:t>
                            </m:r>
                            <m:rad>
                              <m:rad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radPr>
                              <m:deg>
                                <m:r>
                                  <a:rPr lang="en-US" sz="44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𝑎𝑏𝑐</m:t>
                                </m:r>
                              </m:e>
                            </m:rad>
                            <m:r>
                              <a:rPr lang="en-US" sz="4400" i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ad>
                              <m:rad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radPr>
                              <m:deg>
                                <m:r>
                                  <a:rPr lang="en-US" sz="44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g>
                              <m:e>
                                <m:d>
                                  <m:dPr>
                                    <m:ctrlPr>
                                      <a:rPr lang="en-US" sz="4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sz="4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sz="4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</m:rad>
                          </m:e>
                        </m:mr>
                      </m:m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091" y="9330498"/>
                <a:ext cx="9786012" cy="28541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3444679" y="11415172"/>
            <a:ext cx="18133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đpcm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03638" y="6173729"/>
                <a:ext cx="5537029" cy="1651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𝑎𝑏𝑐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radPr>
                            <m:deg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g>
                            <m:e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638" y="6173729"/>
                <a:ext cx="5537029" cy="16517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31453" y="6071542"/>
                <a:ext cx="17928092" cy="1917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US" sz="4000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den>
                          </m:f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den>
                          </m:f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lang="en-US" sz="400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ctrlPr>
                            <a:rPr lang="en-US" sz="4000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den>
                          </m:f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den>
                          </m:f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453" y="6071542"/>
                <a:ext cx="17928092" cy="191712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343276" y="7914243"/>
                <a:ext cx="17615100" cy="1475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  <m:r>
                        <a:rPr lang="en-US" sz="40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276" y="7914243"/>
                <a:ext cx="17615100" cy="14754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870829" y="9234408"/>
                <a:ext cx="7480509" cy="14754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  <m:r>
                        <a:rPr lang="en-US" sz="400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829" y="9234408"/>
                <a:ext cx="7480509" cy="14754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873126" y="1447800"/>
            <a:ext cx="10253661" cy="861774"/>
            <a:chOff x="644526" y="2766774"/>
            <a:chExt cx="10253661" cy="861774"/>
          </a:xfrm>
        </p:grpSpPr>
        <p:sp>
          <p:nvSpPr>
            <p:cNvPr id="55" name="TextBox 54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142332" y="1504902"/>
            <a:ext cx="5555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9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4987" y="2667000"/>
            <a:ext cx="22325581" cy="6324600"/>
            <a:chOff x="1076414" y="4334859"/>
            <a:chExt cx="22325581" cy="4780779"/>
          </a:xfrm>
        </p:grpSpPr>
        <p:grpSp>
          <p:nvGrpSpPr>
            <p:cNvPr id="3" name="Group 5"/>
            <p:cNvGrpSpPr/>
            <p:nvPr/>
          </p:nvGrpSpPr>
          <p:grpSpPr>
            <a:xfrm>
              <a:off x="1533269" y="4671091"/>
              <a:ext cx="21868726" cy="4444547"/>
              <a:chOff x="637542" y="1083939"/>
              <a:chExt cx="8611674" cy="1749838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637542" y="1083939"/>
                <a:ext cx="8611674" cy="174983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65"/>
            <p:cNvGrpSpPr/>
            <p:nvPr/>
          </p:nvGrpSpPr>
          <p:grpSpPr>
            <a:xfrm>
              <a:off x="1076414" y="4334859"/>
              <a:ext cx="7010400" cy="1068504"/>
              <a:chOff x="166396" y="8712046"/>
              <a:chExt cx="7010400" cy="1068504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>
                <a:off x="304458" y="8752205"/>
                <a:ext cx="6872338" cy="102834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932118" y="8712046"/>
                <a:ext cx="184731" cy="696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2" name="Rectangle 41"/>
          <p:cNvSpPr/>
          <p:nvPr/>
        </p:nvSpPr>
        <p:spPr>
          <a:xfrm>
            <a:off x="1201315" y="2879018"/>
            <a:ext cx="687747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NGHĨA HÌNH HỌC </a:t>
            </a:r>
            <a:endParaRPr lang="en-US" sz="4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3268219" y="4800600"/>
            <a:ext cx="1791696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vi,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1706" y="6508441"/>
            <a:ext cx="17724881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940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073277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BĐT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Cô-si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126788" y="2612557"/>
                <a:ext cx="125051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BĐT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Cô-si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rgbClr val="145F82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𝑛</m:t>
                    </m:r>
                  </m:oMath>
                </a14:m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âm</a:t>
                </a:r>
                <a:endPara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788" y="2612557"/>
                <a:ext cx="12505199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829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58035" y="4847180"/>
                <a:ext cx="15750551" cy="767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∀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m:rPr>
                        <m:nor/>
                      </m:rP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m:t>; 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;...;</m:t>
                    </m:r>
                    <m:r>
                      <m:rPr>
                        <m:nor/>
                      </m:rP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+...+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𝒏</m:t>
                    </m:r>
                    <m:r>
                      <a:rPr lang="en-US" b="1" i="1">
                        <a:latin typeface="Cambria Math"/>
                      </a:rPr>
                      <m:t>.</m:t>
                    </m:r>
                    <m:rad>
                      <m:radPr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deg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>
                            <a:latin typeface="Cambria Math"/>
                          </a:rPr>
                          <m:t>...</m:t>
                        </m:r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rad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035" y="4847180"/>
                <a:ext cx="15750551" cy="767967"/>
              </a:xfrm>
              <a:prstGeom prst="rect">
                <a:avLst/>
              </a:prstGeom>
              <a:blipFill rotWithShape="0">
                <a:blip r:embed="rId4"/>
                <a:stretch>
                  <a:fillRect t="-1746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82099" y="5855521"/>
                <a:ext cx="1180177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"="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=...=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099" y="5855521"/>
                <a:ext cx="11801770" cy="754053"/>
              </a:xfrm>
              <a:prstGeom prst="rect">
                <a:avLst/>
              </a:prstGeom>
              <a:blipFill rotWithShape="0">
                <a:blip r:embed="rId5"/>
                <a:stretch>
                  <a:fillRect l="-2066"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1106075" y="9013777"/>
            <a:ext cx="22325581" cy="3568169"/>
            <a:chOff x="1076414" y="4334859"/>
            <a:chExt cx="22325581" cy="3568169"/>
          </a:xfrm>
        </p:grpSpPr>
        <p:grpSp>
          <p:nvGrpSpPr>
            <p:cNvPr id="4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4" name="Group 65"/>
            <p:cNvGrpSpPr/>
            <p:nvPr/>
          </p:nvGrpSpPr>
          <p:grpSpPr>
            <a:xfrm>
              <a:off x="1076414" y="4334859"/>
              <a:ext cx="7273312" cy="824978"/>
              <a:chOff x="166396" y="8712046"/>
              <a:chExt cx="7273312" cy="824978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7055186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932118" y="8712046"/>
                <a:ext cx="650759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BĐT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Cô-si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ngược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644526" y="7772400"/>
            <a:ext cx="10253661" cy="861774"/>
            <a:chOff x="644526" y="2766774"/>
            <a:chExt cx="10253661" cy="861774"/>
          </a:xfrm>
        </p:grpSpPr>
        <p:sp>
          <p:nvSpPr>
            <p:cNvPr id="68" name="TextBox 67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2126788" y="7880121"/>
                <a:ext cx="125051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BĐT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Cô-si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ngược</a:t>
                </a:r>
                <a:r>
                  <a:rPr lang="en-US" sz="48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8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800" b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>
                        <a:solidFill>
                          <a:srgbClr val="145F82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𝑛</m:t>
                    </m:r>
                  </m:oMath>
                </a14:m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âm</a:t>
                </a:r>
                <a:endPara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788" y="7880121"/>
                <a:ext cx="12505199" cy="830997"/>
              </a:xfrm>
              <a:prstGeom prst="rect">
                <a:avLst/>
              </a:prstGeom>
              <a:blipFill rotWithShape="0">
                <a:blip r:embed="rId6"/>
                <a:stretch>
                  <a:fillRect l="-2243" t="-17647" r="-1950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320043" y="10117647"/>
                <a:ext cx="13454944" cy="1150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∀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m:rPr>
                        <m:nor/>
                      </m:rP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m:t>; 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;...;</m:t>
                    </m:r>
                    <m:r>
                      <m:rPr>
                        <m:nor/>
                      </m:rPr>
                      <a:rPr lang="en-US" b="1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≥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...</m:t>
                    </m:r>
                    <m:func>
                      <m:funcPr>
                        <m:ctrlPr>
                          <a:rPr lang="en-US" b="1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fName>
                      <m:e>
                        <m:r>
                          <a:rPr lang="en-US" b="1" i="1">
                            <a:latin typeface="Cambria Math"/>
                          </a:rPr>
                          <m:t>≤</m:t>
                        </m:r>
                      </m:e>
                    </m:func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/>
                                  </a:rPr>
                                  <m:t>+...+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1" i="1">
                                    <a:latin typeface="Cambria Math"/>
                                  </a:rPr>
                                  <m:t>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043" y="10117647"/>
                <a:ext cx="13454944" cy="1150058"/>
              </a:xfrm>
              <a:prstGeom prst="rect">
                <a:avLst/>
              </a:prstGeom>
              <a:blipFill rotWithShape="0">
                <a:blip r:embed="rId7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349704" y="11332114"/>
                <a:ext cx="13044283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Dấu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"="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xảy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ra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=...=</m:t>
                    </m:r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704" y="11332114"/>
                <a:ext cx="13044283" cy="754053"/>
              </a:xfrm>
              <a:prstGeom prst="rect">
                <a:avLst/>
              </a:prstGeom>
              <a:blipFill rotWithShape="0">
                <a:blip r:embed="rId8"/>
                <a:stretch>
                  <a:fillRect l="-1822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/>
          <p:cNvGrpSpPr/>
          <p:nvPr/>
        </p:nvGrpSpPr>
        <p:grpSpPr>
          <a:xfrm>
            <a:off x="-455612" y="1572061"/>
            <a:ext cx="23164799" cy="830997"/>
            <a:chOff x="-288924" y="1892299"/>
            <a:chExt cx="23164799" cy="830995"/>
          </a:xfrm>
        </p:grpSpPr>
        <p:sp>
          <p:nvSpPr>
            <p:cNvPr id="73" name="Rounded Rectangle 7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778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087561" y="1892299"/>
              <a:ext cx="207883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BẤT ĐẲNG THỨC GIỮA TRUNG BÌNH CỘNG VÀ TRUNG BÌNH NHÂN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187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7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172337" y="2403651"/>
            <a:ext cx="23057627" cy="3720551"/>
            <a:chOff x="1268078" y="3401173"/>
            <a:chExt cx="21841827" cy="4227157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401173"/>
              <a:ext cx="21841827" cy="422715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81339" cy="1418952"/>
              <a:chOff x="1311958" y="3405486"/>
              <a:chExt cx="3381339" cy="1418952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730665" y="2861805"/>
                <a:ext cx="1304646" cy="2620619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7"/>
                <a:ext cx="2279971" cy="874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10" name="Rectangle 9"/>
          <p:cNvSpPr/>
          <p:nvPr/>
        </p:nvSpPr>
        <p:spPr>
          <a:xfrm>
            <a:off x="4753443" y="3219389"/>
            <a:ext cx="169651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40009" y="2416496"/>
                <a:ext cx="19269189" cy="164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Côsi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009" y="2416496"/>
                <a:ext cx="19269189" cy="1649682"/>
              </a:xfrm>
              <a:prstGeom prst="rect">
                <a:avLst/>
              </a:prstGeom>
              <a:blipFill rotWithShape="0">
                <a:blip r:embed="rId3"/>
                <a:stretch>
                  <a:fillRect l="-1297" t="-4797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13280" y="4344353"/>
                <a:ext cx="20997826" cy="1222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055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≥2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≥2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𝑎𝑏</m:t>
                        </m:r>
                      </m:e>
                    </m:ra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400" b="0" i="1">
                        <a:latin typeface="Cambria Math" panose="020405030504060302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≥2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𝑎𝑏</m:t>
                        </m:r>
                      </m:e>
                    </m:ra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280" y="4344353"/>
                <a:ext cx="20997826" cy="1222999"/>
              </a:xfrm>
              <a:prstGeom prst="rect">
                <a:avLst/>
              </a:prstGeom>
              <a:blipFill rotWithShape="0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onut 7"/>
          <p:cNvSpPr/>
          <p:nvPr/>
        </p:nvSpPr>
        <p:spPr>
          <a:xfrm>
            <a:off x="13060858" y="4560434"/>
            <a:ext cx="1005840" cy="913230"/>
          </a:xfrm>
          <a:prstGeom prst="donut">
            <a:avLst>
              <a:gd name="adj" fmla="val 76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10"/>
          <p:cNvGrpSpPr/>
          <p:nvPr/>
        </p:nvGrpSpPr>
        <p:grpSpPr>
          <a:xfrm>
            <a:off x="213214" y="6494914"/>
            <a:ext cx="22974086" cy="7321255"/>
            <a:chOff x="1270511" y="5867400"/>
            <a:chExt cx="21819676" cy="9358816"/>
          </a:xfrm>
        </p:grpSpPr>
        <p:sp>
          <p:nvSpPr>
            <p:cNvPr id="44" name="Rounded Rectangle 43"/>
            <p:cNvSpPr/>
            <p:nvPr/>
          </p:nvSpPr>
          <p:spPr>
            <a:xfrm>
              <a:off x="1272210" y="6139009"/>
              <a:ext cx="21817977" cy="90872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45" name="Group 60"/>
            <p:cNvGrpSpPr/>
            <p:nvPr/>
          </p:nvGrpSpPr>
          <p:grpSpPr>
            <a:xfrm>
              <a:off x="1270511" y="5867400"/>
              <a:ext cx="3568119" cy="983582"/>
              <a:chOff x="1224541" y="6305967"/>
              <a:chExt cx="3568119" cy="983582"/>
            </a:xfrm>
          </p:grpSpPr>
          <p:sp>
            <p:nvSpPr>
              <p:cNvPr id="46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296330" y="6305967"/>
                <a:ext cx="2163713" cy="983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Round Diagonal Corner Rectangle 47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49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71420" y="8593902"/>
                <a:ext cx="7793167" cy="1077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𝒂𝒃</m:t>
                        </m:r>
                      </m:e>
                    </m:rad>
                  </m:oMath>
                </a14:m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420" y="8593902"/>
                <a:ext cx="7793167" cy="1077411"/>
              </a:xfrm>
              <a:prstGeom prst="rect">
                <a:avLst/>
              </a:prstGeom>
              <a:blipFill rotWithShape="0">
                <a:blip r:embed="rId5"/>
                <a:stretch>
                  <a:fillRect b="-1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98596" y="7364732"/>
            <a:ext cx="10399001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Côsi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0964577" y="6747410"/>
            <a:ext cx="12726056" cy="7119171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66185" y="7364732"/>
            <a:ext cx="2929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1491213" y="7268067"/>
            <a:ext cx="5836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873126" y="1447800"/>
            <a:ext cx="10253661" cy="861774"/>
            <a:chOff x="644526" y="2766774"/>
            <a:chExt cx="10253661" cy="861774"/>
          </a:xfrm>
        </p:grpSpPr>
        <p:sp>
          <p:nvSpPr>
            <p:cNvPr id="58" name="TextBox 57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2" name="Rectangle 91"/>
          <p:cNvSpPr/>
          <p:nvPr/>
        </p:nvSpPr>
        <p:spPr>
          <a:xfrm>
            <a:off x="2142332" y="1504902"/>
            <a:ext cx="5555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  <p:bldP spid="8" grpId="0" animBg="1"/>
      <p:bldP spid="9" grpId="0"/>
      <p:bldP spid="15" grpId="0"/>
      <p:bldP spid="56" grpId="0" animBg="1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1227716" y="2434661"/>
            <a:ext cx="22975673" cy="4575740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3" name="Group 67"/>
          <p:cNvGrpSpPr/>
          <p:nvPr/>
        </p:nvGrpSpPr>
        <p:grpSpPr>
          <a:xfrm>
            <a:off x="1403382" y="2270816"/>
            <a:ext cx="4114797" cy="1871058"/>
            <a:chOff x="1311958" y="3405486"/>
            <a:chExt cx="2782378" cy="940513"/>
          </a:xfrm>
        </p:grpSpPr>
        <p:sp>
          <p:nvSpPr>
            <p:cNvPr id="64" name="Freeform 20"/>
            <p:cNvSpPr>
              <a:spLocks/>
            </p:cNvSpPr>
            <p:nvPr/>
          </p:nvSpPr>
          <p:spPr bwMode="auto">
            <a:xfrm rot="5400000">
              <a:off x="2735098" y="2922854"/>
              <a:ext cx="639867" cy="2078609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125242" y="3715501"/>
              <a:ext cx="1312858" cy="386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4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4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2</a:t>
              </a:r>
              <a:endPara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6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2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1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5898605" y="2953782"/>
                <a:ext cx="1526627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âm</a:t>
                </a: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605" y="2953782"/>
                <a:ext cx="1526627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637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1937378" y="4111438"/>
                <a:ext cx="21541913" cy="2583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373505" indent="-742950">
                  <a:lnSpc>
                    <a:spcPct val="115000"/>
                  </a:lnSpc>
                  <a:spcAft>
                    <a:spcPts val="0"/>
                  </a:spcAft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≥3</m:t>
                    </m:r>
                    <m:rad>
                      <m:radPr>
                        <m:ctrlPr>
                          <a:rPr lang="en-US" sz="4400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𝑎𝑏𝑐</m:t>
                        </m:r>
                      </m:e>
                    </m:rad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              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𝑎𝑏𝑐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≥3</m:t>
                    </m:r>
                    <m:rad>
                      <m:rad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rad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373505" indent="-742950">
                  <a:lnSpc>
                    <a:spcPct val="115000"/>
                  </a:lnSpc>
                  <a:spcAft>
                    <a:spcPts val="0"/>
                  </a:spcAft>
                  <a:buAutoNum type="alphaUcPeriod"/>
                </a:pP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≥3</m:t>
                    </m:r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𝑎𝑏𝑐</m:t>
                        </m:r>
                      </m:e>
                    </m:rad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             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≥4</m:t>
                    </m:r>
                    <m:rad>
                      <m:rad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𝑎𝑏𝑐</m:t>
                        </m:r>
                      </m:e>
                    </m:ra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7378" y="4111438"/>
                <a:ext cx="21541913" cy="2583721"/>
              </a:xfrm>
              <a:prstGeom prst="rect">
                <a:avLst/>
              </a:prstGeom>
              <a:blipFill rotWithShape="0">
                <a:blip r:embed="rId4"/>
                <a:stretch>
                  <a:fillRect t="-708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10"/>
          <p:cNvGrpSpPr/>
          <p:nvPr/>
        </p:nvGrpSpPr>
        <p:grpSpPr>
          <a:xfrm>
            <a:off x="1229304" y="7110691"/>
            <a:ext cx="22974086" cy="7321255"/>
            <a:chOff x="1270511" y="5867400"/>
            <a:chExt cx="21819676" cy="9358816"/>
          </a:xfrm>
        </p:grpSpPr>
        <p:sp>
          <p:nvSpPr>
            <p:cNvPr id="43" name="Rounded Rectangle 42"/>
            <p:cNvSpPr/>
            <p:nvPr/>
          </p:nvSpPr>
          <p:spPr>
            <a:xfrm>
              <a:off x="1272210" y="6139009"/>
              <a:ext cx="21817977" cy="90872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1022926"/>
              <a:chOff x="1224541" y="6305967"/>
              <a:chExt cx="3568119" cy="1022926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1994721" cy="1022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1227716" y="8084848"/>
            <a:ext cx="10368544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Côsi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39321" y="9182515"/>
                <a:ext cx="8870762" cy="8401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𝒂𝒃𝒄</m:t>
                        </m:r>
                      </m:e>
                    </m:rad>
                  </m:oMath>
                </a14:m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Chọn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321" y="9182515"/>
                <a:ext cx="8870762" cy="840102"/>
              </a:xfrm>
              <a:prstGeom prst="rect">
                <a:avLst/>
              </a:prstGeom>
              <a:blipFill rotWithShape="0">
                <a:blip r:embed="rId5"/>
                <a:stretch>
                  <a:fillRect t="-5797" r="-1787" b="-34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ounded Rectangle 51"/>
          <p:cNvSpPr/>
          <p:nvPr/>
        </p:nvSpPr>
        <p:spPr>
          <a:xfrm>
            <a:off x="11518201" y="7312775"/>
            <a:ext cx="12726056" cy="7119171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264879" y="7857253"/>
            <a:ext cx="5836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Donut 53"/>
          <p:cNvSpPr/>
          <p:nvPr/>
        </p:nvSpPr>
        <p:spPr>
          <a:xfrm>
            <a:off x="2246496" y="5773517"/>
            <a:ext cx="914400" cy="913230"/>
          </a:xfrm>
          <a:prstGeom prst="donut">
            <a:avLst>
              <a:gd name="adj" fmla="val 76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873126" y="1447800"/>
            <a:ext cx="10253661" cy="861774"/>
            <a:chOff x="644526" y="2766774"/>
            <a:chExt cx="10253661" cy="861774"/>
          </a:xfrm>
        </p:grpSpPr>
        <p:sp>
          <p:nvSpPr>
            <p:cNvPr id="57" name="TextBox 5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142332" y="1504902"/>
            <a:ext cx="5555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0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92" grpId="0"/>
      <p:bldP spid="93" grpId="0"/>
      <p:bldP spid="7" grpId="0"/>
      <p:bldP spid="8" grpId="0"/>
      <p:bldP spid="52" grpId="0" animBg="1"/>
      <p:bldP spid="53" grpId="0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1513430" y="2771727"/>
            <a:ext cx="21360314" cy="4425945"/>
            <a:chOff x="1268078" y="3405486"/>
            <a:chExt cx="21841827" cy="10439399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1005393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5046729" cy="2429701"/>
              <a:chOff x="1311958" y="3405486"/>
              <a:chExt cx="5046729" cy="2429701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498817" y="3093653"/>
                <a:ext cx="2315393" cy="3167675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420600" y="3812220"/>
                <a:ext cx="3938087" cy="1814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3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608002" y="2836582"/>
                <a:ext cx="1209273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002" y="2836582"/>
                <a:ext cx="12092734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2067" t="-14961" r="-1058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030787" y="3801836"/>
                <a:ext cx="17068799" cy="3078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373505" indent="-742950">
                  <a:lnSpc>
                    <a:spcPct val="115000"/>
                  </a:lnSpc>
                  <a:spcAft>
                    <a:spcPts val="0"/>
                  </a:spcAft>
                  <a:buAutoNum type="alphaUcPeriod"/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&lt;2</m:t>
                    </m:r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                         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&gt;2</m:t>
                    </m:r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3055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44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3055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≤2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787" y="3801836"/>
                <a:ext cx="17068799" cy="3078279"/>
              </a:xfrm>
              <a:prstGeom prst="rect">
                <a:avLst/>
              </a:prstGeom>
              <a:blipFill rotWithShape="0">
                <a:blip r:embed="rId4"/>
                <a:stretch>
                  <a:fillRect b="-3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Donut 103"/>
          <p:cNvSpPr/>
          <p:nvPr/>
        </p:nvSpPr>
        <p:spPr>
          <a:xfrm>
            <a:off x="13565186" y="5966885"/>
            <a:ext cx="914400" cy="913230"/>
          </a:xfrm>
          <a:prstGeom prst="donut">
            <a:avLst>
              <a:gd name="adj" fmla="val 76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873126" y="1447800"/>
            <a:ext cx="10253661" cy="861774"/>
            <a:chOff x="644526" y="2766774"/>
            <a:chExt cx="10253661" cy="861774"/>
          </a:xfrm>
        </p:grpSpPr>
        <p:sp>
          <p:nvSpPr>
            <p:cNvPr id="43" name="TextBox 4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2142332" y="1504902"/>
            <a:ext cx="5555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89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932500" y="5342574"/>
            <a:ext cx="22908561" cy="8743578"/>
            <a:chOff x="1270511" y="5867400"/>
            <a:chExt cx="22012780" cy="9673298"/>
          </a:xfrm>
        </p:grpSpPr>
        <p:sp>
          <p:nvSpPr>
            <p:cNvPr id="53" name="Rounded Rectangle 52"/>
            <p:cNvSpPr/>
            <p:nvPr/>
          </p:nvSpPr>
          <p:spPr>
            <a:xfrm>
              <a:off x="1465314" y="6453491"/>
              <a:ext cx="21817977" cy="90872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51257"/>
              <a:chOff x="1224541" y="6305967"/>
              <a:chExt cx="3568119" cy="85125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1941114" cy="8512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 smtClean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135230" y="2336733"/>
            <a:ext cx="22488357" cy="2640973"/>
            <a:chOff x="1268078" y="3405486"/>
            <a:chExt cx="22488357" cy="264097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2488357" cy="225550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94155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4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14684" y="2751142"/>
                <a:ext cx="22621344" cy="2103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63055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≥4  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den>
                        </m:f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≥9 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684" y="2751142"/>
                <a:ext cx="22621344" cy="2103974"/>
              </a:xfrm>
              <a:prstGeom prst="rect">
                <a:avLst/>
              </a:prstGeom>
              <a:blipFill rotWithShape="0">
                <a:blip r:embed="rId4"/>
                <a:stretch>
                  <a:fillRect t="-3768" b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177585"/>
              </p:ext>
            </p:extLst>
          </p:nvPr>
        </p:nvGraphicFramePr>
        <p:xfrm>
          <a:off x="4095414" y="7278433"/>
          <a:ext cx="4263939" cy="1218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5" imgW="863225" imgH="253890" progId="Equation.DSMT4">
                  <p:embed/>
                </p:oleObj>
              </mc:Choice>
              <mc:Fallback>
                <p:oleObj name="Equation" r:id="rId5" imgW="863225" imgH="25389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414" y="7278433"/>
                        <a:ext cx="4263939" cy="12182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142659"/>
              </p:ext>
            </p:extLst>
          </p:nvPr>
        </p:nvGraphicFramePr>
        <p:xfrm>
          <a:off x="12498387" y="6642180"/>
          <a:ext cx="4011760" cy="2026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7" imgW="927100" imgH="469900" progId="Equation.DSMT4">
                  <p:embed/>
                </p:oleObj>
              </mc:Choice>
              <mc:Fallback>
                <p:oleObj name="Equation" r:id="rId7" imgW="927100" imgH="4699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8387" y="6642180"/>
                        <a:ext cx="4011760" cy="20265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70485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117157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kumimoji="0" lang="en-US" alt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15500" y="6901407"/>
            <a:ext cx="12787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210111" y="6475073"/>
            <a:ext cx="77460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Áp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bất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đẳng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Côsi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9871954" y="7486792"/>
            <a:ext cx="11138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đó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8672" name="Object 286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742805"/>
              </p:ext>
            </p:extLst>
          </p:nvPr>
        </p:nvGraphicFramePr>
        <p:xfrm>
          <a:off x="5270839" y="9141337"/>
          <a:ext cx="6294535" cy="23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9" imgW="1244600" imgH="457200" progId="Equation.DSMT4">
                  <p:embed/>
                </p:oleObj>
              </mc:Choice>
              <mc:Fallback>
                <p:oleObj name="Equation" r:id="rId9" imgW="1244600" imgH="4572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839" y="9141337"/>
                        <a:ext cx="6294535" cy="2324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3" name="Rectangle 28672"/>
          <p:cNvSpPr/>
          <p:nvPr/>
        </p:nvSpPr>
        <p:spPr>
          <a:xfrm>
            <a:off x="2423032" y="9895891"/>
            <a:ext cx="17203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28675" name="Rectangle 28674"/>
          <p:cNvSpPr/>
          <p:nvPr/>
        </p:nvSpPr>
        <p:spPr>
          <a:xfrm>
            <a:off x="2423032" y="12350577"/>
            <a:ext cx="12192000" cy="16496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: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>
              <a:lnSpc>
                <a:spcPct val="115000"/>
              </a:lnSpc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873126" y="1447800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2142332" y="1504902"/>
            <a:ext cx="5555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12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25" grpId="0"/>
      <p:bldP spid="286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045959" y="5228355"/>
            <a:ext cx="22882428" cy="7898337"/>
            <a:chOff x="1270511" y="5867400"/>
            <a:chExt cx="22882428" cy="9358816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2880729" cy="90872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911718"/>
              <a:chOff x="1224541" y="6305967"/>
              <a:chExt cx="3568119" cy="911718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020105" cy="911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 smtClean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915988" y="2347338"/>
            <a:ext cx="22059350" cy="2758061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922412" cy="555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5</a:t>
                </a:r>
                <a:endParaRPr lang="en-US" sz="4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30" name="Rectangle 29"/>
          <p:cNvSpPr/>
          <p:nvPr/>
        </p:nvSpPr>
        <p:spPr>
          <a:xfrm>
            <a:off x="4468530" y="2887389"/>
            <a:ext cx="179069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 là các số thực dương thỏa mãn điều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&gt; b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</a:t>
            </a:r>
            <a:r>
              <a:rPr lang="vi-V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2" name="Rectangle 28671"/>
              <p:cNvSpPr/>
              <p:nvPr/>
            </p:nvSpPr>
            <p:spPr>
              <a:xfrm>
                <a:off x="9076855" y="3616947"/>
                <a:ext cx="4465133" cy="1460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  <m:r>
                        <a:rPr lang="en-US" sz="4400" i="0">
                          <a:latin typeface="Cambria Math" panose="02040503050406030204" pitchFamily="18" charset="0"/>
                        </a:rPr>
                        <m:t>≥3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672" name="Rectangle 286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6855" y="3616947"/>
                <a:ext cx="4465133" cy="14601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3" name="Rectangle 28672"/>
          <p:cNvSpPr/>
          <p:nvPr/>
        </p:nvSpPr>
        <p:spPr>
          <a:xfrm>
            <a:off x="1322614" y="6229749"/>
            <a:ext cx="12547374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 dụng bất đẳng thức Cô si cho ba số dương ta </a:t>
            </a:r>
            <a:r>
              <a:rPr lang="pt-BR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 : 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8" name="Rectangle 28677"/>
              <p:cNvSpPr/>
              <p:nvPr/>
            </p:nvSpPr>
            <p:spPr>
              <a:xfrm>
                <a:off x="4426131" y="7471089"/>
                <a:ext cx="3428759" cy="20789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400" i="1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44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d>
                                  <m:dPr>
                                    <m:ctrlPr>
                                      <a:rPr lang="en-US" sz="4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44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den>
                            </m:f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678" name="Rectangle 286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131" y="7471089"/>
                <a:ext cx="3428759" cy="20789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9" name="Rectangle 28678"/>
          <p:cNvSpPr/>
          <p:nvPr/>
        </p:nvSpPr>
        <p:spPr>
          <a:xfrm>
            <a:off x="1491770" y="9694951"/>
            <a:ext cx="7806217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 đẳng thức được chứng minh. 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81" name="Rectangle 28680"/>
              <p:cNvSpPr/>
              <p:nvPr/>
            </p:nvSpPr>
            <p:spPr>
              <a:xfrm>
                <a:off x="2189474" y="10855749"/>
                <a:ext cx="8073364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  <m:r>
                        <a:rPr lang="en-US" sz="4400" i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4400" i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4400" i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681" name="Rectangle 286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474" y="10855749"/>
                <a:ext cx="8073364" cy="16026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146704" y="7583623"/>
                <a:ext cx="5446043" cy="1335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0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0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704" y="7583623"/>
                <a:ext cx="5446043" cy="133587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884561" y="7396191"/>
                <a:ext cx="6908494" cy="1911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≥3.</m:t>
                      </m:r>
                      <m:rad>
                        <m:radPr>
                          <m:ctrlPr>
                            <a:rPr lang="en-US" sz="4000" i="1">
                              <a:latin typeface="Cambria Math"/>
                            </a:rPr>
                          </m:ctrlPr>
                        </m:radPr>
                        <m:deg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r>
                        <a:rPr lang="en-US" sz="400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4561" y="7396191"/>
                <a:ext cx="6908494" cy="19110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9297987" y="9760738"/>
            <a:ext cx="76562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 đẳng thức xảy ra khi và chỉ khi 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873126" y="1447800"/>
            <a:ext cx="10253661" cy="861774"/>
            <a:chOff x="644526" y="2766774"/>
            <a:chExt cx="10253661" cy="861774"/>
          </a:xfrm>
        </p:grpSpPr>
        <p:sp>
          <p:nvSpPr>
            <p:cNvPr id="57" name="TextBox 5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2142332" y="1504902"/>
            <a:ext cx="5555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05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8672" grpId="0"/>
      <p:bldP spid="28673" grpId="0"/>
      <p:bldP spid="28678" grpId="0"/>
      <p:bldP spid="28679" grpId="0"/>
      <p:bldP spid="28681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915988" y="5518758"/>
            <a:ext cx="21819676" cy="8197242"/>
            <a:chOff x="1270511" y="5867399"/>
            <a:chExt cx="21819676" cy="876870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49709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399"/>
              <a:ext cx="3568119" cy="845463"/>
              <a:chOff x="1224541" y="6305966"/>
              <a:chExt cx="3568119" cy="845463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6"/>
                <a:ext cx="2020105" cy="823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 smtClean="0">
                    <a:solidFill>
                      <a:srgbClr val="0999C8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893837" y="2297042"/>
            <a:ext cx="21841827" cy="3124200"/>
            <a:chOff x="1268078" y="3405486"/>
            <a:chExt cx="21841827" cy="244675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0612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6267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256677" y="3173823"/>
                <a:ext cx="887749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endPara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677" y="3173823"/>
                <a:ext cx="8877495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2745" t="-15873" r="-1716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118981" y="2886747"/>
                <a:ext cx="2027414" cy="1299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8981" y="2886747"/>
                <a:ext cx="2027414" cy="1299651"/>
              </a:xfrm>
              <a:prstGeom prst="rect">
                <a:avLst/>
              </a:prstGeom>
              <a:blipFill rotWithShape="0">
                <a:blip r:embed="rId5"/>
                <a:stretch>
                  <a:fillRect r="-11411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056145" y="4427154"/>
            <a:ext cx="44566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512814" y="4365052"/>
                <a:ext cx="7611378" cy="912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rad>
                      <m:r>
                        <a:rPr lang="en-US" sz="4400" i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rad>
                      <m:r>
                        <a:rPr lang="en-US" sz="4400" i="0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</m:rad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814" y="4365052"/>
                <a:ext cx="7611378" cy="91223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034028"/>
              </p:ext>
            </p:extLst>
          </p:nvPr>
        </p:nvGraphicFramePr>
        <p:xfrm>
          <a:off x="2762157" y="2214898"/>
          <a:ext cx="101600" cy="6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7" imgW="101520" imgH="63360" progId="Equation.DSMT4">
                  <p:embed/>
                </p:oleObj>
              </mc:Choice>
              <mc:Fallback>
                <p:oleObj name="Equation" r:id="rId7" imgW="101520" imgH="63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62157" y="2214898"/>
                        <a:ext cx="101600" cy="6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653369"/>
              </p:ext>
            </p:extLst>
          </p:nvPr>
        </p:nvGraphicFramePr>
        <p:xfrm>
          <a:off x="4171857" y="222442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71857" y="222442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021144"/>
              </p:ext>
            </p:extLst>
          </p:nvPr>
        </p:nvGraphicFramePr>
        <p:xfrm>
          <a:off x="4571907" y="2291098"/>
          <a:ext cx="114300" cy="6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11" imgW="114120" imgH="63360" progId="Equation.DSMT4">
                  <p:embed/>
                </p:oleObj>
              </mc:Choice>
              <mc:Fallback>
                <p:oleObj name="Equation" r:id="rId11" imgW="114120" imgH="63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71907" y="2291098"/>
                        <a:ext cx="114300" cy="6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173498"/>
              </p:ext>
            </p:extLst>
          </p:nvPr>
        </p:nvGraphicFramePr>
        <p:xfrm>
          <a:off x="4171857" y="2224423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13" imgW="914400" imgH="198720" progId="Equation.DSMT4">
                  <p:embed/>
                </p:oleObj>
              </mc:Choice>
              <mc:Fallback>
                <p:oleObj name="Equation" r:id="rId1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71857" y="2224423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672" name="Rectangle 28671"/>
              <p:cNvSpPr/>
              <p:nvPr/>
            </p:nvSpPr>
            <p:spPr>
              <a:xfrm>
                <a:off x="13078984" y="8184103"/>
                <a:ext cx="9150134" cy="33062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400" i="1">
                              <a:latin typeface="Cambria Math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>
                            <m:r>
                              <a:rPr lang="en-US" sz="4400" i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  <m:r>
                                  <a:rPr lang="en-US" sz="4400" i="0">
                                    <a:latin typeface="Cambria Math" panose="02040503050406030204" pitchFamily="18" charset="0"/>
                                  </a:rPr>
                                  <m:t>+1−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44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4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4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den>
                                </m:f>
                                <m:r>
                                  <a:rPr lang="en-US" sz="4400" i="0">
                                    <a:latin typeface="Cambria Math" panose="02040503050406030204" pitchFamily="18" charset="0"/>
                                  </a:rPr>
                                  <m:t>+1−</m:t>
                                </m:r>
                                <m:f>
                                  <m:fPr>
                                    <m:ctrlPr>
                                      <a:rPr lang="en-US" sz="4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num>
                                  <m:den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4400" i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mr>
                      </m:m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672" name="Rectangle 286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8984" y="8184103"/>
                <a:ext cx="9150134" cy="330629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Rectangle 28674"/>
              <p:cNvSpPr/>
              <p:nvPr/>
            </p:nvSpPr>
            <p:spPr>
              <a:xfrm>
                <a:off x="2155977" y="11796607"/>
                <a:ext cx="8257004" cy="912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>
                          <a:latin typeface="Cambria Math" panose="02040503050406030204" pitchFamily="18" charset="0"/>
                        </a:rPr>
                        <m:t>⇒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rad>
                      <m:r>
                        <a:rPr lang="en-US" sz="4400" i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rad>
                      <m:r>
                        <a:rPr lang="en-US" sz="4400" i="0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e>
                      </m:rad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675" name="Rectangle 286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977" y="11796607"/>
                <a:ext cx="8257004" cy="91223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6" name="Rectangle 28675"/>
          <p:cNvSpPr/>
          <p:nvPr/>
        </p:nvSpPr>
        <p:spPr>
          <a:xfrm>
            <a:off x="11265667" y="11939403"/>
            <a:ext cx="18133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đpcm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93077" y="8082456"/>
                <a:ext cx="5341013" cy="1549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rad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077" y="8082456"/>
                <a:ext cx="5341013" cy="154972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53736" y="7933720"/>
                <a:ext cx="6525248" cy="1911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rad>
                      <m:r>
                        <a:rPr lang="en-US" sz="400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0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4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736" y="7933720"/>
                <a:ext cx="6525248" cy="191103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134172" y="8191675"/>
                <a:ext cx="7389652" cy="14754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40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4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sz="40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4172" y="8191675"/>
                <a:ext cx="7389652" cy="147540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899203" y="5999725"/>
            <a:ext cx="8279831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Si, ta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873126" y="1447800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2142332" y="1504902"/>
            <a:ext cx="5555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 MINH HOẠ</a:t>
            </a:r>
            <a:endParaRPr lang="en-US" sz="4800" b="1" dirty="0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06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8672" grpId="0"/>
      <p:bldP spid="28675" grpId="0"/>
      <p:bldP spid="28676" grpId="0"/>
      <p:bldP spid="10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1215</Words>
  <PresentationFormat>Custom</PresentationFormat>
  <Paragraphs>132</Paragraphs>
  <Slides>10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2020-02-27T09:14:12Z</dcterms:modified>
</cp:coreProperties>
</file>