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4" r:id="rId1"/>
  </p:sldMasterIdLst>
  <p:notesMasterIdLst>
    <p:notesMasterId r:id="rId41"/>
  </p:notesMasterIdLst>
  <p:sldIdLst>
    <p:sldId id="301" r:id="rId2"/>
    <p:sldId id="380" r:id="rId3"/>
    <p:sldId id="407" r:id="rId4"/>
    <p:sldId id="381" r:id="rId5"/>
    <p:sldId id="382" r:id="rId6"/>
    <p:sldId id="413" r:id="rId7"/>
    <p:sldId id="414" r:id="rId8"/>
    <p:sldId id="415" r:id="rId9"/>
    <p:sldId id="416" r:id="rId10"/>
    <p:sldId id="417" r:id="rId11"/>
    <p:sldId id="418" r:id="rId12"/>
    <p:sldId id="361" r:id="rId13"/>
    <p:sldId id="408" r:id="rId14"/>
    <p:sldId id="409" r:id="rId15"/>
    <p:sldId id="410" r:id="rId16"/>
    <p:sldId id="411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7" r:id="rId32"/>
    <p:sldId id="433" r:id="rId33"/>
    <p:sldId id="435" r:id="rId34"/>
    <p:sldId id="436" r:id="rId35"/>
    <p:sldId id="438" r:id="rId36"/>
    <p:sldId id="439" r:id="rId37"/>
    <p:sldId id="440" r:id="rId38"/>
    <p:sldId id="441" r:id="rId39"/>
    <p:sldId id="442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3333FF"/>
    <a:srgbClr val="E7F7FF"/>
    <a:srgbClr val="D6F7FE"/>
    <a:srgbClr val="EEF7E9"/>
    <a:srgbClr val="0000FF"/>
    <a:srgbClr val="135F82"/>
    <a:srgbClr val="FFFFFF"/>
    <a:srgbClr val="008000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741" autoAdjust="0"/>
  </p:normalViewPr>
  <p:slideViewPr>
    <p:cSldViewPr>
      <p:cViewPr varScale="1">
        <p:scale>
          <a:sx n="53" d="100"/>
          <a:sy n="53" d="100"/>
        </p:scale>
        <p:origin x="498" y="17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B6CD-C379-60D8-6617-496D1BB3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849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40" r:id="rId16"/>
    <p:sldLayoutId id="2147483750" r:id="rId17"/>
    <p:sldLayoutId id="2147483814" r:id="rId18"/>
    <p:sldLayoutId id="2147483813" r:id="rId19"/>
    <p:sldLayoutId id="2147483812" r:id="rId20"/>
    <p:sldLayoutId id="2147483811" r:id="rId21"/>
    <p:sldLayoutId id="2147483810" r:id="rId22"/>
    <p:sldLayoutId id="2147483809" r:id="rId23"/>
    <p:sldLayoutId id="2147483808" r:id="rId24"/>
    <p:sldLayoutId id="2147483807" r:id="rId25"/>
    <p:sldLayoutId id="2147483806" r:id="rId26"/>
    <p:sldLayoutId id="2147483805" r:id="rId27"/>
    <p:sldLayoutId id="2147483804" r:id="rId28"/>
    <p:sldLayoutId id="2147483803" r:id="rId29"/>
    <p:sldLayoutId id="2147483802" r:id="rId30"/>
    <p:sldLayoutId id="2147483801" r:id="rId31"/>
    <p:sldLayoutId id="2147483800" r:id="rId32"/>
    <p:sldLayoutId id="2147483799" r:id="rId33"/>
    <p:sldLayoutId id="2147483798" r:id="rId34"/>
    <p:sldLayoutId id="2147483797" r:id="rId35"/>
    <p:sldLayoutId id="2147483796" r:id="rId36"/>
    <p:sldLayoutId id="2147483795" r:id="rId37"/>
    <p:sldLayoutId id="2147483794" r:id="rId38"/>
    <p:sldLayoutId id="2147483793" r:id="rId39"/>
    <p:sldLayoutId id="2147483792" r:id="rId40"/>
    <p:sldLayoutId id="2147483791" r:id="rId41"/>
    <p:sldLayoutId id="2147483790" r:id="rId42"/>
    <p:sldLayoutId id="2147483789" r:id="rId43"/>
    <p:sldLayoutId id="2147483788" r:id="rId44"/>
    <p:sldLayoutId id="2147483787" r:id="rId45"/>
    <p:sldLayoutId id="2147483786" r:id="rId46"/>
    <p:sldLayoutId id="2147483785" r:id="rId47"/>
    <p:sldLayoutId id="2147483784" r:id="rId48"/>
    <p:sldLayoutId id="2147483783" r:id="rId49"/>
    <p:sldLayoutId id="2147483782" r:id="rId50"/>
    <p:sldLayoutId id="2147483815" r:id="rId5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45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65.png"/><Relationship Id="rId12" Type="http://schemas.openxmlformats.org/officeDocument/2006/relationships/image" Target="../media/image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53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9.png"/><Relationship Id="rId7" Type="http://schemas.openxmlformats.org/officeDocument/2006/relationships/image" Target="../media/image58.jpe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59.emf"/><Relationship Id="rId5" Type="http://schemas.openxmlformats.org/officeDocument/2006/relationships/image" Target="../media/image71.png"/><Relationship Id="rId10" Type="http://schemas.openxmlformats.org/officeDocument/2006/relationships/image" Target="../media/image53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6.png"/><Relationship Id="rId7" Type="http://schemas.openxmlformats.org/officeDocument/2006/relationships/image" Target="../media/image58.jpe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61.png"/><Relationship Id="rId5" Type="http://schemas.openxmlformats.org/officeDocument/2006/relationships/image" Target="../media/image78.png"/><Relationship Id="rId10" Type="http://schemas.openxmlformats.org/officeDocument/2006/relationships/image" Target="../media/image53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0" Type="http://schemas.openxmlformats.org/officeDocument/2006/relationships/image" Target="../media/image53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91.png"/><Relationship Id="rId12" Type="http://schemas.openxmlformats.org/officeDocument/2006/relationships/image" Target="../media/image6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2.png"/><Relationship Id="rId5" Type="http://schemas.openxmlformats.org/officeDocument/2006/relationships/image" Target="../media/image89.png"/><Relationship Id="rId10" Type="http://schemas.openxmlformats.org/officeDocument/2006/relationships/image" Target="../media/image53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2.png"/><Relationship Id="rId7" Type="http://schemas.openxmlformats.org/officeDocument/2006/relationships/image" Target="../media/image53.wmf"/><Relationship Id="rId12" Type="http://schemas.openxmlformats.org/officeDocument/2006/relationships/image" Target="../media/image8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4.png"/><Relationship Id="rId5" Type="http://schemas.openxmlformats.org/officeDocument/2006/relationships/image" Target="../media/image94.png"/><Relationship Id="rId10" Type="http://schemas.openxmlformats.org/officeDocument/2006/relationships/image" Target="../media/image73.pn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7" Type="http://schemas.openxmlformats.org/officeDocument/2006/relationships/image" Target="../media/image81.png"/><Relationship Id="rId12" Type="http://schemas.openxmlformats.org/officeDocument/2006/relationships/image" Target="../media/image10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93.png"/><Relationship Id="rId5" Type="http://schemas.openxmlformats.org/officeDocument/2006/relationships/image" Target="../media/image101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111.png"/><Relationship Id="rId12" Type="http://schemas.openxmlformats.org/officeDocument/2006/relationships/image" Target="../media/image11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53.wmf"/><Relationship Id="rId5" Type="http://schemas.openxmlformats.org/officeDocument/2006/relationships/image" Target="../media/image109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117.png"/><Relationship Id="rId12" Type="http://schemas.openxmlformats.org/officeDocument/2006/relationships/image" Target="../media/image11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53.wmf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7" Type="http://schemas.openxmlformats.org/officeDocument/2006/relationships/image" Target="../media/image81.png"/><Relationship Id="rId12" Type="http://schemas.openxmlformats.org/officeDocument/2006/relationships/image" Target="../media/image12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4.png"/><Relationship Id="rId5" Type="http://schemas.openxmlformats.org/officeDocument/2006/relationships/image" Target="../media/image121.png"/><Relationship Id="rId10" Type="http://schemas.openxmlformats.org/officeDocument/2006/relationships/image" Target="../media/image53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7" Type="http://schemas.openxmlformats.org/officeDocument/2006/relationships/image" Target="../media/image81.png"/><Relationship Id="rId12" Type="http://schemas.openxmlformats.org/officeDocument/2006/relationships/image" Target="../media/image131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0.png"/><Relationship Id="rId5" Type="http://schemas.openxmlformats.org/officeDocument/2006/relationships/image" Target="../media/image127.png"/><Relationship Id="rId10" Type="http://schemas.openxmlformats.org/officeDocument/2006/relationships/image" Target="../media/image53.wmf"/><Relationship Id="rId4" Type="http://schemas.openxmlformats.org/officeDocument/2006/relationships/image" Target="../media/image126.png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7.png"/><Relationship Id="rId3" Type="http://schemas.openxmlformats.org/officeDocument/2006/relationships/image" Target="../media/image81.png"/><Relationship Id="rId7" Type="http://schemas.openxmlformats.org/officeDocument/2006/relationships/image" Target="../media/image53.wmf"/><Relationship Id="rId12" Type="http://schemas.openxmlformats.org/officeDocument/2006/relationships/image" Target="../media/image136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35.png"/><Relationship Id="rId5" Type="http://schemas.openxmlformats.org/officeDocument/2006/relationships/image" Target="../media/image132.png"/><Relationship Id="rId10" Type="http://schemas.openxmlformats.org/officeDocument/2006/relationships/image" Target="../media/image134.png"/><Relationship Id="rId9" Type="http://schemas.openxmlformats.org/officeDocument/2006/relationships/image" Target="../media/image133.png"/><Relationship Id="rId1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44.png"/><Relationship Id="rId3" Type="http://schemas.openxmlformats.org/officeDocument/2006/relationships/image" Target="../media/image81.png"/><Relationship Id="rId7" Type="http://schemas.openxmlformats.org/officeDocument/2006/relationships/image" Target="../media/image53.wmf"/><Relationship Id="rId12" Type="http://schemas.openxmlformats.org/officeDocument/2006/relationships/image" Target="../media/image14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42.png"/><Relationship Id="rId5" Type="http://schemas.openxmlformats.org/officeDocument/2006/relationships/image" Target="../media/image139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3" Type="http://schemas.openxmlformats.org/officeDocument/2006/relationships/image" Target="../media/image81.png"/><Relationship Id="rId7" Type="http://schemas.openxmlformats.org/officeDocument/2006/relationships/image" Target="../media/image53.wmf"/><Relationship Id="rId12" Type="http://schemas.openxmlformats.org/officeDocument/2006/relationships/image" Target="../media/image14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48.png"/><Relationship Id="rId5" Type="http://schemas.openxmlformats.org/officeDocument/2006/relationships/image" Target="../media/image145.png"/><Relationship Id="rId10" Type="http://schemas.openxmlformats.org/officeDocument/2006/relationships/image" Target="../media/image147.png"/><Relationship Id="rId9" Type="http://schemas.openxmlformats.org/officeDocument/2006/relationships/image" Target="../media/image131.png"/><Relationship Id="rId1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155.png"/><Relationship Id="rId12" Type="http://schemas.openxmlformats.org/officeDocument/2006/relationships/image" Target="../media/image1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53.wmf"/><Relationship Id="rId5" Type="http://schemas.openxmlformats.org/officeDocument/2006/relationships/image" Target="../media/image153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53.wmf"/><Relationship Id="rId5" Type="http://schemas.openxmlformats.org/officeDocument/2006/relationships/image" Target="../media/image300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00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00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11" Type="http://schemas.openxmlformats.org/officeDocument/2006/relationships/image" Target="../media/image103.emf"/><Relationship Id="rId5" Type="http://schemas.openxmlformats.org/officeDocument/2006/relationships/image" Target="../media/image98.emf"/><Relationship Id="rId10" Type="http://schemas.openxmlformats.org/officeDocument/2006/relationships/image" Target="../media/image58.jpeg"/><Relationship Id="rId4" Type="http://schemas.openxmlformats.org/officeDocument/2006/relationships/image" Target="../media/image53.wmf"/><Relationship Id="rId9" Type="http://schemas.openxmlformats.org/officeDocument/2006/relationships/image" Target="../media/image10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35.bin"/><Relationship Id="rId7" Type="http://schemas.openxmlformats.org/officeDocument/2006/relationships/image" Target="../media/image105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11" Type="http://schemas.openxmlformats.org/officeDocument/2006/relationships/image" Target="../media/image109.emf"/><Relationship Id="rId5" Type="http://schemas.openxmlformats.org/officeDocument/2006/relationships/image" Target="../media/image58.jpeg"/><Relationship Id="rId10" Type="http://schemas.openxmlformats.org/officeDocument/2006/relationships/image" Target="../media/image108.emf"/><Relationship Id="rId4" Type="http://schemas.openxmlformats.org/officeDocument/2006/relationships/image" Target="../media/image53.wmf"/><Relationship Id="rId9" Type="http://schemas.openxmlformats.org/officeDocument/2006/relationships/image" Target="../media/image10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image" Target="../media/image144.emf"/><Relationship Id="rId3" Type="http://schemas.openxmlformats.org/officeDocument/2006/relationships/image" Target="../media/image52.png"/><Relationship Id="rId7" Type="http://schemas.openxmlformats.org/officeDocument/2006/relationships/image" Target="../media/image138.png"/><Relationship Id="rId12" Type="http://schemas.openxmlformats.org/officeDocument/2006/relationships/image" Target="../media/image143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11" Type="http://schemas.openxmlformats.org/officeDocument/2006/relationships/image" Target="../media/image142.emf"/><Relationship Id="rId5" Type="http://schemas.openxmlformats.org/officeDocument/2006/relationships/image" Target="../media/image53.wmf"/><Relationship Id="rId10" Type="http://schemas.openxmlformats.org/officeDocument/2006/relationships/image" Target="../media/image141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4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3" Type="http://schemas.openxmlformats.org/officeDocument/2006/relationships/image" Target="../media/image52.png"/><Relationship Id="rId7" Type="http://schemas.openxmlformats.org/officeDocument/2006/relationships/image" Target="../media/image158.png"/><Relationship Id="rId12" Type="http://schemas.openxmlformats.org/officeDocument/2006/relationships/image" Target="../media/image163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11" Type="http://schemas.openxmlformats.org/officeDocument/2006/relationships/image" Target="../media/image162.emf"/><Relationship Id="rId5" Type="http://schemas.openxmlformats.org/officeDocument/2006/relationships/image" Target="../media/image53.wmf"/><Relationship Id="rId10" Type="http://schemas.openxmlformats.org/officeDocument/2006/relationships/image" Target="../media/image161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07868" y="1887432"/>
            <a:ext cx="22808128" cy="11677584"/>
            <a:chOff x="1447799" y="1793812"/>
            <a:chExt cx="22808128" cy="116775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677584"/>
              <a:chOff x="1447799" y="1793812"/>
              <a:chExt cx="22808128" cy="1167758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III. 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SỐ BẬC HAI VÀ ĐỒ THỊ</a:t>
                </a:r>
                <a:endParaRPr lang="vi-VN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79478" y="8260940"/>
                    <a:ext cx="46617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79475" y="6486049"/>
                    <a:ext cx="46617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71882" y="11270142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67195" y="6486123"/>
                <a:ext cx="4988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32441" y="7688223"/>
                <a:ext cx="49885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31661" y="7124673"/>
                    <a:ext cx="60265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Baumans"/>
                </a:rPr>
                <a:t>TOÁN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Arial" panose="020B0604020202020204" pitchFamily="34" charset="0"/>
                    <a:ea typeface="Yu Gothic UI Semilight" panose="020B0400000000000000" pitchFamily="34" charset="-128"/>
                    <a:cs typeface="Arial" panose="020B0604020202020204" pitchFamily="34" charset="0"/>
                  </a:rPr>
                  <a:t>➉</a:t>
                </a:r>
                <a:endParaRPr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2790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348476" y="3579922"/>
            <a:ext cx="8100805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Arial" panose="020B0604020202020204" pitchFamily="34" charset="0"/>
                <a:ea typeface="Cascadia Mono"/>
                <a:cs typeface="Arial" panose="020B0604020202020204" pitchFamily="34" charset="0"/>
              </a:rPr>
              <a:t>HÀM SỐ BẬC 2</a:t>
            </a:r>
            <a:endParaRPr lang="en-US" sz="8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233" y="5924496"/>
            <a:ext cx="891622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551" y="7726224"/>
            <a:ext cx="88585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THỊ CỦA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5551" y="9516274"/>
            <a:ext cx="111385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BIẾN THIÊN CỦA HÀM SỐ BẬC HAI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1206151" y="11025190"/>
            <a:ext cx="788466" cy="1385031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943" y="11354050"/>
            <a:ext cx="4988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15551" y="11398132"/>
            <a:ext cx="25442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6" grpId="0"/>
      <p:bldP spid="4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815" y="20442"/>
            <a:ext cx="15328555" cy="102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914400" algn="just">
              <a:lnSpc>
                <a:spcPct val="110000"/>
              </a:lnSpc>
              <a:spcBef>
                <a:spcPts val="1200"/>
              </a:spcBef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SỰ BIẾN THIÊN CỦA HÀM SỐ BẬC HAI</a:t>
            </a:r>
            <a:endParaRPr lang="vi-VN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851572"/>
            <a:ext cx="1219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vi-VN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418376" y="2515234"/>
                <a:ext cx="1231801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 algn="just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a) Quan sát parabol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(sp mục 2.2) và tìm ra các khoảng đồng biến, nghịch biến của hàm số; tìm ra giá trị lớn nhất của hàm số.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8376" y="2515234"/>
                <a:ext cx="12318017" cy="2123658"/>
              </a:xfrm>
              <a:prstGeom prst="rect">
                <a:avLst/>
              </a:prstGeom>
              <a:blipFill>
                <a:blip r:embed="rId2"/>
                <a:stretch>
                  <a:fillRect t="-4598" r="-1781" b="-91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24570" y="2494370"/>
                <a:ext cx="115406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b) Từ đồ thị, hãy tìm khoảng đồng biến, nghịch biến, giá trị nhỏ nhất của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câu hỏi 2 mục 2.2.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570" y="2494370"/>
                <a:ext cx="11540620" cy="1938992"/>
              </a:xfrm>
              <a:prstGeom prst="rect">
                <a:avLst/>
              </a:prstGeom>
              <a:blipFill>
                <a:blip r:embed="rId3"/>
                <a:stretch>
                  <a:fillRect l="-1849" t="-5660" b="-12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800" y="2402834"/>
            <a:ext cx="11759716" cy="2306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4516" y="2376705"/>
            <a:ext cx="11786084" cy="2332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Chart, line char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07" y="4795282"/>
            <a:ext cx="4714144" cy="7630136"/>
          </a:xfrm>
          <a:prstGeom prst="rect">
            <a:avLst/>
          </a:prstGeom>
        </p:spPr>
      </p:pic>
      <p:pic>
        <p:nvPicPr>
          <p:cNvPr id="18" name="Picture 17" descr="A picture containing boat, differen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239" y="4826983"/>
            <a:ext cx="4146354" cy="700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12601046"/>
                <a:ext cx="7328072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Đồ thị hàm số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601046"/>
                <a:ext cx="7328072" cy="721801"/>
              </a:xfrm>
              <a:prstGeom prst="rect">
                <a:avLst/>
              </a:prstGeom>
              <a:blipFill>
                <a:blip r:embed="rId6"/>
                <a:stretch>
                  <a:fillRect l="-2912" t="-13445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35200" y="12492473"/>
                <a:ext cx="774131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Đồ thị hàm số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2492473"/>
                <a:ext cx="7741313" cy="721801"/>
              </a:xfrm>
              <a:prstGeom prst="rect">
                <a:avLst/>
              </a:prstGeom>
              <a:blipFill>
                <a:blip r:embed="rId7"/>
                <a:stretch>
                  <a:fillRect l="-2756" t="-13445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808" y="1052527"/>
            <a:ext cx="2895756" cy="11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409" y="2185923"/>
                <a:ext cx="11377248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a) Parabol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−∞;4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4;+∞</m:t>
                        </m:r>
                      </m:e>
                    </m:d>
                  </m:oMath>
                </a14:m>
                <a:endPara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Hàm số đạt giá trị lớn nhất bằng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=4.</m:t>
                    </m:r>
                  </m:oMath>
                </a14:m>
                <a:endParaRPr lang="vi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" y="2185923"/>
                <a:ext cx="11377248" cy="2277547"/>
              </a:xfrm>
              <a:prstGeom prst="rect">
                <a:avLst/>
              </a:prstGeom>
              <a:blipFill>
                <a:blip r:embed="rId2"/>
                <a:stretch>
                  <a:fillRect t="-4290" r="-697" b="-8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430000" y="2110826"/>
                <a:ext cx="10867292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b)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3;+∞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−∞;3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giá trị nhỏ nhất của hàm số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110826"/>
                <a:ext cx="10867292" cy="2762936"/>
              </a:xfrm>
              <a:prstGeom prst="rect">
                <a:avLst/>
              </a:prstGeom>
              <a:blipFill>
                <a:blip r:embed="rId3"/>
                <a:stretch>
                  <a:fillRect t="-3524" r="-729" b="-79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7" y="191216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7" y="194264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3E66326-58C0-4844-898A-7AB89299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7" y="19731264"/>
            <a:ext cx="5692774" cy="22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076" y="181078"/>
            <a:ext cx="4192544" cy="16249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6170" y="5037883"/>
            <a:ext cx="18388124" cy="1061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8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29993" y="5250508"/>
                <a:ext cx="18124301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đồ thị hàm số</a:t>
                </a:r>
                <a:r>
                  <a:rPr lang="vi-VN" sz="4000" b="1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  <m:r>
                      <m:rPr>
                        <m:nor/>
                      </m:rPr>
                      <a:rPr lang="vi-VN" sz="4000" b="1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d>
                      <m:dPr>
                        <m:ctrlPr>
                          <a:rPr lang="vi-V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suy ra tính chất của hàm số 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93" y="5250508"/>
                <a:ext cx="18124301" cy="721801"/>
              </a:xfrm>
              <a:prstGeom prst="rect">
                <a:avLst/>
              </a:prstGeom>
              <a:blipFill>
                <a:blip r:embed="rId6"/>
                <a:stretch>
                  <a:fillRect l="-1177" t="-13445" r="-303" b="-34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863201"/>
                  </p:ext>
                </p:extLst>
              </p:nvPr>
            </p:nvGraphicFramePr>
            <p:xfrm>
              <a:off x="1921736" y="6767563"/>
              <a:ext cx="20832756" cy="5805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14202">
                      <a:extLst>
                        <a:ext uri="{9D8B030D-6E8A-4147-A177-3AD203B41FA5}">
                          <a16:colId xmlns:a16="http://schemas.microsoft.com/office/drawing/2014/main" val="3630175625"/>
                        </a:ext>
                      </a:extLst>
                    </a:gridCol>
                    <a:gridCol w="10418554">
                      <a:extLst>
                        <a:ext uri="{9D8B030D-6E8A-4147-A177-3AD203B41FA5}">
                          <a16:colId xmlns:a16="http://schemas.microsoft.com/office/drawing/2014/main" val="3633593321"/>
                        </a:ext>
                      </a:extLst>
                    </a:gridCol>
                  </a:tblGrid>
                  <a:tr h="667862">
                    <a:tc>
                      <a:txBody>
                        <a:bodyPr/>
                        <a:lstStyle/>
                        <a:p>
                          <a:pPr marL="457200" indent="-6985" algn="ctr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457200" indent="-6985" algn="ctr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1331820594"/>
                      </a:ext>
                    </a:extLst>
                  </a:tr>
                  <a:tr h="5137576">
                    <a:tc>
                      <a:txBody>
                        <a:bodyPr/>
                        <a:lstStyle/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nghịch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−∞;−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>
                                      <a:effectLst/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 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e>
                              </m:d>
                            </m:oMath>
                          </a14:m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là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nhỏ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nhất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nghịch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;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600">
                                      <a:effectLst/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 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biến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trên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khoảng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−∞;−</m:t>
                                  </m:r>
                                  <m:f>
                                    <m:fPr>
                                      <m:ctrlPr>
                                        <a:rPr lang="vi-VN" sz="3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marL="112395" indent="-6985" algn="just">
                            <a:lnSpc>
                              <a:spcPct val="11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3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lớn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nhất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vi-VN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33428796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863201"/>
                  </p:ext>
                </p:extLst>
              </p:nvPr>
            </p:nvGraphicFramePr>
            <p:xfrm>
              <a:off x="1921736" y="6767563"/>
              <a:ext cx="20832756" cy="58054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14202">
                      <a:extLst>
                        <a:ext uri="{9D8B030D-6E8A-4147-A177-3AD203B41FA5}">
                          <a16:colId xmlns:a16="http://schemas.microsoft.com/office/drawing/2014/main" val="3630175625"/>
                        </a:ext>
                      </a:extLst>
                    </a:gridCol>
                    <a:gridCol w="10418554">
                      <a:extLst>
                        <a:ext uri="{9D8B030D-6E8A-4147-A177-3AD203B41FA5}">
                          <a16:colId xmlns:a16="http://schemas.microsoft.com/office/drawing/2014/main" val="3633593321"/>
                        </a:ext>
                      </a:extLst>
                    </a:gridCol>
                  </a:tblGrid>
                  <a:tr h="66786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59" t="-909" r="-100234" b="-7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100059" t="-909" r="-234" b="-7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1820594"/>
                      </a:ext>
                    </a:extLst>
                  </a:tr>
                  <a:tr h="513757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59" t="-13167" r="-100234" b="-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37160" marR="137160" marT="0" marB="0">
                        <a:blipFill>
                          <a:blip r:embed="rId7"/>
                          <a:stretch>
                            <a:fillRect l="-100059" t="-13167" r="-234" b="-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28796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8142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484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655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347021"/>
                  </p:ext>
                </p:extLst>
              </p:nvPr>
            </p:nvGraphicFramePr>
            <p:xfrm>
              <a:off x="609600" y="2677354"/>
              <a:ext cx="22936200" cy="9986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62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8361294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1: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nào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đây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bậc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=9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5400" b="1" i="1" kern="12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e>
                              </m:rad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e)</a:t>
                          </a:r>
                          <a:r>
                            <a:rPr lang="en-US" sz="54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54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5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5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</m:den>
                              </m:f>
                            </m:oMath>
                          </a14:m>
                          <a:endParaRPr lang="en-US" sz="5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347021"/>
                  </p:ext>
                </p:extLst>
              </p:nvPr>
            </p:nvGraphicFramePr>
            <p:xfrm>
              <a:off x="609600" y="2677354"/>
              <a:ext cx="22936200" cy="9986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9362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9986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" t="-1342" r="-106" b="-2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77200" y="3810000"/>
                <a:ext cx="15240000" cy="722864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bậc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: 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810000"/>
                <a:ext cx="15240000" cy="7228647"/>
              </a:xfrm>
              <a:prstGeom prst="rect">
                <a:avLst/>
              </a:prstGeom>
              <a:blipFill>
                <a:blip r:embed="rId4"/>
                <a:stretch>
                  <a:fillRect l="-1759" t="-20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764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8F8F8C8-5D5B-7B64-3C30-0FE63456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6F93FF-A49F-D3AA-B9A9-9DAAAE00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2AE8E8A5-0FB2-1AE0-FCC9-2D6FADD0DEEA}"/>
              </a:ext>
            </a:extLst>
          </p:cNvPr>
          <p:cNvGrpSpPr>
            <a:grpSpLocks/>
          </p:cNvGrpSpPr>
          <p:nvPr/>
        </p:nvGrpSpPr>
        <p:grpSpPr bwMode="auto">
          <a:xfrm>
            <a:off x="823609" y="1762661"/>
            <a:ext cx="4891422" cy="878618"/>
            <a:chOff x="224" y="592"/>
            <a:chExt cx="11374" cy="1326"/>
          </a:xfrm>
        </p:grpSpPr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D07A6D21-02EC-0133-C6BF-7C3FF1D98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0" name="Arrow: Pentagon 25">
                <a:extLst>
                  <a:ext uri="{FF2B5EF4-FFF2-40B4-BE49-F238E27FC236}">
                    <a16:creationId xmlns:a16="http://schemas.microsoft.com/office/drawing/2014/main" id="{499397B8-892A-3792-D422-C0AD5DB5B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row: Chevron 26">
                <a:extLst>
                  <a:ext uri="{FF2B5EF4-FFF2-40B4-BE49-F238E27FC236}">
                    <a16:creationId xmlns:a16="http://schemas.microsoft.com/office/drawing/2014/main" id="{DECA1498-CDBB-3C27-D44C-D69A43B79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rrow: Chevron 27">
                <a:extLst>
                  <a:ext uri="{FF2B5EF4-FFF2-40B4-BE49-F238E27FC236}">
                    <a16:creationId xmlns:a16="http://schemas.microsoft.com/office/drawing/2014/main" id="{DF7F7248-F882-1CC8-6BBF-4A48DDA0F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2DE32DF-D8BC-2E84-07CC-78961221C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0791A39-93A6-4B57-6453-4E3A90EEE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58524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2: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Vẽ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đồ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thị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0791A39-93A6-4B57-6453-4E3A90EEE7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58524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49" t="-1093" r="-197" b="-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46B6F1F-2F5E-BEC9-D075-AA5BE85E1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189" y="3505385"/>
                <a:ext cx="12435191" cy="97068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Xét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S(2;-1)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46B6F1F-2F5E-BEC9-D075-AA5BE85E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9" y="3505385"/>
                <a:ext cx="12435191" cy="9706861"/>
              </a:xfrm>
              <a:prstGeom prst="rect">
                <a:avLst/>
              </a:prstGeom>
              <a:blipFill>
                <a:blip r:embed="rId4"/>
                <a:stretch>
                  <a:fillRect l="-2204" t="-15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F7CD487C-080D-05C5-AF96-33933EC79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58281"/>
              </p:ext>
            </p:extLst>
          </p:nvPr>
        </p:nvGraphicFramePr>
        <p:xfrm>
          <a:off x="2667000" y="74676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1612649448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1905158572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2784662810"/>
                    </a:ext>
                  </a:extLst>
                </a:gridCol>
                <a:gridCol w="1267319">
                  <a:extLst>
                    <a:ext uri="{9D8B030D-6E8A-4147-A177-3AD203B41FA5}">
                      <a16:colId xmlns:a16="http://schemas.microsoft.com/office/drawing/2014/main" val="2348143524"/>
                    </a:ext>
                  </a:extLst>
                </a:gridCol>
                <a:gridCol w="1393585">
                  <a:extLst>
                    <a:ext uri="{9D8B030D-6E8A-4147-A177-3AD203B41FA5}">
                      <a16:colId xmlns:a16="http://schemas.microsoft.com/office/drawing/2014/main" val="1527621724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376394634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4018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26045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03D50C-698A-033D-B02E-BCE70F260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76734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14C0AD2-08A5-781C-B060-C6670672A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13424"/>
              </p:ext>
            </p:extLst>
          </p:nvPr>
        </p:nvGraphicFramePr>
        <p:xfrm>
          <a:off x="3805623" y="2204011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5623" y="2204011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6415F52-6D1B-0D03-75BD-FCF4E07BF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2632003"/>
            <a:ext cx="9792510" cy="103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60EAFF6-66F6-5408-FC24-A56C93AA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ED4BDC3-1249-AA60-38A3-533AE5B9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84CA5A0B-6E38-A988-66B8-0D4F419D6E58}"/>
              </a:ext>
            </a:extLst>
          </p:cNvPr>
          <p:cNvGrpSpPr>
            <a:grpSpLocks/>
          </p:cNvGrpSpPr>
          <p:nvPr/>
        </p:nvGrpSpPr>
        <p:grpSpPr bwMode="auto">
          <a:xfrm>
            <a:off x="823609" y="1762661"/>
            <a:ext cx="4891422" cy="878618"/>
            <a:chOff x="224" y="592"/>
            <a:chExt cx="11374" cy="132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FD63C258-9AAB-151D-C23F-050A624FE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FBB514BD-19F5-FEF2-51F7-8ADF3B303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FE3CA706-D9BB-8CE5-FAA1-36CB5C6F1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EAE127D6-5B62-DD31-2B2F-5D345C786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86FD70F0-6389-47C4-5523-407397DD4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CF8CB-CF12-A97B-550B-E53E2358E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452367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Bài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3: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Vẽ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đồ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thị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hàm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sau</a:t>
                          </a:r>
                          <a:r>
                            <a:rPr lang="en-US" sz="4000" b="1" kern="1200" dirty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0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+3</m:t>
                              </m:r>
                            </m:oMath>
                          </a14:m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5CCF8CB-CF12-A97B-550B-E53E2358EC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452367"/>
                  </p:ext>
                </p:extLst>
              </p:nvPr>
            </p:nvGraphicFramePr>
            <p:xfrm>
              <a:off x="799290" y="2592739"/>
              <a:ext cx="12358991" cy="105917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8991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059179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49" t="-1093" r="-197" b="-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6193363-A35C-400A-4394-4BB337AEF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090" y="3477671"/>
                <a:ext cx="12435191" cy="97068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Lời </a:t>
                </a:r>
                <a:r>
                  <a:rPr lang="en-US" b="1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giải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Xét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S(1;4)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6193363-A35C-400A-4394-4BB337AE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0" y="3477671"/>
                <a:ext cx="12435191" cy="9706861"/>
              </a:xfrm>
              <a:prstGeom prst="rect">
                <a:avLst/>
              </a:prstGeom>
              <a:blipFill>
                <a:blip r:embed="rId4"/>
                <a:stretch>
                  <a:fillRect l="-2204" t="-15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id="{57217DE9-D8DA-7E4B-B53D-7A1D2A93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61337"/>
              </p:ext>
            </p:extLst>
          </p:nvPr>
        </p:nvGraphicFramePr>
        <p:xfrm>
          <a:off x="2667000" y="7467600"/>
          <a:ext cx="7391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1612649448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1905158572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2784662810"/>
                    </a:ext>
                  </a:extLst>
                </a:gridCol>
                <a:gridCol w="1267319">
                  <a:extLst>
                    <a:ext uri="{9D8B030D-6E8A-4147-A177-3AD203B41FA5}">
                      <a16:colId xmlns:a16="http://schemas.microsoft.com/office/drawing/2014/main" val="2348143524"/>
                    </a:ext>
                  </a:extLst>
                </a:gridCol>
                <a:gridCol w="1393585">
                  <a:extLst>
                    <a:ext uri="{9D8B030D-6E8A-4147-A177-3AD203B41FA5}">
                      <a16:colId xmlns:a16="http://schemas.microsoft.com/office/drawing/2014/main" val="1527621724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376394634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4018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26045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AFC2286-1FBB-0B47-7645-E3240BFF5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3368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503D50C-698A-033D-B02E-BCE70F260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5658E-5BA7-698C-49E5-5CD53929E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2442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14C0AD2-08A5-781C-B060-C6670672A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5DCDE55-D973-A53E-12B8-A2E4EA5D4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91" y="2632002"/>
            <a:ext cx="8558719" cy="103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07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107670D-FCFA-6897-1B7E-F373728E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B12323E-ECBE-0DB3-854E-8C3A5EAC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AB278F62-8A80-8085-E05B-C28B73673BB7}"/>
              </a:ext>
            </a:extLst>
          </p:cNvPr>
          <p:cNvGrpSpPr>
            <a:grpSpLocks/>
          </p:cNvGrpSpPr>
          <p:nvPr/>
        </p:nvGrpSpPr>
        <p:grpSpPr bwMode="auto">
          <a:xfrm>
            <a:off x="649438" y="334741"/>
            <a:ext cx="4999795" cy="891870"/>
            <a:chOff x="-181" y="-1563"/>
            <a:chExt cx="11626" cy="134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7F266E29-B9D3-5FBE-A494-FA37C370E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1" y="-1563"/>
              <a:ext cx="11626" cy="1346"/>
              <a:chOff x="-255" y="-2063"/>
              <a:chExt cx="16357" cy="1665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1FC02C1E-ABE6-C6A1-992F-ADF9FBCC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-2019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063ECBEE-B42E-27E6-F0EF-28A7E8993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" y="-2061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563F2028-3542-27F5-77CA-C272B8C4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-2063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C83AF606-F3ED-4DD2-93EF-A4F95EFAF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-144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19EC12-3A3A-FD62-F203-A4F542EDC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48747"/>
              </p:ext>
            </p:extLst>
          </p:nvPr>
        </p:nvGraphicFramePr>
        <p:xfrm>
          <a:off x="304800" y="1283881"/>
          <a:ext cx="23622000" cy="291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840320">
                <a:tc>
                  <a:txBody>
                    <a:bodyPr/>
                    <a:lstStyle/>
                    <a:p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nghịch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051345C-3D14-4034-9B3C-AED7F9999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67602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AFC2286-1FBB-0B47-7645-E3240BFF5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D330AA-4A4D-FE18-1CA9-FBF3CE57B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3794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5658E-5BA7-698C-49E5-5CD53929E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235064E-6262-5DBA-E6AD-B7FC47971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33" y="4186391"/>
            <a:ext cx="7696200" cy="7583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73BA5-36A0-FFD6-CCB9-63D0FBF3A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91" y="4186391"/>
            <a:ext cx="7224409" cy="7583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0EB689-5392-3C03-C4DD-7A5F2CAF0080}"/>
                  </a:ext>
                </a:extLst>
              </p:cNvPr>
              <p:cNvSpPr txBox="1"/>
              <p:nvPr/>
            </p:nvSpPr>
            <p:spPr>
              <a:xfrm>
                <a:off x="2438400" y="11963400"/>
                <a:ext cx="67056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0EB689-5392-3C03-C4DD-7A5F2CAF0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963400"/>
                <a:ext cx="6705600" cy="1415772"/>
              </a:xfrm>
              <a:prstGeom prst="rect">
                <a:avLst/>
              </a:prstGeom>
              <a:blipFill>
                <a:blip r:embed="rId8"/>
                <a:stretch>
                  <a:fillRect l="-3545" t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0ECFF-7F46-BF22-7480-597769D134C9}"/>
                  </a:ext>
                </a:extLst>
              </p:cNvPr>
              <p:cNvSpPr txBox="1"/>
              <p:nvPr/>
            </p:nvSpPr>
            <p:spPr>
              <a:xfrm>
                <a:off x="14935200" y="11963400"/>
                <a:ext cx="739140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0ECFF-7F46-BF22-7480-597769D13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1963400"/>
                <a:ext cx="7391400" cy="800347"/>
              </a:xfrm>
              <a:prstGeom prst="rect">
                <a:avLst/>
              </a:prstGeom>
              <a:blipFill>
                <a:blip r:embed="rId9"/>
                <a:stretch>
                  <a:fillRect l="-3215" t="-16031" b="-282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87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5AB29C-76A6-3DEE-9988-4F6728362000}"/>
              </a:ext>
            </a:extLst>
          </p:cNvPr>
          <p:cNvSpPr/>
          <p:nvPr/>
        </p:nvSpPr>
        <p:spPr>
          <a:xfrm>
            <a:off x="457200" y="1226611"/>
            <a:ext cx="10738721" cy="12207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DA5BAA1-2A8D-5D8B-A0E2-1DBEDB1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-12248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1083B15-40DD-CC05-85E6-6BC2CDC5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91" y="48249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85AF4DF5-1DC2-B651-97C2-6FA40D6C6282}"/>
              </a:ext>
            </a:extLst>
          </p:cNvPr>
          <p:cNvGrpSpPr>
            <a:grpSpLocks/>
          </p:cNvGrpSpPr>
          <p:nvPr/>
        </p:nvGrpSpPr>
        <p:grpSpPr bwMode="auto">
          <a:xfrm>
            <a:off x="649438" y="334741"/>
            <a:ext cx="4999795" cy="891870"/>
            <a:chOff x="-181" y="-1563"/>
            <a:chExt cx="11626" cy="1346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ACBEE5A8-CB13-2266-63F8-176404C93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1" y="-1563"/>
              <a:ext cx="11626" cy="1346"/>
              <a:chOff x="-255" y="-2063"/>
              <a:chExt cx="16357" cy="1665"/>
            </a:xfrm>
          </p:grpSpPr>
          <p:sp>
            <p:nvSpPr>
              <p:cNvPr id="7" name="Arrow: Pentagon 25">
                <a:extLst>
                  <a:ext uri="{FF2B5EF4-FFF2-40B4-BE49-F238E27FC236}">
                    <a16:creationId xmlns:a16="http://schemas.microsoft.com/office/drawing/2014/main" id="{578FDB4E-823C-C997-9972-08A803A9A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-2019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rrow: Chevron 26">
                <a:extLst>
                  <a:ext uri="{FF2B5EF4-FFF2-40B4-BE49-F238E27FC236}">
                    <a16:creationId xmlns:a16="http://schemas.microsoft.com/office/drawing/2014/main" id="{40E0CAB1-281D-391D-490C-25788F389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5" y="-2061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rrow: Chevron 27">
                <a:extLst>
                  <a:ext uri="{FF2B5EF4-FFF2-40B4-BE49-F238E27FC236}">
                    <a16:creationId xmlns:a16="http://schemas.microsoft.com/office/drawing/2014/main" id="{709E41D5-3530-4E11-DBC2-F2AA8D160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-2063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A02F385F-6E12-AA45-4F70-0F9BE99C7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-1441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442A27-5F8E-E19D-60AF-2C5DB2D02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63648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051345C-3D14-4034-9B3C-AED7F9999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B00ADA-417A-4E80-E5F8-2E5E7D829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14595"/>
              </p:ext>
            </p:extLst>
          </p:nvPr>
        </p:nvGraphicFramePr>
        <p:xfrm>
          <a:off x="41148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D330AA-4A4D-FE18-1CA9-FBF3CE57B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90C72-70A6-8A72-CC6B-94470AFB5D3C}"/>
                  </a:ext>
                </a:extLst>
              </p:cNvPr>
              <p:cNvSpPr txBox="1"/>
              <p:nvPr/>
            </p:nvSpPr>
            <p:spPr>
              <a:xfrm>
                <a:off x="742146" y="1212684"/>
                <a:ext cx="15276362" cy="1097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 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-1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2395" indent="-6985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 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−∞;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B90C72-70A6-8A72-CC6B-94470AFB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6" y="1212684"/>
                <a:ext cx="15276362" cy="10973260"/>
              </a:xfrm>
              <a:prstGeom prst="rect">
                <a:avLst/>
              </a:prstGeom>
              <a:blipFill>
                <a:blip r:embed="rId6"/>
                <a:stretch>
                  <a:fillRect l="-159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8BC1FC2-A09B-C3C1-5A66-74C01CEF2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713" y="568289"/>
            <a:ext cx="4991910" cy="4469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0A003-58C1-D8CF-B6F3-02B29ED3D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714" y="7467600"/>
            <a:ext cx="4991910" cy="5966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64792B-6021-1829-30FD-2D3E166DE2B8}"/>
                  </a:ext>
                </a:extLst>
              </p:cNvPr>
              <p:cNvSpPr txBox="1"/>
              <p:nvPr/>
            </p:nvSpPr>
            <p:spPr>
              <a:xfrm>
                <a:off x="18745200" y="1937663"/>
                <a:ext cx="67056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64792B-6021-1829-30FD-2D3E166DE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00" y="1937663"/>
                <a:ext cx="6705600" cy="1415772"/>
              </a:xfrm>
              <a:prstGeom prst="rect">
                <a:avLst/>
              </a:prstGeom>
              <a:blipFill>
                <a:blip r:embed="rId9"/>
                <a:stretch>
                  <a:fillRect l="-3545" t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F63B7-F4D4-21BC-C000-4D4FE0278CF6}"/>
                  </a:ext>
                </a:extLst>
              </p:cNvPr>
              <p:cNvSpPr txBox="1"/>
              <p:nvPr/>
            </p:nvSpPr>
            <p:spPr>
              <a:xfrm>
                <a:off x="18402300" y="8712489"/>
                <a:ext cx="739140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b) 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F63B7-F4D4-21BC-C000-4D4FE0278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300" y="8712489"/>
                <a:ext cx="7391400" cy="800347"/>
              </a:xfrm>
              <a:prstGeom prst="rect">
                <a:avLst/>
              </a:prstGeom>
              <a:blipFill>
                <a:blip r:embed="rId10"/>
                <a:stretch>
                  <a:fillRect l="-3300" t="-15909" b="-280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09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7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6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510"/>
            <a:ext cx="21031200" cy="10503416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15000"/>
              </a:lnSpc>
              <a:spcBef>
                <a:spcPts val="1200"/>
              </a:spcBef>
            </a:pPr>
            <a:endParaRPr lang="en-US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806924" y="95366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118716" y="95366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9CEDF3-A8FC-F6FC-55A8-D9B128654E48}"/>
                  </a:ext>
                </a:extLst>
              </p:cNvPr>
              <p:cNvSpPr/>
              <p:nvPr/>
            </p:nvSpPr>
            <p:spPr>
              <a:xfrm>
                <a:off x="1676400" y="4697835"/>
                <a:ext cx="21031200" cy="78040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0" indent="-914400">
                  <a:lnSpc>
                    <a:spcPct val="115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)=−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14400" indent="-914400">
                  <a:lnSpc>
                    <a:spcPct val="115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(m). Khi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4m.</a:t>
                </a:r>
              </a:p>
              <a:p>
                <a:pPr algn="ctr"/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9CEDF3-A8FC-F6FC-55A8-D9B128654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697835"/>
                <a:ext cx="21031200" cy="78040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668F1-2BE3-9867-93A1-FBE06BC28399}"/>
              </a:ext>
            </a:extLst>
          </p:cNvPr>
          <p:cNvSpPr/>
          <p:nvPr/>
        </p:nvSpPr>
        <p:spPr>
          <a:xfrm>
            <a:off x="3810000" y="1822518"/>
            <a:ext cx="16459200" cy="1835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1).</a:t>
            </a:r>
          </a:p>
          <a:p>
            <a:pPr algn="ctr"/>
            <a:endParaRPr 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4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5619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510"/>
            <a:ext cx="21031200" cy="10695596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937448" y="39194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249240" y="39194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7B45FB-DF3E-9722-49AA-E41EC88ACD2B}"/>
                  </a:ext>
                </a:extLst>
              </p:cNvPr>
              <p:cNvSpPr/>
              <p:nvPr/>
            </p:nvSpPr>
            <p:spPr>
              <a:xfrm>
                <a:off x="1676400" y="1290380"/>
                <a:ext cx="21031200" cy="116187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du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lịch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St.Louis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Arch.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kia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(162; 0).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(10; 43).</a:t>
                </a: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7B45FB-DF3E-9722-49AA-E41EC88AC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290380"/>
                <a:ext cx="21031200" cy="11618796"/>
              </a:xfrm>
              <a:prstGeom prst="rect">
                <a:avLst/>
              </a:prstGeom>
              <a:blipFill>
                <a:blip r:embed="rId2"/>
                <a:stretch>
                  <a:fillRect l="-1275" t="-1992" r="-18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large arch over a city&#10;&#10;Description automatically generated with medium confidence">
            <a:extLst>
              <a:ext uri="{FF2B5EF4-FFF2-40B4-BE49-F238E27FC236}">
                <a16:creationId xmlns:a16="http://schemas.microsoft.com/office/drawing/2014/main" id="{EA75F0BA-AC39-3D70-6A60-12CDC3E77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43" y="5255469"/>
            <a:ext cx="5049410" cy="491213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6BB3D2D-0545-94FD-7205-453358C10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3" y="5255467"/>
            <a:ext cx="4507606" cy="49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9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EA1B-D0F1-4963-E177-6438224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5619"/>
            <a:ext cx="21031200" cy="1044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EE11-8672-5DD8-D083-22C5BB84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0381"/>
            <a:ext cx="21031200" cy="1125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EBD179-9A61-0643-5E8F-EF5AFA27A8ED}"/>
              </a:ext>
            </a:extLst>
          </p:cNvPr>
          <p:cNvSpPr/>
          <p:nvPr/>
        </p:nvSpPr>
        <p:spPr>
          <a:xfrm>
            <a:off x="1937448" y="391946"/>
            <a:ext cx="623584" cy="6734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EA9ADB0-44D9-5933-0A61-82A9FC0F4BCB}"/>
              </a:ext>
            </a:extLst>
          </p:cNvPr>
          <p:cNvSpPr/>
          <p:nvPr/>
        </p:nvSpPr>
        <p:spPr>
          <a:xfrm>
            <a:off x="2249240" y="391946"/>
            <a:ext cx="623584" cy="673428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0702D43-9807-F13C-939B-245D75B66B2B}"/>
                  </a:ext>
                </a:extLst>
              </p:cNvPr>
              <p:cNvSpPr/>
              <p:nvPr/>
            </p:nvSpPr>
            <p:spPr>
              <a:xfrm>
                <a:off x="1676400" y="2110136"/>
                <a:ext cx="21488400" cy="1066097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b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(P)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162;0</m:t>
                        </m: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10,43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162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+162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=43</m:t>
                            </m:r>
                          </m:e>
                        </m:eqArr>
                      </m:e>
                    </m:d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1520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3483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760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760</m:t>
                          </m:r>
                        </m:den>
                      </m:f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185,6</m:t>
                    </m:r>
                    <m:r>
                      <m:rPr>
                        <m:nor/>
                      </m:rPr>
                      <a:rPr lang="en-US" sz="4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0702D43-9807-F13C-939B-245D75B66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10136"/>
                <a:ext cx="21488400" cy="106609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85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97873" y="1794688"/>
            <a:ext cx="23774400" cy="11582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32627"/>
            <a:ext cx="11982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39457" y="1832788"/>
            <a:ext cx="960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ỏi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 (m)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2420600" y="1548095"/>
                <a:ext cx="11152632" cy="444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</a:t>
                </a:r>
                <a:r>
                  <a:rPr lang="vi-VN" sz="4000" b="1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ỏi 2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thước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(m),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(m</a:t>
                </a:r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viền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1548095"/>
                <a:ext cx="11152632" cy="4447371"/>
              </a:xfrm>
              <a:prstGeom prst="rect">
                <a:avLst/>
              </a:prstGeom>
              <a:blipFill>
                <a:blip r:embed="rId3"/>
                <a:stretch>
                  <a:fillRect l="-1968" t="-2466" r="-19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1A649F8-5642-BC0B-70DA-DD735C679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5" y="5791200"/>
            <a:ext cx="7740441" cy="4457007"/>
          </a:xfrm>
          <a:prstGeom prst="rect">
            <a:avLst/>
          </a:prstGeom>
        </p:spPr>
      </p:pic>
      <p:pic>
        <p:nvPicPr>
          <p:cNvPr id="10" name="Picture 9" descr="A picture containing text, picture frame, indoor, painting&#10;&#10;Description automatically generated">
            <a:extLst>
              <a:ext uri="{FF2B5EF4-FFF2-40B4-BE49-F238E27FC236}">
                <a16:creationId xmlns:a16="http://schemas.microsoft.com/office/drawing/2014/main" id="{744A6B5A-8784-E102-C6CE-21C150490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53" y="4876800"/>
            <a:ext cx="9014979" cy="5157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9653207"/>
            <a:ext cx="10668000" cy="2797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1362" y="9961350"/>
                <a:ext cx="10751127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2" y="9961350"/>
                <a:ext cx="10751127" cy="2108269"/>
              </a:xfrm>
              <a:prstGeom prst="rect">
                <a:avLst/>
              </a:prstGeom>
              <a:blipFill>
                <a:blip r:embed="rId6"/>
                <a:stretch>
                  <a:fillRect l="-2268" t="-6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487400" y="9653207"/>
            <a:ext cx="10326162" cy="2797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87400" y="9849847"/>
                <a:ext cx="10701835" cy="283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9849847"/>
                <a:ext cx="10701835" cy="2833939"/>
              </a:xfrm>
              <a:prstGeom prst="rect">
                <a:avLst/>
              </a:prstGeom>
              <a:blipFill>
                <a:blip r:embed="rId7"/>
                <a:stretch>
                  <a:fillRect l="-2336" t="-47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01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8" grpId="0"/>
      <p:bldP spid="109" grpId="0"/>
      <p:bldP spid="3" grpId="0" animBg="1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45555" y="7088880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366498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366498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35619" y="727283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3"/>
            <a:ext cx="24090260" cy="2871179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Bảng biến thiên ở dưới là bảng biến thiên của hàm số nào trong các hàm số được cho ở bốn phương án A, B, C, D sau đây?</a:t>
              </a:r>
              <a:endParaRPr lang="en-US" sz="48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Parabol cần tìm phải có hệ số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và đồ thị hàm số phải đi qua điểm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Đáp án </a:t>
                </a:r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thỏa mãn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707886"/>
              </a:xfrm>
              <a:prstGeom prst="rect">
                <a:avLst/>
              </a:prstGeom>
              <a:blipFill>
                <a:blip r:embed="rId11"/>
                <a:stretch>
                  <a:fillRect l="-920"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D618599-97F2-D6FF-3C04-7C0E1B9586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7814" y="3511595"/>
            <a:ext cx="15011400" cy="335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89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317" y="7207522"/>
            <a:ext cx="23773808" cy="1754567"/>
            <a:chOff x="425801" y="4926397"/>
            <a:chExt cx="23773808" cy="1754567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14876" y="2243792"/>
                <a:ext cx="271505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2489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7126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46373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46373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372337" y="5128167"/>
                  <a:ext cx="4252318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337" y="5128167"/>
                  <a:ext cx="4252318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21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15527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15527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82793" y="8702215"/>
            <a:ext cx="24153914" cy="563085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1868355" y="736945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25103" y="678378"/>
            <a:ext cx="13045954" cy="402808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5" y="4403368"/>
              <a:ext cx="17983201" cy="592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5280793" cy="1040476"/>
              <a:chOff x="923003" y="3917552"/>
              <a:chExt cx="5280793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504189" y="4060637"/>
                <a:ext cx="4699607" cy="846387"/>
                <a:chOff x="2170939" y="4422587"/>
                <a:chExt cx="4699607" cy="84638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4097548" y="2495978"/>
                  <a:ext cx="846387" cy="46996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1" y="4480053"/>
                  <a:ext cx="4293085" cy="570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5" y="5192294"/>
              <a:ext cx="20691250" cy="1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thiên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A, B, C, D?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4463244" y="10801187"/>
            <a:ext cx="18292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+mj-lt"/>
              <a:cs typeface="Tahom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04556-F98D-4D81-B09C-36796FA5E098}"/>
              </a:ext>
            </a:extLst>
          </p:cNvPr>
          <p:cNvGrpSpPr/>
          <p:nvPr/>
        </p:nvGrpSpPr>
        <p:grpSpPr>
          <a:xfrm>
            <a:off x="7419000" y="75706"/>
            <a:ext cx="9716564" cy="830997"/>
            <a:chOff x="7942275" y="1712475"/>
            <a:chExt cx="9716563" cy="830996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93EE9F9F-E3ED-4F3F-9EAD-E35E4BE11A4F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AB7BD1-8743-4C5C-AE8B-47C4C983619D}"/>
                </a:ext>
              </a:extLst>
            </p:cNvPr>
            <p:cNvSpPr txBox="1"/>
            <p:nvPr/>
          </p:nvSpPr>
          <p:spPr>
            <a:xfrm>
              <a:off x="8667239" y="1712475"/>
              <a:ext cx="899159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57D29E1-6D57-DD6D-D711-FD6892C67E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18182"/>
          <a:stretch>
            <a:fillRect/>
          </a:stretch>
        </p:blipFill>
        <p:spPr>
          <a:xfrm>
            <a:off x="12594325" y="2898814"/>
            <a:ext cx="12455090" cy="37684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B280C3-02B7-FEA8-F9E1-E4BA61FC8225}"/>
                  </a:ext>
                </a:extLst>
              </p:cNvPr>
              <p:cNvSpPr txBox="1"/>
              <p:nvPr/>
            </p:nvSpPr>
            <p:spPr>
              <a:xfrm>
                <a:off x="2233063" y="10222030"/>
                <a:ext cx="19808790" cy="430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C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hàm số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đỉnh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hệ số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bề lõm của Parabol hướng xuống. Vậy đáp án </a:t>
                </a:r>
                <a:r>
                  <a:rPr lang="vi-VN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đúng.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8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B280C3-02B7-FEA8-F9E1-E4BA61FC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10222030"/>
                <a:ext cx="19808790" cy="4301306"/>
              </a:xfrm>
              <a:prstGeom prst="rect">
                <a:avLst/>
              </a:prstGeom>
              <a:blipFill>
                <a:blip r:embed="rId12"/>
                <a:stretch>
                  <a:fillRect t="-1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9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44588" y="6472152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87824" y="2302431"/>
                <a:ext cx="2678473" cy="5102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30312" y="230243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0144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nl-NL" sz="4000" b="1" dirty="0">
                            <a:solidFill>
                              <a:schemeClr val="bg1"/>
                            </a:solidFill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014497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426135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426135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0400" y="7786675"/>
            <a:ext cx="24301556" cy="5630854"/>
            <a:chOff x="48567" y="4381500"/>
            <a:chExt cx="24301556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01603" y="4991102"/>
              <a:ext cx="23848520" cy="511923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183205" y="664120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03335" y="97920"/>
            <a:ext cx="14348726" cy="2871177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6" y="4403368"/>
              <a:ext cx="17983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5445538" cy="1040476"/>
              <a:chOff x="923003" y="3917552"/>
              <a:chExt cx="5445538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3" y="4056552"/>
                <a:ext cx="5006498" cy="861773"/>
                <a:chOff x="2028793" y="4418502"/>
                <a:chExt cx="5006498" cy="861773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4116103" y="2331192"/>
                  <a:ext cx="831878" cy="50064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6"/>
                  <a:ext cx="4108622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1" y="5192294"/>
              <a:ext cx="20691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295606" y="801504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27206" y="27621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206" y="27621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5FCECA41-F923-416F-86D7-4B3D2D10C209}"/>
              </a:ext>
            </a:extLst>
          </p:cNvPr>
          <p:cNvSpPr/>
          <p:nvPr/>
        </p:nvSpPr>
        <p:spPr>
          <a:xfrm>
            <a:off x="7562956" y="-20941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BB6BFA-2F8F-419D-BC88-30CE12C025E5}"/>
              </a:ext>
            </a:extLst>
          </p:cNvPr>
          <p:cNvSpPr txBox="1"/>
          <p:nvPr/>
        </p:nvSpPr>
        <p:spPr>
          <a:xfrm>
            <a:off x="8250444" y="-32807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D71325-5436-2930-FF15-D83B17B46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1295" y="409143"/>
            <a:ext cx="6445322" cy="50574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397D1B-448D-6668-6EBE-B5AC8D5190C4}"/>
                  </a:ext>
                </a:extLst>
              </p:cNvPr>
              <p:cNvSpPr txBox="1"/>
              <p:nvPr/>
            </p:nvSpPr>
            <p:spPr>
              <a:xfrm>
                <a:off x="3715352" y="8837534"/>
                <a:ext cx="176142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fr-FR" sz="4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 lõm của parabol hướng lên trên suy ra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nên loại B và C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 thị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Chọn D.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8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397D1B-448D-6668-6EBE-B5AC8D519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52" y="8837534"/>
                <a:ext cx="17614232" cy="4154984"/>
              </a:xfrm>
              <a:prstGeom prst="rect">
                <a:avLst/>
              </a:prstGeom>
              <a:blipFill>
                <a:blip r:embed="rId12"/>
                <a:stretch>
                  <a:fillRect t="-1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8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859921" y="3542698"/>
            <a:ext cx="22236658" cy="3484394"/>
            <a:chOff x="756987" y="1780323"/>
            <a:chExt cx="22236658" cy="3484394"/>
          </a:xfrm>
        </p:grpSpPr>
        <p:grpSp>
          <p:nvGrpSpPr>
            <p:cNvPr id="94" name="Group 93"/>
            <p:cNvGrpSpPr/>
            <p:nvPr/>
          </p:nvGrpSpPr>
          <p:grpSpPr>
            <a:xfrm>
              <a:off x="756987" y="1780323"/>
              <a:ext cx="22236658" cy="3484394"/>
              <a:chOff x="406899" y="644868"/>
              <a:chExt cx="11118329" cy="1742197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1044890" y="1769958"/>
                <a:ext cx="4247427" cy="58350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73327" y="1798325"/>
                <a:ext cx="4351901" cy="58874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8138766" cy="7412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8138766" cy="7412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E209CC-1489-4D40-97BE-47CAFD5B4CAB}"/>
                </a:ext>
              </a:extLst>
            </p:cNvPr>
            <p:cNvSpPr/>
            <p:nvPr/>
          </p:nvSpPr>
          <p:spPr>
            <a:xfrm>
              <a:off x="2423403" y="4247339"/>
              <a:ext cx="79169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Parabol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đồ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980605" y="595383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 Khẳng định nào sau đây là đúng?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blipFill>
                  <a:blip r:embed="rId8"/>
                  <a:stretch>
                    <a:fillRect l="-1031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endParaRPr lang="en-US" sz="4000" dirty="0"/>
              </a:p>
              <a:p>
                <a:r>
                  <a:rPr lang="vi-VN" sz="4000" dirty="0"/>
                  <a:t>Do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r>
                  <a:rPr lang="vi-VN" sz="4000" dirty="0"/>
                  <a:t>là hàm số bậc hai nên đồ thị hàm số là một Parabol.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1"/>
                <a:stretch>
                  <a:fillRect l="-920" t="-9174" b="-18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135324" y="56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11AE0-FF91-8D68-871E-8263FA178626}"/>
              </a:ext>
            </a:extLst>
          </p:cNvPr>
          <p:cNvSpPr txBox="1"/>
          <p:nvPr/>
        </p:nvSpPr>
        <p:spPr>
          <a:xfrm>
            <a:off x="663148" y="11553997"/>
            <a:ext cx="1430121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84694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73050" y="7165338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7824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78241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8338863" y="733821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409074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99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154269"/>
              <a:chOff x="923003" y="3917552"/>
              <a:chExt cx="4048792" cy="115426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015494"/>
                <a:chOff x="2028795" y="4418277"/>
                <a:chExt cx="3609750" cy="101549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6"/>
                  <a:ext cx="3061080" cy="953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95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9840" indent="-1259840" algn="just">
                <a:lnSpc>
                  <a:spcPct val="115000"/>
                </a:lnSpc>
                <a:spcAft>
                  <a:spcPts val="1600"/>
                </a:spcAft>
                <a:tabLst>
                  <a:tab pos="1259840" algn="l"/>
                </a:tabLst>
              </a:pP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vẽ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fr-FR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D</a:t>
                </a:r>
                <a:endParaRPr lang="en-US" sz="4000" dirty="0"/>
              </a:p>
              <a:p>
                <a:r>
                  <a:rPr lang="vi-VN" sz="4000" dirty="0"/>
                  <a:t>Dựa vào bảng biến thiên nhận thấy hàm số bậc hai cần tìm có hệ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4000" dirty="0"/>
                  <a:t> và đồ thị là một parabol có tọa độ đỉnh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000" dirty="0"/>
                  <a:t>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938992"/>
              </a:xfrm>
              <a:prstGeom prst="rect">
                <a:avLst/>
              </a:prstGeom>
              <a:blipFill>
                <a:blip r:embed="rId11"/>
                <a:stretch>
                  <a:fillRect l="-920" t="-6289" r="-1026" b="-12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E33F9D6-59EA-6C62-A503-FC7A247A00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246" y="3372634"/>
            <a:ext cx="12236754" cy="2983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6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0" y="7090967"/>
            <a:ext cx="24384000" cy="6455490"/>
            <a:chOff x="48567" y="4381500"/>
            <a:chExt cx="24877073" cy="80819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0" y="4991101"/>
              <a:ext cx="24571680" cy="74723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1044993" y="5973859"/>
            <a:ext cx="20061014" cy="1117108"/>
            <a:chOff x="623476" y="1676717"/>
            <a:chExt cx="10030507" cy="558554"/>
          </a:xfrm>
          <a:solidFill>
            <a:srgbClr val="327E3B"/>
          </a:solidFill>
        </p:grpSpPr>
        <p:sp>
          <p:nvSpPr>
            <p:cNvPr id="62" name="Oval 61"/>
            <p:cNvSpPr/>
            <p:nvPr/>
          </p:nvSpPr>
          <p:spPr>
            <a:xfrm>
              <a:off x="3466596" y="16779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623476" y="167671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266598" y="169366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10109718" y="173500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731233" y="597385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789272" y="436434"/>
            <a:ext cx="24806916" cy="2181670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109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8"/>
              <a:chOff x="923003" y="3917552"/>
              <a:chExt cx="4048792" cy="125367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3"/>
                <a:chOff x="2028795" y="4418277"/>
                <a:chExt cx="3609750" cy="1114903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2" y="5192292"/>
                  <a:ext cx="20691250" cy="1436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59840" indent="-1259840"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1259840" algn="l"/>
                    </a:tabLst>
                  </a:pPr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đồ thị là hình nào dưới đây?</a:t>
                  </a:r>
                  <a:endPara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2" y="5192292"/>
                  <a:ext cx="20691250" cy="1436993"/>
                </a:xfrm>
                <a:prstGeom prst="rect">
                  <a:avLst/>
                </a:prstGeom>
                <a:blipFill>
                  <a:blip r:embed="rId5"/>
                  <a:stretch>
                    <a:fillRect l="-1030" b="-944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75805" y="8349760"/>
                <a:ext cx="23065726" cy="502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endParaRPr lang="en-US" sz="4000" dirty="0"/>
              </a:p>
              <a:p>
                <a:r>
                  <a:rPr lang="vi-VN" sz="4000" dirty="0"/>
                  <a:t>Ta có</a:t>
                </a:r>
                <a:endParaRPr lang="en-US" sz="4000" dirty="0"/>
              </a:p>
              <a:p>
                <a:r>
                  <a:rPr lang="vi-VN" sz="4000" dirty="0"/>
                  <a:t>Vì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4000" dirty="0"/>
                  <a:t> nên đồ thị quay bề lõm xuống dưới. Loại phương án </a:t>
                </a:r>
                <a:r>
                  <a:rPr lang="vi-VN" sz="4000" b="1" dirty="0"/>
                  <a:t>D.</a:t>
                </a:r>
                <a:endParaRPr lang="en-US" sz="4000" dirty="0"/>
              </a:p>
              <a:p>
                <a:r>
                  <a:rPr lang="vi-VN" sz="4000" dirty="0"/>
                  <a:t>    Phương trình hoành độ giao điểm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+2=0⇒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=−1+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≈1.23&gt;1</m:t>
                            </m:r>
                          </m:e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=−1−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≈−3.23&lt;−3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/>
              </a:p>
              <a:p>
                <a:r>
                  <a:rPr lang="vi-VN" sz="4000" dirty="0"/>
                  <a:t>Đối chiếu với các đồ thị đã cho, ta chọn đáp án </a:t>
                </a:r>
                <a:r>
                  <a:rPr lang="vi-VN" sz="4000" b="1" dirty="0"/>
                  <a:t>B.</a:t>
                </a:r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5" y="8349760"/>
                <a:ext cx="23065726" cy="5020285"/>
              </a:xfrm>
              <a:prstGeom prst="rect">
                <a:avLst/>
              </a:prstGeom>
              <a:blipFill>
                <a:blip r:embed="rId8"/>
                <a:stretch>
                  <a:fillRect l="-925" t="-2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67AC560-8D09-91DD-0183-643F35FE9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85" y="2875008"/>
            <a:ext cx="3881218" cy="289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D9D2C2B-1D31-1FBE-E01E-F2AB04528B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946210"/>
            <a:ext cx="3664016" cy="274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9BA54290-E418-1932-F5B4-B7E6E39D5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9859" y="2946210"/>
            <a:ext cx="4000266" cy="274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hart&#10;&#10;Description automatically generated with low confidence">
            <a:extLst>
              <a:ext uri="{FF2B5EF4-FFF2-40B4-BE49-F238E27FC236}">
                <a16:creationId xmlns:a16="http://schemas.microsoft.com/office/drawing/2014/main" id="{FE7FFB16-A007-E074-74E0-758DFA3782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9719" y="2896379"/>
            <a:ext cx="3959174" cy="286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72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09278" y="6989592"/>
            <a:ext cx="23872084" cy="1831738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329262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329262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5" y="5095449"/>
              <a:ext cx="5096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1244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12448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14711" y="72244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3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3441253" y="5192293"/>
              <a:ext cx="20691250" cy="93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bảng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ưới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3312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C</a:t>
                </a:r>
                <a:endParaRPr lang="en-US" sz="4000" dirty="0"/>
              </a:p>
              <a:p>
                <a:r>
                  <a:rPr lang="fr-FR" sz="4000" dirty="0" err="1"/>
                  <a:t>Căn</a:t>
                </a:r>
                <a:r>
                  <a:rPr lang="fr-FR" sz="4000" dirty="0"/>
                  <a:t> </a:t>
                </a:r>
                <a:r>
                  <a:rPr lang="fr-FR" sz="4000" dirty="0" err="1"/>
                  <a:t>cứ</a:t>
                </a:r>
                <a:r>
                  <a:rPr lang="fr-FR" sz="4000" dirty="0"/>
                  <a:t> </a:t>
                </a:r>
                <a:r>
                  <a:rPr lang="fr-FR" sz="4000" dirty="0" err="1"/>
                  <a:t>từ</a:t>
                </a:r>
                <a:r>
                  <a:rPr lang="fr-FR" sz="4000" dirty="0"/>
                  <a:t> BBT ta </a:t>
                </a:r>
                <a:r>
                  <a:rPr lang="fr-FR" sz="4000" dirty="0" err="1"/>
                  <a:t>loại</a:t>
                </a:r>
                <a:r>
                  <a:rPr lang="fr-FR" sz="4000" dirty="0"/>
                  <a:t> </a:t>
                </a:r>
                <a:r>
                  <a:rPr lang="fr-FR" sz="4000" b="1" dirty="0"/>
                  <a:t>A</a:t>
                </a:r>
                <a:r>
                  <a:rPr lang="fr-FR" sz="4000" dirty="0"/>
                  <a:t>.</a:t>
                </a:r>
                <a:endParaRPr lang="en-US" sz="4000" dirty="0"/>
              </a:p>
              <a:p>
                <a:r>
                  <a:rPr lang="fr-FR" sz="4000" dirty="0" err="1"/>
                  <a:t>Gọi</a:t>
                </a:r>
                <a:r>
                  <a:rPr lang="fr-FR" sz="4000" dirty="0"/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dirty="0"/>
                  <a:t> là </a:t>
                </a:r>
                <a:r>
                  <a:rPr lang="fr-FR" sz="4000" dirty="0" err="1"/>
                  <a:t>đỉnh</a:t>
                </a:r>
                <a:r>
                  <a:rPr lang="fr-FR" sz="4000" dirty="0"/>
                  <a:t> </a:t>
                </a:r>
                <a:r>
                  <a:rPr lang="fr-FR" sz="4000" dirty="0" err="1"/>
                  <a:t>của</a:t>
                </a:r>
                <a:r>
                  <a:rPr lang="fr-FR" sz="4000" dirty="0"/>
                  <a:t> </a:t>
                </a:r>
                <a:r>
                  <a:rPr lang="fr-FR" sz="4000" dirty="0" err="1"/>
                  <a:t>parabol</a:t>
                </a:r>
                <a:r>
                  <a:rPr lang="fr-FR" sz="4000" dirty="0"/>
                  <a:t>, ta </a:t>
                </a:r>
                <a:r>
                  <a:rPr lang="fr-FR" sz="4000" dirty="0" err="1"/>
                  <a:t>có</a:t>
                </a:r>
                <a:r>
                  <a:rPr lang="fr-FR" sz="4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000" dirty="0"/>
                  <a:t>.</a:t>
                </a:r>
                <a:endParaRPr lang="en-US" sz="4000" dirty="0"/>
              </a:p>
              <a:p>
                <a:r>
                  <a:rPr lang="fr-FR" sz="4000" dirty="0" err="1"/>
                  <a:t>Suy</a:t>
                </a:r>
                <a:r>
                  <a:rPr lang="fr-FR" sz="4000" dirty="0"/>
                  <a:t> ra ta </a:t>
                </a:r>
                <a:r>
                  <a:rPr lang="fr-FR" sz="4000" dirty="0" err="1"/>
                  <a:t>loại</a:t>
                </a:r>
                <a:r>
                  <a:rPr lang="fr-FR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000" b="1"/>
                      <m:t>B</m:t>
                    </m:r>
                    <m:r>
                      <m:rPr>
                        <m:nor/>
                      </m:rPr>
                      <a:rPr lang="fr-FR" sz="4000" b="1"/>
                      <m:t>, </m:t>
                    </m:r>
                    <m:r>
                      <m:rPr>
                        <m:nor/>
                      </m:rPr>
                      <a:rPr lang="fr-FR" sz="4000" b="1"/>
                      <m:t>D</m:t>
                    </m:r>
                  </m:oMath>
                </a14:m>
                <a:r>
                  <a:rPr lang="fr-FR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3312061"/>
              </a:xfrm>
              <a:prstGeom prst="rect">
                <a:avLst/>
              </a:prstGeom>
              <a:blipFill>
                <a:blip r:embed="rId10"/>
                <a:stretch>
                  <a:fillRect l="-920" t="-3676" b="-6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2E9E4507-E386-ABD2-0B29-9DC6F6046F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8992" y="2847052"/>
            <a:ext cx="12703124" cy="29107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/>
              <p:nvPr/>
            </p:nvSpPr>
            <p:spPr>
              <a:xfrm>
                <a:off x="12069172" y="7385897"/>
                <a:ext cx="69913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172" y="7385897"/>
                <a:ext cx="699139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48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276594" y="7601378"/>
            <a:ext cx="23741052" cy="571728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8" cy="77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43836" y="4943811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02779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02779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294101" y="515594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528653" y="5265357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):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Khi đó b = ?</a:t>
                  </a:r>
                  <a:endParaRPr lang="en-US" sz="4000" b="1" dirty="0"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653" y="5265357"/>
                  <a:ext cx="20691250" cy="707885"/>
                </a:xfrm>
                <a:prstGeom prst="rect">
                  <a:avLst/>
                </a:prstGeom>
                <a:blipFill>
                  <a:blip r:embed="rId9"/>
                  <a:stretch>
                    <a:fillRect l="-1061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201206" y="786357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Thay tọa độ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4000" dirty="0"/>
                  <a:t>vào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Ta được: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2"/>
                <a:stretch>
                  <a:fillRect l="-920" t="-9174" b="-174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0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519452" y="7529834"/>
            <a:ext cx="23498192" cy="578882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761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42822" y="4594827"/>
            <a:ext cx="23773808" cy="1424800"/>
            <a:chOff x="425801" y="4926397"/>
            <a:chExt cx="2377380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3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48830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2;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48830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429853" y="479098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9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54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59840" indent="-1259840"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1259840" algn="l"/>
                    </a:tabLst>
                  </a:pPr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4.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Tìm tọa độ đỉnh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3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54501"/>
                </a:xfrm>
                <a:prstGeom prst="rect">
                  <a:avLst/>
                </a:prstGeom>
                <a:blipFill>
                  <a:blip r:embed="rId9"/>
                  <a:stretch>
                    <a:fillRect l="-1031" t="-10569" b="-3252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66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 Hoành độ đỉnh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 Với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2(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1)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sz="4000" dirty="0"/>
              </a:p>
              <a:p>
                <a:r>
                  <a:rPr lang="vi-VN" sz="4000" dirty="0"/>
                  <a:t>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1;5)</m:t>
                    </m:r>
                  </m:oMath>
                </a14:m>
                <a:r>
                  <a:rPr lang="vi-VN" sz="4000" dirty="0"/>
                  <a:t>.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660968"/>
              </a:xfrm>
              <a:prstGeom prst="rect">
                <a:avLst/>
              </a:prstGeom>
              <a:blipFill>
                <a:blip r:embed="rId12"/>
                <a:stretch>
                  <a:fillRect l="-920" b="-146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41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39396" y="6429677"/>
            <a:ext cx="23442028" cy="6888986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8" cy="63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50703" y="4133326"/>
            <a:ext cx="23872084" cy="1831738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48895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48895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5" y="5095449"/>
              <a:ext cx="50969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6254920" y="4329168"/>
            <a:ext cx="121550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61291" y="5292739"/>
                  <a:ext cx="2069125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. Tọa độ đỉnh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là</a:t>
                  </a:r>
                  <a:endParaRPr lang="en-US" sz="4000" b="1" dirty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291" y="5292739"/>
                  <a:ext cx="20691250" cy="931609"/>
                </a:xfrm>
                <a:prstGeom prst="rect">
                  <a:avLst/>
                </a:prstGeom>
                <a:blipFill>
                  <a:blip r:embed="rId8"/>
                  <a:stretch>
                    <a:fillRect l="-1044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2" y="8315448"/>
                <a:ext cx="22125208" cy="2210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B</a:t>
                </a:r>
                <a:br>
                  <a:rPr lang="vi-VN" sz="4000" dirty="0"/>
                </a:br>
                <a:r>
                  <a:rPr lang="vi-VN" sz="4000" dirty="0"/>
                  <a:t>Hoành độ đỉnh của 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,</a:t>
                </a:r>
                <a:br>
                  <a:rPr lang="vi-VN" sz="4000" dirty="0"/>
                </a:br>
                <a:r>
                  <a:rPr lang="vi-VN" sz="4000" dirty="0"/>
                  <a:t>Tung độ đỉnh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000" dirty="0"/>
                  <a:t>. 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2" y="8315448"/>
                <a:ext cx="22125208" cy="2210029"/>
              </a:xfrm>
              <a:prstGeom prst="rect">
                <a:avLst/>
              </a:prstGeom>
              <a:blipFill>
                <a:blip r:embed="rId11"/>
                <a:stretch>
                  <a:fillRect l="-964" t="-4959" b="-101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/>
              <p:nvPr/>
            </p:nvSpPr>
            <p:spPr>
              <a:xfrm>
                <a:off x="11957346" y="4535948"/>
                <a:ext cx="69913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7F61E-7C66-EE57-D08C-55658C4E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346" y="4535948"/>
                <a:ext cx="699139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264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30DB05-4399-DE79-2F1A-16D326364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64426"/>
                <a:ext cx="23573232" cy="11582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endParaRPr lang="en-US" sz="4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30DB05-4399-DE79-2F1A-16D32636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64426"/>
                <a:ext cx="23573232" cy="11582400"/>
              </a:xfrm>
              <a:prstGeom prst="rect">
                <a:avLst/>
              </a:prstGeom>
              <a:blipFill>
                <a:blip r:embed="rId2"/>
                <a:stretch>
                  <a:fillRect l="-1034" t="-16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9FC2547-E884-E7E4-BA00-EC3AE3A6F197}"/>
              </a:ext>
            </a:extLst>
          </p:cNvPr>
          <p:cNvSpPr txBox="1"/>
          <p:nvPr/>
        </p:nvSpPr>
        <p:spPr>
          <a:xfrm>
            <a:off x="609600" y="309525"/>
            <a:ext cx="12198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1B843-0EBC-B649-D4CA-280F1723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7740441" cy="4457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AB031-D65A-B928-29BB-B6A3E75BC5F8}"/>
                  </a:ext>
                </a:extLst>
              </p:cNvPr>
              <p:cNvSpPr txBox="1"/>
              <p:nvPr/>
            </p:nvSpPr>
            <p:spPr>
              <a:xfrm>
                <a:off x="1447800" y="7391400"/>
                <a:ext cx="96774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𝑺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AB031-D65A-B928-29BB-B6A3E75B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391400"/>
                <a:ext cx="9677400" cy="658898"/>
              </a:xfrm>
              <a:prstGeom prst="rect">
                <a:avLst/>
              </a:prstGeom>
              <a:blipFill>
                <a:blip r:embed="rId4"/>
                <a:stretch>
                  <a:fillRect t="-12963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picture frame, indoor, painting&#10;&#10;Description automatically generated">
            <a:extLst>
              <a:ext uri="{FF2B5EF4-FFF2-40B4-BE49-F238E27FC236}">
                <a16:creationId xmlns:a16="http://schemas.microsoft.com/office/drawing/2014/main" id="{ED5683F2-BBB5-70B0-75CA-A3D94FE51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2400992"/>
            <a:ext cx="9014979" cy="4457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D81BB-27B9-9EC7-D694-107CAB3B2167}"/>
                  </a:ext>
                </a:extLst>
              </p:cNvPr>
              <p:cNvSpPr txBox="1"/>
              <p:nvPr/>
            </p:nvSpPr>
            <p:spPr>
              <a:xfrm>
                <a:off x="11887200" y="7255626"/>
                <a:ext cx="10820400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D81BB-27B9-9EC7-D694-107CAB3B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7255626"/>
                <a:ext cx="10820400" cy="1337354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4000" y="9009656"/>
            <a:ext cx="20726400" cy="3353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18020" y="9568509"/>
                <a:ext cx="1897380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6,</m:t>
                    </m:r>
                    <m:r>
                      <m:rPr>
                        <m:nor/>
                      </m:rPr>
                      <a:rPr lang="en-US" sz="4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20" y="9568509"/>
                <a:ext cx="18973800" cy="2646878"/>
              </a:xfrm>
              <a:prstGeom prst="rect">
                <a:avLst/>
              </a:prstGeom>
              <a:blipFill>
                <a:blip r:embed="rId7"/>
                <a:stretch>
                  <a:fillRect l="-1253" t="-46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5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-96467" y="7441776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-96468" y="4155211"/>
            <a:ext cx="24133296" cy="1700304"/>
            <a:chOff x="425801" y="4845601"/>
            <a:chExt cx="23872084" cy="18317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845601"/>
              <a:ext cx="23872084" cy="1831738"/>
              <a:chOff x="241306" y="2177507"/>
              <a:chExt cx="11936042" cy="915869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634024" y="2224629"/>
                <a:ext cx="2468235" cy="82047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0" y="2268152"/>
                <a:ext cx="2674059" cy="77694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1"/>
                <a:ext cx="2481647" cy="84958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177507"/>
                <a:ext cx="2745974" cy="8675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2" y="5149387"/>
                  <a:ext cx="1985174" cy="1341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2" y="5149387"/>
                  <a:ext cx="1985174" cy="1341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7626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7626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047936" y="5095448"/>
              <a:ext cx="5096933" cy="762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4000" b="1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3" y="5128166"/>
                  <a:ext cx="4973295" cy="13410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6"/>
                  <a:ext cx="4973295" cy="13410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-42267" y="43745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Trục đối xứng của parabol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a14:m>
                  <a:r>
                    <a:rPr lang="vi-VN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 đường thẳng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8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81085" y="8887213"/>
                <a:ext cx="23160446" cy="1594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Chọn A</a:t>
                </a:r>
                <a:endParaRPr lang="en-US" sz="4000" dirty="0"/>
              </a:p>
              <a:p>
                <a:r>
                  <a:rPr lang="vi-VN" sz="4000" dirty="0"/>
                  <a:t>Trục đối xứng của parabol là đường thẳng: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5" y="8887213"/>
                <a:ext cx="23160446" cy="1594475"/>
              </a:xfrm>
              <a:prstGeom prst="rect">
                <a:avLst/>
              </a:prstGeom>
              <a:blipFill>
                <a:blip r:embed="rId11"/>
                <a:stretch>
                  <a:fillRect l="-948" t="-7663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12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182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428667" y="7564428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5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hàm số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vi-VN" sz="4000" dirty="0"/>
                    <a:t>. Mệnh đề nào sau đây là </a:t>
                  </a:r>
                  <a:r>
                    <a:rPr lang="vi-VN" sz="4000" b="1" u="sng" dirty="0"/>
                    <a:t>sai</a:t>
                  </a:r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8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C8822D0-8F43-288C-7B8F-D39167671E3C}"/>
              </a:ext>
            </a:extLst>
          </p:cNvPr>
          <p:cNvGrpSpPr/>
          <p:nvPr/>
        </p:nvGrpSpPr>
        <p:grpSpPr>
          <a:xfrm>
            <a:off x="726130" y="3582124"/>
            <a:ext cx="22433216" cy="3953450"/>
            <a:chOff x="756987" y="1780323"/>
            <a:chExt cx="22236658" cy="36825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D62F52-8719-ABB2-1EEE-951C9D389281}"/>
                </a:ext>
              </a:extLst>
            </p:cNvPr>
            <p:cNvGrpSpPr/>
            <p:nvPr/>
          </p:nvGrpSpPr>
          <p:grpSpPr>
            <a:xfrm>
              <a:off x="756987" y="1780323"/>
              <a:ext cx="22236658" cy="3682516"/>
              <a:chOff x="406899" y="644868"/>
              <a:chExt cx="11118329" cy="1841258"/>
            </a:xfrm>
            <a:solidFill>
              <a:srgbClr val="327E3B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85A5A1-E3EB-AE9E-BABF-B68110C8D9D8}"/>
                  </a:ext>
                </a:extLst>
              </p:cNvPr>
              <p:cNvSpPr/>
              <p:nvPr/>
            </p:nvSpPr>
            <p:spPr>
              <a:xfrm>
                <a:off x="951164" y="1812675"/>
                <a:ext cx="4293815" cy="67345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DB5B89D-425B-DAE4-B57D-FD92E388A6E9}"/>
                  </a:ext>
                </a:extLst>
              </p:cNvPr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B1AD6C-0C50-6F43-661E-ACBB110B120B}"/>
                  </a:ext>
                </a:extLst>
              </p:cNvPr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73619A5-360E-E5EA-EF67-2B64F2478019}"/>
                  </a:ext>
                </a:extLst>
              </p:cNvPr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CC1B17-7280-16AD-5DB7-0E5443A31D2F}"/>
                  </a:ext>
                </a:extLst>
              </p:cNvPr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C8643AB-8B8C-CD8E-1EC5-3255A5DBF136}"/>
                  </a:ext>
                </a:extLst>
              </p:cNvPr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8CFD37-02C6-C792-70F4-15401F631140}"/>
                  </a:ext>
                </a:extLst>
              </p:cNvPr>
              <p:cNvSpPr/>
              <p:nvPr/>
            </p:nvSpPr>
            <p:spPr>
              <a:xfrm>
                <a:off x="7173327" y="1798325"/>
                <a:ext cx="4351901" cy="64633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D10746-64AB-3199-D580-6C6E44DC4D7F}"/>
                  </a:ext>
                </a:extLst>
              </p:cNvPr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65D487-69C0-8003-84FB-847030D5D30E}"/>
                    </a:ext>
                  </a:extLst>
                </p:cNvPr>
                <p:cNvSpPr/>
                <p:nvPr/>
              </p:nvSpPr>
              <p:spPr>
                <a:xfrm>
                  <a:off x="2032968" y="2091769"/>
                  <a:ext cx="7516214" cy="688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ó đỉ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 ; −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.</a:t>
                  </a:r>
                  <a:endParaRPr lang="en-US" sz="4000" b="1" dirty="0">
                    <a:solidFill>
                      <a:schemeClr val="bg1"/>
                    </a:solidFill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65D487-69C0-8003-84FB-847030D5D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8" y="2091769"/>
                  <a:ext cx="7516214" cy="688400"/>
                </a:xfrm>
                <a:prstGeom prst="rect">
                  <a:avLst/>
                </a:prstGeom>
                <a:blipFill>
                  <a:blip r:embed="rId9"/>
                  <a:stretch>
                    <a:fillRect t="-12295" r="-1929" b="-319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D05E997-78B6-1EC3-9FFC-3BC3F4D01E89}"/>
                    </a:ext>
                  </a:extLst>
                </p:cNvPr>
                <p:cNvSpPr/>
                <p:nvPr/>
              </p:nvSpPr>
              <p:spPr>
                <a:xfrm>
                  <a:off x="2423403" y="4067038"/>
                  <a:ext cx="8587631" cy="1232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vi-VN" sz="4000" dirty="0">
                      <a:solidFill>
                        <a:schemeClr val="bg1"/>
                      </a:solidFill>
                    </a:rPr>
                    <a:t>Hàm số đồng biến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 ; +</m:t>
                          </m:r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</a:rPr>
                    <a:t>.</a:t>
                  </a:r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D05E997-78B6-1EC3-9FFC-3BC3F4D01E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067038"/>
                  <a:ext cx="8587631" cy="1232742"/>
                </a:xfrm>
                <a:prstGeom prst="rect">
                  <a:avLst/>
                </a:prstGeom>
                <a:blipFill>
                  <a:blip r:embed="rId10"/>
                  <a:stretch>
                    <a:fillRect l="-2533" t="-8295" b="-1797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E59AC3-B649-C7FE-B67D-8EF2D613A953}"/>
                    </a:ext>
                  </a:extLst>
                </p:cNvPr>
                <p:cNvSpPr/>
                <p:nvPr/>
              </p:nvSpPr>
              <p:spPr>
                <a:xfrm>
                  <a:off x="14131374" y="1924049"/>
                  <a:ext cx="8013791" cy="1261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 ; </m:t>
                            </m:r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/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E59AC3-B649-C7FE-B67D-8EF2D613A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1374" y="1924049"/>
                  <a:ext cx="8013791" cy="12617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5045BD-B48F-3D87-84B4-D3A1F1BD87CA}"/>
                    </a:ext>
                  </a:extLst>
                </p:cNvPr>
                <p:cNvSpPr/>
                <p:nvPr/>
              </p:nvSpPr>
              <p:spPr>
                <a:xfrm>
                  <a:off x="14317713" y="4004052"/>
                  <a:ext cx="8429730" cy="1292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đồ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à đườ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 = 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5045BD-B48F-3D87-84B4-D3A1F1BD87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7713" y="4004052"/>
                  <a:ext cx="8429730" cy="1292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5A8387-C508-A5E3-82C7-786AF446FC16}"/>
                  </a:ext>
                </a:extLst>
              </p:cNvPr>
              <p:cNvSpPr txBox="1"/>
              <p:nvPr/>
            </p:nvSpPr>
            <p:spPr>
              <a:xfrm>
                <a:off x="614894" y="8590763"/>
                <a:ext cx="11653306" cy="585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D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 −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 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B, C.</a:t>
                </a: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Trục đối xứng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Đáp án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sai.</a:t>
                </a: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endParaRPr lang="en-US" sz="3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5A8387-C508-A5E3-82C7-786AF446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4" y="8590763"/>
                <a:ext cx="11653306" cy="5858463"/>
              </a:xfrm>
              <a:prstGeom prst="rect">
                <a:avLst/>
              </a:prstGeom>
              <a:blipFill>
                <a:blip r:embed="rId13"/>
                <a:stretch>
                  <a:fillRect t="-1041" r="-15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E4CEA01-F762-A526-650D-466065C48E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4040" y="9537858"/>
            <a:ext cx="9548700" cy="268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0EACFC-7437-69E5-4992-789DFBB89EC3}"/>
              </a:ext>
            </a:extLst>
          </p:cNvPr>
          <p:cNvSpPr txBox="1"/>
          <p:nvPr/>
        </p:nvSpPr>
        <p:spPr>
          <a:xfrm>
            <a:off x="13754041" y="8680937"/>
            <a:ext cx="545798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9840" algn="just">
              <a:lnSpc>
                <a:spcPct val="115000"/>
              </a:lnSpc>
              <a:spcAft>
                <a:spcPts val="1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 biến thiên: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3368481" y="605014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656226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8" grpId="0"/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-96467" y="7441776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vi-VN" sz="4000" dirty="0"/>
                    <a:t>. Điểm nào sau đây là đỉnh của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8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7">
            <a:extLst>
              <a:ext uri="{FF2B5EF4-FFF2-40B4-BE49-F238E27FC236}">
                <a16:creationId xmlns:a16="http://schemas.microsoft.com/office/drawing/2014/main" id="{6DF1C0E9-1123-3891-A3A4-641485782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96853"/>
            <a:ext cx="3693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13722-6E8D-1E81-78CF-7DD5D45146C6}"/>
                  </a:ext>
                </a:extLst>
              </p:cNvPr>
              <p:cNvSpPr txBox="1"/>
              <p:nvPr/>
            </p:nvSpPr>
            <p:spPr>
              <a:xfrm>
                <a:off x="1044992" y="8843254"/>
                <a:ext cx="21535876" cy="267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/>
                  <a:t>Chọn A</a:t>
                </a:r>
                <a:endParaRPr lang="en-US" sz="4000" dirty="0"/>
              </a:p>
              <a:p>
                <a:r>
                  <a:rPr lang="vi-VN" sz="4000" dirty="0"/>
                  <a:t>     Hoành độ đỉnh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4000" dirty="0"/>
                  <a:t>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</a:rPr>
                      <m:t>−2.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Vậy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C13722-6E8D-1E81-78CF-7DD5D451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92" y="8843254"/>
                <a:ext cx="21535876" cy="2671885"/>
              </a:xfrm>
              <a:prstGeom prst="rect">
                <a:avLst/>
              </a:prstGeom>
              <a:blipFill>
                <a:blip r:embed="rId9"/>
                <a:stretch>
                  <a:fillRect l="-991" t="-4566" b="-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16">
            <a:extLst>
              <a:ext uri="{FF2B5EF4-FFF2-40B4-BE49-F238E27FC236}">
                <a16:creationId xmlns:a16="http://schemas.microsoft.com/office/drawing/2014/main" id="{1EC52E78-4591-2C88-B2D0-6E7C4430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673" y="10474335"/>
            <a:ext cx="3693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96E8F6-CC2E-929C-F524-D76A9B5EDDFC}"/>
              </a:ext>
            </a:extLst>
          </p:cNvPr>
          <p:cNvGrpSpPr/>
          <p:nvPr/>
        </p:nvGrpSpPr>
        <p:grpSpPr>
          <a:xfrm>
            <a:off x="243836" y="4943808"/>
            <a:ext cx="23773808" cy="1724934"/>
            <a:chOff x="425801" y="4926395"/>
            <a:chExt cx="23773808" cy="172493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CB5068B-6176-CCDC-E8CC-57925F141A45}"/>
                </a:ext>
              </a:extLst>
            </p:cNvPr>
            <p:cNvGrpSpPr/>
            <p:nvPr/>
          </p:nvGrpSpPr>
          <p:grpSpPr>
            <a:xfrm>
              <a:off x="425801" y="4926395"/>
              <a:ext cx="23445820" cy="1724934"/>
              <a:chOff x="241306" y="2217904"/>
              <a:chExt cx="11722910" cy="862467"/>
            </a:xfrm>
            <a:solidFill>
              <a:srgbClr val="327E3B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DBD8D60-39BA-D9BD-71B5-104C1E02D218}"/>
                  </a:ext>
                </a:extLst>
              </p:cNvPr>
              <p:cNvSpPr/>
              <p:nvPr/>
            </p:nvSpPr>
            <p:spPr>
              <a:xfrm>
                <a:off x="3634025" y="2224629"/>
                <a:ext cx="2437576" cy="8194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ED671F3-3629-98F0-BB67-BF1CF96DDBC0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EEE5681-F65D-5D7C-135D-C586DF786F7A}"/>
                  </a:ext>
                </a:extLst>
              </p:cNvPr>
              <p:cNvSpPr/>
              <p:nvPr/>
            </p:nvSpPr>
            <p:spPr>
              <a:xfrm>
                <a:off x="531852" y="2217904"/>
                <a:ext cx="2468234" cy="85161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3287312-3F0B-6003-EBAD-F303BC4427AC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9CEE9E6-A34B-99F6-4397-B46DE5321F9E}"/>
                  </a:ext>
                </a:extLst>
              </p:cNvPr>
              <p:cNvSpPr/>
              <p:nvPr/>
            </p:nvSpPr>
            <p:spPr>
              <a:xfrm>
                <a:off x="6544724" y="2243791"/>
                <a:ext cx="2437576" cy="819453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FFFBCB1-FDB3-264A-1630-65E92B08D65D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CD92399-7532-89A2-2862-84DC8049189A}"/>
                  </a:ext>
                </a:extLst>
              </p:cNvPr>
              <p:cNvSpPr/>
              <p:nvPr/>
            </p:nvSpPr>
            <p:spPr>
              <a:xfrm>
                <a:off x="9431374" y="2228755"/>
                <a:ext cx="2532842" cy="85161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E352377-411A-4E94-7738-B4514FAAAE9F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63B0D23-6CD2-519A-4A29-B23F02FAA188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2284023" cy="14754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63B0D23-6CD2-519A-4A29-B23F02FAA1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2284023" cy="14754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4D7B04C-FBC4-4B93-E998-0AAE24F1211E}"/>
                    </a:ext>
                  </a:extLst>
                </p:cNvPr>
                <p:cNvSpPr/>
                <p:nvPr/>
              </p:nvSpPr>
              <p:spPr>
                <a:xfrm>
                  <a:off x="7016079" y="5149387"/>
                  <a:ext cx="5652816" cy="14754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4D7B04C-FBC4-4B93-E998-0AAE24F121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9" y="5149387"/>
                  <a:ext cx="5652816" cy="14754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CC76081-F607-F175-9936-D82789F9B374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14754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CC76081-F607-F175-9936-D82789F9B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14754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5A9D333-7D43-92E7-CE0E-3DFCC6255D66}"/>
                    </a:ext>
                  </a:extLst>
                </p:cNvPr>
                <p:cNvSpPr/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5A9D333-7D43-92E7-CE0E-3DFCC6255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3" y="5128167"/>
                  <a:ext cx="4973296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213743" y="512765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533886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5" grpId="0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47631" y="7320534"/>
            <a:ext cx="23526666" cy="5916900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6" y="4769078"/>
                <a:ext cx="2872837" cy="7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1" name="Group 40"/>
          <p:cNvGrpSpPr/>
          <p:nvPr/>
        </p:nvGrpSpPr>
        <p:grpSpPr>
          <a:xfrm>
            <a:off x="-94060" y="595573"/>
            <a:ext cx="23783716" cy="2181672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8" y="4403367"/>
              <a:ext cx="17983201" cy="109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253676"/>
              <a:chOff x="923003" y="3917552"/>
              <a:chExt cx="4048792" cy="12536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1114901"/>
                <a:chOff x="2028795" y="4418277"/>
                <a:chExt cx="3609750" cy="1114901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1053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14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Parabol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vi-VN" sz="40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vi-VN" sz="4000" dirty="0"/>
                    <a:t>. Chọn khẳng định </a:t>
                  </a:r>
                  <a:r>
                    <a:rPr lang="vi-VN" sz="4000" b="1" dirty="0"/>
                    <a:t>sai</a:t>
                  </a:r>
                  <a:r>
                    <a:rPr lang="vi-VN" sz="4000" dirty="0"/>
                    <a:t>?</a:t>
                  </a:r>
                  <a:endParaRPr lang="en-US" sz="4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5" y="5188863"/>
                  <a:ext cx="20721910" cy="931609"/>
                </a:xfrm>
                <a:prstGeom prst="rect">
                  <a:avLst/>
                </a:prstGeom>
                <a:blipFill>
                  <a:blip r:embed="rId5"/>
                  <a:stretch>
                    <a:fillRect l="-1043" t="-15517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81085" y="8887212"/>
                <a:ext cx="23160446" cy="360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dirty="0"/>
                  <a:t>Dễ thấy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dirty="0"/>
                  <a:t> nên hướng bề lõm quay xuống dưới.</a:t>
                </a:r>
                <a:endParaRPr lang="en-US" sz="4000" dirty="0"/>
              </a:p>
              <a:p>
                <a:r>
                  <a:rPr lang="vi-VN" sz="4000" dirty="0"/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vi-VN" sz="4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vi-VN" sz="4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vi-VN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000" dirty="0"/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000" dirty="0"/>
                  <a:t> có tọa độ đỉnh là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000" dirty="0"/>
                  <a:t> và trục đối xứng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000" dirty="0"/>
                  <a:t>.</a:t>
                </a:r>
                <a:endParaRPr lang="en-US" sz="4000" dirty="0"/>
              </a:p>
              <a:p>
                <a:r>
                  <a:rPr lang="vi-VN" sz="4000" dirty="0"/>
                  <a:t>Mặt khác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000" dirty="0"/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000" dirty="0"/>
                  <a:t> nên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4000" dirty="0"/>
                  <a:t> đúng.</a:t>
                </a:r>
                <a:endParaRPr lang="en-US" sz="4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5" y="8887212"/>
                <a:ext cx="23160446" cy="3602718"/>
              </a:xfrm>
              <a:prstGeom prst="rect">
                <a:avLst/>
              </a:prstGeom>
              <a:blipFill>
                <a:blip r:embed="rId8"/>
                <a:stretch>
                  <a:fillRect l="-948" t="-3384" b="-59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836316" y="15361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/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3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8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89592-C878-C969-9A7C-2A3A1D49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16" y="4563413"/>
                <a:ext cx="2607320" cy="707886"/>
              </a:xfrm>
              <a:prstGeom prst="rect">
                <a:avLst/>
              </a:prstGeom>
              <a:blipFill>
                <a:blip r:embed="rId9"/>
                <a:stretch>
                  <a:fillRect t="-7759" b="-293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BCDA6F2-4380-6C75-2BAE-B8E31EA3FF3C}"/>
              </a:ext>
            </a:extLst>
          </p:cNvPr>
          <p:cNvGrpSpPr/>
          <p:nvPr/>
        </p:nvGrpSpPr>
        <p:grpSpPr>
          <a:xfrm>
            <a:off x="859921" y="3542698"/>
            <a:ext cx="22236658" cy="3484394"/>
            <a:chOff x="756987" y="1780323"/>
            <a:chExt cx="22236658" cy="34843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2C827F-C0AE-CCF7-2F49-78AA9E3D41BC}"/>
                </a:ext>
              </a:extLst>
            </p:cNvPr>
            <p:cNvGrpSpPr/>
            <p:nvPr/>
          </p:nvGrpSpPr>
          <p:grpSpPr>
            <a:xfrm>
              <a:off x="756987" y="1780323"/>
              <a:ext cx="22236658" cy="3484394"/>
              <a:chOff x="406899" y="644868"/>
              <a:chExt cx="11118329" cy="1742197"/>
            </a:xfrm>
            <a:solidFill>
              <a:srgbClr val="327E3B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E988D8-765F-F996-55B9-048327021EAA}"/>
                  </a:ext>
                </a:extLst>
              </p:cNvPr>
              <p:cNvSpPr/>
              <p:nvPr/>
            </p:nvSpPr>
            <p:spPr>
              <a:xfrm>
                <a:off x="1044890" y="1769958"/>
                <a:ext cx="4247427" cy="58350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FE2420-14C0-78CF-68B9-131E8931ED5C}"/>
                  </a:ext>
                </a:extLst>
              </p:cNvPr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DE06B5C-16E0-D3CC-FAEE-B2A11B4853E0}"/>
                  </a:ext>
                </a:extLst>
              </p:cNvPr>
              <p:cNvSpPr/>
              <p:nvPr/>
            </p:nvSpPr>
            <p:spPr>
              <a:xfrm>
                <a:off x="940416" y="644868"/>
                <a:ext cx="4351901" cy="69694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473FA3B-ADC9-7D3F-A296-5E4E03E2D8DC}"/>
                  </a:ext>
                </a:extLst>
              </p:cNvPr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12F08B-2687-5E81-8B61-0A2B3BF41311}"/>
                  </a:ext>
                </a:extLst>
              </p:cNvPr>
              <p:cNvSpPr/>
              <p:nvPr/>
            </p:nvSpPr>
            <p:spPr>
              <a:xfrm>
                <a:off x="7131468" y="651660"/>
                <a:ext cx="4351901" cy="582925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29B983-D928-E626-CA0A-998B4C6DB14B}"/>
                  </a:ext>
                </a:extLst>
              </p:cNvPr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CDA82B-1298-3C2F-6815-5ADD274E2CCA}"/>
                  </a:ext>
                </a:extLst>
              </p:cNvPr>
              <p:cNvSpPr/>
              <p:nvPr/>
            </p:nvSpPr>
            <p:spPr>
              <a:xfrm>
                <a:off x="7173327" y="1798325"/>
                <a:ext cx="4351901" cy="58874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4CAFC89-8B27-2A7A-4E5B-BA1B940720F2}"/>
                  </a:ext>
                </a:extLst>
              </p:cNvPr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5A2AB44-3226-B658-C4E5-793A8E276896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444621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đỉ</m:t>
                      </m:r>
                      <m:r>
                        <m:rPr>
                          <m:nor/>
                        </m:rPr>
                        <a:rPr lang="vi-VN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1;2</m:t>
                          </m:r>
                        </m:e>
                      </m:d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5A2AB44-3226-B658-C4E5-793A8E2768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4446217" cy="707886"/>
                </a:xfrm>
                <a:prstGeom prst="rect">
                  <a:avLst/>
                </a:prstGeom>
                <a:blipFill>
                  <a:blip r:embed="rId10"/>
                  <a:stretch>
                    <a:fillRect t="-15517" r="-3836" b="-36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E2B52E-4DBB-C82A-CA55-A194A51F7954}"/>
                    </a:ext>
                  </a:extLst>
                </p:cNvPr>
                <p:cNvSpPr/>
                <p:nvPr/>
              </p:nvSpPr>
              <p:spPr>
                <a:xfrm>
                  <a:off x="2423403" y="4247339"/>
                  <a:ext cx="791696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vi-VN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cắt trục tung tại điểm</a:t>
                  </a:r>
                  <a:r>
                    <a:rPr lang="en-US" sz="3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CE2B52E-4DBB-C82A-CA55-A194A51F7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247339"/>
                  <a:ext cx="7916966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16981" b="-3301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EEF4893-7765-D5C4-25B3-C21E70877637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õ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EEF4893-7765-D5C4-25B3-C21E708776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7390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C641CA-753A-72DE-61F7-9ED4A700E8B4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C641CA-753A-72DE-61F7-9ED4A700E8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390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2488A3-8C52-7C50-B906-015BC01C7E9A}"/>
                  </a:ext>
                </a:extLst>
              </p:cNvPr>
              <p:cNvSpPr txBox="1"/>
              <p:nvPr/>
            </p:nvSpPr>
            <p:spPr>
              <a:xfrm>
                <a:off x="1524868" y="5965756"/>
                <a:ext cx="136830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0;−1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2488A3-8C52-7C50-B906-015BC01C7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868" y="5965756"/>
                <a:ext cx="1368304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3212019" y="368319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291916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E96980A4-7DBB-77B1-3813-0D9B722F71D6}"/>
              </a:ext>
            </a:extLst>
          </p:cNvPr>
          <p:cNvGrpSpPr/>
          <p:nvPr/>
        </p:nvGrpSpPr>
        <p:grpSpPr>
          <a:xfrm>
            <a:off x="342471" y="8742723"/>
            <a:ext cx="23675174" cy="457593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427400C1-D22E-47F6-E430-F6C19FF131B8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CD9924C-4B15-5184-CFBF-CD0F2422E9C0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4178"/>
              <a:chOff x="410517" y="4648200"/>
              <a:chExt cx="3991941" cy="1084178"/>
            </a:xfrm>
            <a:grpFill/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9B835A3-73C8-FC09-3E02-D34D5B9078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7EBFFD89-A7A7-2F00-3820-7814565CC3E8}"/>
                  </a:ext>
                </a:extLst>
              </p:cNvPr>
              <p:cNvSpPr txBox="1"/>
              <p:nvPr/>
            </p:nvSpPr>
            <p:spPr>
              <a:xfrm>
                <a:off x="1406055" y="4769078"/>
                <a:ext cx="2872838" cy="96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625ABB33-5215-A62C-5BEE-805C4F940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Rounded Rectangle 52"/>
          <p:cNvSpPr/>
          <p:nvPr/>
        </p:nvSpPr>
        <p:spPr>
          <a:xfrm>
            <a:off x="8116732" y="12882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229789" y="3563111"/>
            <a:ext cx="22152942" cy="4190770"/>
            <a:chOff x="756987" y="1780323"/>
            <a:chExt cx="22152942" cy="4190770"/>
          </a:xfrm>
        </p:grpSpPr>
        <p:grpSp>
          <p:nvGrpSpPr>
            <p:cNvPr id="94" name="Group 93"/>
            <p:cNvGrpSpPr/>
            <p:nvPr/>
          </p:nvGrpSpPr>
          <p:grpSpPr>
            <a:xfrm>
              <a:off x="756987" y="1780323"/>
              <a:ext cx="22152942" cy="4190770"/>
              <a:chOff x="406899" y="644868"/>
              <a:chExt cx="11076471" cy="209538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936428" y="1769957"/>
                <a:ext cx="4351901" cy="9702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67241" y="182342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40416" y="644868"/>
                <a:ext cx="4351901" cy="85191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6899" y="644869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31468" y="651660"/>
                <a:ext cx="4351901" cy="76201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587203" y="71511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73328" y="1798324"/>
                <a:ext cx="4310042" cy="94192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642997" y="17718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032969" y="2091769"/>
                  <a:ext cx="459016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ó đỉ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69" y="2091769"/>
                  <a:ext cx="4590167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2423403" y="4247339"/>
                  <a:ext cx="7916966" cy="1447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600"/>
                    </a:spcAft>
                    <a:tabLst>
                      <a:tab pos="7199630" algn="l"/>
                      <a:tab pos="10079990" algn="l"/>
                    </a:tabLst>
                  </a:pPr>
                  <a14:m>
                    <m:oMath xmlns:m="http://schemas.openxmlformats.org/officeDocument/2006/math"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nhận đường thẳng </a:t>
                  </a:r>
                  <a14:m>
                    <m:oMath xmlns:m="http://schemas.openxmlformats.org/officeDocument/2006/math">
                      <m:r>
                        <a:rPr lang="vi-VN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vi-VN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làm trục đối xứng.</a:t>
                  </a:r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403" y="4247339"/>
                  <a:ext cx="7916966" cy="1447897"/>
                </a:xfrm>
                <a:prstGeom prst="rect">
                  <a:avLst/>
                </a:prstGeom>
                <a:blipFill>
                  <a:blip r:embed="rId5"/>
                  <a:stretch>
                    <a:fillRect l="-2694" t="-5462" r="-2694" b="-168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800921" y="1997183"/>
                  <a:ext cx="7344242" cy="1385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ó đồ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quay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õ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xu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1" y="1997183"/>
                  <a:ext cx="7344242" cy="13857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4800923" y="4229849"/>
                  <a:ext cx="6953808" cy="7412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23" y="4229849"/>
                  <a:ext cx="6953808" cy="7412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3640927" y="374362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68260" y="436432"/>
            <a:ext cx="24090260" cy="2871178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61996"/>
                <a:chOff x="2028795" y="4418277"/>
                <a:chExt cx="360975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15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dirty="0"/>
                    <a:t>Cho </a:t>
                  </a:r>
                  <a14:m>
                    <m:oMath xmlns:m="http://schemas.openxmlformats.org/officeDocument/2006/math">
                      <m:r>
                        <a:rPr lang="vi-VN" sz="4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000" dirty="0"/>
                    <a:t> :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vi-VN" sz="4000" dirty="0"/>
                    <a:t>. Trong các mệnh đề sau, mệnh đề nào sai?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3"/>
                  <a:ext cx="20691250" cy="707885"/>
                </a:xfrm>
                <a:prstGeom prst="rect">
                  <a:avLst/>
                </a:prstGeom>
                <a:blipFill>
                  <a:blip r:embed="rId9"/>
                  <a:stretch>
                    <a:fillRect l="-1031" t="-17241" b="-3448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nên bề lõm hướng lên.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1" y="9853633"/>
                <a:ext cx="23181610" cy="1323439"/>
              </a:xfrm>
              <a:prstGeom prst="rect">
                <a:avLst/>
              </a:prstGeom>
              <a:blipFill>
                <a:blip r:embed="rId12"/>
                <a:stretch>
                  <a:fillRect t="-82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135324" y="5667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269929" y="7061256"/>
            <a:ext cx="23316606" cy="1424800"/>
            <a:chOff x="241306" y="2217905"/>
            <a:chExt cx="11658303" cy="7124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17905"/>
                  <a:ext cx="2468235" cy="712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17905"/>
                  <a:ext cx="2468235" cy="712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431374" y="222875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374" y="2228755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" y="8667516"/>
            <a:ext cx="24153914" cy="476296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759B51B4-5503-487D-8BB6-7122D6F91EED}"/>
                    </a:ext>
                  </a:extLst>
                </p:cNvPr>
                <p:cNvSpPr/>
                <p:nvPr/>
              </p:nvSpPr>
              <p:spPr>
                <a:xfrm>
                  <a:off x="353961" y="4991101"/>
                  <a:ext cx="23848520" cy="5119233"/>
                </a:xfrm>
                <a:prstGeom prst="roundRect">
                  <a:avLst>
                    <a:gd name="adj" fmla="val 2239"/>
                  </a:avLst>
                </a:prstGeom>
                <a:grpFill/>
                <a:ln w="2857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14400" indent="-914400">
                    <a:lnSpc>
                      <a:spcPct val="115000"/>
                    </a:lnSpc>
                    <a:spcBef>
                      <a:spcPts val="1200"/>
                    </a:spcBef>
                  </a:pP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tung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tung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</a:t>
                  </a:r>
                  <a:endParaRPr 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259840" indent="-914400">
                    <a:lnSpc>
                      <a:spcPct val="115000"/>
                    </a:lnSpc>
                    <a:spcBef>
                      <a:spcPts val="1200"/>
                    </a:spcBef>
                  </a:pP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vi-VN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 A và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52">
                  <a:extLst>
                    <a:ext uri="{FF2B5EF4-FFF2-40B4-BE49-F238E27FC236}">
                      <a16:creationId xmlns:a16="http://schemas.microsoft.com/office/drawing/2014/main" id="{759B51B4-5503-487D-8BB6-7122D6F91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1101"/>
                  <a:ext cx="23848520" cy="5119233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7"/>
                  <a:stretch>
                    <a:fillRect l="-407"/>
                  </a:stretch>
                </a:blipFill>
                <a:ln w="2857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83373"/>
              <a:chOff x="410517" y="4648200"/>
              <a:chExt cx="3991941" cy="10833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96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1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394344"/>
            <a:ext cx="24090262" cy="5487408"/>
            <a:chOff x="923003" y="3917552"/>
            <a:chExt cx="24090262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43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742184"/>
              <a:chOff x="923003" y="3917552"/>
              <a:chExt cx="4048792" cy="74218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7" y="4056327"/>
                <a:ext cx="3609748" cy="496999"/>
                <a:chOff x="2028797" y="4418277"/>
                <a:chExt cx="3609748" cy="49699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531827" y="2915247"/>
                  <a:ext cx="496999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418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16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74218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75805-5698-A29D-32C8-09901C633420}"/>
              </a:ext>
            </a:extLst>
          </p:cNvPr>
          <p:cNvSpPr txBox="1"/>
          <p:nvPr/>
        </p:nvSpPr>
        <p:spPr>
          <a:xfrm>
            <a:off x="493628" y="2884598"/>
            <a:ext cx="14187052" cy="194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9840" indent="-1259840" algn="just">
              <a:lnSpc>
                <a:spcPct val="115000"/>
              </a:lnSpc>
              <a:spcBef>
                <a:spcPts val="1200"/>
              </a:spcBef>
              <a:tabLst>
                <a:tab pos="1259840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9840" indent="-1259840" algn="just">
              <a:lnSpc>
                <a:spcPct val="115000"/>
              </a:lnSpc>
              <a:spcBef>
                <a:spcPts val="1200"/>
              </a:spcBef>
              <a:tabLst>
                <a:tab pos="1259840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A;B;C;D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B8D9AD-2555-48A9-3ECA-5C54CC6E10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59949" y="2499322"/>
            <a:ext cx="4223106" cy="420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4256C9-5638-D4E1-E2BC-957327EC42E8}"/>
              </a:ext>
            </a:extLst>
          </p:cNvPr>
          <p:cNvSpPr/>
          <p:nvPr/>
        </p:nvSpPr>
        <p:spPr>
          <a:xfrm>
            <a:off x="18235004" y="7096424"/>
            <a:ext cx="1235612" cy="12345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1112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453676" y="4437148"/>
            <a:ext cx="21644080" cy="6135920"/>
            <a:chOff x="241306" y="2217905"/>
            <a:chExt cx="10822040" cy="3067960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541374" y="3077857"/>
              <a:ext cx="10521972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41306" y="313635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10531495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374" y="3873227"/>
              <a:ext cx="1050355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59718" y="395162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3438" y="4668597"/>
              <a:ext cx="1053149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95040" y="4717800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447789" y="458466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16434" y="1330629"/>
            <a:ext cx="24090260" cy="295304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80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39812"/>
                <a:chOff x="2028795" y="4418277"/>
                <a:chExt cx="3609750" cy="83981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778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17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05F70C-AE87-BF49-40CE-5257CE3FA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748" y="2264820"/>
            <a:ext cx="25797132" cy="1330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2DACCA-4B22-749E-2805-BAAD04BC1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67" y="4499374"/>
            <a:ext cx="19869630" cy="1131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F8E454-1DCD-FDFE-E37B-81841278C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1224" y="6382812"/>
            <a:ext cx="21007116" cy="1008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DEA555-246C-14F8-0BD0-17AF08CFF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1223" y="7988467"/>
            <a:ext cx="20850618" cy="10005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9C66B-63D2-6E01-756C-C4CBB4E84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167" y="9331864"/>
            <a:ext cx="19675174" cy="1110736"/>
          </a:xfrm>
          <a:prstGeom prst="rect">
            <a:avLst/>
          </a:prstGeom>
        </p:spPr>
      </p:pic>
      <p:grpSp>
        <p:nvGrpSpPr>
          <p:cNvPr id="21" name="Group 3">
            <a:extLst>
              <a:ext uri="{FF2B5EF4-FFF2-40B4-BE49-F238E27FC236}">
                <a16:creationId xmlns:a16="http://schemas.microsoft.com/office/drawing/2014/main" id="{3D4AE8D1-21BC-6A04-FE60-A4D1A0496A8A}"/>
              </a:ext>
            </a:extLst>
          </p:cNvPr>
          <p:cNvGrpSpPr/>
          <p:nvPr/>
        </p:nvGrpSpPr>
        <p:grpSpPr>
          <a:xfrm>
            <a:off x="-280085" y="10437471"/>
            <a:ext cx="24153914" cy="306053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ABA0EE66-011A-4B4E-6F1C-8AA91E90FB7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6BE43CDF-6A83-3821-FEBA-85DA975C9EA9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750963"/>
              <a:chOff x="410517" y="4648200"/>
              <a:chExt cx="3991941" cy="1750963"/>
            </a:xfrm>
            <a:grpFill/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5F7ED31-C1A0-2E6F-4CF4-F8AA375730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CFB97410-72CA-FBFD-7FA9-A1C29B07CFB3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86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5F68E5D2-DA88-38E0-C5AF-18C05BEB8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8" cy="17509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C724F-7C93-63F1-383D-19B19FB69B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451" y="11011659"/>
            <a:ext cx="19408426" cy="25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4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453676" y="4437148"/>
            <a:ext cx="21644080" cy="6135920"/>
            <a:chOff x="241306" y="2217905"/>
            <a:chExt cx="10822040" cy="3067960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541374" y="3077857"/>
              <a:ext cx="10521972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41306" y="313635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10531495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374" y="3873227"/>
              <a:ext cx="1050355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59718" y="395162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3438" y="4668597"/>
              <a:ext cx="1053149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95040" y="4717800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447789" y="458466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216434" y="1330629"/>
            <a:ext cx="24090260" cy="295304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7"/>
              <a:ext cx="17983200" cy="80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1040476"/>
              <a:chOff x="923003" y="3917552"/>
              <a:chExt cx="40487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50" cy="839812"/>
                <a:chOff x="2028795" y="4418277"/>
                <a:chExt cx="3609750" cy="83981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778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3D4AE8D1-21BC-6A04-FE60-A4D1A0496A8A}"/>
              </a:ext>
            </a:extLst>
          </p:cNvPr>
          <p:cNvGrpSpPr/>
          <p:nvPr/>
        </p:nvGrpSpPr>
        <p:grpSpPr>
          <a:xfrm>
            <a:off x="-280085" y="10437471"/>
            <a:ext cx="24153914" cy="306053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ABA0EE66-011A-4B4E-6F1C-8AA91E90FB75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6BE43CDF-6A83-3821-FEBA-85DA975C9EA9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750963"/>
              <a:chOff x="410517" y="4648200"/>
              <a:chExt cx="3991941" cy="1750963"/>
            </a:xfrm>
            <a:grpFill/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5F7ED31-C1A0-2E6F-4CF4-F8AA375730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CFB97410-72CA-FBFD-7FA9-A1C29B07CFB3}"/>
                  </a:ext>
                </a:extLst>
              </p:cNvPr>
              <p:cNvSpPr txBox="1"/>
              <p:nvPr/>
            </p:nvSpPr>
            <p:spPr>
              <a:xfrm>
                <a:off x="1406055" y="4769080"/>
                <a:ext cx="2872839" cy="86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5F68E5D2-DA88-38E0-C5AF-18C05BEB8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8" cy="17509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75B7173-D63E-09CD-CAF5-EE9F862D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256" y="2533265"/>
            <a:ext cx="21775332" cy="1223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8C716-2F77-B6F3-A750-55D53E4A6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771" y="4428329"/>
            <a:ext cx="22539078" cy="1272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C17FA-33E9-CFB5-1761-B5D4DD3AB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770" y="6021639"/>
            <a:ext cx="23518784" cy="1327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CEADB-680E-3BDE-9CD6-5EE5930D65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7710" y="7694500"/>
            <a:ext cx="21444412" cy="1210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4A7D3B-EC84-23E7-00B5-4BAEE3DFF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7709" y="9556117"/>
            <a:ext cx="22255538" cy="10679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B77A46-66B8-9EFA-1E90-4FB2AD25CF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407" y="10716300"/>
            <a:ext cx="21339174" cy="27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269928" y="7061256"/>
            <a:ext cx="23620444" cy="2999936"/>
            <a:chOff x="241306" y="2217905"/>
            <a:chExt cx="11810222" cy="14999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6773994" y="2250049"/>
              <a:ext cx="5277534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65091" y="23171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5530448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2240" y="3100605"/>
              <a:ext cx="5530448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6974" y="314627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82107" y="3010720"/>
              <a:ext cx="5269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501861" y="310890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9874583"/>
            <a:ext cx="24153914" cy="3586046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835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1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394344"/>
            <a:ext cx="24090262" cy="5487408"/>
            <a:chOff x="923003" y="3917552"/>
            <a:chExt cx="24090262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43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2" cy="742184"/>
              <a:chOff x="923003" y="3917552"/>
              <a:chExt cx="4048792" cy="74218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7" y="4056327"/>
                <a:ext cx="3609748" cy="496999"/>
                <a:chOff x="2028797" y="4418277"/>
                <a:chExt cx="3609748" cy="49699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531827" y="2915247"/>
                  <a:ext cx="496999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5" y="4480055"/>
                  <a:ext cx="3061080" cy="418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74218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4256C9-5638-D4E1-E2BC-957327EC42E8}"/>
              </a:ext>
            </a:extLst>
          </p:cNvPr>
          <p:cNvSpPr/>
          <p:nvPr/>
        </p:nvSpPr>
        <p:spPr>
          <a:xfrm>
            <a:off x="12725746" y="8572654"/>
            <a:ext cx="1235612" cy="12345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3321D-82DC-E2F7-7F05-90BC4C326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579" y="2330095"/>
            <a:ext cx="24732066" cy="1161398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D8B602D-AA3B-A5D5-992B-6B4154468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3422" y="3430317"/>
            <a:ext cx="7203564" cy="253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B2377-0188-828F-9432-43E2AB285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19" y="5609538"/>
            <a:ext cx="24863966" cy="1167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90A7F-E96F-92F1-2CAA-9CC7BD9BB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784" y="7129253"/>
            <a:ext cx="24037200" cy="104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EDD6F-9876-FEEA-2196-9D4376230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61084" y="7300313"/>
            <a:ext cx="22533288" cy="1081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0C8E9-CA94-8466-C3F2-DACB77F9C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785" y="8729849"/>
            <a:ext cx="22966686" cy="1296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0B2CD-574B-81B6-973A-F6DE752A6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28123" y="8714279"/>
            <a:ext cx="23538422" cy="1129506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F48B3586-8C4B-D10C-4C05-BFE95535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6933" y="1761353"/>
            <a:ext cx="45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A48BAD-35E0-85B9-B7F4-D87F6ACD8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7776" y="10911517"/>
            <a:ext cx="23088952" cy="14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24800" y="856976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4" name="Group 93"/>
          <p:cNvGrpSpPr/>
          <p:nvPr/>
        </p:nvGrpSpPr>
        <p:grpSpPr>
          <a:xfrm>
            <a:off x="115042" y="5100354"/>
            <a:ext cx="23620444" cy="2999936"/>
            <a:chOff x="241306" y="2217905"/>
            <a:chExt cx="11810222" cy="14999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6773994" y="2250049"/>
              <a:ext cx="5277534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65091" y="23171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17905"/>
              <a:ext cx="5530448" cy="712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2240" y="3100605"/>
              <a:ext cx="5530448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6974" y="314627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82107" y="3010720"/>
              <a:ext cx="5269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501861" y="310890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8261122"/>
            <a:ext cx="24153914" cy="519950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5" y="4769079"/>
                <a:ext cx="2872839" cy="77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0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32645" y="693833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199889" y="1955801"/>
            <a:ext cx="24090262" cy="2767929"/>
            <a:chOff x="923003" y="3316540"/>
            <a:chExt cx="24090262" cy="347218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741054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104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316540"/>
              <a:ext cx="4078718" cy="1343196"/>
              <a:chOff x="923003" y="3316540"/>
              <a:chExt cx="4078718" cy="134319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6" y="3433688"/>
                <a:ext cx="3639675" cy="1119642"/>
                <a:chOff x="2028796" y="3795638"/>
                <a:chExt cx="3639675" cy="1119642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220505" y="2603929"/>
                  <a:ext cx="111964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66108" y="3830925"/>
                  <a:ext cx="3002363" cy="1003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20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316540"/>
                <a:ext cx="1076356" cy="134319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2" y="-413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3" name="Rectangle 42"/>
          <p:cNvSpPr/>
          <p:nvPr/>
        </p:nvSpPr>
        <p:spPr>
          <a:xfrm>
            <a:off x="6096000" y="791992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1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27600" y="266700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49764" y="83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48B3586-8C4B-D10C-4C05-BFE95535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6933" y="1761353"/>
            <a:ext cx="45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7953C-F4C9-D3B3-D4A1-CBB6598E9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783" y="3031398"/>
            <a:ext cx="23896618" cy="1342920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15D6DA-B94E-527A-2008-AA692F1BF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379" y="9035562"/>
            <a:ext cx="12819594" cy="275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B833B-EE4C-B348-801A-B4315F37F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001" y="11733664"/>
            <a:ext cx="25041234" cy="1522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980CE-8F00-9BB0-D416-FBD20A442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519" y="5203362"/>
            <a:ext cx="19669150" cy="1110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B8A58E-8AA3-29B7-8AE8-957DBFCC0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2467" y="5353390"/>
            <a:ext cx="20738542" cy="995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5A6C3-A4DC-0005-5479-E62810C08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5401" y="6801888"/>
            <a:ext cx="19669150" cy="11103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FE9F85-E256-F5D1-8DF7-293E7B5850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79831" y="6662227"/>
            <a:ext cx="22489310" cy="9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0775"/>
            <a:ext cx="11982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KHÁl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NIỆM HÀM SỐ BẬC HAI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32932"/>
              </p:ext>
            </p:extLst>
          </p:nvPr>
        </p:nvGraphicFramePr>
        <p:xfrm>
          <a:off x="9039225" y="7285038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225" y="7285038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52800" y="2855480"/>
            <a:ext cx="17830800" cy="662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48100" y="4724400"/>
                <a:ext cx="16840200" cy="289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 algn="just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724400"/>
                <a:ext cx="16840200" cy="2891561"/>
              </a:xfrm>
              <a:prstGeom prst="rect">
                <a:avLst/>
              </a:prstGeom>
              <a:blipFill>
                <a:blip r:embed="rId6"/>
                <a:stretch>
                  <a:fillRect l="-1448" t="-4430" r="-1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484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56556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0F973C-C42C-459F-BC75-7D0251810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45590"/>
              </p:ext>
            </p:extLst>
          </p:nvPr>
        </p:nvGraphicFramePr>
        <p:xfrm>
          <a:off x="926813" y="200723"/>
          <a:ext cx="21979494" cy="1856677"/>
        </p:xfrm>
        <a:graphic>
          <a:graphicData uri="http://schemas.openxmlformats.org/drawingml/2006/table">
            <a:tbl>
              <a:tblPr firstRow="1" bandRow="1"/>
              <a:tblGrid>
                <a:gridCol w="21979494">
                  <a:extLst>
                    <a:ext uri="{9D8B030D-6E8A-4147-A177-3AD203B41FA5}">
                      <a16:colId xmlns:a16="http://schemas.microsoft.com/office/drawing/2014/main" val="2413322942"/>
                    </a:ext>
                  </a:extLst>
                </a:gridCol>
              </a:tblGrid>
              <a:tr h="1856677"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đây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bậc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57150" cap="flat" cmpd="dbl" algn="ctr">
                      <a:solidFill>
                        <a:srgbClr val="821A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69745"/>
                  </a:ext>
                </a:extLst>
              </a:tr>
            </a:tbl>
          </a:graphicData>
        </a:graphic>
      </p:graphicFrame>
      <p:sp>
        <p:nvSpPr>
          <p:cNvPr id="27" name="TextBox 56">
            <a:extLst>
              <a:ext uri="{FF2B5EF4-FFF2-40B4-BE49-F238E27FC236}">
                <a16:creationId xmlns:a16="http://schemas.microsoft.com/office/drawing/2014/main" id="{A409DBB5-55E9-4F1D-B6AE-6F64BA36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928" y="5102423"/>
            <a:ext cx="2823727" cy="7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813" y="2057400"/>
                <a:ext cx="8594945" cy="1135358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</m:t>
                    </m:r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lang="en-US" sz="4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endParaRPr lang="en-US" sz="46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5F70A35-30F6-4BAB-BAFC-3F0E2DC97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13" y="2057400"/>
                <a:ext cx="8594945" cy="11353585"/>
              </a:xfrm>
              <a:prstGeom prst="rect">
                <a:avLst/>
              </a:prstGeom>
              <a:blipFill>
                <a:blip r:embed="rId3"/>
                <a:stretch>
                  <a:fillRect b="-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516B1-AE6A-ADAE-BBD9-BBC6FA5C9FBD}"/>
                  </a:ext>
                </a:extLst>
              </p:cNvPr>
              <p:cNvSpPr txBox="1"/>
              <p:nvPr/>
            </p:nvSpPr>
            <p:spPr>
              <a:xfrm>
                <a:off x="9523379" y="2300570"/>
                <a:ext cx="13382928" cy="518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Lời </a:t>
                </a:r>
                <a:r>
                  <a:rPr lang="en-US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89535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516B1-AE6A-ADAE-BBD9-BBC6FA5C9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79" y="2300570"/>
                <a:ext cx="13382928" cy="5186035"/>
              </a:xfrm>
              <a:prstGeom prst="rect">
                <a:avLst/>
              </a:prstGeom>
              <a:blipFill>
                <a:blip r:embed="rId4"/>
                <a:stretch>
                  <a:fillRect l="-1594" t="-2350" r="-4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eart 27">
                <a:extLst>
                  <a:ext uri="{FF2B5EF4-FFF2-40B4-BE49-F238E27FC236}">
                    <a16:creationId xmlns:a16="http://schemas.microsoft.com/office/drawing/2014/main" id="{03E536B9-641A-B26F-9F81-18558750F2D8}"/>
                  </a:ext>
                </a:extLst>
              </p:cNvPr>
              <p:cNvSpPr/>
              <p:nvPr/>
            </p:nvSpPr>
            <p:spPr>
              <a:xfrm>
                <a:off x="10058399" y="6705600"/>
                <a:ext cx="13382927" cy="7010400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</a:t>
                </a:r>
              </a:p>
              <a:p>
                <a:pPr algn="ctr"/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   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Heart 27">
                <a:extLst>
                  <a:ext uri="{FF2B5EF4-FFF2-40B4-BE49-F238E27FC236}">
                    <a16:creationId xmlns:a16="http://schemas.microsoft.com/office/drawing/2014/main" id="{03E536B9-641A-B26F-9F81-18558750F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99" y="6705600"/>
                <a:ext cx="13382927" cy="7010400"/>
              </a:xfrm>
              <a:prstGeom prst="hear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3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758" y="263770"/>
            <a:ext cx="11997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just">
              <a:lnSpc>
                <a:spcPct val="110000"/>
              </a:lnSpc>
              <a:spcBef>
                <a:spcPts val="1200"/>
              </a:spcBef>
            </a:pPr>
            <a:r>
              <a:rPr lang="fr-FR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2.ĐỒ THỊ CỦA HÀM SỐ BẬC HAI</a:t>
            </a:r>
            <a:endParaRPr lang="vi-VN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92" y="1315021"/>
            <a:ext cx="4699168" cy="1877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659" y="3567636"/>
            <a:ext cx="11051930" cy="8671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8600"/>
          </a:p>
        </p:txBody>
      </p:sp>
      <p:sp>
        <p:nvSpPr>
          <p:cNvPr id="24" name="TextBox 23"/>
          <p:cNvSpPr txBox="1"/>
          <p:nvPr/>
        </p:nvSpPr>
        <p:spPr>
          <a:xfrm>
            <a:off x="705880" y="3823331"/>
            <a:ext cx="1084970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Câu hỏi 1: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Xét hàm số bậc hai</a:t>
            </a:r>
          </a:p>
          <a:p>
            <a:pPr marL="685800" indent="-685800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ãy điền những số còn thiếu vào bảng giá trị của hàm số trên.</a:t>
            </a: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diễn các điểm có tọa độ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ừa tìm được lên trên mặt phẳng tọa độ Oxy.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cong đi qua tất cả các điểm vừa tìm được.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cho biết tọa độ của điểm cao nhất nằm trên đồ thị và phương trình trục đối xứng của đồ thị đó.</a:t>
            </a:r>
            <a:br>
              <a:rPr lang="vi-VN" sz="4000" dirty="0"/>
            </a:br>
            <a:r>
              <a:rPr lang="vi-VN" sz="4000" dirty="0"/>
              <a:t>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38103"/>
              </p:ext>
            </p:extLst>
          </p:nvPr>
        </p:nvGraphicFramePr>
        <p:xfrm>
          <a:off x="7776207" y="3781850"/>
          <a:ext cx="2852978" cy="77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974" imgH="228576" progId="Equation.DSMT4">
                  <p:embed/>
                </p:oleObj>
              </mc:Choice>
              <mc:Fallback>
                <p:oleObj name="Equation" r:id="rId3" imgW="837974" imgH="228576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6207" y="3781850"/>
                        <a:ext cx="2852978" cy="77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35343"/>
              </p:ext>
            </p:extLst>
          </p:nvPr>
        </p:nvGraphicFramePr>
        <p:xfrm>
          <a:off x="1447800" y="5791200"/>
          <a:ext cx="9517477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92">
                  <a:extLst>
                    <a:ext uri="{9D8B030D-6E8A-4147-A177-3AD203B41FA5}">
                      <a16:colId xmlns:a16="http://schemas.microsoft.com/office/drawing/2014/main" val="2111691930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289382272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963351248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669117257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2683639259"/>
                    </a:ext>
                  </a:extLst>
                </a:gridCol>
                <a:gridCol w="1586497">
                  <a:extLst>
                    <a:ext uri="{9D8B030D-6E8A-4147-A177-3AD203B41FA5}">
                      <a16:colId xmlns:a16="http://schemas.microsoft.com/office/drawing/2014/main" val="112106844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32294010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931574719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12493995" y="3567636"/>
            <a:ext cx="11051930" cy="8671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8600"/>
          </a:p>
        </p:txBody>
      </p:sp>
      <p:sp>
        <p:nvSpPr>
          <p:cNvPr id="34" name="TextBox 33"/>
          <p:cNvSpPr txBox="1"/>
          <p:nvPr/>
        </p:nvSpPr>
        <p:spPr>
          <a:xfrm>
            <a:off x="12680570" y="3823331"/>
            <a:ext cx="1084970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Câu hỏi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Xét hàm số bậc hai </a:t>
            </a:r>
          </a:p>
          <a:p>
            <a:pPr marL="685800" indent="-685800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ãy điền những số còn thiếu vào bảng giá trị của hàm số trên.</a:t>
            </a: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diễn các điểm có tọa độ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ừa tìm được lên trên mặt phẳng tọa độ Oxy.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cong đi qua tất cả các điểm vừa tìm được.</a:t>
            </a:r>
          </a:p>
          <a:p>
            <a:pPr marL="685800" indent="-685800">
              <a:buAutoNum type="alphaLcParenR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cho biết tọa độ của điểm thấp nhất nằm trên đồ thị và phương trình trục đối xứng của đồ thị đó.</a:t>
            </a:r>
            <a:br>
              <a:rPr lang="vi-VN" sz="4000" dirty="0"/>
            </a:br>
            <a:r>
              <a:rPr lang="vi-VN" sz="4000" dirty="0"/>
              <a:t> 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11749"/>
              </p:ext>
            </p:extLst>
          </p:nvPr>
        </p:nvGraphicFramePr>
        <p:xfrm>
          <a:off x="19735800" y="3768970"/>
          <a:ext cx="3163858" cy="79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284" imgH="228576" progId="Equation.DSMT4">
                  <p:embed/>
                </p:oleObj>
              </mc:Choice>
              <mc:Fallback>
                <p:oleObj name="Equation" r:id="rId5" imgW="914284" imgH="228576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35800" y="3768970"/>
                        <a:ext cx="3163858" cy="790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5452"/>
              </p:ext>
            </p:extLst>
          </p:nvPr>
        </p:nvGraphicFramePr>
        <p:xfrm>
          <a:off x="13210082" y="5791200"/>
          <a:ext cx="968957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653">
                  <a:extLst>
                    <a:ext uri="{9D8B030D-6E8A-4147-A177-3AD203B41FA5}">
                      <a16:colId xmlns:a16="http://schemas.microsoft.com/office/drawing/2014/main" val="149982631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28581158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124472844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3001329122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2948113770"/>
                    </a:ext>
                  </a:extLst>
                </a:gridCol>
                <a:gridCol w="1615185">
                  <a:extLst>
                    <a:ext uri="{9D8B030D-6E8A-4147-A177-3AD203B41FA5}">
                      <a16:colId xmlns:a16="http://schemas.microsoft.com/office/drawing/2014/main" val="122870139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09222008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7325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95804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605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4" grpId="0"/>
      <p:bldP spid="32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0"/>
            <a:ext cx="5345588" cy="534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88" y="4350995"/>
            <a:ext cx="9350620" cy="9365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98522" y="826135"/>
            <a:ext cx="12456832" cy="184665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10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HỌP NHÓM NÀO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67" y="7774599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69" y="763978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600" y="248898"/>
            <a:ext cx="4192544" cy="16249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686986" y="2021972"/>
            <a:ext cx="0" cy="109906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091" y="1615751"/>
            <a:ext cx="11220288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(4,16) 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x=4.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15888"/>
              </p:ext>
            </p:extLst>
          </p:nvPr>
        </p:nvGraphicFramePr>
        <p:xfrm>
          <a:off x="823454" y="2559393"/>
          <a:ext cx="10146318" cy="1508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718">
                  <a:extLst>
                    <a:ext uri="{9D8B030D-6E8A-4147-A177-3AD203B41FA5}">
                      <a16:colId xmlns:a16="http://schemas.microsoft.com/office/drawing/2014/main" val="204824001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735258593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210661716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561088912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1902347641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4187694166"/>
                    </a:ext>
                  </a:extLst>
                </a:gridCol>
              </a:tblGrid>
              <a:tr h="75429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1691948718"/>
                  </a:ext>
                </a:extLst>
              </a:tr>
              <a:tr h="754290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3850987040"/>
                  </a:ext>
                </a:extLst>
              </a:tr>
            </a:tbl>
          </a:graphicData>
        </a:graphic>
      </p:graphicFrame>
      <p:pic>
        <p:nvPicPr>
          <p:cNvPr id="11" name="Picture 10" descr="Chart, line ch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45" y="4309246"/>
            <a:ext cx="5792712" cy="7455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68433" y="1651518"/>
            <a:ext cx="11220288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(3,-1) 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x=3.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34113"/>
              </p:ext>
            </p:extLst>
          </p:nvPr>
        </p:nvGraphicFramePr>
        <p:xfrm>
          <a:off x="13202286" y="2526734"/>
          <a:ext cx="10386435" cy="154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705">
                  <a:extLst>
                    <a:ext uri="{9D8B030D-6E8A-4147-A177-3AD203B41FA5}">
                      <a16:colId xmlns:a16="http://schemas.microsoft.com/office/drawing/2014/main" val="1926858076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424473927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475917377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1168058450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1036947913"/>
                    </a:ext>
                  </a:extLst>
                </a:gridCol>
                <a:gridCol w="1731346">
                  <a:extLst>
                    <a:ext uri="{9D8B030D-6E8A-4147-A177-3AD203B41FA5}">
                      <a16:colId xmlns:a16="http://schemas.microsoft.com/office/drawing/2014/main" val="555079648"/>
                    </a:ext>
                  </a:extLst>
                </a:gridCol>
              </a:tblGrid>
              <a:tr h="770619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2018336210"/>
                  </a:ext>
                </a:extLst>
              </a:tr>
              <a:tr h="770619"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vi-VN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540385" indent="-18034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val="2458987486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boat, differen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73" y="4178443"/>
            <a:ext cx="5201430" cy="72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1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6019800" cy="1555749"/>
          </a:xfrm>
        </p:spPr>
        <p:txBody>
          <a:bodyPr/>
          <a:lstStyle/>
          <a:p>
            <a:r>
              <a:rPr lang="en-US" sz="6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vi-VN" sz="6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24" y="1981200"/>
            <a:ext cx="23401176" cy="4018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,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a&gt;0 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a&lt;0 .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60799"/>
              </p:ext>
            </p:extLst>
          </p:nvPr>
        </p:nvGraphicFramePr>
        <p:xfrm>
          <a:off x="7042195" y="2640533"/>
          <a:ext cx="5680016" cy="89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0603" imgH="380937" progId="Equation.DSMT4">
                  <p:embed/>
                </p:oleObj>
              </mc:Choice>
              <mc:Fallback>
                <p:oleObj name="Equation" r:id="rId2" imgW="2430603" imgH="380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95" y="2640533"/>
                        <a:ext cx="5680016" cy="890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52859"/>
              </p:ext>
            </p:extLst>
          </p:nvPr>
        </p:nvGraphicFramePr>
        <p:xfrm>
          <a:off x="20421600" y="2381767"/>
          <a:ext cx="2819400" cy="14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4849" imgH="632491" progId="Equation.DSMT4">
                  <p:embed/>
                </p:oleObj>
              </mc:Choice>
              <mc:Fallback>
                <p:oleObj name="Equation" r:id="rId4" imgW="1264849" imgH="6324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21600" y="2381767"/>
                        <a:ext cx="2819400" cy="140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57154"/>
              </p:ext>
            </p:extLst>
          </p:nvPr>
        </p:nvGraphicFramePr>
        <p:xfrm>
          <a:off x="9677400" y="3339833"/>
          <a:ext cx="2514600" cy="156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5840" imgH="624856" progId="Equation.DSMT4">
                  <p:embed/>
                </p:oleObj>
              </mc:Choice>
              <mc:Fallback>
                <p:oleObj name="Equation" r:id="rId6" imgW="1005840" imgH="6248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77400" y="3339833"/>
                        <a:ext cx="2514600" cy="1562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1668" y="6339652"/>
            <a:ext cx="23402731" cy="7071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ta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.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. 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3430"/>
              </p:ext>
            </p:extLst>
          </p:nvPr>
        </p:nvGraphicFramePr>
        <p:xfrm>
          <a:off x="6586633" y="6539796"/>
          <a:ext cx="5486400" cy="84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676935" imgH="876410" progId="Equation.DSMT4">
                  <p:embed/>
                </p:oleObj>
              </mc:Choice>
              <mc:Fallback>
                <p:oleObj name="Equation" r:id="rId8" imgW="5676935" imgH="876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6633" y="6539796"/>
                        <a:ext cx="5486400" cy="84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08961"/>
              </p:ext>
            </p:extLst>
          </p:nvPr>
        </p:nvGraphicFramePr>
        <p:xfrm>
          <a:off x="7160772" y="7371466"/>
          <a:ext cx="2708990" cy="13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1674" imgH="1394366" progId="Equation.DSMT4">
                  <p:embed/>
                </p:oleObj>
              </mc:Choice>
              <mc:Fallback>
                <p:oleObj name="Equation" r:id="rId10" imgW="2811674" imgH="1394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60772" y="7371466"/>
                        <a:ext cx="2708990" cy="13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205763"/>
              </p:ext>
            </p:extLst>
          </p:nvPr>
        </p:nvGraphicFramePr>
        <p:xfrm>
          <a:off x="5899195" y="9296400"/>
          <a:ext cx="2286000" cy="141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07157" imgH="1554291" progId="Equation.DSMT4">
                  <p:embed/>
                </p:oleObj>
              </mc:Choice>
              <mc:Fallback>
                <p:oleObj name="Equation" r:id="rId12" imgW="2507157" imgH="15542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9195" y="9296400"/>
                        <a:ext cx="2286000" cy="141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1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3646</Words>
  <Application>Microsoft Office PowerPoint</Application>
  <PresentationFormat>Custom</PresentationFormat>
  <Paragraphs>624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QUÁT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Vận dụng</vt:lpstr>
      <vt:lpstr>     Vận dụng</vt:lpstr>
      <vt:lpstr>    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/>
  <cp:keywords>VnTeach.Com</cp:keywords>
  <cp:lastModifiedBy/>
  <cp:revision>1</cp:revision>
  <dcterms:created xsi:type="dcterms:W3CDTF">2022-09-09T08:25:36Z</dcterms:created>
  <dcterms:modified xsi:type="dcterms:W3CDTF">2023-12-21T08:08:13Z</dcterms:modified>
  <cp:category/>
</cp:coreProperties>
</file>