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57" r:id="rId6"/>
    <p:sldId id="258" r:id="rId7"/>
    <p:sldId id="259" r:id="rId8"/>
    <p:sldId id="260" r:id="rId9"/>
    <p:sldId id="261" r:id="rId10"/>
    <p:sldId id="262"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E74F3-68DF-4B6E-977E-392B1461D733}"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2737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E74F3-68DF-4B6E-977E-392B1461D733}"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49471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E74F3-68DF-4B6E-977E-392B1461D733}"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3901951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E74F3-68DF-4B6E-977E-392B1461D733}"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207695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E74F3-68DF-4B6E-977E-392B1461D733}" type="datetimeFigureOut">
              <a:rPr lang="en-US" smtClean="0"/>
              <a:t>6/12/2020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24242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E74F3-68DF-4B6E-977E-392B1461D733}"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149199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E74F3-68DF-4B6E-977E-392B1461D733}" type="datetimeFigureOut">
              <a:rPr lang="en-US" smtClean="0"/>
              <a:t>6/12/2020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2836309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E74F3-68DF-4B6E-977E-392B1461D733}" type="datetimeFigureOut">
              <a:rPr lang="en-US" smtClean="0"/>
              <a:t>6/12/2020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308549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E74F3-68DF-4B6E-977E-392B1461D733}" type="datetimeFigureOut">
              <a:rPr lang="en-US" smtClean="0"/>
              <a:t>6/12/2020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261775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E74F3-68DF-4B6E-977E-392B1461D733}"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101236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E74F3-68DF-4B6E-977E-392B1461D733}" type="datetimeFigureOut">
              <a:rPr lang="en-US" smtClean="0"/>
              <a:t>6/12/2020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9139E-CD36-470B-8397-6A41D6B2E784}" type="slidenum">
              <a:rPr lang="en-US" smtClean="0"/>
              <a:t>‹#›</a:t>
            </a:fld>
            <a:endParaRPr lang="en-US"/>
          </a:p>
        </p:txBody>
      </p:sp>
    </p:spTree>
    <p:extLst>
      <p:ext uri="{BB962C8B-B14F-4D97-AF65-F5344CB8AC3E}">
        <p14:creationId xmlns:p14="http://schemas.microsoft.com/office/powerpoint/2010/main" val="3255998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E74F3-68DF-4B6E-977E-392B1461D733}" type="datetimeFigureOut">
              <a:rPr lang="en-US" smtClean="0"/>
              <a:t>6/12/2020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9139E-CD36-470B-8397-6A41D6B2E784}" type="slidenum">
              <a:rPr lang="en-US" smtClean="0"/>
              <a:t>‹#›</a:t>
            </a:fld>
            <a:endParaRPr lang="en-US"/>
          </a:p>
        </p:txBody>
      </p:sp>
    </p:spTree>
    <p:extLst>
      <p:ext uri="{BB962C8B-B14F-4D97-AF65-F5344CB8AC3E}">
        <p14:creationId xmlns:p14="http://schemas.microsoft.com/office/powerpoint/2010/main" val="3973194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a:solidFill>
            <a:schemeClr val="accent1">
              <a:lumMod val="40000"/>
              <a:lumOff val="60000"/>
            </a:schemeClr>
          </a:solidFill>
        </p:spPr>
        <p:txBody>
          <a:bodyPr>
            <a:noAutofit/>
          </a:bodyPr>
          <a:lstStyle/>
          <a:p>
            <a:r>
              <a:rPr lang="en-US" sz="8800" b="1" dirty="0" smtClean="0">
                <a:solidFill>
                  <a:srgbClr val="FF0000"/>
                </a:solidFill>
                <a:latin typeface="Times New Roman" panose="02020603050405020304" pitchFamily="18" charset="0"/>
                <a:cs typeface="Times New Roman" panose="02020603050405020304" pitchFamily="18" charset="0"/>
              </a:rPr>
              <a:t>ÔN TRUYỆN KIỀU VÀ ĐOẠN TRÍCH</a:t>
            </a:r>
          </a:p>
          <a:p>
            <a:r>
              <a:rPr lang="en-US" sz="8800" b="1" dirty="0" smtClean="0">
                <a:solidFill>
                  <a:srgbClr val="FF0000"/>
                </a:solidFill>
                <a:latin typeface="Times New Roman" panose="02020603050405020304" pitchFamily="18" charset="0"/>
                <a:cs typeface="Times New Roman" panose="02020603050405020304" pitchFamily="18" charset="0"/>
              </a:rPr>
              <a:t> CHỊ EM THÚY KIỀU; CẢNH NGÀY XUÂN</a:t>
            </a:r>
            <a:endParaRPr lang="en-US" sz="8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703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24259" y="-38637"/>
            <a:ext cx="4081979" cy="579967"/>
          </a:xfrm>
          <a:prstGeom prst="rect">
            <a:avLst/>
          </a:prstGeom>
        </p:spPr>
        <p:txBody>
          <a:bodyPr wrap="square">
            <a:spAutoFit/>
          </a:bodyPr>
          <a:lstStyle/>
          <a:p>
            <a:pPr algn="ctr">
              <a:lnSpc>
                <a:spcPct val="150000"/>
              </a:lnSpc>
              <a:spcAft>
                <a:spcPts val="1000"/>
              </a:spcAft>
            </a:pPr>
            <a:r>
              <a:rPr lang="vi-VN" sz="2400" b="1" dirty="0" smtClean="0">
                <a:solidFill>
                  <a:srgbClr val="FF0000"/>
                </a:solidFill>
                <a:effectLst/>
                <a:latin typeface="Times New Roman" panose="02020603050405020304" pitchFamily="18" charset="0"/>
                <a:ea typeface="Calibri" panose="020F0502020204030204" pitchFamily="34" charset="0"/>
              </a:rPr>
              <a:t>PHIẾU HỌC TẬP SỐ </a:t>
            </a:r>
            <a:r>
              <a:rPr lang="en-US" sz="2400" b="1" dirty="0" smtClean="0">
                <a:solidFill>
                  <a:srgbClr val="FF0000"/>
                </a:solidFill>
                <a:effectLst/>
                <a:latin typeface="Times New Roman" panose="02020603050405020304" pitchFamily="18" charset="0"/>
                <a:ea typeface="Calibri" panose="020F0502020204030204" pitchFamily="34" charset="0"/>
              </a:rPr>
              <a:t>2</a:t>
            </a:r>
            <a:endParaRPr lang="en-US" sz="2000" dirty="0">
              <a:solidFill>
                <a:srgbClr val="FF0000"/>
              </a:solidFill>
              <a:effectLst/>
              <a:latin typeface="Times New Roman" panose="02020603050405020304" pitchFamily="18" charset="0"/>
              <a:ea typeface="Calibri" panose="020F0502020204030204" pitchFamily="34" charset="0"/>
            </a:endParaRPr>
          </a:p>
        </p:txBody>
      </p:sp>
      <p:sp>
        <p:nvSpPr>
          <p:cNvPr id="5" name="Rectangle 4"/>
          <p:cNvSpPr/>
          <p:nvPr/>
        </p:nvSpPr>
        <p:spPr>
          <a:xfrm>
            <a:off x="0" y="460026"/>
            <a:ext cx="12088969" cy="6191439"/>
          </a:xfrm>
          <a:prstGeom prst="rect">
            <a:avLst/>
          </a:prstGeom>
        </p:spPr>
        <p:txBody>
          <a:bodyPr wrap="square">
            <a:spAutoFit/>
          </a:bodyPr>
          <a:lstStyle/>
          <a:p>
            <a:pPr>
              <a:lnSpc>
                <a:spcPct val="150000"/>
              </a:lnSpc>
              <a:spcAft>
                <a:spcPts val="1000"/>
              </a:spcAft>
            </a:pPr>
            <a:r>
              <a:rPr lang="vi-VN" sz="2600" dirty="0" smtClean="0">
                <a:effectLst/>
                <a:latin typeface="Times New Roman" panose="02020603050405020304" pitchFamily="18" charset="0"/>
                <a:ea typeface="Calibri" panose="020F0502020204030204" pitchFamily="34" charset="0"/>
              </a:rPr>
              <a:t>Cho câu thơ: </a:t>
            </a:r>
            <a:r>
              <a:rPr lang="vi-VN" sz="2600" b="1" dirty="0" smtClean="0">
                <a:effectLst/>
                <a:latin typeface="Times New Roman" panose="02020603050405020304" pitchFamily="18" charset="0"/>
                <a:ea typeface="Calibri" panose="020F0502020204030204" pitchFamily="34" charset="0"/>
              </a:rPr>
              <a:t>“ </a:t>
            </a:r>
            <a:r>
              <a:rPr lang="vi-VN" sz="2600" b="1" i="1" dirty="0" smtClean="0">
                <a:effectLst/>
                <a:latin typeface="Times New Roman" panose="02020603050405020304" pitchFamily="18" charset="0"/>
                <a:ea typeface="Calibri" panose="020F0502020204030204" pitchFamily="34" charset="0"/>
              </a:rPr>
              <a:t>Kiều cành sắc sảo mặn mà</a:t>
            </a:r>
            <a:r>
              <a:rPr lang="vi-VN" sz="2600" b="1" dirty="0" smtClean="0">
                <a:effectLst/>
                <a:latin typeface="Times New Roman" panose="02020603050405020304" pitchFamily="18" charset="0"/>
                <a:ea typeface="Calibri" panose="020F0502020204030204" pitchFamily="34" charset="0"/>
              </a:rPr>
              <a:t>”</a:t>
            </a:r>
            <a:endParaRPr lang="en-US" sz="2600" dirty="0" smtClean="0">
              <a:effectLst/>
              <a:latin typeface="Times New Roman" panose="02020603050405020304" pitchFamily="18" charset="0"/>
              <a:ea typeface="Calibri" panose="020F0502020204030204" pitchFamily="34" charset="0"/>
            </a:endParaRPr>
          </a:p>
          <a:p>
            <a:pPr>
              <a:lnSpc>
                <a:spcPct val="150000"/>
              </a:lnSpc>
              <a:spcAft>
                <a:spcPts val="1000"/>
              </a:spcAft>
            </a:pPr>
            <a:r>
              <a:rPr lang="vi-VN" sz="2600" b="1" dirty="0" smtClean="0">
                <a:effectLst/>
                <a:latin typeface="Times New Roman" panose="02020603050405020304" pitchFamily="18" charset="0"/>
                <a:ea typeface="Calibri" panose="020F0502020204030204" pitchFamily="34" charset="0"/>
              </a:rPr>
              <a:t>Câu 1</a:t>
            </a:r>
            <a:r>
              <a:rPr lang="vi-VN" sz="2600" dirty="0" smtClean="0">
                <a:effectLst/>
                <a:latin typeface="Times New Roman" panose="02020603050405020304" pitchFamily="18" charset="0"/>
                <a:ea typeface="Calibri" panose="020F0502020204030204" pitchFamily="34" charset="0"/>
              </a:rPr>
              <a:t>: Hãy chép tiếp những câu thơ miêu tả vẻ đẹp của Thúy Kiều?</a:t>
            </a:r>
            <a:endParaRPr lang="en-US" sz="2600" dirty="0" smtClean="0">
              <a:effectLst/>
              <a:latin typeface="Times New Roman" panose="02020603050405020304" pitchFamily="18" charset="0"/>
              <a:ea typeface="Calibri" panose="020F0502020204030204" pitchFamily="34" charset="0"/>
            </a:endParaRPr>
          </a:p>
          <a:p>
            <a:pPr>
              <a:lnSpc>
                <a:spcPct val="150000"/>
              </a:lnSpc>
              <a:spcAft>
                <a:spcPts val="1000"/>
              </a:spcAft>
            </a:pPr>
            <a:r>
              <a:rPr lang="vi-VN" sz="2600" b="1" dirty="0" smtClean="0">
                <a:effectLst/>
                <a:latin typeface="Times New Roman" panose="02020603050405020304" pitchFamily="18" charset="0"/>
                <a:ea typeface="Calibri" panose="020F0502020204030204" pitchFamily="34" charset="0"/>
              </a:rPr>
              <a:t>Câu 2:</a:t>
            </a:r>
            <a:r>
              <a:rPr lang="vi-VN" sz="2600" dirty="0" smtClean="0">
                <a:effectLst/>
                <a:latin typeface="Times New Roman" panose="02020603050405020304" pitchFamily="18" charset="0"/>
                <a:ea typeface="Calibri" panose="020F0502020204030204" pitchFamily="34" charset="0"/>
              </a:rPr>
              <a:t> Vì sao nhà thơ lại miêu tả Thúy Vân trước, Thúy Kiều sau?</a:t>
            </a:r>
            <a:endParaRPr lang="en-US" sz="2600" dirty="0" smtClean="0">
              <a:effectLst/>
              <a:latin typeface="Times New Roman" panose="02020603050405020304" pitchFamily="18" charset="0"/>
              <a:ea typeface="Calibri" panose="020F0502020204030204" pitchFamily="34" charset="0"/>
            </a:endParaRPr>
          </a:p>
          <a:p>
            <a:pPr>
              <a:lnSpc>
                <a:spcPct val="150000"/>
              </a:lnSpc>
              <a:spcAft>
                <a:spcPts val="1000"/>
              </a:spcAft>
            </a:pPr>
            <a:r>
              <a:rPr lang="vi-VN" sz="2600" b="1" dirty="0" smtClean="0">
                <a:effectLst/>
                <a:latin typeface="Times New Roman" panose="02020603050405020304" pitchFamily="18" charset="0"/>
                <a:ea typeface="Calibri" panose="020F0502020204030204" pitchFamily="34" charset="0"/>
              </a:rPr>
              <a:t>Câu 4</a:t>
            </a:r>
            <a:r>
              <a:rPr lang="vi-VN" sz="2600" dirty="0" smtClean="0">
                <a:effectLst/>
                <a:latin typeface="Times New Roman" panose="02020603050405020304" pitchFamily="18" charset="0"/>
                <a:ea typeface="Calibri" panose="020F0502020204030204" pitchFamily="34" charset="0"/>
              </a:rPr>
              <a:t>: Tác gỉa đã sử dụng bút pháp nào để miêu tả nhân vật? </a:t>
            </a:r>
            <a:endParaRPr lang="en-US" sz="2600" dirty="0" smtClean="0">
              <a:effectLst/>
              <a:latin typeface="Times New Roman" panose="02020603050405020304" pitchFamily="18" charset="0"/>
              <a:ea typeface="Calibri" panose="020F0502020204030204" pitchFamily="34" charset="0"/>
            </a:endParaRPr>
          </a:p>
          <a:p>
            <a:pPr>
              <a:lnSpc>
                <a:spcPct val="150000"/>
              </a:lnSpc>
              <a:spcAft>
                <a:spcPts val="1000"/>
              </a:spcAft>
            </a:pPr>
            <a:r>
              <a:rPr lang="vi-VN" sz="2600" b="1" dirty="0" smtClean="0">
                <a:effectLst/>
                <a:latin typeface="Times New Roman" panose="02020603050405020304" pitchFamily="18" charset="0"/>
                <a:ea typeface="Calibri" panose="020F0502020204030204" pitchFamily="34" charset="0"/>
              </a:rPr>
              <a:t>Câu 5</a:t>
            </a:r>
            <a:r>
              <a:rPr lang="vi-VN" sz="2600" dirty="0" smtClean="0">
                <a:effectLst/>
                <a:latin typeface="Times New Roman" panose="02020603050405020304" pitchFamily="18" charset="0"/>
                <a:ea typeface="Calibri" panose="020F0502020204030204" pitchFamily="34" charset="0"/>
              </a:rPr>
              <a:t>: Tại sao tác giả viết “hoa ghen”, “ liễu hờn”?</a:t>
            </a:r>
            <a:endParaRPr lang="en-US" sz="2600" dirty="0" smtClean="0">
              <a:effectLst/>
              <a:latin typeface="Times New Roman" panose="02020603050405020304" pitchFamily="18" charset="0"/>
              <a:ea typeface="Calibri" panose="020F0502020204030204" pitchFamily="34" charset="0"/>
            </a:endParaRPr>
          </a:p>
          <a:p>
            <a:pPr>
              <a:lnSpc>
                <a:spcPct val="150000"/>
              </a:lnSpc>
              <a:spcAft>
                <a:spcPts val="1000"/>
              </a:spcAft>
            </a:pPr>
            <a:r>
              <a:rPr lang="vi-VN" sz="2600" b="1" dirty="0" smtClean="0">
                <a:effectLst/>
                <a:latin typeface="Times New Roman" panose="02020603050405020304" pitchFamily="18" charset="0"/>
                <a:ea typeface="Calibri" panose="020F0502020204030204" pitchFamily="34" charset="0"/>
              </a:rPr>
              <a:t>Câu 6</a:t>
            </a:r>
            <a:r>
              <a:rPr lang="vi-VN" sz="2600" dirty="0" smtClean="0">
                <a:effectLst/>
                <a:latin typeface="Times New Roman" panose="02020603050405020304" pitchFamily="18" charset="0"/>
                <a:ea typeface="Calibri" panose="020F0502020204030204" pitchFamily="34" charset="0"/>
              </a:rPr>
              <a:t>: Tìm một thành ngữ được sử dụng trong đoạn em vừa chép và nêu hiệu quả của việc sử dụng thành ngữ ấy?</a:t>
            </a:r>
            <a:endParaRPr lang="en-US" sz="2600" dirty="0" smtClean="0">
              <a:effectLst/>
              <a:latin typeface="Times New Roman" panose="02020603050405020304" pitchFamily="18" charset="0"/>
              <a:ea typeface="Calibri" panose="020F0502020204030204" pitchFamily="34" charset="0"/>
            </a:endParaRPr>
          </a:p>
          <a:p>
            <a:pPr>
              <a:lnSpc>
                <a:spcPct val="150000"/>
              </a:lnSpc>
              <a:spcAft>
                <a:spcPts val="1000"/>
              </a:spcAft>
            </a:pPr>
            <a:r>
              <a:rPr lang="vi-VN" sz="2600" b="1" dirty="0" smtClean="0">
                <a:effectLst/>
                <a:latin typeface="Times New Roman" panose="02020603050405020304" pitchFamily="18" charset="0"/>
                <a:ea typeface="Calibri" panose="020F0502020204030204" pitchFamily="34" charset="0"/>
              </a:rPr>
              <a:t>Câu </a:t>
            </a:r>
            <a:r>
              <a:rPr lang="en-US" sz="2600" b="1" dirty="0">
                <a:latin typeface="Times New Roman" panose="02020603050405020304" pitchFamily="18" charset="0"/>
                <a:ea typeface="Calibri" panose="020F0502020204030204" pitchFamily="34" charset="0"/>
              </a:rPr>
              <a:t>7</a:t>
            </a:r>
            <a:r>
              <a:rPr lang="vi-VN" sz="2600" dirty="0" smtClean="0">
                <a:effectLst/>
                <a:latin typeface="Times New Roman" panose="02020603050405020304" pitchFamily="18" charset="0"/>
                <a:ea typeface="Calibri" panose="020F0502020204030204" pitchFamily="34" charset="0"/>
              </a:rPr>
              <a:t>: Em hiểu như thế nào về ý nghĩa hai hình  ảnh “ làn thu thủy”, “ nét xuân sơn”?</a:t>
            </a:r>
            <a:endParaRPr lang="en-US" sz="2600" dirty="0" smtClean="0">
              <a:effectLst/>
              <a:latin typeface="Times New Roman" panose="02020603050405020304" pitchFamily="18" charset="0"/>
              <a:ea typeface="Calibri" panose="020F0502020204030204" pitchFamily="34" charset="0"/>
            </a:endParaRPr>
          </a:p>
          <a:p>
            <a:r>
              <a:rPr lang="vi-VN" sz="2600" b="1" dirty="0" smtClean="0">
                <a:effectLst/>
                <a:latin typeface="Times New Roman" panose="02020603050405020304" pitchFamily="18" charset="0"/>
                <a:ea typeface="Calibri" panose="020F0502020204030204" pitchFamily="34" charset="0"/>
              </a:rPr>
              <a:t>Câu </a:t>
            </a:r>
            <a:r>
              <a:rPr lang="en-US" sz="2600" b="1" dirty="0" smtClean="0">
                <a:effectLst/>
                <a:latin typeface="Times New Roman" panose="02020603050405020304" pitchFamily="18" charset="0"/>
                <a:ea typeface="Calibri" panose="020F0502020204030204" pitchFamily="34" charset="0"/>
              </a:rPr>
              <a:t>8</a:t>
            </a:r>
            <a:r>
              <a:rPr lang="vi-VN" sz="2600" dirty="0" smtClean="0">
                <a:effectLst/>
                <a:latin typeface="Times New Roman" panose="02020603050405020304" pitchFamily="18" charset="0"/>
                <a:ea typeface="Calibri" panose="020F0502020204030204" pitchFamily="34" charset="0"/>
              </a:rPr>
              <a:t>: Trình bày cảm nhận của em về vẻ đẹp của Thúy Kiều(</a:t>
            </a:r>
            <a:r>
              <a:rPr lang="pt-BR" sz="2600" dirty="0" smtClean="0">
                <a:effectLst/>
                <a:latin typeface="Times New Roman" panose="02020603050405020304" pitchFamily="18" charset="0"/>
                <a:ea typeface="Calibri" panose="020F0502020204030204" pitchFamily="34" charset="0"/>
              </a:rPr>
              <a:t> khoảng từ 10 đến 15 câu </a:t>
            </a:r>
            <a:r>
              <a:rPr lang="vi-VN" sz="2600" dirty="0" smtClean="0">
                <a:effectLst/>
                <a:latin typeface="Times New Roman" panose="02020603050405020304" pitchFamily="18" charset="0"/>
                <a:ea typeface="Calibri" panose="020F0502020204030204" pitchFamily="34" charset="0"/>
              </a:rPr>
              <a:t>)</a:t>
            </a:r>
            <a:r>
              <a:rPr lang="pt-BR" sz="2600" dirty="0" smtClean="0">
                <a:effectLst/>
                <a:latin typeface="Times New Roman" panose="02020603050405020304" pitchFamily="18" charset="0"/>
                <a:ea typeface="Calibri" panose="020F0502020204030204" pitchFamily="34" charset="0"/>
              </a:rPr>
              <a:t>. </a:t>
            </a:r>
            <a:endParaRPr lang="en-US" sz="2600" dirty="0"/>
          </a:p>
        </p:txBody>
      </p:sp>
    </p:spTree>
    <p:extLst>
      <p:ext uri="{BB962C8B-B14F-4D97-AF65-F5344CB8AC3E}">
        <p14:creationId xmlns:p14="http://schemas.microsoft.com/office/powerpoint/2010/main" val="105383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366" y="-1"/>
            <a:ext cx="12150634" cy="7053943"/>
          </a:xfrm>
        </p:spPr>
        <p:txBody>
          <a:bodyPr>
            <a:noAutofit/>
          </a:bodyPr>
          <a:lstStyle/>
          <a:p>
            <a:pPr marL="0" indent="0" algn="just">
              <a:buNone/>
            </a:pPr>
            <a:r>
              <a:rPr lang="fr-FR" sz="3600" b="1" u="sng" dirty="0" err="1">
                <a:latin typeface="Times New Roman" panose="02020603050405020304" pitchFamily="18" charset="0"/>
                <a:cs typeface="Times New Roman" panose="02020603050405020304" pitchFamily="18" charset="0"/>
              </a:rPr>
              <a:t>Câu</a:t>
            </a:r>
            <a:r>
              <a:rPr lang="fr-FR" sz="3600" b="1" u="sng" dirty="0">
                <a:latin typeface="Times New Roman" panose="02020603050405020304" pitchFamily="18" charset="0"/>
                <a:cs typeface="Times New Roman" panose="02020603050405020304" pitchFamily="18" charset="0"/>
              </a:rPr>
              <a:t> 2 (</a:t>
            </a:r>
            <a:r>
              <a:rPr lang="fr-FR" sz="3600" b="1" u="sng" dirty="0" err="1">
                <a:latin typeface="Times New Roman" panose="02020603050405020304" pitchFamily="18" charset="0"/>
                <a:cs typeface="Times New Roman" panose="02020603050405020304" pitchFamily="18" charset="0"/>
              </a:rPr>
              <a:t>Bộ</a:t>
            </a:r>
            <a:r>
              <a:rPr lang="fr-FR" sz="3600" b="1" u="sng" dirty="0">
                <a:latin typeface="Times New Roman" panose="02020603050405020304" pitchFamily="18" charset="0"/>
                <a:cs typeface="Times New Roman" panose="02020603050405020304" pitchFamily="18" charset="0"/>
              </a:rPr>
              <a:t> </a:t>
            </a:r>
            <a:r>
              <a:rPr lang="fr-FR" sz="3600" b="1" u="sng" dirty="0" err="1">
                <a:latin typeface="Times New Roman" panose="02020603050405020304" pitchFamily="18" charset="0"/>
                <a:cs typeface="Times New Roman" panose="02020603050405020304" pitchFamily="18" charset="0"/>
              </a:rPr>
              <a:t>đề</a:t>
            </a:r>
            <a:r>
              <a:rPr lang="fr-FR" sz="3600" b="1" u="sng" dirty="0">
                <a:latin typeface="Times New Roman" panose="02020603050405020304" pitchFamily="18" charset="0"/>
                <a:cs typeface="Times New Roman" panose="02020603050405020304" pitchFamily="18" charset="0"/>
              </a:rPr>
              <a:t> </a:t>
            </a:r>
            <a:r>
              <a:rPr lang="fr-FR" sz="3600" b="1" u="sng" dirty="0" err="1">
                <a:latin typeface="Times New Roman" panose="02020603050405020304" pitchFamily="18" charset="0"/>
                <a:cs typeface="Times New Roman" panose="02020603050405020304" pitchFamily="18" charset="0"/>
              </a:rPr>
              <a:t>trang</a:t>
            </a:r>
            <a:r>
              <a:rPr lang="fr-FR" sz="3600" b="1" u="sng" dirty="0">
                <a:latin typeface="Times New Roman" panose="02020603050405020304" pitchFamily="18" charset="0"/>
                <a:cs typeface="Times New Roman" panose="02020603050405020304" pitchFamily="18" charset="0"/>
              </a:rPr>
              <a:t> 74)</a:t>
            </a:r>
            <a:endParaRPr lang="en-US" sz="3600" dirty="0">
              <a:latin typeface="Times New Roman" panose="02020603050405020304" pitchFamily="18" charset="0"/>
              <a:cs typeface="Times New Roman" panose="02020603050405020304" pitchFamily="18" charset="0"/>
            </a:endParaRPr>
          </a:p>
          <a:p>
            <a:pPr marL="0" indent="0" algn="ctr">
              <a:buNone/>
            </a:pPr>
            <a:r>
              <a:rPr lang="fr-FR" sz="3600" dirty="0">
                <a:latin typeface="Times New Roman" panose="02020603050405020304" pitchFamily="18" charset="0"/>
                <a:cs typeface="Times New Roman" panose="02020603050405020304" pitchFamily="18" charset="0"/>
              </a:rPr>
              <a:t>b.    “</a:t>
            </a:r>
            <a:r>
              <a:rPr lang="fr-FR" sz="3600" i="1" dirty="0" err="1">
                <a:latin typeface="Times New Roman" panose="02020603050405020304" pitchFamily="18" charset="0"/>
                <a:cs typeface="Times New Roman" panose="02020603050405020304" pitchFamily="18" charset="0"/>
              </a:rPr>
              <a:t>Vân</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xem</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trang</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trọng</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khác</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vời</a:t>
            </a:r>
            <a:endParaRPr lang="en-US" sz="3600" i="1" dirty="0">
              <a:latin typeface="Times New Roman" panose="02020603050405020304" pitchFamily="18" charset="0"/>
              <a:cs typeface="Times New Roman" panose="02020603050405020304" pitchFamily="18" charset="0"/>
            </a:endParaRPr>
          </a:p>
          <a:p>
            <a:pPr marL="0" indent="0" algn="ctr">
              <a:buNone/>
            </a:pP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Hoa</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ghen</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thua</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thắm</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liễu</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hờn</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kém</a:t>
            </a:r>
            <a:r>
              <a:rPr lang="fr-FR" sz="3600" i="1" dirty="0">
                <a:latin typeface="Times New Roman" panose="02020603050405020304" pitchFamily="18" charset="0"/>
                <a:cs typeface="Times New Roman" panose="02020603050405020304" pitchFamily="18" charset="0"/>
              </a:rPr>
              <a:t> </a:t>
            </a:r>
            <a:r>
              <a:rPr lang="fr-FR" sz="3600" i="1" dirty="0" err="1">
                <a:latin typeface="Times New Roman" panose="02020603050405020304" pitchFamily="18" charset="0"/>
                <a:cs typeface="Times New Roman" panose="02020603050405020304" pitchFamily="18" charset="0"/>
              </a:rPr>
              <a:t>xanh</a:t>
            </a:r>
            <a:r>
              <a:rPr lang="fr-FR" sz="3600" i="1" dirty="0">
                <a:latin typeface="Times New Roman" panose="02020603050405020304" pitchFamily="18" charset="0"/>
                <a:cs typeface="Times New Roman" panose="02020603050405020304" pitchFamily="18" charset="0"/>
              </a:rPr>
              <a:t>.”</a:t>
            </a:r>
            <a:endParaRPr lang="en-US" sz="3600" i="1" dirty="0">
              <a:latin typeface="Times New Roman" panose="02020603050405020304" pitchFamily="18" charset="0"/>
              <a:cs typeface="Times New Roman" panose="02020603050405020304" pitchFamily="18" charset="0"/>
            </a:endParaRPr>
          </a:p>
          <a:p>
            <a:pPr marL="0" indent="0" algn="just">
              <a:buNone/>
            </a:pPr>
            <a:r>
              <a:rPr lang="fr-FR" sz="3600" dirty="0">
                <a:latin typeface="Times New Roman" panose="02020603050405020304" pitchFamily="18" charset="0"/>
                <a:cs typeface="Times New Roman" panose="02020603050405020304" pitchFamily="18" charset="0"/>
              </a:rPr>
              <a:t>Hai </a:t>
            </a:r>
            <a:r>
              <a:rPr lang="fr-FR" sz="3600" dirty="0" err="1">
                <a:latin typeface="Times New Roman" panose="02020603050405020304" pitchFamily="18" charset="0"/>
                <a:cs typeface="Times New Roman" panose="02020603050405020304" pitchFamily="18" charset="0"/>
              </a:rPr>
              <a:t>hình</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ảnh</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ẩn</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dụ</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trong</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khổ</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thơ</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làn</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thu</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thủy</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nét</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xuân</a:t>
            </a:r>
            <a:r>
              <a:rPr lang="fr-FR" sz="3600" dirty="0">
                <a:latin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cs typeface="Times New Roman" panose="02020603050405020304" pitchFamily="18" charset="0"/>
              </a:rPr>
              <a:t>sơn</a:t>
            </a:r>
            <a:r>
              <a:rPr lang="fr-FR"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0" indent="0" algn="just">
              <a:buNone/>
            </a:pPr>
            <a:r>
              <a:rPr lang="fr-FR" sz="3600" dirty="0">
                <a:latin typeface="Times New Roman" panose="02020603050405020304" pitchFamily="18" charset="0"/>
                <a:cs typeface="Times New Roman" panose="02020603050405020304" pitchFamily="18" charset="0"/>
              </a:rPr>
              <a:t>“</a:t>
            </a:r>
            <a:r>
              <a:rPr lang="fr-FR" sz="3600" i="1" dirty="0" err="1">
                <a:latin typeface="Times New Roman" panose="02020603050405020304" pitchFamily="18" charset="0"/>
                <a:cs typeface="Times New Roman" panose="02020603050405020304" pitchFamily="18" charset="0"/>
              </a:rPr>
              <a:t>làn</a:t>
            </a:r>
            <a:r>
              <a:rPr lang="fr-FR"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thủy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đôi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mắt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Kiều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đẹp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mùa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thu</a:t>
            </a:r>
            <a:r>
              <a:rPr lang="fr-FR" sz="3600"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a:t>
            </a:r>
            <a:r>
              <a:rPr lang="en-US" sz="3600" i="1" dirty="0" err="1">
                <a:latin typeface="Times New Roman" panose="02020603050405020304" pitchFamily="18" charset="0"/>
                <a:cs typeface="Times New Roman" panose="02020603050405020304" pitchFamily="18" charset="0"/>
              </a:rPr>
              <a:t>nét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xuân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đôi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mày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tú</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tựa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núi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mùa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xuân</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897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96206" cy="7909858"/>
          </a:xfrm>
          <a:prstGeom prst="rect">
            <a:avLst/>
          </a:prstGeom>
        </p:spPr>
        <p:txBody>
          <a:bodyPr wrap="square">
            <a:spAutoFit/>
          </a:bodyPr>
          <a:lstStyle/>
          <a:p>
            <a:pPr algn="just"/>
            <a:r>
              <a:rPr lang="en-US" sz="2800" b="1" u="sng" dirty="0" err="1" smtClean="0">
                <a:latin typeface="Times New Roman" panose="02020603050405020304" pitchFamily="18" charset="0"/>
                <a:cs typeface="Times New Roman" panose="02020603050405020304" pitchFamily="18" charset="0"/>
              </a:rPr>
              <a:t>Gợi</a:t>
            </a:r>
            <a:r>
              <a:rPr lang="en-US" sz="2800" b="1" u="sng" dirty="0" smtClean="0">
                <a:latin typeface="Times New Roman" panose="02020603050405020304" pitchFamily="18" charset="0"/>
                <a:cs typeface="Times New Roman" panose="02020603050405020304" pitchFamily="18" charset="0"/>
              </a:rPr>
              <a:t> ý</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Cách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miêu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cùng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dụng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bút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pháp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lệ</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Thúy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Nguyễn</a:t>
            </a:r>
            <a:r>
              <a:rPr lang="en-US" sz="2800" dirty="0" smtClean="0">
                <a:latin typeface="Times New Roman" panose="02020603050405020304" pitchFamily="18" charset="0"/>
                <a:cs typeface="Times New Roman" panose="02020603050405020304" pitchFamily="18" charset="0"/>
              </a:rPr>
              <a:t> Du </a:t>
            </a:r>
            <a:r>
              <a:rPr lang="en-US" sz="2800" dirty="0" err="1" smtClean="0">
                <a:latin typeface="Times New Roman" panose="02020603050405020304" pitchFamily="18" charset="0"/>
                <a:cs typeface="Times New Roman" panose="02020603050405020304" pitchFamily="18" charset="0"/>
              </a:rPr>
              <a:t>thiên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miêu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cụ</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thể</a:t>
            </a:r>
            <a:r>
              <a:rPr lang="en-US" sz="2800" dirty="0" smtClean="0">
                <a:latin typeface="Times New Roman" panose="02020603050405020304" pitchFamily="18" charset="0"/>
                <a:cs typeface="Times New Roman" panose="02020603050405020304" pitchFamily="18" charset="0"/>
              </a:rPr>
              <a:t> qua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chi </a:t>
            </a:r>
            <a:r>
              <a:rPr lang="en-US" sz="2800" dirty="0" err="1" smtClean="0">
                <a:latin typeface="Times New Roman" panose="02020603050405020304" pitchFamily="18" charset="0"/>
                <a:cs typeface="Times New Roman" panose="02020603050405020304" pitchFamily="18" charset="0"/>
              </a:rPr>
              <a:t>tiết</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khuôn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nét</a:t>
            </a:r>
            <a:r>
              <a:rPr lang="en-US" sz="2800" dirty="0" smtClean="0">
                <a:latin typeface="Times New Roman" panose="02020603050405020304" pitchFamily="18" charset="0"/>
                <a:cs typeface="Times New Roman" panose="02020603050405020304" pitchFamily="18" charset="0"/>
              </a:rPr>
              <a:t> long </a:t>
            </a:r>
            <a:r>
              <a:rPr lang="en-US" sz="2800" dirty="0" err="1" smtClean="0">
                <a:latin typeface="Times New Roman" panose="02020603050405020304" pitchFamily="18" charset="0"/>
                <a:cs typeface="Times New Roman" panose="02020603050405020304" pitchFamily="18" charset="0"/>
              </a:rPr>
              <a:t>mày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giọng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nói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tóc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làn</a:t>
            </a:r>
            <a:r>
              <a:rPr lang="en-US" sz="2800" dirty="0" smtClean="0">
                <a:latin typeface="Times New Roman" panose="02020603050405020304" pitchFamily="18" charset="0"/>
                <a:cs typeface="Times New Roman" panose="02020603050405020304" pitchFamily="18" charset="0"/>
              </a:rPr>
              <a:t> da; </a:t>
            </a:r>
            <a:r>
              <a:rPr lang="en-US" sz="2800" dirty="0" err="1" smtClean="0">
                <a:latin typeface="Times New Roman" panose="02020603050405020304" pitchFamily="18" charset="0"/>
                <a:cs typeface="Times New Roman" panose="02020603050405020304" pitchFamily="18" charset="0"/>
              </a:rPr>
              <a:t>còn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miêu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Thúy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Kiều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chỉ</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ảnh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đôi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mắt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đôi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mắt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trẻo</a:t>
            </a:r>
            <a:r>
              <a:rPr lang="en-US" sz="2800" dirty="0" smtClean="0">
                <a:latin typeface="Times New Roman" panose="02020603050405020304" pitchFamily="18" charset="0"/>
                <a:cs typeface="Times New Roman" panose="02020603050405020304" pitchFamily="18" charset="0"/>
              </a:rPr>
              <a:t>, long </a:t>
            </a:r>
            <a:r>
              <a:rPr lang="en-US" sz="2800" dirty="0" err="1" smtClean="0">
                <a:latin typeface="Times New Roman" panose="02020603050405020304" pitchFamily="18" charset="0"/>
                <a:cs typeface="Times New Roman" panose="02020603050405020304" pitchFamily="18" charset="0"/>
              </a:rPr>
              <a:t>lanh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mùa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nét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tươi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thắm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rặng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núi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mùa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xuân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tô</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đậm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nét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xuân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sắc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gương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gây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ấn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tượng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tâm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hồn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phú</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giàu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đẹp</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dưới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ngòi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bút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ND, </a:t>
            </a:r>
            <a:r>
              <a:rPr lang="en-US" sz="2800" dirty="0" err="1" smtClean="0">
                <a:latin typeface="Times New Roman" panose="02020603050405020304" pitchFamily="18" charset="0"/>
                <a:cs typeface="Times New Roman" panose="02020603050405020304" pitchFamily="18" charset="0"/>
              </a:rPr>
              <a:t>ngoại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trở</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phương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đắc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khắc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vật</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Giúp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dung </a:t>
            </a:r>
            <a:r>
              <a:rPr lang="en-US" sz="2800" dirty="0" err="1" smtClean="0">
                <a:latin typeface="Times New Roman" panose="02020603050405020304" pitchFamily="18" charset="0"/>
                <a:cs typeface="Times New Roman" panose="02020603050405020304" pitchFamily="18" charset="0"/>
              </a:rPr>
              <a:t>ra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ngoài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cụ</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riêng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biệt</a:t>
            </a:r>
            <a:r>
              <a:rPr lang="en-US" sz="2800" dirty="0" smtClean="0">
                <a:latin typeface="Times New Roman" panose="02020603050405020304" pitchFamily="18" charset="0"/>
                <a:cs typeface="Times New Roman" panose="02020603050405020304" pitchFamily="18" charset="0"/>
              </a:rPr>
              <a:t>.</a:t>
            </a:r>
          </a:p>
          <a:p>
            <a:pPr algn="just"/>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miêu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ngoại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tính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hai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đẹp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nhưng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mỗi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vẻ</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Thúy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phúc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hậu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đoan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trang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thúy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Kiều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sắc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sảo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mặn</a:t>
            </a:r>
            <a:r>
              <a:rPr lang="en-US" sz="28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năng</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thậm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chân</a:t>
            </a:r>
            <a:r>
              <a:rPr lang="en-US" sz="2400" dirty="0" smtClean="0">
                <a:latin typeface="Times New Roman" panose="02020603050405020304" pitchFamily="18" charset="0"/>
                <a:cs typeface="Times New Roman" panose="02020603050405020304" pitchFamily="18" charset="0"/>
              </a:rPr>
              <a:t> dung </a:t>
            </a:r>
            <a:r>
              <a:rPr lang="en-US" sz="2400" dirty="0" err="1" smtClean="0">
                <a:latin typeface="Times New Roman" panose="02020603050405020304" pitchFamily="18" charset="0"/>
                <a:cs typeface="Times New Roman" panose="02020603050405020304" pitchFamily="18" charset="0"/>
              </a:rPr>
              <a:t>nhân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còn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bapos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phận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vẻ</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đẹp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TV </a:t>
            </a:r>
            <a:r>
              <a:rPr lang="en-US" sz="2400" dirty="0" err="1" smtClean="0">
                <a:latin typeface="Times New Roman" panose="02020603050405020304" pitchFamily="18" charset="0"/>
                <a:cs typeface="Times New Roman" panose="02020603050405020304" pitchFamily="18" charset="0"/>
              </a:rPr>
              <a:t>hài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hòa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Mây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nước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tóc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màu</a:t>
            </a:r>
            <a:r>
              <a:rPr lang="en-US" sz="2400" dirty="0" smtClean="0">
                <a:latin typeface="Times New Roman" panose="02020603050405020304" pitchFamily="18" charset="0"/>
                <a:cs typeface="Times New Roman" panose="02020603050405020304" pitchFamily="18" charset="0"/>
              </a:rPr>
              <a:t> da”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hứa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hẹn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yên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êm</a:t>
            </a:r>
            <a:r>
              <a:rPr lang="en-US" sz="2400" dirty="0" smtClean="0">
                <a:latin typeface="Times New Roman" panose="02020603050405020304" pitchFamily="18" charset="0"/>
                <a:cs typeface="Times New Roman" panose="02020603050405020304" pitchFamily="18" charset="0"/>
              </a:rPr>
              <a:t> ả.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sắc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nghiêng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nước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nghiêng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TK </a:t>
            </a:r>
            <a:r>
              <a:rPr lang="en-US" sz="2400" dirty="0" err="1" smtClean="0">
                <a:latin typeface="Times New Roman" panose="02020603050405020304" pitchFamily="18" charset="0"/>
                <a:cs typeface="Times New Roman" panose="02020603050405020304" pitchFamily="18" charset="0"/>
              </a:rPr>
              <a:t>lại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hóa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hờn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ghen</a:t>
            </a:r>
            <a:r>
              <a:rPr lang="en-US" sz="2400" dirty="0" smtClean="0">
                <a:latin typeface="Times New Roman" panose="02020603050405020304" pitchFamily="18" charset="0"/>
                <a:cs typeface="Times New Roman" panose="02020603050405020304" pitchFamily="18" charset="0"/>
              </a:rPr>
              <a:t> “Hoag hen </a:t>
            </a:r>
            <a:r>
              <a:rPr lang="en-US" sz="2400" dirty="0" err="1" smtClean="0">
                <a:latin typeface="Times New Roman" panose="02020603050405020304" pitchFamily="18" charset="0"/>
                <a:cs typeface="Times New Roman" panose="02020603050405020304" pitchFamily="18" charset="0"/>
              </a:rPr>
              <a:t>thua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thắm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liễu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hờn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kém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phận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đầy</a:t>
            </a:r>
            <a:r>
              <a:rPr lang="en-US" sz="2400" dirty="0" smtClean="0">
                <a:latin typeface="Times New Roman" panose="02020603050405020304" pitchFamily="18" charset="0"/>
                <a:cs typeface="Times New Roman" panose="02020603050405020304" pitchFamily="18" charset="0"/>
              </a:rPr>
              <a:t> song </a:t>
            </a:r>
            <a:r>
              <a:rPr lang="en-US" sz="2400" dirty="0" err="1" smtClean="0">
                <a:latin typeface="Times New Roman" panose="02020603050405020304" pitchFamily="18" charset="0"/>
                <a:cs typeface="Times New Roman" panose="02020603050405020304" pitchFamily="18" charset="0"/>
              </a:rPr>
              <a:t>gió</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2748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6348"/>
            <a:ext cx="12192000" cy="6888039"/>
          </a:xfrm>
          <a:prstGeom prst="rect">
            <a:avLst/>
          </a:prstGeom>
        </p:spPr>
        <p:txBody>
          <a:bodyPr wrap="square">
            <a:spAutoFit/>
          </a:bodyPr>
          <a:lstStyle/>
          <a:p>
            <a:pPr>
              <a:lnSpc>
                <a:spcPct val="115000"/>
              </a:lnSpc>
              <a:spcAft>
                <a:spcPts val="0"/>
              </a:spcAft>
            </a:pPr>
            <a:r>
              <a:rPr lang="en-US" sz="2400" b="1" u="sng" dirty="0" err="1" smtClean="0">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u="sng" dirty="0" smtClean="0">
                <a:effectLst/>
                <a:latin typeface="Times New Roman" panose="02020603050405020304" pitchFamily="18" charset="0"/>
                <a:ea typeface="Calibri" panose="020F0502020204030204" pitchFamily="34" charset="0"/>
                <a:cs typeface="Times New Roman" panose="02020603050405020304" pitchFamily="18" charset="0"/>
              </a:rPr>
              <a:t> 3:</a:t>
            </a:r>
            <a:r>
              <a:rPr lang="fr-FR" sz="2400" b="1"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400" b="1"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fr-FR" sz="2400" b="1"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400" b="1"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fr-FR" sz="2400" b="1"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400" b="1"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trang</a:t>
            </a:r>
            <a:r>
              <a:rPr lang="fr-FR" sz="2400" b="1"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75)</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lphaLcPeriod"/>
            </a:pP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lphaLcPeriod"/>
            </a:pP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gợi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vể</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nhấn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tuệ</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nét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nổi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bật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bức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chân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Thúy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minh….</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trời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đảo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khiến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minh”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nhãn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đằm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thắm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rực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rỡ</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tuệ</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u="sng"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thiên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hờn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ghen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Đằng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biện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thiên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chờ</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bắt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sắc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tuệ</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u="sng"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bạc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mệnh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báo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sầu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tuệ</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sắc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Sắc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trị</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đẽ</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vô</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song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giờ</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nỗi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Nguyễn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đâu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miêu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thổi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ngoại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hơn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Kiều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phép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lặp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tài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phép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vẻ</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ấy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phép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nối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3316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nl-NL" sz="4400" b="1" dirty="0">
                <a:latin typeface="Times New Roman" panose="02020603050405020304" pitchFamily="18" charset="0"/>
                <a:cs typeface="Times New Roman" panose="02020603050405020304" pitchFamily="18" charset="0"/>
              </a:rPr>
              <a:t>1.Tác giả          </a:t>
            </a:r>
            <a:r>
              <a:rPr lang="nl-NL" sz="4400" b="1" u="sng" dirty="0">
                <a:latin typeface="Times New Roman" panose="02020603050405020304" pitchFamily="18" charset="0"/>
                <a:cs typeface="Times New Roman" panose="02020603050405020304" pitchFamily="18" charset="0"/>
              </a:rPr>
              <a:t/>
            </a:r>
            <a:br>
              <a:rPr lang="nl-NL" sz="4400" b="1" u="sng" dirty="0">
                <a:latin typeface="Times New Roman" panose="02020603050405020304" pitchFamily="18" charset="0"/>
                <a:cs typeface="Times New Roman" panose="02020603050405020304" pitchFamily="18" charset="0"/>
              </a:rPr>
            </a:br>
            <a:r>
              <a:rPr lang="nl-NL" sz="4400" dirty="0">
                <a:latin typeface="Times New Roman" panose="02020603050405020304" pitchFamily="18" charset="0"/>
                <a:cs typeface="Times New Roman" panose="02020603050405020304" pitchFamily="18" charset="0"/>
              </a:rPr>
              <a:t>– Nguyễn Du (1765-1820), tên chữ là Tố Như, tên hiệu là Thanh Hiên    </a:t>
            </a:r>
            <a:r>
              <a:rPr lang="nl-NL" sz="4400" dirty="0" smtClean="0">
                <a:latin typeface="Times New Roman" panose="02020603050405020304" pitchFamily="18" charset="0"/>
                <a:cs typeface="Times New Roman" panose="02020603050405020304" pitchFamily="18" charset="0"/>
              </a:rPr>
              <a:t>  </a:t>
            </a:r>
            <a:r>
              <a:rPr lang="nl-NL" sz="4400" dirty="0">
                <a:latin typeface="Times New Roman" panose="02020603050405020304" pitchFamily="18" charset="0"/>
                <a:cs typeface="Times New Roman" panose="02020603050405020304" pitchFamily="18" charset="0"/>
              </a:rPr>
              <a:t/>
            </a:r>
            <a:br>
              <a:rPr lang="nl-NL" sz="4400" dirty="0">
                <a:latin typeface="Times New Roman" panose="02020603050405020304" pitchFamily="18" charset="0"/>
                <a:cs typeface="Times New Roman" panose="02020603050405020304" pitchFamily="18" charset="0"/>
              </a:rPr>
            </a:br>
            <a:r>
              <a:rPr lang="nl-NL" sz="4400" dirty="0">
                <a:latin typeface="Times New Roman" panose="02020603050405020304" pitchFamily="18" charset="0"/>
                <a:cs typeface="Times New Roman" panose="02020603050405020304" pitchFamily="18" charset="0"/>
              </a:rPr>
              <a:t>a. </a:t>
            </a:r>
            <a:r>
              <a:rPr lang="nl-NL" sz="4400" b="1" dirty="0">
                <a:latin typeface="Times New Roman" panose="02020603050405020304" pitchFamily="18" charset="0"/>
                <a:cs typeface="Times New Roman" panose="02020603050405020304" pitchFamily="18" charset="0"/>
              </a:rPr>
              <a:t>Quê hương         </a:t>
            </a:r>
            <a:br>
              <a:rPr lang="nl-NL" sz="4400" b="1" dirty="0">
                <a:latin typeface="Times New Roman" panose="02020603050405020304" pitchFamily="18" charset="0"/>
                <a:cs typeface="Times New Roman" panose="02020603050405020304" pitchFamily="18" charset="0"/>
              </a:rPr>
            </a:br>
            <a:r>
              <a:rPr lang="nl-NL" sz="4400" dirty="0">
                <a:latin typeface="Times New Roman" panose="02020603050405020304" pitchFamily="18" charset="0"/>
                <a:cs typeface="Times New Roman" panose="02020603050405020304" pitchFamily="18" charset="0"/>
              </a:rPr>
              <a:t>– Quê ông ở làng Tiên Điền, huyện Nghi Xuân, tỉnh Hà Tĩnh. Đó là một vùng quê nghèo, thiên nhiên khắc nghiệt nhưng cũng là địa linh, nơi sinh ra những bậc anh tài, hào kiệt.</a:t>
            </a:r>
            <a:br>
              <a:rPr lang="nl-NL" sz="4400" dirty="0">
                <a:latin typeface="Times New Roman" panose="02020603050405020304" pitchFamily="18" charset="0"/>
                <a:cs typeface="Times New Roman" panose="02020603050405020304" pitchFamily="18" charset="0"/>
              </a:rPr>
            </a:br>
            <a:r>
              <a:rPr lang="nl-NL" sz="4400" dirty="0">
                <a:latin typeface="Times New Roman" panose="02020603050405020304" pitchFamily="18" charset="0"/>
                <a:cs typeface="Times New Roman" panose="02020603050405020304" pitchFamily="18" charset="0"/>
              </a:rPr>
              <a:t>– Nguyễn Du sinh ra và lớn lên ở kinh thành Thăng Long nghìn năm văn hiến, lộng lẫy và hào hoa </a:t>
            </a:r>
            <a:endParaRPr lang="en-US" sz="44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596348" y="1179443"/>
            <a:ext cx="2438400" cy="1325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94174" y="1186069"/>
            <a:ext cx="3942522" cy="66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12644" y="1795669"/>
            <a:ext cx="4260573" cy="66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3704" y="2988365"/>
            <a:ext cx="10270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940" y="3597965"/>
            <a:ext cx="182548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72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3328"/>
            <a:ext cx="12099235" cy="6834671"/>
          </a:xfrm>
        </p:spPr>
        <p:txBody>
          <a:bodyPr>
            <a:noAutofit/>
          </a:bodyPr>
          <a:lstStyle/>
          <a:p>
            <a:pPr marL="0" indent="0">
              <a:buNone/>
            </a:pPr>
            <a:r>
              <a:rPr lang="nl-NL" b="1" dirty="0">
                <a:latin typeface="Times New Roman" panose="02020603050405020304" pitchFamily="18" charset="0"/>
                <a:cs typeface="Times New Roman" panose="02020603050405020304" pitchFamily="18" charset="0"/>
              </a:rPr>
              <a:t>b. Gia đình                                                </a:t>
            </a:r>
            <a:r>
              <a:rPr lang="nl-NL" b="1" dirty="0" smtClean="0">
                <a:latin typeface="Times New Roman" panose="02020603050405020304" pitchFamily="18" charset="0"/>
                <a:cs typeface="Times New Roman" panose="02020603050405020304" pitchFamily="18" charset="0"/>
              </a:rPr>
              <a:t>           </a:t>
            </a:r>
            <a:r>
              <a:rPr lang="nl-NL" b="1" dirty="0">
                <a:latin typeface="Times New Roman" panose="02020603050405020304" pitchFamily="18" charset="0"/>
                <a:cs typeface="Times New Roman" panose="02020603050405020304" pitchFamily="18" charset="0"/>
              </a:rPr>
              <a:t/>
            </a:r>
            <a:br>
              <a:rPr lang="nl-NL" b="1"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Nguyễn Du xuất thân trong một gia đình đại quí tộc, nhiều đời làm quan to dưới triều vua Lê, chúa Trịnh và có truyền thống về văn học                                   </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Cha ông là Nguyễn Nghiễm, từng ở ngôi Tể tướng mười lăm năm        </a:t>
            </a:r>
            <a:r>
              <a:rPr lang="nl-NL" dirty="0" smtClean="0">
                <a:latin typeface="Times New Roman" panose="02020603050405020304" pitchFamily="18" charset="0"/>
                <a:cs typeface="Times New Roman" panose="02020603050405020304" pitchFamily="18" charset="0"/>
              </a:rPr>
              <a:t>            </a:t>
            </a:r>
            <a:r>
              <a:rPr lang="nl-NL" dirty="0">
                <a:latin typeface="Times New Roman" panose="02020603050405020304" pitchFamily="18" charset="0"/>
                <a:cs typeface="Times New Roman" panose="02020603050405020304" pitchFamily="18" charset="0"/>
              </a:rPr>
              <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Mẹ ông là Trần Thị Tần, vợ thứ, người Bắc Ninh, có tài hát xướng               </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Anh cùng cha khác mẹ là Nguyễn Khản, làm chức Tham tụng (ngang Thừa tướng) trong phủ chúa Trịnh                                              .</a:t>
            </a:r>
            <a:endParaRPr lang="en-US" dirty="0">
              <a:latin typeface="Times New Roman" panose="02020603050405020304" pitchFamily="18" charset="0"/>
              <a:cs typeface="Times New Roman" panose="02020603050405020304" pitchFamily="18" charset="0"/>
            </a:endParaRPr>
          </a:p>
          <a:p>
            <a:pPr marL="0" indent="0">
              <a:buNone/>
            </a:pPr>
            <a:r>
              <a:rPr lang="nl-NL" b="1" dirty="0">
                <a:latin typeface="Times New Roman" panose="02020603050405020304" pitchFamily="18" charset="0"/>
                <a:cs typeface="Times New Roman" panose="02020603050405020304" pitchFamily="18" charset="0"/>
              </a:rPr>
              <a:t>c. Thời đại:</a:t>
            </a:r>
            <a:br>
              <a:rPr lang="nl-NL" b="1"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Nguyễn Du sống vào nửa cuối TK XVIII – nửa đầu TK XIX trong hoàn cảnh xã hội có nhiều biến động dữ dội:</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Chế độ phong kiến Việt Nam khủng hoảng trầm trọng, các tập đoàn phong kiến tranh giành quyền lực, chém giết lẫn nhau, đời sống nhân dân vô cùng cực khổ,xã hội loạn lạc, tăm tối. </a:t>
            </a:r>
            <a:endParaRPr lang="en-US" dirty="0">
              <a:latin typeface="Times New Roman" panose="02020603050405020304" pitchFamily="18" charset="0"/>
              <a:cs typeface="Times New Roman" panose="02020603050405020304" pitchFamily="18" charset="0"/>
            </a:endParaRPr>
          </a:p>
          <a:p>
            <a:pPr marL="0" indent="0">
              <a:buNone/>
            </a:pPr>
            <a:r>
              <a:rPr lang="nl-NL" dirty="0">
                <a:latin typeface="Times New Roman" panose="02020603050405020304" pitchFamily="18" charset="0"/>
                <a:cs typeface="Times New Roman" panose="02020603050405020304" pitchFamily="18" charset="0"/>
              </a:rPr>
              <a:t>+ Bão táp phong trào nông dân khởi nghĩa nổi lên khắp nơi,đỉnh cao là khởi nghĩa Tây Sơn đánh đổ các tập đoàn phong kiến thống trị, quét sạch hai mươi vạn quân Thanh xâm lược</a:t>
            </a:r>
            <a:r>
              <a:rPr lang="nl-NL" dirty="0"/>
              <a:t>.</a:t>
            </a:r>
            <a:br>
              <a:rPr lang="nl-NL" dirty="0"/>
            </a:br>
            <a:endParaRPr lang="en-US" dirty="0"/>
          </a:p>
        </p:txBody>
      </p:sp>
      <p:cxnSp>
        <p:nvCxnSpPr>
          <p:cNvPr id="5" name="Straight Connector 4"/>
          <p:cNvCxnSpPr/>
          <p:nvPr/>
        </p:nvCxnSpPr>
        <p:spPr>
          <a:xfrm>
            <a:off x="2173357" y="795130"/>
            <a:ext cx="881269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499114" y="1192696"/>
            <a:ext cx="3372677" cy="1987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173357" y="3604820"/>
            <a:ext cx="6955119" cy="86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87018" y="4310746"/>
            <a:ext cx="7384773" cy="783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53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anim calcmode="lin" valueType="num">
                                      <p:cBhvr>
                                        <p:cTn id="35" dur="1000" fill="hold"/>
                                        <p:tgtEl>
                                          <p:spTgt spid="18"/>
                                        </p:tgtEl>
                                        <p:attrNameLst>
                                          <p:attrName>ppt_x</p:attrName>
                                        </p:attrNameLst>
                                      </p:cBhvr>
                                      <p:tavLst>
                                        <p:tav tm="0">
                                          <p:val>
                                            <p:strVal val="#ppt_x"/>
                                          </p:val>
                                        </p:tav>
                                        <p:tav tm="100000">
                                          <p:val>
                                            <p:strVal val="#ppt_x"/>
                                          </p:val>
                                        </p:tav>
                                      </p:tavLst>
                                    </p:anim>
                                    <p:anim calcmode="lin" valueType="num">
                                      <p:cBhvr>
                                        <p:cTn id="3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 y="36014"/>
            <a:ext cx="12189823" cy="6821986"/>
          </a:xfrm>
        </p:spPr>
        <p:txBody>
          <a:bodyPr>
            <a:noAutofit/>
          </a:bodyPr>
          <a:lstStyle/>
          <a:p>
            <a:pPr marL="0" indent="0">
              <a:buNone/>
            </a:pPr>
            <a:r>
              <a:rPr lang="en-US" dirty="0">
                <a:latin typeface="Times New Roman" panose="02020603050405020304" pitchFamily="18" charset="0"/>
                <a:cs typeface="Times New Roman" panose="02020603050405020304" pitchFamily="18" charset="0"/>
              </a:rPr>
              <a:t> </a:t>
            </a:r>
            <a:r>
              <a:rPr lang="nl-NL" b="1" dirty="0">
                <a:solidFill>
                  <a:srgbClr val="FF0000"/>
                </a:solidFill>
                <a:latin typeface="Times New Roman" panose="02020603050405020304" pitchFamily="18" charset="0"/>
                <a:cs typeface="Times New Roman" panose="02020603050405020304" pitchFamily="18" charset="0"/>
              </a:rPr>
              <a:t>a. Nguồn gốc và sự sáng tạo:</a:t>
            </a:r>
            <a:br>
              <a:rPr lang="nl-NL" b="1" dirty="0">
                <a:solidFill>
                  <a:srgbClr val="FF0000"/>
                </a:solidFill>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Nguyễn Du viết “Truyện Kiều” vào đầu thế kỉ XIX( 1805 –1809</a:t>
            </a:r>
            <a:r>
              <a:rPr lang="nl-NL" dirty="0" smtClean="0">
                <a:latin typeface="Times New Roman" panose="02020603050405020304" pitchFamily="18" charset="0"/>
                <a:cs typeface="Times New Roman" panose="02020603050405020304" pitchFamily="18" charset="0"/>
              </a:rPr>
              <a:t>).</a:t>
            </a:r>
          </a:p>
          <a:p>
            <a:pPr marL="0" indent="0">
              <a:buNone/>
            </a:pPr>
            <a:r>
              <a:rPr lang="nl-NL" dirty="0" smtClean="0">
                <a:latin typeface="Times New Roman" panose="02020603050405020304" pitchFamily="18" charset="0"/>
                <a:cs typeface="Times New Roman" panose="02020603050405020304" pitchFamily="18" charset="0"/>
              </a:rPr>
              <a:t>- </a:t>
            </a:r>
            <a:r>
              <a:rPr lang="nl-NL" b="1" i="1" u="sng" dirty="0" smtClean="0">
                <a:solidFill>
                  <a:srgbClr val="FF0000"/>
                </a:solidFill>
                <a:latin typeface="Times New Roman" panose="02020603050405020304" pitchFamily="18" charset="0"/>
                <a:cs typeface="Times New Roman" panose="02020603050405020304" pitchFamily="18" charset="0"/>
              </a:rPr>
              <a:t>Nguồn gốc</a:t>
            </a:r>
            <a:r>
              <a:rPr lang="nl-NL" dirty="0" smtClean="0">
                <a:latin typeface="Times New Roman" panose="02020603050405020304" pitchFamily="18" charset="0"/>
                <a:cs typeface="Times New Roman" panose="02020603050405020304" pitchFamily="18" charset="0"/>
              </a:rPr>
              <a:t>:  </a:t>
            </a:r>
            <a:r>
              <a:rPr lang="nl-NL" dirty="0">
                <a:latin typeface="Times New Roman" panose="02020603050405020304" pitchFamily="18" charset="0"/>
                <a:cs typeface="Times New Roman" panose="02020603050405020304" pitchFamily="18" charset="0"/>
              </a:rPr>
              <a:t>Truyện dựa theo cốt truyện “Kim Vân Kiều truyện” của Thanh Tâm Tài Nhân ( Trung Quốc). </a:t>
            </a:r>
            <a:endParaRPr lang="nl-NL" dirty="0" smtClean="0">
              <a:latin typeface="Times New Roman" panose="02020603050405020304" pitchFamily="18" charset="0"/>
              <a:cs typeface="Times New Roman" panose="02020603050405020304" pitchFamily="18" charset="0"/>
            </a:endParaRPr>
          </a:p>
          <a:p>
            <a:pPr algn="just">
              <a:buFontTx/>
              <a:buChar char="-"/>
            </a:pPr>
            <a:r>
              <a:rPr lang="nl-NL" b="1" i="1" u="sng" dirty="0" smtClean="0">
                <a:solidFill>
                  <a:srgbClr val="FF0000"/>
                </a:solidFill>
                <a:latin typeface="Times New Roman" panose="02020603050405020304" pitchFamily="18" charset="0"/>
                <a:cs typeface="Times New Roman" panose="02020603050405020304" pitchFamily="18" charset="0"/>
              </a:rPr>
              <a:t>Nhan đề</a:t>
            </a:r>
            <a:r>
              <a:rPr lang="nl-NL" b="1" i="1" dirty="0" smtClean="0">
                <a:latin typeface="Times New Roman" panose="02020603050405020304" pitchFamily="18" charset="0"/>
                <a:cs typeface="Times New Roman" panose="02020603050405020304" pitchFamily="18" charset="0"/>
              </a:rPr>
              <a:t>: </a:t>
            </a:r>
            <a:r>
              <a:rPr lang="nl-NL" dirty="0" smtClean="0">
                <a:latin typeface="Times New Roman" panose="02020603050405020304" pitchFamily="18" charset="0"/>
                <a:cs typeface="Times New Roman" panose="02020603050405020304" pitchFamily="18" charset="0"/>
              </a:rPr>
              <a:t>Lúc </a:t>
            </a:r>
            <a:r>
              <a:rPr lang="nl-NL" dirty="0">
                <a:latin typeface="Times New Roman" panose="02020603050405020304" pitchFamily="18" charset="0"/>
                <a:cs typeface="Times New Roman" panose="02020603050405020304" pitchFamily="18" charset="0"/>
              </a:rPr>
              <a:t>đầu, Nguyễn Du đặt tên là “</a:t>
            </a:r>
            <a:r>
              <a:rPr lang="nl-NL" i="1" dirty="0">
                <a:latin typeface="Times New Roman" panose="02020603050405020304" pitchFamily="18" charset="0"/>
                <a:cs typeface="Times New Roman" panose="02020603050405020304" pitchFamily="18" charset="0"/>
              </a:rPr>
              <a:t>Đoạn trường tân thanh</a:t>
            </a:r>
            <a:r>
              <a:rPr lang="nl-NL" dirty="0">
                <a:latin typeface="Times New Roman" panose="02020603050405020304" pitchFamily="18" charset="0"/>
                <a:cs typeface="Times New Roman" panose="02020603050405020304" pitchFamily="18" charset="0"/>
              </a:rPr>
              <a:t>” </a:t>
            </a:r>
            <a:r>
              <a:rPr lang="nl-NL" b="1" dirty="0">
                <a:latin typeface="Times New Roman" panose="02020603050405020304" pitchFamily="18" charset="0"/>
                <a:cs typeface="Times New Roman" panose="02020603050405020304" pitchFamily="18" charset="0"/>
              </a:rPr>
              <a:t>(Tiếng kêu mới đứt ruột</a:t>
            </a:r>
            <a:r>
              <a:rPr lang="nl-NL" dirty="0">
                <a:latin typeface="Times New Roman" panose="02020603050405020304" pitchFamily="18" charset="0"/>
                <a:cs typeface="Times New Roman" panose="02020603050405020304" pitchFamily="18" charset="0"/>
              </a:rPr>
              <a:t>) </a:t>
            </a:r>
            <a:r>
              <a:rPr lang="nl-NL" dirty="0" smtClean="0">
                <a:latin typeface="Times New Roman" panose="02020603050405020304" pitchFamily="18" charset="0"/>
                <a:cs typeface="Times New Roman" panose="02020603050405020304" pitchFamily="18" charset="0"/>
              </a:rPr>
              <a:t> sau đó người </a:t>
            </a:r>
            <a:r>
              <a:rPr lang="nl-NL" dirty="0">
                <a:latin typeface="Times New Roman" panose="02020603050405020304" pitchFamily="18" charset="0"/>
                <a:cs typeface="Times New Roman" panose="02020603050405020304" pitchFamily="18" charset="0"/>
              </a:rPr>
              <a:t>ta quen gọi là “</a:t>
            </a:r>
            <a:r>
              <a:rPr lang="nl-NL" i="1" dirty="0">
                <a:latin typeface="Times New Roman" panose="02020603050405020304" pitchFamily="18" charset="0"/>
                <a:cs typeface="Times New Roman" panose="02020603050405020304" pitchFamily="18" charset="0"/>
              </a:rPr>
              <a:t>Truyện Kiều</a:t>
            </a:r>
            <a:r>
              <a:rPr lang="nl-NL" dirty="0">
                <a:latin typeface="Times New Roman" panose="02020603050405020304" pitchFamily="18" charset="0"/>
                <a:cs typeface="Times New Roman" panose="02020603050405020304" pitchFamily="18" charset="0"/>
              </a:rPr>
              <a:t>”.</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Một biểu hiện nữa về sự sáng tạo của Nguyễn Du qua “Truyện Kiều” là:</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“Kim Vân Kiều truyện” viết bằng chữ Hán, thể loại văn xuôi, có kết cấu thành từng chương (hồi). Toàn bộ tác phẩm gồm 20 chương.</a:t>
            </a:r>
            <a:br>
              <a:rPr lang="nl-NL" dirty="0">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Đến Nguyễn Du đã trở thành tác phẩm trữ tình,viết bằng chữ Nôm, theo thể lục bát có </a:t>
            </a:r>
            <a:r>
              <a:rPr lang="nl-NL" b="1" dirty="0">
                <a:latin typeface="Times New Roman" panose="02020603050405020304" pitchFamily="18" charset="0"/>
                <a:cs typeface="Times New Roman" panose="02020603050405020304" pitchFamily="18" charset="0"/>
              </a:rPr>
              <a:t>độ dài 3254 câu</a:t>
            </a:r>
            <a:r>
              <a:rPr lang="nl-NL" dirty="0">
                <a:latin typeface="Times New Roman" panose="02020603050405020304" pitchFamily="18" charset="0"/>
                <a:cs typeface="Times New Roman" panose="02020603050405020304" pitchFamily="18" charset="0"/>
              </a:rPr>
              <a:t>. Ông đã có những sáng tạo lớn về nhiều mặt nội dung cũng như  nghệ thuật</a:t>
            </a:r>
            <a:r>
              <a:rPr lang="nl-NL"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nl-NL" b="1" dirty="0">
                <a:solidFill>
                  <a:srgbClr val="FF0000"/>
                </a:solidFill>
                <a:latin typeface="Times New Roman" panose="02020603050405020304" pitchFamily="18" charset="0"/>
                <a:cs typeface="Times New Roman" panose="02020603050405020304" pitchFamily="18" charset="0"/>
              </a:rPr>
              <a:t>b. Tóm tắt tác phẩm</a:t>
            </a:r>
            <a:r>
              <a:rPr lang="nl-NL" dirty="0">
                <a:solidFill>
                  <a:srgbClr val="FF0000"/>
                </a:solidFill>
                <a:latin typeface="Times New Roman" panose="02020603050405020304" pitchFamily="18" charset="0"/>
                <a:cs typeface="Times New Roman" panose="02020603050405020304" pitchFamily="18" charset="0"/>
              </a:rPr>
              <a:t>: </a:t>
            </a:r>
            <a:br>
              <a:rPr lang="nl-NL" dirty="0">
                <a:solidFill>
                  <a:srgbClr val="FF0000"/>
                </a:solidFill>
                <a:latin typeface="Times New Roman" panose="02020603050405020304" pitchFamily="18" charset="0"/>
                <a:cs typeface="Times New Roman" panose="02020603050405020304" pitchFamily="18" charset="0"/>
              </a:rPr>
            </a:br>
            <a:r>
              <a:rPr lang="nl-NL" dirty="0">
                <a:latin typeface="Times New Roman" panose="02020603050405020304" pitchFamily="18" charset="0"/>
                <a:cs typeface="Times New Roman" panose="02020603050405020304" pitchFamily="18" charset="0"/>
              </a:rPr>
              <a:t> </a:t>
            </a:r>
            <a:r>
              <a:rPr lang="nl-NL" b="1" dirty="0">
                <a:latin typeface="Times New Roman" panose="02020603050405020304" pitchFamily="18" charset="0"/>
                <a:cs typeface="Times New Roman" panose="02020603050405020304" pitchFamily="18" charset="0"/>
              </a:rPr>
              <a:t>Phần 1:</a:t>
            </a:r>
            <a:r>
              <a:rPr lang="nl-NL" dirty="0">
                <a:latin typeface="Times New Roman" panose="02020603050405020304" pitchFamily="18" charset="0"/>
                <a:cs typeface="Times New Roman" panose="02020603050405020304" pitchFamily="18" charset="0"/>
              </a:rPr>
              <a:t> </a:t>
            </a:r>
            <a:r>
              <a:rPr lang="nl-NL" b="1" dirty="0">
                <a:latin typeface="Times New Roman" panose="02020603050405020304" pitchFamily="18" charset="0"/>
                <a:cs typeface="Times New Roman" panose="02020603050405020304" pitchFamily="18" charset="0"/>
              </a:rPr>
              <a:t>Gặp gỡ và đính ­ước</a:t>
            </a:r>
            <a:endParaRPr lang="en-US" dirty="0">
              <a:latin typeface="Times New Roman" panose="02020603050405020304" pitchFamily="18" charset="0"/>
              <a:cs typeface="Times New Roman" panose="02020603050405020304" pitchFamily="18" charset="0"/>
            </a:endParaRPr>
          </a:p>
          <a:p>
            <a:pPr marL="0" indent="0">
              <a:buNone/>
            </a:pPr>
            <a:r>
              <a:rPr lang="nl-NL" b="1" dirty="0">
                <a:latin typeface="Times New Roman" panose="02020603050405020304" pitchFamily="18" charset="0"/>
                <a:cs typeface="Times New Roman" panose="02020603050405020304" pitchFamily="18" charset="0"/>
              </a:rPr>
              <a:t>Phần 2:</a:t>
            </a:r>
            <a:r>
              <a:rPr lang="nl-NL" dirty="0">
                <a:latin typeface="Times New Roman" panose="02020603050405020304" pitchFamily="18" charset="0"/>
                <a:cs typeface="Times New Roman" panose="02020603050405020304" pitchFamily="18" charset="0"/>
              </a:rPr>
              <a:t> </a:t>
            </a:r>
            <a:r>
              <a:rPr lang="nl-NL" b="1" dirty="0">
                <a:latin typeface="Times New Roman" panose="02020603050405020304" pitchFamily="18" charset="0"/>
                <a:cs typeface="Times New Roman" panose="02020603050405020304" pitchFamily="18" charset="0"/>
              </a:rPr>
              <a:t>Gia biến và lưu­ lạc</a:t>
            </a:r>
            <a:endParaRPr lang="en-US" dirty="0">
              <a:latin typeface="Times New Roman" panose="02020603050405020304" pitchFamily="18" charset="0"/>
              <a:cs typeface="Times New Roman" panose="02020603050405020304" pitchFamily="18" charset="0"/>
            </a:endParaRPr>
          </a:p>
          <a:p>
            <a:pPr marL="0" indent="0">
              <a:buNone/>
            </a:pPr>
            <a:r>
              <a:rPr lang="nl-NL" b="1" dirty="0">
                <a:latin typeface="Times New Roman" panose="02020603050405020304" pitchFamily="18" charset="0"/>
                <a:cs typeface="Times New Roman" panose="02020603050405020304" pitchFamily="18" charset="0"/>
              </a:rPr>
              <a:t>Phần 3: Đoàn tụ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63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80383" cy="4351338"/>
          </a:xfrm>
        </p:spPr>
        <p:txBody>
          <a:bodyPr>
            <a:noAutofit/>
          </a:bodyPr>
          <a:lstStyle/>
          <a:p>
            <a:pPr marL="0" indent="0" algn="just">
              <a:buNone/>
            </a:pPr>
            <a:r>
              <a:rPr lang="nl-NL" sz="3600" b="1" u="sng" dirty="0" smtClean="0">
                <a:solidFill>
                  <a:srgbClr val="FF0000"/>
                </a:solidFill>
                <a:latin typeface="Times New Roman" panose="02020603050405020304" pitchFamily="18" charset="0"/>
                <a:cs typeface="Times New Roman" panose="02020603050405020304" pitchFamily="18" charset="0"/>
              </a:rPr>
              <a:t>A. Văn </a:t>
            </a:r>
            <a:r>
              <a:rPr lang="nl-NL" sz="3600" b="1" u="sng" dirty="0">
                <a:solidFill>
                  <a:srgbClr val="FF0000"/>
                </a:solidFill>
                <a:latin typeface="Times New Roman" panose="02020603050405020304" pitchFamily="18" charset="0"/>
                <a:cs typeface="Times New Roman" panose="02020603050405020304" pitchFamily="18" charset="0"/>
              </a:rPr>
              <a:t>bản “ Chị em Thúy Kiều”</a:t>
            </a:r>
            <a:endParaRPr lang="en-US" sz="3600" b="1" u="sng"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3600" b="1" dirty="0">
                <a:latin typeface="Times New Roman" panose="02020603050405020304" pitchFamily="18" charset="0"/>
                <a:cs typeface="Times New Roman" panose="02020603050405020304" pitchFamily="18" charset="0"/>
              </a:rPr>
              <a:t>1. </a:t>
            </a:r>
            <a:r>
              <a:rPr lang="en-US" sz="3600" b="1" dirty="0" err="1">
                <a:latin typeface="Times New Roman" panose="02020603050405020304" pitchFamily="18" charset="0"/>
                <a:cs typeface="Times New Roman" panose="02020603050405020304" pitchFamily="18" charset="0"/>
              </a:rPr>
              <a:t>Vị</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trí</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đoạn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trích</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Nằm</a:t>
            </a:r>
            <a:r>
              <a:rPr lang="en-US" sz="3600" dirty="0">
                <a:latin typeface="Times New Roman" panose="02020603050405020304" pitchFamily="18" charset="0"/>
                <a:cs typeface="Times New Roman" panose="02020603050405020304" pitchFamily="18" charset="0"/>
              </a:rPr>
              <a:t> ở </a:t>
            </a:r>
            <a:r>
              <a:rPr lang="en-US" sz="3600" dirty="0" err="1">
                <a:latin typeface="Times New Roman" panose="02020603050405020304" pitchFamily="18" charset="0"/>
                <a:cs typeface="Times New Roman" panose="02020603050405020304" pitchFamily="18" charset="0"/>
              </a:rPr>
              <a:t>phần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đầu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phẩm</a:t>
            </a:r>
            <a:r>
              <a:rPr lang="en-US" sz="3600"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Truyện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Kiều</a:t>
            </a:r>
            <a:r>
              <a:rPr lang="vi-VN" sz="3600" i="1" dirty="0">
                <a:latin typeface="Times New Roman" panose="02020603050405020304" pitchFamily="18" charset="0"/>
                <a:cs typeface="Times New Roman" panose="02020603050405020304" pitchFamily="18" charset="0"/>
              </a:rPr>
              <a:t>, p</a:t>
            </a:r>
            <a:r>
              <a:rPr lang="en-US" sz="3600" dirty="0" err="1">
                <a:latin typeface="Times New Roman" panose="02020603050405020304" pitchFamily="18" charset="0"/>
                <a:cs typeface="Times New Roman" panose="02020603050405020304" pitchFamily="18" charset="0"/>
              </a:rPr>
              <a:t>hần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gặp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ước</a:t>
            </a:r>
            <a:r>
              <a:rPr lang="vi-VN"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Bố</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cục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Bốn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phần</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Bốn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đầu</a:t>
            </a:r>
            <a:r>
              <a:rPr lang="en-US" sz="3600"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Giới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thiệu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khái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qu</a:t>
            </a:r>
            <a:r>
              <a:rPr lang="vi-VN" sz="3600" i="1" dirty="0">
                <a:latin typeface="Times New Roman" panose="02020603050405020304" pitchFamily="18" charset="0"/>
                <a:cs typeface="Times New Roman" panose="02020603050405020304" pitchFamily="18" charset="0"/>
              </a:rPr>
              <a:t>á</a:t>
            </a:r>
            <a:r>
              <a:rPr lang="en-US" sz="3600" i="1" dirty="0">
                <a:latin typeface="Times New Roman" panose="02020603050405020304" pitchFamily="18" charset="0"/>
                <a:cs typeface="Times New Roman" panose="02020603050405020304" pitchFamily="18" charset="0"/>
              </a:rPr>
              <a:t>t </a:t>
            </a:r>
            <a:r>
              <a:rPr lang="en-US" sz="3600" i="1" dirty="0" err="1">
                <a:latin typeface="Times New Roman" panose="02020603050405020304" pitchFamily="18" charset="0"/>
                <a:cs typeface="Times New Roman" panose="02020603050405020304" pitchFamily="18" charset="0"/>
              </a:rPr>
              <a:t>về</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hai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chị</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em</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Thúy</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Kiều</a:t>
            </a:r>
            <a:endParaRPr lang="en-US" sz="3600" i="1" dirty="0">
              <a:latin typeface="Times New Roman" panose="02020603050405020304" pitchFamily="18" charset="0"/>
              <a:cs typeface="Times New Roman" panose="02020603050405020304" pitchFamily="18" charset="0"/>
            </a:endParaRPr>
          </a:p>
          <a:p>
            <a:pPr marL="0" indent="0" algn="just">
              <a:buNone/>
            </a:pP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 hai:4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tiếp</a:t>
            </a:r>
            <a:r>
              <a:rPr lang="en-US" sz="3600"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Gợi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tả</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vẻ</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đẹp</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Thúy</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Vân</a:t>
            </a:r>
            <a:endParaRPr lang="en-US" sz="3600" i="1"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ba</a:t>
            </a:r>
            <a:r>
              <a:rPr lang="en-US" sz="3600" dirty="0">
                <a:latin typeface="Times New Roman" panose="02020603050405020304" pitchFamily="18" charset="0"/>
                <a:cs typeface="Times New Roman" panose="02020603050405020304" pitchFamily="18" charset="0"/>
              </a:rPr>
              <a:t>: 12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vẻ</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đẹp</a:t>
            </a:r>
            <a:r>
              <a:rPr lang="en-US" sz="3600"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nhan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sắc</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và</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tài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năng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Thúy</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Kiều</a:t>
            </a:r>
            <a:endParaRPr lang="en-US" sz="3600" i="1"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Phần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bốn</a:t>
            </a:r>
            <a:r>
              <a:rPr lang="en-US" sz="3600" b="1" i="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4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cuối</a:t>
            </a:r>
            <a:r>
              <a:rPr lang="en-US" sz="3600"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Nhận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xét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chung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và</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phẩm</a:t>
            </a:r>
            <a:r>
              <a:rPr lang="en-US" sz="3600" i="1" dirty="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hạnh</a:t>
            </a:r>
            <a:r>
              <a:rPr lang="en-US" sz="3600" i="1" dirty="0" smtClean="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hai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chị</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em</a:t>
            </a:r>
            <a:endParaRPr lang="en-US" sz="3600" i="1" dirty="0">
              <a:latin typeface="Times New Roman" panose="02020603050405020304" pitchFamily="18" charset="0"/>
              <a:cs typeface="Times New Roman" panose="02020603050405020304" pitchFamily="18" charset="0"/>
            </a:endParaRP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47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ircle(in)">
                                      <p:cBhvr>
                                        <p:cTn id="25" dur="2000"/>
                                        <p:tgtEl>
                                          <p:spTgt spid="3">
                                            <p:txEl>
                                              <p:pRg st="4" end="4"/>
                                            </p:txEl>
                                          </p:spTgt>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ircle(in)">
                                      <p:cBhvr>
                                        <p:cTn id="31" dur="2000"/>
                                        <p:tgtEl>
                                          <p:spTgt spid="3">
                                            <p:txEl>
                                              <p:pRg st="6" end="6"/>
                                            </p:txEl>
                                          </p:spTgt>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ircle(in)">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r>
              <a:rPr lang="en-US" b="1" u="sng" dirty="0">
                <a:solidFill>
                  <a:srgbClr val="FF0000"/>
                </a:solidFill>
              </a:rPr>
              <a:t>3</a:t>
            </a:r>
            <a:r>
              <a:rPr lang="en-US" sz="4000" b="1" u="sng" dirty="0">
                <a:solidFill>
                  <a:srgbClr val="FF0000"/>
                </a:solidFill>
                <a:latin typeface="Times New Roman" panose="02020603050405020304" pitchFamily="18" charset="0"/>
                <a:cs typeface="Times New Roman" panose="02020603050405020304" pitchFamily="18" charset="0"/>
              </a:rPr>
              <a:t>. </a:t>
            </a:r>
            <a:r>
              <a:rPr lang="en-US" sz="4000" b="1" u="sng" dirty="0" err="1">
                <a:solidFill>
                  <a:srgbClr val="FF0000"/>
                </a:solidFill>
                <a:latin typeface="Times New Roman" panose="02020603050405020304" pitchFamily="18" charset="0"/>
                <a:cs typeface="Times New Roman" panose="02020603050405020304" pitchFamily="18" charset="0"/>
              </a:rPr>
              <a:t>Nghệ</a:t>
            </a:r>
            <a:r>
              <a:rPr lang="en-US" sz="4000" b="1" u="sng" dirty="0">
                <a:solidFill>
                  <a:srgbClr val="FF0000"/>
                </a:solidFill>
                <a:latin typeface="Times New Roman" panose="02020603050405020304" pitchFamily="18" charset="0"/>
                <a:cs typeface="Times New Roman" panose="02020603050405020304" pitchFamily="18" charset="0"/>
              </a:rPr>
              <a:t> </a:t>
            </a:r>
            <a:r>
              <a:rPr lang="en-US" sz="4000" b="1" u="sng" dirty="0" err="1">
                <a:solidFill>
                  <a:srgbClr val="FF0000"/>
                </a:solidFill>
                <a:latin typeface="Times New Roman" panose="02020603050405020304" pitchFamily="18" charset="0"/>
                <a:cs typeface="Times New Roman" panose="02020603050405020304" pitchFamily="18" charset="0"/>
              </a:rPr>
              <a:t>thuật</a:t>
            </a:r>
            <a:r>
              <a:rPr lang="en-US" sz="4000" b="1" u="sng" dirty="0">
                <a:solidFill>
                  <a:srgbClr val="FF0000"/>
                </a:solidFill>
                <a:latin typeface="Times New Roman" panose="02020603050405020304" pitchFamily="18" charset="0"/>
                <a:cs typeface="Times New Roman" panose="02020603050405020304" pitchFamily="18" charset="0"/>
              </a:rPr>
              <a:t>, </a:t>
            </a:r>
            <a:r>
              <a:rPr lang="en-US" sz="4000" b="1" u="sng" dirty="0" err="1">
                <a:solidFill>
                  <a:srgbClr val="FF0000"/>
                </a:solidFill>
                <a:latin typeface="Times New Roman" panose="02020603050405020304" pitchFamily="18" charset="0"/>
                <a:cs typeface="Times New Roman" panose="02020603050405020304" pitchFamily="18" charset="0"/>
              </a:rPr>
              <a:t>nội</a:t>
            </a:r>
            <a:r>
              <a:rPr lang="en-US" sz="4000" b="1" u="sng" dirty="0">
                <a:solidFill>
                  <a:srgbClr val="FF0000"/>
                </a:solidFill>
                <a:latin typeface="Times New Roman" panose="02020603050405020304" pitchFamily="18" charset="0"/>
                <a:cs typeface="Times New Roman" panose="02020603050405020304" pitchFamily="18" charset="0"/>
              </a:rPr>
              <a:t> dung</a:t>
            </a:r>
            <a:endParaRPr lang="en-US" sz="4000" u="sng" dirty="0">
              <a:solidFill>
                <a:srgbClr val="FF0000"/>
              </a:solidFill>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Nghệ</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thuật</a:t>
            </a:r>
            <a:r>
              <a:rPr lang="en-US" sz="4000" b="1"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Bút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ước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tượng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trưng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tạo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được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gợi</a:t>
            </a:r>
            <a:r>
              <a:rPr lang="en-US" sz="4000" dirty="0">
                <a:latin typeface="Times New Roman" panose="02020603050405020304" pitchFamily="18" charset="0"/>
                <a:cs typeface="Times New Roman" panose="02020603050405020304" pitchFamily="18" charset="0"/>
              </a:rPr>
              <a:t>.</a:t>
            </a:r>
          </a:p>
          <a:p>
            <a:pPr marL="0" indent="0">
              <a:buNone/>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thuật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xây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dựng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tế</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xây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dựng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được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chân</a:t>
            </a:r>
            <a:r>
              <a:rPr lang="en-US" sz="4000" dirty="0">
                <a:latin typeface="Times New Roman" panose="02020603050405020304" pitchFamily="18" charset="0"/>
                <a:cs typeface="Times New Roman" panose="02020603050405020304" pitchFamily="18" charset="0"/>
              </a:rPr>
              <a:t> dung </a:t>
            </a:r>
            <a:r>
              <a:rPr lang="en-US" sz="4000" dirty="0" err="1">
                <a:latin typeface="Times New Roman" panose="02020603050405020304" pitchFamily="18" charset="0"/>
                <a:cs typeface="Times New Roman" panose="02020603050405020304" pitchFamily="18" charset="0"/>
              </a:rPr>
              <a:t>đa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linh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hoạt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hút</a:t>
            </a:r>
            <a:r>
              <a:rPr lang="en-US" sz="4000" dirty="0">
                <a:latin typeface="Times New Roman" panose="02020603050405020304" pitchFamily="18" charset="0"/>
                <a:cs typeface="Times New Roman" panose="02020603050405020304" pitchFamily="18" charset="0"/>
              </a:rPr>
              <a:t>.</a:t>
            </a:r>
          </a:p>
          <a:p>
            <a:pPr marL="0" indent="0">
              <a:buNone/>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thuật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sử</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dụng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ngôn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từ</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độc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đáo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đặc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biệt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lựa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chọn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từ</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ngữ</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giá</a:t>
            </a:r>
            <a:r>
              <a:rPr lang="en-US" sz="4000" dirty="0">
                <a:latin typeface="Times New Roman" panose="02020603050405020304" pitchFamily="18" charset="0"/>
                <a:cs typeface="Times New Roman" panose="02020603050405020304" pitchFamily="18" charset="0"/>
              </a:rPr>
              <a:t> tri </a:t>
            </a:r>
            <a:r>
              <a:rPr lang="en-US" sz="4000" dirty="0" err="1">
                <a:latin typeface="Times New Roman" panose="02020603050405020304" pitchFamily="18" charset="0"/>
                <a:cs typeface="Times New Roman" panose="02020603050405020304" pitchFamily="18" charset="0"/>
              </a:rPr>
              <a:t>gợi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cao</a:t>
            </a:r>
            <a:r>
              <a:rPr lang="en-US" sz="4000" dirty="0">
                <a:latin typeface="Times New Roman" panose="02020603050405020304" pitchFamily="18" charset="0"/>
                <a:cs typeface="Times New Roman" panose="02020603050405020304" pitchFamily="18" charset="0"/>
              </a:rPr>
              <a:t>.</a:t>
            </a:r>
          </a:p>
          <a:p>
            <a:pPr marL="0" indent="0">
              <a:buNone/>
            </a:pP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Nôi</a:t>
            </a:r>
            <a:r>
              <a:rPr lang="en-US" sz="4000" b="1" dirty="0">
                <a:latin typeface="Times New Roman" panose="02020603050405020304" pitchFamily="18" charset="0"/>
                <a:cs typeface="Times New Roman" panose="02020603050405020304" pitchFamily="18" charset="0"/>
              </a:rPr>
              <a:t> dung</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err="1">
                <a:latin typeface="Times New Roman" panose="02020603050405020304" pitchFamily="18" charset="0"/>
                <a:cs typeface="Times New Roman" panose="02020603050405020304" pitchFamily="18" charset="0"/>
              </a:rPr>
              <a:t>Đoạn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trích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vẻ</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đẹp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tài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năng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chị</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Thúy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Kiều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cảm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về</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kiếp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tài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hoa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bệnh</a:t>
            </a:r>
            <a:r>
              <a:rPr lang="en-US" sz="4000" dirty="0">
                <a:latin typeface="Times New Roman" panose="02020603050405020304" pitchFamily="18" charset="0"/>
                <a:cs typeface="Times New Roman" panose="02020603050405020304" pitchFamily="18" charset="0"/>
              </a:rPr>
              <a:t> qua </a:t>
            </a:r>
            <a:r>
              <a:rPr lang="en-US" sz="4000" dirty="0" err="1">
                <a:latin typeface="Times New Roman" panose="02020603050405020304" pitchFamily="18" charset="0"/>
                <a:cs typeface="Times New Roman" panose="02020603050405020304" pitchFamily="18" charset="0"/>
              </a:rPr>
              <a:t>cảm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hứng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nhân</a:t>
            </a:r>
            <a:r>
              <a:rPr lang="en-US" sz="40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Nguyễn</a:t>
            </a:r>
            <a:r>
              <a:rPr lang="en-US" sz="3500" dirty="0">
                <a:latin typeface="Times New Roman" panose="02020603050405020304" pitchFamily="18" charset="0"/>
                <a:cs typeface="Times New Roman" panose="02020603050405020304" pitchFamily="18" charset="0"/>
              </a:rPr>
              <a:t> Du.</a:t>
            </a:r>
          </a:p>
          <a:p>
            <a:pPr marL="0" indent="0">
              <a:buNone/>
            </a:pPr>
            <a:endParaRPr lang="en-US" dirty="0"/>
          </a:p>
        </p:txBody>
      </p:sp>
    </p:spTree>
    <p:extLst>
      <p:ext uri="{BB962C8B-B14F-4D97-AF65-F5344CB8AC3E}">
        <p14:creationId xmlns:p14="http://schemas.microsoft.com/office/powerpoint/2010/main" val="388071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noAutofit/>
          </a:bodyPr>
          <a:lstStyle/>
          <a:p>
            <a:pPr marL="0" indent="0">
              <a:buNone/>
            </a:pPr>
            <a:r>
              <a:rPr lang="nl-NL" sz="4400" b="1" dirty="0" smtClean="0">
                <a:solidFill>
                  <a:srgbClr val="FF0000"/>
                </a:solidFill>
                <a:latin typeface="Times New Roman" panose="02020603050405020304" pitchFamily="18" charset="0"/>
                <a:cs typeface="Times New Roman" panose="02020603050405020304" pitchFamily="18" charset="0"/>
              </a:rPr>
              <a:t>A</a:t>
            </a:r>
            <a:r>
              <a:rPr lang="nl-NL" sz="4400" b="1" u="sng" dirty="0" smtClean="0">
                <a:solidFill>
                  <a:srgbClr val="FF0000"/>
                </a:solidFill>
                <a:latin typeface="Times New Roman" panose="02020603050405020304" pitchFamily="18" charset="0"/>
                <a:cs typeface="Times New Roman" panose="02020603050405020304" pitchFamily="18" charset="0"/>
              </a:rPr>
              <a:t>. Văn bản “ Cảnh ngày xuân”</a:t>
            </a:r>
            <a:endParaRPr lang="en-US" sz="4400" b="1" u="sng"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4400" b="1" dirty="0" smtClean="0">
                <a:latin typeface="Times New Roman" panose="02020603050405020304" pitchFamily="18" charset="0"/>
                <a:cs typeface="Times New Roman" panose="02020603050405020304" pitchFamily="18" charset="0"/>
              </a:rPr>
              <a:t>1. </a:t>
            </a:r>
            <a:r>
              <a:rPr lang="en-US" sz="4400" b="1" dirty="0" err="1" smtClean="0">
                <a:latin typeface="Times New Roman" panose="02020603050405020304" pitchFamily="18" charset="0"/>
                <a:cs typeface="Times New Roman" panose="02020603050405020304" pitchFamily="18" charset="0"/>
              </a:rPr>
              <a:t>Vị</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trí</a:t>
            </a: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đoạn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trích</a:t>
            </a:r>
            <a:r>
              <a:rPr lang="en-US" sz="4400" b="1" dirty="0">
                <a:latin typeface="Times New Roman" panose="02020603050405020304" pitchFamily="18" charset="0"/>
                <a:cs typeface="Times New Roman" panose="02020603050405020304" pitchFamily="18" charset="0"/>
              </a:rPr>
              <a: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Nằm</a:t>
            </a:r>
            <a:r>
              <a:rPr lang="en-US" sz="4400" dirty="0">
                <a:latin typeface="Times New Roman" panose="02020603050405020304" pitchFamily="18" charset="0"/>
                <a:cs typeface="Times New Roman" panose="02020603050405020304" pitchFamily="18" charset="0"/>
              </a:rPr>
              <a:t> ở </a:t>
            </a:r>
            <a:r>
              <a:rPr lang="en-US" sz="4400" dirty="0" err="1">
                <a:latin typeface="Times New Roman" panose="02020603050405020304" pitchFamily="18" charset="0"/>
                <a:cs typeface="Times New Roman" panose="02020603050405020304" pitchFamily="18" charset="0"/>
              </a:rPr>
              <a:t>phần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đầu</a:t>
            </a:r>
            <a:r>
              <a:rPr lang="en-US" sz="4400" dirty="0">
                <a:latin typeface="Times New Roman" panose="02020603050405020304" pitchFamily="18" charset="0"/>
                <a:cs typeface="Times New Roman" panose="02020603050405020304" pitchFamily="18" charset="0"/>
              </a:rPr>
              <a:t> </a:t>
            </a:r>
            <a:r>
              <a:rPr lang="en-US" sz="4400" i="1" dirty="0" err="1">
                <a:latin typeface="Times New Roman" panose="02020603050405020304" pitchFamily="18" charset="0"/>
                <a:cs typeface="Times New Roman" panose="02020603050405020304" pitchFamily="18" charset="0"/>
              </a:rPr>
              <a:t>Truyện</a:t>
            </a:r>
            <a:r>
              <a:rPr lang="en-US" sz="4400" i="1" dirty="0">
                <a:latin typeface="Times New Roman" panose="02020603050405020304" pitchFamily="18" charset="0"/>
                <a:cs typeface="Times New Roman" panose="02020603050405020304" pitchFamily="18" charset="0"/>
              </a:rPr>
              <a:t> </a:t>
            </a:r>
            <a:r>
              <a:rPr lang="en-US" sz="4400" i="1" dirty="0" err="1">
                <a:latin typeface="Times New Roman" panose="02020603050405020304" pitchFamily="18" charset="0"/>
                <a:cs typeface="Times New Roman" panose="02020603050405020304" pitchFamily="18" charset="0"/>
              </a:rPr>
              <a:t>Kiều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phần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Gặp</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gỡ</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đính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ước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Sau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đoạn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tài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sắc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chị</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em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Thúy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Kiều</a:t>
            </a:r>
            <a:r>
              <a:rPr lang="en-US" sz="4400" dirty="0">
                <a:latin typeface="Times New Roman" panose="02020603050405020304" pitchFamily="18" charset="0"/>
                <a:cs typeface="Times New Roman" panose="02020603050405020304" pitchFamily="18" charset="0"/>
              </a:rPr>
              <a:t>.</a:t>
            </a:r>
          </a:p>
          <a:p>
            <a:pPr marL="0" indent="0">
              <a:buNone/>
            </a:pPr>
            <a:r>
              <a:rPr lang="en-US" sz="4400" b="1" dirty="0">
                <a:latin typeface="Times New Roman" panose="02020603050405020304" pitchFamily="18" charset="0"/>
                <a:cs typeface="Times New Roman" panose="02020603050405020304" pitchFamily="18" charset="0"/>
              </a:rPr>
              <a:t>2.</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Bố</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cục</a:t>
            </a:r>
            <a:r>
              <a:rPr lang="en-US" sz="4400" dirty="0">
                <a:latin typeface="Times New Roman" panose="02020603050405020304" pitchFamily="18" charset="0"/>
                <a:cs typeface="Times New Roman" panose="02020603050405020304" pitchFamily="18" charset="0"/>
              </a:rPr>
              <a:t>:  Ba </a:t>
            </a:r>
            <a:r>
              <a:rPr lang="en-US" sz="4400" dirty="0" err="1">
                <a:latin typeface="Times New Roman" panose="02020603050405020304" pitchFamily="18" charset="0"/>
                <a:cs typeface="Times New Roman" panose="02020603050405020304" pitchFamily="18" charset="0"/>
              </a:rPr>
              <a:t>phần</a:t>
            </a:r>
            <a:endParaRPr lang="en-US" sz="4400" dirty="0">
              <a:latin typeface="Times New Roman" panose="02020603050405020304" pitchFamily="18" charset="0"/>
              <a:cs typeface="Times New Roman" panose="02020603050405020304" pitchFamily="18" charset="0"/>
            </a:endParaRPr>
          </a:p>
          <a:p>
            <a:pPr marL="0" indent="0">
              <a:buNone/>
            </a:pP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Phần</a:t>
            </a:r>
            <a:r>
              <a:rPr lang="en-US" sz="4400" dirty="0">
                <a:latin typeface="Times New Roman" panose="02020603050405020304" pitchFamily="18" charset="0"/>
                <a:cs typeface="Times New Roman" panose="02020603050405020304" pitchFamily="18" charset="0"/>
              </a:rPr>
              <a:t> 1: </a:t>
            </a:r>
            <a:r>
              <a:rPr lang="en-US" sz="4400" dirty="0" err="1">
                <a:latin typeface="Times New Roman" panose="02020603050405020304" pitchFamily="18" charset="0"/>
                <a:cs typeface="Times New Roman" panose="02020603050405020304" pitchFamily="18" charset="0"/>
              </a:rPr>
              <a:t>Bốn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câu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đầu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thiên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nhiên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ngày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xuân</a:t>
            </a:r>
            <a:endParaRPr lang="en-US" sz="4400" dirty="0">
              <a:latin typeface="Times New Roman" panose="02020603050405020304" pitchFamily="18" charset="0"/>
              <a:cs typeface="Times New Roman" panose="02020603050405020304" pitchFamily="18" charset="0"/>
            </a:endParaRPr>
          </a:p>
          <a:p>
            <a:pPr marL="0" indent="0">
              <a:buNone/>
            </a:pP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Phần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hai</a:t>
            </a:r>
            <a:r>
              <a:rPr lang="en-US" sz="4400" dirty="0">
                <a:latin typeface="Times New Roman" panose="02020603050405020304" pitchFamily="18" charset="0"/>
                <a:cs typeface="Times New Roman" panose="02020603050405020304" pitchFamily="18" charset="0"/>
              </a:rPr>
              <a:t>: 8 </a:t>
            </a:r>
            <a:r>
              <a:rPr lang="en-US" sz="4400" dirty="0" err="1">
                <a:latin typeface="Times New Roman" panose="02020603050405020304" pitchFamily="18" charset="0"/>
                <a:cs typeface="Times New Roman" panose="02020603050405020304" pitchFamily="18" charset="0"/>
              </a:rPr>
              <a:t>câu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thơ</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tiếp</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lễ</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hội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trong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tiết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thanh</a:t>
            </a:r>
            <a:r>
              <a:rPr lang="en-US" sz="4400" dirty="0">
                <a:latin typeface="Times New Roman" panose="02020603050405020304" pitchFamily="18" charset="0"/>
                <a:cs typeface="Times New Roman" panose="02020603050405020304" pitchFamily="18" charset="0"/>
              </a:rPr>
              <a:t> minh.</a:t>
            </a:r>
          </a:p>
          <a:p>
            <a:pPr marL="0" indent="0">
              <a:buNone/>
            </a:pP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Phần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Sáu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câu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cuối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chị</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em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Thúy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Kiều</a:t>
            </a:r>
            <a:r>
              <a:rPr lang="en-US" sz="4400" dirty="0">
                <a:latin typeface="Times New Roman" panose="02020603050405020304" pitchFamily="18" charset="0"/>
                <a:cs typeface="Times New Roman" panose="02020603050405020304" pitchFamily="18" charset="0"/>
              </a:rPr>
              <a:t> du </a:t>
            </a:r>
            <a:r>
              <a:rPr lang="en-US" sz="4400" dirty="0" err="1">
                <a:latin typeface="Times New Roman" panose="02020603050405020304" pitchFamily="18" charset="0"/>
                <a:cs typeface="Times New Roman" panose="02020603050405020304" pitchFamily="18" charset="0"/>
              </a:rPr>
              <a:t>xuân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trở</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về</a:t>
            </a:r>
            <a:r>
              <a:rPr lang="en-US" sz="4400" dirty="0">
                <a:latin typeface="Times New Roman" panose="02020603050405020304" pitchFamily="18" charset="0"/>
                <a:cs typeface="Times New Roman" panose="02020603050405020304" pitchFamily="18" charset="0"/>
              </a:rPr>
              <a:t>.</a:t>
            </a:r>
          </a:p>
          <a:p>
            <a:pPr marL="0" indent="0">
              <a:buNone/>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17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ircle(in)">
                                      <p:cBhvr>
                                        <p:cTn id="25" dur="2000"/>
                                        <p:tgtEl>
                                          <p:spTgt spid="3">
                                            <p:txEl>
                                              <p:pRg st="4" end="4"/>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583"/>
            <a:ext cx="12192000" cy="4351338"/>
          </a:xfrm>
        </p:spPr>
        <p:txBody>
          <a:bodyPr>
            <a:noAutofit/>
          </a:bodyPr>
          <a:lstStyle/>
          <a:p>
            <a:pPr marL="0" indent="0" algn="just">
              <a:buNone/>
            </a:pPr>
            <a:r>
              <a:rPr lang="en-US" sz="4000" b="1" dirty="0">
                <a:solidFill>
                  <a:srgbClr val="FF0000"/>
                </a:solidFill>
                <a:latin typeface="Times New Roman" panose="02020603050405020304" pitchFamily="18" charset="0"/>
                <a:cs typeface="Times New Roman" panose="02020603050405020304" pitchFamily="18" charset="0"/>
              </a:rPr>
              <a:t>3.  </a:t>
            </a:r>
            <a:r>
              <a:rPr lang="en-US" sz="4000" b="1" dirty="0" err="1">
                <a:solidFill>
                  <a:srgbClr val="FF0000"/>
                </a:solidFill>
                <a:latin typeface="Times New Roman" panose="02020603050405020304" pitchFamily="18" charset="0"/>
                <a:cs typeface="Times New Roman" panose="02020603050405020304" pitchFamily="18" charset="0"/>
              </a:rPr>
              <a:t>Nghệ</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nội</a:t>
            </a:r>
            <a:r>
              <a:rPr lang="en-US" sz="4000" b="1" dirty="0">
                <a:solidFill>
                  <a:srgbClr val="FF0000"/>
                </a:solidFill>
                <a:latin typeface="Times New Roman" panose="02020603050405020304" pitchFamily="18" charset="0"/>
                <a:cs typeface="Times New Roman" panose="02020603050405020304" pitchFamily="18" charset="0"/>
              </a:rPr>
              <a:t> dung</a:t>
            </a:r>
          </a:p>
          <a:p>
            <a:pPr marL="0" indent="0" algn="just">
              <a:buNone/>
            </a:pPr>
            <a:r>
              <a:rPr lang="en-US" sz="4000" b="1" dirty="0" smtClean="0">
                <a:latin typeface="Times New Roman" panose="02020603050405020304" pitchFamily="18" charset="0"/>
                <a:cs typeface="Times New Roman" panose="02020603050405020304" pitchFamily="18" charset="0"/>
              </a:rPr>
              <a:t>a. </a:t>
            </a:r>
            <a:r>
              <a:rPr lang="en-US" sz="4000" b="1" dirty="0" err="1" smtClean="0">
                <a:latin typeface="Times New Roman" panose="02020603050405020304" pitchFamily="18" charset="0"/>
                <a:cs typeface="Times New Roman" panose="02020603050405020304" pitchFamily="18" charset="0"/>
              </a:rPr>
              <a:t>Nghệ</a:t>
            </a:r>
            <a:r>
              <a:rPr lang="en-US" sz="4000" b="1" dirty="0" smtClean="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thuật</a:t>
            </a:r>
            <a:r>
              <a:rPr lang="en-US" sz="4000" b="1"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Tài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sử</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dụng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ngôn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ngữ</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bậc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thầy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thống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từ</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láy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giàu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giá</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trị</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biểu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cảm</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Bút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cảnh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ngụ</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đến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độ</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điêu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luyện</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Biên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thuật</a:t>
            </a:r>
            <a:r>
              <a:rPr lang="en-US" sz="4000" dirty="0">
                <a:latin typeface="Times New Roman" panose="02020603050405020304" pitchFamily="18" charset="0"/>
                <a:cs typeface="Times New Roman" panose="02020603050405020304" pitchFamily="18" charset="0"/>
              </a:rPr>
              <a:t> so </a:t>
            </a:r>
            <a:r>
              <a:rPr lang="en-US" sz="4000" dirty="0" err="1">
                <a:latin typeface="Times New Roman" panose="02020603050405020304" pitchFamily="18" charset="0"/>
                <a:cs typeface="Times New Roman" panose="02020603050405020304" pitchFamily="18" charset="0"/>
              </a:rPr>
              <a:t>sánh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ẩn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dụ</a:t>
            </a:r>
            <a:r>
              <a:rPr lang="en-US" sz="4000" dirty="0">
                <a:latin typeface="Times New Roman" panose="02020603050405020304" pitchFamily="18" charset="0"/>
                <a:cs typeface="Times New Roman" panose="02020603050405020304" pitchFamily="18" charset="0"/>
              </a:rPr>
              <a:t>…</a:t>
            </a:r>
            <a:r>
              <a:rPr lang="en-US" sz="4000" dirty="0" err="1">
                <a:latin typeface="Times New Roman" panose="02020603050405020304" pitchFamily="18" charset="0"/>
                <a:cs typeface="Times New Roman" panose="02020603050405020304" pitchFamily="18" charset="0"/>
              </a:rPr>
              <a:t>đạt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đến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độ</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nhuần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nhuyễn</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b="1" dirty="0" smtClean="0">
                <a:latin typeface="Times New Roman" panose="02020603050405020304" pitchFamily="18" charset="0"/>
                <a:cs typeface="Times New Roman" panose="02020603050405020304" pitchFamily="18" charset="0"/>
              </a:rPr>
              <a:t>b. </a:t>
            </a:r>
            <a:r>
              <a:rPr lang="en-US" sz="4000" b="1" dirty="0" err="1" smtClean="0">
                <a:latin typeface="Times New Roman" panose="02020603050405020304" pitchFamily="18" charset="0"/>
                <a:cs typeface="Times New Roman" panose="02020603050405020304" pitchFamily="18" charset="0"/>
              </a:rPr>
              <a:t>Nội</a:t>
            </a:r>
            <a:r>
              <a:rPr lang="en-US" sz="4000" b="1" dirty="0" smtClean="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dung: </a:t>
            </a:r>
            <a:r>
              <a:rPr lang="en-US" sz="4000" dirty="0" err="1">
                <a:latin typeface="Times New Roman" panose="02020603050405020304" pitchFamily="18" charset="0"/>
                <a:cs typeface="Times New Roman" panose="02020603050405020304" pitchFamily="18" charset="0"/>
              </a:rPr>
              <a:t>Đoạn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trích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miêu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tả</a:t>
            </a:r>
            <a:r>
              <a:rPr lang="en-US" sz="4000" dirty="0">
                <a:latin typeface="Times New Roman" panose="02020603050405020304" pitchFamily="18" charset="0"/>
                <a:cs typeface="Times New Roman" panose="02020603050405020304" pitchFamily="18" charset="0"/>
              </a:rPr>
              <a:t> b </a:t>
            </a:r>
            <a:r>
              <a:rPr lang="en-US" sz="4000" dirty="0" err="1">
                <a:latin typeface="Times New Roman" panose="02020603050405020304" pitchFamily="18" charset="0"/>
                <a:cs typeface="Times New Roman" panose="02020603050405020304" pitchFamily="18" charset="0"/>
              </a:rPr>
              <a:t>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tranh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thiên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nhiên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lễ</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hội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mùa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xuân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tươi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đẹp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sáng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tiết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Thanh</a:t>
            </a:r>
            <a:r>
              <a:rPr lang="en-US" sz="4000" dirty="0">
                <a:latin typeface="Times New Roman" panose="02020603050405020304" pitchFamily="18" charset="0"/>
                <a:cs typeface="Times New Roman" panose="02020603050405020304" pitchFamily="18" charset="0"/>
              </a:rPr>
              <a:t> Minh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cảnh</a:t>
            </a:r>
            <a:r>
              <a:rPr lang="en-US" sz="4000" dirty="0">
                <a:latin typeface="Times New Roman" panose="02020603050405020304" pitchFamily="18" charset="0"/>
                <a:cs typeface="Times New Roman" panose="02020603050405020304" pitchFamily="18" charset="0"/>
              </a:rPr>
              <a:t> du </a:t>
            </a:r>
            <a:r>
              <a:rPr lang="en-US" sz="4000" dirty="0" err="1">
                <a:latin typeface="Times New Roman" panose="02020603050405020304" pitchFamily="18" charset="0"/>
                <a:cs typeface="Times New Roman" panose="02020603050405020304" pitchFamily="18" charset="0"/>
              </a:rPr>
              <a:t>xuân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chị</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Thúy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Kiều</a:t>
            </a:r>
            <a:r>
              <a:rPr lang="en-US" sz="4000" dirty="0">
                <a:latin typeface="Times New Roman" panose="02020603050405020304" pitchFamily="18" charset="0"/>
                <a:cs typeface="Times New Roman" panose="02020603050405020304" pitchFamily="18" charset="0"/>
              </a:rPr>
              <a:t>.</a:t>
            </a:r>
          </a:p>
          <a:p>
            <a:pPr marL="0" indent="0" algn="just">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22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833351" y="0"/>
            <a:ext cx="5112913" cy="738664"/>
          </a:xfrm>
          <a:prstGeom prst="rect">
            <a:avLst/>
          </a:prstGeom>
        </p:spPr>
        <p:txBody>
          <a:bodyPr wrap="square">
            <a:spAutoFit/>
          </a:bodyPr>
          <a:lstStyle/>
          <a:p>
            <a:pPr algn="ctr">
              <a:lnSpc>
                <a:spcPct val="150000"/>
              </a:lnSpc>
              <a:spcAft>
                <a:spcPts val="0"/>
              </a:spcAft>
            </a:pPr>
            <a:r>
              <a:rPr lang="en-US" sz="2800" b="1" dirty="0" smtClean="0">
                <a:solidFill>
                  <a:srgbClr val="FF0000"/>
                </a:solidFill>
                <a:effectLst/>
                <a:latin typeface="Times New Roman" panose="02020603050405020304" pitchFamily="18" charset="0"/>
                <a:ea typeface="Times New Roman" panose="02020603050405020304" pitchFamily="18" charset="0"/>
              </a:rPr>
              <a:t>PHIẾU HỌC TẬP SỐ 1</a:t>
            </a:r>
            <a:endParaRPr lang="en-US" sz="2400" dirty="0">
              <a:solidFill>
                <a:srgbClr val="FF0000"/>
              </a:solidFill>
              <a:effectLst/>
              <a:latin typeface="Times New Roman" panose="02020603050405020304" pitchFamily="18" charset="0"/>
              <a:ea typeface="Calibri" panose="020F0502020204030204" pitchFamily="34" charset="0"/>
            </a:endParaRPr>
          </a:p>
        </p:txBody>
      </p:sp>
      <p:sp>
        <p:nvSpPr>
          <p:cNvPr id="7" name="Rectangle 6"/>
          <p:cNvSpPr/>
          <p:nvPr/>
        </p:nvSpPr>
        <p:spPr>
          <a:xfrm>
            <a:off x="115909" y="507831"/>
            <a:ext cx="11912957" cy="6186309"/>
          </a:xfrm>
          <a:prstGeom prst="rect">
            <a:avLst/>
          </a:prstGeom>
        </p:spPr>
        <p:txBody>
          <a:bodyPr wrap="square">
            <a:spAutoFit/>
          </a:bodyPr>
          <a:lstStyle/>
          <a:p>
            <a:pPr algn="just">
              <a:spcAft>
                <a:spcPts val="0"/>
              </a:spcAft>
            </a:pPr>
            <a:r>
              <a:rPr lang="en-US" sz="3600" dirty="0" smtClean="0">
                <a:effectLst/>
                <a:latin typeface="Times New Roman" panose="02020603050405020304" pitchFamily="18" charset="0"/>
                <a:ea typeface="Times New Roman" panose="02020603050405020304" pitchFamily="18" charset="0"/>
              </a:rPr>
              <a:t>Cho </a:t>
            </a:r>
            <a:r>
              <a:rPr lang="en-US" sz="3600" dirty="0" err="1" smtClean="0">
                <a:effectLst/>
                <a:latin typeface="Times New Roman" panose="02020603050405020304" pitchFamily="18" charset="0"/>
                <a:ea typeface="Times New Roman" panose="02020603050405020304" pitchFamily="18" charset="0"/>
              </a:rPr>
              <a:t>câu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thơ</a:t>
            </a:r>
            <a:r>
              <a:rPr lang="en-US" sz="3600" dirty="0" smtClean="0">
                <a:effectLst/>
                <a:latin typeface="Times New Roman" panose="02020603050405020304" pitchFamily="18" charset="0"/>
                <a:ea typeface="Times New Roman" panose="02020603050405020304" pitchFamily="18" charset="0"/>
              </a:rPr>
              <a:t>: “ </a:t>
            </a:r>
            <a:r>
              <a:rPr lang="en-US" sz="3600" i="1" dirty="0" err="1" smtClean="0">
                <a:effectLst/>
                <a:latin typeface="Times New Roman" panose="02020603050405020304" pitchFamily="18" charset="0"/>
                <a:ea typeface="Times New Roman" panose="02020603050405020304" pitchFamily="18" charset="0"/>
              </a:rPr>
              <a:t>Ngày</a:t>
            </a:r>
            <a:r>
              <a:rPr lang="en-US" sz="3600" i="1" dirty="0" smtClean="0">
                <a:effectLst/>
                <a:latin typeface="Times New Roman" panose="02020603050405020304" pitchFamily="18" charset="0"/>
                <a:ea typeface="Times New Roman" panose="02020603050405020304" pitchFamily="18" charset="0"/>
              </a:rPr>
              <a:t> </a:t>
            </a:r>
            <a:r>
              <a:rPr lang="en-US" sz="3600" i="1" dirty="0" err="1" smtClean="0">
                <a:effectLst/>
                <a:latin typeface="Times New Roman" panose="02020603050405020304" pitchFamily="18" charset="0"/>
                <a:ea typeface="Times New Roman" panose="02020603050405020304" pitchFamily="18" charset="0"/>
              </a:rPr>
              <a:t>xuân</a:t>
            </a:r>
            <a:r>
              <a:rPr lang="en-US" sz="3600" i="1" dirty="0" smtClean="0">
                <a:effectLst/>
                <a:latin typeface="Times New Roman" panose="02020603050405020304" pitchFamily="18" charset="0"/>
                <a:ea typeface="Times New Roman" panose="02020603050405020304" pitchFamily="18" charset="0"/>
              </a:rPr>
              <a:t> con </a:t>
            </a:r>
            <a:r>
              <a:rPr lang="en-US" sz="3600" i="1" dirty="0" err="1" smtClean="0">
                <a:effectLst/>
                <a:latin typeface="Times New Roman" panose="02020603050405020304" pitchFamily="18" charset="0"/>
                <a:ea typeface="Times New Roman" panose="02020603050405020304" pitchFamily="18" charset="0"/>
              </a:rPr>
              <a:t>én</a:t>
            </a:r>
            <a:r>
              <a:rPr lang="en-US" sz="3600" i="1" dirty="0" smtClean="0">
                <a:effectLst/>
                <a:latin typeface="Times New Roman" panose="02020603050405020304" pitchFamily="18" charset="0"/>
                <a:ea typeface="Times New Roman" panose="02020603050405020304" pitchFamily="18" charset="0"/>
              </a:rPr>
              <a:t> </a:t>
            </a:r>
            <a:r>
              <a:rPr lang="en-US" sz="3600" i="1" dirty="0" err="1" smtClean="0">
                <a:effectLst/>
                <a:latin typeface="Times New Roman" panose="02020603050405020304" pitchFamily="18" charset="0"/>
                <a:ea typeface="Times New Roman" panose="02020603050405020304" pitchFamily="18" charset="0"/>
              </a:rPr>
              <a:t>đưa</a:t>
            </a:r>
            <a:r>
              <a:rPr lang="en-US" sz="3600" i="1" dirty="0" smtClean="0">
                <a:effectLst/>
                <a:latin typeface="Times New Roman" panose="02020603050405020304" pitchFamily="18" charset="0"/>
                <a:ea typeface="Times New Roman" panose="02020603050405020304" pitchFamily="18" charset="0"/>
              </a:rPr>
              <a:t> </a:t>
            </a:r>
            <a:r>
              <a:rPr lang="en-US" sz="3600" i="1" dirty="0" err="1" smtClean="0">
                <a:effectLst/>
                <a:latin typeface="Times New Roman" panose="02020603050405020304" pitchFamily="18" charset="0"/>
                <a:ea typeface="Times New Roman" panose="02020603050405020304" pitchFamily="18" charset="0"/>
              </a:rPr>
              <a:t>thoi</a:t>
            </a:r>
            <a:r>
              <a:rPr lang="en-US" sz="3600" dirty="0" smtClean="0">
                <a:effectLst/>
                <a:latin typeface="Times New Roman" panose="02020603050405020304" pitchFamily="18" charset="0"/>
                <a:ea typeface="Times New Roman" panose="02020603050405020304" pitchFamily="18" charset="0"/>
              </a:rPr>
              <a:t>…”</a:t>
            </a:r>
          </a:p>
          <a:p>
            <a:pPr algn="just">
              <a:spcAft>
                <a:spcPts val="0"/>
              </a:spcAft>
            </a:pPr>
            <a:r>
              <a:rPr lang="en-US" sz="3600" dirty="0" err="1" smtClean="0">
                <a:latin typeface="Times New Roman" panose="02020603050405020304" pitchFamily="18" charset="0"/>
                <a:ea typeface="Calibri" panose="020F0502020204030204" pitchFamily="34" charset="0"/>
              </a:rPr>
              <a:t>Câu</a:t>
            </a:r>
            <a:r>
              <a:rPr lang="en-US" sz="3600" dirty="0" smtClean="0">
                <a:latin typeface="Times New Roman" panose="02020603050405020304" pitchFamily="18" charset="0"/>
                <a:ea typeface="Calibri" panose="020F0502020204030204" pitchFamily="34" charset="0"/>
              </a:rPr>
              <a:t> 1: </a:t>
            </a:r>
            <a:r>
              <a:rPr lang="en-US" sz="3600" dirty="0" err="1" smtClean="0">
                <a:latin typeface="Times New Roman" panose="02020603050405020304" pitchFamily="18" charset="0"/>
                <a:ea typeface="Calibri" panose="020F0502020204030204" pitchFamily="34" charset="0"/>
              </a:rPr>
              <a:t>chép</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theo</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trí</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nhớ</a:t>
            </a:r>
            <a:r>
              <a:rPr lang="en-US" sz="3600" dirty="0" smtClean="0">
                <a:latin typeface="Times New Roman" panose="02020603050405020304" pitchFamily="18" charset="0"/>
                <a:ea typeface="Calibri" panose="020F0502020204030204" pitchFamily="34" charset="0"/>
              </a:rPr>
              <a:t> 3 </a:t>
            </a:r>
            <a:r>
              <a:rPr lang="en-US" sz="3600" dirty="0" err="1" smtClean="0">
                <a:latin typeface="Times New Roman" panose="02020603050405020304" pitchFamily="18" charset="0"/>
                <a:ea typeface="Calibri" panose="020F0502020204030204" pitchFamily="34" charset="0"/>
              </a:rPr>
              <a:t>câu</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thơ</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tiếp</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theo</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để</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hoàn</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thiện</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đoạn</a:t>
            </a:r>
            <a:r>
              <a:rPr lang="en-US" sz="3600" dirty="0" smtClean="0">
                <a:latin typeface="Times New Roman" panose="02020603050405020304" pitchFamily="18" charset="0"/>
                <a:ea typeface="Calibri" panose="020F0502020204030204" pitchFamily="34" charset="0"/>
              </a:rPr>
              <a:t> </a:t>
            </a:r>
            <a:r>
              <a:rPr lang="en-US" sz="3600" dirty="0" err="1" smtClean="0">
                <a:latin typeface="Times New Roman" panose="02020603050405020304" pitchFamily="18" charset="0"/>
                <a:ea typeface="Calibri" panose="020F0502020204030204" pitchFamily="34" charset="0"/>
              </a:rPr>
              <a:t>thơ</a:t>
            </a:r>
            <a:r>
              <a:rPr lang="en-US" sz="3600" dirty="0">
                <a:latin typeface="Times New Roman" panose="02020603050405020304" pitchFamily="18" charset="0"/>
                <a:ea typeface="Calibri" panose="020F0502020204030204" pitchFamily="34" charset="0"/>
              </a:rPr>
              <a:t>.</a:t>
            </a:r>
            <a:endParaRPr lang="en-US" sz="3600" dirty="0" smtClean="0">
              <a:effectLst/>
              <a:latin typeface="Times New Roman" panose="02020603050405020304" pitchFamily="18" charset="0"/>
              <a:ea typeface="Calibri" panose="020F0502020204030204" pitchFamily="34" charset="0"/>
            </a:endParaRPr>
          </a:p>
          <a:p>
            <a:pPr algn="just">
              <a:spcAft>
                <a:spcPts val="0"/>
              </a:spcAft>
            </a:pPr>
            <a:r>
              <a:rPr lang="en-US" sz="3600" b="1" dirty="0" smtClean="0">
                <a:effectLst/>
                <a:latin typeface="Times New Roman" panose="02020603050405020304" pitchFamily="18" charset="0"/>
                <a:ea typeface="Times New Roman" panose="02020603050405020304" pitchFamily="18" charset="0"/>
              </a:rPr>
              <a:t>Câu2: </a:t>
            </a:r>
            <a:r>
              <a:rPr lang="en-US" sz="3600" b="1" dirty="0" err="1" smtClean="0">
                <a:effectLst/>
                <a:latin typeface="Times New Roman" panose="02020603050405020304" pitchFamily="18" charset="0"/>
                <a:ea typeface="Times New Roman" panose="02020603050405020304" pitchFamily="18" charset="0"/>
              </a:rPr>
              <a:t>Đoạn</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thơ</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trên</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được</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rút</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ra</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từ</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tác</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phẩm</a:t>
            </a:r>
            <a:r>
              <a:rPr lang="en-US" sz="3600" b="1" dirty="0" smtClean="0">
                <a:effectLst/>
                <a:latin typeface="Times New Roman" panose="02020603050405020304" pitchFamily="18" charset="0"/>
                <a:ea typeface="Times New Roman" panose="02020603050405020304" pitchFamily="18" charset="0"/>
              </a:rPr>
              <a:t> </a:t>
            </a:r>
            <a:r>
              <a:rPr lang="en-US" sz="3600" b="1" dirty="0" err="1" smtClean="0">
                <a:effectLst/>
                <a:latin typeface="Times New Roman" panose="02020603050405020304" pitchFamily="18" charset="0"/>
                <a:ea typeface="Times New Roman" panose="02020603050405020304" pitchFamily="18" charset="0"/>
              </a:rPr>
              <a:t>nào</a:t>
            </a:r>
            <a:r>
              <a:rPr lang="en-US" sz="3600" b="1" dirty="0" smtClean="0">
                <a:latin typeface="Times New Roman" panose="02020603050405020304" pitchFamily="18" charset="0"/>
                <a:ea typeface="Times New Roman" panose="02020603050405020304" pitchFamily="18" charset="0"/>
              </a:rPr>
              <a:t>? </a:t>
            </a:r>
            <a:r>
              <a:rPr lang="en-US" sz="3600" b="1" dirty="0" err="1" smtClean="0">
                <a:latin typeface="Times New Roman" panose="02020603050405020304" pitchFamily="18" charset="0"/>
                <a:ea typeface="Times New Roman" panose="02020603050405020304" pitchFamily="18" charset="0"/>
              </a:rPr>
              <a:t>Tác</a:t>
            </a:r>
            <a:r>
              <a:rPr lang="en-US" sz="3600" b="1" dirty="0" smtClean="0">
                <a:latin typeface="Times New Roman" panose="02020603050405020304" pitchFamily="18" charset="0"/>
                <a:ea typeface="Times New Roman" panose="02020603050405020304" pitchFamily="18" charset="0"/>
              </a:rPr>
              <a:t> </a:t>
            </a:r>
            <a:r>
              <a:rPr lang="en-US" sz="3600" b="1" dirty="0" err="1" smtClean="0">
                <a:latin typeface="Times New Roman" panose="02020603050405020304" pitchFamily="18" charset="0"/>
                <a:ea typeface="Times New Roman" panose="02020603050405020304" pitchFamily="18" charset="0"/>
              </a:rPr>
              <a:t>giả</a:t>
            </a:r>
            <a:r>
              <a:rPr lang="en-US" sz="3600" b="1" dirty="0" smtClean="0">
                <a:latin typeface="Times New Roman" panose="02020603050405020304" pitchFamily="18" charset="0"/>
                <a:ea typeface="Times New Roman" panose="02020603050405020304" pitchFamily="18" charset="0"/>
              </a:rPr>
              <a:t> </a:t>
            </a:r>
            <a:r>
              <a:rPr lang="en-US" sz="3600" b="1" dirty="0" err="1" smtClean="0">
                <a:latin typeface="Times New Roman" panose="02020603050405020304" pitchFamily="18" charset="0"/>
                <a:ea typeface="Times New Roman" panose="02020603050405020304" pitchFamily="18" charset="0"/>
              </a:rPr>
              <a:t>là</a:t>
            </a:r>
            <a:r>
              <a:rPr lang="en-US" sz="3600" b="1" dirty="0" smtClean="0">
                <a:latin typeface="Times New Roman" panose="02020603050405020304" pitchFamily="18" charset="0"/>
                <a:ea typeface="Times New Roman" panose="02020603050405020304" pitchFamily="18" charset="0"/>
              </a:rPr>
              <a:t> </a:t>
            </a:r>
            <a:r>
              <a:rPr lang="en-US" sz="3600" b="1" dirty="0" err="1" smtClean="0">
                <a:latin typeface="Times New Roman" panose="02020603050405020304" pitchFamily="18" charset="0"/>
                <a:ea typeface="Times New Roman" panose="02020603050405020304" pitchFamily="18" charset="0"/>
              </a:rPr>
              <a:t>ai</a:t>
            </a:r>
            <a:endParaRPr lang="en-US" sz="3600" b="1" dirty="0" smtClean="0">
              <a:latin typeface="Times New Roman" panose="02020603050405020304" pitchFamily="18" charset="0"/>
              <a:ea typeface="Times New Roman" panose="02020603050405020304" pitchFamily="18" charset="0"/>
            </a:endParaRPr>
          </a:p>
          <a:p>
            <a:pPr algn="just">
              <a:spcAft>
                <a:spcPts val="0"/>
              </a:spcAft>
            </a:pPr>
            <a:r>
              <a:rPr lang="en-US" sz="3600" b="1" dirty="0" err="1" smtClean="0">
                <a:effectLst/>
                <a:latin typeface="Times New Roman" panose="02020603050405020304" pitchFamily="18" charset="0"/>
                <a:ea typeface="Times New Roman" panose="02020603050405020304" pitchFamily="18" charset="0"/>
              </a:rPr>
              <a:t>Câu</a:t>
            </a:r>
            <a:r>
              <a:rPr lang="en-US" sz="3600" b="1" dirty="0" smtClean="0">
                <a:effectLst/>
                <a:latin typeface="Times New Roman" panose="02020603050405020304" pitchFamily="18" charset="0"/>
                <a:ea typeface="Times New Roman" panose="02020603050405020304" pitchFamily="18" charset="0"/>
              </a:rPr>
              <a:t> 3:  </a:t>
            </a:r>
            <a:r>
              <a:rPr lang="en-US" sz="3600" dirty="0" err="1" smtClean="0">
                <a:effectLst/>
                <a:latin typeface="Times New Roman" panose="02020603050405020304" pitchFamily="18" charset="0"/>
                <a:ea typeface="Times New Roman" panose="02020603050405020304" pitchFamily="18" charset="0"/>
              </a:rPr>
              <a:t>Nêu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nội</a:t>
            </a:r>
            <a:r>
              <a:rPr lang="en-US" sz="3600" dirty="0" smtClean="0">
                <a:effectLst/>
                <a:latin typeface="Times New Roman" panose="02020603050405020304" pitchFamily="18" charset="0"/>
                <a:ea typeface="Times New Roman" panose="02020603050405020304" pitchFamily="18" charset="0"/>
              </a:rPr>
              <a:t> dung </a:t>
            </a:r>
            <a:r>
              <a:rPr lang="en-US" sz="3600" dirty="0" err="1" smtClean="0">
                <a:effectLst/>
                <a:latin typeface="Times New Roman" panose="02020603050405020304" pitchFamily="18" charset="0"/>
                <a:ea typeface="Times New Roman" panose="02020603050405020304" pitchFamily="18" charset="0"/>
              </a:rPr>
              <a:t>chính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của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đoạn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thơ</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em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vừa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chép</a:t>
            </a:r>
            <a:r>
              <a:rPr lang="en-US" sz="3600" dirty="0" smtClean="0">
                <a:effectLst/>
                <a:latin typeface="Times New Roman" panose="02020603050405020304" pitchFamily="18" charset="0"/>
                <a:ea typeface="Times New Roman" panose="02020603050405020304" pitchFamily="18" charset="0"/>
              </a:rPr>
              <a:t>?</a:t>
            </a:r>
            <a:endParaRPr lang="en-US" sz="3600" dirty="0" smtClean="0">
              <a:effectLst/>
              <a:latin typeface="Times New Roman" panose="02020603050405020304" pitchFamily="18" charset="0"/>
              <a:ea typeface="Calibri" panose="020F0502020204030204" pitchFamily="34" charset="0"/>
            </a:endParaRPr>
          </a:p>
          <a:p>
            <a:pPr algn="just">
              <a:spcAft>
                <a:spcPts val="0"/>
              </a:spcAft>
            </a:pPr>
            <a:r>
              <a:rPr lang="en-US" sz="3600" b="1" dirty="0" err="1" smtClean="0">
                <a:effectLst/>
                <a:latin typeface="Times New Roman" panose="02020603050405020304" pitchFamily="18" charset="0"/>
                <a:ea typeface="Times New Roman" panose="02020603050405020304" pitchFamily="18" charset="0"/>
              </a:rPr>
              <a:t>Câu</a:t>
            </a:r>
            <a:r>
              <a:rPr lang="en-US" sz="3600" b="1" dirty="0" smtClean="0">
                <a:effectLst/>
                <a:latin typeface="Times New Roman" panose="02020603050405020304" pitchFamily="18" charset="0"/>
                <a:ea typeface="Times New Roman" panose="02020603050405020304" pitchFamily="18" charset="0"/>
              </a:rPr>
              <a:t> 4:</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Tìm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từ</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Việt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giải</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nghĩa</a:t>
            </a:r>
            <a:r>
              <a:rPr lang="en-US" sz="3600" dirty="0" smtClean="0">
                <a:effectLst/>
                <a:latin typeface="Times New Roman" panose="02020603050405020304" pitchFamily="18" charset="0"/>
                <a:ea typeface="Times New Roman" panose="02020603050405020304" pitchFamily="18" charset="0"/>
              </a:rPr>
              <a:t>.</a:t>
            </a:r>
            <a:endParaRPr lang="en-US" sz="3600" dirty="0" smtClean="0">
              <a:effectLst/>
              <a:latin typeface="Times New Roman" panose="02020603050405020304" pitchFamily="18" charset="0"/>
              <a:ea typeface="Calibri" panose="020F0502020204030204" pitchFamily="34" charset="0"/>
            </a:endParaRPr>
          </a:p>
          <a:p>
            <a:r>
              <a:rPr lang="en-US" sz="3600" b="1" dirty="0" err="1" smtClean="0">
                <a:effectLst/>
                <a:latin typeface="Times New Roman" panose="02020603050405020304" pitchFamily="18" charset="0"/>
                <a:ea typeface="Times New Roman" panose="02020603050405020304" pitchFamily="18" charset="0"/>
              </a:rPr>
              <a:t>Câu</a:t>
            </a:r>
            <a:r>
              <a:rPr lang="en-US" sz="3600" b="1" dirty="0" smtClean="0">
                <a:effectLst/>
                <a:latin typeface="Times New Roman" panose="02020603050405020304" pitchFamily="18" charset="0"/>
                <a:ea typeface="Times New Roman" panose="02020603050405020304" pitchFamily="18" charset="0"/>
              </a:rPr>
              <a:t> 5:</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Bức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tranh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mùa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xuân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được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vẽ</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lên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bằng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những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hình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ảnh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nào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Nêu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cảm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nhận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của</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em</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về</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bức</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tranh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đó</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bằng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một</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đoạn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văn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từ</a:t>
            </a:r>
            <a:r>
              <a:rPr lang="en-US" sz="3600" dirty="0" smtClean="0">
                <a:effectLst/>
                <a:latin typeface="Times New Roman" panose="02020603050405020304" pitchFamily="18" charset="0"/>
                <a:ea typeface="Times New Roman" panose="02020603050405020304" pitchFamily="18" charset="0"/>
              </a:rPr>
              <a:t> 9 – 12 </a:t>
            </a:r>
            <a:r>
              <a:rPr lang="en-US" sz="3600" dirty="0" err="1" smtClean="0">
                <a:effectLst/>
                <a:latin typeface="Times New Roman" panose="02020603050405020304" pitchFamily="18" charset="0"/>
                <a:ea typeface="Times New Roman" panose="02020603050405020304" pitchFamily="18" charset="0"/>
              </a:rPr>
              <a:t>câu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Trong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đó</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có</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sử</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dụng</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câu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ghép</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phân</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tích</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cấu</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tạo</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ngữ</a:t>
            </a:r>
            <a:r>
              <a:rPr lang="en-US" sz="3600" dirty="0" smtClean="0">
                <a:effectLst/>
                <a:latin typeface="Times New Roman" panose="02020603050405020304" pitchFamily="18" charset="0"/>
                <a:ea typeface="Times New Roman" panose="02020603050405020304" pitchFamily="18" charset="0"/>
              </a:rPr>
              <a:t> </a:t>
            </a:r>
            <a:r>
              <a:rPr lang="en-US" sz="3600" dirty="0" err="1" smtClean="0">
                <a:effectLst/>
                <a:latin typeface="Times New Roman" panose="02020603050405020304" pitchFamily="18" charset="0"/>
                <a:ea typeface="Times New Roman" panose="02020603050405020304" pitchFamily="18" charset="0"/>
              </a:rPr>
              <a:t>pháp</a:t>
            </a:r>
            <a:r>
              <a:rPr lang="en-US" sz="3600" dirty="0" smtClean="0">
                <a:effectLst/>
                <a:latin typeface="Times New Roman" panose="02020603050405020304" pitchFamily="18" charset="0"/>
                <a:ea typeface="Times New Roman" panose="02020603050405020304" pitchFamily="18" charset="0"/>
              </a:rPr>
              <a:t>.</a:t>
            </a:r>
            <a:endParaRPr lang="en-US" sz="3600" dirty="0"/>
          </a:p>
        </p:txBody>
      </p:sp>
    </p:spTree>
    <p:extLst>
      <p:ext uri="{BB962C8B-B14F-4D97-AF65-F5344CB8AC3E}">
        <p14:creationId xmlns:p14="http://schemas.microsoft.com/office/powerpoint/2010/main" val="2087878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1343</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5</cp:revision>
  <dcterms:created xsi:type="dcterms:W3CDTF">2020-06-12T05:52:33Z</dcterms:created>
  <dcterms:modified xsi:type="dcterms:W3CDTF">2020-06-12T06:36:03Z</dcterms:modified>
</cp:coreProperties>
</file>