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x-wav"/>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91" r:id="rId4"/>
    <p:sldId id="269" r:id="rId5"/>
    <p:sldId id="261" r:id="rId6"/>
    <p:sldId id="262" r:id="rId7"/>
    <p:sldId id="259" r:id="rId8"/>
    <p:sldId id="292" r:id="rId9"/>
    <p:sldId id="294" r:id="rId10"/>
    <p:sldId id="293" r:id="rId11"/>
    <p:sldId id="266" r:id="rId12"/>
    <p:sldId id="265" r:id="rId13"/>
    <p:sldId id="267" r:id="rId14"/>
    <p:sldId id="295" r:id="rId15"/>
    <p:sldId id="296" r:id="rId16"/>
    <p:sldId id="299" r:id="rId17"/>
    <p:sldId id="300" r:id="rId18"/>
    <p:sldId id="301" r:id="rId19"/>
    <p:sldId id="302" r:id="rId20"/>
    <p:sldId id="303" r:id="rId21"/>
    <p:sldId id="304" r:id="rId22"/>
    <p:sldId id="305" r:id="rId23"/>
    <p:sldId id="307" r:id="rId24"/>
    <p:sldId id="308" r:id="rId25"/>
    <p:sldId id="309" r:id="rId26"/>
    <p:sldId id="311" r:id="rId27"/>
    <p:sldId id="312" r:id="rId28"/>
    <p:sldId id="310" r:id="rId29"/>
    <p:sldId id="317" r:id="rId30"/>
    <p:sldId id="319" r:id="rId31"/>
    <p:sldId id="321" r:id="rId32"/>
    <p:sldId id="323" r:id="rId33"/>
    <p:sldId id="325" r:id="rId34"/>
    <p:sldId id="328"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C3E"/>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94660"/>
  </p:normalViewPr>
  <p:slideViewPr>
    <p:cSldViewPr snapToGrid="0">
      <p:cViewPr>
        <p:scale>
          <a:sx n="60" d="100"/>
          <a:sy n="60" d="100"/>
        </p:scale>
        <p:origin x="-1392"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1AA1C-F8BE-2343-9AB2-86C0B831C3DE}" type="datetimeFigureOut">
              <a:t>25/07/2019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7C8C-9EB7-9342-B81A-F33522A7671F}" type="slidenum">
              <a:t>‹#›</a:t>
            </a:fld>
            <a:endParaRPr lang="en-US"/>
          </a:p>
        </p:txBody>
      </p:sp>
    </p:spTree>
    <p:extLst>
      <p:ext uri="{BB962C8B-B14F-4D97-AF65-F5344CB8AC3E}">
        <p14:creationId xmlns:p14="http://schemas.microsoft.com/office/powerpoint/2010/main" val="214106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2429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119836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91268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62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339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260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86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69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479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844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31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4202944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600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239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986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17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323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506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4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406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761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02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95787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50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559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27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673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t>27/8/2020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84843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t>27/8/2020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353216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t>27/8/2020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225568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t>27/8/2020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9598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t>27/8/2020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08996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t>27/8/2020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416352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C171-E6B2-4CD5-BCA5-F9BCCEEF3082}" type="datetimeFigureOut">
              <a:rPr lang="en-US" smtClean="0"/>
              <a:t>27/8/2020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7329D-F979-40D9-8B45-4FDB22710516}" type="slidenum">
              <a:rPr lang="en-US" smtClean="0"/>
              <a:t>‹#›</a:t>
            </a:fld>
            <a:endParaRPr lang="en-US"/>
          </a:p>
        </p:txBody>
      </p:sp>
    </p:spTree>
    <p:extLst>
      <p:ext uri="{BB962C8B-B14F-4D97-AF65-F5344CB8AC3E}">
        <p14:creationId xmlns:p14="http://schemas.microsoft.com/office/powerpoint/2010/main" val="249215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838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1457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wav"/><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4.wav"/><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5.mp4"/><Relationship Id="rId7" Type="http://schemas.openxmlformats.org/officeDocument/2006/relationships/image" Target="../media/image4.png"/><Relationship Id="rId2" Type="http://schemas.microsoft.com/office/2007/relationships/media" Target="../media/media5.mp4"/><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slideLayout" Target="../slideLayouts/slideLayout12.xml"/><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5.mp4"/><Relationship Id="rId7" Type="http://schemas.openxmlformats.org/officeDocument/2006/relationships/image" Target="../media/image4.png"/><Relationship Id="rId2" Type="http://schemas.microsoft.com/office/2007/relationships/media" Target="../media/media5.mp4"/><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xmlns=""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algn="ctr"/>
            <a:r>
              <a:rPr lang="en-US" sz="66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Rung </a:t>
            </a:r>
          </a:p>
          <a:p>
            <a:pPr algn="ctr"/>
            <a:r>
              <a:rPr lang="en-US" sz="66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Chuông</a:t>
            </a:r>
            <a:r>
              <a:rPr lang="en-US" sz="66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 </a:t>
            </a:r>
            <a:r>
              <a:rPr lang="en-US" sz="66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Vàng</a:t>
            </a:r>
            <a:endParaRPr lang="en-US" sz="66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endParaRPr>
          </a:p>
        </p:txBody>
      </p:sp>
      <p:pic>
        <p:nvPicPr>
          <p:cNvPr id="3" name="Picture 2" descr="A close up of a logo&#10;&#10;Description generated with high confidence">
            <a:extLst>
              <a:ext uri="{FF2B5EF4-FFF2-40B4-BE49-F238E27FC236}">
                <a16:creationId xmlns:a16="http://schemas.microsoft.com/office/drawing/2014/main" xmlns=""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xmlns=""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xmlns=""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xmlns=""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xmlns=""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969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uiExpan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6995" y="1575256"/>
            <a:ext cx="7766265" cy="1891873"/>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pPr algn="just"/>
            <a:r>
              <a:rPr lang="vi-VN" sz="2300" dirty="0">
                <a:solidFill>
                  <a:schemeClr val="accent1">
                    <a:lumMod val="20000"/>
                    <a:lumOff val="80000"/>
                  </a:schemeClr>
                </a:solidFill>
                <a:effectLst/>
                <a:latin typeface="+mj-lt"/>
              </a:rPr>
              <a:t>Bài ca dao sau có hiện tượng từ:</a:t>
            </a:r>
          </a:p>
          <a:p>
            <a:r>
              <a:rPr lang="vi-VN" sz="2300" i="1" dirty="0">
                <a:solidFill>
                  <a:schemeClr val="accent1">
                    <a:lumMod val="20000"/>
                    <a:lumOff val="80000"/>
                  </a:schemeClr>
                </a:solidFill>
                <a:effectLst/>
                <a:latin typeface="+mj-lt"/>
              </a:rPr>
              <a:t>Bà già đi chợ cầu Đông</a:t>
            </a:r>
          </a:p>
          <a:p>
            <a:r>
              <a:rPr lang="vi-VN" sz="2300" i="1" dirty="0">
                <a:solidFill>
                  <a:schemeClr val="accent1">
                    <a:lumMod val="20000"/>
                    <a:lumOff val="80000"/>
                  </a:schemeClr>
                </a:solidFill>
                <a:effectLst/>
                <a:latin typeface="+mj-lt"/>
              </a:rPr>
              <a:t>Bói xem một quẻ lấy chồng lợi chăng</a:t>
            </a:r>
          </a:p>
          <a:p>
            <a:r>
              <a:rPr lang="vi-VN" sz="2300" i="1" dirty="0">
                <a:solidFill>
                  <a:schemeClr val="accent1">
                    <a:lumMod val="20000"/>
                    <a:lumOff val="80000"/>
                  </a:schemeClr>
                </a:solidFill>
                <a:effectLst/>
                <a:latin typeface="+mj-lt"/>
              </a:rPr>
              <a:t>Thầy bói gieo quẻ nói rằng</a:t>
            </a:r>
          </a:p>
          <a:p>
            <a:r>
              <a:rPr lang="vi-VN" sz="2300" i="1" dirty="0">
                <a:solidFill>
                  <a:schemeClr val="accent1">
                    <a:lumMod val="20000"/>
                    <a:lumOff val="80000"/>
                  </a:schemeClr>
                </a:solidFill>
                <a:effectLst/>
                <a:latin typeface="+mj-lt"/>
              </a:rPr>
              <a:t>Lợi thì có lợi nhưng răng chẳng </a:t>
            </a:r>
            <a:r>
              <a:rPr lang="vi-VN" sz="2300" i="1" dirty="0" smtClean="0">
                <a:solidFill>
                  <a:schemeClr val="accent1">
                    <a:lumMod val="20000"/>
                    <a:lumOff val="80000"/>
                  </a:schemeClr>
                </a:solidFill>
                <a:effectLst/>
                <a:latin typeface="+mj-lt"/>
              </a:rPr>
              <a:t>còn</a:t>
            </a:r>
            <a:r>
              <a:rPr lang="vi-VN" sz="2300" i="1" dirty="0">
                <a:solidFill>
                  <a:schemeClr val="accent1">
                    <a:lumMod val="20000"/>
                    <a:lumOff val="80000"/>
                  </a:schemeClr>
                </a:solidFill>
                <a:effectLst/>
                <a:latin typeface="+mj-lt"/>
              </a:rPr>
              <a:t>.</a:t>
            </a:r>
          </a:p>
        </p:txBody>
      </p:sp>
      <p:sp>
        <p:nvSpPr>
          <p:cNvPr id="5" name="Rectangle 4"/>
          <p:cNvSpPr/>
          <p:nvPr/>
        </p:nvSpPr>
        <p:spPr>
          <a:xfrm>
            <a:off x="512824" y="4160840"/>
            <a:ext cx="4788557"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5630682" y="4154841"/>
            <a:ext cx="653415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442907" y="5531629"/>
            <a:ext cx="476507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trái</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351626" y="5545163"/>
            <a:ext cx="4949755"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âm</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79995"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0</a:t>
            </a:r>
            <a:r>
              <a:rPr lang="en-US" dirty="0" smtClean="0"/>
              <a:t>8</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205231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2824" y="1756589"/>
            <a:ext cx="7666177" cy="1569660"/>
          </a:xfrm>
          <a:prstGeom prst="rect">
            <a:avLst/>
          </a:prstGeom>
        </p:spPr>
        <p:txBody>
          <a:bodyPr wrap="square">
            <a:spAutoFit/>
          </a:bodyPr>
          <a:lstStyle>
            <a:defPPr>
              <a:defRPr lang="en-US"/>
            </a:defPPr>
            <a:lvl1pPr lvl="0"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pPr algn="l"/>
            <a:r>
              <a:rPr lang="vi-VN" sz="3200" dirty="0" smtClean="0">
                <a:latin typeface="Times New Roman" charset="0"/>
                <a:ea typeface="Times New Roman" charset="0"/>
                <a:cs typeface="Times New Roman" charset="0"/>
              </a:rPr>
              <a:t>Điền từ thích hợp:</a:t>
            </a:r>
          </a:p>
          <a:p>
            <a:r>
              <a:rPr lang="pt-BR" sz="3200" i="1" dirty="0" smtClean="0">
                <a:latin typeface="Times New Roman" charset="0"/>
                <a:ea typeface="Times New Roman" charset="0"/>
                <a:cs typeface="Times New Roman" charset="0"/>
              </a:rPr>
              <a:t>Thân </a:t>
            </a:r>
            <a:r>
              <a:rPr lang="pt-BR" sz="3200" i="1" dirty="0">
                <a:latin typeface="Times New Roman" charset="0"/>
                <a:ea typeface="Times New Roman" charset="0"/>
                <a:cs typeface="Times New Roman" charset="0"/>
              </a:rPr>
              <a:t>em </a:t>
            </a:r>
            <a:r>
              <a:rPr lang="pt-BR" sz="3200" i="1" dirty="0" smtClean="0">
                <a:latin typeface="Times New Roman" charset="0"/>
                <a:ea typeface="Times New Roman" charset="0"/>
                <a:cs typeface="Times New Roman" charset="0"/>
              </a:rPr>
              <a:t>như</a:t>
            </a:r>
            <a:r>
              <a:rPr lang="vi-VN" sz="3200" i="1" dirty="0" smtClean="0">
                <a:latin typeface="Times New Roman" charset="0"/>
                <a:ea typeface="Times New Roman" charset="0"/>
                <a:cs typeface="Times New Roman" charset="0"/>
              </a:rPr>
              <a:t> ..................</a:t>
            </a:r>
          </a:p>
          <a:p>
            <a:r>
              <a:rPr lang="vi-VN" sz="3200" i="1" dirty="0" smtClean="0">
                <a:latin typeface="Times New Roman" charset="0"/>
                <a:ea typeface="Times New Roman" charset="0"/>
                <a:cs typeface="Times New Roman" charset="0"/>
              </a:rPr>
              <a:t>Phất phơ giữa chợ, biết vào tay ai?</a:t>
            </a:r>
            <a:endParaRPr lang="pt-BR" sz="3200" i="1" dirty="0">
              <a:latin typeface="Times New Roman" charset="0"/>
              <a:ea typeface="Times New Roman" charset="0"/>
              <a:cs typeface="Times New Roman" charset="0"/>
            </a:endParaRPr>
          </a:p>
        </p:txBody>
      </p:sp>
      <p:sp>
        <p:nvSpPr>
          <p:cNvPr id="5" name="Rectangle 4"/>
          <p:cNvSpPr/>
          <p:nvPr/>
        </p:nvSpPr>
        <p:spPr>
          <a:xfrm>
            <a:off x="575297" y="4107686"/>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Củ</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ấu</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gai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755424" y="4117854"/>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Tấm</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lụa</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đào</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755424" y="5479370"/>
            <a:ext cx="476952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Hạt</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mưa</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sa</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47366" y="5598346"/>
            <a:ext cx="467061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Trái</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sầu</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riêng</a:t>
            </a:r>
          </a:p>
        </p:txBody>
      </p:sp>
      <p:sp>
        <p:nvSpPr>
          <p:cNvPr id="11" name="TextBox 10"/>
          <p:cNvSpPr txBox="1"/>
          <p:nvPr/>
        </p:nvSpPr>
        <p:spPr>
          <a:xfrm>
            <a:off x="792689"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latin typeface="Times New Roman" charset="0"/>
                <a:ea typeface="Times New Roman" charset="0"/>
                <a:cs typeface="Times New Roman" charset="0"/>
              </a:rPr>
              <a:t>09</a:t>
            </a:r>
            <a:endParaRPr lang="en-US" dirty="0">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A404299F-DE51-4C4F-A47F-2FB41703E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92FCF706-CE40-411A-8117-D5C5C1E9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40029A9-28F2-480A-86AB-44FE6EAD2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1C9F2A8B-5361-41BD-9D11-CB5A51E0B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30313A8D-54C1-485C-88B9-2DF2F878A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4795CE56-438C-4C1C-A846-12003DB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4ECC2D39-5991-4573-9D50-E19DADD982F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charset="0"/>
                <a:ea typeface="Times New Roman" charset="0"/>
                <a:cs typeface="Times New Roman"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8924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0</a:t>
            </a:r>
            <a:endParaRPr lang="en-US" dirty="0"/>
          </a:p>
        </p:txBody>
      </p:sp>
      <p:sp>
        <p:nvSpPr>
          <p:cNvPr id="5" name="TextBox 4"/>
          <p:cNvSpPr txBox="1"/>
          <p:nvPr/>
        </p:nvSpPr>
        <p:spPr>
          <a:xfrm>
            <a:off x="2916257" y="1689828"/>
            <a:ext cx="8644190" cy="1599485"/>
          </a:xfrm>
          <a:prstGeom prst="rect">
            <a:avLst/>
          </a:prstGeom>
          <a:noFill/>
        </p:spPr>
        <p:txBody>
          <a:bodyPr wrap="square" lIns="120975" tIns="60488" rIns="120975" bIns="60488"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itchFamily="2" charset="0"/>
              </a:defRPr>
            </a:lvl1pPr>
          </a:lstStyle>
          <a:p>
            <a:r>
              <a:rPr lang="en-US" i="1" dirty="0" err="1">
                <a:effectLst/>
                <a:latin typeface="Times New Roman" pitchFamily="18" charset="0"/>
                <a:cs typeface="Times New Roman" pitchFamily="18" charset="0"/>
              </a:rPr>
              <a:t>Trong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các</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thể</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loại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của</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văn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học</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dân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gian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thể</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loại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nào</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thể</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hiện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rõ</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nhất</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lí</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tưởng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ước</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mơ</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của</a:t>
            </a:r>
            <a:r>
              <a:rPr lang="en-US" i="1" dirty="0">
                <a:effectLst/>
                <a:latin typeface="Times New Roman" pitchFamily="18" charset="0"/>
                <a:cs typeface="Times New Roman" pitchFamily="18" charset="0"/>
              </a:rPr>
              <a:t> con </a:t>
            </a:r>
            <a:r>
              <a:rPr lang="en-US" i="1" dirty="0" err="1">
                <a:effectLst/>
                <a:latin typeface="Times New Roman" pitchFamily="18" charset="0"/>
                <a:cs typeface="Times New Roman" pitchFamily="18" charset="0"/>
              </a:rPr>
              <a:t>người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về</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một</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xã</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hội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công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bằng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nhân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ái</a:t>
            </a:r>
            <a:r>
              <a:rPr lang="en-US" i="1" dirty="0">
                <a:effectLst/>
                <a:latin typeface="Times New Roman" pitchFamily="18" charset="0"/>
                <a:cs typeface="Times New Roman" pitchFamily="18" charset="0"/>
              </a:rPr>
              <a:t>?</a:t>
            </a:r>
          </a:p>
        </p:txBody>
      </p:sp>
      <p:sp>
        <p:nvSpPr>
          <p:cNvPr id="6" name="Rectangle 5"/>
          <p:cNvSpPr/>
          <p:nvPr/>
        </p:nvSpPr>
        <p:spPr>
          <a:xfrm>
            <a:off x="622507" y="4103269"/>
            <a:ext cx="4508882"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Truyền thuyết</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7078933" y="4103268"/>
            <a:ext cx="4005420"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Cổ tích</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6302349" y="5508153"/>
            <a:ext cx="5558588"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Truyện cười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Rectangle 10"/>
          <p:cNvSpPr/>
          <p:nvPr/>
        </p:nvSpPr>
        <p:spPr>
          <a:xfrm>
            <a:off x="702819" y="5507026"/>
            <a:ext cx="4348257"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Ngụ ngôn</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5813C06D-095B-47F6-A0A3-B1A0FDFCEB99}"/>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90335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1379" y="1786569"/>
            <a:ext cx="7766265" cy="1353264"/>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dirty="0" err="1" smtClean="0">
                <a:effectLst/>
                <a:latin typeface="Times New Roman" pitchFamily="18" charset="0"/>
                <a:cs typeface="Times New Roman" pitchFamily="18" charset="0"/>
              </a:rPr>
              <a:t>Văn</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bản</a:t>
            </a:r>
            <a:r>
              <a:rPr lang="en-US" dirty="0" smtClean="0">
                <a:effectLst/>
                <a:latin typeface="Times New Roman" pitchFamily="18" charset="0"/>
                <a:cs typeface="Times New Roman" pitchFamily="18" charset="0"/>
              </a:rPr>
              <a:t> </a:t>
            </a:r>
            <a:r>
              <a:rPr lang="en-US" i="1" dirty="0" smtClean="0">
                <a:effectLst/>
                <a:latin typeface="Times New Roman" pitchFamily="18" charset="0"/>
                <a:cs typeface="Times New Roman" pitchFamily="18" charset="0"/>
              </a:rPr>
              <a:t>“</a:t>
            </a:r>
            <a:r>
              <a:rPr lang="en-US" i="1" dirty="0" err="1" smtClean="0">
                <a:effectLst/>
                <a:latin typeface="Times New Roman" pitchFamily="18" charset="0"/>
                <a:cs typeface="Times New Roman" pitchFamily="18" charset="0"/>
              </a:rPr>
              <a:t>Đấu</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tranh</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cho</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một</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thế</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giới</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hòa</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bình</a:t>
            </a:r>
            <a:r>
              <a:rPr lang="en-US" i="1"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của</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tác</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giả</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nào</a:t>
            </a:r>
            <a:r>
              <a:rPr lang="en-US" dirty="0" smtClean="0">
                <a:effectLst/>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5" name="Rectangle 4"/>
          <p:cNvSpPr/>
          <p:nvPr/>
        </p:nvSpPr>
        <p:spPr>
          <a:xfrm>
            <a:off x="512824" y="4160840"/>
            <a:ext cx="4788557"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Mayakovsky</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6" name="Rectangle 5"/>
          <p:cNvSpPr/>
          <p:nvPr/>
        </p:nvSpPr>
        <p:spPr>
          <a:xfrm>
            <a:off x="5630682" y="4154841"/>
            <a:ext cx="6534151"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Sholokhov</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7" name="Rectangle 6"/>
          <p:cNvSpPr/>
          <p:nvPr/>
        </p:nvSpPr>
        <p:spPr>
          <a:xfrm>
            <a:off x="6442907" y="5531629"/>
            <a:ext cx="4765074"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Chekhov</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8" name="Rectangle 7"/>
          <p:cNvSpPr/>
          <p:nvPr/>
        </p:nvSpPr>
        <p:spPr>
          <a:xfrm>
            <a:off x="351626" y="5618315"/>
            <a:ext cx="4949755" cy="860821"/>
          </a:xfrm>
          <a:prstGeom prst="rect">
            <a:avLst/>
          </a:prstGeom>
          <a:noFill/>
        </p:spPr>
        <p:txBody>
          <a:bodyPr wrap="square" lIns="120975" tIns="60488" rIns="120975" bIns="60488" rtlCol="0">
            <a:spAutoFit/>
          </a:bodyPr>
          <a:lstStyle/>
          <a:p>
            <a:pPr algn="ctr"/>
            <a:r>
              <a:rPr lang="en-US" sz="4800" b="1" dirty="0" smtClean="0">
                <a:solidFill>
                  <a:srgbClr val="002060"/>
                </a:solidFill>
                <a:effectLst>
                  <a:outerShdw blurRad="38100" dist="38100" dir="2700000" algn="tl">
                    <a:srgbClr val="000000">
                      <a:alpha val="43137"/>
                    </a:srgbClr>
                  </a:outerShdw>
                </a:effectLst>
                <a:latin typeface="UTM Swiss Condensed" panose="02000500000000000000" pitchFamily="2" charset="0"/>
              </a:rPr>
              <a:t>Marquez</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11" name="TextBox 10"/>
          <p:cNvSpPr txBox="1"/>
          <p:nvPr/>
        </p:nvSpPr>
        <p:spPr>
          <a:xfrm>
            <a:off x="779995"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1</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752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446550"/>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400" dirty="0" err="1">
                <a:effectLst/>
                <a:latin typeface="Times New Roman" pitchFamily="18" charset="0"/>
                <a:cs typeface="Times New Roman" pitchFamily="18" charset="0"/>
              </a:rPr>
              <a:t>Người</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Châu</a:t>
            </a:r>
            <a:r>
              <a:rPr lang="en-US" sz="4400" dirty="0">
                <a:effectLst/>
                <a:latin typeface="Times New Roman" pitchFamily="18" charset="0"/>
                <a:cs typeface="Times New Roman" pitchFamily="18" charset="0"/>
              </a:rPr>
              <a:t> Á </a:t>
            </a:r>
            <a:r>
              <a:rPr lang="en-US" sz="4400" dirty="0" err="1">
                <a:effectLst/>
                <a:latin typeface="Times New Roman" pitchFamily="18" charset="0"/>
                <a:cs typeface="Times New Roman" pitchFamily="18" charset="0"/>
              </a:rPr>
              <a:t>đầu</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tiên</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đạt</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giải</a:t>
            </a:r>
            <a:r>
              <a:rPr lang="en-US" sz="4400" dirty="0">
                <a:effectLst/>
                <a:latin typeface="Times New Roman" pitchFamily="18" charset="0"/>
                <a:cs typeface="Times New Roman" pitchFamily="18" charset="0"/>
              </a:rPr>
              <a:t> Nobel </a:t>
            </a:r>
            <a:r>
              <a:rPr lang="en-US" sz="4400" dirty="0" err="1">
                <a:effectLst/>
                <a:latin typeface="Times New Roman" pitchFamily="18" charset="0"/>
                <a:cs typeface="Times New Roman" pitchFamily="18" charset="0"/>
              </a:rPr>
              <a:t>văn</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học</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là</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ai</a:t>
            </a:r>
            <a:r>
              <a:rPr lang="en-US" sz="4400" dirty="0">
                <a:effectLst/>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Rectangle 4"/>
          <p:cNvSpPr/>
          <p:nvPr/>
        </p:nvSpPr>
        <p:spPr>
          <a:xfrm>
            <a:off x="1730070" y="4172638"/>
            <a:ext cx="5790737" cy="799266"/>
          </a:xfrm>
          <a:prstGeom prst="rect">
            <a:avLst/>
          </a:prstGeom>
          <a:noFill/>
        </p:spPr>
        <p:txBody>
          <a:bodyPr wrap="square" lIns="120975" tIns="60488" rIns="120975" bIns="60488" rtlCol="0">
            <a:spAutoFit/>
          </a:bodyPr>
          <a:lstStyle/>
          <a:p>
            <a:pPr algn="just"/>
            <a:r>
              <a:rPr lang="en-US" sz="44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Tago</a:t>
            </a:r>
            <a:endParaRPr lang="en-US" sz="44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40964"/>
            <a:ext cx="4857180" cy="676155"/>
          </a:xfrm>
          <a:prstGeom prst="rect">
            <a:avLst/>
          </a:prstGeom>
          <a:noFill/>
        </p:spPr>
        <p:txBody>
          <a:bodyPr wrap="square" lIns="120975" tIns="60488" rIns="120975" bIns="60488" rtlCol="0">
            <a:spAutoFit/>
          </a:bodyPr>
          <a:lstStyle/>
          <a:p>
            <a:pPr algn="ctr"/>
            <a:r>
              <a:rPr lang="en-US" sz="36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Yukawa Hideki</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602806"/>
            <a:ext cx="4697069" cy="676155"/>
          </a:xfrm>
          <a:prstGeom prst="rect">
            <a:avLst/>
          </a:prstGeom>
          <a:noFill/>
        </p:spPr>
        <p:txBody>
          <a:bodyPr wrap="square" lIns="120975" tIns="60488" rIns="120975" bIns="60488" rtlCol="0">
            <a:spAutoFit/>
          </a:bodyPr>
          <a:lstStyle/>
          <a:p>
            <a:pPr algn="ctr"/>
            <a:r>
              <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Mạc Ngôn</a:t>
            </a:r>
          </a:p>
        </p:txBody>
      </p:sp>
      <p:sp>
        <p:nvSpPr>
          <p:cNvPr id="8" name="Rectangle 7"/>
          <p:cNvSpPr/>
          <p:nvPr/>
        </p:nvSpPr>
        <p:spPr>
          <a:xfrm>
            <a:off x="267360" y="5602806"/>
            <a:ext cx="4697069" cy="676155"/>
          </a:xfrm>
          <a:prstGeom prst="rect">
            <a:avLst/>
          </a:prstGeom>
          <a:noFill/>
        </p:spPr>
        <p:txBody>
          <a:bodyPr wrap="square" lIns="120975" tIns="60488" rIns="120975" bIns="60488" rtlCol="0">
            <a:spAutoFit/>
          </a:bodyPr>
          <a:lstStyle/>
          <a:p>
            <a:pPr algn="ctr"/>
            <a:r>
              <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Esaki Reona</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2</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0107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8454" y="1978118"/>
            <a:ext cx="8316532" cy="7694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pPr algn="just"/>
            <a:r>
              <a:rPr lang="it-IT" sz="4400" dirty="0" smtClean="0">
                <a:latin typeface="Times New Roman" pitchFamily="18" charset="0"/>
                <a:cs typeface="Times New Roman" pitchFamily="18" charset="0"/>
              </a:rPr>
              <a:t>Mục đích của truyện cười là gì?</a:t>
            </a:r>
            <a:endParaRPr lang="en-US" sz="4400" dirty="0">
              <a:latin typeface="Times New Roman" pitchFamily="18" charset="0"/>
              <a:cs typeface="Times New Roman" pitchFamily="18" charset="0"/>
            </a:endParaRPr>
          </a:p>
        </p:txBody>
      </p:sp>
      <p:sp>
        <p:nvSpPr>
          <p:cNvPr id="5" name="Rectangle 4"/>
          <p:cNvSpPr/>
          <p:nvPr/>
        </p:nvSpPr>
        <p:spPr>
          <a:xfrm>
            <a:off x="580348" y="4106761"/>
            <a:ext cx="4999476"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Nói ngụ ý bóng gió để châm biếm</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557025" y="4096536"/>
            <a:ext cx="4824622"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Khuyên nhủ, răn dạy con người</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931607" y="5441248"/>
            <a:ext cx="4343683"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Gây cười để mua vui hoặc phê phán</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694562" y="5498195"/>
            <a:ext cx="4925543"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Rút ra bài học kinh nghiệm</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88179" y="170193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1</a:t>
            </a:r>
            <a:r>
              <a:rPr lang="en-US" dirty="0"/>
              <a:t>3</a:t>
            </a:r>
          </a:p>
        </p:txBody>
      </p:sp>
      <p:pic>
        <p:nvPicPr>
          <p:cNvPr id="12" name="Picture 11" descr="A close up of a logo&#10;&#10;Description generated with high confidence">
            <a:extLst>
              <a:ext uri="{FF2B5EF4-FFF2-40B4-BE49-F238E27FC236}">
                <a16:creationId xmlns="" xmlns:a16="http://schemas.microsoft.com/office/drawing/2014/main" id="{F8154488-45F3-4660-9796-67E78CADC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6B7C3B7B-95FA-4C7C-868C-274F061C1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1C30C102-46F1-477B-BE47-353DC5DCB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64E9D7F-71D2-4A63-A3F7-9EE6DC441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57D925CE-8554-4902-92DA-AA9107D17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F043AC7-079F-4AB0-86A4-A4807725A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 xmlns:a16="http://schemas.microsoft.com/office/drawing/2014/main" id="{70164FF7-986F-4BE6-8673-72BBC12E2AC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d</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27154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6" presetClass="emph" presetSubtype="0" fill="hold" grpId="1" nodeType="withEffect">
                                  <p:stCondLst>
                                    <p:cond delay="0"/>
                                  </p:stCondLst>
                                  <p:iterate type="lt">
                                    <p:tmPct val="4000"/>
                                  </p:iterate>
                                  <p:childTnLst>
                                    <p:set>
                                      <p:cBhvr override="childStyle">
                                        <p:cTn id="43" dur="1500" fill="hold"/>
                                        <p:tgtEl>
                                          <p:spTgt spid="7"/>
                                        </p:tgtEl>
                                        <p:attrNameLst>
                                          <p:attrName>style.color</p:attrName>
                                        </p:attrNameLst>
                                      </p:cBhvr>
                                      <p:to>
                                        <p:clrVal>
                                          <a:srgbClr val="FF0000"/>
                                        </p:clrVal>
                                      </p:to>
                                    </p:set>
                                    <p:set>
                                      <p:cBhvr>
                                        <p:cTn id="44" dur="1500" fill="hold"/>
                                        <p:tgtEl>
                                          <p:spTgt spid="7"/>
                                        </p:tgtEl>
                                        <p:attrNameLst>
                                          <p:attrName>fillcolor</p:attrName>
                                        </p:attrNameLst>
                                      </p:cBhvr>
                                      <p:to>
                                        <p:clrVal>
                                          <a:srgbClr val="FF0000"/>
                                        </p:clrVal>
                                      </p:to>
                                    </p:set>
                                    <p:set>
                                      <p:cBhvr>
                                        <p:cTn id="45" dur="1500" fill="hold"/>
                                        <p:tgtEl>
                                          <p:spTgt spid="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563" y="1883074"/>
            <a:ext cx="8158149" cy="1353264"/>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dirty="0" smtClean="0">
                <a:latin typeface="Times New Roman" charset="0"/>
                <a:ea typeface="Times New Roman" charset="0"/>
                <a:cs typeface="Times New Roman" charset="0"/>
              </a:rPr>
              <a:t>Andersen </a:t>
            </a:r>
            <a:r>
              <a:rPr lang="en-US" dirty="0" err="1" smtClean="0">
                <a:latin typeface="Times New Roman" charset="0"/>
                <a:ea typeface="Times New Roman" charset="0"/>
                <a:cs typeface="Times New Roman" charset="0"/>
              </a:rPr>
              <a:t>là</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nhà</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văn</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nước</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nào</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
        <p:nvSpPr>
          <p:cNvPr id="5" name="Rectangle 4"/>
          <p:cNvSpPr/>
          <p:nvPr/>
        </p:nvSpPr>
        <p:spPr>
          <a:xfrm>
            <a:off x="610401" y="4172951"/>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Pháp</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733351" y="4172951"/>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Đan</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Mạch</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50556" y="5470987"/>
            <a:ext cx="476952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Nga</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495769" y="5557804"/>
            <a:ext cx="467061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Mĩ</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92688"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4</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5F2D18B2-9CE0-4027-9CD9-6D0927400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173E338A-DE2E-4E55-9AC4-1691D5A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129A85B-FD45-4EF0-8F07-962725B07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EDACAD2F-3AA7-4056-8EE8-9682EC58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03659FEB-43D1-42B9-B991-B9683B4C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3FA478E-EC09-4CF3-A2E3-B84FFB7E1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EFE6B502-1960-4944-A542-0CD054DCBD00}"/>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270003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5763" y="1814613"/>
            <a:ext cx="8300333" cy="1476374"/>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4400" i="1" dirty="0" smtClean="0">
                <a:effectLst/>
                <a:latin typeface="Times New Roman" pitchFamily="18" charset="0"/>
                <a:cs typeface="Times New Roman" pitchFamily="18" charset="0"/>
              </a:rPr>
              <a:t>“</a:t>
            </a:r>
            <a:r>
              <a:rPr lang="en-US" sz="4400" i="1" dirty="0" err="1" smtClean="0">
                <a:effectLst/>
                <a:latin typeface="Times New Roman" pitchFamily="18" charset="0"/>
                <a:cs typeface="Times New Roman" pitchFamily="18" charset="0"/>
              </a:rPr>
              <a:t>Tức</a:t>
            </a:r>
            <a:r>
              <a:rPr lang="en-US" sz="4400" i="1" dirty="0" smtClean="0">
                <a:effectLst/>
                <a:latin typeface="Times New Roman" pitchFamily="18" charset="0"/>
                <a:cs typeface="Times New Roman" pitchFamily="18" charset="0"/>
              </a:rPr>
              <a:t> </a:t>
            </a:r>
            <a:r>
              <a:rPr lang="en-US" sz="4400" i="1" dirty="0" err="1" smtClean="0">
                <a:effectLst/>
                <a:latin typeface="Times New Roman" pitchFamily="18" charset="0"/>
                <a:cs typeface="Times New Roman" pitchFamily="18" charset="0"/>
              </a:rPr>
              <a:t>nước</a:t>
            </a:r>
            <a:r>
              <a:rPr lang="en-US" sz="4400" i="1" dirty="0" smtClean="0">
                <a:effectLst/>
                <a:latin typeface="Times New Roman" pitchFamily="18" charset="0"/>
                <a:cs typeface="Times New Roman" pitchFamily="18" charset="0"/>
              </a:rPr>
              <a:t> </a:t>
            </a:r>
            <a:r>
              <a:rPr lang="en-US" sz="4400" i="1" dirty="0" err="1" smtClean="0">
                <a:effectLst/>
                <a:latin typeface="Times New Roman" pitchFamily="18" charset="0"/>
                <a:cs typeface="Times New Roman" pitchFamily="18" charset="0"/>
              </a:rPr>
              <a:t>vỡ</a:t>
            </a:r>
            <a:r>
              <a:rPr lang="en-US" sz="4400" i="1" dirty="0" smtClean="0">
                <a:effectLst/>
                <a:latin typeface="Times New Roman" pitchFamily="18" charset="0"/>
                <a:cs typeface="Times New Roman" pitchFamily="18" charset="0"/>
              </a:rPr>
              <a:t> </a:t>
            </a:r>
            <a:r>
              <a:rPr lang="en-US" sz="4400" i="1" dirty="0" err="1" smtClean="0">
                <a:effectLst/>
                <a:latin typeface="Times New Roman" pitchFamily="18" charset="0"/>
                <a:cs typeface="Times New Roman" pitchFamily="18" charset="0"/>
              </a:rPr>
              <a:t>bờ</a:t>
            </a:r>
            <a:r>
              <a:rPr lang="en-US" sz="4400" i="1"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được</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trích</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từ</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tác</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phẩm</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nào</a:t>
            </a:r>
            <a:r>
              <a:rPr lang="en-US" sz="4400" dirty="0" smtClean="0">
                <a:effectLst/>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Rectangle 4"/>
          <p:cNvSpPr/>
          <p:nvPr/>
        </p:nvSpPr>
        <p:spPr>
          <a:xfrm>
            <a:off x="705725" y="4217491"/>
            <a:ext cx="4788557"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Làng</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5857835" y="4168664"/>
            <a:ext cx="6534151"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Lão</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Hạc</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72604" y="5538306"/>
            <a:ext cx="4765074"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Vợ</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nhặt</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544527" y="5570755"/>
            <a:ext cx="4949755"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đèn</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79995"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5</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89739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569660"/>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800" dirty="0" err="1" smtClean="0">
                <a:effectLst/>
                <a:latin typeface="Times New Roman" pitchFamily="18" charset="0"/>
                <a:cs typeface="Times New Roman" pitchFamily="18" charset="0"/>
              </a:rPr>
              <a:t>Câu</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nào</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sau</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đây</a:t>
            </a:r>
            <a:r>
              <a:rPr lang="en-US" sz="48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không</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phải</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thành</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ngữ</a:t>
            </a:r>
            <a:r>
              <a:rPr lang="en-US" sz="4800" dirty="0" smtClean="0">
                <a:effectLst/>
                <a:latin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sp>
        <p:nvSpPr>
          <p:cNvPr id="5" name="Rectangle 4"/>
          <p:cNvSpPr/>
          <p:nvPr/>
        </p:nvSpPr>
        <p:spPr>
          <a:xfrm>
            <a:off x="981867" y="4179408"/>
            <a:ext cx="5790737" cy="676155"/>
          </a:xfrm>
          <a:prstGeom prst="rect">
            <a:avLst/>
          </a:prstGeom>
          <a:noFill/>
        </p:spPr>
        <p:txBody>
          <a:bodyPr wrap="square" lIns="120975" tIns="60488" rIns="120975" bIns="60488" rtlCol="0">
            <a:spAutoFit/>
          </a:bodyPr>
          <a:lstStyle/>
          <a:p>
            <a:pPr algn="just"/>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Của</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người</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phúc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ta</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12401"/>
            <a:ext cx="4857180"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Vắt</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cổ</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chày</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ra</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nước</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517462"/>
            <a:ext cx="4697069" cy="676155"/>
          </a:xfrm>
          <a:prstGeom prst="rect">
            <a:avLst/>
          </a:prstGeom>
          <a:noFill/>
        </p:spPr>
        <p:txBody>
          <a:bodyPr wrap="square" lIns="120975" tIns="60488" rIns="120975" bIns="60488" rtlCol="0">
            <a:spAutoFit/>
          </a:bodyPr>
          <a:lstStyle/>
          <a:p>
            <a:pPr algn="ct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An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cư</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lạc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nghiệp</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767232" y="5554038"/>
            <a:ext cx="4697069"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Gạn</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đục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khơi</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trong</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6</a:t>
            </a:r>
            <a:endParaRPr lang="vi-VN" dirty="0" smtClean="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6756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632826" y="3906725"/>
            <a:ext cx="6781800" cy="1754326"/>
          </a:xfrm>
          <a:prstGeom prst="rect">
            <a:avLst/>
          </a:prstGeom>
          <a:noFill/>
        </p:spPr>
        <p:txBody>
          <a:bodyPr wrap="square" rtlCol="0">
            <a:spAutoFit/>
          </a:bodyPr>
          <a:lstStyle/>
          <a:p>
            <a:pPr algn="ctr"/>
            <a:r>
              <a:rPr lang="en-US" sz="3600" b="1" dirty="0" err="1" smtClean="0">
                <a:solidFill>
                  <a:prstClr val="black"/>
                </a:solidFill>
                <a:latin typeface="Times New Roman" pitchFamily="18" charset="0"/>
                <a:cs typeface="Times New Roman" pitchFamily="18" charset="0"/>
              </a:rPr>
              <a:t>Nguyễn Du viết “Truyện Kiều” mượn cốt truyện từ tác phẩm nào của Trung Quốc?</a:t>
            </a:r>
            <a:endParaRPr lang="en-US" sz="3600" b="1" dirty="0">
              <a:solidFill>
                <a:prstClr val="black"/>
              </a:solidFill>
              <a:latin typeface="Times New Roman" pitchFamily="18" charset="0"/>
              <a:cs typeface="Times New Roman" pitchFamily="18" charset="0"/>
            </a:endParaRPr>
          </a:p>
        </p:txBody>
      </p:sp>
      <p:sp>
        <p:nvSpPr>
          <p:cNvPr id="20" name="TextBox 19"/>
          <p:cNvSpPr txBox="1"/>
          <p:nvPr/>
        </p:nvSpPr>
        <p:spPr>
          <a:xfrm>
            <a:off x="3358027" y="4368390"/>
            <a:ext cx="6781800" cy="830997"/>
          </a:xfrm>
          <a:prstGeom prst="rect">
            <a:avLst/>
          </a:prstGeom>
          <a:noFill/>
        </p:spPr>
        <p:txBody>
          <a:bodyPr wrap="square" rtlCol="0">
            <a:spAutoFit/>
          </a:bodyPr>
          <a:lstStyle/>
          <a:p>
            <a:pPr algn="just"/>
            <a:r>
              <a:rPr lang="en-US" sz="4800" b="1" dirty="0">
                <a:solidFill>
                  <a:prstClr val="black"/>
                </a:solidFill>
                <a:latin typeface="Times New Roman" pitchFamily="18" charset="0"/>
                <a:cs typeface="Times New Roman" pitchFamily="18" charset="0"/>
              </a:rPr>
              <a:t>Kim Vân Kiều Truyện</a:t>
            </a: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17</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6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8" name="Picture 47" descr="A close up of a logo&#10;&#10;Description generated with high confidence">
            <a:extLst>
              <a:ext uri="{FF2B5EF4-FFF2-40B4-BE49-F238E27FC236}">
                <a16:creationId xmlns:a16="http://schemas.microsoft.com/office/drawing/2014/main" xmlns="" id="{FFEA27A9-76F6-4656-B167-5E77C4A0B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0773" y="161630"/>
            <a:ext cx="1452120" cy="1466641"/>
          </a:xfrm>
          <a:prstGeom prst="rect">
            <a:avLst/>
          </a:prstGeom>
        </p:spPr>
      </p:pic>
      <p:pic>
        <p:nvPicPr>
          <p:cNvPr id="35" name="Picture 34" descr="A picture containing fireworks, outdoor object&#10;&#10;Description generated with very high confidence">
            <a:extLst>
              <a:ext uri="{FF2B5EF4-FFF2-40B4-BE49-F238E27FC236}">
                <a16:creationId xmlns:a16="http://schemas.microsoft.com/office/drawing/2014/main" xmlns="" id="{7E834B89-3EE9-461A-8C62-FB71CB9C0F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7427" y="553587"/>
            <a:ext cx="3318812" cy="649479"/>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xmlns="" id="{03536C55-A89E-4706-AAA3-917942EA6E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10305027" y="380065"/>
            <a:ext cx="763614" cy="921095"/>
          </a:xfrm>
          <a:prstGeom prst="rect">
            <a:avLst/>
          </a:prstGeom>
        </p:spPr>
      </p:pic>
      <p:sp>
        <p:nvSpPr>
          <p:cNvPr id="31" name="Rectangle 30">
            <a:extLst>
              <a:ext uri="{FF2B5EF4-FFF2-40B4-BE49-F238E27FC236}">
                <a16:creationId xmlns:a16="http://schemas.microsoft.com/office/drawing/2014/main" xmlns="" id="{8A3A73AF-FC97-47E8-B778-381D602155B0}"/>
              </a:ext>
            </a:extLst>
          </p:cNvPr>
          <p:cNvSpPr/>
          <p:nvPr/>
        </p:nvSpPr>
        <p:spPr>
          <a:xfrm>
            <a:off x="3348955" y="101719"/>
            <a:ext cx="5349542" cy="1754326"/>
          </a:xfrm>
          <a:prstGeom prst="rect">
            <a:avLst/>
          </a:prstGeom>
          <a:noFill/>
        </p:spPr>
        <p:txBody>
          <a:bodyPr wrap="none" lIns="91440" tIns="45720" rIns="91440" bIns="45720">
            <a:spAutoFit/>
          </a:bodyPr>
          <a:lstStyle/>
          <a:p>
            <a:pPr algn="ctr"/>
            <a:r>
              <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Rung </a:t>
            </a:r>
          </a:p>
          <a:p>
            <a:pPr algn="ct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Chuông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vàng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r>
              <a:rPr lang="en-US" sz="5400" dirty="0" smtClean="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2020</a:t>
            </a:r>
            <a:endPar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endParaRPr>
          </a:p>
        </p:txBody>
      </p:sp>
      <p:pic>
        <p:nvPicPr>
          <p:cNvPr id="50" name="Picture 49" descr="A close up of a flower&#10;&#10;Description generated with high confidence">
            <a:extLst>
              <a:ext uri="{FF2B5EF4-FFF2-40B4-BE49-F238E27FC236}">
                <a16:creationId xmlns:a16="http://schemas.microsoft.com/office/drawing/2014/main" xmlns="" id="{FA7AD812-5031-4CD8-ACFA-0CA73429AF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3501" y="108122"/>
            <a:ext cx="983792" cy="983792"/>
          </a:xfrm>
          <a:prstGeom prst="rect">
            <a:avLst/>
          </a:prstGeom>
        </p:spPr>
      </p:pic>
      <p:pic>
        <p:nvPicPr>
          <p:cNvPr id="51" name="Picture 50"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0374" y="107293"/>
            <a:ext cx="983792" cy="983792"/>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43D39914-A70A-4DE9-A6DB-F83AE6423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723" y="107293"/>
            <a:ext cx="1452120" cy="1466641"/>
          </a:xfrm>
          <a:prstGeom prst="rect">
            <a:avLst/>
          </a:prstGeom>
        </p:spPr>
      </p:pic>
      <p:pic>
        <p:nvPicPr>
          <p:cNvPr id="15" name="Picture 14" descr="A picture containing fireworks, outdoor object&#10;&#10;Description generated with very high confidence">
            <a:extLst>
              <a:ext uri="{FF2B5EF4-FFF2-40B4-BE49-F238E27FC236}">
                <a16:creationId xmlns:a16="http://schemas.microsoft.com/office/drawing/2014/main" xmlns="" id="{598AC408-CEB0-4D42-91BD-7AA80D30D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623" y="553586"/>
            <a:ext cx="3318812" cy="649479"/>
          </a:xfrm>
          <a:prstGeom prst="rect">
            <a:avLst/>
          </a:prstGeom>
        </p:spPr>
      </p:pic>
      <p:pic>
        <p:nvPicPr>
          <p:cNvPr id="13" name="Picture 12" descr="A close up of a logo&#10;&#10;Description generated with high confidence">
            <a:extLst>
              <a:ext uri="{FF2B5EF4-FFF2-40B4-BE49-F238E27FC236}">
                <a16:creationId xmlns:a16="http://schemas.microsoft.com/office/drawing/2014/main" xmlns="" id="{B79E521D-690E-42EF-8FB8-C3DB0EE491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1076032" y="389712"/>
            <a:ext cx="763614" cy="921095"/>
          </a:xfrm>
          <a:prstGeom prst="rect">
            <a:avLst/>
          </a:prstGeom>
        </p:spPr>
      </p:pic>
      <p:grpSp>
        <p:nvGrpSpPr>
          <p:cNvPr id="16" name="Group 15">
            <a:extLst>
              <a:ext uri="{FF2B5EF4-FFF2-40B4-BE49-F238E27FC236}">
                <a16:creationId xmlns:a16="http://schemas.microsoft.com/office/drawing/2014/main" xmlns="" id="{40D38D9B-8ADC-47F5-A1BE-99726FEDD361}"/>
              </a:ext>
            </a:extLst>
          </p:cNvPr>
          <p:cNvGrpSpPr/>
          <p:nvPr/>
        </p:nvGrpSpPr>
        <p:grpSpPr>
          <a:xfrm>
            <a:off x="3529723" y="1818120"/>
            <a:ext cx="4988006" cy="891826"/>
            <a:chOff x="3384255" y="434502"/>
            <a:chExt cx="5378745" cy="937098"/>
          </a:xfrm>
        </p:grpSpPr>
        <p:sp>
          <p:nvSpPr>
            <p:cNvPr id="17" name="AutoShape 1080">
              <a:extLst>
                <a:ext uri="{FF2B5EF4-FFF2-40B4-BE49-F238E27FC236}">
                  <a16:creationId xmlns:a16="http://schemas.microsoft.com/office/drawing/2014/main" xmlns="" id="{95C17850-31E1-4DB7-9097-6FF7E4A1FC52}"/>
                </a:ext>
              </a:extLst>
            </p:cNvPr>
            <p:cNvSpPr>
              <a:spLocks noChangeArrowheads="1"/>
            </p:cNvSpPr>
            <p:nvPr/>
          </p:nvSpPr>
          <p:spPr bwMode="auto">
            <a:xfrm rot="16200000" flipH="1">
              <a:off x="4560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8" name="AutoShape 1080">
              <a:extLst>
                <a:ext uri="{FF2B5EF4-FFF2-40B4-BE49-F238E27FC236}">
                  <a16:creationId xmlns:a16="http://schemas.microsoft.com/office/drawing/2014/main" xmlns="" id="{CB968FF3-5A76-46EF-BA96-7590C87E3660}"/>
                </a:ext>
              </a:extLst>
            </p:cNvPr>
            <p:cNvSpPr>
              <a:spLocks noChangeArrowheads="1"/>
            </p:cNvSpPr>
            <p:nvPr/>
          </p:nvSpPr>
          <p:spPr bwMode="auto">
            <a:xfrm rot="16200000" flipH="1">
              <a:off x="7227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nvGrpSpPr>
            <p:cNvPr id="19" name="Group 972">
              <a:extLst>
                <a:ext uri="{FF2B5EF4-FFF2-40B4-BE49-F238E27FC236}">
                  <a16:creationId xmlns:a16="http://schemas.microsoft.com/office/drawing/2014/main" xmlns="" id="{A7996450-D625-4059-BF47-D507E48B270D}"/>
                </a:ext>
              </a:extLst>
            </p:cNvPr>
            <p:cNvGrpSpPr>
              <a:grpSpLocks/>
            </p:cNvGrpSpPr>
            <p:nvPr/>
          </p:nvGrpSpPr>
          <p:grpSpPr bwMode="auto">
            <a:xfrm>
              <a:off x="3384255" y="434502"/>
              <a:ext cx="5378745" cy="708498"/>
              <a:chOff x="816" y="1350"/>
              <a:chExt cx="4128" cy="626"/>
            </a:xfrm>
          </p:grpSpPr>
          <p:sp>
            <p:nvSpPr>
              <p:cNvPr id="20" name="Rectangle 973">
                <a:extLst>
                  <a:ext uri="{FF2B5EF4-FFF2-40B4-BE49-F238E27FC236}">
                    <a16:creationId xmlns:a16="http://schemas.microsoft.com/office/drawing/2014/main" xmlns="" id="{47B51330-9829-4511-8731-A478CE7D2CBE}"/>
                  </a:ext>
                </a:extLst>
              </p:cNvPr>
              <p:cNvSpPr>
                <a:spLocks noChangeArrowheads="1"/>
              </p:cNvSpPr>
              <p:nvPr/>
            </p:nvSpPr>
            <p:spPr bwMode="auto">
              <a:xfrm>
                <a:off x="963" y="1443"/>
                <a:ext cx="3834" cy="501"/>
              </a:xfrm>
              <a:prstGeom prst="rect">
                <a:avLst/>
              </a:prstGeom>
              <a:gradFill flip="none" rotWithShape="1">
                <a:gsLst>
                  <a:gs pos="0">
                    <a:srgbClr val="C00000">
                      <a:shade val="30000"/>
                      <a:satMod val="115000"/>
                    </a:srgbClr>
                  </a:gs>
                  <a:gs pos="50000">
                    <a:srgbClr val="800000"/>
                  </a:gs>
                  <a:gs pos="100000">
                    <a:srgbClr val="C00000">
                      <a:shade val="100000"/>
                      <a:satMod val="115000"/>
                    </a:srgbClr>
                  </a:gs>
                </a:gsLst>
                <a:path path="circle">
                  <a:fillToRect l="50000" t="50000" r="50000" b="50000"/>
                </a:path>
                <a:tileRect/>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effectLst>
                      <a:glow rad="228600">
                        <a:schemeClr val="accent5">
                          <a:satMod val="175000"/>
                          <a:alpha val="40000"/>
                        </a:schemeClr>
                      </a:glow>
                    </a:effectLst>
                    <a:latin typeface="UTM Brewers KT" panose="02040603050506020204" pitchFamily="18" charset="0"/>
                  </a:rPr>
                  <a:t>RUNG CHUÔNG</a:t>
                </a:r>
                <a:endParaRPr lang="en-US" sz="2400" b="1" dirty="0">
                  <a:solidFill>
                    <a:schemeClr val="bg1"/>
                  </a:solidFill>
                  <a:effectLst>
                    <a:glow rad="228600">
                      <a:schemeClr val="accent5">
                        <a:satMod val="175000"/>
                        <a:alpha val="40000"/>
                      </a:schemeClr>
                    </a:glow>
                  </a:effectLst>
                  <a:latin typeface="UTM Brewers KT" panose="02040603050506020204" pitchFamily="18" charset="0"/>
                </a:endParaRPr>
              </a:p>
            </p:txBody>
          </p:sp>
          <p:grpSp>
            <p:nvGrpSpPr>
              <p:cNvPr id="21" name="Group 974">
                <a:extLst>
                  <a:ext uri="{FF2B5EF4-FFF2-40B4-BE49-F238E27FC236}">
                    <a16:creationId xmlns:a16="http://schemas.microsoft.com/office/drawing/2014/main" xmlns="" id="{77FC4919-1141-4517-90AB-EC4DB0743814}"/>
                  </a:ext>
                </a:extLst>
              </p:cNvPr>
              <p:cNvGrpSpPr>
                <a:grpSpLocks/>
              </p:cNvGrpSpPr>
              <p:nvPr/>
            </p:nvGrpSpPr>
            <p:grpSpPr bwMode="auto">
              <a:xfrm>
                <a:off x="864" y="1350"/>
                <a:ext cx="4032" cy="618"/>
                <a:chOff x="240" y="547"/>
                <a:chExt cx="3888" cy="509"/>
              </a:xfrm>
            </p:grpSpPr>
            <p:sp>
              <p:nvSpPr>
                <p:cNvPr id="32" name="AutoShape 975">
                  <a:extLst>
                    <a:ext uri="{FF2B5EF4-FFF2-40B4-BE49-F238E27FC236}">
                      <a16:creationId xmlns:a16="http://schemas.microsoft.com/office/drawing/2014/main" xmlns="" id="{FBC3BCB7-4CF1-4A4A-99A6-11BCDC00F896}"/>
                    </a:ext>
                  </a:extLst>
                </p:cNvPr>
                <p:cNvSpPr>
                  <a:spLocks noChangeArrowheads="1"/>
                </p:cNvSpPr>
                <p:nvPr/>
              </p:nvSpPr>
              <p:spPr bwMode="auto">
                <a:xfrm rot="16200000">
                  <a:off x="3856"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976">
                  <a:extLst>
                    <a:ext uri="{FF2B5EF4-FFF2-40B4-BE49-F238E27FC236}">
                      <a16:creationId xmlns:a16="http://schemas.microsoft.com/office/drawing/2014/main" xmlns="" id="{FF360385-2F75-4195-A204-6814F09AA373}"/>
                    </a:ext>
                  </a:extLst>
                </p:cNvPr>
                <p:cNvSpPr>
                  <a:spLocks noChangeArrowheads="1"/>
                </p:cNvSpPr>
                <p:nvPr/>
              </p:nvSpPr>
              <p:spPr bwMode="auto">
                <a:xfrm rot="5400000">
                  <a:off x="112"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977">
                  <a:extLst>
                    <a:ext uri="{FF2B5EF4-FFF2-40B4-BE49-F238E27FC236}">
                      <a16:creationId xmlns:a16="http://schemas.microsoft.com/office/drawing/2014/main" xmlns="" id="{D16AAED2-B084-480E-A63A-5D1A29BE30B5}"/>
                    </a:ext>
                  </a:extLst>
                </p:cNvPr>
                <p:cNvSpPr>
                  <a:spLocks noChangeArrowheads="1"/>
                </p:cNvSpPr>
                <p:nvPr/>
              </p:nvSpPr>
              <p:spPr bwMode="auto">
                <a:xfrm>
                  <a:off x="240" y="576"/>
                  <a:ext cx="3888" cy="73"/>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978">
                  <a:extLst>
                    <a:ext uri="{FF2B5EF4-FFF2-40B4-BE49-F238E27FC236}">
                      <a16:creationId xmlns:a16="http://schemas.microsoft.com/office/drawing/2014/main" xmlns="" id="{ABB09534-BCD1-4F13-8585-F4689E9C5B5F}"/>
                    </a:ext>
                  </a:extLst>
                </p:cNvPr>
                <p:cNvSpPr>
                  <a:spLocks noChangeArrowheads="1"/>
                </p:cNvSpPr>
                <p:nvPr/>
              </p:nvSpPr>
              <p:spPr bwMode="auto">
                <a:xfrm rot="5400000">
                  <a:off x="3808"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979">
                  <a:extLst>
                    <a:ext uri="{FF2B5EF4-FFF2-40B4-BE49-F238E27FC236}">
                      <a16:creationId xmlns:a16="http://schemas.microsoft.com/office/drawing/2014/main" xmlns="" id="{816F3621-19EB-4E98-B7A1-13E1080114CB}"/>
                    </a:ext>
                  </a:extLst>
                </p:cNvPr>
                <p:cNvSpPr>
                  <a:spLocks noChangeArrowheads="1"/>
                </p:cNvSpPr>
                <p:nvPr/>
              </p:nvSpPr>
              <p:spPr bwMode="auto">
                <a:xfrm rot="5400000">
                  <a:off x="160"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980">
                  <a:extLst>
                    <a:ext uri="{FF2B5EF4-FFF2-40B4-BE49-F238E27FC236}">
                      <a16:creationId xmlns:a16="http://schemas.microsoft.com/office/drawing/2014/main" xmlns="" id="{D8FE1B33-115F-4D6A-BFCA-C08544DCACE6}"/>
                    </a:ext>
                  </a:extLst>
                </p:cNvPr>
                <p:cNvSpPr>
                  <a:spLocks noChangeArrowheads="1"/>
                </p:cNvSpPr>
                <p:nvPr/>
              </p:nvSpPr>
              <p:spPr bwMode="auto">
                <a:xfrm>
                  <a:off x="340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981">
                  <a:extLst>
                    <a:ext uri="{FF2B5EF4-FFF2-40B4-BE49-F238E27FC236}">
                      <a16:creationId xmlns:a16="http://schemas.microsoft.com/office/drawing/2014/main" xmlns="" id="{602DADB7-456F-4478-A180-E6509A44DA76}"/>
                    </a:ext>
                  </a:extLst>
                </p:cNvPr>
                <p:cNvSpPr>
                  <a:spLocks noChangeArrowheads="1"/>
                </p:cNvSpPr>
                <p:nvPr/>
              </p:nvSpPr>
              <p:spPr bwMode="auto">
                <a:xfrm>
                  <a:off x="52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982">
                  <a:extLst>
                    <a:ext uri="{FF2B5EF4-FFF2-40B4-BE49-F238E27FC236}">
                      <a16:creationId xmlns:a16="http://schemas.microsoft.com/office/drawing/2014/main" xmlns="" id="{B4935D64-E511-4B3D-B3C6-F7E7204B2D9A}"/>
                    </a:ext>
                  </a:extLst>
                </p:cNvPr>
                <p:cNvSpPr>
                  <a:spLocks noChangeArrowheads="1"/>
                </p:cNvSpPr>
                <p:nvPr/>
              </p:nvSpPr>
              <p:spPr bwMode="auto">
                <a:xfrm>
                  <a:off x="1056" y="547"/>
                  <a:ext cx="2208" cy="145"/>
                </a:xfrm>
                <a:custGeom>
                  <a:avLst/>
                  <a:gdLst>
                    <a:gd name="G0" fmla="+- 2277 0 0"/>
                    <a:gd name="G1" fmla="+- 21600 0 2277"/>
                    <a:gd name="G2" fmla="*/ 2277 1 2"/>
                    <a:gd name="G3" fmla="+- 21600 0 G2"/>
                    <a:gd name="G4" fmla="+/ 2277 21600 2"/>
                    <a:gd name="G5" fmla="+/ G1 0 2"/>
                    <a:gd name="G6" fmla="*/ 21600 21600 2277"/>
                    <a:gd name="G7" fmla="*/ G6 1 2"/>
                    <a:gd name="G8" fmla="+- 21600 0 G7"/>
                    <a:gd name="G9" fmla="*/ 21600 1 2"/>
                    <a:gd name="G10" fmla="+- 2277 0 G9"/>
                    <a:gd name="G11" fmla="?: G10 G8 0"/>
                    <a:gd name="G12" fmla="?: G10 G7 21600"/>
                    <a:gd name="T0" fmla="*/ 20461 w 21600"/>
                    <a:gd name="T1" fmla="*/ 10800 h 21600"/>
                    <a:gd name="T2" fmla="*/ 10800 w 21600"/>
                    <a:gd name="T3" fmla="*/ 21600 h 21600"/>
                    <a:gd name="T4" fmla="*/ 1139 w 21600"/>
                    <a:gd name="T5" fmla="*/ 10800 h 21600"/>
                    <a:gd name="T6" fmla="*/ 10800 w 21600"/>
                    <a:gd name="T7" fmla="*/ 0 h 21600"/>
                    <a:gd name="T8" fmla="*/ 2939 w 21600"/>
                    <a:gd name="T9" fmla="*/ 2939 h 21600"/>
                    <a:gd name="T10" fmla="*/ 18661 w 21600"/>
                    <a:gd name="T11" fmla="*/ 18661 h 21600"/>
                  </a:gdLst>
                  <a:ahLst/>
                  <a:cxnLst>
                    <a:cxn ang="0">
                      <a:pos x="T0" y="T1"/>
                    </a:cxn>
                    <a:cxn ang="0">
                      <a:pos x="T2" y="T3"/>
                    </a:cxn>
                    <a:cxn ang="0">
                      <a:pos x="T4" y="T5"/>
                    </a:cxn>
                    <a:cxn ang="0">
                      <a:pos x="T6" y="T7"/>
                    </a:cxn>
                  </a:cxnLst>
                  <a:rect l="T8" t="T9" r="T10" b="T11"/>
                  <a:pathLst>
                    <a:path w="21600" h="21600">
                      <a:moveTo>
                        <a:pt x="0" y="0"/>
                      </a:moveTo>
                      <a:lnTo>
                        <a:pt x="2277" y="21600"/>
                      </a:lnTo>
                      <a:lnTo>
                        <a:pt x="19323" y="21600"/>
                      </a:lnTo>
                      <a:lnTo>
                        <a:pt x="21600" y="0"/>
                      </a:lnTo>
                      <a:close/>
                    </a:path>
                  </a:pathLst>
                </a:cu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983">
                  <a:extLst>
                    <a:ext uri="{FF2B5EF4-FFF2-40B4-BE49-F238E27FC236}">
                      <a16:creationId xmlns:a16="http://schemas.microsoft.com/office/drawing/2014/main" xmlns="" id="{D33CEE32-3965-4BC6-BBD7-6F9295D61EA3}"/>
                    </a:ext>
                  </a:extLst>
                </p:cNvPr>
                <p:cNvSpPr>
                  <a:spLocks noChangeArrowheads="1"/>
                </p:cNvSpPr>
                <p:nvPr/>
              </p:nvSpPr>
              <p:spPr bwMode="auto">
                <a:xfrm>
                  <a:off x="384" y="1020"/>
                  <a:ext cx="3600" cy="36"/>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Rectangle 984">
                <a:extLst>
                  <a:ext uri="{FF2B5EF4-FFF2-40B4-BE49-F238E27FC236}">
                    <a16:creationId xmlns:a16="http://schemas.microsoft.com/office/drawing/2014/main" xmlns="" id="{5F8ED69A-E2A9-44F8-83ED-9EBB2911F39A}"/>
                  </a:ext>
                </a:extLst>
              </p:cNvPr>
              <p:cNvSpPr>
                <a:spLocks noChangeArrowheads="1"/>
              </p:cNvSpPr>
              <p:nvPr/>
            </p:nvSpPr>
            <p:spPr bwMode="auto">
              <a:xfrm>
                <a:off x="912"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3" name="Rectangle 985">
                <a:extLst>
                  <a:ext uri="{FF2B5EF4-FFF2-40B4-BE49-F238E27FC236}">
                    <a16:creationId xmlns:a16="http://schemas.microsoft.com/office/drawing/2014/main" xmlns="" id="{F591F7E0-2AA4-4A2C-BCC1-8C1D10B034B3}"/>
                  </a:ext>
                </a:extLst>
              </p:cNvPr>
              <p:cNvSpPr>
                <a:spLocks noChangeArrowheads="1"/>
              </p:cNvSpPr>
              <p:nvPr/>
            </p:nvSpPr>
            <p:spPr bwMode="auto">
              <a:xfrm>
                <a:off x="4080"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4" name="AutoShape 986">
                <a:extLst>
                  <a:ext uri="{FF2B5EF4-FFF2-40B4-BE49-F238E27FC236}">
                    <a16:creationId xmlns:a16="http://schemas.microsoft.com/office/drawing/2014/main" xmlns="" id="{C03D7029-FE72-48EC-82FE-AEA29E6E31E7}"/>
                  </a:ext>
                </a:extLst>
              </p:cNvPr>
              <p:cNvSpPr>
                <a:spLocks noChangeArrowheads="1"/>
              </p:cNvSpPr>
              <p:nvPr/>
            </p:nvSpPr>
            <p:spPr bwMode="auto">
              <a:xfrm rot="16200000">
                <a:off x="832"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AutoShape 987">
                <a:extLst>
                  <a:ext uri="{FF2B5EF4-FFF2-40B4-BE49-F238E27FC236}">
                    <a16:creationId xmlns:a16="http://schemas.microsoft.com/office/drawing/2014/main" xmlns="" id="{D41C20D2-2370-40D6-94E0-5625378F0574}"/>
                  </a:ext>
                </a:extLst>
              </p:cNvPr>
              <p:cNvSpPr>
                <a:spLocks noChangeArrowheads="1"/>
              </p:cNvSpPr>
              <p:nvPr/>
            </p:nvSpPr>
            <p:spPr bwMode="auto">
              <a:xfrm rot="16200000">
                <a:off x="4640"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Rectangle 988">
                <a:extLst>
                  <a:ext uri="{FF2B5EF4-FFF2-40B4-BE49-F238E27FC236}">
                    <a16:creationId xmlns:a16="http://schemas.microsoft.com/office/drawing/2014/main" xmlns="" id="{9680EB05-8545-42F2-81F9-811D93982331}"/>
                  </a:ext>
                </a:extLst>
              </p:cNvPr>
              <p:cNvSpPr>
                <a:spLocks noChangeArrowheads="1"/>
              </p:cNvSpPr>
              <p:nvPr/>
            </p:nvSpPr>
            <p:spPr bwMode="auto">
              <a:xfrm>
                <a:off x="816"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Rectangle 989">
                <a:extLst>
                  <a:ext uri="{FF2B5EF4-FFF2-40B4-BE49-F238E27FC236}">
                    <a16:creationId xmlns:a16="http://schemas.microsoft.com/office/drawing/2014/main" xmlns="" id="{D56C58B0-B678-4519-B88C-D023C1F17CBB}"/>
                  </a:ext>
                </a:extLst>
              </p:cNvPr>
              <p:cNvSpPr>
                <a:spLocks noChangeArrowheads="1"/>
              </p:cNvSpPr>
              <p:nvPr/>
            </p:nvSpPr>
            <p:spPr bwMode="auto">
              <a:xfrm>
                <a:off x="816"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Rectangle 990">
                <a:extLst>
                  <a:ext uri="{FF2B5EF4-FFF2-40B4-BE49-F238E27FC236}">
                    <a16:creationId xmlns:a16="http://schemas.microsoft.com/office/drawing/2014/main" xmlns="" id="{430A8F8D-28F6-4116-8A8F-6677DAAB150E}"/>
                  </a:ext>
                </a:extLst>
              </p:cNvPr>
              <p:cNvSpPr>
                <a:spLocks noChangeArrowheads="1"/>
              </p:cNvSpPr>
              <p:nvPr/>
            </p:nvSpPr>
            <p:spPr bwMode="auto">
              <a:xfrm>
                <a:off x="4608"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9" name="Rectangle 991">
                <a:extLst>
                  <a:ext uri="{FF2B5EF4-FFF2-40B4-BE49-F238E27FC236}">
                    <a16:creationId xmlns:a16="http://schemas.microsoft.com/office/drawing/2014/main" xmlns="" id="{B9768AB8-7E91-48EE-9673-BB522EBECDAC}"/>
                  </a:ext>
                </a:extLst>
              </p:cNvPr>
              <p:cNvSpPr>
                <a:spLocks noChangeArrowheads="1"/>
              </p:cNvSpPr>
              <p:nvPr/>
            </p:nvSpPr>
            <p:spPr bwMode="auto">
              <a:xfrm>
                <a:off x="4608"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grpSp>
      <p:sp>
        <p:nvSpPr>
          <p:cNvPr id="42" name="Rounded Rectangle 14">
            <a:extLst>
              <a:ext uri="{FF2B5EF4-FFF2-40B4-BE49-F238E27FC236}">
                <a16:creationId xmlns:a16="http://schemas.microsoft.com/office/drawing/2014/main" xmlns="" id="{90EC70AA-1A48-4BD8-B6B9-E592F50A4651}"/>
              </a:ext>
            </a:extLst>
          </p:cNvPr>
          <p:cNvSpPr/>
          <p:nvPr/>
        </p:nvSpPr>
        <p:spPr>
          <a:xfrm>
            <a:off x="2106540" y="2779920"/>
            <a:ext cx="7702426" cy="3599701"/>
          </a:xfrm>
          <a:prstGeom prst="roundRect">
            <a:avLst>
              <a:gd name="adj" fmla="val 9154"/>
            </a:avLst>
          </a:prstGeom>
          <a:solidFill>
            <a:srgbClr val="0062AC"/>
          </a:solidFill>
          <a:ln w="76200">
            <a:solidFill>
              <a:schemeClr val="bg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5" name="AutoShape 1040">
            <a:extLst>
              <a:ext uri="{FF2B5EF4-FFF2-40B4-BE49-F238E27FC236}">
                <a16:creationId xmlns:a16="http://schemas.microsoft.com/office/drawing/2014/main" xmlns="" id="{390B2033-AEA9-4EDA-99F7-D4CBD7DB26B3}"/>
              </a:ext>
            </a:extLst>
          </p:cNvPr>
          <p:cNvSpPr>
            <a:spLocks noChangeArrowheads="1"/>
          </p:cNvSpPr>
          <p:nvPr/>
        </p:nvSpPr>
        <p:spPr bwMode="auto">
          <a:xfrm>
            <a:off x="-2734845" y="2406918"/>
            <a:ext cx="16339239" cy="358643"/>
          </a:xfrm>
          <a:prstGeom prst="roundRect">
            <a:avLst>
              <a:gd name="adj" fmla="val 16667"/>
            </a:avLst>
          </a:prstGeom>
          <a:gradFill>
            <a:gsLst>
              <a:gs pos="0">
                <a:schemeClr val="bg1">
                  <a:lumMod val="0"/>
                  <a:lumOff val="100000"/>
                  <a:alpha val="0"/>
                </a:schemeClr>
              </a:gs>
              <a:gs pos="50000">
                <a:srgbClr val="00FF00"/>
              </a:gs>
              <a:gs pos="100000">
                <a:schemeClr val="bg1">
                  <a:alpha val="0"/>
                </a:schemeClr>
              </a:gs>
            </a:gsLst>
            <a:lin ang="5400000" scaled="1"/>
          </a:gradFill>
          <a:ln>
            <a:noFill/>
          </a:ln>
          <a:effectLst/>
        </p:spPr>
        <p:txBody>
          <a:bodyPr vert="eaVert" wrap="none" anchor="ctr"/>
          <a:lstStyle/>
          <a:p>
            <a:endParaRPr lang="en-US"/>
          </a:p>
        </p:txBody>
      </p:sp>
      <p:sp>
        <p:nvSpPr>
          <p:cNvPr id="56" name="TextBox 55">
            <a:extLst>
              <a:ext uri="{FF2B5EF4-FFF2-40B4-BE49-F238E27FC236}">
                <a16:creationId xmlns:a16="http://schemas.microsoft.com/office/drawing/2014/main" xmlns="" id="{DEC26067-B14B-480F-9ADB-8A3D4BAD4F54}"/>
              </a:ext>
            </a:extLst>
          </p:cNvPr>
          <p:cNvSpPr txBox="1"/>
          <p:nvPr/>
        </p:nvSpPr>
        <p:spPr>
          <a:xfrm>
            <a:off x="2243072" y="2840191"/>
            <a:ext cx="7213919" cy="3539430"/>
          </a:xfrm>
          <a:prstGeom prst="rect">
            <a:avLst/>
          </a:prstGeom>
          <a:noFill/>
        </p:spPr>
        <p:txBody>
          <a:bodyPr wrap="square" rtlCol="0">
            <a:spAutoFit/>
          </a:bodyPr>
          <a:lstStyle/>
          <a:p>
            <a:pPr algn="just"/>
            <a:r>
              <a:rPr lang="en-US" sz="3200" i="1" dirty="0">
                <a:solidFill>
                  <a:srgbClr val="00B050"/>
                </a:solidFill>
                <a:effectLst/>
                <a:latin typeface=".VnCooperH" panose="020B7200000000000000" pitchFamily="34" charset="0"/>
              </a:rPr>
              <a:t>    </a:t>
            </a:r>
            <a:r>
              <a:rPr lang="vi-VN" sz="3200" b="1" dirty="0">
                <a:solidFill>
                  <a:schemeClr val="bg1"/>
                </a:solidFill>
                <a:effectLst>
                  <a:outerShdw blurRad="38100" dist="38100" dir="2700000" algn="tl">
                    <a:srgbClr val="000000">
                      <a:alpha val="43137"/>
                    </a:srgbClr>
                  </a:outerShdw>
                </a:effectLst>
                <a:latin typeface="+mj-lt"/>
              </a:rPr>
              <a:t>Thí sinh nào trả lời sai phải tự động rời khỏi sàn thi đấu. Những người còn lại sẽ tiếp tục trả lời các câu hỏi tiếp theo. Cứ như vậy cho đến khi chỉ còn lại duy nhất 1 thí sinh trên sàn thi đấu. Nếu số người còn lại hơn 1 người thì vẫn tiếp tục cùng thi cho đến câu </a:t>
            </a:r>
            <a:r>
              <a:rPr lang="en-US" sz="3200" b="1" dirty="0">
                <a:solidFill>
                  <a:schemeClr val="bg1"/>
                </a:solidFill>
                <a:effectLst>
                  <a:outerShdw blurRad="38100" dist="38100" dir="2700000" algn="tl">
                    <a:srgbClr val="000000">
                      <a:alpha val="43137"/>
                    </a:srgbClr>
                  </a:outerShdw>
                </a:effectLst>
                <a:latin typeface="+mj-lt"/>
              </a:rPr>
              <a:t>3</a:t>
            </a:r>
            <a:r>
              <a:rPr lang="vi-VN" sz="3200" b="1" dirty="0">
                <a:solidFill>
                  <a:schemeClr val="bg1"/>
                </a:solidFill>
                <a:effectLst>
                  <a:outerShdw blurRad="38100" dist="38100" dir="2700000" algn="tl">
                    <a:srgbClr val="000000">
                      <a:alpha val="43137"/>
                    </a:srgbClr>
                  </a:outerShdw>
                </a:effectLst>
                <a:latin typeface="+mj-lt"/>
              </a:rPr>
              <a:t>0.</a:t>
            </a:r>
            <a:endParaRPr lang="en-US" sz="3200" b="1" i="1" dirty="0">
              <a:solidFill>
                <a:schemeClr val="bg1"/>
              </a:solidFill>
              <a:effectLst>
                <a:outerShdw blurRad="38100" dist="38100" dir="2700000" algn="tl">
                  <a:srgbClr val="000000">
                    <a:alpha val="43137"/>
                  </a:srgbClr>
                </a:outerShdw>
              </a:effectLst>
              <a:latin typeface="+mj-lt"/>
            </a:endParaRPr>
          </a:p>
        </p:txBody>
      </p:sp>
      <p:sp>
        <p:nvSpPr>
          <p:cNvPr id="57" name="Action Button: End 71">
            <a:hlinkClick r:id="" action="ppaction://hlinkshowjump?jump=nextslide" highlightClick="1"/>
            <a:extLst>
              <a:ext uri="{FF2B5EF4-FFF2-40B4-BE49-F238E27FC236}">
                <a16:creationId xmlns:a16="http://schemas.microsoft.com/office/drawing/2014/main" xmlns="" id="{ED51CB66-7392-42B7-BF42-B6638CC44EE7}"/>
              </a:ext>
            </a:extLst>
          </p:cNvPr>
          <p:cNvSpPr/>
          <p:nvPr/>
        </p:nvSpPr>
        <p:spPr>
          <a:xfrm>
            <a:off x="8291814" y="7011307"/>
            <a:ext cx="622731" cy="270442"/>
          </a:xfrm>
          <a:prstGeom prst="actionButtonEn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ounded Rectangle 73">
            <a:extLst>
              <a:ext uri="{FF2B5EF4-FFF2-40B4-BE49-F238E27FC236}">
                <a16:creationId xmlns:a16="http://schemas.microsoft.com/office/drawing/2014/main" xmlns="" id="{DFA4FED7-A1F3-4BA0-9C8C-1466832684D1}"/>
              </a:ext>
            </a:extLst>
          </p:cNvPr>
          <p:cNvSpPr/>
          <p:nvPr/>
        </p:nvSpPr>
        <p:spPr>
          <a:xfrm>
            <a:off x="9456991" y="9068707"/>
            <a:ext cx="507221" cy="324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74">
            <a:extLst>
              <a:ext uri="{FF2B5EF4-FFF2-40B4-BE49-F238E27FC236}">
                <a16:creationId xmlns:a16="http://schemas.microsoft.com/office/drawing/2014/main" xmlns="" id="{9C1DB7E1-1392-4975-AE31-04EBD610EF4C}"/>
              </a:ext>
            </a:extLst>
          </p:cNvPr>
          <p:cNvSpPr/>
          <p:nvPr/>
        </p:nvSpPr>
        <p:spPr>
          <a:xfrm>
            <a:off x="9609391" y="9221107"/>
            <a:ext cx="507221" cy="324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Luat choi 2.mp3">
            <a:hlinkClick r:id="" action="ppaction://media"/>
            <a:extLst>
              <a:ext uri="{FF2B5EF4-FFF2-40B4-BE49-F238E27FC236}">
                <a16:creationId xmlns:a16="http://schemas.microsoft.com/office/drawing/2014/main" xmlns="" id="{BADE079A-6DFC-4DB3-B095-5D1DE085B4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18794" y="6897007"/>
            <a:ext cx="565315" cy="494384"/>
          </a:xfrm>
          <a:prstGeom prst="rect">
            <a:avLst/>
          </a:prstGeom>
        </p:spPr>
      </p:pic>
      <p:pic>
        <p:nvPicPr>
          <p:cNvPr id="62" name="Lazer.wav">
            <a:hlinkClick r:id="" action="ppaction://media"/>
            <a:extLst>
              <a:ext uri="{FF2B5EF4-FFF2-40B4-BE49-F238E27FC236}">
                <a16:creationId xmlns:a16="http://schemas.microsoft.com/office/drawing/2014/main" xmlns="" id="{DED4ABC4-6BBB-4A2E-B34B-C31F8AA8757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604394" y="4069324"/>
            <a:ext cx="565315" cy="494384"/>
          </a:xfrm>
          <a:prstGeom prst="rect">
            <a:avLst/>
          </a:prstGeom>
        </p:spPr>
      </p:pic>
      <p:sp>
        <p:nvSpPr>
          <p:cNvPr id="2" name="Action Button: Go to End 1">
            <a:hlinkClick r:id="" action="ppaction://hlinkshowjump?jump=nextslide" highlightClick="1"/>
            <a:extLst>
              <a:ext uri="{FF2B5EF4-FFF2-40B4-BE49-F238E27FC236}">
                <a16:creationId xmlns:a16="http://schemas.microsoft.com/office/drawing/2014/main" xmlns="" id="{44CED5A4-F5FC-4B18-BBFE-BA25F47A59F3}"/>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0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30"/>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35"/>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3"/>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4000" fill="hold"/>
                                        <p:tgtEl>
                                          <p:spTgt spid="50"/>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4000" fill="hold"/>
                                        <p:tgtEl>
                                          <p:spTgt spid="5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0" presetClass="emph" presetSubtype="0" fill="hold" grpId="0" nodeType="clickEffect">
                                  <p:stCondLst>
                                    <p:cond delay="0"/>
                                  </p:stCondLst>
                                  <p:childTnLst>
                                    <p:animClr clrSpc="hsl" dir="cw">
                                      <p:cBhvr override="childStyle">
                                        <p:cTn id="18" dur="500" fill="hold"/>
                                        <p:tgtEl>
                                          <p:spTgt spid="31">
                                            <p:txEl>
                                              <p:pRg st="0" end="0"/>
                                            </p:txEl>
                                          </p:spTgt>
                                        </p:tgtEl>
                                        <p:attrNameLst>
                                          <p:attrName>style.color</p:attrName>
                                        </p:attrNameLst>
                                      </p:cBhvr>
                                      <p:by>
                                        <p:hsl h="0" s="12549" l="25098"/>
                                      </p:by>
                                    </p:animClr>
                                    <p:animClr clrSpc="hsl" dir="cw">
                                      <p:cBhvr>
                                        <p:cTn id="19" dur="500" fill="hold"/>
                                        <p:tgtEl>
                                          <p:spTgt spid="31">
                                            <p:txEl>
                                              <p:pRg st="0" end="0"/>
                                            </p:txEl>
                                          </p:spTgt>
                                        </p:tgtEl>
                                        <p:attrNameLst>
                                          <p:attrName>fillcolor</p:attrName>
                                        </p:attrNameLst>
                                      </p:cBhvr>
                                      <p:by>
                                        <p:hsl h="0" s="12549" l="25098"/>
                                      </p:by>
                                    </p:animClr>
                                    <p:animClr clrSpc="hsl" dir="cw">
                                      <p:cBhvr>
                                        <p:cTn id="20" dur="500" fill="hold"/>
                                        <p:tgtEl>
                                          <p:spTgt spid="31">
                                            <p:txEl>
                                              <p:pRg st="0" end="0"/>
                                            </p:txEl>
                                          </p:spTgt>
                                        </p:tgtEl>
                                        <p:attrNameLst>
                                          <p:attrName>stroke.color</p:attrName>
                                        </p:attrNameLst>
                                      </p:cBhvr>
                                      <p:by>
                                        <p:hsl h="0" s="12549" l="25098"/>
                                      </p:by>
                                    </p:animClr>
                                    <p:set>
                                      <p:cBhvr>
                                        <p:cTn id="21" dur="500" fill="hold"/>
                                        <p:tgtEl>
                                          <p:spTgt spid="31">
                                            <p:txEl>
                                              <p:pRg st="0" end="0"/>
                                            </p:txEl>
                                          </p:spTgt>
                                        </p:tgtEl>
                                        <p:attrNameLst>
                                          <p:attrName>fill.type</p:attrName>
                                        </p:attrNameLst>
                                      </p:cBhvr>
                                      <p:to>
                                        <p:strVal val="solid"/>
                                      </p:to>
                                    </p:set>
                                  </p:childTnLst>
                                </p:cTn>
                              </p:par>
                              <p:par>
                                <p:cTn id="22" presetID="30" presetClass="emph" presetSubtype="0" fill="hold" grpId="0" nodeType="withEffect">
                                  <p:stCondLst>
                                    <p:cond delay="0"/>
                                  </p:stCondLst>
                                  <p:childTnLst>
                                    <p:animClr clrSpc="hsl" dir="cw">
                                      <p:cBhvr override="childStyle">
                                        <p:cTn id="23" dur="500" fill="hold"/>
                                        <p:tgtEl>
                                          <p:spTgt spid="31">
                                            <p:txEl>
                                              <p:pRg st="1" end="1"/>
                                            </p:txEl>
                                          </p:spTgt>
                                        </p:tgtEl>
                                        <p:attrNameLst>
                                          <p:attrName>style.color</p:attrName>
                                        </p:attrNameLst>
                                      </p:cBhvr>
                                      <p:by>
                                        <p:hsl h="0" s="12549" l="25098"/>
                                      </p:by>
                                    </p:animClr>
                                    <p:animClr clrSpc="hsl" dir="cw">
                                      <p:cBhvr>
                                        <p:cTn id="24" dur="500" fill="hold"/>
                                        <p:tgtEl>
                                          <p:spTgt spid="31">
                                            <p:txEl>
                                              <p:pRg st="1" end="1"/>
                                            </p:txEl>
                                          </p:spTgt>
                                        </p:tgtEl>
                                        <p:attrNameLst>
                                          <p:attrName>fillcolor</p:attrName>
                                        </p:attrNameLst>
                                      </p:cBhvr>
                                      <p:by>
                                        <p:hsl h="0" s="12549" l="25098"/>
                                      </p:by>
                                    </p:animClr>
                                    <p:animClr clrSpc="hsl" dir="cw">
                                      <p:cBhvr>
                                        <p:cTn id="25" dur="500" fill="hold"/>
                                        <p:tgtEl>
                                          <p:spTgt spid="31">
                                            <p:txEl>
                                              <p:pRg st="1" end="1"/>
                                            </p:txEl>
                                          </p:spTgt>
                                        </p:tgtEl>
                                        <p:attrNameLst>
                                          <p:attrName>stroke.color</p:attrName>
                                        </p:attrNameLst>
                                      </p:cBhvr>
                                      <p:by>
                                        <p:hsl h="0" s="12549" l="25098"/>
                                      </p:by>
                                    </p:animClr>
                                    <p:set>
                                      <p:cBhvr>
                                        <p:cTn id="26" dur="500" fill="hold"/>
                                        <p:tgtEl>
                                          <p:spTgt spid="31">
                                            <p:txEl>
                                              <p:pRg st="1" end="1"/>
                                            </p:txEl>
                                          </p:spTgt>
                                        </p:tgtEl>
                                        <p:attrNameLst>
                                          <p:attrName>fill.type</p:attrName>
                                        </p:attrNameLst>
                                      </p:cBhvr>
                                      <p:to>
                                        <p:strVal val="solid"/>
                                      </p:to>
                                    </p:set>
                                  </p:childTnLst>
                                </p:cTn>
                              </p:par>
                              <p:par>
                                <p:cTn id="27" presetID="6" presetClass="emph" presetSubtype="0" repeatCount="indefinite" autoRev="1" fill="hold" nodeType="withEffect">
                                  <p:stCondLst>
                                    <p:cond delay="0"/>
                                  </p:stCondLst>
                                  <p:childTnLst>
                                    <p:animScale>
                                      <p:cBhvr>
                                        <p:cTn id="28" dur="1000" fill="hold"/>
                                        <p:tgtEl>
                                          <p:spTgt spid="15"/>
                                        </p:tgtEl>
                                      </p:cBhvr>
                                      <p:by x="150000" y="150000"/>
                                    </p:animScale>
                                  </p:childTnLst>
                                </p:cTn>
                              </p:par>
                              <p:par>
                                <p:cTn id="29" presetID="1" presetClass="mediacall" presetSubtype="0" fill="hold" nodeType="withEffect">
                                  <p:stCondLst>
                                    <p:cond delay="0"/>
                                  </p:stCondLst>
                                  <p:childTnLst>
                                    <p:cmd type="call" cmd="playFrom(0.0)">
                                      <p:cBhvr>
                                        <p:cTn id="30" dur="97897" fill="hold"/>
                                        <p:tgtEl>
                                          <p:spTgt spid="61"/>
                                        </p:tgtEl>
                                      </p:cBhvr>
                                    </p:cmd>
                                  </p:childTnLst>
                                </p:cTn>
                              </p:par>
                              <p:par>
                                <p:cTn id="31" presetID="16" presetClass="entr" presetSubtype="37" fill="hold" grpId="0" nodeType="withEffect">
                                  <p:stCondLst>
                                    <p:cond delay="1000"/>
                                  </p:stCondLst>
                                  <p:childTnLst>
                                    <p:set>
                                      <p:cBhvr>
                                        <p:cTn id="32" dur="1" fill="hold">
                                          <p:stCondLst>
                                            <p:cond delay="0"/>
                                          </p:stCondLst>
                                        </p:cTn>
                                        <p:tgtEl>
                                          <p:spTgt spid="55"/>
                                        </p:tgtEl>
                                        <p:attrNameLst>
                                          <p:attrName>style.visibility</p:attrName>
                                        </p:attrNameLst>
                                      </p:cBhvr>
                                      <p:to>
                                        <p:strVal val="visible"/>
                                      </p:to>
                                    </p:set>
                                    <p:animEffect transition="in" filter="barn(outVertical)">
                                      <p:cBhvr>
                                        <p:cTn id="33" dur="1000"/>
                                        <p:tgtEl>
                                          <p:spTgt spid="55"/>
                                        </p:tgtEl>
                                      </p:cBhvr>
                                    </p:animEffect>
                                  </p:childTnLst>
                                </p:cTn>
                              </p:par>
                              <p:par>
                                <p:cTn id="34" presetID="12" presetClass="entr" presetSubtype="4" fill="hold" nodeType="withEffect">
                                  <p:stCondLst>
                                    <p:cond delay="18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ppt_y</p:attrName>
                                        </p:attrNameLst>
                                      </p:cBhvr>
                                      <p:tavLst>
                                        <p:tav tm="0">
                                          <p:val>
                                            <p:strVal val="#ppt_y+#ppt_h*1.125000"/>
                                          </p:val>
                                        </p:tav>
                                        <p:tav tm="100000">
                                          <p:val>
                                            <p:strVal val="#ppt_y"/>
                                          </p:val>
                                        </p:tav>
                                      </p:tavLst>
                                    </p:anim>
                                    <p:animEffect transition="in" filter="wipe(up)">
                                      <p:cBhvr>
                                        <p:cTn id="37" dur="500"/>
                                        <p:tgtEl>
                                          <p:spTgt spid="16"/>
                                        </p:tgtEl>
                                      </p:cBhvr>
                                    </p:animEffect>
                                  </p:childTnLst>
                                </p:cTn>
                              </p:par>
                              <p:par>
                                <p:cTn id="38" presetID="2" presetClass="exit" presetSubtype="4" fill="hold" grpId="1" nodeType="withEffect">
                                  <p:stCondLst>
                                    <p:cond delay="2300"/>
                                  </p:stCondLst>
                                  <p:childTnLst>
                                    <p:anim calcmode="lin" valueType="num">
                                      <p:cBhvr additive="base">
                                        <p:cTn id="39" dur="500"/>
                                        <p:tgtEl>
                                          <p:spTgt spid="55"/>
                                        </p:tgtEl>
                                        <p:attrNameLst>
                                          <p:attrName>ppt_x</p:attrName>
                                        </p:attrNameLst>
                                      </p:cBhvr>
                                      <p:tavLst>
                                        <p:tav tm="0">
                                          <p:val>
                                            <p:strVal val="ppt_x"/>
                                          </p:val>
                                        </p:tav>
                                        <p:tav tm="100000">
                                          <p:val>
                                            <p:strVal val="ppt_x"/>
                                          </p:val>
                                        </p:tav>
                                      </p:tavLst>
                                    </p:anim>
                                    <p:anim calcmode="lin" valueType="num">
                                      <p:cBhvr additive="base">
                                        <p:cTn id="40" dur="500"/>
                                        <p:tgtEl>
                                          <p:spTgt spid="55"/>
                                        </p:tgtEl>
                                        <p:attrNameLst>
                                          <p:attrName>ppt_y</p:attrName>
                                        </p:attrNameLst>
                                      </p:cBhvr>
                                      <p:tavLst>
                                        <p:tav tm="0">
                                          <p:val>
                                            <p:strVal val="ppt_y"/>
                                          </p:val>
                                        </p:tav>
                                        <p:tav tm="100000">
                                          <p:val>
                                            <p:strVal val="1+ppt_h/2"/>
                                          </p:val>
                                        </p:tav>
                                      </p:tavLst>
                                    </p:anim>
                                    <p:set>
                                      <p:cBhvr>
                                        <p:cTn id="41" dur="1" fill="hold">
                                          <p:stCondLst>
                                            <p:cond delay="499"/>
                                          </p:stCondLst>
                                        </p:cTn>
                                        <p:tgtEl>
                                          <p:spTgt spid="55"/>
                                        </p:tgtEl>
                                        <p:attrNameLst>
                                          <p:attrName>style.visibility</p:attrName>
                                        </p:attrNameLst>
                                      </p:cBhvr>
                                      <p:to>
                                        <p:strVal val="hidden"/>
                                      </p:to>
                                    </p:set>
                                  </p:childTnLst>
                                </p:cTn>
                              </p:par>
                              <p:par>
                                <p:cTn id="42" presetID="1" presetClass="mediacall" presetSubtype="0" fill="hold" nodeType="withEffect">
                                  <p:stCondLst>
                                    <p:cond delay="2300"/>
                                  </p:stCondLst>
                                  <p:childTnLst>
                                    <p:cmd type="call" cmd="playFrom(0.0)">
                                      <p:cBhvr>
                                        <p:cTn id="43" dur="3055" fill="hold"/>
                                        <p:tgtEl>
                                          <p:spTgt spid="62"/>
                                        </p:tgtEl>
                                      </p:cBhvr>
                                    </p:cmd>
                                  </p:childTnLst>
                                </p:cTn>
                              </p:par>
                              <p:par>
                                <p:cTn id="44" presetID="22" presetClass="entr" presetSubtype="1" fill="hold" grpId="0" nodeType="withEffect">
                                  <p:stCondLst>
                                    <p:cond delay="230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par>
                                <p:cTn id="47" presetID="41" presetClass="entr" presetSubtype="0" fill="hold" grpId="0" nodeType="withEffect">
                                  <p:stCondLst>
                                    <p:cond delay="2800"/>
                                  </p:stCondLst>
                                  <p:iterate type="lt">
                                    <p:tmPct val="10000"/>
                                  </p:iterate>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6"/>
                                        </p:tgtEl>
                                        <p:attrNameLst>
                                          <p:attrName>ppt_y</p:attrName>
                                        </p:attrNameLst>
                                      </p:cBhvr>
                                      <p:tavLst>
                                        <p:tav tm="0">
                                          <p:val>
                                            <p:strVal val="#ppt_y"/>
                                          </p:val>
                                        </p:tav>
                                        <p:tav tm="100000">
                                          <p:val>
                                            <p:strVal val="#ppt_y"/>
                                          </p:val>
                                        </p:tav>
                                      </p:tavLst>
                                    </p:anim>
                                    <p:anim calcmode="lin" valueType="num">
                                      <p:cBhvr>
                                        <p:cTn id="51"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iterate type="lt">
                                    <p:tmAbs val="0"/>
                                  </p:iterate>
                                  <p:childTnLst>
                                    <p:set>
                                      <p:cBhvr>
                                        <p:cTn id="57" dur="1" fill="hold">
                                          <p:stCondLst>
                                            <p:cond delay="0"/>
                                          </p:stCondLst>
                                        </p:cTn>
                                        <p:tgtEl>
                                          <p:spTgt spid="56"/>
                                        </p:tgtEl>
                                        <p:attrNameLst>
                                          <p:attrName>style.visibility</p:attrName>
                                        </p:attrNameLst>
                                      </p:cBhvr>
                                      <p:to>
                                        <p:strVal val="hidden"/>
                                      </p:to>
                                    </p:set>
                                  </p:childTnLst>
                                </p:cTn>
                              </p:par>
                              <p:par>
                                <p:cTn id="58" presetID="10" presetClass="entr" presetSubtype="0" fill="hold" nodeType="withEffect">
                                  <p:stCondLst>
                                    <p:cond delay="1240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childTnLst>
                                  <p:subTnLst>
                                    <p:cmd type="evt" cmd="onstopaudio">
                                      <p:cBhvr>
                                        <p:cTn display="0" masterRel="sameClick">
                                          <p:stCondLst>
                                            <p:cond evt="begin" delay="0">
                                              <p:tn val="63"/>
                                            </p:cond>
                                          </p:stCondLst>
                                        </p:cTn>
                                        <p:tgtEl>
                                          <p:sldTgt/>
                                        </p:tgtEl>
                                      </p:cBhvr>
                                    </p:cmd>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3"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4"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5" nodeType="click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6"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7" nodeType="click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8"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9" nodeType="clickEffect">
                                  <p:stCondLst>
                                    <p:cond delay="0"/>
                                  </p:stCondLst>
                                  <p:childTnLst>
                                    <p:set>
                                      <p:cBhvr>
                                        <p:cTn id="100" dur="1" fill="hold">
                                          <p:stCondLst>
                                            <p:cond delay="0"/>
                                          </p:stCondLst>
                                        </p:cTn>
                                        <p:tgtEl>
                                          <p:spTgt spid="5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0" nodeType="click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1" nodeType="click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2"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13" nodeType="click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4" nodeType="clickEffect">
                                  <p:stCondLst>
                                    <p:cond delay="0"/>
                                  </p:stCondLst>
                                  <p:childTnLst>
                                    <p:set>
                                      <p:cBhvr>
                                        <p:cTn id="120" dur="1" fill="hold">
                                          <p:stCondLst>
                                            <p:cond delay="0"/>
                                          </p:stCondLst>
                                        </p:cTn>
                                        <p:tgtEl>
                                          <p:spTgt spid="5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1" nodeType="clickEffect">
                                  <p:stCondLst>
                                    <p:cond delay="0"/>
                                  </p:stCondLst>
                                  <p:childTnLst>
                                    <p:set>
                                      <p:cBhvr>
                                        <p:cTn id="128" dur="1" fill="hold">
                                          <p:stCondLst>
                                            <p:cond delay="0"/>
                                          </p:stCondLst>
                                        </p:cTn>
                                        <p:tgtEl>
                                          <p:spTgt spid="5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2"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3" nodeType="click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4" nodeType="click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5" nodeType="clickEffect">
                                  <p:stCondLst>
                                    <p:cond delay="0"/>
                                  </p:stCondLst>
                                  <p:childTnLst>
                                    <p:set>
                                      <p:cBhvr>
                                        <p:cTn id="144" dur="1" fill="hold">
                                          <p:stCondLst>
                                            <p:cond delay="0"/>
                                          </p:stCondLst>
                                        </p:cTn>
                                        <p:tgtEl>
                                          <p:spTgt spid="5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6" nodeType="clickEffect">
                                  <p:stCondLst>
                                    <p:cond delay="0"/>
                                  </p:stCondLst>
                                  <p:childTnLst>
                                    <p:set>
                                      <p:cBhvr>
                                        <p:cTn id="148" dur="1" fill="hold">
                                          <p:stCondLst>
                                            <p:cond delay="0"/>
                                          </p:stCondLst>
                                        </p:cTn>
                                        <p:tgtEl>
                                          <p:spTgt spid="5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7" nodeType="clickEffect">
                                  <p:stCondLst>
                                    <p:cond delay="0"/>
                                  </p:stCondLst>
                                  <p:childTnLst>
                                    <p:set>
                                      <p:cBhvr>
                                        <p:cTn id="152" dur="1" fill="hold">
                                          <p:stCondLst>
                                            <p:cond delay="0"/>
                                          </p:stCondLst>
                                        </p:cTn>
                                        <p:tgtEl>
                                          <p:spTgt spid="5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8" nodeType="clickEffect">
                                  <p:stCondLst>
                                    <p:cond delay="0"/>
                                  </p:stCondLst>
                                  <p:childTnLst>
                                    <p:set>
                                      <p:cBhvr>
                                        <p:cTn id="156" dur="1" fill="hold">
                                          <p:stCondLst>
                                            <p:cond delay="0"/>
                                          </p:stCondLst>
                                        </p:cTn>
                                        <p:tgtEl>
                                          <p:spTgt spid="59"/>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9" nodeType="clickEffect">
                                  <p:stCondLst>
                                    <p:cond delay="0"/>
                                  </p:stCondLst>
                                  <p:childTnLst>
                                    <p:set>
                                      <p:cBhvr>
                                        <p:cTn id="160" dur="1" fill="hold">
                                          <p:stCondLst>
                                            <p:cond delay="0"/>
                                          </p:stCondLst>
                                        </p:cTn>
                                        <p:tgtEl>
                                          <p:spTgt spid="59"/>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10" nodeType="clickEffect">
                                  <p:stCondLst>
                                    <p:cond delay="0"/>
                                  </p:stCondLst>
                                  <p:childTnLst>
                                    <p:set>
                                      <p:cBhvr>
                                        <p:cTn id="164" dur="1" fill="hold">
                                          <p:stCondLst>
                                            <p:cond delay="0"/>
                                          </p:stCondLst>
                                        </p:cTn>
                                        <p:tgtEl>
                                          <p:spTgt spid="5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11" nodeType="clickEffect">
                                  <p:stCondLst>
                                    <p:cond delay="0"/>
                                  </p:stCondLst>
                                  <p:childTnLst>
                                    <p:set>
                                      <p:cBhvr>
                                        <p:cTn id="168" dur="1" fill="hold">
                                          <p:stCondLst>
                                            <p:cond delay="0"/>
                                          </p:stCondLst>
                                        </p:cTn>
                                        <p:tgtEl>
                                          <p:spTgt spid="5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12" nodeType="clickEffect">
                                  <p:stCondLst>
                                    <p:cond delay="0"/>
                                  </p:stCondLst>
                                  <p:childTnLst>
                                    <p:set>
                                      <p:cBhvr>
                                        <p:cTn id="172" dur="1" fill="hold">
                                          <p:stCondLst>
                                            <p:cond delay="0"/>
                                          </p:stCondLst>
                                        </p:cTn>
                                        <p:tgtEl>
                                          <p:spTgt spid="59"/>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13" nodeType="clickEffect">
                                  <p:stCondLst>
                                    <p:cond delay="0"/>
                                  </p:stCondLst>
                                  <p:childTnLst>
                                    <p:set>
                                      <p:cBhvr>
                                        <p:cTn id="176" dur="1" fill="hold">
                                          <p:stCondLst>
                                            <p:cond delay="0"/>
                                          </p:stCondLst>
                                        </p:cTn>
                                        <p:tgtEl>
                                          <p:spTgt spid="59"/>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14" nodeType="click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39394">
                <p:cTn id="181" fill="hold" display="0">
                  <p:stCondLst>
                    <p:cond delay="indefinite"/>
                  </p:stCondLst>
                  <p:endCondLst>
                    <p:cond evt="onStopAudio" delay="0">
                      <p:tgtEl>
                        <p:sldTgt/>
                      </p:tgtEl>
                    </p:cond>
                  </p:endCondLst>
                </p:cTn>
                <p:tgtEl>
                  <p:spTgt spid="61"/>
                </p:tgtEl>
              </p:cMediaNode>
            </p:audio>
            <p:audio>
              <p:cMediaNode vol="100000">
                <p:cTn id="182" fill="hold" display="0">
                  <p:stCondLst>
                    <p:cond delay="indefinite"/>
                  </p:stCondLst>
                  <p:endCondLst>
                    <p:cond evt="onStopAudio" delay="0">
                      <p:tgtEl>
                        <p:sldTgt/>
                      </p:tgtEl>
                    </p:cond>
                  </p:endCondLst>
                </p:cTn>
                <p:tgtEl>
                  <p:spTgt spid="62"/>
                </p:tgtEl>
              </p:cMediaNode>
            </p:audio>
          </p:childTnLst>
        </p:cTn>
      </p:par>
    </p:tnLst>
    <p:bldLst>
      <p:bldP spid="31" grpId="0" build="allAtOnce"/>
      <p:bldP spid="42" grpId="0" animBg="1"/>
      <p:bldP spid="55" grpId="0" animBg="1"/>
      <p:bldP spid="55" grpId="1" animBg="1"/>
      <p:bldP spid="56" grpId="0"/>
      <p:bldP spid="56" grpId="1"/>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9" grpId="0" animBg="1"/>
      <p:bldP spid="59" grpId="1" animBg="1"/>
      <p:bldP spid="59" grpId="2" animBg="1"/>
      <p:bldP spid="59" grpId="3" animBg="1"/>
      <p:bldP spid="59" grpId="4" animBg="1"/>
      <p:bldP spid="59" grpId="5" animBg="1"/>
      <p:bldP spid="59" grpId="6" animBg="1"/>
      <p:bldP spid="59" grpId="7" animBg="1"/>
      <p:bldP spid="59" grpId="8" animBg="1"/>
      <p:bldP spid="59" grpId="9" animBg="1"/>
      <p:bldP spid="59" grpId="10" animBg="1"/>
      <p:bldP spid="59" grpId="11" animBg="1"/>
      <p:bldP spid="59" grpId="12" animBg="1"/>
      <p:bldP spid="59" grpId="13" animBg="1"/>
      <p:bldP spid="59" grpId="14"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292896" y="3692152"/>
            <a:ext cx="7317568" cy="2077492"/>
          </a:xfrm>
          <a:prstGeom prst="rect">
            <a:avLst/>
          </a:prstGeom>
          <a:noFill/>
        </p:spPr>
        <p:txBody>
          <a:bodyPr wrap="square" rtlCol="0">
            <a:spAutoFit/>
          </a:bodyPr>
          <a:lstStyle/>
          <a:p>
            <a:pPr algn="ctr"/>
            <a:r>
              <a:rPr lang="en-US" sz="4300" b="1" dirty="0" err="1" smtClean="0">
                <a:solidFill>
                  <a:prstClr val="black"/>
                </a:solidFill>
                <a:latin typeface="Times New Roman" pitchFamily="18" charset="0"/>
                <a:cs typeface="Times New Roman" pitchFamily="18" charset="0"/>
              </a:rPr>
              <a:t>Tác</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giả</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nào</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trong</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chương</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trình</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Ngữ</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Văn</a:t>
            </a:r>
            <a:r>
              <a:rPr lang="en-US" sz="4300" b="1" dirty="0" smtClean="0">
                <a:solidFill>
                  <a:prstClr val="black"/>
                </a:solidFill>
                <a:latin typeface="Times New Roman" pitchFamily="18" charset="0"/>
                <a:cs typeface="Times New Roman" pitchFamily="18" charset="0"/>
              </a:rPr>
              <a:t> 8, </a:t>
            </a:r>
            <a:r>
              <a:rPr lang="en-US" sz="4300" b="1" dirty="0" err="1" smtClean="0">
                <a:solidFill>
                  <a:prstClr val="black"/>
                </a:solidFill>
                <a:latin typeface="Times New Roman" pitchFamily="18" charset="0"/>
                <a:cs typeface="Times New Roman" pitchFamily="18" charset="0"/>
              </a:rPr>
              <a:t>được</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mệnh</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danh</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là</a:t>
            </a:r>
            <a:r>
              <a:rPr lang="en-US" sz="4300" b="1" i="1" dirty="0" err="1" smtClean="0">
                <a:solidFill>
                  <a:prstClr val="black"/>
                </a:solidFill>
                <a:latin typeface="Times New Roman" pitchFamily="18" charset="0"/>
                <a:cs typeface="Times New Roman" pitchFamily="18" charset="0"/>
              </a:rPr>
              <a:t>“La</a:t>
            </a:r>
            <a:r>
              <a:rPr lang="en-US" sz="4300" b="1" i="1" dirty="0" smtClean="0">
                <a:solidFill>
                  <a:prstClr val="black"/>
                </a:solidFill>
                <a:latin typeface="Times New Roman" pitchFamily="18" charset="0"/>
                <a:cs typeface="Times New Roman" pitchFamily="18" charset="0"/>
              </a:rPr>
              <a:t> </a:t>
            </a:r>
            <a:r>
              <a:rPr lang="en-US" sz="4300" b="1" i="1" dirty="0" err="1" smtClean="0">
                <a:solidFill>
                  <a:prstClr val="black"/>
                </a:solidFill>
                <a:latin typeface="Times New Roman" pitchFamily="18" charset="0"/>
                <a:cs typeface="Times New Roman" pitchFamily="18" charset="0"/>
              </a:rPr>
              <a:t>sơn</a:t>
            </a:r>
            <a:r>
              <a:rPr lang="en-US" sz="4300" b="1" i="1" dirty="0" smtClean="0">
                <a:solidFill>
                  <a:prstClr val="black"/>
                </a:solidFill>
                <a:latin typeface="Times New Roman" pitchFamily="18" charset="0"/>
                <a:cs typeface="Times New Roman" pitchFamily="18" charset="0"/>
              </a:rPr>
              <a:t> </a:t>
            </a:r>
            <a:r>
              <a:rPr lang="en-US" sz="4300" b="1" i="1" dirty="0" err="1" smtClean="0">
                <a:solidFill>
                  <a:prstClr val="black"/>
                </a:solidFill>
                <a:latin typeface="Times New Roman" pitchFamily="18" charset="0"/>
                <a:cs typeface="Times New Roman" pitchFamily="18" charset="0"/>
              </a:rPr>
              <a:t>phu</a:t>
            </a:r>
            <a:r>
              <a:rPr lang="en-US" sz="4300" b="1" i="1" dirty="0" smtClean="0">
                <a:solidFill>
                  <a:prstClr val="black"/>
                </a:solidFill>
                <a:latin typeface="Times New Roman" pitchFamily="18" charset="0"/>
                <a:cs typeface="Times New Roman" pitchFamily="18" charset="0"/>
              </a:rPr>
              <a:t> </a:t>
            </a:r>
            <a:r>
              <a:rPr lang="en-US" sz="4300" b="1" i="1" dirty="0" err="1" smtClean="0">
                <a:solidFill>
                  <a:prstClr val="black"/>
                </a:solidFill>
                <a:latin typeface="Times New Roman" pitchFamily="18" charset="0"/>
                <a:cs typeface="Times New Roman" pitchFamily="18" charset="0"/>
              </a:rPr>
              <a:t>tử</a:t>
            </a:r>
            <a:r>
              <a:rPr lang="en-US" sz="4300" b="1" i="1" dirty="0" smtClean="0">
                <a:solidFill>
                  <a:prstClr val="black"/>
                </a:solidFill>
                <a:latin typeface="Times New Roman" pitchFamily="18" charset="0"/>
                <a:cs typeface="Times New Roman" pitchFamily="18" charset="0"/>
              </a:rPr>
              <a:t>”?</a:t>
            </a:r>
            <a:endParaRPr lang="en-US" sz="4300" b="1" i="1" dirty="0">
              <a:solidFill>
                <a:prstClr val="black"/>
              </a:solidFill>
              <a:latin typeface="Times New Roman" pitchFamily="18" charset="0"/>
              <a:cs typeface="Times New Roman" pitchFamily="18" charset="0"/>
            </a:endParaRPr>
          </a:p>
        </p:txBody>
      </p:sp>
      <p:sp>
        <p:nvSpPr>
          <p:cNvPr id="20" name="TextBox 19"/>
          <p:cNvSpPr txBox="1"/>
          <p:nvPr/>
        </p:nvSpPr>
        <p:spPr>
          <a:xfrm>
            <a:off x="2527236" y="4479088"/>
            <a:ext cx="6781800" cy="707886"/>
          </a:xfrm>
          <a:prstGeom prst="rect">
            <a:avLst/>
          </a:prstGeom>
          <a:noFill/>
        </p:spPr>
        <p:txBody>
          <a:bodyPr wrap="square" rtlCol="0">
            <a:spAutoFit/>
          </a:bodyPr>
          <a:lstStyle/>
          <a:p>
            <a:pPr algn="ctr"/>
            <a:r>
              <a:rPr lang="en-US" sz="4000" b="1" dirty="0" err="1" smtClean="0">
                <a:solidFill>
                  <a:prstClr val="black"/>
                </a:solidFill>
                <a:latin typeface="Times New Roman" pitchFamily="18" charset="0"/>
                <a:cs typeface="Times New Roman" pitchFamily="18" charset="0"/>
              </a:rPr>
              <a:t>Nguyễn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Thiếp</a:t>
            </a:r>
            <a:endParaRPr lang="en-US" sz="4000" b="1" dirty="0">
              <a:solidFill>
                <a:prstClr val="black"/>
              </a:solidFill>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18</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156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0086" y="1933583"/>
            <a:ext cx="8316532" cy="10772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r>
              <a:rPr lang="it-IT" sz="3200" dirty="0" smtClean="0">
                <a:latin typeface="Times New Roman" pitchFamily="18" charset="0"/>
                <a:cs typeface="Times New Roman" pitchFamily="18" charset="0"/>
              </a:rPr>
              <a:t>Truyền thuyết Sự tích Hồ Gươm ra đời trong mói quan hệ với di tích lịch sử nào? </a:t>
            </a:r>
            <a:endParaRPr lang="en-US" sz="3200" dirty="0">
              <a:latin typeface="Times New Roman" pitchFamily="18" charset="0"/>
              <a:cs typeface="Times New Roman" pitchFamily="18" charset="0"/>
            </a:endParaRPr>
          </a:p>
        </p:txBody>
      </p:sp>
      <p:sp>
        <p:nvSpPr>
          <p:cNvPr id="5" name="Rectangle 4"/>
          <p:cNvSpPr/>
          <p:nvPr/>
        </p:nvSpPr>
        <p:spPr>
          <a:xfrm>
            <a:off x="580348" y="4228681"/>
            <a:ext cx="4999476"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Thành nhà Hồ</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691137" y="4279416"/>
            <a:ext cx="4824622"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Văn Miếu</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931606" y="5509788"/>
            <a:ext cx="4343683"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Hồ Gươm</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694562" y="5668883"/>
            <a:ext cx="4925543"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Lam Kinh</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88179" y="170193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1</a:t>
            </a:r>
            <a:r>
              <a:rPr lang="en-US" dirty="0"/>
              <a:t>9</a:t>
            </a:r>
          </a:p>
        </p:txBody>
      </p:sp>
      <p:pic>
        <p:nvPicPr>
          <p:cNvPr id="12" name="Picture 11" descr="A close up of a logo&#10;&#10;Description generated with high confidence">
            <a:extLst>
              <a:ext uri="{FF2B5EF4-FFF2-40B4-BE49-F238E27FC236}">
                <a16:creationId xmlns="" xmlns:a16="http://schemas.microsoft.com/office/drawing/2014/main" id="{F8154488-45F3-4660-9796-67E78CADC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6B7C3B7B-95FA-4C7C-868C-274F061C1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1C30C102-46F1-477B-BE47-353DC5DCB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64E9D7F-71D2-4A63-A3F7-9EE6DC441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57D925CE-8554-4902-92DA-AA9107D17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F043AC7-079F-4AB0-86A4-A4807725A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 xmlns:a16="http://schemas.microsoft.com/office/drawing/2014/main" id="{70164FF7-986F-4BE6-8673-72BBC12E2AC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d</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6405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6" presetClass="emph" presetSubtype="0" fill="hold" grpId="1" nodeType="withEffect">
                                  <p:stCondLst>
                                    <p:cond delay="0"/>
                                  </p:stCondLst>
                                  <p:iterate type="lt">
                                    <p:tmPct val="4000"/>
                                  </p:iterate>
                                  <p:childTnLst>
                                    <p:set>
                                      <p:cBhvr override="childStyle">
                                        <p:cTn id="43" dur="1500" fill="hold"/>
                                        <p:tgtEl>
                                          <p:spTgt spid="7"/>
                                        </p:tgtEl>
                                        <p:attrNameLst>
                                          <p:attrName>style.color</p:attrName>
                                        </p:attrNameLst>
                                      </p:cBhvr>
                                      <p:to>
                                        <p:clrVal>
                                          <a:srgbClr val="FF0000"/>
                                        </p:clrVal>
                                      </p:to>
                                    </p:set>
                                    <p:set>
                                      <p:cBhvr>
                                        <p:cTn id="44" dur="1500" fill="hold"/>
                                        <p:tgtEl>
                                          <p:spTgt spid="7"/>
                                        </p:tgtEl>
                                        <p:attrNameLst>
                                          <p:attrName>fillcolor</p:attrName>
                                        </p:attrNameLst>
                                      </p:cBhvr>
                                      <p:to>
                                        <p:clrVal>
                                          <a:srgbClr val="FF0000"/>
                                        </p:clrVal>
                                      </p:to>
                                    </p:set>
                                    <p:set>
                                      <p:cBhvr>
                                        <p:cTn id="45" dur="1500" fill="hold"/>
                                        <p:tgtEl>
                                          <p:spTgt spid="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754326"/>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b="0" dirty="0">
                <a:effectLst/>
                <a:latin typeface="Times New Roman" pitchFamily="18" charset="0"/>
                <a:cs typeface="Times New Roman" pitchFamily="18" charset="0"/>
              </a:rPr>
              <a:t>“</a:t>
            </a:r>
            <a:r>
              <a:rPr lang="en-US" b="0" dirty="0" err="1">
                <a:effectLst/>
                <a:latin typeface="Times New Roman" pitchFamily="18" charset="0"/>
                <a:cs typeface="Times New Roman" pitchFamily="18" charset="0"/>
              </a:rPr>
              <a:t>Người</a:t>
            </a:r>
            <a:r>
              <a:rPr lang="en-US" b="0" dirty="0">
                <a:effectLst/>
                <a:latin typeface="Times New Roman" pitchFamily="18" charset="0"/>
                <a:cs typeface="Times New Roman" pitchFamily="18" charset="0"/>
              </a:rPr>
              <a:t> ta </a:t>
            </a:r>
            <a:r>
              <a:rPr lang="en-US" b="0" dirty="0" err="1">
                <a:effectLst/>
                <a:latin typeface="Times New Roman" pitchFamily="18" charset="0"/>
                <a:cs typeface="Times New Roman" pitchFamily="18" charset="0"/>
              </a:rPr>
              <a:t>tạo</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ra</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vận</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mệnh</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chứ</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không</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phải</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vận</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mệnh</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tạo</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ra</a:t>
            </a:r>
            <a:r>
              <a:rPr lang="en-US" b="0" dirty="0">
                <a:effectLst/>
                <a:latin typeface="Times New Roman" pitchFamily="18" charset="0"/>
                <a:cs typeface="Times New Roman" pitchFamily="18" charset="0"/>
              </a:rPr>
              <a:t> con </a:t>
            </a:r>
            <a:r>
              <a:rPr lang="en-US" b="0" dirty="0" err="1">
                <a:effectLst/>
                <a:latin typeface="Times New Roman" pitchFamily="18" charset="0"/>
                <a:cs typeface="Times New Roman" pitchFamily="18" charset="0"/>
              </a:rPr>
              <a:t>người</a:t>
            </a:r>
            <a:r>
              <a:rPr lang="en-US" b="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là</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câu</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nói</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nổi</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tiếng</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của</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ai</a:t>
            </a:r>
            <a:r>
              <a:rPr lang="en-US" b="0" i="0" dirty="0">
                <a:effectLst/>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730070" y="4172638"/>
            <a:ext cx="5790737" cy="737711"/>
          </a:xfrm>
          <a:prstGeom prst="rect">
            <a:avLst/>
          </a:prstGeom>
          <a:noFill/>
        </p:spPr>
        <p:txBody>
          <a:bodyPr wrap="square" lIns="120975" tIns="60488" rIns="120975" bIns="60488" rtlCol="0">
            <a:spAutoFit/>
          </a:bodyPr>
          <a:lstStyle/>
          <a:p>
            <a:pPr algn="just"/>
            <a:r>
              <a:rPr lang="en-US" sz="40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Lê Quý Đôn</a:t>
            </a:r>
            <a:endPar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40964"/>
            <a:ext cx="4857180" cy="737711"/>
          </a:xfrm>
          <a:prstGeom prst="rect">
            <a:avLst/>
          </a:prstGeom>
          <a:noFill/>
        </p:spPr>
        <p:txBody>
          <a:bodyPr wrap="square" lIns="120975" tIns="60488" rIns="120975" bIns="60488" rtlCol="0">
            <a:spAutoFit/>
          </a:bodyPr>
          <a:lstStyle/>
          <a:p>
            <a:pPr algn="ctr"/>
            <a:r>
              <a:rPr lang="en-US" sz="40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Hồ Chí Minh</a:t>
            </a:r>
            <a:endPar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602806"/>
            <a:ext cx="4697069" cy="737711"/>
          </a:xfrm>
          <a:prstGeom prst="rect">
            <a:avLst/>
          </a:prstGeom>
          <a:noFill/>
        </p:spPr>
        <p:txBody>
          <a:bodyPr wrap="square" lIns="120975" tIns="60488" rIns="120975" bIns="60488" rtlCol="0">
            <a:spAutoFit/>
          </a:bodyPr>
          <a:lstStyle/>
          <a:p>
            <a:pPr algn="ctr"/>
            <a:r>
              <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Huy Cận</a:t>
            </a:r>
          </a:p>
        </p:txBody>
      </p:sp>
      <p:sp>
        <p:nvSpPr>
          <p:cNvPr id="8" name="Rectangle 7"/>
          <p:cNvSpPr/>
          <p:nvPr/>
        </p:nvSpPr>
        <p:spPr>
          <a:xfrm>
            <a:off x="787647" y="5588314"/>
            <a:ext cx="4697069" cy="737711"/>
          </a:xfrm>
          <a:prstGeom prst="rect">
            <a:avLst/>
          </a:prstGeom>
          <a:noFill/>
        </p:spPr>
        <p:txBody>
          <a:bodyPr wrap="square" lIns="120975" tIns="60488" rIns="120975" bIns="60488" rtlCol="0">
            <a:spAutoFit/>
          </a:bodyPr>
          <a:lstStyle/>
          <a:p>
            <a:pPr algn="ctr"/>
            <a:r>
              <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Võ Nguyên Giáp</a:t>
            </a:r>
          </a:p>
        </p:txBody>
      </p:sp>
      <p:sp>
        <p:nvSpPr>
          <p:cNvPr id="11" name="TextBox 10"/>
          <p:cNvSpPr txBox="1"/>
          <p:nvPr/>
        </p:nvSpPr>
        <p:spPr>
          <a:xfrm>
            <a:off x="730757"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20</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9782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5763" y="1814613"/>
            <a:ext cx="7766265" cy="799266"/>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4400" b="0" i="1" dirty="0" err="1" smtClean="0">
                <a:effectLst/>
                <a:latin typeface="Times New Roman" pitchFamily="18" charset="0"/>
                <a:cs typeface="Times New Roman" pitchFamily="18" charset="0"/>
              </a:rPr>
              <a:t>Nguyễn</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Trãi</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sống</a:t>
            </a:r>
            <a:r>
              <a:rPr lang="en-US" sz="4400" b="0" i="1" dirty="0" smtClean="0">
                <a:effectLst/>
                <a:latin typeface="Times New Roman" pitchFamily="18" charset="0"/>
                <a:cs typeface="Times New Roman" pitchFamily="18" charset="0"/>
              </a:rPr>
              <a:t> ở </a:t>
            </a:r>
            <a:r>
              <a:rPr lang="en-US" sz="4400" b="0" i="1" dirty="0" err="1" smtClean="0">
                <a:effectLst/>
                <a:latin typeface="Times New Roman" pitchFamily="18" charset="0"/>
                <a:cs typeface="Times New Roman" pitchFamily="18" charset="0"/>
              </a:rPr>
              <a:t>thời</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đại</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nào</a:t>
            </a:r>
            <a:r>
              <a:rPr lang="en-US" sz="4400" b="0" dirty="0" smtClean="0">
                <a:effectLst/>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Rectangle 4"/>
          <p:cNvSpPr/>
          <p:nvPr/>
        </p:nvSpPr>
        <p:spPr>
          <a:xfrm>
            <a:off x="705725" y="4217491"/>
            <a:ext cx="4788557"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Lí</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5857835" y="4168664"/>
            <a:ext cx="6534151"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Trần</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72604" y="5538306"/>
            <a:ext cx="4765074"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Nguyễn</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544527" y="5570755"/>
            <a:ext cx="4949755"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Hậu</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Lê</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79996"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21</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715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071994" y="4060613"/>
            <a:ext cx="7523110" cy="769441"/>
          </a:xfrm>
          <a:prstGeom prst="rect">
            <a:avLst/>
          </a:prstGeom>
          <a:noFill/>
        </p:spPr>
        <p:txBody>
          <a:bodyPr wrap="square" rtlCol="0">
            <a:spAutoFit/>
          </a:bodyPr>
          <a:lstStyle/>
          <a:p>
            <a:pPr algn="ctr"/>
            <a:r>
              <a:rPr lang="en-US" sz="4400" b="1" dirty="0" err="1" smtClean="0">
                <a:latin typeface="Times New Roman" charset="0"/>
                <a:ea typeface="Times New Roman" charset="0"/>
                <a:cs typeface="Times New Roman" charset="0"/>
              </a:rPr>
              <a:t>Lỗ</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Tấn</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là</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nhà</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văn</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nước</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nào</a:t>
            </a:r>
            <a:r>
              <a:rPr lang="en-US" sz="4400" b="1" dirty="0" smtClean="0">
                <a:latin typeface="Times New Roman" charset="0"/>
                <a:ea typeface="Times New Roman" charset="0"/>
                <a:cs typeface="Times New Roman" charset="0"/>
              </a:rPr>
              <a:t>?</a:t>
            </a:r>
            <a:endParaRPr lang="en-US" sz="4400" b="1" dirty="0">
              <a:solidFill>
                <a:prstClr val="black"/>
              </a:solidFill>
              <a:latin typeface="Times New Roman" charset="0"/>
              <a:ea typeface="Times New Roman" charset="0"/>
              <a:cs typeface="Times New Roman" charset="0"/>
            </a:endParaRPr>
          </a:p>
        </p:txBody>
      </p:sp>
      <p:sp>
        <p:nvSpPr>
          <p:cNvPr id="20" name="TextBox 19"/>
          <p:cNvSpPr txBox="1"/>
          <p:nvPr/>
        </p:nvSpPr>
        <p:spPr>
          <a:xfrm>
            <a:off x="2442649" y="4322223"/>
            <a:ext cx="6781800" cy="923330"/>
          </a:xfrm>
          <a:prstGeom prst="rect">
            <a:avLst/>
          </a:prstGeom>
          <a:noFill/>
        </p:spPr>
        <p:txBody>
          <a:bodyPr wrap="square" rtlCol="0">
            <a:spAutoFit/>
          </a:bodyPr>
          <a:lstStyle/>
          <a:p>
            <a:pPr algn="ctr"/>
            <a:r>
              <a:rPr lang="en-US" sz="5400" b="1" dirty="0" smtClean="0">
                <a:solidFill>
                  <a:prstClr val="black"/>
                </a:solidFill>
                <a:latin typeface="Times New Roman" pitchFamily="18" charset="0"/>
                <a:cs typeface="Times New Roman" pitchFamily="18" charset="0"/>
              </a:rPr>
              <a:t>TRUNG QUỐC</a:t>
            </a:r>
            <a:endParaRPr lang="en-US" sz="5400" b="1" dirty="0">
              <a:solidFill>
                <a:prstClr val="black"/>
              </a:solidFill>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22</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9271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262908" y="3542678"/>
            <a:ext cx="7310455" cy="2800767"/>
          </a:xfrm>
          <a:prstGeom prst="rect">
            <a:avLst/>
          </a:prstGeom>
          <a:noFill/>
        </p:spPr>
        <p:txBody>
          <a:bodyPr wrap="square" rtlCol="0">
            <a:spAutoFit/>
          </a:bodyPr>
          <a:lstStyle/>
          <a:p>
            <a:pPr algn="ctr"/>
            <a:r>
              <a:rPr lang="en-US" sz="4400" b="1" dirty="0" err="1" smtClean="0">
                <a:solidFill>
                  <a:srgbClr val="000000"/>
                </a:solidFill>
                <a:latin typeface="Times New Roman" charset="0"/>
              </a:rPr>
              <a:t>Tác</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giả</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nào</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của</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văn</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học</a:t>
            </a:r>
            <a:r>
              <a:rPr lang="en-US" sz="4400" b="1" dirty="0">
                <a:solidFill>
                  <a:srgbClr val="000000"/>
                </a:solidFill>
                <a:latin typeface="Times New Roman" charset="0"/>
              </a:rPr>
              <a:t> </a:t>
            </a:r>
            <a:r>
              <a:rPr lang="en-US" sz="4400" b="1" dirty="0" err="1" smtClean="0">
                <a:solidFill>
                  <a:srgbClr val="000000"/>
                </a:solidFill>
                <a:latin typeface="Times New Roman" charset="0"/>
              </a:rPr>
              <a:t>trung</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đại</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Việt</a:t>
            </a:r>
            <a:r>
              <a:rPr lang="en-US" sz="4400" b="1" dirty="0" smtClean="0">
                <a:solidFill>
                  <a:srgbClr val="000000"/>
                </a:solidFill>
                <a:latin typeface="Times New Roman" charset="0"/>
              </a:rPr>
              <a:t> Nam </a:t>
            </a:r>
            <a:r>
              <a:rPr lang="en-US" sz="4400" b="1" dirty="0" err="1" smtClean="0">
                <a:solidFill>
                  <a:srgbClr val="000000"/>
                </a:solidFill>
                <a:latin typeface="Times New Roman" charset="0"/>
              </a:rPr>
              <a:t>được</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người</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đời</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vinh</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danh</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là</a:t>
            </a:r>
            <a:r>
              <a:rPr lang="en-US" sz="4400" b="1" dirty="0" smtClean="0">
                <a:solidFill>
                  <a:srgbClr val="000000"/>
                </a:solidFill>
                <a:latin typeface="Times New Roman" charset="0"/>
              </a:rPr>
              <a:t> </a:t>
            </a:r>
            <a:r>
              <a:rPr lang="en-US" sz="4400" b="1" i="1" dirty="0" smtClean="0">
                <a:solidFill>
                  <a:srgbClr val="000000"/>
                </a:solidFill>
                <a:latin typeface="Times New Roman" charset="0"/>
              </a:rPr>
              <a:t>“Tam </a:t>
            </a:r>
            <a:r>
              <a:rPr lang="en-US" sz="4400" b="1" i="1" dirty="0" err="1" smtClean="0">
                <a:solidFill>
                  <a:srgbClr val="000000"/>
                </a:solidFill>
                <a:latin typeface="Times New Roman" charset="0"/>
              </a:rPr>
              <a:t>nguyên</a:t>
            </a:r>
            <a:r>
              <a:rPr lang="en-US" sz="4400" b="1" i="1" dirty="0" smtClean="0">
                <a:solidFill>
                  <a:srgbClr val="000000"/>
                </a:solidFill>
                <a:latin typeface="Times New Roman" charset="0"/>
              </a:rPr>
              <a:t> </a:t>
            </a:r>
            <a:r>
              <a:rPr lang="en-US" sz="4400" b="1" i="1" dirty="0" err="1" smtClean="0">
                <a:solidFill>
                  <a:srgbClr val="000000"/>
                </a:solidFill>
                <a:latin typeface="Times New Roman" charset="0"/>
              </a:rPr>
              <a:t>Yên</a:t>
            </a:r>
            <a:r>
              <a:rPr lang="en-US" sz="4400" b="1" i="1" dirty="0" smtClean="0">
                <a:solidFill>
                  <a:srgbClr val="000000"/>
                </a:solidFill>
                <a:latin typeface="Times New Roman" charset="0"/>
              </a:rPr>
              <a:t> </a:t>
            </a:r>
            <a:r>
              <a:rPr lang="en-US" sz="4400" b="1" i="1" dirty="0" err="1" smtClean="0">
                <a:solidFill>
                  <a:srgbClr val="000000"/>
                </a:solidFill>
                <a:latin typeface="Times New Roman" charset="0"/>
              </a:rPr>
              <a:t>Đỗ</a:t>
            </a:r>
            <a:r>
              <a:rPr lang="en-US" sz="4400" b="1" i="1" dirty="0" smtClean="0">
                <a:solidFill>
                  <a:srgbClr val="000000"/>
                </a:solidFill>
                <a:latin typeface="Times New Roman" charset="0"/>
              </a:rPr>
              <a:t>”</a:t>
            </a:r>
            <a:r>
              <a:rPr lang="en-US" sz="4400" b="1" i="0" u="none" strike="noStrike" dirty="0" smtClean="0">
                <a:solidFill>
                  <a:srgbClr val="000000"/>
                </a:solidFill>
                <a:effectLst/>
                <a:latin typeface="Times New Roman" charset="0"/>
              </a:rPr>
              <a:t>?</a:t>
            </a:r>
            <a:endParaRPr lang="en-US" sz="4400" b="1" dirty="0">
              <a:solidFill>
                <a:prstClr val="black"/>
              </a:solidFill>
              <a:latin typeface="Times New Roman" charset="0"/>
              <a:ea typeface="Times New Roman" charset="0"/>
              <a:cs typeface="Times New Roman" charset="0"/>
            </a:endParaRPr>
          </a:p>
        </p:txBody>
      </p:sp>
      <p:sp>
        <p:nvSpPr>
          <p:cNvPr id="20" name="TextBox 19"/>
          <p:cNvSpPr txBox="1"/>
          <p:nvPr/>
        </p:nvSpPr>
        <p:spPr>
          <a:xfrm>
            <a:off x="2649155" y="4300466"/>
            <a:ext cx="6781800" cy="923330"/>
          </a:xfrm>
          <a:prstGeom prst="rect">
            <a:avLst/>
          </a:prstGeom>
          <a:noFill/>
        </p:spPr>
        <p:txBody>
          <a:bodyPr wrap="square" rtlCol="0">
            <a:spAutoFit/>
          </a:bodyPr>
          <a:lstStyle/>
          <a:p>
            <a:pPr algn="just"/>
            <a:r>
              <a:rPr lang="en-US" sz="5400" b="1" dirty="0" smtClean="0">
                <a:solidFill>
                  <a:prstClr val="black"/>
                </a:solidFill>
                <a:latin typeface="Times New Roman" pitchFamily="18" charset="0"/>
                <a:cs typeface="Times New Roman" pitchFamily="18" charset="0"/>
              </a:rPr>
              <a:t>NGUYỄN KHUYẾN</a:t>
            </a:r>
            <a:endParaRPr lang="en-US" sz="5400" b="1" dirty="0">
              <a:solidFill>
                <a:prstClr val="black"/>
              </a:solidFill>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23</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712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2673" y="1603705"/>
            <a:ext cx="8676692" cy="1323439"/>
          </a:xfrm>
          <a:prstGeom prst="rect">
            <a:avLst/>
          </a:prstGeom>
        </p:spPr>
        <p:txBody>
          <a:bodyPr wrap="square">
            <a:spAutoFit/>
          </a:bodyPr>
          <a:lstStyle>
            <a:defPPr>
              <a:defRPr lang="en-US"/>
            </a:defPPr>
            <a:lvl1pPr lvl="0"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r>
              <a:rPr lang="pt-BR" dirty="0" smtClean="0">
                <a:latin typeface="Times New Roman" charset="0"/>
                <a:ea typeface="Times New Roman" charset="0"/>
                <a:cs typeface="Times New Roman" charset="0"/>
              </a:rPr>
              <a:t>Bài thơ </a:t>
            </a:r>
            <a:r>
              <a:rPr lang="pt-BR" i="1" dirty="0" smtClean="0">
                <a:latin typeface="Times New Roman" charset="0"/>
                <a:ea typeface="Times New Roman" charset="0"/>
                <a:cs typeface="Times New Roman" charset="0"/>
              </a:rPr>
              <a:t>“Cảnh khuya”, “Rằm tháng giêng” </a:t>
            </a:r>
            <a:r>
              <a:rPr lang="pt-BR" dirty="0" smtClean="0">
                <a:latin typeface="Times New Roman" charset="0"/>
                <a:ea typeface="Times New Roman" charset="0"/>
                <a:cs typeface="Times New Roman" charset="0"/>
              </a:rPr>
              <a:t>miêu tả cảnh vật ở đâu?</a:t>
            </a:r>
            <a:endParaRPr lang="en-US" dirty="0">
              <a:latin typeface="Times New Roman" charset="0"/>
              <a:ea typeface="Times New Roman" charset="0"/>
              <a:cs typeface="Times New Roman" charset="0"/>
            </a:endParaRPr>
          </a:p>
        </p:txBody>
      </p:sp>
      <p:sp>
        <p:nvSpPr>
          <p:cNvPr id="5" name="Rectangle 4"/>
          <p:cNvSpPr/>
          <p:nvPr/>
        </p:nvSpPr>
        <p:spPr>
          <a:xfrm>
            <a:off x="575297" y="4107686"/>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Tây</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Bắc</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755424" y="4117854"/>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Việt</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Bắc</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755424" y="5517339"/>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Nghệ</a:t>
            </a:r>
            <a:r>
              <a:rPr lang="en-US" sz="44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An</a:t>
            </a:r>
            <a:endParaRPr lang="en-US" sz="44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47366" y="5598346"/>
            <a:ext cx="467061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Hà</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Nội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92689"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latin typeface="Times New Roman" charset="0"/>
                <a:ea typeface="Times New Roman" charset="0"/>
                <a:cs typeface="Times New Roman" charset="0"/>
              </a:rPr>
              <a:t>24</a:t>
            </a:r>
            <a:endParaRPr lang="en-US" dirty="0">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A404299F-DE51-4C4F-A47F-2FB41703E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92FCF706-CE40-411A-8117-D5C5C1E9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40029A9-28F2-480A-86AB-44FE6EAD2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1C9F2A8B-5361-41BD-9D11-CB5A51E0B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30313A8D-54C1-485C-88B9-2DF2F878A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4795CE56-438C-4C1C-A846-12003DB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4ECC2D39-5991-4573-9D50-E19DADD982F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charset="0"/>
                <a:ea typeface="Times New Roman" charset="0"/>
                <a:cs typeface="Times New Roman"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830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1" nodeType="clickEffect">
                                  <p:stCondLst>
                                    <p:cond delay="0"/>
                                  </p:stCondLst>
                                  <p:iterate type="lt">
                                    <p:tmPct val="4000"/>
                                  </p:iterate>
                                  <p:childTnLst>
                                    <p:set>
                                      <p:cBhvr override="childStyle">
                                        <p:cTn id="33" dur="1500" fill="hold"/>
                                        <p:tgtEl>
                                          <p:spTgt spid="6"/>
                                        </p:tgtEl>
                                        <p:attrNameLst>
                                          <p:attrName>style.color</p:attrName>
                                        </p:attrNameLst>
                                      </p:cBhvr>
                                      <p:to>
                                        <p:clrVal>
                                          <a:srgbClr val="FF0000"/>
                                        </p:clrVal>
                                      </p:to>
                                    </p:set>
                                    <p:set>
                                      <p:cBhvr>
                                        <p:cTn id="34" dur="1500" fill="hold"/>
                                        <p:tgtEl>
                                          <p:spTgt spid="6"/>
                                        </p:tgtEl>
                                        <p:attrNameLst>
                                          <p:attrName>fillcolor</p:attrName>
                                        </p:attrNameLst>
                                      </p:cBhvr>
                                      <p:to>
                                        <p:clrVal>
                                          <a:srgbClr val="FF0000"/>
                                        </p:clrVal>
                                      </p:to>
                                    </p:set>
                                    <p:set>
                                      <p:cBhvr>
                                        <p:cTn id="35" dur="1500" fill="hold"/>
                                        <p:tgtEl>
                                          <p:spTgt spid="6"/>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8490" fill="hold"/>
                                        <p:tgtEl>
                                          <p:spTgt spid="19"/>
                                        </p:tgtEl>
                                      </p:cBhvr>
                                    </p:cmd>
                                  </p:child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2673" y="1603705"/>
            <a:ext cx="8676692" cy="1938992"/>
          </a:xfrm>
          <a:prstGeom prst="rect">
            <a:avLst/>
          </a:prstGeom>
        </p:spPr>
        <p:txBody>
          <a:bodyPr wrap="square">
            <a:spAutoFit/>
          </a:bodyPr>
          <a:lstStyle>
            <a:defPPr>
              <a:defRPr lang="en-US"/>
            </a:defPPr>
            <a:lvl1pPr lvl="0"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r>
              <a:rPr lang="pt-BR" dirty="0" smtClean="0">
                <a:latin typeface="Times New Roman" charset="0"/>
                <a:ea typeface="Times New Roman" charset="0"/>
                <a:cs typeface="Times New Roman" charset="0"/>
              </a:rPr>
              <a:t>Bài thơ </a:t>
            </a:r>
            <a:r>
              <a:rPr lang="pt-BR" i="1" dirty="0" smtClean="0">
                <a:latin typeface="Times New Roman" charset="0"/>
                <a:ea typeface="Times New Roman" charset="0"/>
                <a:cs typeface="Times New Roman" charset="0"/>
              </a:rPr>
              <a:t>“Khúc hát ru những em bé lớn trên lưng mẹ” </a:t>
            </a:r>
            <a:r>
              <a:rPr lang="pt-BR" dirty="0" smtClean="0">
                <a:latin typeface="Times New Roman" charset="0"/>
                <a:ea typeface="Times New Roman" charset="0"/>
                <a:cs typeface="Times New Roman" charset="0"/>
              </a:rPr>
              <a:t>viết về những em bé củadân tộc nào?</a:t>
            </a:r>
            <a:endParaRPr lang="en-US" dirty="0">
              <a:latin typeface="Times New Roman" charset="0"/>
              <a:ea typeface="Times New Roman" charset="0"/>
              <a:cs typeface="Times New Roman" charset="0"/>
            </a:endParaRPr>
          </a:p>
        </p:txBody>
      </p:sp>
      <p:sp>
        <p:nvSpPr>
          <p:cNvPr id="5" name="Rectangle 4"/>
          <p:cNvSpPr/>
          <p:nvPr/>
        </p:nvSpPr>
        <p:spPr>
          <a:xfrm>
            <a:off x="575297" y="4107686"/>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Chăm</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755424" y="4117854"/>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Tà</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Ôi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755424" y="5517339"/>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Kinh</a:t>
            </a:r>
            <a:endParaRPr lang="en-US" sz="44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47366" y="5598346"/>
            <a:ext cx="4670614" cy="860821"/>
          </a:xfrm>
          <a:prstGeom prst="rect">
            <a:avLst/>
          </a:prstGeom>
          <a:noFill/>
        </p:spPr>
        <p:txBody>
          <a:bodyPr wrap="square" lIns="120975" tIns="60488" rIns="120975" bIns="60488" rtlCol="0">
            <a:spAutoFit/>
          </a:bodyPr>
          <a:lstStyle/>
          <a:p>
            <a:pPr algn="ct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Ê -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Đê</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92689"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latin typeface="Times New Roman" charset="0"/>
                <a:ea typeface="Times New Roman" charset="0"/>
                <a:cs typeface="Times New Roman" charset="0"/>
              </a:rPr>
              <a:t>25</a:t>
            </a:r>
            <a:endParaRPr lang="en-US" dirty="0">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A404299F-DE51-4C4F-A47F-2FB41703E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92FCF706-CE40-411A-8117-D5C5C1E9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40029A9-28F2-480A-86AB-44FE6EAD2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1C9F2A8B-5361-41BD-9D11-CB5A51E0B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30313A8D-54C1-485C-88B9-2DF2F878A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4795CE56-438C-4C1C-A846-12003DB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4ECC2D39-5991-4573-9D50-E19DADD982F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charset="0"/>
                <a:ea typeface="Times New Roman" charset="0"/>
                <a:cs typeface="Times New Roman"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744315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1" nodeType="clickEffect">
                                  <p:stCondLst>
                                    <p:cond delay="0"/>
                                  </p:stCondLst>
                                  <p:iterate type="lt">
                                    <p:tmPct val="4000"/>
                                  </p:iterate>
                                  <p:childTnLst>
                                    <p:set>
                                      <p:cBhvr override="childStyle">
                                        <p:cTn id="33" dur="1500" fill="hold"/>
                                        <p:tgtEl>
                                          <p:spTgt spid="6"/>
                                        </p:tgtEl>
                                        <p:attrNameLst>
                                          <p:attrName>style.color</p:attrName>
                                        </p:attrNameLst>
                                      </p:cBhvr>
                                      <p:to>
                                        <p:clrVal>
                                          <a:srgbClr val="FF0000"/>
                                        </p:clrVal>
                                      </p:to>
                                    </p:set>
                                    <p:set>
                                      <p:cBhvr>
                                        <p:cTn id="34" dur="1500" fill="hold"/>
                                        <p:tgtEl>
                                          <p:spTgt spid="6"/>
                                        </p:tgtEl>
                                        <p:attrNameLst>
                                          <p:attrName>fillcolor</p:attrName>
                                        </p:attrNameLst>
                                      </p:cBhvr>
                                      <p:to>
                                        <p:clrVal>
                                          <a:srgbClr val="FF0000"/>
                                        </p:clrVal>
                                      </p:to>
                                    </p:set>
                                    <p:set>
                                      <p:cBhvr>
                                        <p:cTn id="35" dur="1500" fill="hold"/>
                                        <p:tgtEl>
                                          <p:spTgt spid="6"/>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8490" fill="hold"/>
                                        <p:tgtEl>
                                          <p:spTgt spid="19"/>
                                        </p:tgtEl>
                                      </p:cBhvr>
                                    </p:cmd>
                                  </p:child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563" y="1883074"/>
            <a:ext cx="8158149" cy="1230153"/>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3600" dirty="0" err="1" smtClean="0">
                <a:latin typeface="Times New Roman" charset="0"/>
                <a:ea typeface="Times New Roman" charset="0"/>
                <a:cs typeface="Times New Roman" charset="0"/>
              </a:rPr>
              <a:t>Tác</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phẩm</a:t>
            </a:r>
            <a:r>
              <a:rPr lang="en-US" sz="3600" dirty="0" smtClean="0">
                <a:latin typeface="Times New Roman" charset="0"/>
                <a:ea typeface="Times New Roman" charset="0"/>
                <a:cs typeface="Times New Roman" charset="0"/>
              </a:rPr>
              <a:t> </a:t>
            </a:r>
            <a:r>
              <a:rPr lang="en-US" sz="3600" i="1" dirty="0" smtClean="0">
                <a:latin typeface="Times New Roman" charset="0"/>
                <a:ea typeface="Times New Roman" charset="0"/>
                <a:cs typeface="Times New Roman" charset="0"/>
              </a:rPr>
              <a:t>“</a:t>
            </a:r>
            <a:r>
              <a:rPr lang="en-US" sz="3600" i="1" dirty="0" err="1" smtClean="0">
                <a:latin typeface="Times New Roman" charset="0"/>
                <a:ea typeface="Times New Roman" charset="0"/>
                <a:cs typeface="Times New Roman" charset="0"/>
              </a:rPr>
              <a:t>Lặng</a:t>
            </a:r>
            <a:r>
              <a:rPr lang="en-US" sz="3600" i="1" dirty="0" smtClean="0">
                <a:latin typeface="Times New Roman" charset="0"/>
                <a:ea typeface="Times New Roman" charset="0"/>
                <a:cs typeface="Times New Roman" charset="0"/>
              </a:rPr>
              <a:t> </a:t>
            </a:r>
            <a:r>
              <a:rPr lang="en-US" sz="3600" i="1" dirty="0" err="1" smtClean="0">
                <a:latin typeface="Times New Roman" charset="0"/>
                <a:ea typeface="Times New Roman" charset="0"/>
                <a:cs typeface="Times New Roman" charset="0"/>
              </a:rPr>
              <a:t>lẽ</a:t>
            </a:r>
            <a:r>
              <a:rPr lang="en-US" sz="3600" i="1" dirty="0" smtClean="0">
                <a:latin typeface="Times New Roman" charset="0"/>
                <a:ea typeface="Times New Roman" charset="0"/>
                <a:cs typeface="Times New Roman" charset="0"/>
              </a:rPr>
              <a:t> Sa Pa” </a:t>
            </a:r>
            <a:r>
              <a:rPr lang="en-US" sz="3600" dirty="0" err="1" smtClean="0">
                <a:latin typeface="Times New Roman" charset="0"/>
                <a:ea typeface="Times New Roman" charset="0"/>
                <a:cs typeface="Times New Roman" charset="0"/>
              </a:rPr>
              <a:t>được</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viết</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theo</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thể</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loại</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nào</a:t>
            </a:r>
            <a:r>
              <a:rPr lang="en-US" sz="3600" dirty="0" smtClean="0">
                <a:latin typeface="Times New Roman" charset="0"/>
                <a:ea typeface="Times New Roman" charset="0"/>
                <a:cs typeface="Times New Roman" charset="0"/>
              </a:rPr>
              <a:t>?</a:t>
            </a:r>
            <a:endParaRPr lang="vi-VN" sz="3600" dirty="0" err="1">
              <a:latin typeface="Times New Roman" charset="0"/>
              <a:ea typeface="Times New Roman" charset="0"/>
              <a:cs typeface="Times New Roman" charset="0"/>
            </a:endParaRPr>
          </a:p>
        </p:txBody>
      </p:sp>
      <p:sp>
        <p:nvSpPr>
          <p:cNvPr id="5" name="Rectangle 4"/>
          <p:cNvSpPr/>
          <p:nvPr/>
        </p:nvSpPr>
        <p:spPr>
          <a:xfrm>
            <a:off x="763095" y="4148567"/>
            <a:ext cx="4625859" cy="1476374"/>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Tiểu</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thuyết</a:t>
            </a:r>
            <a:endPar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733351" y="4172951"/>
            <a:ext cx="4803941"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ngắn</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50556" y="5470987"/>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Hồi</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kí</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788377" y="5521228"/>
            <a:ext cx="4670614"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Tùy</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bút</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93490" y="1756589"/>
            <a:ext cx="95250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latin typeface="+mj-lt"/>
              </a:rPr>
              <a:t>2</a:t>
            </a:r>
            <a:r>
              <a:rPr lang="en-US" dirty="0" smtClean="0">
                <a:latin typeface="+mj-lt"/>
              </a:rPr>
              <a:t>6</a:t>
            </a:r>
            <a:endParaRPr lang="en-US" dirty="0">
              <a:latin typeface="+mj-lt"/>
            </a:endParaRPr>
          </a:p>
        </p:txBody>
      </p:sp>
      <p:pic>
        <p:nvPicPr>
          <p:cNvPr id="12" name="Picture 11" descr="A close up of a logo&#10;&#10;Description generated with high confidence">
            <a:extLst>
              <a:ext uri="{FF2B5EF4-FFF2-40B4-BE49-F238E27FC236}">
                <a16:creationId xmlns:a16="http://schemas.microsoft.com/office/drawing/2014/main" xmlns="" id="{5F2D18B2-9CE0-4027-9CD9-6D0927400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173E338A-DE2E-4E55-9AC4-1691D5A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129A85B-FD45-4EF0-8F07-962725B07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EDACAD2F-3AA7-4056-8EE8-9682EC58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03659FEB-43D1-42B9-B991-B9683B4C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3FA478E-EC09-4CF3-A2E3-B84FFB7E1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EFE6B502-1960-4944-A542-0CD054DCBD00}"/>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17081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569660"/>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800" dirty="0" err="1" smtClean="0">
                <a:effectLst/>
                <a:latin typeface="Times New Roman" pitchFamily="18" charset="0"/>
                <a:cs typeface="Times New Roman" pitchFamily="18" charset="0"/>
              </a:rPr>
              <a:t>Truyện</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Lục</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Vân</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Tiên</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được</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viết</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bằng</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loại</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chữ</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nào</a:t>
            </a:r>
            <a:r>
              <a:rPr lang="en-US" sz="4800" dirty="0" smtClean="0">
                <a:effectLst/>
                <a:latin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sp>
        <p:nvSpPr>
          <p:cNvPr id="5" name="Rectangle 4"/>
          <p:cNvSpPr/>
          <p:nvPr/>
        </p:nvSpPr>
        <p:spPr>
          <a:xfrm>
            <a:off x="165003" y="4179408"/>
            <a:ext cx="5790737"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Nôm</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12401"/>
            <a:ext cx="4857180"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Quốc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Ngữ</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517462"/>
            <a:ext cx="4697069" cy="1230153"/>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Pháp</a:t>
            </a:r>
            <a:endPar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a:p>
            <a:pPr algn="ct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767232" y="5554038"/>
            <a:ext cx="4697069"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Hán</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2</a:t>
            </a:r>
            <a:r>
              <a:rPr lang="en-US" dirty="0" smtClean="0"/>
              <a:t>7</a:t>
            </a:r>
            <a:endParaRPr lang="vi-VN" dirty="0" smtClean="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513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593447"/>
            <a:ext cx="8638030" cy="1938992"/>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000" dirty="0" smtClean="0"/>
              <a:t>Chi </a:t>
            </a:r>
            <a:r>
              <a:rPr lang="en-US" sz="4000" dirty="0" err="1" smtClean="0"/>
              <a:t>tiết</a:t>
            </a:r>
            <a:r>
              <a:rPr lang="en-US" sz="4000" dirty="0" smtClean="0"/>
              <a:t> </a:t>
            </a:r>
            <a:r>
              <a:rPr lang="en-US" sz="4000" dirty="0" err="1" smtClean="0"/>
              <a:t>nào</a:t>
            </a:r>
            <a:r>
              <a:rPr lang="en-US" sz="4000" dirty="0" smtClean="0"/>
              <a:t> </a:t>
            </a:r>
            <a:r>
              <a:rPr lang="en-US" sz="4000" dirty="0" err="1" smtClean="0"/>
              <a:t>trong</a:t>
            </a:r>
            <a:r>
              <a:rPr lang="en-US" sz="4000" dirty="0" smtClean="0"/>
              <a:t> </a:t>
            </a:r>
            <a:r>
              <a:rPr lang="en-US" sz="4000" dirty="0" err="1" smtClean="0"/>
              <a:t>truyện</a:t>
            </a:r>
            <a:r>
              <a:rPr lang="en-US" sz="4000" dirty="0" smtClean="0"/>
              <a:t> “</a:t>
            </a:r>
            <a:r>
              <a:rPr lang="en-US" sz="4000" dirty="0" err="1" smtClean="0"/>
              <a:t>Tấm</a:t>
            </a:r>
            <a:r>
              <a:rPr lang="en-US" sz="4000" dirty="0" smtClean="0"/>
              <a:t> </a:t>
            </a:r>
            <a:r>
              <a:rPr lang="en-US" sz="4000" dirty="0" err="1" smtClean="0"/>
              <a:t>Cám</a:t>
            </a:r>
            <a:r>
              <a:rPr lang="en-US" sz="4000" dirty="0" smtClean="0"/>
              <a:t>” </a:t>
            </a:r>
            <a:r>
              <a:rPr lang="en-US" sz="4000" dirty="0" err="1" smtClean="0"/>
              <a:t>thể</a:t>
            </a:r>
            <a:r>
              <a:rPr lang="en-US" sz="4000" dirty="0" smtClean="0"/>
              <a:t> </a:t>
            </a:r>
            <a:r>
              <a:rPr lang="en-US" sz="4000" dirty="0" err="1" smtClean="0"/>
              <a:t>hiện</a:t>
            </a:r>
            <a:r>
              <a:rPr lang="en-US" sz="4000" dirty="0" smtClean="0"/>
              <a:t> </a:t>
            </a:r>
            <a:r>
              <a:rPr lang="en-US" sz="4000" dirty="0" err="1" smtClean="0"/>
              <a:t>phong</a:t>
            </a:r>
            <a:r>
              <a:rPr lang="en-US" sz="4000" dirty="0" smtClean="0"/>
              <a:t> </a:t>
            </a:r>
            <a:r>
              <a:rPr lang="en-US" sz="4000" dirty="0" err="1" smtClean="0"/>
              <a:t>tục</a:t>
            </a:r>
            <a:r>
              <a:rPr lang="en-US" sz="4000" dirty="0" smtClean="0"/>
              <a:t> </a:t>
            </a:r>
            <a:r>
              <a:rPr lang="en-US" sz="4000" dirty="0" err="1" smtClean="0"/>
              <a:t>hôn</a:t>
            </a:r>
            <a:r>
              <a:rPr lang="en-US" sz="4000" dirty="0" smtClean="0"/>
              <a:t> </a:t>
            </a:r>
            <a:r>
              <a:rPr lang="en-US" sz="4000" dirty="0" err="1" smtClean="0"/>
              <a:t>nhân</a:t>
            </a:r>
            <a:r>
              <a:rPr lang="en-US" sz="4000" dirty="0" smtClean="0"/>
              <a:t> </a:t>
            </a:r>
            <a:r>
              <a:rPr lang="en-US" sz="4000" dirty="0" err="1" smtClean="0"/>
              <a:t>của</a:t>
            </a:r>
            <a:r>
              <a:rPr lang="en-US" sz="4000" dirty="0" smtClean="0"/>
              <a:t> </a:t>
            </a:r>
            <a:r>
              <a:rPr lang="en-US" sz="4000" dirty="0" err="1" smtClean="0"/>
              <a:t>người</a:t>
            </a:r>
            <a:r>
              <a:rPr lang="en-US" sz="4000" dirty="0" smtClean="0"/>
              <a:t> </a:t>
            </a:r>
            <a:r>
              <a:rPr lang="en-US" sz="4000" dirty="0" err="1" smtClean="0"/>
              <a:t>Việt</a:t>
            </a:r>
            <a:r>
              <a:rPr lang="en-US" sz="4000" dirty="0" smtClean="0"/>
              <a:t>?</a:t>
            </a:r>
            <a:endParaRPr lang="en-US" sz="4000" dirty="0"/>
          </a:p>
        </p:txBody>
      </p:sp>
      <p:sp>
        <p:nvSpPr>
          <p:cNvPr id="5" name="Rectangle 4"/>
          <p:cNvSpPr/>
          <p:nvPr/>
        </p:nvSpPr>
        <p:spPr>
          <a:xfrm>
            <a:off x="855033" y="4240964"/>
            <a:ext cx="5790737" cy="614600"/>
          </a:xfrm>
          <a:prstGeom prst="rect">
            <a:avLst/>
          </a:prstGeom>
          <a:noFill/>
        </p:spPr>
        <p:txBody>
          <a:bodyPr wrap="square" lIns="120975" tIns="60488" rIns="120975" bIns="60488" rtlCol="0">
            <a:spAutoFit/>
          </a:bodyPr>
          <a:lstStyle/>
          <a:p>
            <a:pPr algn="just"/>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Trầu</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têm</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cánh</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phượng</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40964"/>
            <a:ext cx="4857180"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Yếm</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đỏ</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602806"/>
            <a:ext cx="4697069" cy="614600"/>
          </a:xfrm>
          <a:prstGeom prst="rect">
            <a:avLst/>
          </a:prstGeom>
          <a:noFill/>
        </p:spPr>
        <p:txBody>
          <a:bodyPr wrap="square" lIns="120975" tIns="60488" rIns="120975" bIns="60488" rtlCol="0">
            <a:spAutoFit/>
          </a:bodyPr>
          <a:lstStyle/>
          <a:p>
            <a:pPr algn="ct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Khung</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cửi</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96544" y="5602806"/>
            <a:ext cx="4697069" cy="614600"/>
          </a:xfrm>
          <a:prstGeom prst="rect">
            <a:avLst/>
          </a:prstGeom>
          <a:noFill/>
        </p:spPr>
        <p:txBody>
          <a:bodyPr wrap="square" lIns="120975" tIns="60488" rIns="120975" bIns="60488" rtlCol="0">
            <a:spAutoFit/>
          </a:bodyPr>
          <a:lstStyle/>
          <a:p>
            <a:pPr algn="ct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Chiếc</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hài</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thêu</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01</a:t>
            </a:r>
            <a:endParaRPr lang="en-US"/>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42366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754326"/>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b="0" i="0" dirty="0" err="1" smtClean="0">
                <a:effectLst/>
                <a:latin typeface="Times New Roman" pitchFamily="18" charset="0"/>
                <a:cs typeface="Times New Roman" pitchFamily="18" charset="0"/>
              </a:rPr>
              <a:t>Truyền</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thuyết</a:t>
            </a:r>
            <a:r>
              <a:rPr lang="en-US" b="0" i="0" dirty="0" smtClean="0">
                <a:effectLst/>
                <a:latin typeface="Times New Roman" pitchFamily="18" charset="0"/>
                <a:cs typeface="Times New Roman" pitchFamily="18" charset="0"/>
              </a:rPr>
              <a:t> </a:t>
            </a:r>
            <a:r>
              <a:rPr lang="en-US" b="0" dirty="0" smtClean="0">
                <a:effectLst/>
                <a:latin typeface="Times New Roman" pitchFamily="18" charset="0"/>
                <a:cs typeface="Times New Roman" pitchFamily="18" charset="0"/>
              </a:rPr>
              <a:t>“</a:t>
            </a:r>
            <a:r>
              <a:rPr lang="en-US" b="0" dirty="0" err="1" smtClean="0">
                <a:effectLst/>
                <a:latin typeface="Times New Roman" pitchFamily="18" charset="0"/>
                <a:cs typeface="Times New Roman" pitchFamily="18" charset="0"/>
              </a:rPr>
              <a:t>Sơn</a:t>
            </a:r>
            <a:r>
              <a:rPr lang="en-US" b="0" dirty="0" smtClean="0">
                <a:effectLst/>
                <a:latin typeface="Times New Roman" pitchFamily="18" charset="0"/>
                <a:cs typeface="Times New Roman" pitchFamily="18" charset="0"/>
              </a:rPr>
              <a:t> </a:t>
            </a:r>
            <a:r>
              <a:rPr lang="en-US" b="0" dirty="0" err="1" smtClean="0">
                <a:effectLst/>
                <a:latin typeface="Times New Roman" pitchFamily="18" charset="0"/>
                <a:cs typeface="Times New Roman" pitchFamily="18" charset="0"/>
              </a:rPr>
              <a:t>Tinh</a:t>
            </a:r>
            <a:r>
              <a:rPr lang="en-US" b="0" dirty="0" smtClean="0">
                <a:effectLst/>
                <a:latin typeface="Times New Roman" pitchFamily="18" charset="0"/>
                <a:cs typeface="Times New Roman" pitchFamily="18" charset="0"/>
              </a:rPr>
              <a:t>, </a:t>
            </a:r>
            <a:r>
              <a:rPr lang="en-US" b="0" dirty="0" err="1" smtClean="0">
                <a:effectLst/>
                <a:latin typeface="Times New Roman" pitchFamily="18" charset="0"/>
                <a:cs typeface="Times New Roman" pitchFamily="18" charset="0"/>
              </a:rPr>
              <a:t>Thủy</a:t>
            </a:r>
            <a:r>
              <a:rPr lang="en-US" b="0" dirty="0" smtClean="0">
                <a:effectLst/>
                <a:latin typeface="Times New Roman" pitchFamily="18" charset="0"/>
                <a:cs typeface="Times New Roman" pitchFamily="18" charset="0"/>
              </a:rPr>
              <a:t> </a:t>
            </a:r>
            <a:r>
              <a:rPr lang="en-US" b="0" dirty="0" err="1" smtClean="0">
                <a:effectLst/>
                <a:latin typeface="Times New Roman" pitchFamily="18" charset="0"/>
                <a:cs typeface="Times New Roman" pitchFamily="18" charset="0"/>
              </a:rPr>
              <a:t>Tinh</a:t>
            </a:r>
            <a:r>
              <a:rPr lang="en-US" b="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phản</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ánh</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hiện</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thực</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ước</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mơ</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của</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người</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Việt</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trong</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công</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cuộc</a:t>
            </a:r>
            <a:r>
              <a:rPr lang="en-US" b="0" i="0" dirty="0" smtClean="0">
                <a:effectLst/>
                <a:latin typeface="Times New Roman" pitchFamily="18" charset="0"/>
                <a:cs typeface="Times New Roman" pitchFamily="18" charset="0"/>
              </a:rPr>
              <a:t>………?</a:t>
            </a:r>
            <a:endParaRPr lang="en-US" i="0" dirty="0">
              <a:latin typeface="Times New Roman" pitchFamily="18" charset="0"/>
              <a:cs typeface="Times New Roman" pitchFamily="18" charset="0"/>
            </a:endParaRPr>
          </a:p>
        </p:txBody>
      </p:sp>
      <p:sp>
        <p:nvSpPr>
          <p:cNvPr id="5" name="Rectangle 4"/>
          <p:cNvSpPr/>
          <p:nvPr/>
        </p:nvSpPr>
        <p:spPr>
          <a:xfrm>
            <a:off x="0" y="4105086"/>
            <a:ext cx="5790737" cy="983932"/>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Đấu</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tranh</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chống</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p>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thiên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tai</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77216" y="4265348"/>
            <a:ext cx="4857180" cy="553045"/>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Giữ</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nước</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529654"/>
            <a:ext cx="4697069" cy="983932"/>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Xây</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dựng</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nền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văn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hóa</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p>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dân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tộc</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474679" y="5745097"/>
            <a:ext cx="4697069" cy="553045"/>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Dựng</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nước</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7"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2</a:t>
            </a:r>
            <a:r>
              <a:rPr lang="en-US" dirty="0" smtClean="0"/>
              <a:t>8</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4604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4661" y="1793577"/>
            <a:ext cx="1031052" cy="1107996"/>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sz="6600" dirty="0" smtClean="0">
                <a:solidFill>
                  <a:prstClr val="white"/>
                </a:solidFill>
                <a:effectLst>
                  <a:glow rad="101600">
                    <a:srgbClr val="4472C4">
                      <a:satMod val="175000"/>
                      <a:alpha val="40000"/>
                    </a:srgbClr>
                  </a:glow>
                  <a:outerShdw blurRad="38100" dist="38100" dir="2700000" algn="tl">
                    <a:srgbClr val="000000">
                      <a:alpha val="43137"/>
                    </a:srgbClr>
                  </a:outerShdw>
                </a:effectLst>
              </a:rPr>
              <a:t>29</a:t>
            </a:r>
            <a:endParaRPr lang="en-US" sz="6600"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
        <p:nvSpPr>
          <p:cNvPr id="5" name="TextBox 4"/>
          <p:cNvSpPr txBox="1"/>
          <p:nvPr/>
        </p:nvSpPr>
        <p:spPr>
          <a:xfrm>
            <a:off x="2916257" y="1897688"/>
            <a:ext cx="8644190" cy="1230153"/>
          </a:xfrm>
          <a:prstGeom prst="rect">
            <a:avLst/>
          </a:prstGeom>
          <a:noFill/>
        </p:spPr>
        <p:txBody>
          <a:bodyPr wrap="square" lIns="120975" tIns="60488" rIns="120975" bIns="60488"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itchFamily="2" charset="0"/>
              </a:defRPr>
            </a:lvl1pPr>
          </a:lstStyle>
          <a:p>
            <a:pPr algn="just"/>
            <a:r>
              <a:rPr lang="en-US" sz="3600" dirty="0" err="1">
                <a:solidFill>
                  <a:prstClr val="white"/>
                </a:solidFill>
                <a:effectLst>
                  <a:glow rad="139700">
                    <a:srgbClr val="4472C4">
                      <a:satMod val="175000"/>
                      <a:alpha val="40000"/>
                    </a:srgbClr>
                  </a:glow>
                </a:effectLst>
                <a:latin typeface="Times New Roman" charset="0"/>
                <a:ea typeface="Times New Roman" charset="0"/>
                <a:cs typeface="Times New Roman" charset="0"/>
              </a:rPr>
              <a:t>Từ nào đồng nghĩa với từ “lác đác” trong câu thơ “Lác đác bên sông chợ mấy nhà”?</a:t>
            </a:r>
          </a:p>
        </p:txBody>
      </p:sp>
      <p:sp>
        <p:nvSpPr>
          <p:cNvPr id="6" name="Rectangle 5"/>
          <p:cNvSpPr/>
          <p:nvPr/>
        </p:nvSpPr>
        <p:spPr>
          <a:xfrm>
            <a:off x="622507" y="4103269"/>
            <a:ext cx="4508882"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San sát</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7" name="Rectangle 6"/>
          <p:cNvSpPr/>
          <p:nvPr/>
        </p:nvSpPr>
        <p:spPr>
          <a:xfrm>
            <a:off x="7078933" y="4103268"/>
            <a:ext cx="4005420"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Thưa thớt</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6302349" y="5508153"/>
            <a:ext cx="5558588"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Thoang thoáng </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Rectangle 10"/>
          <p:cNvSpPr/>
          <p:nvPr/>
        </p:nvSpPr>
        <p:spPr>
          <a:xfrm>
            <a:off x="702819" y="5507026"/>
            <a:ext cx="4348257"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Hiu hắt</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 xmlns:a16="http://schemas.microsoft.com/office/drawing/2014/main" id="{964FB21D-FDAE-4FB6-998B-E375D87B1A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F5A1C9F4-6D35-4ADC-985D-1511E1F28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E0B0854F-5D45-4087-9590-C6C4141BB0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3F2B4A6-F0BC-459A-BBEA-007AA2104E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7618FB5C-14DD-4AB3-8FE3-2EFB72AA5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A5D8ECF-D455-456D-B785-F4492FBDF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 xmlns:a16="http://schemas.microsoft.com/office/drawing/2014/main" id="{5813C06D-095B-47F6-A0A3-B1A0FDFCEB99}"/>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a16="http://schemas.microsoft.com/office/drawing/2014/main" xmlns="" id="{1B9642D3-78A2-4DC1-8F1C-A3DE5A1BDE96}"/>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7754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Animation - 7529">
            <a:hlinkClick r:id="" action="ppaction://media"/>
            <a:extLst>
              <a:ext uri="{FF2B5EF4-FFF2-40B4-BE49-F238E27FC236}">
                <a16:creationId xmlns:a16="http://schemas.microsoft.com/office/drawing/2014/main" xmlns=""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8CF8B6F8-B8BC-493A-B4BD-2C95A6BD1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6" name="Picture 5" descr="A close up of a logo&#10;&#10;Description generated with high confidence">
            <a:extLst>
              <a:ext uri="{FF2B5EF4-FFF2-40B4-BE49-F238E27FC236}">
                <a16:creationId xmlns:a16="http://schemas.microsoft.com/office/drawing/2014/main" xmlns="" id="{68B83A18-A3EE-4D0F-84B5-D788C2B958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sp>
        <p:nvSpPr>
          <p:cNvPr id="7" name="Rectangle 6"/>
          <p:cNvSpPr/>
          <p:nvPr/>
        </p:nvSpPr>
        <p:spPr>
          <a:xfrm>
            <a:off x="3353856" y="908763"/>
            <a:ext cx="5679785" cy="1045487"/>
          </a:xfrm>
          <a:prstGeom prst="rect">
            <a:avLst/>
          </a:prstGeom>
          <a:noFill/>
        </p:spPr>
        <p:txBody>
          <a:bodyPr wrap="square" lIns="120975" tIns="60488" rIns="120975" bIns="60488" rtlCol="0">
            <a:spAutoFit/>
          </a:bodyPr>
          <a:lstStyle/>
          <a:p>
            <a:pPr algn="ctr"/>
            <a:r>
              <a:rPr lang="en-US" sz="6000" b="1" i="1" dirty="0" err="1" smtClean="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rPr>
              <a:t>Trường</a:t>
            </a:r>
            <a:r>
              <a:rPr lang="en-US" sz="6000" b="1" i="1" dirty="0" smtClean="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6000" b="1" i="1" dirty="0" err="1" smtClean="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rPr>
              <a:t>Giang</a:t>
            </a:r>
            <a:endParaRPr lang="en-US" sz="6000" b="1" i="1" dirty="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Action Button: Go to End 9">
            <a:hlinkClick r:id="" action="ppaction://hlinkshowjump?jump=nextslide" highlightClick="1"/>
            <a:extLst>
              <a:ext uri="{FF2B5EF4-FFF2-40B4-BE49-F238E27FC236}">
                <a16:creationId xmlns:a16="http://schemas.microsoft.com/office/drawing/2014/main" xmlns=""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8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4"/>
                                        </p:tgtEl>
                                      </p:cBhvr>
                                    </p:cmd>
                                  </p:childTnLst>
                                </p:cTn>
                              </p:par>
                              <p:par>
                                <p:cTn id="7" presetID="8" presetClass="emph" presetSubtype="0" repeatCount="indefinite" accel="10000" autoRev="1" fill="hold" nodeType="withEffect">
                                  <p:stCondLst>
                                    <p:cond delay="0"/>
                                  </p:stCondLst>
                                  <p:childTnLst>
                                    <p:animRot by="3000000">
                                      <p:cBhvr>
                                        <p:cTn id="8" dur="1500" fill="hold"/>
                                        <p:tgtEl>
                                          <p:spTgt spid="6"/>
                                        </p:tgtEl>
                                        <p:attrNameLst>
                                          <p:attrName>r</p:attrName>
                                        </p:attrNameLst>
                                      </p:cBhvr>
                                    </p:animRot>
                                  </p:childTnLst>
                                </p:cTn>
                              </p:par>
                            </p:childTnLst>
                          </p:cTn>
                        </p:par>
                        <p:par>
                          <p:cTn id="9" fill="hold">
                            <p:stCondLst>
                              <p:cond delay="3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2891" y="1657654"/>
            <a:ext cx="8820150" cy="1754326"/>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i="0" dirty="0" err="1" smtClean="0">
                <a:latin typeface="Times New Roman" pitchFamily="18" charset="0"/>
                <a:cs typeface="Times New Roman" pitchFamily="18" charset="0"/>
              </a:rPr>
              <a:t>Hai</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câu</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thơ</a:t>
            </a:r>
            <a:r>
              <a:rPr lang="en-US" i="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Năm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ấy</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a:t>
            </a:r>
            <a:r>
              <a:rPr lang="en-US" dirty="0" err="1" smtClean="0">
                <a:latin typeface="Times New Roman" pitchFamily="18" charset="0"/>
                <a:cs typeface="Times New Roman" pitchFamily="18" charset="0"/>
              </a:rPr>
              <a:t>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mòn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ngựa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gầy</a:t>
            </a:r>
            <a:r>
              <a:rPr lang="en-US"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nhắc</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đến</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sự</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kiện</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lịch</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sử</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872298" y="4095378"/>
            <a:ext cx="4401295" cy="1107042"/>
          </a:xfrm>
          <a:prstGeom prst="rect">
            <a:avLst/>
          </a:prstGeom>
          <a:noFill/>
        </p:spPr>
        <p:txBody>
          <a:bodyPr wrap="square" lIns="120975" tIns="60488" rIns="120975" bIns="60488" rtlCol="0">
            <a:spAutoFit/>
          </a:bodyPr>
          <a:lstStyle/>
          <a:p>
            <a:pPr algn="just"/>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Chiến</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dịch</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Việt</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Bắc</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1947.</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824870" y="4095378"/>
            <a:ext cx="4378263" cy="1107042"/>
          </a:xfrm>
          <a:prstGeom prst="rect">
            <a:avLst/>
          </a:prstGeom>
          <a:noFill/>
        </p:spPr>
        <p:txBody>
          <a:bodyPr wrap="square" lIns="120975" tIns="60488" rIns="120975" bIns="60488" rtlCol="0">
            <a:spAutoFit/>
          </a:bodyPr>
          <a:lstStyle/>
          <a:p>
            <a:pPr algn="just"/>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Chiến</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dịch</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Thu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Đông</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1951.</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848516" y="5442314"/>
            <a:ext cx="4475799" cy="1107042"/>
          </a:xfrm>
          <a:prstGeom prst="rect">
            <a:avLst/>
          </a:prstGeom>
          <a:noFill/>
        </p:spPr>
        <p:txBody>
          <a:bodyPr wrap="square" lIns="120975" tIns="60488" rIns="120975" bIns="60488" rtlCol="0">
            <a:spAutoFit/>
          </a:bodyPr>
          <a:lstStyle/>
          <a:p>
            <a:pPr algn="just"/>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Chiến</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dịch</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Điện</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Biên</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Phủ</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1954.</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919030" y="5600810"/>
            <a:ext cx="4466422" cy="614600"/>
          </a:xfrm>
          <a:prstGeom prst="rect">
            <a:avLst/>
          </a:prstGeom>
          <a:noFill/>
        </p:spPr>
        <p:txBody>
          <a:bodyPr wrap="square" lIns="120975" tIns="60488" rIns="120975" bIns="60488" rtlCol="0">
            <a:spAutoFit/>
          </a:bodyPr>
          <a:lstStyle/>
          <a:p>
            <a:pPr algn="just"/>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Nạn</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đói</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1945.</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02</a:t>
            </a:r>
            <a:endParaRPr lang="en-US"/>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C81E1AFE-778F-4D02-8138-71EA34829BBB}"/>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69973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03</a:t>
            </a:r>
            <a:endParaRPr lang="en-US"/>
          </a:p>
        </p:txBody>
      </p:sp>
      <p:sp>
        <p:nvSpPr>
          <p:cNvPr id="5" name="TextBox 4"/>
          <p:cNvSpPr txBox="1"/>
          <p:nvPr/>
        </p:nvSpPr>
        <p:spPr>
          <a:xfrm>
            <a:off x="2916257" y="1897688"/>
            <a:ext cx="8644190" cy="1230153"/>
          </a:xfrm>
          <a:prstGeom prst="rect">
            <a:avLst/>
          </a:prstGeom>
          <a:noFill/>
        </p:spPr>
        <p:txBody>
          <a:bodyPr wrap="square" lIns="120975" tIns="60488" rIns="120975" bIns="60488"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itchFamily="2" charset="0"/>
              </a:defRPr>
            </a:lvl1pPr>
          </a:lstStyle>
          <a:p>
            <a:r>
              <a:rPr lang="en-US" sz="3600" dirty="0" err="1">
                <a:latin typeface="Times New Roman" charset="0"/>
                <a:ea typeface="Times New Roman" charset="0"/>
                <a:cs typeface="Times New Roman" charset="0"/>
              </a:rPr>
              <a:t>Từ</a:t>
            </a:r>
            <a:r>
              <a:rPr lang="en-US" sz="3600" dirty="0">
                <a:latin typeface="Times New Roman" charset="0"/>
                <a:ea typeface="Times New Roman" charset="0"/>
                <a:cs typeface="Times New Roman" charset="0"/>
              </a:rPr>
              <a:t> </a:t>
            </a:r>
            <a:r>
              <a:rPr lang="en-US" sz="3600" dirty="0" err="1">
                <a:latin typeface="Times New Roman" charset="0"/>
                <a:ea typeface="Times New Roman" charset="0"/>
                <a:cs typeface="Times New Roman" charset="0"/>
              </a:rPr>
              <a:t>nào</a:t>
            </a:r>
            <a:r>
              <a:rPr lang="en-US" sz="3600" dirty="0">
                <a:latin typeface="Times New Roman" charset="0"/>
                <a:ea typeface="Times New Roman" charset="0"/>
                <a:cs typeface="Times New Roman" charset="0"/>
              </a:rPr>
              <a:t> </a:t>
            </a:r>
            <a:r>
              <a:rPr lang="en-US" sz="3600" dirty="0" smtClean="0">
                <a:latin typeface="Times New Roman" charset="0"/>
                <a:ea typeface="Times New Roman" charset="0"/>
                <a:cs typeface="Times New Roman" charset="0"/>
              </a:rPr>
              <a:t>“</a:t>
            </a:r>
            <a:r>
              <a:rPr lang="en-US" sz="3600" dirty="0" err="1" smtClean="0">
                <a:latin typeface="Times New Roman" charset="0"/>
                <a:ea typeface="Times New Roman" charset="0"/>
                <a:cs typeface="Times New Roman" charset="0"/>
              </a:rPr>
              <a:t>đồng</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nào</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sau</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đây</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cũng</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có</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nghĩa</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là</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trẻ</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em</a:t>
            </a:r>
            <a:r>
              <a:rPr lang="en-US" sz="3600" dirty="0" smtClean="0">
                <a:latin typeface="Times New Roman" charset="0"/>
                <a:ea typeface="Times New Roman" charset="0"/>
                <a:cs typeface="Times New Roman" charset="0"/>
              </a:rPr>
              <a:t>?</a:t>
            </a:r>
            <a:endParaRPr lang="en-US" sz="3600" dirty="0">
              <a:latin typeface="Times New Roman" charset="0"/>
              <a:ea typeface="Times New Roman" charset="0"/>
              <a:cs typeface="Times New Roman" charset="0"/>
            </a:endParaRPr>
          </a:p>
        </p:txBody>
      </p:sp>
      <p:sp>
        <p:nvSpPr>
          <p:cNvPr id="6" name="Rectangle 5"/>
          <p:cNvSpPr/>
          <p:nvPr/>
        </p:nvSpPr>
        <p:spPr>
          <a:xfrm>
            <a:off x="622507" y="4103269"/>
            <a:ext cx="4508882"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bộ</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7078933" y="4103268"/>
            <a:ext cx="4005420"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Đồng</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dao</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6302349" y="5508153"/>
            <a:ext cx="5558588"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Đồng</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niên</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Rectangle 10"/>
          <p:cNvSpPr/>
          <p:nvPr/>
        </p:nvSpPr>
        <p:spPr>
          <a:xfrm>
            <a:off x="702819" y="5507026"/>
            <a:ext cx="4348257"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Đồng</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sự</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964FB21D-FDAE-4FB6-998B-E375D87B1A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F5A1C9F4-6D35-4ADC-985D-1511E1F28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0B0854F-5D45-4087-9590-C6C4141BB0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93F2B4A6-F0BC-459A-BBEA-007AA2104E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7618FB5C-14DD-4AB3-8FE3-2EFB72AA5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3A5D8ECF-D455-456D-B785-F4492FBDF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5813C06D-095B-47F6-A0A3-B1A0FDFCEB99}"/>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9104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sp>
        <p:nvSpPr>
          <p:cNvPr id="8" name="TextBox 7"/>
          <p:cNvSpPr txBox="1"/>
          <p:nvPr/>
        </p:nvSpPr>
        <p:spPr>
          <a:xfrm>
            <a:off x="2656798" y="4186501"/>
            <a:ext cx="6781800" cy="1200329"/>
          </a:xfrm>
          <a:prstGeom prst="rect">
            <a:avLst/>
          </a:prstGeom>
          <a:noFill/>
        </p:spPr>
        <p:txBody>
          <a:bodyPr wrap="square" rtlCol="0">
            <a:spAutoFit/>
          </a:bodyPr>
          <a:lstStyle/>
          <a:p>
            <a:pPr algn="just"/>
            <a:r>
              <a:rPr lang="en-US" sz="3600" b="1" dirty="0" smtClean="0">
                <a:latin typeface="Times New Roman" pitchFamily="18" charset="0"/>
                <a:cs typeface="Times New Roman" pitchFamily="18" charset="0"/>
              </a:rPr>
              <a:t>Ai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mệnh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hào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tộc</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9" name="TextBox 8"/>
          <p:cNvSpPr txBox="1"/>
          <p:nvPr/>
        </p:nvSpPr>
        <p:spPr>
          <a:xfrm>
            <a:off x="4072128" y="4377521"/>
            <a:ext cx="6781800" cy="769441"/>
          </a:xfrm>
          <a:prstGeom prst="rect">
            <a:avLst/>
          </a:prstGeom>
          <a:noFill/>
        </p:spPr>
        <p:txBody>
          <a:bodyPr wrap="square" rtlCol="0">
            <a:spAutoFit/>
          </a:bodyPr>
          <a:lstStyle/>
          <a:p>
            <a:pPr algn="just"/>
            <a:r>
              <a:rPr lang="en-US" sz="4400" b="1" dirty="0" smtClean="0">
                <a:latin typeface="Times New Roman" pitchFamily="18" charset="0"/>
                <a:cs typeface="Times New Roman" pitchFamily="18" charset="0"/>
              </a:rPr>
              <a:t>NGUYỄN DU</a:t>
            </a:r>
            <a:endParaRPr lang="en-US" sz="4400" b="1" dirty="0">
              <a:latin typeface="Times New Roman" pitchFamily="18" charset="0"/>
              <a:cs typeface="Times New Roman" pitchFamily="18" charset="0"/>
            </a:endParaRPr>
          </a:p>
        </p:txBody>
      </p:sp>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Rung </a:t>
            </a:r>
          </a:p>
          <a:p>
            <a:pPr algn="ct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Chuông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Vàng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endPar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endParaRP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pic>
        <p:nvPicPr>
          <p:cNvPr id="18"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4984" y="3940877"/>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505291" y="41131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04</a:t>
            </a:r>
            <a:endParaRPr lang="en-US"/>
          </a:p>
        </p:txBody>
      </p:sp>
    </p:spTree>
    <p:extLst>
      <p:ext uri="{BB962C8B-B14F-4D97-AF65-F5344CB8AC3E}">
        <p14:creationId xmlns:p14="http://schemas.microsoft.com/office/powerpoint/2010/main" val="98666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2" nodeType="clickEffect">
                                  <p:stCondLst>
                                    <p:cond delay="0"/>
                                  </p:stCondLst>
                                  <p:childTnLst>
                                    <p:anim calcmode="lin" valueType="num">
                                      <p:cBhvr additive="base">
                                        <p:cTn id="24" dur="500"/>
                                        <p:tgtEl>
                                          <p:spTgt spid="19"/>
                                        </p:tgtEl>
                                        <p:attrNameLst>
                                          <p:attrName>ppt_y</p:attrName>
                                        </p:attrNameLst>
                                      </p:cBhvr>
                                      <p:tavLst>
                                        <p:tav tm="0">
                                          <p:val>
                                            <p:strVal val="#ppt_y"/>
                                          </p:val>
                                        </p:tav>
                                        <p:tav tm="100000">
                                          <p:val>
                                            <p:strVal val="#ppt_y+#ppt_h*1.125000"/>
                                          </p:val>
                                        </p:tav>
                                      </p:tavLst>
                                    </p:anim>
                                    <p:animEffect transition="out" filter="wipe(down)">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490"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8">
                                            <p:txEl>
                                              <p:pRg st="0" end="0"/>
                                            </p:txEl>
                                          </p:spTgt>
                                        </p:tgtEl>
                                      </p:cBhvr>
                                    </p:animEffect>
                                    <p:anim calcmode="lin" valueType="num">
                                      <p:cBhvr>
                                        <p:cTn id="35" dur="1000"/>
                                        <p:tgtEl>
                                          <p:spTgt spid="8">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8">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8">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0" presetClass="emph" presetSubtype="0" fill="hold" grpId="0" nodeType="clickEffect">
                                  <p:stCondLst>
                                    <p:cond delay="0"/>
                                  </p:stCondLst>
                                  <p:childTnLst>
                                    <p:animClr clrSpc="hsl" dir="cw">
                                      <p:cBhvr override="childStyle">
                                        <p:cTn id="48" dur="500" fill="hold"/>
                                        <p:tgtEl>
                                          <p:spTgt spid="12">
                                            <p:txEl>
                                              <p:pRg st="0" end="0"/>
                                            </p:txEl>
                                          </p:spTgt>
                                        </p:tgtEl>
                                        <p:attrNameLst>
                                          <p:attrName>style.color</p:attrName>
                                        </p:attrNameLst>
                                      </p:cBhvr>
                                      <p:by>
                                        <p:hsl h="0" s="12549" l="25098"/>
                                      </p:by>
                                    </p:animClr>
                                    <p:animClr clrSpc="hsl" dir="cw">
                                      <p:cBhvr>
                                        <p:cTn id="49" dur="500" fill="hold"/>
                                        <p:tgtEl>
                                          <p:spTgt spid="12">
                                            <p:txEl>
                                              <p:pRg st="0" end="0"/>
                                            </p:txEl>
                                          </p:spTgt>
                                        </p:tgtEl>
                                        <p:attrNameLst>
                                          <p:attrName>fillcolor</p:attrName>
                                        </p:attrNameLst>
                                      </p:cBhvr>
                                      <p:by>
                                        <p:hsl h="0" s="12549" l="25098"/>
                                      </p:by>
                                    </p:animClr>
                                    <p:animClr clrSpc="hsl" dir="cw">
                                      <p:cBhvr>
                                        <p:cTn id="50" dur="500" fill="hold"/>
                                        <p:tgtEl>
                                          <p:spTgt spid="12">
                                            <p:txEl>
                                              <p:pRg st="0" end="0"/>
                                            </p:txEl>
                                          </p:spTgt>
                                        </p:tgtEl>
                                        <p:attrNameLst>
                                          <p:attrName>stroke.color</p:attrName>
                                        </p:attrNameLst>
                                      </p:cBhvr>
                                      <p:by>
                                        <p:hsl h="0" s="12549" l="25098"/>
                                      </p:by>
                                    </p:animClr>
                                    <p:set>
                                      <p:cBhvr>
                                        <p:cTn id="51" dur="500" fill="hold"/>
                                        <p:tgtEl>
                                          <p:spTgt spid="12">
                                            <p:txEl>
                                              <p:pRg st="0" end="0"/>
                                            </p:txEl>
                                          </p:spTgt>
                                        </p:tgtEl>
                                        <p:attrNameLst>
                                          <p:attrName>fill.type</p:attrName>
                                        </p:attrNameLst>
                                      </p:cBhvr>
                                      <p:to>
                                        <p:strVal val="solid"/>
                                      </p:to>
                                    </p:set>
                                  </p:childTnLst>
                                </p:cTn>
                              </p:par>
                              <p:par>
                                <p:cTn id="52" presetID="30" presetClass="emph" presetSubtype="0" fill="hold" grpId="0" nodeType="withEffect">
                                  <p:stCondLst>
                                    <p:cond delay="0"/>
                                  </p:stCondLst>
                                  <p:childTnLst>
                                    <p:animClr clrSpc="hsl" dir="cw">
                                      <p:cBhvr override="childStyle">
                                        <p:cTn id="53" dur="500" fill="hold"/>
                                        <p:tgtEl>
                                          <p:spTgt spid="12">
                                            <p:txEl>
                                              <p:pRg st="1" end="1"/>
                                            </p:txEl>
                                          </p:spTgt>
                                        </p:tgtEl>
                                        <p:attrNameLst>
                                          <p:attrName>style.color</p:attrName>
                                        </p:attrNameLst>
                                      </p:cBhvr>
                                      <p:by>
                                        <p:hsl h="0" s="12549" l="25098"/>
                                      </p:by>
                                    </p:animClr>
                                    <p:animClr clrSpc="hsl" dir="cw">
                                      <p:cBhvr>
                                        <p:cTn id="54" dur="500" fill="hold"/>
                                        <p:tgtEl>
                                          <p:spTgt spid="12">
                                            <p:txEl>
                                              <p:pRg st="1" end="1"/>
                                            </p:txEl>
                                          </p:spTgt>
                                        </p:tgtEl>
                                        <p:attrNameLst>
                                          <p:attrName>fillcolor</p:attrName>
                                        </p:attrNameLst>
                                      </p:cBhvr>
                                      <p:by>
                                        <p:hsl h="0" s="12549" l="25098"/>
                                      </p:by>
                                    </p:animClr>
                                    <p:animClr clrSpc="hsl" dir="cw">
                                      <p:cBhvr>
                                        <p:cTn id="55" dur="500" fill="hold"/>
                                        <p:tgtEl>
                                          <p:spTgt spid="12">
                                            <p:txEl>
                                              <p:pRg st="1" end="1"/>
                                            </p:txEl>
                                          </p:spTgt>
                                        </p:tgtEl>
                                        <p:attrNameLst>
                                          <p:attrName>stroke.color</p:attrName>
                                        </p:attrNameLst>
                                      </p:cBhvr>
                                      <p:by>
                                        <p:hsl h="0" s="12549" l="25098"/>
                                      </p:by>
                                    </p:animClr>
                                    <p:set>
                                      <p:cBhvr>
                                        <p:cTn id="56" dur="500" fill="hold"/>
                                        <p:tgtEl>
                                          <p:spTgt spid="12">
                                            <p:txEl>
                                              <p:pRg st="1" end="1"/>
                                            </p:txEl>
                                          </p:spTgt>
                                        </p:tgtEl>
                                        <p:attrNameLst>
                                          <p:attrName>fill.type</p:attrName>
                                        </p:attrNameLst>
                                      </p:cBhvr>
                                      <p:to>
                                        <p:strVal val="solid"/>
                                      </p:to>
                                    </p:set>
                                  </p:childTnLst>
                                </p:cTn>
                              </p:par>
                              <p:par>
                                <p:cTn id="57" presetID="8" presetClass="emph" presetSubtype="0" repeatCount="indefinite" fill="hold" nodeType="withEffect">
                                  <p:stCondLst>
                                    <p:cond delay="0"/>
                                  </p:stCondLst>
                                  <p:childTnLst>
                                    <p:animRot by="21600000">
                                      <p:cBhvr>
                                        <p:cTn id="58" dur="4000" fill="hold"/>
                                        <p:tgtEl>
                                          <p:spTgt spid="13"/>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4000" fill="hold"/>
                                        <p:tgtEl>
                                          <p:spTgt spid="14"/>
                                        </p:tgtEl>
                                        <p:attrNameLst>
                                          <p:attrName>r</p:attrName>
                                        </p:attrNameLst>
                                      </p:cBhvr>
                                    </p:animRot>
                                  </p:childTnLst>
                                </p:cTn>
                              </p:par>
                              <p:par>
                                <p:cTn id="61" presetID="8" presetClass="emph" presetSubtype="0" repeatCount="indefinite" accel="10000" autoRev="1" fill="hold" nodeType="withEffect">
                                  <p:stCondLst>
                                    <p:cond delay="0"/>
                                  </p:stCondLst>
                                  <p:childTnLst>
                                    <p:animRot by="3000000">
                                      <p:cBhvr>
                                        <p:cTn id="62" dur="1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18"/>
                                        </p:tgtEl>
                                      </p:cBhvr>
                                    </p:cmd>
                                  </p:childTnLst>
                                </p:cTn>
                              </p:par>
                            </p:childTnLst>
                          </p:cTn>
                        </p:par>
                      </p:childTnLst>
                    </p:cTn>
                  </p:par>
                </p:childTnLst>
              </p:cTn>
              <p:nextCondLst>
                <p:cond evt="onClick" delay="0">
                  <p:tgtEl>
                    <p:spTgt spid="18"/>
                  </p:tgtEl>
                </p:cond>
              </p:nextCondLst>
            </p:seq>
            <p:video>
              <p:cMediaNode vol="80000">
                <p:cTn id="68" fill="hold" display="0">
                  <p:stCondLst>
                    <p:cond delay="indefinite"/>
                  </p:stCondLst>
                </p:cTn>
                <p:tgtEl>
                  <p:spTgt spid="18"/>
                </p:tgtEl>
              </p:cMediaNode>
            </p:vide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childTnLst>
                          </p:cTn>
                        </p:par>
                        <p:par>
                          <p:cTn id="74" fill="hold">
                            <p:stCondLst>
                              <p:cond delay="0"/>
                            </p:stCondLst>
                            <p:childTnLst>
                              <p:par>
                                <p:cTn id="75" presetID="53" presetClass="entr" presetSubtype="16" fill="hold" grpId="1"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childTnLst>
              </p:cTn>
              <p:nextCondLst>
                <p:cond evt="onClick" delay="0">
                  <p:tgtEl>
                    <p:spTgt spid="19"/>
                  </p:tgtEl>
                </p:cond>
              </p:nextCondLst>
            </p:seq>
          </p:childTnLst>
        </p:cTn>
      </p:par>
    </p:tnLst>
    <p:bldLst>
      <p:bldP spid="8" grpId="0" build="allAtOnce"/>
      <p:bldP spid="12" grpId="0" build="allAtOnce"/>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632826" y="3752838"/>
            <a:ext cx="6781800" cy="1077218"/>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Tác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truyện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ngắn</a:t>
            </a:r>
            <a:r>
              <a:rPr lang="en-US" sz="3200" b="1" dirty="0" smtClean="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a:t>
            </a:r>
            <a:r>
              <a:rPr lang="en-US" sz="3200" b="1" i="1" dirty="0" err="1" smtClean="0">
                <a:latin typeface="Times New Roman" pitchFamily="18" charset="0"/>
                <a:cs typeface="Times New Roman" pitchFamily="18" charset="0"/>
              </a:rPr>
              <a:t>Chiếc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lược</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ngà</a:t>
            </a:r>
            <a:r>
              <a:rPr lang="en-US" sz="3200" b="1" i="1" dirty="0" smtClean="0">
                <a:latin typeface="Times New Roman" pitchFamily="18" charset="0"/>
                <a:cs typeface="Times New Roman" pitchFamily="18" charset="0"/>
              </a:rPr>
              <a: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a</a:t>
            </a:r>
            <a:r>
              <a:rPr lang="en-US" sz="3200" b="1" dirty="0" err="1" smtClean="0">
                <a:latin typeface="Times New Roman" pitchFamily="18" charset="0"/>
                <a:cs typeface="Times New Roman" pitchFamily="18" charset="0"/>
              </a:rPr>
              <a:t>i</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20" name="TextBox 19"/>
          <p:cNvSpPr txBox="1"/>
          <p:nvPr/>
        </p:nvSpPr>
        <p:spPr>
          <a:xfrm>
            <a:off x="2048256" y="4368390"/>
            <a:ext cx="7688065" cy="830997"/>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NGUYỄN QUANG SÁNG</a:t>
            </a:r>
            <a:endParaRPr lang="en-US" sz="4800" b="1" dirty="0">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3"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0</a:t>
            </a:r>
            <a:r>
              <a:rPr lang="en-US" dirty="0" smtClean="0"/>
              <a:t>5</a:t>
            </a:r>
            <a:endParaRPr lang="en-US" dirty="0"/>
          </a:p>
        </p:txBody>
      </p:sp>
    </p:spTree>
    <p:extLst>
      <p:ext uri="{BB962C8B-B14F-4D97-AF65-F5344CB8AC3E}">
        <p14:creationId xmlns:p14="http://schemas.microsoft.com/office/powerpoint/2010/main" val="42376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5" name="TextBox 14"/>
          <p:cNvSpPr txBox="1"/>
          <p:nvPr/>
        </p:nvSpPr>
        <p:spPr>
          <a:xfrm>
            <a:off x="2737093" y="4085824"/>
            <a:ext cx="6781800" cy="1200329"/>
          </a:xfrm>
          <a:prstGeom prst="rect">
            <a:avLst/>
          </a:prstGeom>
          <a:noFill/>
        </p:spPr>
        <p:txBody>
          <a:bodyPr wrap="square" rtlCol="0">
            <a:spAutoFit/>
          </a:bodyPr>
          <a:lstStyle/>
          <a:p>
            <a:pPr algn="ctr"/>
            <a:r>
              <a:rPr lang="en-US" sz="3600" b="1" dirty="0" smtClean="0">
                <a:latin typeface="Times New Roman" pitchFamily="18" charset="0"/>
                <a:cs typeface="Times New Roman" pitchFamily="18" charset="0"/>
              </a:rPr>
              <a:t>Ai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mệnh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mặt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trời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Nga</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18" name="TextBox 17"/>
          <p:cNvSpPr txBox="1"/>
          <p:nvPr/>
        </p:nvSpPr>
        <p:spPr>
          <a:xfrm>
            <a:off x="4564024" y="4362822"/>
            <a:ext cx="6781800" cy="646331"/>
          </a:xfrm>
          <a:prstGeom prst="rect">
            <a:avLst/>
          </a:prstGeom>
          <a:noFill/>
        </p:spPr>
        <p:txBody>
          <a:bodyPr wrap="square" rtlCol="0">
            <a:spAutoFit/>
          </a:bodyPr>
          <a:lstStyle/>
          <a:p>
            <a:pPr algn="just"/>
            <a:r>
              <a:rPr lang="en-US" sz="3600" b="1" dirty="0" smtClean="0">
                <a:latin typeface="Times New Roman" pitchFamily="18" charset="0"/>
                <a:cs typeface="Times New Roman" pitchFamily="18" charset="0"/>
              </a:rPr>
              <a:t>PUSKIN</a:t>
            </a:r>
            <a:endParaRPr lang="en-US" sz="3600" b="1" dirty="0">
              <a:latin typeface="Times New Roman" pitchFamily="18" charset="0"/>
              <a:cs typeface="Times New Roman" pitchFamily="18" charset="0"/>
            </a:endParaRP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2100" y="4142208"/>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p:cNvSpPr txBox="1"/>
          <p:nvPr/>
        </p:nvSpPr>
        <p:spPr>
          <a:xfrm>
            <a:off x="492407" y="4282428"/>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0</a:t>
            </a:r>
            <a:r>
              <a:rPr lang="en-US" dirty="0" smtClean="0"/>
              <a:t>6</a:t>
            </a:r>
            <a:endParaRPr lang="en-US" dirty="0"/>
          </a:p>
        </p:txBody>
      </p:sp>
    </p:spTree>
    <p:extLst>
      <p:ext uri="{BB962C8B-B14F-4D97-AF65-F5344CB8AC3E}">
        <p14:creationId xmlns:p14="http://schemas.microsoft.com/office/powerpoint/2010/main" val="11498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5">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0"/>
                                        </p:tgtEl>
                                        <p:attrNameLst>
                                          <p:attrName>ppt_y</p:attrName>
                                        </p:attrNameLst>
                                      </p:cBhvr>
                                      <p:tavLst>
                                        <p:tav tm="0">
                                          <p:val>
                                            <p:strVal val="#ppt_y"/>
                                          </p:val>
                                        </p:tav>
                                        <p:tav tm="100000">
                                          <p:val>
                                            <p:strVal val="#ppt_y+#ppt_h*1.125000"/>
                                          </p:val>
                                        </p:tav>
                                      </p:tavLst>
                                    </p:anim>
                                    <p:animEffect transition="out" filter="wipe(down)">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19"/>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5">
                                            <p:txEl>
                                              <p:pRg st="0" end="0"/>
                                            </p:txEl>
                                          </p:spTgt>
                                        </p:tgtEl>
                                      </p:cBhvr>
                                    </p:animEffect>
                                    <p:anim calcmode="lin" valueType="num">
                                      <p:cBhvr>
                                        <p:cTn id="53"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5">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9"/>
                                        </p:tgtEl>
                                      </p:cBhvr>
                                    </p:cmd>
                                  </p:childTnLst>
                                </p:cTn>
                              </p:par>
                            </p:childTnLst>
                          </p:cTn>
                        </p:par>
                      </p:childTnLst>
                    </p:cTn>
                  </p:par>
                </p:childTnLst>
              </p:cTn>
              <p:nextCondLst>
                <p:cond evt="onClick" delay="0">
                  <p:tgtEl>
                    <p:spTgt spid="19"/>
                  </p:tgtEl>
                </p:cond>
              </p:nextCondLst>
            </p:seq>
            <p:video>
              <p:cMediaNode vol="80000">
                <p:cTn id="66" fill="hold" display="0">
                  <p:stCondLst>
                    <p:cond delay="indefinite"/>
                  </p:stCondLst>
                </p:cTn>
                <p:tgtEl>
                  <p:spTgt spid="19"/>
                </p:tgtEl>
              </p:cMediaNode>
            </p:video>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Effect transition="in" filter="fade">
                                      <p:cBhvr>
                                        <p:cTn id="77" dur="500"/>
                                        <p:tgtEl>
                                          <p:spTgt spid="20"/>
                                        </p:tgtEl>
                                      </p:cBhvr>
                                    </p:animEffect>
                                  </p:childTnLst>
                                </p:cTn>
                              </p:par>
                            </p:childTnLst>
                          </p:cTn>
                        </p:par>
                      </p:childTnLst>
                    </p:cTn>
                  </p:par>
                </p:childTnLst>
              </p:cTn>
              <p:nextCondLst>
                <p:cond evt="onClick" delay="0">
                  <p:tgtEl>
                    <p:spTgt spid="20"/>
                  </p:tgtEl>
                </p:cond>
              </p:nextCondLst>
            </p:seq>
          </p:childTnLst>
        </p:cTn>
      </p:par>
    </p:tnLst>
    <p:bldLst>
      <p:bldP spid="12" grpId="0" build="allAtOnce"/>
      <p:bldP spid="15" grpId="0" build="allAtOnce"/>
      <p:bldP spid="18" grpId="0"/>
      <p:bldP spid="20" grpId="0"/>
      <p:bldP spid="20" grpId="1"/>
      <p:bldP spid="2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563" y="1883074"/>
            <a:ext cx="8158149" cy="676155"/>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3600" dirty="0" err="1" smtClean="0">
                <a:latin typeface="Times New Roman" charset="0"/>
                <a:ea typeface="Times New Roman" charset="0"/>
                <a:cs typeface="Times New Roman" charset="0"/>
              </a:rPr>
              <a:t>Tìm</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cách</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giải</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thích</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đúng</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hậu</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quả</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là</a:t>
            </a:r>
            <a:r>
              <a:rPr lang="en-US" sz="3600" dirty="0" smtClean="0">
                <a:latin typeface="Times New Roman" charset="0"/>
                <a:ea typeface="Times New Roman" charset="0"/>
                <a:cs typeface="Times New Roman" charset="0"/>
              </a:rPr>
              <a:t>:</a:t>
            </a:r>
            <a:endParaRPr lang="vi-VN" sz="3600" dirty="0" err="1">
              <a:latin typeface="Times New Roman" charset="0"/>
              <a:ea typeface="Times New Roman" charset="0"/>
              <a:cs typeface="Times New Roman" charset="0"/>
            </a:endParaRPr>
          </a:p>
        </p:txBody>
      </p:sp>
      <p:sp>
        <p:nvSpPr>
          <p:cNvPr id="5" name="Rectangle 4"/>
          <p:cNvSpPr/>
          <p:nvPr/>
        </p:nvSpPr>
        <p:spPr>
          <a:xfrm>
            <a:off x="763095" y="4148567"/>
            <a:ext cx="462585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cùng</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733351" y="4172951"/>
            <a:ext cx="4803941"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xấu</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50556" y="5470987"/>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phía</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sau</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788377" y="5521228"/>
            <a:ext cx="4670614"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cuối</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cùng</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93489" y="1756589"/>
            <a:ext cx="95250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latin typeface="+mj-lt"/>
              </a:rPr>
              <a:t>0</a:t>
            </a:r>
            <a:r>
              <a:rPr lang="en-US" dirty="0" smtClean="0">
                <a:latin typeface="+mj-lt"/>
              </a:rPr>
              <a:t>7</a:t>
            </a:r>
            <a:endParaRPr lang="en-US" dirty="0">
              <a:latin typeface="+mj-lt"/>
            </a:endParaRPr>
          </a:p>
        </p:txBody>
      </p:sp>
      <p:pic>
        <p:nvPicPr>
          <p:cNvPr id="12" name="Picture 11" descr="A close up of a logo&#10;&#10;Description generated with high confidence">
            <a:extLst>
              <a:ext uri="{FF2B5EF4-FFF2-40B4-BE49-F238E27FC236}">
                <a16:creationId xmlns:a16="http://schemas.microsoft.com/office/drawing/2014/main" xmlns="" id="{5F2D18B2-9CE0-4027-9CD9-6D0927400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173E338A-DE2E-4E55-9AC4-1691D5A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129A85B-FD45-4EF0-8F07-962725B07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EDACAD2F-3AA7-4056-8EE8-9682EC58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03659FEB-43D1-42B9-B991-B9683B4C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3FA478E-EC09-4CF3-A2E3-B84FFB7E1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EFE6B502-1960-4944-A542-0CD054DCBD00}"/>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5604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quot;/&gt;&lt;property id=&quot;20307&quot; value=&quot;269&quot;/&gt;&lt;/object&gt;&lt;object type=&quot;3&quot; unique_id=&quot;10004&quot;&gt;&lt;property id=&quot;20148&quot; value=&quot;5&quot;/&gt;&lt;property id=&quot;20300&quot; value=&quot;Slide 3&quot;/&gt;&lt;property id=&quot;20307&quot; value=&quot;258&quot;/&gt;&lt;/object&gt;&lt;object type=&quot;3&quot; unique_id=&quot;10005&quot;&gt;&lt;property id=&quot;20148&quot; value=&quot;5&quot;/&gt;&lt;property id=&quot;20300&quot; value=&quot;Slide 4&quot;/&gt;&lt;property id=&quot;20307&quot; value=&quot;260&quot;/&gt;&lt;/object&gt;&lt;object type=&quot;3&quot; unique_id=&quot;10006&quot;&gt;&lt;property id=&quot;20148&quot; value=&quot;5&quot;/&gt;&lt;property id=&quot;20300&quot; value=&quot;Slide 5&quot;/&gt;&lt;property id=&quot;20307&quot; value=&quot;261&quot;/&gt;&lt;/object&gt;&lt;object type=&quot;3&quot; unique_id=&quot;10007&quot;&gt;&lt;property id=&quot;20148&quot; value=&quot;5&quot;/&gt;&lt;property id=&quot;20300&quot; value=&quot;Slide 6&quot;/&gt;&lt;property id=&quot;20307&quot; value=&quot;262&quot;/&gt;&lt;/object&gt;&lt;object type=&quot;3&quot; unique_id=&quot;10008&quot;&gt;&lt;property id=&quot;20148&quot; value=&quot;5&quot;/&gt;&lt;property id=&quot;20300&quot; value=&quot;Slide 7&quot;/&gt;&lt;property id=&quot;20307&quot; value=&quot;263&quot;/&gt;&lt;/object&gt;&lt;object type=&quot;3&quot; unique_id=&quot;10009&quot;&gt;&lt;property id=&quot;20148&quot; value=&quot;5&quot;/&gt;&lt;property id=&quot;20300&quot; value=&quot;Slide 8&quot;/&gt;&lt;property id=&quot;20307&quot; value=&quot;264&quot;/&gt;&lt;/object&gt;&lt;object type=&quot;3&quot; unique_id=&quot;10010&quot;&gt;&lt;property id=&quot;20148&quot; value=&quot;5&quot;/&gt;&lt;property id=&quot;20300&quot; value=&quot;Slide 9&quot;/&gt;&lt;property id=&quot;20307&quot; value=&quot;259&quot;/&gt;&lt;/object&gt;&lt;object type=&quot;3&quot; unique_id=&quot;10011&quot;&gt;&lt;property id=&quot;20148&quot; value=&quot;5&quot;/&gt;&lt;property id=&quot;20300&quot; value=&quot;Slide 10&quot;/&gt;&lt;property id=&quot;20307&quot; value=&quot;265&quot;/&gt;&lt;/object&gt;&lt;object type=&quot;3&quot; unique_id=&quot;10012&quot;&gt;&lt;property id=&quot;20148&quot; value=&quot;5&quot;/&gt;&lt;property id=&quot;20300&quot; value=&quot;Slide 11&quot;/&gt;&lt;property id=&quot;20307&quot; value=&quot;266&quot;/&gt;&lt;/object&gt;&lt;object type=&quot;3&quot; unique_id=&quot;10013&quot;&gt;&lt;property id=&quot;20148&quot; value=&quot;5&quot;/&gt;&lt;property id=&quot;20300&quot; value=&quot;Slide 12&quot;/&gt;&lt;property id=&quot;20307&quot; value=&quot;267&quot;/&gt;&lt;/object&gt;&lt;object type=&quot;3&quot; unique_id=&quot;10313&quot;&gt;&lt;property id=&quot;20148&quot; value=&quot;5&quot;/&gt;&lt;property id=&quot;20300&quot; value=&quot;Slide 13&quot;/&gt;&lt;property id=&quot;20307&quot; value=&quot;270&quot;/&gt;&lt;/object&gt;&lt;object type=&quot;3&quot; unique_id=&quot;10314&quot;&gt;&lt;property id=&quot;20148&quot; value=&quot;5&quot;/&gt;&lt;property id=&quot;20300&quot; value=&quot;Slide 14&quot;/&gt;&lt;property id=&quot;20307&quot; value=&quot;271&quot;/&gt;&lt;/object&gt;&lt;object type=&quot;3&quot; unique_id=&quot;10315&quot;&gt;&lt;property id=&quot;20148&quot; value=&quot;5&quot;/&gt;&lt;property id=&quot;20300&quot; value=&quot;Slide 15&quot;/&gt;&lt;property id=&quot;20307&quot; value=&quot;272&quot;/&gt;&lt;/object&gt;&lt;object type=&quot;3&quot; unique_id=&quot;10316&quot;&gt;&lt;property id=&quot;20148&quot; value=&quot;5&quot;/&gt;&lt;property id=&quot;20300&quot; value=&quot;Slide 16&quot;/&gt;&lt;property id=&quot;20307&quot; value=&quot;273&quot;/&gt;&lt;/object&gt;&lt;object type=&quot;3&quot; unique_id=&quot;10317&quot;&gt;&lt;property id=&quot;20148&quot; value=&quot;5&quot;/&gt;&lt;property id=&quot;20300&quot; value=&quot;Slide 17&quot;/&gt;&lt;property id=&quot;20307&quot; value=&quot;274&quot;/&gt;&lt;/object&gt;&lt;object type=&quot;3&quot; unique_id=&quot;10318&quot;&gt;&lt;property id=&quot;20148&quot; value=&quot;5&quot;/&gt;&lt;property id=&quot;20300&quot; value=&quot;Slide 18&quot;/&gt;&lt;property id=&quot;20307&quot; value=&quot;275&quot;/&gt;&lt;/object&gt;&lt;object type=&quot;3&quot; unique_id=&quot;10319&quot;&gt;&lt;property id=&quot;20148&quot; value=&quot;5&quot;/&gt;&lt;property id=&quot;20300&quot; value=&quot;Slide 19&quot;/&gt;&lt;property id=&quot;20307&quot; value=&quot;276&quot;/&gt;&lt;/object&gt;&lt;object type=&quot;3&quot; unique_id=&quot;10320&quot;&gt;&lt;property id=&quot;20148&quot; value=&quot;5&quot;/&gt;&lt;property id=&quot;20300&quot; value=&quot;Slide 20&quot;/&gt;&lt;property id=&quot;20307&quot; value=&quot;277&quot;/&gt;&lt;/object&gt;&lt;object type=&quot;3&quot; unique_id=&quot;10321&quot;&gt;&lt;property id=&quot;20148&quot; value=&quot;5&quot;/&gt;&lt;property id=&quot;20300&quot; value=&quot;Slide 21&quot;/&gt;&lt;property id=&quot;20307&quot; value=&quot;278&quot;/&gt;&lt;/object&gt;&lt;object type=&quot;3&quot; unique_id=&quot;10322&quot;&gt;&lt;property id=&quot;20148&quot; value=&quot;5&quot;/&gt;&lt;property id=&quot;20300&quot; value=&quot;Slide 22&quot;/&gt;&lt;property id=&quot;20307&quot; value=&quot;279&quot;/&gt;&lt;/object&gt;&lt;object type=&quot;3&quot; unique_id=&quot;10323&quot;&gt;&lt;property id=&quot;20148&quot; value=&quot;5&quot;/&gt;&lt;property id=&quot;20300&quot; value=&quot;Slide 23&quot;/&gt;&lt;property id=&quot;20307&quot; value=&quot;280&quot;/&gt;&lt;/object&gt;&lt;object type=&quot;3&quot; unique_id=&quot;10324&quot;&gt;&lt;property id=&quot;20148&quot; value=&quot;5&quot;/&gt;&lt;property id=&quot;20300&quot; value=&quot;Slide 24&quot;/&gt;&lt;property id=&quot;20307&quot; value=&quot;281&quot;/&gt;&lt;/object&gt;&lt;object type=&quot;3&quot; unique_id=&quot;10325&quot;&gt;&lt;property id=&quot;20148&quot; value=&quot;5&quot;/&gt;&lt;property id=&quot;20300&quot; value=&quot;Slide 25&quot;/&gt;&lt;property id=&quot;20307&quot; value=&quot;282&quot;/&gt;&lt;/object&gt;&lt;object type=&quot;3&quot; unique_id=&quot;10326&quot;&gt;&lt;property id=&quot;20148&quot; value=&quot;5&quot;/&gt;&lt;property id=&quot;20300&quot; value=&quot;Slide 26&quot;/&gt;&lt;property id=&quot;20307&quot; value=&quot;283&quot;/&gt;&lt;/object&gt;&lt;object type=&quot;3&quot; unique_id=&quot;10327&quot;&gt;&lt;property id=&quot;20148&quot; value=&quot;5&quot;/&gt;&lt;property id=&quot;20300&quot; value=&quot;Slide 27&quot;/&gt;&lt;property id=&quot;20307&quot; value=&quot;284&quot;/&gt;&lt;/object&gt;&lt;object type=&quot;3&quot; unique_id=&quot;10328&quot;&gt;&lt;property id=&quot;20148&quot; value=&quot;5&quot;/&gt;&lt;property id=&quot;20300&quot; value=&quot;Slide 28&quot;/&gt;&lt;property id=&quot;20307&quot; value=&quot;285&quot;/&gt;&lt;/object&gt;&lt;object type=&quot;3&quot; unique_id=&quot;10329&quot;&gt;&lt;property id=&quot;20148&quot; value=&quot;5&quot;/&gt;&lt;property id=&quot;20300&quot; value=&quot;Slide 29&quot;/&gt;&lt;property id=&quot;20307&quot; value=&quot;286&quot;/&gt;&lt;/object&gt;&lt;object type=&quot;3&quot; unique_id=&quot;10330&quot;&gt;&lt;property id=&quot;20148&quot; value=&quot;5&quot;/&gt;&lt;property id=&quot;20300&quot; value=&quot;Slide 30&quot;/&gt;&lt;property id=&quot;20307&quot; value=&quot;287&quot;/&gt;&lt;/object&gt;&lt;object type=&quot;3&quot; unique_id=&quot;10331&quot;&gt;&lt;property id=&quot;20148&quot; value=&quot;5&quot;/&gt;&lt;property id=&quot;20300&quot; value=&quot;Slide 31&quot;/&gt;&lt;property id=&quot;20307&quot; value=&quot;288&quot;/&gt;&lt;/object&gt;&lt;object type=&quot;3&quot; unique_id=&quot;10332&quot;&gt;&lt;property id=&quot;20148&quot; value=&quot;5&quot;/&gt;&lt;property id=&quot;20300&quot; value=&quot;Slide 32&quot;/&gt;&lt;property id=&quot;20307&quot; value=&quot;289&quot;/&gt;&lt;/object&gt;&lt;object type=&quot;3&quot; unique_id=&quot;10571&quot;&gt;&lt;property id=&quot;20148&quot; value=&quot;5&quot;/&gt;&lt;property id=&quot;20300&quot; value=&quot;Slide 1&quot;/&gt;&lt;property id=&quot;20307&quot; value=&quot;291&quot;/&gt;&lt;/object&gt;&lt;/object&gt;&lt;object type=&quot;8&quot; unique_id=&quot;1002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671</TotalTime>
  <Words>918</Words>
  <Application>Microsoft Office PowerPoint</Application>
  <PresentationFormat>Custom</PresentationFormat>
  <Paragraphs>204</Paragraphs>
  <Slides>32</Slides>
  <Notes>0</Notes>
  <HiddenSlides>0</HiddenSlides>
  <MMClips>34</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Le Van Thien</dc:creator>
  <cp:lastModifiedBy>Windows User</cp:lastModifiedBy>
  <cp:revision>76</cp:revision>
  <dcterms:created xsi:type="dcterms:W3CDTF">2014-01-13T13:32:56Z</dcterms:created>
  <dcterms:modified xsi:type="dcterms:W3CDTF">2020-08-27T15:55:05Z</dcterms:modified>
</cp:coreProperties>
</file>