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7" r:id="rId3"/>
    <p:sldId id="260" r:id="rId4"/>
    <p:sldId id="261" r:id="rId5"/>
    <p:sldId id="262" r:id="rId6"/>
    <p:sldId id="263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D60093"/>
    <a:srgbClr val="990000"/>
    <a:srgbClr val="9900CC"/>
    <a:srgbClr val="009900"/>
    <a:srgbClr val="FF00FF"/>
    <a:srgbClr val="2A89C8"/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14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B5238-6B7B-48C9-A154-D0A9E111AA5B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D2F9D-1584-43B0-A97B-DBFC8E974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9899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312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949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262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020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539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33685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621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049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478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169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739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777D81-4740-4C11-882C-94E2D05BE53E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40E6FA-31EF-42CD-89BF-6E158E092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55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8730" y="337531"/>
            <a:ext cx="812940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 TRANH BÍ ẨN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59338" y="1241494"/>
            <a:ext cx="1724297" cy="240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9495348" y="1241496"/>
            <a:ext cx="1777900" cy="240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7787909" y="3658123"/>
            <a:ext cx="1682665" cy="240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9494426" y="3651991"/>
            <a:ext cx="1778822" cy="2422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66650" y="1162975"/>
            <a:ext cx="6374676" cy="4898191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Luật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chơi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: </a:t>
            </a:r>
            <a:r>
              <a:rPr lang="vi-VN" sz="2400" dirty="0" smtClean="0"/>
              <a:t>Có 4 mảnh ghép tương ứng với 4 câu hỏi, bên dưới 4 mảnh ghép này là bức tranh bí ẩn. Khi mỗi mảnh ghép được mở, nhóm  nào có câu trả lời đúng và nhanh nhất sẽ mang 1 điểm thưởng về cho nhóm. </a:t>
            </a:r>
            <a:endParaRPr lang="en-US" sz="2400" dirty="0" smtClean="0"/>
          </a:p>
          <a:p>
            <a:pPr algn="just"/>
            <a:r>
              <a:rPr lang="en-US" sz="2400" dirty="0" smtClean="0"/>
              <a:t> </a:t>
            </a:r>
            <a:r>
              <a:rPr lang="en-US" sz="2400" dirty="0" smtClean="0"/>
              <a:t>      </a:t>
            </a:r>
            <a:r>
              <a:rPr lang="vi-VN" sz="2400" dirty="0" smtClean="0"/>
              <a:t>Nhóm </a:t>
            </a:r>
            <a:r>
              <a:rPr lang="vi-VN" sz="2400" dirty="0" smtClean="0"/>
              <a:t>nào đoán được từ khoá ứng với bức tranh bí ẩn khi còn 3 mảnh ghép chưa mở sẽ nhận 4 điểm thưởng; khi còn 2 mảnh ghép chưa mở sẽ nhận 3 điểm thưởng; khi còn 1 mảnh ghép chưa mở sẽ nhận 2 điểm thưởng; khi không còn mảnh ghép nào chưa mở sẽ nhận 1 điểm thưởng.</a:t>
            </a:r>
            <a:endParaRPr lang="en-US" sz="2400" dirty="0"/>
          </a:p>
        </p:txBody>
      </p:sp>
      <p:sp>
        <p:nvSpPr>
          <p:cNvPr id="15" name="Rounded Rectangle 14">
            <a:hlinkClick r:id="rId2" action="ppaction://hlinksldjump"/>
          </p:cNvPr>
          <p:cNvSpPr/>
          <p:nvPr/>
        </p:nvSpPr>
        <p:spPr>
          <a:xfrm>
            <a:off x="2899955" y="6211130"/>
            <a:ext cx="3505200" cy="41696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ĐÃ HIỂU</a:t>
            </a:r>
          </a:p>
        </p:txBody>
      </p:sp>
    </p:spTree>
    <p:extLst>
      <p:ext uri="{BB962C8B-B14F-4D97-AF65-F5344CB8AC3E}">
        <p14:creationId xmlns:p14="http://schemas.microsoft.com/office/powerpoint/2010/main" xmlns="" val="133300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95833E-6 4.07407E-6 L -3.95833E-6 -0.07223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32" presetClass="emph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32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mph" presetSubtype="0" fill="remove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6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7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5" grpId="0" animBg="1"/>
      <p:bldP spid="15" grpId="1" animBg="1"/>
      <p:bldP spid="15" grpId="2" animBg="1"/>
      <p:bldP spid="15" grpId="3" animBg="1"/>
      <p:bldP spid="15" grpId="4" animBg="1"/>
      <p:bldP spid="15" grpId="5" animBg="1"/>
      <p:bldP spid="15" grpId="6" animBg="1"/>
      <p:bldP spid="15" grpId="7" animBg="1"/>
      <p:bldP spid="15" grpId="8" animBg="1"/>
      <p:bldP spid="15" grpId="9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Ảnh minh họa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7405" y="1789611"/>
            <a:ext cx="6060509" cy="3866606"/>
          </a:xfrm>
          <a:prstGeom prst="rect">
            <a:avLst/>
          </a:prstGeom>
          <a:noFill/>
        </p:spPr>
      </p:pic>
      <p:sp>
        <p:nvSpPr>
          <p:cNvPr id="5" name="Rectangle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CB9B804A-A153-4020-8683-A532DC99DA8B}"/>
              </a:ext>
            </a:extLst>
          </p:cNvPr>
          <p:cNvSpPr/>
          <p:nvPr/>
        </p:nvSpPr>
        <p:spPr>
          <a:xfrm>
            <a:off x="2657362" y="1795738"/>
            <a:ext cx="2966977" cy="21489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xmlns="" id="{F0AE311E-88CE-42F5-BC11-7B7DA82BD64D}"/>
              </a:ext>
            </a:extLst>
          </p:cNvPr>
          <p:cNvSpPr/>
          <p:nvPr/>
        </p:nvSpPr>
        <p:spPr>
          <a:xfrm>
            <a:off x="5655914" y="1795170"/>
            <a:ext cx="3132359" cy="21495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" name="Rectangle 6">
            <a:hlinkClick r:id="rId5" action="ppaction://hlinksldjump"/>
            <a:extLst>
              <a:ext uri="{FF2B5EF4-FFF2-40B4-BE49-F238E27FC236}">
                <a16:creationId xmlns:a16="http://schemas.microsoft.com/office/drawing/2014/main" xmlns="" id="{24C6A506-8B92-4722-9F85-CE45254D5BB4}"/>
              </a:ext>
            </a:extLst>
          </p:cNvPr>
          <p:cNvSpPr/>
          <p:nvPr/>
        </p:nvSpPr>
        <p:spPr>
          <a:xfrm>
            <a:off x="2651157" y="3944677"/>
            <a:ext cx="2998551" cy="19413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8" name="Rectangle 7">
            <a:hlinkClick r:id="rId6" action="ppaction://hlinksldjump"/>
            <a:extLst>
              <a:ext uri="{FF2B5EF4-FFF2-40B4-BE49-F238E27FC236}">
                <a16:creationId xmlns:a16="http://schemas.microsoft.com/office/drawing/2014/main" xmlns="" id="{2D023DF5-265F-4A9C-9333-590960CCC534}"/>
              </a:ext>
            </a:extLst>
          </p:cNvPr>
          <p:cNvSpPr/>
          <p:nvPr/>
        </p:nvSpPr>
        <p:spPr>
          <a:xfrm>
            <a:off x="5675348" y="3931615"/>
            <a:ext cx="3152113" cy="19413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231290C-9FFF-4347-B55E-7E2021C14890}"/>
              </a:ext>
            </a:extLst>
          </p:cNvPr>
          <p:cNvSpPr/>
          <p:nvPr/>
        </p:nvSpPr>
        <p:spPr>
          <a:xfrm>
            <a:off x="4364197" y="6080678"/>
            <a:ext cx="671562" cy="4884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E0569CD-44BA-4322-8DD2-263E9C50F3FD}"/>
              </a:ext>
            </a:extLst>
          </p:cNvPr>
          <p:cNvSpPr/>
          <p:nvPr/>
        </p:nvSpPr>
        <p:spPr>
          <a:xfrm>
            <a:off x="5044380" y="6080678"/>
            <a:ext cx="716804" cy="4884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3E6FE30-9A62-42E4-9C8F-174FC524999B}"/>
              </a:ext>
            </a:extLst>
          </p:cNvPr>
          <p:cNvSpPr/>
          <p:nvPr/>
        </p:nvSpPr>
        <p:spPr>
          <a:xfrm>
            <a:off x="5751862" y="6080109"/>
            <a:ext cx="671562" cy="4884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2DD0BD5-0D53-4C8E-952B-F8962F6A9F61}"/>
              </a:ext>
            </a:extLst>
          </p:cNvPr>
          <p:cNvSpPr/>
          <p:nvPr/>
        </p:nvSpPr>
        <p:spPr>
          <a:xfrm>
            <a:off x="6421596" y="6080678"/>
            <a:ext cx="671562" cy="4884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74DBD6D-5C77-4596-97E1-2C39B2196D64}"/>
              </a:ext>
            </a:extLst>
          </p:cNvPr>
          <p:cNvSpPr/>
          <p:nvPr/>
        </p:nvSpPr>
        <p:spPr>
          <a:xfrm>
            <a:off x="4373519" y="1125445"/>
            <a:ext cx="671562" cy="4884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DB8CD9F1-072F-4893-9C89-8EE7C0388D02}"/>
              </a:ext>
            </a:extLst>
          </p:cNvPr>
          <p:cNvSpPr/>
          <p:nvPr/>
        </p:nvSpPr>
        <p:spPr>
          <a:xfrm>
            <a:off x="5053702" y="1125445"/>
            <a:ext cx="698160" cy="4884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EAABF51-244C-436D-B626-1D72DACE7974}"/>
              </a:ext>
            </a:extLst>
          </p:cNvPr>
          <p:cNvSpPr/>
          <p:nvPr/>
        </p:nvSpPr>
        <p:spPr>
          <a:xfrm>
            <a:off x="5761184" y="1124876"/>
            <a:ext cx="671562" cy="4884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22567D5-9EF0-4481-B015-9B8C82AAD887}"/>
              </a:ext>
            </a:extLst>
          </p:cNvPr>
          <p:cNvSpPr/>
          <p:nvPr/>
        </p:nvSpPr>
        <p:spPr>
          <a:xfrm>
            <a:off x="6430918" y="1125445"/>
            <a:ext cx="671562" cy="4884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8" name="Action Button: Go to End 17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xmlns="" id="{BA56CA1A-D576-4DE7-B7A5-E5CF31C7EBD0}"/>
              </a:ext>
            </a:extLst>
          </p:cNvPr>
          <p:cNvSpPr/>
          <p:nvPr/>
        </p:nvSpPr>
        <p:spPr>
          <a:xfrm>
            <a:off x="11362661" y="6174756"/>
            <a:ext cx="829339" cy="68324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38730" y="337531"/>
            <a:ext cx="812940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 TRANH BÍ ẨN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51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1" animBg="1"/>
      <p:bldP spid="5" grpId="2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1814944" y="5688617"/>
            <a:ext cx="2604656" cy="41696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QUAY LẠI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14944" y="1287612"/>
            <a:ext cx="2604656" cy="4274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4400" y="1287613"/>
            <a:ext cx="5562600" cy="481797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Câu hỏi: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14901" y="1864179"/>
            <a:ext cx="52578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vi-VN" sz="2800" dirty="0" smtClean="0"/>
              <a:t>Khi đ</a:t>
            </a:r>
            <a:r>
              <a:rPr lang="en-US" sz="2800" dirty="0" smtClean="0"/>
              <a:t>ể </a:t>
            </a:r>
            <a:r>
              <a:rPr lang="vi-VN" sz="2800" dirty="0" smtClean="0"/>
              <a:t>nam châm tự do, đầu luôn chỉ hướng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? </a:t>
            </a:r>
            <a:endParaRPr lang="en-US" sz="2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897" y="3036928"/>
            <a:ext cx="4953000" cy="26776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vi-VN" sz="2800" dirty="0" smtClean="0"/>
              <a:t>Khi để nam châm tự do, đầu luôn chỉ hướng Bắc gọi là cực Bắc (kí hiệu N - North), còn đầu luôn chỉ hướng Nam gọi là cực Nam (kí hiệu S - South).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138730" y="337531"/>
            <a:ext cx="812940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 TRANH BÍ ẨN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88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>
            <a:hlinkClick r:id="rId2" action="ppaction://hlinksldjump"/>
          </p:cNvPr>
          <p:cNvSpPr/>
          <p:nvPr/>
        </p:nvSpPr>
        <p:spPr>
          <a:xfrm>
            <a:off x="1814944" y="5688617"/>
            <a:ext cx="2604656" cy="41696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QUAY LẠI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14944" y="1287612"/>
            <a:ext cx="2604656" cy="427498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24399" y="1287613"/>
            <a:ext cx="7058297" cy="48179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Câu hỏi: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94615" y="1772739"/>
            <a:ext cx="5257800" cy="12926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vi-VN" sz="2600" b="1" dirty="0" smtClean="0">
                <a:latin typeface="Times New Roman" pitchFamily="18" charset="0"/>
                <a:cs typeface="Times New Roman" pitchFamily="18" charset="0"/>
              </a:rPr>
              <a:t>ông gian xung quanh nam châm, xung quanh dòng điện tồn tại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vi-VN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89171" y="3598629"/>
            <a:ext cx="4953000" cy="12926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vi-VN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ông gian xung quanh nam châm, xung quanh dòng điện tồn tại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 trường (trường từ)</a:t>
            </a:r>
            <a:r>
              <a:rPr lang="vi-V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8730" y="337531"/>
            <a:ext cx="812940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 TRANH BÍ ẨN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660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hlinkClick r:id="rId2" action="ppaction://hlinksldjump"/>
          </p:cNvPr>
          <p:cNvSpPr/>
          <p:nvPr/>
        </p:nvSpPr>
        <p:spPr>
          <a:xfrm>
            <a:off x="1814944" y="5688617"/>
            <a:ext cx="2604656" cy="41696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QUAY LẠI</a:t>
            </a:r>
          </a:p>
        </p:txBody>
      </p:sp>
      <p:sp>
        <p:nvSpPr>
          <p:cNvPr id="6" name="Rectangle 5"/>
          <p:cNvSpPr/>
          <p:nvPr/>
        </p:nvSpPr>
        <p:spPr>
          <a:xfrm>
            <a:off x="1814944" y="1287612"/>
            <a:ext cx="2604656" cy="42749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" name="Rectangle 1"/>
          <p:cNvSpPr/>
          <p:nvPr/>
        </p:nvSpPr>
        <p:spPr>
          <a:xfrm>
            <a:off x="4703617" y="1287613"/>
            <a:ext cx="6449935" cy="48179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b="1">
              <a:solidFill>
                <a:prstClr val="white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9968" y="1853712"/>
            <a:ext cx="5561886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vi-VN" sz="2800" dirty="0" smtClean="0"/>
              <a:t>Hình ảnh các đường mạt sắt sắp xếp xung quanh nam châm được gọi là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07ACAC0-8090-4039-9291-EE04C9331973}"/>
              </a:ext>
            </a:extLst>
          </p:cNvPr>
          <p:cNvSpPr txBox="1"/>
          <p:nvPr/>
        </p:nvSpPr>
        <p:spPr>
          <a:xfrm>
            <a:off x="5120640" y="3774585"/>
            <a:ext cx="5630091" cy="18158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phổ</a:t>
            </a:r>
            <a:endParaRPr lang="en-US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lvl="0" algn="ctr"/>
            <a:r>
              <a:rPr lang="vi-VN" sz="2800" dirty="0" smtClean="0"/>
              <a:t>Từ phổ cho ta một hình ảnh trực quan về từ trường.</a:t>
            </a:r>
            <a:endParaRPr lang="en-US" sz="2800" dirty="0" smtClean="0"/>
          </a:p>
          <a:p>
            <a:pPr algn="ctr"/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8730" y="337531"/>
            <a:ext cx="812940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 TRANH BÍ ẨN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69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hlinkClick r:id="rId2" action="ppaction://hlinksldjump"/>
          </p:cNvPr>
          <p:cNvSpPr/>
          <p:nvPr/>
        </p:nvSpPr>
        <p:spPr>
          <a:xfrm>
            <a:off x="1814944" y="5688617"/>
            <a:ext cx="2604656" cy="41696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QUAY LẠI</a:t>
            </a:r>
          </a:p>
        </p:txBody>
      </p:sp>
      <p:sp>
        <p:nvSpPr>
          <p:cNvPr id="6" name="Rectangle 5"/>
          <p:cNvSpPr/>
          <p:nvPr/>
        </p:nvSpPr>
        <p:spPr>
          <a:xfrm>
            <a:off x="1814944" y="1287612"/>
            <a:ext cx="2604656" cy="42749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b="1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1287613"/>
            <a:ext cx="6888480" cy="481797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7823CEE-4011-439C-834D-78FAEA83E62C}"/>
              </a:ext>
            </a:extLst>
          </p:cNvPr>
          <p:cNvSpPr txBox="1"/>
          <p:nvPr/>
        </p:nvSpPr>
        <p:spPr>
          <a:xfrm>
            <a:off x="5068388" y="1892062"/>
            <a:ext cx="5812972" cy="89255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600" b="1" dirty="0" smtClean="0">
                <a:solidFill>
                  <a:schemeClr val="bg1"/>
                </a:solidFill>
              </a:rPr>
              <a:t>    </a:t>
            </a:r>
            <a:r>
              <a:rPr lang="vi-VN" sz="2600" b="1" dirty="0" smtClean="0">
                <a:solidFill>
                  <a:schemeClr val="bg1"/>
                </a:solidFill>
              </a:rPr>
              <a:t>Có thể nhận biết từ trường mạnh yếu qua các đường sức từ không?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D701088-C8D4-40D1-BDB3-64087FC5250F}"/>
              </a:ext>
            </a:extLst>
          </p:cNvPr>
          <p:cNvSpPr txBox="1"/>
          <p:nvPr/>
        </p:nvSpPr>
        <p:spPr>
          <a:xfrm>
            <a:off x="5355771" y="3461993"/>
            <a:ext cx="5303519" cy="1569660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 smtClean="0">
                <a:solidFill>
                  <a:schemeClr val="bg1"/>
                </a:solidFill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</a:rPr>
              <a:t>. </a:t>
            </a:r>
            <a:r>
              <a:rPr lang="vi-VN" sz="2400" b="1" dirty="0" smtClean="0">
                <a:solidFill>
                  <a:schemeClr val="bg1"/>
                </a:solidFill>
              </a:rPr>
              <a:t>Vùng có từ trường mạnh thì các đường sức từ dày, vùng có từ trường yêu thì các đường sức từ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vi-VN" sz="2400" b="1" dirty="0" smtClean="0">
                <a:solidFill>
                  <a:schemeClr val="bg1"/>
                </a:solidFill>
              </a:rPr>
              <a:t>thưa.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8730" y="337531"/>
            <a:ext cx="812940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 TRANH BÍ ẨN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157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Ảnh minh họa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2902" y="1410789"/>
            <a:ext cx="6551098" cy="4179602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874397" y="5843842"/>
            <a:ext cx="4222503" cy="523220"/>
          </a:xfrm>
          <a:prstGeom prst="rect">
            <a:avLst/>
          </a:prstGeom>
          <a:solidFill>
            <a:srgbClr val="FF3300"/>
          </a:solidFill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TRƯỜNG TRÁI ĐẤT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8730" y="337531"/>
            <a:ext cx="812940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 TRANH BÍ ẨN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20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ECF6768-522B-46BE-B05A-9197CB5469F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929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373</Words>
  <Application>Microsoft Office PowerPoint</Application>
  <PresentationFormat>Custom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Slipstream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Tam Anh</dc:creator>
  <cp:lastModifiedBy>Dell</cp:lastModifiedBy>
  <cp:revision>44</cp:revision>
  <dcterms:created xsi:type="dcterms:W3CDTF">2021-08-05T02:20:44Z</dcterms:created>
  <dcterms:modified xsi:type="dcterms:W3CDTF">2022-07-13T18:39:22Z</dcterms:modified>
</cp:coreProperties>
</file>