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8" r:id="rId2"/>
    <p:sldId id="295" r:id="rId3"/>
    <p:sldId id="268"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10" r:id="rId18"/>
    <p:sldId id="309" r:id="rId19"/>
    <p:sldId id="311" r:id="rId20"/>
    <p:sldId id="312" r:id="rId21"/>
    <p:sldId id="318" r:id="rId22"/>
    <p:sldId id="313" r:id="rId23"/>
    <p:sldId id="314" r:id="rId24"/>
    <p:sldId id="320" r:id="rId25"/>
    <p:sldId id="321" r:id="rId26"/>
    <p:sldId id="315" r:id="rId27"/>
    <p:sldId id="316" r:id="rId28"/>
    <p:sldId id="317" r:id="rId29"/>
    <p:sldId id="279" r:id="rId30"/>
    <p:sldId id="285" r:id="rId31"/>
    <p:sldId id="286"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0" name="PlaceHolder 1"/>
          <p:cNvSpPr>
            <a:spLocks noGrp="1"/>
          </p:cNvSpPr>
          <p:nvPr>
            <p:ph type="body"/>
          </p:nvPr>
        </p:nvSpPr>
        <p:spPr>
          <a:xfrm>
            <a:off x="756000" y="5078520"/>
            <a:ext cx="6047640" cy="4811040"/>
          </a:xfrm>
          <a:prstGeom prst="rect">
            <a:avLst/>
          </a:prstGeom>
        </p:spPr>
        <p:txBody>
          <a:bodyPr wrap="none" lIns="0" tIns="0" rIns="0" bIns="0"/>
          <a:lstStyle/>
          <a:p>
            <a:r>
              <a:rPr lang="vi-VN"/>
              <a:t>Nhấn để chỉnh sửa định dạng ghi chú</a:t>
            </a:r>
            <a:endParaRPr/>
          </a:p>
        </p:txBody>
      </p:sp>
      <p:sp>
        <p:nvSpPr>
          <p:cNvPr id="181" name="PlaceHolder 2"/>
          <p:cNvSpPr>
            <a:spLocks noGrp="1"/>
          </p:cNvSpPr>
          <p:nvPr>
            <p:ph type="hdr"/>
          </p:nvPr>
        </p:nvSpPr>
        <p:spPr>
          <a:xfrm>
            <a:off x="0" y="0"/>
            <a:ext cx="3280680" cy="534240"/>
          </a:xfrm>
          <a:prstGeom prst="rect">
            <a:avLst/>
          </a:prstGeom>
        </p:spPr>
        <p:txBody>
          <a:bodyPr wrap="none" lIns="0" tIns="0" rIns="0" bIns="0"/>
          <a:lstStyle/>
          <a:p>
            <a:r>
              <a:rPr lang="vi-VN"/>
              <a:t>&lt;đầu trang&gt;</a:t>
            </a:r>
            <a:endParaRPr/>
          </a:p>
        </p:txBody>
      </p:sp>
      <p:sp>
        <p:nvSpPr>
          <p:cNvPr id="182" name="PlaceHolder 3"/>
          <p:cNvSpPr>
            <a:spLocks noGrp="1"/>
          </p:cNvSpPr>
          <p:nvPr>
            <p:ph type="dt"/>
          </p:nvPr>
        </p:nvSpPr>
        <p:spPr>
          <a:xfrm>
            <a:off x="4278960" y="0"/>
            <a:ext cx="3280680" cy="534240"/>
          </a:xfrm>
          <a:prstGeom prst="rect">
            <a:avLst/>
          </a:prstGeom>
        </p:spPr>
        <p:txBody>
          <a:bodyPr wrap="none" lIns="0" tIns="0" rIns="0" bIns="0"/>
          <a:lstStyle/>
          <a:p>
            <a:pPr algn="r"/>
            <a:r>
              <a:rPr lang="vi-VN"/>
              <a:t>&lt;ngày/giờ&gt;</a:t>
            </a:r>
            <a:endParaRPr/>
          </a:p>
        </p:txBody>
      </p:sp>
      <p:sp>
        <p:nvSpPr>
          <p:cNvPr id="183" name="PlaceHolder 4"/>
          <p:cNvSpPr>
            <a:spLocks noGrp="1"/>
          </p:cNvSpPr>
          <p:nvPr>
            <p:ph type="ftr"/>
          </p:nvPr>
        </p:nvSpPr>
        <p:spPr>
          <a:xfrm>
            <a:off x="0" y="10157400"/>
            <a:ext cx="3280680" cy="534240"/>
          </a:xfrm>
          <a:prstGeom prst="rect">
            <a:avLst/>
          </a:prstGeom>
        </p:spPr>
        <p:txBody>
          <a:bodyPr wrap="none" lIns="0" tIns="0" rIns="0" bIns="0" anchor="b"/>
          <a:lstStyle/>
          <a:p>
            <a:r>
              <a:rPr lang="vi-VN"/>
              <a:t>&lt;chân trang&gt;</a:t>
            </a:r>
            <a:endParaRPr/>
          </a:p>
        </p:txBody>
      </p:sp>
      <p:sp>
        <p:nvSpPr>
          <p:cNvPr id="184" name="PlaceHolder 5"/>
          <p:cNvSpPr>
            <a:spLocks noGrp="1"/>
          </p:cNvSpPr>
          <p:nvPr>
            <p:ph type="sldNum"/>
          </p:nvPr>
        </p:nvSpPr>
        <p:spPr>
          <a:xfrm>
            <a:off x="4278960" y="10157400"/>
            <a:ext cx="3280680" cy="534240"/>
          </a:xfrm>
          <a:prstGeom prst="rect">
            <a:avLst/>
          </a:prstGeom>
        </p:spPr>
        <p:txBody>
          <a:bodyPr wrap="none" lIns="0" tIns="0" rIns="0" bIns="0" anchor="b"/>
          <a:lstStyle/>
          <a:p>
            <a:pPr algn="r"/>
            <a:fld id="{AF0026D6-486E-4F6D-8035-688CE2CA8723}" type="slidenum">
              <a:rPr lang="vi-VN"/>
              <a:t>‹#›</a:t>
            </a:fld>
            <a:endParaRPr/>
          </a:p>
        </p:txBody>
      </p:sp>
    </p:spTree>
    <p:extLst>
      <p:ext uri="{BB962C8B-B14F-4D97-AF65-F5344CB8AC3E}">
        <p14:creationId xmlns:p14="http://schemas.microsoft.com/office/powerpoint/2010/main" val="352218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PlaceHolder 1"/>
          <p:cNvSpPr>
            <a:spLocks noGrp="1"/>
          </p:cNvSpPr>
          <p:nvPr>
            <p:ph type="body"/>
          </p:nvPr>
        </p:nvSpPr>
        <p:spPr>
          <a:xfrm>
            <a:off x="0" y="0"/>
            <a:ext cx="11792520" cy="11792520"/>
          </a:xfrm>
          <a:prstGeom prst="rect">
            <a:avLst/>
          </a:prstGeom>
        </p:spPr>
        <p:txBody>
          <a:bodyPr lIns="90000" tIns="45000" rIns="90000" bIns="45000"/>
          <a:lstStyle/>
          <a:p>
            <a:endParaRPr/>
          </a:p>
        </p:txBody>
      </p:sp>
      <p:sp>
        <p:nvSpPr>
          <p:cNvPr id="400" name="CustomShape 2"/>
          <p:cNvSpPr/>
          <p:nvPr/>
        </p:nvSpPr>
        <p:spPr>
          <a:xfrm>
            <a:off x="0" y="0"/>
            <a:ext cx="11792520" cy="11792520"/>
          </a:xfrm>
          <a:prstGeom prst="rect">
            <a:avLst/>
          </a:prstGeom>
          <a:noFill/>
          <a:ln>
            <a:noFill/>
          </a:ln>
        </p:spPr>
        <p:txBody>
          <a:bodyPr lIns="90000" tIns="45000" rIns="90000" bIns="45000"/>
          <a:lstStyle/>
          <a:p>
            <a:pPr>
              <a:lnSpc>
                <a:spcPct val="100000"/>
              </a:lnSpc>
            </a:pPr>
            <a:fld id="{9E09B529-DAEC-4864-913E-15F94DD27CC9}" type="slidenum">
              <a:rPr lang="vi-VN">
                <a:solidFill>
                  <a:srgbClr val="000000"/>
                </a:solidFill>
                <a:latin typeface="+mn-lt"/>
                <a:ea typeface="+mn-ea"/>
              </a:rPr>
              <a:t>31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4"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25" name="PlaceHolder 3"/>
          <p:cNvSpPr>
            <a:spLocks noGrp="1"/>
          </p:cNvSpPr>
          <p:nvPr>
            <p:ph type="body"/>
          </p:nvPr>
        </p:nvSpPr>
        <p:spPr>
          <a:xfrm>
            <a:off x="457200" y="3681720"/>
            <a:ext cx="822924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28"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29"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
        <p:nvSpPr>
          <p:cNvPr id="30" name="PlaceHolder 5"/>
          <p:cNvSpPr>
            <a:spLocks noGrp="1"/>
          </p:cNvSpPr>
          <p:nvPr>
            <p:ph type="body"/>
          </p:nvPr>
        </p:nvSpPr>
        <p:spPr>
          <a:xfrm>
            <a:off x="457200" y="3681720"/>
            <a:ext cx="401544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2"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33"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pic>
        <p:nvPicPr>
          <p:cNvPr id="34" name="Picture 33"/>
          <p:cNvPicPr/>
          <p:nvPr/>
        </p:nvPicPr>
        <p:blipFill>
          <a:blip r:embed="rId2"/>
          <a:stretch>
            <a:fillRect/>
          </a:stretch>
        </p:blipFill>
        <p:spPr>
          <a:xfrm>
            <a:off x="5492520" y="3681360"/>
            <a:ext cx="2377440" cy="1896840"/>
          </a:xfrm>
          <a:prstGeom prst="rect">
            <a:avLst/>
          </a:prstGeom>
          <a:ln>
            <a:noFill/>
          </a:ln>
        </p:spPr>
      </p:pic>
      <p:pic>
        <p:nvPicPr>
          <p:cNvPr id="35" name="Picture 34"/>
          <p:cNvPicPr/>
          <p:nvPr/>
        </p:nvPicPr>
        <p:blipFill>
          <a:blip r:embed="rId2"/>
          <a:stretch>
            <a:fillRect/>
          </a:stretch>
        </p:blipFill>
        <p:spPr>
          <a:xfrm>
            <a:off x="1276200" y="3681360"/>
            <a:ext cx="2377440" cy="18968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8" name="PlaceHolder 3"/>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2"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3" name="PlaceHolder 3"/>
          <p:cNvSpPr>
            <a:spLocks noGrp="1"/>
          </p:cNvSpPr>
          <p:nvPr>
            <p:ph type="body"/>
          </p:nvPr>
        </p:nvSpPr>
        <p:spPr>
          <a:xfrm>
            <a:off x="457200" y="3681720"/>
            <a:ext cx="4015440" cy="1896840"/>
          </a:xfrm>
          <a:prstGeom prst="rect">
            <a:avLst/>
          </a:prstGeom>
        </p:spPr>
        <p:txBody>
          <a:bodyPr wrap="none" lIns="0" tIns="0" rIns="0" bIns="0"/>
          <a:lstStyle/>
          <a:p>
            <a:endParaRPr/>
          </a:p>
        </p:txBody>
      </p:sp>
      <p:sp>
        <p:nvSpPr>
          <p:cNvPr id="14" name="PlaceHolder 4"/>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6"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17"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18"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21"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22" name="PlaceHolder 4"/>
          <p:cNvSpPr>
            <a:spLocks noGrp="1"/>
          </p:cNvSpPr>
          <p:nvPr>
            <p:ph type="body"/>
          </p:nvPr>
        </p:nvSpPr>
        <p:spPr>
          <a:xfrm>
            <a:off x="457200" y="3681720"/>
            <a:ext cx="822852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vi-VN"/>
              <a:t>Nhấn để chỉnh sửa định dạng cho tiêu đề</a:t>
            </a:r>
            <a:endParaRPr/>
          </a:p>
        </p:txBody>
      </p:sp>
      <p:sp>
        <p:nvSpPr>
          <p:cNvPr id="3" name="PlaceHolder 2"/>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vi-VN"/>
              <a:t>Nhấn để chỉnh sửa định dạng văn bản phác thảo</a:t>
            </a:r>
            <a:endParaRPr/>
          </a:p>
          <a:p>
            <a:pPr lvl="1">
              <a:buSzPct val="25000"/>
              <a:buFont typeface="StarSymbol"/>
              <a:buChar char=""/>
            </a:pPr>
            <a:r>
              <a:rPr lang="vi-VN"/>
              <a:t>Cấp phác thảo thứ hai</a:t>
            </a:r>
            <a:endParaRPr/>
          </a:p>
          <a:p>
            <a:pPr lvl="2">
              <a:buSzPct val="25000"/>
              <a:buFont typeface="StarSymbol"/>
              <a:buChar char=""/>
            </a:pPr>
            <a:r>
              <a:rPr lang="vi-VN"/>
              <a:t>Cấp phác thảo thứ ba</a:t>
            </a:r>
            <a:endParaRPr/>
          </a:p>
          <a:p>
            <a:pPr lvl="3">
              <a:buSzPct val="25000"/>
              <a:buFont typeface="StarSymbol"/>
              <a:buChar char=""/>
            </a:pPr>
            <a:r>
              <a:rPr lang="vi-VN"/>
              <a:t>Cấp phác thảo thứ tư</a:t>
            </a:r>
            <a:endParaRPr/>
          </a:p>
          <a:p>
            <a:pPr lvl="4">
              <a:buSzPct val="25000"/>
              <a:buFont typeface="StarSymbol"/>
              <a:buChar char=""/>
            </a:pPr>
            <a:r>
              <a:rPr lang="vi-VN"/>
              <a:t>Cấp phác thảo thứ năm</a:t>
            </a:r>
            <a:endParaRPr/>
          </a:p>
          <a:p>
            <a:pPr lvl="5">
              <a:buSzPct val="25000"/>
              <a:buFont typeface="StarSymbol"/>
              <a:buChar char=""/>
            </a:pPr>
            <a:r>
              <a:rPr lang="vi-VN"/>
              <a:t>Cấp phác thảo thứ sáu</a:t>
            </a:r>
            <a:endParaRPr/>
          </a:p>
          <a:p>
            <a:pPr lvl="6">
              <a:buSzPct val="25000"/>
              <a:buFont typeface="StarSymbol"/>
              <a:buChar char=""/>
            </a:pPr>
            <a:r>
              <a:rPr lang="vi-VN"/>
              <a:t>Cấp phác thảo thứ bảy</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8" name="Picture 3"/>
          <p:cNvPicPr/>
          <p:nvPr/>
        </p:nvPicPr>
        <p:blipFill>
          <a:blip r:embed="rId2"/>
          <a:stretch>
            <a:fillRect/>
          </a:stretch>
        </p:blipFill>
        <p:spPr>
          <a:xfrm>
            <a:off x="107640" y="23040"/>
            <a:ext cx="4147200" cy="3473640"/>
          </a:xfrm>
          <a:prstGeom prst="rect">
            <a:avLst/>
          </a:prstGeom>
          <a:ln>
            <a:noFill/>
          </a:ln>
        </p:spPr>
      </p:pic>
      <p:pic>
        <p:nvPicPr>
          <p:cNvPr id="199" name="Picture 4"/>
          <p:cNvPicPr/>
          <p:nvPr/>
        </p:nvPicPr>
        <p:blipFill>
          <a:blip r:embed="rId3"/>
          <a:stretch>
            <a:fillRect/>
          </a:stretch>
        </p:blipFill>
        <p:spPr>
          <a:xfrm>
            <a:off x="4356000" y="23040"/>
            <a:ext cx="4603680" cy="3473640"/>
          </a:xfrm>
          <a:prstGeom prst="rect">
            <a:avLst/>
          </a:prstGeom>
          <a:ln>
            <a:noFill/>
          </a:ln>
        </p:spPr>
      </p:pic>
      <p:sp>
        <p:nvSpPr>
          <p:cNvPr id="200" name="CustomShape 1"/>
          <p:cNvSpPr/>
          <p:nvPr/>
        </p:nvSpPr>
        <p:spPr>
          <a:xfrm>
            <a:off x="479880" y="3789000"/>
            <a:ext cx="8228160" cy="2401560"/>
          </a:xfrm>
          <a:prstGeom prst="rect">
            <a:avLst/>
          </a:prstGeom>
          <a:gradFill>
            <a:gsLst>
              <a:gs pos="0">
                <a:srgbClr val="FFFFFF"/>
              </a:gs>
              <a:gs pos="100000">
                <a:srgbClr val="E6FF00"/>
              </a:gs>
            </a:gsLst>
            <a:path path="rect"/>
          </a:gradFill>
          <a:ln>
            <a:noFill/>
          </a:ln>
        </p:spPr>
        <p:txBody>
          <a:bodyPr wrap="none" lIns="90000" tIns="45000" rIns="90000" bIns="45000"/>
          <a:lstStyle/>
          <a:p>
            <a:pPr algn="ctr">
              <a:lnSpc>
                <a:spcPct val="100000"/>
              </a:lnSpc>
            </a:pPr>
            <a:r>
              <a:rPr lang="vi-VN" sz="2400" b="1" dirty="0">
                <a:solidFill>
                  <a:srgbClr val="0000FF"/>
                </a:solidFill>
                <a:latin typeface="Cambria"/>
              </a:rPr>
              <a:t>Tiết </a:t>
            </a:r>
            <a:r>
              <a:rPr lang="en-US" sz="2400" b="1" dirty="0" smtClean="0">
                <a:solidFill>
                  <a:srgbClr val="0000FF"/>
                </a:solidFill>
                <a:latin typeface="Cambria"/>
              </a:rPr>
              <a:t>41</a:t>
            </a:r>
            <a:r>
              <a:rPr lang="vi-VN" sz="2400" b="1" dirty="0" smtClean="0">
                <a:solidFill>
                  <a:srgbClr val="0000FF"/>
                </a:solidFill>
                <a:latin typeface="Cambria"/>
              </a:rPr>
              <a:t> </a:t>
            </a:r>
            <a:r>
              <a:rPr lang="vi-VN" sz="2400" b="1" dirty="0">
                <a:solidFill>
                  <a:srgbClr val="0000FF"/>
                </a:solidFill>
                <a:latin typeface="Cambria"/>
              </a:rPr>
              <a:t>- BÀI 28 (tt) </a:t>
            </a:r>
            <a:endParaRPr dirty="0"/>
          </a:p>
          <a:p>
            <a:pPr algn="ctr">
              <a:lnSpc>
                <a:spcPct val="100000"/>
              </a:lnSpc>
            </a:pPr>
            <a:r>
              <a:rPr lang="vi-VN" sz="3200" b="1" dirty="0">
                <a:solidFill>
                  <a:srgbClr val="FF0000"/>
                </a:solidFill>
                <a:latin typeface="Cambria"/>
              </a:rPr>
              <a:t>XÂY DỰNG CHỦ NGHĨA XÃ HỘI Ở MIỀN BẮC,</a:t>
            </a:r>
            <a:endParaRPr dirty="0"/>
          </a:p>
          <a:p>
            <a:pPr algn="ctr">
              <a:lnSpc>
                <a:spcPct val="100000"/>
              </a:lnSpc>
            </a:pPr>
            <a:r>
              <a:rPr lang="vi-VN" sz="3200" b="1" dirty="0">
                <a:solidFill>
                  <a:srgbClr val="FF0000"/>
                </a:solidFill>
                <a:latin typeface="Cambria"/>
              </a:rPr>
              <a:t> ĐẤU TRANH CHỐNG ĐẾ QUỐC MĨ </a:t>
            </a:r>
            <a:endParaRPr dirty="0"/>
          </a:p>
          <a:p>
            <a:pPr algn="ctr">
              <a:lnSpc>
                <a:spcPct val="100000"/>
              </a:lnSpc>
            </a:pPr>
            <a:r>
              <a:rPr lang="vi-VN" sz="3200" b="1" dirty="0">
                <a:solidFill>
                  <a:srgbClr val="FF0000"/>
                </a:solidFill>
                <a:latin typeface="Cambria"/>
              </a:rPr>
              <a:t>VÀ CHÍNH QUYỀN SÀI GÒN Ở MIỀN NAM </a:t>
            </a:r>
            <a:endParaRPr dirty="0"/>
          </a:p>
          <a:p>
            <a:pPr algn="ctr">
              <a:lnSpc>
                <a:spcPct val="100000"/>
              </a:lnSpc>
            </a:pPr>
            <a:r>
              <a:rPr lang="vi-VN" sz="3200" b="1" dirty="0">
                <a:solidFill>
                  <a:srgbClr val="FF0000"/>
                </a:solidFill>
                <a:latin typeface="Cambria"/>
              </a:rPr>
              <a:t>(1954 – 1965)</a:t>
            </a:r>
            <a:endParaRPr dirty="0"/>
          </a:p>
        </p:txBody>
      </p:sp>
    </p:spTree>
  </p:cSld>
  <p:clrMapOvr>
    <a:masterClrMapping/>
  </p:clrMapOvr>
  <p:transition spd="slow">
    <p:push dir="d"/>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7" presetClass="entr"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additive="repl">
                                        <p:cTn id="7" dur="1000" fill="freeze"/>
                                        <p:tgtEl>
                                          <p:spTgt spid="200"/>
                                        </p:tgtEl>
                                      </p:cBhvr>
                                    </p:animEffect>
                                    <p:anim calcmode="lin" valueType="num">
                                      <p:cBhvr additive="repl">
                                        <p:cTn id="8" dur="1000" fill="hold"/>
                                        <p:tgtEl>
                                          <p:spTgt spid="200"/>
                                        </p:tgtEl>
                                        <p:attrNameLst>
                                          <p:attrName>ppt_x</p:attrName>
                                        </p:attrNameLst>
                                      </p:cBhvr>
                                      <p:tavLst>
                                        <p:tav tm="0">
                                          <p:val>
                                            <p:strVal val="#ppt_x"/>
                                          </p:val>
                                        </p:tav>
                                        <p:tav tm="100000">
                                          <p:val>
                                            <p:strVal val="#ppt_x"/>
                                          </p:val>
                                        </p:tav>
                                      </p:tavLst>
                                    </p:anim>
                                    <p:anim calcmode="lin" valueType="num">
                                      <p:cBhvr additive="repl">
                                        <p:cTn id="9" dur="1000" fill="hold"/>
                                        <p:tgtEl>
                                          <p:spTgt spid="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M113-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4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552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Line 5"/>
          <p:cNvSpPr>
            <a:spLocks noChangeShapeType="1"/>
          </p:cNvSpPr>
          <p:nvPr/>
        </p:nvSpPr>
        <p:spPr bwMode="auto">
          <a:xfrm>
            <a:off x="0" y="742950"/>
            <a:ext cx="9144000"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2" name="Line 6"/>
          <p:cNvSpPr>
            <a:spLocks noChangeShapeType="1"/>
          </p:cNvSpPr>
          <p:nvPr/>
        </p:nvSpPr>
        <p:spPr bwMode="auto">
          <a:xfrm>
            <a:off x="4932363" y="765175"/>
            <a:ext cx="0" cy="6092825"/>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4" name="Text Box 8"/>
          <p:cNvSpPr txBox="1">
            <a:spLocks noChangeArrowheads="1"/>
          </p:cNvSpPr>
          <p:nvPr/>
        </p:nvSpPr>
        <p:spPr bwMode="auto">
          <a:xfrm>
            <a:off x="0" y="1730375"/>
            <a:ext cx="500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i="1">
                <a:solidFill>
                  <a:srgbClr val="FF0000"/>
                </a:solidFill>
                <a:effectLst>
                  <a:outerShdw blurRad="38100" dist="38100" dir="2700000" algn="tl">
                    <a:srgbClr val="C0C0C0"/>
                  </a:outerShdw>
                </a:effectLst>
              </a:rPr>
              <a:t>1. </a:t>
            </a:r>
            <a:r>
              <a:rPr lang="en-US" sz="2200" b="1" i="1" u="sng">
                <a:solidFill>
                  <a:srgbClr val="FF0000"/>
                </a:solidFill>
                <a:effectLst>
                  <a:outerShdw blurRad="38100" dist="38100" dir="2700000" algn="tl">
                    <a:srgbClr val="C0C0C0"/>
                  </a:outerShdw>
                </a:effectLst>
              </a:rPr>
              <a:t>Chiến lược “Chiến tranh đặc biệt” của Mĩ ở miền Nam</a:t>
            </a:r>
          </a:p>
        </p:txBody>
      </p:sp>
      <p:sp>
        <p:nvSpPr>
          <p:cNvPr id="45065" name="AutoShape 9"/>
          <p:cNvSpPr>
            <a:spLocks noChangeArrowheads="1"/>
          </p:cNvSpPr>
          <p:nvPr/>
        </p:nvSpPr>
        <p:spPr bwMode="auto">
          <a:xfrm>
            <a:off x="5003800" y="692150"/>
            <a:ext cx="4140200" cy="4537075"/>
          </a:xfrm>
          <a:prstGeom prst="cloudCallout">
            <a:avLst>
              <a:gd name="adj1" fmla="val -47125"/>
              <a:gd name="adj2" fmla="val 82681"/>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a:r>
              <a:rPr lang="en-US" sz="2600" b="1" dirty="0" err="1">
                <a:solidFill>
                  <a:srgbClr val="0033CC"/>
                </a:solidFill>
                <a:effectLst>
                  <a:outerShdw blurRad="38100" dist="38100" dir="2700000" algn="tl">
                    <a:srgbClr val="000000"/>
                  </a:outerShdw>
                </a:effectLst>
              </a:rPr>
              <a:t>Để</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thực</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hiện</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chiến</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lược</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Chiến</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tranh</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đặc</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biệt</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Mĩ</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đã</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dùng</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những</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thủ</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đoạn</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nào</a:t>
            </a:r>
            <a:r>
              <a:rPr lang="en-US" sz="2600" b="1" dirty="0">
                <a:solidFill>
                  <a:srgbClr val="0033CC"/>
                </a:solidFill>
                <a:effectLst>
                  <a:outerShdw blurRad="38100" dist="38100" dir="2700000" algn="tl">
                    <a:srgbClr val="000000"/>
                  </a:outerShdw>
                </a:effectLst>
              </a:rPr>
              <a:t>?</a:t>
            </a:r>
          </a:p>
        </p:txBody>
      </p:sp>
      <p:sp>
        <p:nvSpPr>
          <p:cNvPr id="45066" name="Text Box 10"/>
          <p:cNvSpPr txBox="1">
            <a:spLocks noChangeArrowheads="1"/>
          </p:cNvSpPr>
          <p:nvPr/>
        </p:nvSpPr>
        <p:spPr bwMode="auto">
          <a:xfrm>
            <a:off x="0" y="692150"/>
            <a:ext cx="50038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a:effectLst>
                  <a:outerShdw blurRad="38100" dist="38100" dir="2700000" algn="tl">
                    <a:srgbClr val="C0C0C0"/>
                  </a:outerShdw>
                </a:effectLst>
              </a:rPr>
              <a:t>V. Nhân dân miền Nam chiến đấu chống c</a:t>
            </a:r>
            <a:r>
              <a:rPr lang="en-US" sz="2200" b="1" u="sng">
                <a:effectLst>
                  <a:outerShdw blurRad="38100" dist="38100" dir="2700000" algn="tl">
                    <a:srgbClr val="C0C0C0"/>
                  </a:outerShdw>
                </a:effectLst>
              </a:rPr>
              <a:t>hiến lược “Chiến tranh đặc biệt” của Mĩ (1961 – 1965)</a:t>
            </a:r>
          </a:p>
        </p:txBody>
      </p:sp>
      <p:sp>
        <p:nvSpPr>
          <p:cNvPr id="45067" name="Text Box 11"/>
          <p:cNvSpPr txBox="1">
            <a:spLocks noChangeArrowheads="1"/>
          </p:cNvSpPr>
          <p:nvPr/>
        </p:nvSpPr>
        <p:spPr bwMode="auto">
          <a:xfrm>
            <a:off x="0" y="2492375"/>
            <a:ext cx="49323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a:solidFill>
                  <a:srgbClr val="0033CC"/>
                </a:solidFill>
              </a:rPr>
              <a:t>a. Âm mưu</a:t>
            </a:r>
          </a:p>
        </p:txBody>
      </p:sp>
      <p:sp>
        <p:nvSpPr>
          <p:cNvPr id="45068" name="Text Box 12"/>
          <p:cNvSpPr txBox="1">
            <a:spLocks noChangeArrowheads="1"/>
          </p:cNvSpPr>
          <p:nvPr/>
        </p:nvSpPr>
        <p:spPr bwMode="auto">
          <a:xfrm>
            <a:off x="0" y="2852738"/>
            <a:ext cx="4932363"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a:solidFill>
                  <a:srgbClr val="0033CC"/>
                </a:solidFill>
              </a:rPr>
              <a:t>b. Thủ đoạn</a:t>
            </a:r>
          </a:p>
          <a:p>
            <a:pPr>
              <a:spcBef>
                <a:spcPct val="50000"/>
              </a:spcBef>
            </a:pPr>
            <a:r>
              <a:rPr lang="en-US" sz="2200" b="1">
                <a:solidFill>
                  <a:srgbClr val="0033CC"/>
                </a:solidFill>
              </a:rPr>
              <a:t>   - Dồn dân, lập “ấp chiến lược”</a:t>
            </a:r>
          </a:p>
          <a:p>
            <a:pPr>
              <a:spcBef>
                <a:spcPct val="50000"/>
              </a:spcBef>
            </a:pPr>
            <a:r>
              <a:rPr lang="en-US" sz="2200" b="1">
                <a:solidFill>
                  <a:srgbClr val="0033CC"/>
                </a:solidFill>
              </a:rPr>
              <a:t>   - Phá hoại miền Bắc, phong toả biên giới …</a:t>
            </a:r>
          </a:p>
        </p:txBody>
      </p:sp>
    </p:spTree>
    <p:extLst>
      <p:ext uri="{BB962C8B-B14F-4D97-AF65-F5344CB8AC3E}">
        <p14:creationId xmlns:p14="http://schemas.microsoft.com/office/powerpoint/2010/main" val="2292722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animEffect transition="in" filter="blinds(horizontal)">
                                      <p:cBhvr>
                                        <p:cTn id="7" dur="500"/>
                                        <p:tgtEl>
                                          <p:spTgt spid="450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5065"/>
                                        </p:tgtEl>
                                      </p:cBhvr>
                                    </p:animEffect>
                                    <p:set>
                                      <p:cBhvr>
                                        <p:cTn id="12" dur="1" fill="hold">
                                          <p:stCondLst>
                                            <p:cond delay="499"/>
                                          </p:stCondLst>
                                        </p:cTn>
                                        <p:tgtEl>
                                          <p:spTgt spid="4506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45068">
                                            <p:txEl>
                                              <p:pRg st="0" end="0"/>
                                            </p:txEl>
                                          </p:spTgt>
                                        </p:tgtEl>
                                        <p:attrNameLst>
                                          <p:attrName>style.visibility</p:attrName>
                                        </p:attrNameLst>
                                      </p:cBhvr>
                                      <p:to>
                                        <p:strVal val="visible"/>
                                      </p:to>
                                    </p:set>
                                    <p:anim calcmode="discrete" valueType="clr">
                                      <p:cBhvr override="childStyle">
                                        <p:cTn id="17" dur="80"/>
                                        <p:tgtEl>
                                          <p:spTgt spid="4506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5068">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45068">
                                            <p:txEl>
                                              <p:pRg st="0" end="0"/>
                                            </p:txEl>
                                          </p:spTgt>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45068">
                                            <p:txEl>
                                              <p:pRg st="1" end="1"/>
                                            </p:txEl>
                                          </p:spTgt>
                                        </p:tgtEl>
                                        <p:attrNameLst>
                                          <p:attrName>style.visibility</p:attrName>
                                        </p:attrNameLst>
                                      </p:cBhvr>
                                      <p:to>
                                        <p:strVal val="visible"/>
                                      </p:to>
                                    </p:set>
                                    <p:anim calcmode="discrete" valueType="clr">
                                      <p:cBhvr override="childStyle">
                                        <p:cTn id="24" dur="80"/>
                                        <p:tgtEl>
                                          <p:spTgt spid="4506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45068">
                                            <p:txEl>
                                              <p:pRg st="1" end="1"/>
                                            </p:txEl>
                                          </p:spTgt>
                                        </p:tgtEl>
                                        <p:attrNameLst>
                                          <p:attrName>fillcolor</p:attrName>
                                        </p:attrNameLst>
                                      </p:cBhvr>
                                      <p:tavLst>
                                        <p:tav tm="0">
                                          <p:val>
                                            <p:clrVal>
                                              <a:schemeClr val="accent2"/>
                                            </p:clrVal>
                                          </p:val>
                                        </p:tav>
                                        <p:tav tm="50000">
                                          <p:val>
                                            <p:clrVal>
                                              <a:schemeClr val="hlink"/>
                                            </p:clrVal>
                                          </p:val>
                                        </p:tav>
                                      </p:tavLst>
                                    </p:anim>
                                    <p:set>
                                      <p:cBhvr>
                                        <p:cTn id="26" dur="80"/>
                                        <p:tgtEl>
                                          <p:spTgt spid="45068">
                                            <p:txEl>
                                              <p:pRg st="1" end="1"/>
                                            </p:txEl>
                                          </p:spTgt>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45068">
                                            <p:txEl>
                                              <p:pRg st="2" end="2"/>
                                            </p:txEl>
                                          </p:spTgt>
                                        </p:tgtEl>
                                        <p:attrNameLst>
                                          <p:attrName>style.visibility</p:attrName>
                                        </p:attrNameLst>
                                      </p:cBhvr>
                                      <p:to>
                                        <p:strVal val="visible"/>
                                      </p:to>
                                    </p:set>
                                    <p:anim calcmode="discrete" valueType="clr">
                                      <p:cBhvr override="childStyle">
                                        <p:cTn id="31" dur="80"/>
                                        <p:tgtEl>
                                          <p:spTgt spid="4506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5068">
                                            <p:txEl>
                                              <p:pRg st="2" end="2"/>
                                            </p:txEl>
                                          </p:spTgt>
                                        </p:tgtEl>
                                        <p:attrNameLst>
                                          <p:attrName>fillcolor</p:attrName>
                                        </p:attrNameLst>
                                      </p:cBhvr>
                                      <p:tavLst>
                                        <p:tav tm="0">
                                          <p:val>
                                            <p:clrVal>
                                              <a:schemeClr val="accent2"/>
                                            </p:clrVal>
                                          </p:val>
                                        </p:tav>
                                        <p:tav tm="50000">
                                          <p:val>
                                            <p:clrVal>
                                              <a:schemeClr val="hlink"/>
                                            </p:clrVal>
                                          </p:val>
                                        </p:tav>
                                      </p:tavLst>
                                    </p:anim>
                                    <p:set>
                                      <p:cBhvr>
                                        <p:cTn id="33" dur="80"/>
                                        <p:tgtEl>
                                          <p:spTgt spid="4506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nimBg="1"/>
      <p:bldP spid="4506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Line 5"/>
          <p:cNvSpPr>
            <a:spLocks noChangeShapeType="1"/>
          </p:cNvSpPr>
          <p:nvPr/>
        </p:nvSpPr>
        <p:spPr bwMode="auto">
          <a:xfrm>
            <a:off x="0" y="742950"/>
            <a:ext cx="9144000"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4" name="Line 6"/>
          <p:cNvSpPr>
            <a:spLocks noChangeShapeType="1"/>
          </p:cNvSpPr>
          <p:nvPr/>
        </p:nvSpPr>
        <p:spPr bwMode="auto">
          <a:xfrm>
            <a:off x="4932363" y="765175"/>
            <a:ext cx="0" cy="6092825"/>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6" name="Text Box 8"/>
          <p:cNvSpPr txBox="1">
            <a:spLocks noChangeArrowheads="1"/>
          </p:cNvSpPr>
          <p:nvPr/>
        </p:nvSpPr>
        <p:spPr bwMode="auto">
          <a:xfrm>
            <a:off x="0" y="1730375"/>
            <a:ext cx="500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i="1">
                <a:solidFill>
                  <a:srgbClr val="FF0000"/>
                </a:solidFill>
                <a:effectLst>
                  <a:outerShdw blurRad="38100" dist="38100" dir="2700000" algn="tl">
                    <a:srgbClr val="C0C0C0"/>
                  </a:outerShdw>
                </a:effectLst>
              </a:rPr>
              <a:t>1. </a:t>
            </a:r>
            <a:r>
              <a:rPr lang="en-US" sz="2200" b="1" i="1" u="sng">
                <a:solidFill>
                  <a:srgbClr val="FF0000"/>
                </a:solidFill>
                <a:effectLst>
                  <a:outerShdw blurRad="38100" dist="38100" dir="2700000" algn="tl">
                    <a:srgbClr val="C0C0C0"/>
                  </a:outerShdw>
                </a:effectLst>
              </a:rPr>
              <a:t>Chiến lược “Chiến tranh đặc biệt” của Mĩ ở miền Nam</a:t>
            </a:r>
          </a:p>
        </p:txBody>
      </p:sp>
      <p:sp>
        <p:nvSpPr>
          <p:cNvPr id="48137" name="AutoShape 9"/>
          <p:cNvSpPr>
            <a:spLocks noChangeArrowheads="1"/>
          </p:cNvSpPr>
          <p:nvPr/>
        </p:nvSpPr>
        <p:spPr bwMode="auto">
          <a:xfrm>
            <a:off x="5003800" y="692150"/>
            <a:ext cx="4140200" cy="1512888"/>
          </a:xfrm>
          <a:prstGeom prst="cloudCallout">
            <a:avLst>
              <a:gd name="adj1" fmla="val -47125"/>
              <a:gd name="adj2" fmla="val 347903"/>
            </a:avLst>
          </a:prstGeom>
          <a:ln>
            <a:headEnd/>
            <a:tailEnd/>
          </a:ln>
        </p:spPr>
        <p:style>
          <a:lnRef idx="2">
            <a:schemeClr val="accent2"/>
          </a:lnRef>
          <a:fillRef idx="1">
            <a:schemeClr val="lt1"/>
          </a:fillRef>
          <a:effectRef idx="0">
            <a:schemeClr val="accent2"/>
          </a:effectRef>
          <a:fontRef idx="minor">
            <a:schemeClr val="dk1"/>
          </a:fontRef>
        </p:style>
        <p:txBody>
          <a:bodyPr/>
          <a:lstStyle/>
          <a:p>
            <a:pPr algn="just"/>
            <a:r>
              <a:rPr lang="en-US" sz="2600" b="1" dirty="0" err="1">
                <a:solidFill>
                  <a:srgbClr val="0033CC"/>
                </a:solidFill>
                <a:effectLst>
                  <a:outerShdw blurRad="38100" dist="38100" dir="2700000" algn="tl">
                    <a:srgbClr val="000000"/>
                  </a:outerShdw>
                </a:effectLst>
              </a:rPr>
              <a:t>Em</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hiểu</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gì</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về</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ấp</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chiến</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lược</a:t>
            </a:r>
            <a:r>
              <a:rPr lang="en-US" sz="2600" b="1" dirty="0">
                <a:solidFill>
                  <a:srgbClr val="0033CC"/>
                </a:solidFill>
                <a:effectLst>
                  <a:outerShdw blurRad="38100" dist="38100" dir="2700000" algn="tl">
                    <a:srgbClr val="000000"/>
                  </a:outerShdw>
                </a:effectLst>
              </a:rPr>
              <a:t>?</a:t>
            </a:r>
          </a:p>
        </p:txBody>
      </p:sp>
      <p:sp>
        <p:nvSpPr>
          <p:cNvPr id="48138" name="Text Box 10"/>
          <p:cNvSpPr txBox="1">
            <a:spLocks noChangeArrowheads="1"/>
          </p:cNvSpPr>
          <p:nvPr/>
        </p:nvSpPr>
        <p:spPr bwMode="auto">
          <a:xfrm>
            <a:off x="0" y="692150"/>
            <a:ext cx="50038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a:effectLst>
                  <a:outerShdw blurRad="38100" dist="38100" dir="2700000" algn="tl">
                    <a:srgbClr val="C0C0C0"/>
                  </a:outerShdw>
                </a:effectLst>
              </a:rPr>
              <a:t>V. Nhân dân miền Nam chiến đấu chống c</a:t>
            </a:r>
            <a:r>
              <a:rPr lang="en-US" sz="2200" b="1" u="sng">
                <a:effectLst>
                  <a:outerShdw blurRad="38100" dist="38100" dir="2700000" algn="tl">
                    <a:srgbClr val="C0C0C0"/>
                  </a:outerShdw>
                </a:effectLst>
              </a:rPr>
              <a:t>hiến lược “Chiến tranh đặc biệt” của Mĩ (1961 – 1965)</a:t>
            </a:r>
          </a:p>
        </p:txBody>
      </p:sp>
      <p:sp>
        <p:nvSpPr>
          <p:cNvPr id="48139" name="Text Box 11"/>
          <p:cNvSpPr txBox="1">
            <a:spLocks noChangeArrowheads="1"/>
          </p:cNvSpPr>
          <p:nvPr/>
        </p:nvSpPr>
        <p:spPr bwMode="auto">
          <a:xfrm>
            <a:off x="0" y="2492375"/>
            <a:ext cx="49323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a:solidFill>
                  <a:srgbClr val="0033CC"/>
                </a:solidFill>
              </a:rPr>
              <a:t>a. Âm mưu</a:t>
            </a:r>
          </a:p>
        </p:txBody>
      </p:sp>
      <p:sp>
        <p:nvSpPr>
          <p:cNvPr id="48140" name="Text Box 12"/>
          <p:cNvSpPr txBox="1">
            <a:spLocks noChangeArrowheads="1"/>
          </p:cNvSpPr>
          <p:nvPr/>
        </p:nvSpPr>
        <p:spPr bwMode="auto">
          <a:xfrm>
            <a:off x="0" y="2852738"/>
            <a:ext cx="4932363"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a:solidFill>
                  <a:srgbClr val="0033CC"/>
                </a:solidFill>
              </a:rPr>
              <a:t>b. Thủ đoạn</a:t>
            </a:r>
          </a:p>
          <a:p>
            <a:pPr>
              <a:spcBef>
                <a:spcPct val="50000"/>
              </a:spcBef>
            </a:pPr>
            <a:r>
              <a:rPr lang="en-US" sz="2200" b="1">
                <a:solidFill>
                  <a:srgbClr val="0033CC"/>
                </a:solidFill>
              </a:rPr>
              <a:t>   - Dồn dân, lập “ấp chiến lược”</a:t>
            </a:r>
          </a:p>
          <a:p>
            <a:pPr>
              <a:spcBef>
                <a:spcPct val="50000"/>
              </a:spcBef>
            </a:pPr>
            <a:r>
              <a:rPr lang="en-US" sz="2200" b="1">
                <a:solidFill>
                  <a:srgbClr val="0033CC"/>
                </a:solidFill>
              </a:rPr>
              <a:t>   - Phá hoại miền Bắc, phong toả biên giới …</a:t>
            </a:r>
          </a:p>
        </p:txBody>
      </p:sp>
      <p:sp>
        <p:nvSpPr>
          <p:cNvPr id="48141" name="Text Box 13"/>
          <p:cNvSpPr txBox="1">
            <a:spLocks noChangeArrowheads="1"/>
          </p:cNvSpPr>
          <p:nvPr/>
        </p:nvSpPr>
        <p:spPr bwMode="auto">
          <a:xfrm>
            <a:off x="4932363" y="2103607"/>
            <a:ext cx="4140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dirty="0" err="1">
                <a:effectLst>
                  <a:outerShdw blurRad="38100" dist="38100" dir="2700000" algn="tl">
                    <a:srgbClr val="C0C0C0"/>
                  </a:outerShdw>
                </a:effectLst>
              </a:rPr>
              <a:t>Ấp</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chiến</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lược</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là</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một</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kiểu</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trại</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tập</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trung</a:t>
            </a:r>
            <a:r>
              <a:rPr lang="en-US" sz="2400" b="1" dirty="0">
                <a:effectLst>
                  <a:outerShdw blurRad="38100" dist="38100" dir="2700000" algn="tl">
                    <a:srgbClr val="C0C0C0"/>
                  </a:outerShdw>
                </a:effectLst>
              </a:rPr>
              <a:t> do </a:t>
            </a:r>
            <a:r>
              <a:rPr lang="en-US" sz="2400" b="1" dirty="0" err="1">
                <a:effectLst>
                  <a:outerShdw blurRad="38100" dist="38100" dir="2700000" algn="tl">
                    <a:srgbClr val="C0C0C0"/>
                  </a:outerShdw>
                </a:effectLst>
              </a:rPr>
              <a:t>Mĩ</a:t>
            </a:r>
            <a:r>
              <a:rPr lang="en-US" sz="2400" b="1" dirty="0">
                <a:effectLst>
                  <a:outerShdw blurRad="38100" dist="38100" dir="2700000" algn="tl">
                    <a:srgbClr val="C0C0C0"/>
                  </a:outerShdw>
                </a:effectLst>
              </a:rPr>
              <a:t> – </a:t>
            </a:r>
            <a:r>
              <a:rPr lang="en-US" sz="2400" b="1" dirty="0" err="1">
                <a:effectLst>
                  <a:outerShdw blurRad="38100" dist="38100" dir="2700000" algn="tl">
                    <a:srgbClr val="C0C0C0"/>
                  </a:outerShdw>
                </a:effectLst>
              </a:rPr>
              <a:t>Diệm</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lập</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ra</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tại</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vùng</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chúng</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kiểm</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soát</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để</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dồn</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dân</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vào</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đó</a:t>
            </a:r>
            <a:r>
              <a:rPr lang="en-US" sz="2400" b="1" dirty="0">
                <a:effectLst>
                  <a:outerShdw blurRad="38100" dist="38100" dir="2700000" algn="tl">
                    <a:srgbClr val="C0C0C0"/>
                  </a:outerShdw>
                </a:effectLst>
              </a:rPr>
              <a:t>. </a:t>
            </a:r>
            <a:r>
              <a:rPr lang="en-US" sz="2400" b="1" dirty="0" err="1" smtClean="0">
                <a:effectLst>
                  <a:outerShdw blurRad="38100" dist="38100" dir="2700000" algn="tl">
                    <a:srgbClr val="C0C0C0"/>
                  </a:outerShdw>
                </a:effectLst>
              </a:rPr>
              <a:t>Tách</a:t>
            </a:r>
            <a:r>
              <a:rPr lang="en-US" sz="2400" b="1" dirty="0" smtClean="0">
                <a:effectLst>
                  <a:outerShdw blurRad="38100" dist="38100" dir="2700000" algn="tl">
                    <a:srgbClr val="C0C0C0"/>
                  </a:outerShdw>
                </a:effectLst>
              </a:rPr>
              <a:t> </a:t>
            </a:r>
            <a:r>
              <a:rPr lang="en-US" sz="2400" b="1" dirty="0" err="1">
                <a:effectLst>
                  <a:outerShdw blurRad="38100" dist="38100" dir="2700000" algn="tl">
                    <a:srgbClr val="C0C0C0"/>
                  </a:outerShdw>
                </a:effectLst>
              </a:rPr>
              <a:t>dân</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khỏi</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cách</a:t>
            </a:r>
            <a:r>
              <a:rPr lang="en-US" sz="2400" b="1" dirty="0">
                <a:effectLst>
                  <a:outerShdw blurRad="38100" dist="38100" dir="2700000" algn="tl">
                    <a:srgbClr val="C0C0C0"/>
                  </a:outerShdw>
                </a:effectLst>
              </a:rPr>
              <a:t> </a:t>
            </a:r>
            <a:r>
              <a:rPr lang="en-US" sz="2400" b="1" dirty="0" err="1">
                <a:effectLst>
                  <a:outerShdw blurRad="38100" dist="38100" dir="2700000" algn="tl">
                    <a:srgbClr val="C0C0C0"/>
                  </a:outerShdw>
                </a:effectLst>
              </a:rPr>
              <a:t>mạng</a:t>
            </a:r>
            <a:r>
              <a:rPr lang="en-US" sz="2400" b="1" dirty="0">
                <a:effectLst>
                  <a:outerShdw blurRad="38100" dist="38100" dir="2700000" algn="tl">
                    <a:srgbClr val="C0C0C0"/>
                  </a:outerShdw>
                </a:effectLst>
              </a:rPr>
              <a:t>.</a:t>
            </a:r>
          </a:p>
        </p:txBody>
      </p:sp>
    </p:spTree>
    <p:extLst>
      <p:ext uri="{BB962C8B-B14F-4D97-AF65-F5344CB8AC3E}">
        <p14:creationId xmlns:p14="http://schemas.microsoft.com/office/powerpoint/2010/main" val="746730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7"/>
                                        </p:tgtEl>
                                        <p:attrNameLst>
                                          <p:attrName>style.visibility</p:attrName>
                                        </p:attrNameLst>
                                      </p:cBhvr>
                                      <p:to>
                                        <p:strVal val="visible"/>
                                      </p:to>
                                    </p:set>
                                    <p:animEffect transition="in" filter="blinds(horizontal)">
                                      <p:cBhvr>
                                        <p:cTn id="7" dur="500"/>
                                        <p:tgtEl>
                                          <p:spTgt spid="481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8137"/>
                                        </p:tgtEl>
                                      </p:cBhvr>
                                    </p:animEffect>
                                    <p:set>
                                      <p:cBhvr>
                                        <p:cTn id="12" dur="1" fill="hold">
                                          <p:stCondLst>
                                            <p:cond delay="499"/>
                                          </p:stCondLst>
                                        </p:cTn>
                                        <p:tgtEl>
                                          <p:spTgt spid="48137"/>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48141"/>
                                        </p:tgtEl>
                                        <p:attrNameLst>
                                          <p:attrName>style.visibility</p:attrName>
                                        </p:attrNameLst>
                                      </p:cBhvr>
                                      <p:to>
                                        <p:strVal val="visible"/>
                                      </p:to>
                                    </p:set>
                                    <p:animEffect transition="in" filter="blinds(horizontal)">
                                      <p:cBhvr>
                                        <p:cTn id="15" dur="500"/>
                                        <p:tgtEl>
                                          <p:spTgt spid="48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animBg="1"/>
      <p:bldP spid="48137" grpId="1" animBg="1"/>
      <p:bldP spid="481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descr="Ap chien lu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40650" cy="6853238"/>
          </a:xfrm>
          <a:prstGeom prst="rect">
            <a:avLst/>
          </a:prstGeom>
          <a:noFill/>
          <a:extLst>
            <a:ext uri="{909E8E84-426E-40DD-AFC4-6F175D3DCCD1}">
              <a14:hiddenFill xmlns:a14="http://schemas.microsoft.com/office/drawing/2010/main">
                <a:solidFill>
                  <a:srgbClr val="FFFFFF"/>
                </a:solidFill>
              </a14:hiddenFill>
            </a:ext>
          </a:extLst>
        </p:spPr>
      </p:pic>
      <p:sp>
        <p:nvSpPr>
          <p:cNvPr id="46087" name="Text Box 7"/>
          <p:cNvSpPr txBox="1">
            <a:spLocks noChangeArrowheads="1"/>
          </p:cNvSpPr>
          <p:nvPr/>
        </p:nvSpPr>
        <p:spPr bwMode="auto">
          <a:xfrm>
            <a:off x="7740650" y="2133600"/>
            <a:ext cx="14033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rgbClr val="FF0000"/>
                </a:solidFill>
                <a:effectLst>
                  <a:outerShdw blurRad="38100" dist="38100" dir="2700000" algn="tl">
                    <a:srgbClr val="C0C0C0"/>
                  </a:outerShdw>
                </a:effectLst>
              </a:rPr>
              <a:t>Hàng</a:t>
            </a:r>
          </a:p>
          <a:p>
            <a:pPr algn="ctr">
              <a:spcBef>
                <a:spcPct val="50000"/>
              </a:spcBef>
            </a:pPr>
            <a:r>
              <a:rPr lang="en-US" sz="2400" b="1">
                <a:solidFill>
                  <a:srgbClr val="FF0000"/>
                </a:solidFill>
                <a:effectLst>
                  <a:outerShdw blurRad="38100" dist="38100" dir="2700000" algn="tl">
                    <a:srgbClr val="C0C0C0"/>
                  </a:outerShdw>
                </a:effectLst>
              </a:rPr>
              <a:t>rào</a:t>
            </a:r>
          </a:p>
          <a:p>
            <a:pPr algn="ctr">
              <a:spcBef>
                <a:spcPct val="50000"/>
              </a:spcBef>
            </a:pPr>
            <a:r>
              <a:rPr lang="en-US" sz="2400" b="1">
                <a:solidFill>
                  <a:srgbClr val="FF0000"/>
                </a:solidFill>
                <a:effectLst>
                  <a:outerShdw blurRad="38100" dist="38100" dir="2700000" algn="tl">
                    <a:srgbClr val="C0C0C0"/>
                  </a:outerShdw>
                </a:effectLst>
              </a:rPr>
              <a:t>ấp</a:t>
            </a:r>
          </a:p>
          <a:p>
            <a:pPr algn="ctr">
              <a:spcBef>
                <a:spcPct val="50000"/>
              </a:spcBef>
            </a:pPr>
            <a:r>
              <a:rPr lang="en-US" sz="2400" b="1">
                <a:solidFill>
                  <a:srgbClr val="FF0000"/>
                </a:solidFill>
                <a:effectLst>
                  <a:outerShdw blurRad="38100" dist="38100" dir="2700000" algn="tl">
                    <a:srgbClr val="C0C0C0"/>
                  </a:outerShdw>
                </a:effectLst>
              </a:rPr>
              <a:t>chiến</a:t>
            </a:r>
          </a:p>
          <a:p>
            <a:pPr algn="ctr">
              <a:spcBef>
                <a:spcPct val="50000"/>
              </a:spcBef>
            </a:pPr>
            <a:r>
              <a:rPr lang="en-US" sz="2400" b="1">
                <a:solidFill>
                  <a:srgbClr val="FF0000"/>
                </a:solidFill>
                <a:effectLst>
                  <a:outerShdw blurRad="38100" dist="38100" dir="2700000" algn="tl">
                    <a:srgbClr val="C0C0C0"/>
                  </a:outerShdw>
                </a:effectLst>
              </a:rPr>
              <a:t>lược</a:t>
            </a:r>
          </a:p>
        </p:txBody>
      </p:sp>
    </p:spTree>
    <p:extLst>
      <p:ext uri="{BB962C8B-B14F-4D97-AF65-F5344CB8AC3E}">
        <p14:creationId xmlns:p14="http://schemas.microsoft.com/office/powerpoint/2010/main" val="1973530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Ap chien luoc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57875"/>
          </a:xfrm>
          <a:prstGeom prst="rect">
            <a:avLst/>
          </a:prstGeom>
          <a:noFill/>
          <a:extLst>
            <a:ext uri="{909E8E84-426E-40DD-AFC4-6F175D3DCCD1}">
              <a14:hiddenFill xmlns:a14="http://schemas.microsoft.com/office/drawing/2010/main">
                <a:solidFill>
                  <a:srgbClr val="FFFFFF"/>
                </a:solidFill>
              </a14:hiddenFill>
            </a:ext>
          </a:extLst>
        </p:spPr>
      </p:pic>
      <p:sp>
        <p:nvSpPr>
          <p:cNvPr id="51205" name="Text Box 5"/>
          <p:cNvSpPr txBox="1">
            <a:spLocks noChangeArrowheads="1"/>
          </p:cNvSpPr>
          <p:nvPr/>
        </p:nvSpPr>
        <p:spPr bwMode="auto">
          <a:xfrm>
            <a:off x="0" y="6092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rgbClr val="FF0000"/>
                </a:solidFill>
              </a:rPr>
              <a:t>Ấp chiến lược nhìn từ trên không</a:t>
            </a:r>
          </a:p>
        </p:txBody>
      </p:sp>
    </p:spTree>
    <p:extLst>
      <p:ext uri="{BB962C8B-B14F-4D97-AF65-F5344CB8AC3E}">
        <p14:creationId xmlns:p14="http://schemas.microsoft.com/office/powerpoint/2010/main" val="2504929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Nem bom pha hoa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3" y="-15875"/>
            <a:ext cx="9180513" cy="692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664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Line 5"/>
          <p:cNvSpPr>
            <a:spLocks noChangeShapeType="1"/>
          </p:cNvSpPr>
          <p:nvPr/>
        </p:nvSpPr>
        <p:spPr bwMode="auto">
          <a:xfrm>
            <a:off x="0" y="742950"/>
            <a:ext cx="9144000"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52230" name="Line 6"/>
          <p:cNvSpPr>
            <a:spLocks noChangeShapeType="1"/>
          </p:cNvSpPr>
          <p:nvPr/>
        </p:nvSpPr>
        <p:spPr bwMode="auto">
          <a:xfrm>
            <a:off x="4932363" y="765175"/>
            <a:ext cx="0" cy="6092825"/>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52232" name="Text Box 8"/>
          <p:cNvSpPr txBox="1">
            <a:spLocks noChangeArrowheads="1"/>
          </p:cNvSpPr>
          <p:nvPr/>
        </p:nvSpPr>
        <p:spPr bwMode="auto">
          <a:xfrm>
            <a:off x="0" y="1628775"/>
            <a:ext cx="500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i="1" dirty="0">
                <a:solidFill>
                  <a:srgbClr val="FF0000"/>
                </a:solidFill>
                <a:effectLst>
                  <a:outerShdw blurRad="38100" dist="38100" dir="2700000" algn="tl">
                    <a:srgbClr val="C0C0C0"/>
                  </a:outerShdw>
                </a:effectLst>
                <a:latin typeface="Times New Roman" pitchFamily="18" charset="0"/>
                <a:cs typeface="Times New Roman" pitchFamily="18" charset="0"/>
              </a:rPr>
              <a:t>   1. </a:t>
            </a:r>
            <a:r>
              <a:rPr lang="en-US" sz="2000" b="1" i="1" u="sng" dirty="0" err="1">
                <a:solidFill>
                  <a:srgbClr val="FF0000"/>
                </a:solidFill>
                <a:effectLst>
                  <a:outerShdw blurRad="38100" dist="38100" dir="2700000" algn="tl">
                    <a:srgbClr val="C0C0C0"/>
                  </a:outerShdw>
                </a:effectLst>
                <a:latin typeface="Times New Roman" pitchFamily="18" charset="0"/>
                <a:cs typeface="Times New Roman" pitchFamily="18" charset="0"/>
              </a:rPr>
              <a:t>Chiến</a:t>
            </a:r>
            <a:r>
              <a:rPr lang="en-US" sz="2000" b="1" i="1" u="sng"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000" b="1" i="1" u="sng" dirty="0" err="1">
                <a:solidFill>
                  <a:srgbClr val="FF0000"/>
                </a:solidFill>
                <a:effectLst>
                  <a:outerShdw blurRad="38100" dist="38100" dir="2700000" algn="tl">
                    <a:srgbClr val="C0C0C0"/>
                  </a:outerShdw>
                </a:effectLst>
                <a:latin typeface="Times New Roman" pitchFamily="18" charset="0"/>
                <a:cs typeface="Times New Roman" pitchFamily="18" charset="0"/>
              </a:rPr>
              <a:t>lược</a:t>
            </a:r>
            <a:r>
              <a:rPr lang="en-US" sz="2000" b="1" i="1" u="sng"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000" b="1" i="1" u="sng" dirty="0" err="1">
                <a:solidFill>
                  <a:srgbClr val="FF0000"/>
                </a:solidFill>
                <a:effectLst>
                  <a:outerShdw blurRad="38100" dist="38100" dir="2700000" algn="tl">
                    <a:srgbClr val="C0C0C0"/>
                  </a:outerShdw>
                </a:effectLst>
                <a:latin typeface="Times New Roman" pitchFamily="18" charset="0"/>
                <a:cs typeface="Times New Roman" pitchFamily="18" charset="0"/>
              </a:rPr>
              <a:t>Chiến</a:t>
            </a:r>
            <a:r>
              <a:rPr lang="en-US" sz="2000" b="1" i="1" u="sng"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000" b="1" i="1" u="sng" dirty="0" err="1">
                <a:solidFill>
                  <a:srgbClr val="FF0000"/>
                </a:solidFill>
                <a:effectLst>
                  <a:outerShdw blurRad="38100" dist="38100" dir="2700000" algn="tl">
                    <a:srgbClr val="C0C0C0"/>
                  </a:outerShdw>
                </a:effectLst>
                <a:latin typeface="Times New Roman" pitchFamily="18" charset="0"/>
                <a:cs typeface="Times New Roman" pitchFamily="18" charset="0"/>
              </a:rPr>
              <a:t>tranh</a:t>
            </a:r>
            <a:r>
              <a:rPr lang="en-US" sz="2000" b="1" i="1" u="sng"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000" b="1" i="1" u="sng" dirty="0" err="1">
                <a:solidFill>
                  <a:srgbClr val="FF0000"/>
                </a:solidFill>
                <a:effectLst>
                  <a:outerShdw blurRad="38100" dist="38100" dir="2700000" algn="tl">
                    <a:srgbClr val="C0C0C0"/>
                  </a:outerShdw>
                </a:effectLst>
                <a:latin typeface="Times New Roman" pitchFamily="18" charset="0"/>
                <a:cs typeface="Times New Roman" pitchFamily="18" charset="0"/>
              </a:rPr>
              <a:t>đặc</a:t>
            </a:r>
            <a:r>
              <a:rPr lang="en-US" sz="2000" b="1" i="1" u="sng"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000" b="1" i="1" u="sng" dirty="0" err="1">
                <a:solidFill>
                  <a:srgbClr val="FF0000"/>
                </a:solidFill>
                <a:effectLst>
                  <a:outerShdw blurRad="38100" dist="38100" dir="2700000" algn="tl">
                    <a:srgbClr val="C0C0C0"/>
                  </a:outerShdw>
                </a:effectLst>
                <a:latin typeface="Times New Roman" pitchFamily="18" charset="0"/>
                <a:cs typeface="Times New Roman" pitchFamily="18" charset="0"/>
              </a:rPr>
              <a:t>biệt</a:t>
            </a:r>
            <a:r>
              <a:rPr lang="en-US" sz="2000" b="1" i="1" u="sng"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000" b="1" i="1" u="sng" dirty="0" err="1">
                <a:solidFill>
                  <a:srgbClr val="FF0000"/>
                </a:solidFill>
                <a:effectLst>
                  <a:outerShdw blurRad="38100" dist="38100" dir="2700000" algn="tl">
                    <a:srgbClr val="C0C0C0"/>
                  </a:outerShdw>
                </a:effectLst>
                <a:latin typeface="Times New Roman" pitchFamily="18" charset="0"/>
                <a:cs typeface="Times New Roman" pitchFamily="18" charset="0"/>
              </a:rPr>
              <a:t>của</a:t>
            </a:r>
            <a:r>
              <a:rPr lang="en-US" sz="2000" b="1" i="1" u="sng"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000" b="1" i="1" u="sng" dirty="0" err="1">
                <a:solidFill>
                  <a:srgbClr val="FF0000"/>
                </a:solidFill>
                <a:effectLst>
                  <a:outerShdw blurRad="38100" dist="38100" dir="2700000" algn="tl">
                    <a:srgbClr val="C0C0C0"/>
                  </a:outerShdw>
                </a:effectLst>
                <a:latin typeface="Times New Roman" pitchFamily="18" charset="0"/>
                <a:cs typeface="Times New Roman" pitchFamily="18" charset="0"/>
              </a:rPr>
              <a:t>Mĩ</a:t>
            </a:r>
            <a:r>
              <a:rPr lang="en-US" sz="2000" b="1" i="1" u="sng" dirty="0">
                <a:solidFill>
                  <a:srgbClr val="FF0000"/>
                </a:solidFill>
                <a:effectLst>
                  <a:outerShdw blurRad="38100" dist="38100" dir="2700000" algn="tl">
                    <a:srgbClr val="C0C0C0"/>
                  </a:outerShdw>
                </a:effectLst>
                <a:latin typeface="Times New Roman" pitchFamily="18" charset="0"/>
                <a:cs typeface="Times New Roman" pitchFamily="18" charset="0"/>
              </a:rPr>
              <a:t> ở </a:t>
            </a:r>
            <a:r>
              <a:rPr lang="en-US" sz="2000" b="1" i="1" u="sng" dirty="0" err="1">
                <a:solidFill>
                  <a:srgbClr val="FF0000"/>
                </a:solidFill>
                <a:effectLst>
                  <a:outerShdw blurRad="38100" dist="38100" dir="2700000" algn="tl">
                    <a:srgbClr val="C0C0C0"/>
                  </a:outerShdw>
                </a:effectLst>
                <a:latin typeface="Times New Roman" pitchFamily="18" charset="0"/>
                <a:cs typeface="Times New Roman" pitchFamily="18" charset="0"/>
              </a:rPr>
              <a:t>miền</a:t>
            </a:r>
            <a:r>
              <a:rPr lang="en-US" sz="2000" b="1" i="1" u="sng" dirty="0">
                <a:solidFill>
                  <a:srgbClr val="FF0000"/>
                </a:solidFill>
                <a:effectLst>
                  <a:outerShdw blurRad="38100" dist="38100" dir="2700000" algn="tl">
                    <a:srgbClr val="C0C0C0"/>
                  </a:outerShdw>
                </a:effectLst>
                <a:latin typeface="Times New Roman" pitchFamily="18" charset="0"/>
                <a:cs typeface="Times New Roman" pitchFamily="18" charset="0"/>
              </a:rPr>
              <a:t> Nam</a:t>
            </a:r>
          </a:p>
        </p:txBody>
      </p:sp>
      <p:sp>
        <p:nvSpPr>
          <p:cNvPr id="52233" name="AutoShape 9"/>
          <p:cNvSpPr>
            <a:spLocks noChangeArrowheads="1"/>
          </p:cNvSpPr>
          <p:nvPr/>
        </p:nvSpPr>
        <p:spPr bwMode="auto">
          <a:xfrm>
            <a:off x="5003800" y="692150"/>
            <a:ext cx="4140200" cy="3384550"/>
          </a:xfrm>
          <a:prstGeom prst="cloudCallout">
            <a:avLst>
              <a:gd name="adj1" fmla="val -47125"/>
              <a:gd name="adj2" fmla="val 127861"/>
            </a:avLst>
          </a:prstGeom>
          <a:ln>
            <a:headEnd/>
            <a:tailEnd/>
          </a:ln>
        </p:spPr>
        <p:style>
          <a:lnRef idx="2">
            <a:schemeClr val="accent1"/>
          </a:lnRef>
          <a:fillRef idx="1">
            <a:schemeClr val="lt1"/>
          </a:fillRef>
          <a:effectRef idx="0">
            <a:schemeClr val="accent1"/>
          </a:effectRef>
          <a:fontRef idx="minor">
            <a:schemeClr val="dk1"/>
          </a:fontRef>
        </p:style>
        <p:txBody>
          <a:bodyPr/>
          <a:lstStyle/>
          <a:p>
            <a:pPr algn="just"/>
            <a:r>
              <a:rPr lang="en-US" sz="2600" b="1" dirty="0" err="1">
                <a:solidFill>
                  <a:srgbClr val="0033CC"/>
                </a:solidFill>
                <a:effectLst>
                  <a:outerShdw blurRad="38100" dist="38100" dir="2700000" algn="tl">
                    <a:srgbClr val="000000"/>
                  </a:outerShdw>
                </a:effectLst>
                <a:latin typeface="Times New Roman" pitchFamily="18" charset="0"/>
                <a:cs typeface="Times New Roman" pitchFamily="18" charset="0"/>
              </a:rPr>
              <a:t>Để</a:t>
            </a:r>
            <a:r>
              <a:rPr lang="en-US" sz="2600" b="1"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b="1" dirty="0" err="1">
                <a:solidFill>
                  <a:srgbClr val="0033CC"/>
                </a:solidFill>
                <a:effectLst>
                  <a:outerShdw blurRad="38100" dist="38100" dir="2700000" algn="tl">
                    <a:srgbClr val="000000"/>
                  </a:outerShdw>
                </a:effectLst>
                <a:latin typeface="Times New Roman" pitchFamily="18" charset="0"/>
                <a:cs typeface="Times New Roman" pitchFamily="18" charset="0"/>
              </a:rPr>
              <a:t>chống</a:t>
            </a:r>
            <a:r>
              <a:rPr lang="en-US" sz="2600" b="1"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b="1" dirty="0" err="1">
                <a:solidFill>
                  <a:srgbClr val="0033CC"/>
                </a:solidFill>
                <a:effectLst>
                  <a:outerShdw blurRad="38100" dist="38100" dir="2700000" algn="tl">
                    <a:srgbClr val="000000"/>
                  </a:outerShdw>
                </a:effectLst>
                <a:latin typeface="Times New Roman" pitchFamily="18" charset="0"/>
                <a:cs typeface="Times New Roman" pitchFamily="18" charset="0"/>
              </a:rPr>
              <a:t>lại</a:t>
            </a:r>
            <a:r>
              <a:rPr lang="en-US" sz="2600" b="1"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b="1" dirty="0" err="1">
                <a:solidFill>
                  <a:srgbClr val="0033CC"/>
                </a:solidFill>
                <a:effectLst>
                  <a:outerShdw blurRad="38100" dist="38100" dir="2700000" algn="tl">
                    <a:srgbClr val="000000"/>
                  </a:outerShdw>
                </a:effectLst>
                <a:latin typeface="Times New Roman" pitchFamily="18" charset="0"/>
                <a:cs typeface="Times New Roman" pitchFamily="18" charset="0"/>
              </a:rPr>
              <a:t>chiến</a:t>
            </a:r>
            <a:r>
              <a:rPr lang="en-US" sz="2600" b="1"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b="1" dirty="0" err="1">
                <a:solidFill>
                  <a:srgbClr val="0033CC"/>
                </a:solidFill>
                <a:effectLst>
                  <a:outerShdw blurRad="38100" dist="38100" dir="2700000" algn="tl">
                    <a:srgbClr val="000000"/>
                  </a:outerShdw>
                </a:effectLst>
                <a:latin typeface="Times New Roman" pitchFamily="18" charset="0"/>
                <a:cs typeface="Times New Roman" pitchFamily="18" charset="0"/>
              </a:rPr>
              <a:t>lược</a:t>
            </a:r>
            <a:r>
              <a:rPr lang="en-US" sz="2600" b="1"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b="1" dirty="0" err="1">
                <a:solidFill>
                  <a:srgbClr val="0033CC"/>
                </a:solidFill>
                <a:effectLst>
                  <a:outerShdw blurRad="38100" dist="38100" dir="2700000" algn="tl">
                    <a:srgbClr val="000000"/>
                  </a:outerShdw>
                </a:effectLst>
                <a:latin typeface="Times New Roman" pitchFamily="18" charset="0"/>
                <a:cs typeface="Times New Roman" pitchFamily="18" charset="0"/>
              </a:rPr>
              <a:t>Chiến</a:t>
            </a:r>
            <a:r>
              <a:rPr lang="en-US" sz="2600" b="1"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b="1" dirty="0" err="1">
                <a:solidFill>
                  <a:srgbClr val="0033CC"/>
                </a:solidFill>
                <a:effectLst>
                  <a:outerShdw blurRad="38100" dist="38100" dir="2700000" algn="tl">
                    <a:srgbClr val="000000"/>
                  </a:outerShdw>
                </a:effectLst>
                <a:latin typeface="Times New Roman" pitchFamily="18" charset="0"/>
                <a:cs typeface="Times New Roman" pitchFamily="18" charset="0"/>
              </a:rPr>
              <a:t>tranh</a:t>
            </a:r>
            <a:r>
              <a:rPr lang="en-US" sz="2600" b="1"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b="1" dirty="0" err="1">
                <a:solidFill>
                  <a:srgbClr val="0033CC"/>
                </a:solidFill>
                <a:effectLst>
                  <a:outerShdw blurRad="38100" dist="38100" dir="2700000" algn="tl">
                    <a:srgbClr val="000000"/>
                  </a:outerShdw>
                </a:effectLst>
                <a:latin typeface="Times New Roman" pitchFamily="18" charset="0"/>
                <a:cs typeface="Times New Roman" pitchFamily="18" charset="0"/>
              </a:rPr>
              <a:t>đặc</a:t>
            </a:r>
            <a:r>
              <a:rPr lang="en-US" sz="2600" b="1"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b="1" dirty="0" err="1">
                <a:solidFill>
                  <a:srgbClr val="0033CC"/>
                </a:solidFill>
                <a:effectLst>
                  <a:outerShdw blurRad="38100" dist="38100" dir="2700000" algn="tl">
                    <a:srgbClr val="000000"/>
                  </a:outerShdw>
                </a:effectLst>
                <a:latin typeface="Times New Roman" pitchFamily="18" charset="0"/>
                <a:cs typeface="Times New Roman" pitchFamily="18" charset="0"/>
              </a:rPr>
              <a:t>biệt</a:t>
            </a:r>
            <a:r>
              <a:rPr lang="en-US" sz="2600" b="1"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b="1" dirty="0" err="1">
                <a:solidFill>
                  <a:srgbClr val="0033CC"/>
                </a:solidFill>
                <a:effectLst>
                  <a:outerShdw blurRad="38100" dist="38100" dir="2700000" algn="tl">
                    <a:srgbClr val="000000"/>
                  </a:outerShdw>
                </a:effectLst>
                <a:latin typeface="Times New Roman" pitchFamily="18" charset="0"/>
                <a:cs typeface="Times New Roman" pitchFamily="18" charset="0"/>
              </a:rPr>
              <a:t>Đảng</a:t>
            </a:r>
            <a:r>
              <a:rPr lang="en-US" sz="2600" b="1" dirty="0">
                <a:solidFill>
                  <a:srgbClr val="0033CC"/>
                </a:solidFill>
                <a:effectLst>
                  <a:outerShdw blurRad="38100" dist="38100" dir="2700000" algn="tl">
                    <a:srgbClr val="000000"/>
                  </a:outerShdw>
                </a:effectLst>
                <a:latin typeface="Times New Roman" pitchFamily="18" charset="0"/>
                <a:cs typeface="Times New Roman" pitchFamily="18" charset="0"/>
              </a:rPr>
              <a:t> ta </a:t>
            </a:r>
            <a:r>
              <a:rPr lang="en-US" sz="2600" b="1" dirty="0" err="1">
                <a:solidFill>
                  <a:srgbClr val="0033CC"/>
                </a:solidFill>
                <a:effectLst>
                  <a:outerShdw blurRad="38100" dist="38100" dir="2700000" algn="tl">
                    <a:srgbClr val="000000"/>
                  </a:outerShdw>
                </a:effectLst>
                <a:latin typeface="Times New Roman" pitchFamily="18" charset="0"/>
                <a:cs typeface="Times New Roman" pitchFamily="18" charset="0"/>
              </a:rPr>
              <a:t>đã</a:t>
            </a:r>
            <a:r>
              <a:rPr lang="en-US" sz="2600" b="1"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b="1" dirty="0" err="1">
                <a:solidFill>
                  <a:srgbClr val="0033CC"/>
                </a:solidFill>
                <a:effectLst>
                  <a:outerShdw blurRad="38100" dist="38100" dir="2700000" algn="tl">
                    <a:srgbClr val="000000"/>
                  </a:outerShdw>
                </a:effectLst>
                <a:latin typeface="Times New Roman" pitchFamily="18" charset="0"/>
                <a:cs typeface="Times New Roman" pitchFamily="18" charset="0"/>
              </a:rPr>
              <a:t>có</a:t>
            </a:r>
            <a:r>
              <a:rPr lang="en-US" sz="2600" b="1"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b="1" dirty="0" err="1">
                <a:solidFill>
                  <a:srgbClr val="0033CC"/>
                </a:solidFill>
                <a:effectLst>
                  <a:outerShdw blurRad="38100" dist="38100" dir="2700000" algn="tl">
                    <a:srgbClr val="000000"/>
                  </a:outerShdw>
                </a:effectLst>
                <a:latin typeface="Times New Roman" pitchFamily="18" charset="0"/>
                <a:cs typeface="Times New Roman" pitchFamily="18" charset="0"/>
              </a:rPr>
              <a:t>chủ</a:t>
            </a:r>
            <a:r>
              <a:rPr lang="en-US" sz="2600" b="1"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b="1" dirty="0" err="1">
                <a:solidFill>
                  <a:srgbClr val="0033CC"/>
                </a:solidFill>
                <a:effectLst>
                  <a:outerShdw blurRad="38100" dist="38100" dir="2700000" algn="tl">
                    <a:srgbClr val="000000"/>
                  </a:outerShdw>
                </a:effectLst>
                <a:latin typeface="Times New Roman" pitchFamily="18" charset="0"/>
                <a:cs typeface="Times New Roman" pitchFamily="18" charset="0"/>
              </a:rPr>
              <a:t>trương</a:t>
            </a:r>
            <a:r>
              <a:rPr lang="en-US" sz="2600" b="1"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b="1" dirty="0" err="1">
                <a:solidFill>
                  <a:srgbClr val="0033CC"/>
                </a:solidFill>
                <a:effectLst>
                  <a:outerShdw blurRad="38100" dist="38100" dir="2700000" algn="tl">
                    <a:srgbClr val="000000"/>
                  </a:outerShdw>
                </a:effectLst>
                <a:latin typeface="Times New Roman" pitchFamily="18" charset="0"/>
                <a:cs typeface="Times New Roman" pitchFamily="18" charset="0"/>
              </a:rPr>
              <a:t>gì</a:t>
            </a:r>
            <a:r>
              <a:rPr lang="en-US" sz="2600" b="1" dirty="0">
                <a:solidFill>
                  <a:srgbClr val="0033CC"/>
                </a:solidFill>
                <a:effectLst>
                  <a:outerShdw blurRad="38100" dist="38100" dir="2700000" algn="tl">
                    <a:srgbClr val="000000"/>
                  </a:outerShdw>
                </a:effectLst>
                <a:latin typeface="Times New Roman" pitchFamily="18" charset="0"/>
                <a:cs typeface="Times New Roman" pitchFamily="18" charset="0"/>
              </a:rPr>
              <a:t>?</a:t>
            </a:r>
          </a:p>
        </p:txBody>
      </p:sp>
      <p:sp>
        <p:nvSpPr>
          <p:cNvPr id="52234" name="Text Box 10"/>
          <p:cNvSpPr txBox="1">
            <a:spLocks noChangeArrowheads="1"/>
          </p:cNvSpPr>
          <p:nvPr/>
        </p:nvSpPr>
        <p:spPr bwMode="auto">
          <a:xfrm>
            <a:off x="0" y="692150"/>
            <a:ext cx="500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a:effectLst>
                  <a:outerShdw blurRad="38100" dist="38100" dir="2700000" algn="tl">
                    <a:srgbClr val="C0C0C0"/>
                  </a:outerShdw>
                </a:effectLst>
                <a:latin typeface="Times New Roman" pitchFamily="18" charset="0"/>
                <a:cs typeface="Times New Roman" pitchFamily="18" charset="0"/>
              </a:rPr>
              <a:t>V. Nhân dân miền Nam chiến đấu chống c</a:t>
            </a:r>
            <a:r>
              <a:rPr lang="en-US" sz="2000" b="1" u="sng">
                <a:effectLst>
                  <a:outerShdw blurRad="38100" dist="38100" dir="2700000" algn="tl">
                    <a:srgbClr val="C0C0C0"/>
                  </a:outerShdw>
                </a:effectLst>
                <a:latin typeface="Times New Roman" pitchFamily="18" charset="0"/>
                <a:cs typeface="Times New Roman" pitchFamily="18" charset="0"/>
              </a:rPr>
              <a:t>hiến lược “Chiến tranh đặc biệt” của Mĩ (1961 – 1965)</a:t>
            </a:r>
          </a:p>
        </p:txBody>
      </p:sp>
      <p:sp>
        <p:nvSpPr>
          <p:cNvPr id="52238" name="Text Box 14"/>
          <p:cNvSpPr txBox="1">
            <a:spLocks noChangeArrowheads="1"/>
          </p:cNvSpPr>
          <p:nvPr/>
        </p:nvSpPr>
        <p:spPr bwMode="auto">
          <a:xfrm>
            <a:off x="0" y="2276475"/>
            <a:ext cx="500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i="1">
                <a:solidFill>
                  <a:srgbClr val="FF0000"/>
                </a:solidFill>
                <a:effectLst>
                  <a:outerShdw blurRad="38100" dist="38100" dir="2700000" algn="tl">
                    <a:srgbClr val="C0C0C0"/>
                  </a:outerShdw>
                </a:effectLst>
                <a:latin typeface="Times New Roman" pitchFamily="18" charset="0"/>
                <a:cs typeface="Times New Roman" pitchFamily="18" charset="0"/>
              </a:rPr>
              <a:t>   2. </a:t>
            </a:r>
            <a:r>
              <a:rPr lang="en-US" sz="2200" b="1" i="1" u="sng">
                <a:solidFill>
                  <a:srgbClr val="FF0000"/>
                </a:solidFill>
                <a:effectLst>
                  <a:outerShdw blurRad="38100" dist="38100" dir="2700000" algn="tl">
                    <a:srgbClr val="C0C0C0"/>
                  </a:outerShdw>
                </a:effectLst>
                <a:latin typeface="Times New Roman" pitchFamily="18" charset="0"/>
                <a:cs typeface="Times New Roman" pitchFamily="18" charset="0"/>
              </a:rPr>
              <a:t>Chiến đấu chống chiến lược “Chiến tranh đặc biệt” của Mĩ</a:t>
            </a:r>
          </a:p>
        </p:txBody>
      </p:sp>
    </p:spTree>
    <p:extLst>
      <p:ext uri="{BB962C8B-B14F-4D97-AF65-F5344CB8AC3E}">
        <p14:creationId xmlns:p14="http://schemas.microsoft.com/office/powerpoint/2010/main" val="57466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33"/>
                                        </p:tgtEl>
                                        <p:attrNameLst>
                                          <p:attrName>style.visibility</p:attrName>
                                        </p:attrNameLst>
                                      </p:cBhvr>
                                      <p:to>
                                        <p:strVal val="visible"/>
                                      </p:to>
                                    </p:set>
                                    <p:anim calcmode="lin" valueType="num">
                                      <p:cBhvr additive="base">
                                        <p:cTn id="7" dur="500" fill="hold"/>
                                        <p:tgtEl>
                                          <p:spTgt spid="52233"/>
                                        </p:tgtEl>
                                        <p:attrNameLst>
                                          <p:attrName>ppt_x</p:attrName>
                                        </p:attrNameLst>
                                      </p:cBhvr>
                                      <p:tavLst>
                                        <p:tav tm="0">
                                          <p:val>
                                            <p:strVal val="#ppt_x"/>
                                          </p:val>
                                        </p:tav>
                                        <p:tav tm="100000">
                                          <p:val>
                                            <p:strVal val="#ppt_x"/>
                                          </p:val>
                                        </p:tav>
                                      </p:tavLst>
                                    </p:anim>
                                    <p:anim calcmode="lin" valueType="num">
                                      <p:cBhvr additive="base">
                                        <p:cTn id="8" dur="500" fill="hold"/>
                                        <p:tgtEl>
                                          <p:spTgt spid="52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4"/>
          <p:cNvSpPr/>
          <p:nvPr/>
        </p:nvSpPr>
        <p:spPr>
          <a:xfrm>
            <a:off x="111343" y="228600"/>
            <a:ext cx="8710200" cy="725400"/>
          </a:xfrm>
          <a:prstGeom prst="rect">
            <a:avLst/>
          </a:prstGeom>
          <a:noFill/>
          <a:ln>
            <a:noFill/>
          </a:ln>
        </p:spPr>
        <p:txBody>
          <a:bodyPr wrap="none" lIns="90000" tIns="45000" rIns="90000" bIns="45000"/>
          <a:lstStyle/>
          <a:p>
            <a:r>
              <a:rPr lang="vi-VN" sz="2200" b="1" dirty="0">
                <a:solidFill>
                  <a:srgbClr val="FF0000"/>
                </a:solidFill>
                <a:latin typeface="Arial"/>
              </a:rPr>
              <a:t>V. MIỀN NAM CHIẾN ĐẤU CHỐNG CHIẾN LƯỢC “CHIẾN TRANH</a:t>
            </a:r>
            <a:endParaRPr dirty="0"/>
          </a:p>
          <a:p>
            <a:r>
              <a:rPr lang="vi-VN" sz="2200" b="1" dirty="0">
                <a:solidFill>
                  <a:srgbClr val="FF0000"/>
                </a:solidFill>
                <a:latin typeface="Arial"/>
              </a:rPr>
              <a:t> ĐẶC BIỆT” CỦA MĨ (1961-1965).</a:t>
            </a:r>
            <a:endParaRPr dirty="0"/>
          </a:p>
        </p:txBody>
      </p:sp>
      <p:sp>
        <p:nvSpPr>
          <p:cNvPr id="299" name="CustomShape 6"/>
          <p:cNvSpPr/>
          <p:nvPr/>
        </p:nvSpPr>
        <p:spPr>
          <a:xfrm>
            <a:off x="40680" y="1143000"/>
            <a:ext cx="9103320" cy="437760"/>
          </a:xfrm>
          <a:prstGeom prst="rect">
            <a:avLst/>
          </a:prstGeom>
          <a:noFill/>
          <a:ln>
            <a:noFill/>
          </a:ln>
        </p:spPr>
        <p:txBody>
          <a:bodyPr wrap="none" lIns="90000" tIns="45000" rIns="90000" bIns="45000"/>
          <a:lstStyle/>
          <a:p>
            <a:pPr>
              <a:lnSpc>
                <a:spcPct val="100000"/>
              </a:lnSpc>
            </a:pPr>
            <a:r>
              <a:rPr lang="vi-VN" sz="2400" b="1" i="1" dirty="0">
                <a:solidFill>
                  <a:srgbClr val="FF0000"/>
                </a:solidFill>
                <a:latin typeface="Arial"/>
              </a:rPr>
              <a:t>2.</a:t>
            </a:r>
            <a:r>
              <a:rPr lang="vi-VN" sz="2400" dirty="0">
                <a:solidFill>
                  <a:srgbClr val="FF0000"/>
                </a:solidFill>
                <a:latin typeface="Arial"/>
              </a:rPr>
              <a:t> </a:t>
            </a:r>
            <a:r>
              <a:rPr lang="vi-VN" sz="2400" b="1" i="1" dirty="0">
                <a:solidFill>
                  <a:srgbClr val="FF0000"/>
                </a:solidFill>
                <a:latin typeface="Arial"/>
              </a:rPr>
              <a:t>Chiến đấu chống chiến lược “chiến tranh đặc biệt” của  Mĩ.</a:t>
            </a:r>
            <a:endParaRPr dirty="0"/>
          </a:p>
        </p:txBody>
      </p:sp>
      <p:sp>
        <p:nvSpPr>
          <p:cNvPr id="300" name="CustomShape 7"/>
          <p:cNvSpPr/>
          <p:nvPr/>
        </p:nvSpPr>
        <p:spPr>
          <a:xfrm>
            <a:off x="134670" y="1752600"/>
            <a:ext cx="3379320" cy="436320"/>
          </a:xfrm>
          <a:prstGeom prst="rect">
            <a:avLst/>
          </a:prstGeom>
          <a:noFill/>
          <a:ln>
            <a:noFill/>
          </a:ln>
        </p:spPr>
        <p:txBody>
          <a:bodyPr wrap="none" lIns="90000" tIns="45000" rIns="90000" bIns="45000"/>
          <a:lstStyle/>
          <a:p>
            <a:pPr>
              <a:lnSpc>
                <a:spcPct val="100000"/>
              </a:lnSpc>
            </a:pPr>
            <a:r>
              <a:rPr lang="vi-VN" sz="2400" b="1" dirty="0">
                <a:solidFill>
                  <a:srgbClr val="0000FF"/>
                </a:solidFill>
                <a:latin typeface="Arial"/>
              </a:rPr>
              <a:t>a/ </a:t>
            </a:r>
            <a:r>
              <a:rPr lang="vi-VN" sz="2400" b="1" u="sng" dirty="0">
                <a:solidFill>
                  <a:srgbClr val="0000FF"/>
                </a:solidFill>
                <a:latin typeface="Arial"/>
              </a:rPr>
              <a:t>Chủ trương của ta</a:t>
            </a:r>
            <a:r>
              <a:rPr lang="vi-VN" sz="2400" b="1" dirty="0">
                <a:solidFill>
                  <a:srgbClr val="0000FF"/>
                </a:solidFill>
                <a:latin typeface="Arial"/>
              </a:rPr>
              <a:t>: </a:t>
            </a:r>
            <a:endParaRPr dirty="0"/>
          </a:p>
        </p:txBody>
      </p:sp>
      <p:sp>
        <p:nvSpPr>
          <p:cNvPr id="2" name="TextBox 1"/>
          <p:cNvSpPr txBox="1"/>
          <p:nvPr/>
        </p:nvSpPr>
        <p:spPr>
          <a:xfrm>
            <a:off x="381000" y="2667000"/>
            <a:ext cx="8534400" cy="1061829"/>
          </a:xfrm>
          <a:prstGeom prst="rect">
            <a:avLst/>
          </a:prstGeom>
          <a:noFill/>
        </p:spPr>
        <p:txBody>
          <a:bodyPr wrap="square" rtlCol="0">
            <a:spAutoFit/>
          </a:bodyPr>
          <a:lstStyle/>
          <a:p>
            <a:pPr algn="just">
              <a:spcBef>
                <a:spcPct val="50000"/>
              </a:spcBef>
            </a:pP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Kết</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hợp</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đấu</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tranh</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chính</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trị</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với</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đấu</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tranh</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vũ</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trang</a:t>
            </a:r>
            <a:r>
              <a:rPr lang="en-US" b="1" dirty="0" smtClean="0">
                <a:effectLst>
                  <a:outerShdw blurRad="38100" dist="38100" dir="2700000" algn="tl">
                    <a:srgbClr val="C0C0C0"/>
                  </a:outerShdw>
                </a:effectLst>
                <a:latin typeface="Times New Roman" pitchFamily="18" charset="0"/>
                <a:cs typeface="Times New Roman" pitchFamily="18" charset="0"/>
              </a:rPr>
              <a:t>.</a:t>
            </a:r>
          </a:p>
          <a:p>
            <a:pPr algn="just">
              <a:spcBef>
                <a:spcPct val="50000"/>
              </a:spcBef>
            </a:pP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Kết</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hợp</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nổi</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dậy</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với</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tiến</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công</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trên</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ba</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vùng</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chiến</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lược</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bằng</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cả</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ba</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mũi</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giáp</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công</a:t>
            </a:r>
            <a:endParaRPr lang="en-US" b="1" dirty="0" smtClean="0">
              <a:effectLst>
                <a:outerShdw blurRad="38100" dist="38100" dir="2700000" algn="tl">
                  <a:srgbClr val="C0C0C0"/>
                </a:outerShdw>
              </a:effectLst>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40216546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Line 5"/>
          <p:cNvSpPr>
            <a:spLocks noChangeShapeType="1"/>
          </p:cNvSpPr>
          <p:nvPr/>
        </p:nvSpPr>
        <p:spPr bwMode="auto">
          <a:xfrm>
            <a:off x="0" y="742950"/>
            <a:ext cx="9144000"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54278" name="Line 6"/>
          <p:cNvSpPr>
            <a:spLocks noChangeShapeType="1"/>
          </p:cNvSpPr>
          <p:nvPr/>
        </p:nvSpPr>
        <p:spPr bwMode="auto">
          <a:xfrm>
            <a:off x="4932363" y="765175"/>
            <a:ext cx="0" cy="6092825"/>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54280" name="Text Box 8"/>
          <p:cNvSpPr txBox="1">
            <a:spLocks noChangeArrowheads="1"/>
          </p:cNvSpPr>
          <p:nvPr/>
        </p:nvSpPr>
        <p:spPr bwMode="auto">
          <a:xfrm>
            <a:off x="0" y="1628775"/>
            <a:ext cx="500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i="1">
                <a:solidFill>
                  <a:srgbClr val="FF0000"/>
                </a:solidFill>
                <a:effectLst>
                  <a:outerShdw blurRad="38100" dist="38100" dir="2700000" algn="tl">
                    <a:srgbClr val="C0C0C0"/>
                  </a:outerShdw>
                </a:effectLst>
                <a:latin typeface="Times New Roman" pitchFamily="18" charset="0"/>
                <a:cs typeface="Times New Roman" pitchFamily="18" charset="0"/>
              </a:rPr>
              <a:t>   1. </a:t>
            </a:r>
            <a:r>
              <a:rPr lang="en-US" sz="2000" b="1" i="1" u="sng">
                <a:solidFill>
                  <a:srgbClr val="FF0000"/>
                </a:solidFill>
                <a:effectLst>
                  <a:outerShdw blurRad="38100" dist="38100" dir="2700000" algn="tl">
                    <a:srgbClr val="C0C0C0"/>
                  </a:outerShdw>
                </a:effectLst>
                <a:latin typeface="Times New Roman" pitchFamily="18" charset="0"/>
                <a:cs typeface="Times New Roman" pitchFamily="18" charset="0"/>
              </a:rPr>
              <a:t>Chiến lược “Chiến tranh đặc biệt” của Mĩ ở miền Nam</a:t>
            </a:r>
          </a:p>
        </p:txBody>
      </p:sp>
      <p:sp>
        <p:nvSpPr>
          <p:cNvPr id="54281" name="AutoShape 9"/>
          <p:cNvSpPr>
            <a:spLocks noChangeArrowheads="1"/>
          </p:cNvSpPr>
          <p:nvPr/>
        </p:nvSpPr>
        <p:spPr bwMode="auto">
          <a:xfrm>
            <a:off x="5003800" y="692150"/>
            <a:ext cx="4140200" cy="3384550"/>
          </a:xfrm>
          <a:prstGeom prst="cloudCallout">
            <a:avLst>
              <a:gd name="adj1" fmla="val -47125"/>
              <a:gd name="adj2" fmla="val 127861"/>
            </a:avLst>
          </a:prstGeom>
          <a:ln>
            <a:headEnd/>
            <a:tailEnd/>
          </a:ln>
        </p:spPr>
        <p:style>
          <a:lnRef idx="2">
            <a:schemeClr val="accent1"/>
          </a:lnRef>
          <a:fillRef idx="1">
            <a:schemeClr val="lt1"/>
          </a:fillRef>
          <a:effectRef idx="0">
            <a:schemeClr val="accent1"/>
          </a:effectRef>
          <a:fontRef idx="minor">
            <a:schemeClr val="dk1"/>
          </a:fontRef>
        </p:style>
        <p:txBody>
          <a:bodyPr/>
          <a:lstStyle/>
          <a:p>
            <a:pPr algn="just"/>
            <a:r>
              <a:rPr lang="en-US" sz="2600" dirty="0" err="1">
                <a:solidFill>
                  <a:srgbClr val="0033CC"/>
                </a:solidFill>
                <a:effectLst>
                  <a:outerShdw blurRad="38100" dist="38100" dir="2700000" algn="tl">
                    <a:srgbClr val="000000"/>
                  </a:outerShdw>
                </a:effectLst>
                <a:latin typeface="Times New Roman" pitchFamily="18" charset="0"/>
                <a:cs typeface="Times New Roman" pitchFamily="18" charset="0"/>
              </a:rPr>
              <a:t>Em</a:t>
            </a:r>
            <a:r>
              <a:rPr lang="en-US" sz="2600"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dirty="0" err="1">
                <a:solidFill>
                  <a:srgbClr val="0033CC"/>
                </a:solidFill>
                <a:effectLst>
                  <a:outerShdw blurRad="38100" dist="38100" dir="2700000" algn="tl">
                    <a:srgbClr val="000000"/>
                  </a:outerShdw>
                </a:effectLst>
                <a:latin typeface="Times New Roman" pitchFamily="18" charset="0"/>
                <a:cs typeface="Times New Roman" pitchFamily="18" charset="0"/>
              </a:rPr>
              <a:t>hãy</a:t>
            </a:r>
            <a:r>
              <a:rPr lang="en-US" sz="2600"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dirty="0" err="1">
                <a:solidFill>
                  <a:srgbClr val="0033CC"/>
                </a:solidFill>
                <a:effectLst>
                  <a:outerShdw blurRad="38100" dist="38100" dir="2700000" algn="tl">
                    <a:srgbClr val="000000"/>
                  </a:outerShdw>
                </a:effectLst>
                <a:latin typeface="Times New Roman" pitchFamily="18" charset="0"/>
                <a:cs typeface="Times New Roman" pitchFamily="18" charset="0"/>
              </a:rPr>
              <a:t>nêu</a:t>
            </a:r>
            <a:r>
              <a:rPr lang="en-US" sz="2600"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dirty="0" err="1">
                <a:solidFill>
                  <a:srgbClr val="0033CC"/>
                </a:solidFill>
                <a:effectLst>
                  <a:outerShdw blurRad="38100" dist="38100" dir="2700000" algn="tl">
                    <a:srgbClr val="000000"/>
                  </a:outerShdw>
                </a:effectLst>
                <a:latin typeface="Times New Roman" pitchFamily="18" charset="0"/>
                <a:cs typeface="Times New Roman" pitchFamily="18" charset="0"/>
              </a:rPr>
              <a:t>tình</a:t>
            </a:r>
            <a:r>
              <a:rPr lang="en-US" sz="2600"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dirty="0" err="1">
                <a:solidFill>
                  <a:srgbClr val="0033CC"/>
                </a:solidFill>
                <a:effectLst>
                  <a:outerShdw blurRad="38100" dist="38100" dir="2700000" algn="tl">
                    <a:srgbClr val="000000"/>
                  </a:outerShdw>
                </a:effectLst>
                <a:latin typeface="Times New Roman" pitchFamily="18" charset="0"/>
                <a:cs typeface="Times New Roman" pitchFamily="18" charset="0"/>
              </a:rPr>
              <a:t>hình</a:t>
            </a:r>
            <a:r>
              <a:rPr lang="en-US" sz="2600"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dirty="0" err="1">
                <a:solidFill>
                  <a:srgbClr val="0033CC"/>
                </a:solidFill>
                <a:effectLst>
                  <a:outerShdw blurRad="38100" dist="38100" dir="2700000" algn="tl">
                    <a:srgbClr val="000000"/>
                  </a:outerShdw>
                </a:effectLst>
                <a:latin typeface="Times New Roman" pitchFamily="18" charset="0"/>
                <a:cs typeface="Times New Roman" pitchFamily="18" charset="0"/>
              </a:rPr>
              <a:t>đấu</a:t>
            </a:r>
            <a:r>
              <a:rPr lang="en-US" sz="2600"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dirty="0" err="1">
                <a:solidFill>
                  <a:srgbClr val="0033CC"/>
                </a:solidFill>
                <a:effectLst>
                  <a:outerShdw blurRad="38100" dist="38100" dir="2700000" algn="tl">
                    <a:srgbClr val="000000"/>
                  </a:outerShdw>
                </a:effectLst>
                <a:latin typeface="Times New Roman" pitchFamily="18" charset="0"/>
                <a:cs typeface="Times New Roman" pitchFamily="18" charset="0"/>
              </a:rPr>
              <a:t>tranh</a:t>
            </a:r>
            <a:r>
              <a:rPr lang="en-US" sz="2600"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dirty="0" err="1">
                <a:solidFill>
                  <a:srgbClr val="0033CC"/>
                </a:solidFill>
                <a:effectLst>
                  <a:outerShdw blurRad="38100" dist="38100" dir="2700000" algn="tl">
                    <a:srgbClr val="000000"/>
                  </a:outerShdw>
                </a:effectLst>
                <a:latin typeface="Times New Roman" pitchFamily="18" charset="0"/>
                <a:cs typeface="Times New Roman" pitchFamily="18" charset="0"/>
              </a:rPr>
              <a:t>giữa</a:t>
            </a:r>
            <a:r>
              <a:rPr lang="en-US" sz="2600" dirty="0">
                <a:solidFill>
                  <a:srgbClr val="0033CC"/>
                </a:solidFill>
                <a:effectLst>
                  <a:outerShdw blurRad="38100" dist="38100" dir="2700000" algn="tl">
                    <a:srgbClr val="000000"/>
                  </a:outerShdw>
                </a:effectLst>
                <a:latin typeface="Times New Roman" pitchFamily="18" charset="0"/>
                <a:cs typeface="Times New Roman" pitchFamily="18" charset="0"/>
              </a:rPr>
              <a:t> ta </a:t>
            </a:r>
            <a:r>
              <a:rPr lang="en-US" sz="2600" dirty="0" err="1">
                <a:solidFill>
                  <a:srgbClr val="0033CC"/>
                </a:solidFill>
                <a:effectLst>
                  <a:outerShdw blurRad="38100" dist="38100" dir="2700000" algn="tl">
                    <a:srgbClr val="000000"/>
                  </a:outerShdw>
                </a:effectLst>
                <a:latin typeface="Times New Roman" pitchFamily="18" charset="0"/>
                <a:cs typeface="Times New Roman" pitchFamily="18" charset="0"/>
              </a:rPr>
              <a:t>và</a:t>
            </a:r>
            <a:r>
              <a:rPr lang="en-US" sz="2600"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dirty="0" err="1">
                <a:solidFill>
                  <a:srgbClr val="0033CC"/>
                </a:solidFill>
                <a:effectLst>
                  <a:outerShdw blurRad="38100" dist="38100" dir="2700000" algn="tl">
                    <a:srgbClr val="000000"/>
                  </a:outerShdw>
                </a:effectLst>
                <a:latin typeface="Times New Roman" pitchFamily="18" charset="0"/>
                <a:cs typeface="Times New Roman" pitchFamily="18" charset="0"/>
              </a:rPr>
              <a:t>địch</a:t>
            </a:r>
            <a:r>
              <a:rPr lang="en-US" sz="2600"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dirty="0" err="1">
                <a:solidFill>
                  <a:srgbClr val="0033CC"/>
                </a:solidFill>
                <a:effectLst>
                  <a:outerShdw blurRad="38100" dist="38100" dir="2700000" algn="tl">
                    <a:srgbClr val="000000"/>
                  </a:outerShdw>
                </a:effectLst>
                <a:latin typeface="Times New Roman" pitchFamily="18" charset="0"/>
                <a:cs typeface="Times New Roman" pitchFamily="18" charset="0"/>
              </a:rPr>
              <a:t>trên</a:t>
            </a:r>
            <a:r>
              <a:rPr lang="en-US" sz="2600"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dirty="0" err="1">
                <a:solidFill>
                  <a:srgbClr val="0033CC"/>
                </a:solidFill>
                <a:effectLst>
                  <a:outerShdw blurRad="38100" dist="38100" dir="2700000" algn="tl">
                    <a:srgbClr val="000000"/>
                  </a:outerShdw>
                </a:effectLst>
                <a:latin typeface="Times New Roman" pitchFamily="18" charset="0"/>
                <a:cs typeface="Times New Roman" pitchFamily="18" charset="0"/>
              </a:rPr>
              <a:t>mặt</a:t>
            </a:r>
            <a:r>
              <a:rPr lang="en-US" sz="2600"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dirty="0" err="1">
                <a:solidFill>
                  <a:srgbClr val="0033CC"/>
                </a:solidFill>
                <a:effectLst>
                  <a:outerShdw blurRad="38100" dist="38100" dir="2700000" algn="tl">
                    <a:srgbClr val="000000"/>
                  </a:outerShdw>
                </a:effectLst>
                <a:latin typeface="Times New Roman" pitchFamily="18" charset="0"/>
                <a:cs typeface="Times New Roman" pitchFamily="18" charset="0"/>
              </a:rPr>
              <a:t>trận</a:t>
            </a:r>
            <a:r>
              <a:rPr lang="en-US" sz="2600"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dirty="0" err="1">
                <a:solidFill>
                  <a:srgbClr val="0033CC"/>
                </a:solidFill>
                <a:effectLst>
                  <a:outerShdw blurRad="38100" dist="38100" dir="2700000" algn="tl">
                    <a:srgbClr val="000000"/>
                  </a:outerShdw>
                </a:effectLst>
                <a:latin typeface="Times New Roman" pitchFamily="18" charset="0"/>
                <a:cs typeface="Times New Roman" pitchFamily="18" charset="0"/>
              </a:rPr>
              <a:t>chống</a:t>
            </a:r>
            <a:r>
              <a:rPr lang="en-US" sz="2600"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dirty="0" err="1">
                <a:solidFill>
                  <a:srgbClr val="0033CC"/>
                </a:solidFill>
                <a:effectLst>
                  <a:outerShdw blurRad="38100" dist="38100" dir="2700000" algn="tl">
                    <a:srgbClr val="000000"/>
                  </a:outerShdw>
                </a:effectLst>
                <a:latin typeface="Times New Roman" pitchFamily="18" charset="0"/>
                <a:cs typeface="Times New Roman" pitchFamily="18" charset="0"/>
              </a:rPr>
              <a:t>phá</a:t>
            </a:r>
            <a:r>
              <a:rPr lang="en-US" sz="2600"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dirty="0" err="1">
                <a:solidFill>
                  <a:srgbClr val="0033CC"/>
                </a:solidFill>
                <a:effectLst>
                  <a:outerShdw blurRad="38100" dist="38100" dir="2700000" algn="tl">
                    <a:srgbClr val="000000"/>
                  </a:outerShdw>
                </a:effectLst>
                <a:latin typeface="Times New Roman" pitchFamily="18" charset="0"/>
                <a:cs typeface="Times New Roman" pitchFamily="18" charset="0"/>
              </a:rPr>
              <a:t>bình</a:t>
            </a:r>
            <a:r>
              <a:rPr lang="en-US" sz="2600"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2600" dirty="0" err="1">
                <a:solidFill>
                  <a:srgbClr val="0033CC"/>
                </a:solidFill>
                <a:effectLst>
                  <a:outerShdw blurRad="38100" dist="38100" dir="2700000" algn="tl">
                    <a:srgbClr val="000000"/>
                  </a:outerShdw>
                </a:effectLst>
                <a:latin typeface="Times New Roman" pitchFamily="18" charset="0"/>
                <a:cs typeface="Times New Roman" pitchFamily="18" charset="0"/>
              </a:rPr>
              <a:t>định</a:t>
            </a:r>
            <a:r>
              <a:rPr lang="en-US" sz="2600" dirty="0">
                <a:solidFill>
                  <a:srgbClr val="0033CC"/>
                </a:solidFill>
                <a:effectLst>
                  <a:outerShdw blurRad="38100" dist="38100" dir="2700000" algn="tl">
                    <a:srgbClr val="000000"/>
                  </a:outerShdw>
                </a:effectLst>
                <a:latin typeface="Times New Roman" pitchFamily="18" charset="0"/>
                <a:cs typeface="Times New Roman" pitchFamily="18" charset="0"/>
              </a:rPr>
              <a:t>”?</a:t>
            </a:r>
          </a:p>
        </p:txBody>
      </p:sp>
      <p:sp>
        <p:nvSpPr>
          <p:cNvPr id="54282" name="Text Box 10"/>
          <p:cNvSpPr txBox="1">
            <a:spLocks noChangeArrowheads="1"/>
          </p:cNvSpPr>
          <p:nvPr/>
        </p:nvSpPr>
        <p:spPr bwMode="auto">
          <a:xfrm>
            <a:off x="0" y="692150"/>
            <a:ext cx="500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a:effectLst>
                  <a:outerShdw blurRad="38100" dist="38100" dir="2700000" algn="tl">
                    <a:srgbClr val="C0C0C0"/>
                  </a:outerShdw>
                </a:effectLst>
                <a:latin typeface="Times New Roman" pitchFamily="18" charset="0"/>
                <a:cs typeface="Times New Roman" pitchFamily="18" charset="0"/>
              </a:rPr>
              <a:t>V. Nhân dân miền Nam chiến đấu chống c</a:t>
            </a:r>
            <a:r>
              <a:rPr lang="en-US" sz="2000" b="1" u="sng">
                <a:effectLst>
                  <a:outerShdw blurRad="38100" dist="38100" dir="2700000" algn="tl">
                    <a:srgbClr val="C0C0C0"/>
                  </a:outerShdw>
                </a:effectLst>
                <a:latin typeface="Times New Roman" pitchFamily="18" charset="0"/>
                <a:cs typeface="Times New Roman" pitchFamily="18" charset="0"/>
              </a:rPr>
              <a:t>hiến lược “Chiến tranh đặc biệt” của Mĩ (1961 – 1965)</a:t>
            </a:r>
          </a:p>
        </p:txBody>
      </p:sp>
      <p:sp>
        <p:nvSpPr>
          <p:cNvPr id="54283" name="Text Box 11"/>
          <p:cNvSpPr txBox="1">
            <a:spLocks noChangeArrowheads="1"/>
          </p:cNvSpPr>
          <p:nvPr/>
        </p:nvSpPr>
        <p:spPr bwMode="auto">
          <a:xfrm>
            <a:off x="0" y="2276475"/>
            <a:ext cx="500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i="1">
                <a:solidFill>
                  <a:srgbClr val="FF0000"/>
                </a:solidFill>
                <a:effectLst>
                  <a:outerShdw blurRad="38100" dist="38100" dir="2700000" algn="tl">
                    <a:srgbClr val="C0C0C0"/>
                  </a:outerShdw>
                </a:effectLst>
                <a:latin typeface="Times New Roman" pitchFamily="18" charset="0"/>
                <a:cs typeface="Times New Roman" pitchFamily="18" charset="0"/>
              </a:rPr>
              <a:t>   2. </a:t>
            </a:r>
            <a:r>
              <a:rPr lang="en-US" sz="2200" b="1" i="1" u="sng">
                <a:solidFill>
                  <a:srgbClr val="FF0000"/>
                </a:solidFill>
                <a:effectLst>
                  <a:outerShdw blurRad="38100" dist="38100" dir="2700000" algn="tl">
                    <a:srgbClr val="C0C0C0"/>
                  </a:outerShdw>
                </a:effectLst>
                <a:latin typeface="Times New Roman" pitchFamily="18" charset="0"/>
                <a:cs typeface="Times New Roman" pitchFamily="18" charset="0"/>
              </a:rPr>
              <a:t>Chiến đấu chống chiến lược “Chiến tranh đặc biệt” của Mĩ</a:t>
            </a:r>
          </a:p>
        </p:txBody>
      </p:sp>
    </p:spTree>
    <p:extLst>
      <p:ext uri="{BB962C8B-B14F-4D97-AF65-F5344CB8AC3E}">
        <p14:creationId xmlns:p14="http://schemas.microsoft.com/office/powerpoint/2010/main" val="30400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81"/>
                                        </p:tgtEl>
                                        <p:attrNameLst>
                                          <p:attrName>style.visibility</p:attrName>
                                        </p:attrNameLst>
                                      </p:cBhvr>
                                      <p:to>
                                        <p:strVal val="visible"/>
                                      </p:to>
                                    </p:set>
                                    <p:anim calcmode="lin" valueType="num">
                                      <p:cBhvr additive="base">
                                        <p:cTn id="7" dur="500" fill="hold"/>
                                        <p:tgtEl>
                                          <p:spTgt spid="54281"/>
                                        </p:tgtEl>
                                        <p:attrNameLst>
                                          <p:attrName>ppt_x</p:attrName>
                                        </p:attrNameLst>
                                      </p:cBhvr>
                                      <p:tavLst>
                                        <p:tav tm="0">
                                          <p:val>
                                            <p:strVal val="#ppt_x"/>
                                          </p:val>
                                        </p:tav>
                                        <p:tav tm="100000">
                                          <p:val>
                                            <p:strVal val="#ppt_x"/>
                                          </p:val>
                                        </p:tav>
                                      </p:tavLst>
                                    </p:anim>
                                    <p:anim calcmode="lin" valueType="num">
                                      <p:cBhvr additive="base">
                                        <p:cTn id="8" dur="500" fill="hold"/>
                                        <p:tgtEl>
                                          <p:spTgt spid="542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Pha_ap_chien_lu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extLst>
            <a:ext uri="{909E8E84-426E-40DD-AFC4-6F175D3DCCD1}">
              <a14:hiddenFill xmlns:a14="http://schemas.microsoft.com/office/drawing/2010/main">
                <a:solidFill>
                  <a:srgbClr val="FFFFFF"/>
                </a:solidFill>
              </a14:hiddenFill>
            </a:ext>
          </a:extLst>
        </p:spPr>
      </p:pic>
      <p:sp>
        <p:nvSpPr>
          <p:cNvPr id="53254" name="Text Box 6"/>
          <p:cNvSpPr txBox="1">
            <a:spLocks noChangeArrowheads="1"/>
          </p:cNvSpPr>
          <p:nvPr/>
        </p:nvSpPr>
        <p:spPr bwMode="auto">
          <a:xfrm>
            <a:off x="755650" y="6308725"/>
            <a:ext cx="7777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Phá “ấp chiến lược” khiêng nhà về làng cũ</a:t>
            </a:r>
          </a:p>
        </p:txBody>
      </p:sp>
    </p:spTree>
    <p:extLst>
      <p:ext uri="{BB962C8B-B14F-4D97-AF65-F5344CB8AC3E}">
        <p14:creationId xmlns:p14="http://schemas.microsoft.com/office/powerpoint/2010/main" val="250173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0" name="Line 8"/>
          <p:cNvSpPr>
            <a:spLocks noChangeShapeType="1"/>
          </p:cNvSpPr>
          <p:nvPr/>
        </p:nvSpPr>
        <p:spPr bwMode="auto">
          <a:xfrm>
            <a:off x="0" y="742950"/>
            <a:ext cx="9144000"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38921" name="Line 9"/>
          <p:cNvSpPr>
            <a:spLocks noChangeShapeType="1"/>
          </p:cNvSpPr>
          <p:nvPr/>
        </p:nvSpPr>
        <p:spPr bwMode="auto">
          <a:xfrm>
            <a:off x="4932363" y="765175"/>
            <a:ext cx="0" cy="6092825"/>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38923" name="Text Box 11"/>
          <p:cNvSpPr txBox="1">
            <a:spLocks noChangeArrowheads="1"/>
          </p:cNvSpPr>
          <p:nvPr/>
        </p:nvSpPr>
        <p:spPr bwMode="auto">
          <a:xfrm>
            <a:off x="0" y="1730375"/>
            <a:ext cx="500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i="1">
                <a:solidFill>
                  <a:srgbClr val="FF0000"/>
                </a:solidFill>
                <a:effectLst>
                  <a:outerShdw blurRad="38100" dist="38100" dir="2700000" algn="tl">
                    <a:srgbClr val="C0C0C0"/>
                  </a:outerShdw>
                </a:effectLst>
                <a:latin typeface="Times New Roman" pitchFamily="18" charset="0"/>
                <a:cs typeface="Times New Roman" pitchFamily="18" charset="0"/>
              </a:rPr>
              <a:t>1. </a:t>
            </a:r>
            <a:r>
              <a:rPr lang="en-US" sz="2200" b="1" i="1" u="sng">
                <a:solidFill>
                  <a:srgbClr val="FF0000"/>
                </a:solidFill>
                <a:effectLst>
                  <a:outerShdw blurRad="38100" dist="38100" dir="2700000" algn="tl">
                    <a:srgbClr val="C0C0C0"/>
                  </a:outerShdw>
                </a:effectLst>
                <a:latin typeface="Times New Roman" pitchFamily="18" charset="0"/>
                <a:cs typeface="Times New Roman" pitchFamily="18" charset="0"/>
              </a:rPr>
              <a:t>Chiến lược “Chiến tranh đặc biệt” của Mĩ ở miền Nam</a:t>
            </a:r>
          </a:p>
        </p:txBody>
      </p:sp>
      <p:sp>
        <p:nvSpPr>
          <p:cNvPr id="38926" name="AutoShape 14"/>
          <p:cNvSpPr>
            <a:spLocks noChangeArrowheads="1"/>
          </p:cNvSpPr>
          <p:nvPr/>
        </p:nvSpPr>
        <p:spPr bwMode="auto">
          <a:xfrm>
            <a:off x="5003800" y="692150"/>
            <a:ext cx="4140200" cy="2735263"/>
          </a:xfrm>
          <a:prstGeom prst="cloudCallout">
            <a:avLst>
              <a:gd name="adj1" fmla="val -47125"/>
              <a:gd name="adj2" fmla="val 170083"/>
            </a:avLst>
          </a:prstGeom>
          <a:ln>
            <a:headEnd/>
            <a:tailEnd/>
          </a:ln>
        </p:spPr>
        <p:style>
          <a:lnRef idx="2">
            <a:schemeClr val="dk1"/>
          </a:lnRef>
          <a:fillRef idx="1">
            <a:schemeClr val="lt1"/>
          </a:fillRef>
          <a:effectRef idx="0">
            <a:schemeClr val="dk1"/>
          </a:effectRef>
          <a:fontRef idx="minor">
            <a:schemeClr val="dk1"/>
          </a:fontRef>
        </p:style>
        <p:txBody>
          <a:bodyPr/>
          <a:lstStyle/>
          <a:p>
            <a:pPr algn="ctr"/>
            <a:r>
              <a:rPr lang="en-US" sz="2400" b="1">
                <a:solidFill>
                  <a:srgbClr val="0033CC"/>
                </a:solidFill>
                <a:effectLst>
                  <a:outerShdw blurRad="38100" dist="38100" dir="2700000" algn="tl">
                    <a:srgbClr val="000000"/>
                  </a:outerShdw>
                </a:effectLst>
                <a:latin typeface="Times New Roman" pitchFamily="18" charset="0"/>
                <a:cs typeface="Times New Roman" pitchFamily="18" charset="0"/>
              </a:rPr>
              <a:t>Mĩ thực hiện chiến lược “Chiến tranh đặc biệt” ở Việt Nam trong hoàn cảnh nào?</a:t>
            </a:r>
          </a:p>
        </p:txBody>
      </p:sp>
      <p:sp>
        <p:nvSpPr>
          <p:cNvPr id="38930" name="Text Box 18"/>
          <p:cNvSpPr txBox="1">
            <a:spLocks noChangeArrowheads="1"/>
          </p:cNvSpPr>
          <p:nvPr/>
        </p:nvSpPr>
        <p:spPr bwMode="auto">
          <a:xfrm>
            <a:off x="4965020" y="776061"/>
            <a:ext cx="4211637" cy="533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Khoảng</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thập</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kỉ</a:t>
            </a:r>
            <a:r>
              <a:rPr lang="en-US" sz="2200" b="1" i="1" dirty="0">
                <a:solidFill>
                  <a:srgbClr val="0033CC"/>
                </a:solidFill>
                <a:latin typeface="Times New Roman" pitchFamily="18" charset="0"/>
                <a:cs typeface="Times New Roman" pitchFamily="18" charset="0"/>
              </a:rPr>
              <a:t> 60 </a:t>
            </a:r>
            <a:r>
              <a:rPr lang="en-US" sz="2200" b="1" i="1" dirty="0" err="1">
                <a:solidFill>
                  <a:srgbClr val="0033CC"/>
                </a:solidFill>
                <a:latin typeface="Times New Roman" pitchFamily="18" charset="0"/>
                <a:cs typeface="Times New Roman" pitchFamily="18" charset="0"/>
              </a:rPr>
              <a:t>của</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thế</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kỉ</a:t>
            </a:r>
            <a:r>
              <a:rPr lang="en-US" sz="2200" b="1" i="1" dirty="0">
                <a:solidFill>
                  <a:srgbClr val="0033CC"/>
                </a:solidFill>
                <a:latin typeface="Times New Roman" pitchFamily="18" charset="0"/>
                <a:cs typeface="Times New Roman" pitchFamily="18" charset="0"/>
              </a:rPr>
              <a:t> XX, </a:t>
            </a:r>
            <a:r>
              <a:rPr lang="en-US" sz="2200" b="1" i="1" dirty="0" err="1">
                <a:solidFill>
                  <a:srgbClr val="0033CC"/>
                </a:solidFill>
                <a:latin typeface="Times New Roman" pitchFamily="18" charset="0"/>
                <a:cs typeface="Times New Roman" pitchFamily="18" charset="0"/>
              </a:rPr>
              <a:t>phong</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trào</a:t>
            </a:r>
            <a:r>
              <a:rPr lang="en-US" sz="2200" b="1" i="1" dirty="0">
                <a:solidFill>
                  <a:srgbClr val="0033CC"/>
                </a:solidFill>
                <a:latin typeface="Times New Roman" pitchFamily="18" charset="0"/>
                <a:cs typeface="Times New Roman" pitchFamily="18" charset="0"/>
              </a:rPr>
              <a:t> GPDT </a:t>
            </a:r>
            <a:r>
              <a:rPr lang="en-US" sz="2200" b="1" i="1" dirty="0" err="1">
                <a:solidFill>
                  <a:srgbClr val="0033CC"/>
                </a:solidFill>
                <a:latin typeface="Times New Roman" pitchFamily="18" charset="0"/>
                <a:cs typeface="Times New Roman" pitchFamily="18" charset="0"/>
              </a:rPr>
              <a:t>trên</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thế</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giới</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phát</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triển</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mạnh</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đe</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doạ</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hệ</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thống</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thuộc</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địa</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của</a:t>
            </a:r>
            <a:r>
              <a:rPr lang="en-US" sz="2200" b="1" i="1" dirty="0">
                <a:solidFill>
                  <a:srgbClr val="0033CC"/>
                </a:solidFill>
                <a:latin typeface="Times New Roman" pitchFamily="18" charset="0"/>
                <a:cs typeface="Times New Roman" pitchFamily="18" charset="0"/>
              </a:rPr>
              <a:t> CNĐQ.</a:t>
            </a:r>
          </a:p>
          <a:p>
            <a:pPr algn="just">
              <a:spcBef>
                <a:spcPct val="50000"/>
              </a:spcBef>
            </a:pP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Mĩ</a:t>
            </a:r>
            <a:r>
              <a:rPr lang="en-US" sz="2200" b="1" i="1" dirty="0">
                <a:solidFill>
                  <a:srgbClr val="0033CC"/>
                </a:solidFill>
                <a:latin typeface="Times New Roman" pitchFamily="18" charset="0"/>
                <a:cs typeface="Times New Roman" pitchFamily="18" charset="0"/>
              </a:rPr>
              <a:t> – </a:t>
            </a:r>
            <a:r>
              <a:rPr lang="en-US" sz="2200" b="1" i="1" dirty="0" err="1">
                <a:solidFill>
                  <a:srgbClr val="0033CC"/>
                </a:solidFill>
                <a:latin typeface="Times New Roman" pitchFamily="18" charset="0"/>
                <a:cs typeface="Times New Roman" pitchFamily="18" charset="0"/>
              </a:rPr>
              <a:t>Diệm</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thất</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bại</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trong</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phong</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trào</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Đồng</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khởi</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của</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nhân</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dân</a:t>
            </a:r>
            <a:r>
              <a:rPr lang="en-US" sz="2200" b="1" i="1" dirty="0">
                <a:solidFill>
                  <a:srgbClr val="0033CC"/>
                </a:solidFill>
                <a:latin typeface="Times New Roman" pitchFamily="18" charset="0"/>
                <a:cs typeface="Times New Roman" pitchFamily="18" charset="0"/>
              </a:rPr>
              <a:t> ta.</a:t>
            </a:r>
          </a:p>
          <a:p>
            <a:pPr algn="just">
              <a:spcBef>
                <a:spcPct val="50000"/>
              </a:spcBef>
            </a:pP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Cách</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mạng</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miền</a:t>
            </a:r>
            <a:r>
              <a:rPr lang="en-US" sz="2200" b="1" i="1" dirty="0">
                <a:solidFill>
                  <a:srgbClr val="0033CC"/>
                </a:solidFill>
                <a:latin typeface="Times New Roman" pitchFamily="18" charset="0"/>
                <a:cs typeface="Times New Roman" pitchFamily="18" charset="0"/>
              </a:rPr>
              <a:t> Nam </a:t>
            </a:r>
            <a:r>
              <a:rPr lang="en-US" sz="2200" b="1" i="1" dirty="0" err="1">
                <a:solidFill>
                  <a:srgbClr val="0033CC"/>
                </a:solidFill>
                <a:latin typeface="Times New Roman" pitchFamily="18" charset="0"/>
                <a:cs typeface="Times New Roman" pitchFamily="18" charset="0"/>
              </a:rPr>
              <a:t>chuyển</a:t>
            </a:r>
            <a:r>
              <a:rPr lang="en-US" sz="2200" b="1" i="1" dirty="0">
                <a:solidFill>
                  <a:srgbClr val="0033CC"/>
                </a:solidFill>
                <a:latin typeface="Times New Roman" pitchFamily="18" charset="0"/>
                <a:cs typeface="Times New Roman" pitchFamily="18" charset="0"/>
              </a:rPr>
              <a:t> sang </a:t>
            </a:r>
            <a:r>
              <a:rPr lang="en-US" sz="2200" b="1" i="1" dirty="0" err="1">
                <a:solidFill>
                  <a:srgbClr val="0033CC"/>
                </a:solidFill>
                <a:latin typeface="Times New Roman" pitchFamily="18" charset="0"/>
                <a:cs typeface="Times New Roman" pitchFamily="18" charset="0"/>
              </a:rPr>
              <a:t>thế</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chủ</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động</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trên</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chiến</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trường</a:t>
            </a:r>
            <a:r>
              <a:rPr lang="en-US" sz="2200" b="1" i="1" dirty="0">
                <a:solidFill>
                  <a:srgbClr val="0033CC"/>
                </a:solidFill>
                <a:latin typeface="Times New Roman" pitchFamily="18" charset="0"/>
                <a:cs typeface="Times New Roman" pitchFamily="18" charset="0"/>
              </a:rPr>
              <a:t>.</a:t>
            </a:r>
          </a:p>
          <a:p>
            <a:pPr algn="just">
              <a:spcBef>
                <a:spcPct val="50000"/>
              </a:spcBef>
            </a:pPr>
            <a:r>
              <a:rPr lang="en-US" sz="2200" b="1" i="1" dirty="0">
                <a:solidFill>
                  <a:srgbClr val="0033CC"/>
                </a:solidFill>
                <a:latin typeface="Times New Roman" pitchFamily="18" charset="0"/>
                <a:cs typeface="Times New Roman" pitchFamily="18" charset="0"/>
              </a:rPr>
              <a:t>- Ken – </a:t>
            </a:r>
            <a:r>
              <a:rPr lang="en-US" sz="2200" b="1" i="1" dirty="0" err="1">
                <a:solidFill>
                  <a:srgbClr val="0033CC"/>
                </a:solidFill>
                <a:latin typeface="Times New Roman" pitchFamily="18" charset="0"/>
                <a:cs typeface="Times New Roman" pitchFamily="18" charset="0"/>
              </a:rPr>
              <a:t>nơ</a:t>
            </a:r>
            <a:r>
              <a:rPr lang="en-US" sz="2200" b="1" i="1" dirty="0">
                <a:solidFill>
                  <a:srgbClr val="0033CC"/>
                </a:solidFill>
                <a:latin typeface="Times New Roman" pitchFamily="18" charset="0"/>
                <a:cs typeface="Times New Roman" pitchFamily="18" charset="0"/>
              </a:rPr>
              <a:t> – </a:t>
            </a:r>
            <a:r>
              <a:rPr lang="en-US" sz="2200" b="1" i="1" dirty="0" err="1">
                <a:solidFill>
                  <a:srgbClr val="0033CC"/>
                </a:solidFill>
                <a:latin typeface="Times New Roman" pitchFamily="18" charset="0"/>
                <a:cs typeface="Times New Roman" pitchFamily="18" charset="0"/>
              </a:rPr>
              <a:t>đi</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lên</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làm</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tổng</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thống</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Mĩ</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đề</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ra</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chiến</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lược</a:t>
            </a:r>
            <a:r>
              <a:rPr lang="en-US" sz="2200" b="1" i="1" dirty="0">
                <a:solidFill>
                  <a:srgbClr val="0033CC"/>
                </a:solidFill>
                <a:latin typeface="Times New Roman" pitchFamily="18" charset="0"/>
                <a:cs typeface="Times New Roman" pitchFamily="18" charset="0"/>
              </a:rPr>
              <a:t> </a:t>
            </a:r>
            <a:r>
              <a:rPr lang="en-US" sz="2200" b="1" i="1" dirty="0" smtClean="0">
                <a:solidFill>
                  <a:srgbClr val="0033CC"/>
                </a:solidFill>
                <a:latin typeface="Times New Roman" pitchFamily="18" charset="0"/>
                <a:cs typeface="Times New Roman" pitchFamily="18" charset="0"/>
              </a:rPr>
              <a:t>“</a:t>
            </a:r>
            <a:r>
              <a:rPr lang="en-US" sz="2200" b="1" i="1" dirty="0" err="1" smtClean="0">
                <a:solidFill>
                  <a:srgbClr val="0033CC"/>
                </a:solidFill>
                <a:latin typeface="Times New Roman" pitchFamily="18" charset="0"/>
                <a:cs typeface="Times New Roman" pitchFamily="18" charset="0"/>
              </a:rPr>
              <a:t>chiến</a:t>
            </a:r>
            <a:r>
              <a:rPr lang="en-US" sz="2200" b="1" i="1" dirty="0" smtClean="0">
                <a:solidFill>
                  <a:srgbClr val="0033CC"/>
                </a:solidFill>
                <a:latin typeface="Times New Roman" pitchFamily="18" charset="0"/>
                <a:cs typeface="Times New Roman" pitchFamily="18" charset="0"/>
              </a:rPr>
              <a:t> </a:t>
            </a:r>
            <a:r>
              <a:rPr lang="en-US" sz="2200" b="1" i="1" dirty="0" err="1" smtClean="0">
                <a:solidFill>
                  <a:srgbClr val="0033CC"/>
                </a:solidFill>
                <a:latin typeface="Times New Roman" pitchFamily="18" charset="0"/>
                <a:cs typeface="Times New Roman" pitchFamily="18" charset="0"/>
              </a:rPr>
              <a:t>tranh</a:t>
            </a:r>
            <a:r>
              <a:rPr lang="en-US" sz="2200" b="1" i="1" dirty="0" smtClean="0">
                <a:solidFill>
                  <a:srgbClr val="0033CC"/>
                </a:solidFill>
                <a:latin typeface="Times New Roman" pitchFamily="18" charset="0"/>
                <a:cs typeface="Times New Roman" pitchFamily="18" charset="0"/>
              </a:rPr>
              <a:t> </a:t>
            </a:r>
            <a:r>
              <a:rPr lang="en-US" sz="2200" b="1" i="1" dirty="0" err="1" smtClean="0">
                <a:solidFill>
                  <a:srgbClr val="0033CC"/>
                </a:solidFill>
                <a:latin typeface="Times New Roman" pitchFamily="18" charset="0"/>
                <a:cs typeface="Times New Roman" pitchFamily="18" charset="0"/>
              </a:rPr>
              <a:t>đặc</a:t>
            </a:r>
            <a:r>
              <a:rPr lang="en-US" sz="2200" b="1" i="1" dirty="0" smtClean="0">
                <a:solidFill>
                  <a:srgbClr val="0033CC"/>
                </a:solidFill>
                <a:latin typeface="Times New Roman" pitchFamily="18" charset="0"/>
                <a:cs typeface="Times New Roman" pitchFamily="18" charset="0"/>
              </a:rPr>
              <a:t> </a:t>
            </a:r>
            <a:r>
              <a:rPr lang="en-US" sz="2200" b="1" i="1" dirty="0" err="1" smtClean="0">
                <a:solidFill>
                  <a:srgbClr val="0033CC"/>
                </a:solidFill>
                <a:latin typeface="Times New Roman" pitchFamily="18" charset="0"/>
                <a:cs typeface="Times New Roman" pitchFamily="18" charset="0"/>
              </a:rPr>
              <a:t>biệt</a:t>
            </a:r>
            <a:r>
              <a:rPr lang="en-US" sz="2200" b="1" i="1" dirty="0" smtClean="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và</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chọn</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miền</a:t>
            </a:r>
            <a:r>
              <a:rPr lang="en-US" sz="2200" b="1" i="1" dirty="0">
                <a:solidFill>
                  <a:srgbClr val="0033CC"/>
                </a:solidFill>
                <a:latin typeface="Times New Roman" pitchFamily="18" charset="0"/>
                <a:cs typeface="Times New Roman" pitchFamily="18" charset="0"/>
              </a:rPr>
              <a:t> Nam </a:t>
            </a:r>
            <a:r>
              <a:rPr lang="en-US" sz="2200" b="1" i="1" dirty="0" err="1">
                <a:solidFill>
                  <a:srgbClr val="0033CC"/>
                </a:solidFill>
                <a:latin typeface="Times New Roman" pitchFamily="18" charset="0"/>
                <a:cs typeface="Times New Roman" pitchFamily="18" charset="0"/>
              </a:rPr>
              <a:t>Việt</a:t>
            </a:r>
            <a:r>
              <a:rPr lang="en-US" sz="2200" b="1" i="1" dirty="0">
                <a:solidFill>
                  <a:srgbClr val="0033CC"/>
                </a:solidFill>
                <a:latin typeface="Times New Roman" pitchFamily="18" charset="0"/>
                <a:cs typeface="Times New Roman" pitchFamily="18" charset="0"/>
              </a:rPr>
              <a:t> Nam </a:t>
            </a:r>
            <a:r>
              <a:rPr lang="en-US" sz="2200" b="1" i="1" dirty="0" err="1">
                <a:solidFill>
                  <a:srgbClr val="0033CC"/>
                </a:solidFill>
                <a:latin typeface="Times New Roman" pitchFamily="18" charset="0"/>
                <a:cs typeface="Times New Roman" pitchFamily="18" charset="0"/>
              </a:rPr>
              <a:t>làm</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thí</a:t>
            </a:r>
            <a:r>
              <a:rPr lang="en-US" sz="2200" b="1" i="1" dirty="0">
                <a:solidFill>
                  <a:srgbClr val="0033CC"/>
                </a:solidFill>
                <a:latin typeface="Times New Roman" pitchFamily="18" charset="0"/>
                <a:cs typeface="Times New Roman" pitchFamily="18" charset="0"/>
              </a:rPr>
              <a:t> </a:t>
            </a:r>
            <a:r>
              <a:rPr lang="en-US" sz="2200" b="1" i="1" dirty="0" err="1">
                <a:solidFill>
                  <a:srgbClr val="0033CC"/>
                </a:solidFill>
                <a:latin typeface="Times New Roman" pitchFamily="18" charset="0"/>
                <a:cs typeface="Times New Roman" pitchFamily="18" charset="0"/>
              </a:rPr>
              <a:t>điểm</a:t>
            </a:r>
            <a:r>
              <a:rPr lang="en-US" sz="2200" b="1" i="1" dirty="0">
                <a:solidFill>
                  <a:srgbClr val="0033CC"/>
                </a:solidFill>
                <a:latin typeface="Times New Roman" pitchFamily="18" charset="0"/>
                <a:cs typeface="Times New Roman" pitchFamily="18" charset="0"/>
              </a:rPr>
              <a:t>.</a:t>
            </a:r>
          </a:p>
        </p:txBody>
      </p:sp>
      <p:sp>
        <p:nvSpPr>
          <p:cNvPr id="38936" name="Text Box 24"/>
          <p:cNvSpPr txBox="1">
            <a:spLocks noChangeArrowheads="1"/>
          </p:cNvSpPr>
          <p:nvPr/>
        </p:nvSpPr>
        <p:spPr bwMode="auto">
          <a:xfrm>
            <a:off x="0" y="692150"/>
            <a:ext cx="5003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a:effectLst>
                  <a:outerShdw blurRad="38100" dist="38100" dir="2700000" algn="tl">
                    <a:srgbClr val="C0C0C0"/>
                  </a:outerShdw>
                </a:effectLst>
                <a:latin typeface="Times New Roman" pitchFamily="18" charset="0"/>
                <a:cs typeface="Times New Roman" pitchFamily="18" charset="0"/>
              </a:rPr>
              <a:t>V. </a:t>
            </a:r>
            <a:r>
              <a:rPr lang="en-US" sz="2200" b="1" u="sng">
                <a:effectLst>
                  <a:outerShdw blurRad="38100" dist="38100" dir="2700000" algn="tl">
                    <a:srgbClr val="C0C0C0"/>
                  </a:outerShdw>
                </a:effectLst>
                <a:latin typeface="Times New Roman" pitchFamily="18" charset="0"/>
                <a:cs typeface="Times New Roman" pitchFamily="18" charset="0"/>
              </a:rPr>
              <a:t>Nhân dân miền Nam chiến đấu chống chiến lược “Chiến tranh đặc biệt” của Mĩ (1961 – 1965)</a:t>
            </a:r>
          </a:p>
        </p:txBody>
      </p:sp>
    </p:spTree>
    <p:extLst>
      <p:ext uri="{BB962C8B-B14F-4D97-AF65-F5344CB8AC3E}">
        <p14:creationId xmlns:p14="http://schemas.microsoft.com/office/powerpoint/2010/main" val="1466686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36"/>
                                        </p:tgtEl>
                                        <p:attrNameLst>
                                          <p:attrName>style.visibility</p:attrName>
                                        </p:attrNameLst>
                                      </p:cBhvr>
                                      <p:to>
                                        <p:strVal val="visible"/>
                                      </p:to>
                                    </p:set>
                                    <p:animEffect transition="in" filter="blinds(horizontal)">
                                      <p:cBhvr>
                                        <p:cTn id="7" dur="500"/>
                                        <p:tgtEl>
                                          <p:spTgt spid="389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8923"/>
                                        </p:tgtEl>
                                        <p:attrNameLst>
                                          <p:attrName>style.visibility</p:attrName>
                                        </p:attrNameLst>
                                      </p:cBhvr>
                                      <p:to>
                                        <p:strVal val="visible"/>
                                      </p:to>
                                    </p:set>
                                    <p:animEffect transition="in" filter="box(in)">
                                      <p:cBhvr>
                                        <p:cTn id="12" dur="500"/>
                                        <p:tgtEl>
                                          <p:spTgt spid="389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926"/>
                                        </p:tgtEl>
                                        <p:attrNameLst>
                                          <p:attrName>style.visibility</p:attrName>
                                        </p:attrNameLst>
                                      </p:cBhvr>
                                      <p:to>
                                        <p:strVal val="visible"/>
                                      </p:to>
                                    </p:set>
                                    <p:animEffect transition="in" filter="blinds(horizontal)">
                                      <p:cBhvr>
                                        <p:cTn id="17" dur="500"/>
                                        <p:tgtEl>
                                          <p:spTgt spid="389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38926"/>
                                        </p:tgtEl>
                                      </p:cBhvr>
                                    </p:animEffect>
                                    <p:set>
                                      <p:cBhvr>
                                        <p:cTn id="22" dur="1" fill="hold">
                                          <p:stCondLst>
                                            <p:cond delay="499"/>
                                          </p:stCondLst>
                                        </p:cTn>
                                        <p:tgtEl>
                                          <p:spTgt spid="38926"/>
                                        </p:tgtEl>
                                        <p:attrNameLst>
                                          <p:attrName>style.visibility</p:attrName>
                                        </p:attrNameLst>
                                      </p:cBhvr>
                                      <p:to>
                                        <p:strVal val="hidden"/>
                                      </p:to>
                                    </p:set>
                                  </p:childTnLst>
                                </p:cTn>
                              </p:par>
                              <p:par>
                                <p:cTn id="23" presetID="4" presetClass="entr" presetSubtype="16" fill="hold" grpId="0" nodeType="withEffect">
                                  <p:stCondLst>
                                    <p:cond delay="0"/>
                                  </p:stCondLst>
                                  <p:childTnLst>
                                    <p:set>
                                      <p:cBhvr>
                                        <p:cTn id="24" dur="1" fill="hold">
                                          <p:stCondLst>
                                            <p:cond delay="0"/>
                                          </p:stCondLst>
                                        </p:cTn>
                                        <p:tgtEl>
                                          <p:spTgt spid="38930"/>
                                        </p:tgtEl>
                                        <p:attrNameLst>
                                          <p:attrName>style.visibility</p:attrName>
                                        </p:attrNameLst>
                                      </p:cBhvr>
                                      <p:to>
                                        <p:strVal val="visible"/>
                                      </p:to>
                                    </p:set>
                                    <p:animEffect transition="in" filter="box(in)">
                                      <p:cBhvr>
                                        <p:cTn id="25" dur="500"/>
                                        <p:tgtEl>
                                          <p:spTgt spid="38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p:bldP spid="38926" grpId="0" animBg="1"/>
      <p:bldP spid="38926" grpId="1" animBg="1"/>
      <p:bldP spid="38930" grpId="0"/>
      <p:bldP spid="389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Pha ap chien lu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1750"/>
          </a:xfrm>
          <a:prstGeom prst="rect">
            <a:avLst/>
          </a:prstGeom>
          <a:noFill/>
          <a:extLst>
            <a:ext uri="{909E8E84-426E-40DD-AFC4-6F175D3DCCD1}">
              <a14:hiddenFill xmlns:a14="http://schemas.microsoft.com/office/drawing/2010/main">
                <a:solidFill>
                  <a:srgbClr val="FFFFFF"/>
                </a:solidFill>
              </a14:hiddenFill>
            </a:ext>
          </a:extLst>
        </p:spPr>
      </p:pic>
      <p:sp>
        <p:nvSpPr>
          <p:cNvPr id="55301" name="Text Box 5"/>
          <p:cNvSpPr txBox="1">
            <a:spLocks noChangeArrowheads="1"/>
          </p:cNvSpPr>
          <p:nvPr/>
        </p:nvSpPr>
        <p:spPr bwMode="auto">
          <a:xfrm>
            <a:off x="0" y="6381750"/>
            <a:ext cx="9144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200" b="1">
                <a:solidFill>
                  <a:srgbClr val="FF0000"/>
                </a:solidFill>
              </a:rPr>
              <a:t>Nhân dân phá “ấp chiến lược”</a:t>
            </a:r>
          </a:p>
        </p:txBody>
      </p:sp>
    </p:spTree>
    <p:extLst>
      <p:ext uri="{BB962C8B-B14F-4D97-AF65-F5344CB8AC3E}">
        <p14:creationId xmlns:p14="http://schemas.microsoft.com/office/powerpoint/2010/main" val="686419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 name="Picture 3"/>
          <p:cNvPicPr/>
          <p:nvPr/>
        </p:nvPicPr>
        <p:blipFill>
          <a:blip r:embed="rId2"/>
          <a:stretch>
            <a:fillRect/>
          </a:stretch>
        </p:blipFill>
        <p:spPr>
          <a:xfrm>
            <a:off x="107640" y="144000"/>
            <a:ext cx="6980040" cy="6664680"/>
          </a:xfrm>
          <a:prstGeom prst="rect">
            <a:avLst/>
          </a:prstGeom>
          <a:ln>
            <a:noFill/>
          </a:ln>
        </p:spPr>
      </p:pic>
      <p:sp>
        <p:nvSpPr>
          <p:cNvPr id="309" name="CustomShape 1"/>
          <p:cNvSpPr/>
          <p:nvPr/>
        </p:nvSpPr>
        <p:spPr>
          <a:xfrm>
            <a:off x="7308360" y="401760"/>
            <a:ext cx="1686960" cy="6485040"/>
          </a:xfrm>
          <a:prstGeom prst="rect">
            <a:avLst/>
          </a:prstGeom>
          <a:noFill/>
          <a:ln>
            <a:noFill/>
          </a:ln>
        </p:spPr>
        <p:txBody>
          <a:bodyPr lIns="90000" tIns="45000" rIns="90000" bIns="45000"/>
          <a:lstStyle/>
          <a:p>
            <a:pPr>
              <a:lnSpc>
                <a:spcPct val="100000"/>
              </a:lnSpc>
            </a:pPr>
            <a:r>
              <a:rPr lang="vi-VN" sz="2800" b="1" i="1">
                <a:solidFill>
                  <a:srgbClr val="000000"/>
                </a:solidFill>
                <a:latin typeface="Cambria"/>
              </a:rPr>
              <a:t>Người dân quyết liệt “1 tấc không đi, 1 ly không rời”</a:t>
            </a:r>
            <a:endParaRPr/>
          </a:p>
          <a:p>
            <a:pPr>
              <a:lnSpc>
                <a:spcPct val="100000"/>
              </a:lnSpc>
            </a:pPr>
            <a:r>
              <a:rPr lang="vi-VN" sz="2800" b="1" i="1">
                <a:solidFill>
                  <a:srgbClr val="000000"/>
                </a:solidFill>
                <a:latin typeface="Cambria"/>
              </a:rPr>
              <a:t> chống chính sách dồn dân lập ấp chiến lược 1962</a:t>
            </a:r>
            <a:endParaRPr/>
          </a:p>
        </p:txBody>
      </p:sp>
    </p:spTree>
    <p:extLst>
      <p:ext uri="{BB962C8B-B14F-4D97-AF65-F5344CB8AC3E}">
        <p14:creationId xmlns:p14="http://schemas.microsoft.com/office/powerpoint/2010/main" val="65977025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Line 5"/>
          <p:cNvSpPr>
            <a:spLocks noChangeShapeType="1"/>
          </p:cNvSpPr>
          <p:nvPr/>
        </p:nvSpPr>
        <p:spPr bwMode="auto">
          <a:xfrm>
            <a:off x="0" y="742950"/>
            <a:ext cx="9144000"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6" name="Line 6"/>
          <p:cNvSpPr>
            <a:spLocks noChangeShapeType="1"/>
          </p:cNvSpPr>
          <p:nvPr/>
        </p:nvSpPr>
        <p:spPr bwMode="auto">
          <a:xfrm>
            <a:off x="4932363" y="765175"/>
            <a:ext cx="0" cy="6092825"/>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8" name="Text Box 8"/>
          <p:cNvSpPr txBox="1">
            <a:spLocks noChangeArrowheads="1"/>
          </p:cNvSpPr>
          <p:nvPr/>
        </p:nvSpPr>
        <p:spPr bwMode="auto">
          <a:xfrm>
            <a:off x="0" y="1628775"/>
            <a:ext cx="500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i="1">
                <a:solidFill>
                  <a:srgbClr val="FF0000"/>
                </a:solidFill>
                <a:effectLst>
                  <a:outerShdw blurRad="38100" dist="38100" dir="2700000" algn="tl">
                    <a:srgbClr val="C0C0C0"/>
                  </a:outerShdw>
                </a:effectLst>
              </a:rPr>
              <a:t>   1. </a:t>
            </a:r>
            <a:r>
              <a:rPr lang="en-US" sz="2000" b="1" i="1" u="sng">
                <a:solidFill>
                  <a:srgbClr val="FF0000"/>
                </a:solidFill>
                <a:effectLst>
                  <a:outerShdw blurRad="38100" dist="38100" dir="2700000" algn="tl">
                    <a:srgbClr val="C0C0C0"/>
                  </a:outerShdw>
                </a:effectLst>
              </a:rPr>
              <a:t>Chiến lược “Chiến tranh đặc biệt” của Mĩ ở miền Nam</a:t>
            </a:r>
          </a:p>
        </p:txBody>
      </p:sp>
      <p:sp>
        <p:nvSpPr>
          <p:cNvPr id="56329" name="AutoShape 9"/>
          <p:cNvSpPr>
            <a:spLocks noChangeArrowheads="1"/>
          </p:cNvSpPr>
          <p:nvPr/>
        </p:nvSpPr>
        <p:spPr bwMode="auto">
          <a:xfrm>
            <a:off x="5003800" y="692150"/>
            <a:ext cx="4140200" cy="3384550"/>
          </a:xfrm>
          <a:prstGeom prst="cloudCallout">
            <a:avLst>
              <a:gd name="adj1" fmla="val -47125"/>
              <a:gd name="adj2" fmla="val 127861"/>
            </a:avLst>
          </a:prstGeom>
          <a:solidFill>
            <a:srgbClr val="C0C0C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2600" b="1">
                <a:solidFill>
                  <a:srgbClr val="0033CC"/>
                </a:solidFill>
                <a:effectLst>
                  <a:outerShdw blurRad="38100" dist="38100" dir="2700000" algn="tl">
                    <a:srgbClr val="000000"/>
                  </a:outerShdw>
                </a:effectLst>
              </a:rPr>
              <a:t>Trên mặt trận quân sự quân và dân ta đã dành được thắng lợi quan trọng nào?</a:t>
            </a:r>
          </a:p>
        </p:txBody>
      </p:sp>
      <p:sp>
        <p:nvSpPr>
          <p:cNvPr id="56330" name="Text Box 10"/>
          <p:cNvSpPr txBox="1">
            <a:spLocks noChangeArrowheads="1"/>
          </p:cNvSpPr>
          <p:nvPr/>
        </p:nvSpPr>
        <p:spPr bwMode="auto">
          <a:xfrm>
            <a:off x="0" y="692150"/>
            <a:ext cx="500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a:effectLst>
                  <a:outerShdw blurRad="38100" dist="38100" dir="2700000" algn="tl">
                    <a:srgbClr val="C0C0C0"/>
                  </a:outerShdw>
                </a:effectLst>
              </a:rPr>
              <a:t>V. Nhân dân miền Nam chiến đấu chống c</a:t>
            </a:r>
            <a:r>
              <a:rPr lang="en-US" sz="2000" b="1" u="sng">
                <a:effectLst>
                  <a:outerShdw blurRad="38100" dist="38100" dir="2700000" algn="tl">
                    <a:srgbClr val="C0C0C0"/>
                  </a:outerShdw>
                </a:effectLst>
              </a:rPr>
              <a:t>hiến lược “Chiến tranh đặc biệt” của Mĩ (1961 – 1965)</a:t>
            </a:r>
          </a:p>
        </p:txBody>
      </p:sp>
      <p:sp>
        <p:nvSpPr>
          <p:cNvPr id="56331" name="Text Box 11"/>
          <p:cNvSpPr txBox="1">
            <a:spLocks noChangeArrowheads="1"/>
          </p:cNvSpPr>
          <p:nvPr/>
        </p:nvSpPr>
        <p:spPr bwMode="auto">
          <a:xfrm>
            <a:off x="0" y="2276475"/>
            <a:ext cx="500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i="1">
                <a:solidFill>
                  <a:srgbClr val="FF0000"/>
                </a:solidFill>
                <a:effectLst>
                  <a:outerShdw blurRad="38100" dist="38100" dir="2700000" algn="tl">
                    <a:srgbClr val="C0C0C0"/>
                  </a:outerShdw>
                </a:effectLst>
              </a:rPr>
              <a:t>   2. </a:t>
            </a:r>
            <a:r>
              <a:rPr lang="en-US" sz="2200" b="1" i="1" u="sng">
                <a:solidFill>
                  <a:srgbClr val="FF0000"/>
                </a:solidFill>
                <a:effectLst>
                  <a:outerShdw blurRad="38100" dist="38100" dir="2700000" algn="tl">
                    <a:srgbClr val="C0C0C0"/>
                  </a:outerShdw>
                </a:effectLst>
              </a:rPr>
              <a:t>Chiến đấu chống chiến lược “Chiến tranh đặc biệt” của Mĩ</a:t>
            </a:r>
          </a:p>
        </p:txBody>
      </p:sp>
      <p:sp>
        <p:nvSpPr>
          <p:cNvPr id="56332" name="Rectangle 12"/>
          <p:cNvSpPr>
            <a:spLocks noChangeArrowheads="1"/>
          </p:cNvSpPr>
          <p:nvPr/>
        </p:nvSpPr>
        <p:spPr bwMode="auto">
          <a:xfrm>
            <a:off x="0" y="2954338"/>
            <a:ext cx="49323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200" b="1" i="1">
                <a:solidFill>
                  <a:srgbClr val="0033CC"/>
                </a:solidFill>
                <a:effectLst>
                  <a:outerShdw blurRad="38100" dist="38100" dir="2700000" algn="tl">
                    <a:srgbClr val="C0C0C0"/>
                  </a:outerShdw>
                </a:effectLst>
              </a:rPr>
              <a:t>- Ta và địch đấu tranh giằng co giữa lập và phá “ấp chiến lược”. </a:t>
            </a:r>
          </a:p>
        </p:txBody>
      </p:sp>
      <p:sp>
        <p:nvSpPr>
          <p:cNvPr id="56333" name="Text Box 13"/>
          <p:cNvSpPr txBox="1">
            <a:spLocks noChangeArrowheads="1"/>
          </p:cNvSpPr>
          <p:nvPr/>
        </p:nvSpPr>
        <p:spPr bwMode="auto">
          <a:xfrm>
            <a:off x="0" y="3644900"/>
            <a:ext cx="49323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i="1">
                <a:solidFill>
                  <a:srgbClr val="0033CC"/>
                </a:solidFill>
              </a:rPr>
              <a:t>- Ngày 2 – 1 – 1963 ta dành thắng lợi vang dội ở trận Ấp Bắc (Mĩ Tho)</a:t>
            </a:r>
          </a:p>
        </p:txBody>
      </p:sp>
      <p:sp>
        <p:nvSpPr>
          <p:cNvPr id="56334" name="AutoShape 14"/>
          <p:cNvSpPr>
            <a:spLocks noChangeArrowheads="1"/>
          </p:cNvSpPr>
          <p:nvPr/>
        </p:nvSpPr>
        <p:spPr bwMode="auto">
          <a:xfrm>
            <a:off x="5003800" y="836613"/>
            <a:ext cx="4140200" cy="4537075"/>
          </a:xfrm>
          <a:prstGeom prst="cloudCallout">
            <a:avLst>
              <a:gd name="adj1" fmla="val -47125"/>
              <a:gd name="adj2" fmla="val 82681"/>
            </a:avLst>
          </a:prstGeom>
          <a:ln>
            <a:headEnd/>
            <a:tailEnd/>
          </a:ln>
        </p:spPr>
        <p:style>
          <a:lnRef idx="2">
            <a:schemeClr val="dk1"/>
          </a:lnRef>
          <a:fillRef idx="1">
            <a:schemeClr val="lt1"/>
          </a:fillRef>
          <a:effectRef idx="0">
            <a:schemeClr val="dk1"/>
          </a:effectRef>
          <a:fontRef idx="minor">
            <a:schemeClr val="dk1"/>
          </a:fontRef>
        </p:style>
        <p:txBody>
          <a:bodyPr/>
          <a:lstStyle/>
          <a:p>
            <a:pPr algn="just"/>
            <a:r>
              <a:rPr lang="en-US" sz="2600" b="1">
                <a:solidFill>
                  <a:srgbClr val="0033CC"/>
                </a:solidFill>
                <a:effectLst>
                  <a:outerShdw blurRad="38100" dist="38100" dir="2700000" algn="tl">
                    <a:srgbClr val="000000"/>
                  </a:outerShdw>
                </a:effectLst>
              </a:rPr>
              <a:t>Em hãy nêu một số phong trào tiêu biểu trong phong trào đấu tranh chính trị của quân và dân ta?</a:t>
            </a:r>
          </a:p>
        </p:txBody>
      </p:sp>
      <p:sp>
        <p:nvSpPr>
          <p:cNvPr id="56335" name="Text Box 15"/>
          <p:cNvSpPr txBox="1">
            <a:spLocks noChangeArrowheads="1"/>
          </p:cNvSpPr>
          <p:nvPr/>
        </p:nvSpPr>
        <p:spPr bwMode="auto">
          <a:xfrm>
            <a:off x="4932363" y="692150"/>
            <a:ext cx="4211637" cy="294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a:t>- 8/5/1963 biểu tình của tăng ni, Phật tử Huế.</a:t>
            </a:r>
          </a:p>
          <a:p>
            <a:pPr algn="just">
              <a:spcBef>
                <a:spcPct val="50000"/>
              </a:spcBef>
            </a:pPr>
            <a:r>
              <a:rPr lang="en-US" sz="2200" b="1"/>
              <a:t>- 11/6/1963 Hoà thượng Thích Quảng Đức tự thiêu.</a:t>
            </a:r>
          </a:p>
          <a:p>
            <a:pPr algn="just">
              <a:spcBef>
                <a:spcPct val="50000"/>
              </a:spcBef>
            </a:pPr>
            <a:r>
              <a:rPr lang="en-US" sz="2200" b="1"/>
              <a:t>- 16/6/1963 quần chúng Sài Gòn biểu tình.</a:t>
            </a:r>
          </a:p>
          <a:p>
            <a:pPr algn="just">
              <a:spcBef>
                <a:spcPct val="50000"/>
              </a:spcBef>
            </a:pPr>
            <a:endParaRPr lang="en-US" sz="2200" b="1"/>
          </a:p>
        </p:txBody>
      </p:sp>
    </p:spTree>
    <p:extLst>
      <p:ext uri="{BB962C8B-B14F-4D97-AF65-F5344CB8AC3E}">
        <p14:creationId xmlns:p14="http://schemas.microsoft.com/office/powerpoint/2010/main" val="1094098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blinds(horizontal)">
                                      <p:cBhvr>
                                        <p:cTn id="7" dur="500"/>
                                        <p:tgtEl>
                                          <p:spTgt spid="563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6329"/>
                                        </p:tgtEl>
                                      </p:cBhvr>
                                    </p:animEffect>
                                    <p:set>
                                      <p:cBhvr>
                                        <p:cTn id="12" dur="1" fill="hold">
                                          <p:stCondLst>
                                            <p:cond delay="499"/>
                                          </p:stCondLst>
                                        </p:cTn>
                                        <p:tgtEl>
                                          <p:spTgt spid="5632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56333"/>
                                        </p:tgtEl>
                                        <p:attrNameLst>
                                          <p:attrName>style.visibility</p:attrName>
                                        </p:attrNameLst>
                                      </p:cBhvr>
                                      <p:to>
                                        <p:strVal val="visible"/>
                                      </p:to>
                                    </p:set>
                                    <p:anim calcmode="discrete" valueType="clr">
                                      <p:cBhvr override="childStyle">
                                        <p:cTn id="17" dur="80"/>
                                        <p:tgtEl>
                                          <p:spTgt spid="5633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6333"/>
                                        </p:tgtEl>
                                        <p:attrNameLst>
                                          <p:attrName>fillcolor</p:attrName>
                                        </p:attrNameLst>
                                      </p:cBhvr>
                                      <p:tavLst>
                                        <p:tav tm="0">
                                          <p:val>
                                            <p:clrVal>
                                              <a:schemeClr val="accent2"/>
                                            </p:clrVal>
                                          </p:val>
                                        </p:tav>
                                        <p:tav tm="50000">
                                          <p:val>
                                            <p:clrVal>
                                              <a:schemeClr val="hlink"/>
                                            </p:clrVal>
                                          </p:val>
                                        </p:tav>
                                      </p:tavLst>
                                    </p:anim>
                                    <p:set>
                                      <p:cBhvr>
                                        <p:cTn id="19" dur="80"/>
                                        <p:tgtEl>
                                          <p:spTgt spid="56333"/>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6334"/>
                                        </p:tgtEl>
                                        <p:attrNameLst>
                                          <p:attrName>style.visibility</p:attrName>
                                        </p:attrNameLst>
                                      </p:cBhvr>
                                      <p:to>
                                        <p:strVal val="visible"/>
                                      </p:to>
                                    </p:set>
                                    <p:animEffect transition="in" filter="blinds(horizontal)">
                                      <p:cBhvr>
                                        <p:cTn id="24" dur="500"/>
                                        <p:tgtEl>
                                          <p:spTgt spid="5633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xit" presetSubtype="10" fill="hold" grpId="1" nodeType="clickEffect">
                                  <p:stCondLst>
                                    <p:cond delay="0"/>
                                  </p:stCondLst>
                                  <p:childTnLst>
                                    <p:animEffect transition="out" filter="blinds(horizontal)">
                                      <p:cBhvr>
                                        <p:cTn id="28" dur="500"/>
                                        <p:tgtEl>
                                          <p:spTgt spid="56334"/>
                                        </p:tgtEl>
                                      </p:cBhvr>
                                    </p:animEffect>
                                    <p:set>
                                      <p:cBhvr>
                                        <p:cTn id="29" dur="1" fill="hold">
                                          <p:stCondLst>
                                            <p:cond delay="499"/>
                                          </p:stCondLst>
                                        </p:cTn>
                                        <p:tgtEl>
                                          <p:spTgt spid="56334"/>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56335"/>
                                        </p:tgtEl>
                                        <p:attrNameLst>
                                          <p:attrName>style.visibility</p:attrName>
                                        </p:attrNameLst>
                                      </p:cBhvr>
                                      <p:to>
                                        <p:strVal val="visible"/>
                                      </p:to>
                                    </p:set>
                                    <p:animEffect transition="in" filter="box(in)">
                                      <p:cBhvr>
                                        <p:cTn id="34" dur="500"/>
                                        <p:tgtEl>
                                          <p:spTgt spid="56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animBg="1"/>
      <p:bldP spid="56329" grpId="1" animBg="1"/>
      <p:bldP spid="56333" grpId="0"/>
      <p:bldP spid="56334" grpId="0" animBg="1"/>
      <p:bldP spid="56334" grpId="1" animBg="1"/>
      <p:bldP spid="563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Line 5"/>
          <p:cNvSpPr>
            <a:spLocks noChangeShapeType="1"/>
          </p:cNvSpPr>
          <p:nvPr/>
        </p:nvSpPr>
        <p:spPr bwMode="auto">
          <a:xfrm>
            <a:off x="0" y="742950"/>
            <a:ext cx="9144000"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0" name="Line 6"/>
          <p:cNvSpPr>
            <a:spLocks noChangeShapeType="1"/>
          </p:cNvSpPr>
          <p:nvPr/>
        </p:nvSpPr>
        <p:spPr bwMode="auto">
          <a:xfrm>
            <a:off x="4932363" y="765175"/>
            <a:ext cx="0" cy="6092825"/>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2" name="Text Box 8"/>
          <p:cNvSpPr txBox="1">
            <a:spLocks noChangeArrowheads="1"/>
          </p:cNvSpPr>
          <p:nvPr/>
        </p:nvSpPr>
        <p:spPr bwMode="auto">
          <a:xfrm>
            <a:off x="0" y="1628775"/>
            <a:ext cx="500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i="1">
                <a:solidFill>
                  <a:srgbClr val="FF0000"/>
                </a:solidFill>
                <a:effectLst>
                  <a:outerShdw blurRad="38100" dist="38100" dir="2700000" algn="tl">
                    <a:srgbClr val="C0C0C0"/>
                  </a:outerShdw>
                </a:effectLst>
              </a:rPr>
              <a:t>   1. </a:t>
            </a:r>
            <a:r>
              <a:rPr lang="en-US" sz="2000" b="1" i="1" u="sng">
                <a:solidFill>
                  <a:srgbClr val="FF0000"/>
                </a:solidFill>
                <a:effectLst>
                  <a:outerShdw blurRad="38100" dist="38100" dir="2700000" algn="tl">
                    <a:srgbClr val="C0C0C0"/>
                  </a:outerShdw>
                </a:effectLst>
              </a:rPr>
              <a:t>Chiến lược “Chiến tranh đặc biệt” của Mĩ ở miền Nam</a:t>
            </a:r>
          </a:p>
        </p:txBody>
      </p:sp>
      <p:sp>
        <p:nvSpPr>
          <p:cNvPr id="57353" name="AutoShape 9"/>
          <p:cNvSpPr>
            <a:spLocks noChangeArrowheads="1"/>
          </p:cNvSpPr>
          <p:nvPr/>
        </p:nvSpPr>
        <p:spPr bwMode="auto">
          <a:xfrm>
            <a:off x="5003800" y="692150"/>
            <a:ext cx="4140200" cy="4032250"/>
          </a:xfrm>
          <a:prstGeom prst="cloudCallout">
            <a:avLst>
              <a:gd name="adj1" fmla="val -47125"/>
              <a:gd name="adj2" fmla="val 99292"/>
            </a:avLst>
          </a:prstGeom>
          <a:solidFill>
            <a:srgbClr val="C0C0C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2600" b="1">
                <a:solidFill>
                  <a:srgbClr val="0033CC"/>
                </a:solidFill>
                <a:effectLst>
                  <a:outerShdw blurRad="38100" dist="38100" dir="2700000" algn="tl">
                    <a:srgbClr val="000000"/>
                  </a:outerShdw>
                </a:effectLst>
              </a:rPr>
              <a:t>Trước phong trào đấu tranh của các tăng ni, Phật tử và nhân dân ta,  thì chế độ Mĩ – Diệm như thế nào?</a:t>
            </a:r>
          </a:p>
        </p:txBody>
      </p:sp>
      <p:sp>
        <p:nvSpPr>
          <p:cNvPr id="57354" name="Text Box 10"/>
          <p:cNvSpPr txBox="1">
            <a:spLocks noChangeArrowheads="1"/>
          </p:cNvSpPr>
          <p:nvPr/>
        </p:nvSpPr>
        <p:spPr bwMode="auto">
          <a:xfrm>
            <a:off x="0" y="692150"/>
            <a:ext cx="500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a:effectLst>
                  <a:outerShdw blurRad="38100" dist="38100" dir="2700000" algn="tl">
                    <a:srgbClr val="C0C0C0"/>
                  </a:outerShdw>
                </a:effectLst>
              </a:rPr>
              <a:t>V. Nhân dân miền Nam chiến đấu chống c</a:t>
            </a:r>
            <a:r>
              <a:rPr lang="en-US" sz="2000" b="1" u="sng">
                <a:effectLst>
                  <a:outerShdw blurRad="38100" dist="38100" dir="2700000" algn="tl">
                    <a:srgbClr val="C0C0C0"/>
                  </a:outerShdw>
                </a:effectLst>
              </a:rPr>
              <a:t>hiến lược “Chiến tranh đặc biệt” của Mĩ (1961 – 1965)</a:t>
            </a:r>
          </a:p>
        </p:txBody>
      </p:sp>
      <p:sp>
        <p:nvSpPr>
          <p:cNvPr id="57355" name="Text Box 11"/>
          <p:cNvSpPr txBox="1">
            <a:spLocks noChangeArrowheads="1"/>
          </p:cNvSpPr>
          <p:nvPr/>
        </p:nvSpPr>
        <p:spPr bwMode="auto">
          <a:xfrm>
            <a:off x="0" y="2276475"/>
            <a:ext cx="500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i="1">
                <a:solidFill>
                  <a:srgbClr val="FF0000"/>
                </a:solidFill>
                <a:effectLst>
                  <a:outerShdw blurRad="38100" dist="38100" dir="2700000" algn="tl">
                    <a:srgbClr val="C0C0C0"/>
                  </a:outerShdw>
                </a:effectLst>
              </a:rPr>
              <a:t>   2. </a:t>
            </a:r>
            <a:r>
              <a:rPr lang="en-US" sz="2200" b="1" i="1" u="sng">
                <a:solidFill>
                  <a:srgbClr val="FF0000"/>
                </a:solidFill>
                <a:effectLst>
                  <a:outerShdw blurRad="38100" dist="38100" dir="2700000" algn="tl">
                    <a:srgbClr val="C0C0C0"/>
                  </a:outerShdw>
                </a:effectLst>
              </a:rPr>
              <a:t>Chiến đấu chống chiến lược “Chiến tranh đặc biệt” của Mĩ</a:t>
            </a:r>
          </a:p>
        </p:txBody>
      </p:sp>
      <p:sp>
        <p:nvSpPr>
          <p:cNvPr id="57356" name="Rectangle 12"/>
          <p:cNvSpPr>
            <a:spLocks noChangeArrowheads="1"/>
          </p:cNvSpPr>
          <p:nvPr/>
        </p:nvSpPr>
        <p:spPr bwMode="auto">
          <a:xfrm>
            <a:off x="0" y="2924175"/>
            <a:ext cx="49323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000" b="1" i="1">
                <a:solidFill>
                  <a:srgbClr val="0033CC"/>
                </a:solidFill>
                <a:effectLst>
                  <a:outerShdw blurRad="38100" dist="38100" dir="2700000" algn="tl">
                    <a:srgbClr val="C0C0C0"/>
                  </a:outerShdw>
                </a:effectLst>
              </a:rPr>
              <a:t>- Ta và địch đấu tranh giằng co giữa lập và phá “ấp chiến lược”. </a:t>
            </a:r>
          </a:p>
        </p:txBody>
      </p:sp>
      <p:sp>
        <p:nvSpPr>
          <p:cNvPr id="57357" name="Text Box 13"/>
          <p:cNvSpPr txBox="1">
            <a:spLocks noChangeArrowheads="1"/>
          </p:cNvSpPr>
          <p:nvPr/>
        </p:nvSpPr>
        <p:spPr bwMode="auto">
          <a:xfrm>
            <a:off x="0" y="3573463"/>
            <a:ext cx="49323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i="1">
                <a:solidFill>
                  <a:srgbClr val="0033CC"/>
                </a:solidFill>
              </a:rPr>
              <a:t>- Ngày 2 – 1 – 1963 ta dành thắng lợi vang dội ở trận Ấp Bắc (Mĩ Tho)</a:t>
            </a:r>
          </a:p>
        </p:txBody>
      </p:sp>
      <p:sp>
        <p:nvSpPr>
          <p:cNvPr id="57360" name="Text Box 16"/>
          <p:cNvSpPr txBox="1">
            <a:spLocks noChangeArrowheads="1"/>
          </p:cNvSpPr>
          <p:nvPr/>
        </p:nvSpPr>
        <p:spPr bwMode="auto">
          <a:xfrm>
            <a:off x="0" y="4221163"/>
            <a:ext cx="493236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i="1">
                <a:solidFill>
                  <a:srgbClr val="0033CC"/>
                </a:solidFill>
              </a:rPr>
              <a:t>- Các phong trào đấu tranh chính trị của tăng ni, Phật tử và nhân dân … buộc Mĩ phải làm đảo chính lật đổ chính quyền Diệm – Nhu (1/11/1963)</a:t>
            </a:r>
          </a:p>
        </p:txBody>
      </p:sp>
      <p:sp>
        <p:nvSpPr>
          <p:cNvPr id="57361" name="AutoShape 17"/>
          <p:cNvSpPr>
            <a:spLocks noChangeArrowheads="1"/>
          </p:cNvSpPr>
          <p:nvPr/>
        </p:nvSpPr>
        <p:spPr bwMode="auto">
          <a:xfrm>
            <a:off x="5003800" y="765175"/>
            <a:ext cx="4140200" cy="4032250"/>
          </a:xfrm>
          <a:prstGeom prst="cloudCallout">
            <a:avLst>
              <a:gd name="adj1" fmla="val -47125"/>
              <a:gd name="adj2" fmla="val 99292"/>
            </a:avLst>
          </a:prstGeom>
          <a:ln>
            <a:headEnd/>
            <a:tailEnd/>
          </a:ln>
        </p:spPr>
        <p:style>
          <a:lnRef idx="2">
            <a:schemeClr val="accent1"/>
          </a:lnRef>
          <a:fillRef idx="1">
            <a:schemeClr val="lt1"/>
          </a:fillRef>
          <a:effectRef idx="0">
            <a:schemeClr val="accent1"/>
          </a:effectRef>
          <a:fontRef idx="minor">
            <a:schemeClr val="dk1"/>
          </a:fontRef>
        </p:style>
        <p:txBody>
          <a:bodyPr/>
          <a:lstStyle/>
          <a:p>
            <a:pPr algn="just"/>
            <a:r>
              <a:rPr lang="en-US" sz="2600" b="1" dirty="0" err="1">
                <a:solidFill>
                  <a:srgbClr val="0033CC"/>
                </a:solidFill>
                <a:effectLst>
                  <a:outerShdw blurRad="38100" dist="38100" dir="2700000" algn="tl">
                    <a:srgbClr val="000000"/>
                  </a:outerShdw>
                </a:effectLst>
              </a:rPr>
              <a:t>Ngoài</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những</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phong</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trào</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trên</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lực</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lượng</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quân</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giải</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phóng</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còn</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dành</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thắng</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lợi</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trên</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những</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mặt</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trận</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nào</a:t>
            </a:r>
            <a:r>
              <a:rPr lang="en-US" sz="2600" b="1" dirty="0">
                <a:solidFill>
                  <a:srgbClr val="0033CC"/>
                </a:solidFill>
                <a:effectLst>
                  <a:outerShdw blurRad="38100" dist="38100" dir="2700000" algn="tl">
                    <a:srgbClr val="000000"/>
                  </a:outerShdw>
                </a:effectLst>
              </a:rPr>
              <a:t>?</a:t>
            </a:r>
          </a:p>
        </p:txBody>
      </p:sp>
      <p:sp>
        <p:nvSpPr>
          <p:cNvPr id="57363" name="Text Box 19"/>
          <p:cNvSpPr txBox="1">
            <a:spLocks noChangeArrowheads="1"/>
          </p:cNvSpPr>
          <p:nvPr/>
        </p:nvSpPr>
        <p:spPr bwMode="auto">
          <a:xfrm>
            <a:off x="0" y="5445125"/>
            <a:ext cx="493236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i="1">
                <a:solidFill>
                  <a:srgbClr val="0033CC"/>
                </a:solidFill>
              </a:rPr>
              <a:t>- Chiến thắng Bình Giã (Bà Rịa), Ba Gia (Quảng Ngãi), Đồng Xoài (Biên Hoà), … trong Đông – Xuân (1964 – 1965)</a:t>
            </a:r>
          </a:p>
        </p:txBody>
      </p:sp>
    </p:spTree>
    <p:extLst>
      <p:ext uri="{BB962C8B-B14F-4D97-AF65-F5344CB8AC3E}">
        <p14:creationId xmlns:p14="http://schemas.microsoft.com/office/powerpoint/2010/main" val="3166501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53"/>
                                        </p:tgtEl>
                                        <p:attrNameLst>
                                          <p:attrName>style.visibility</p:attrName>
                                        </p:attrNameLst>
                                      </p:cBhvr>
                                      <p:to>
                                        <p:strVal val="visible"/>
                                      </p:to>
                                    </p:set>
                                    <p:animEffect transition="in" filter="blinds(horizontal)">
                                      <p:cBhvr>
                                        <p:cTn id="7" dur="500"/>
                                        <p:tgtEl>
                                          <p:spTgt spid="573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7353"/>
                                        </p:tgtEl>
                                      </p:cBhvr>
                                    </p:animEffect>
                                    <p:set>
                                      <p:cBhvr>
                                        <p:cTn id="12" dur="1" fill="hold">
                                          <p:stCondLst>
                                            <p:cond delay="499"/>
                                          </p:stCondLst>
                                        </p:cTn>
                                        <p:tgtEl>
                                          <p:spTgt spid="5735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57360"/>
                                        </p:tgtEl>
                                        <p:attrNameLst>
                                          <p:attrName>style.visibility</p:attrName>
                                        </p:attrNameLst>
                                      </p:cBhvr>
                                      <p:to>
                                        <p:strVal val="visible"/>
                                      </p:to>
                                    </p:set>
                                    <p:anim calcmode="discrete" valueType="clr">
                                      <p:cBhvr override="childStyle">
                                        <p:cTn id="17" dur="80"/>
                                        <p:tgtEl>
                                          <p:spTgt spid="5736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7360"/>
                                        </p:tgtEl>
                                        <p:attrNameLst>
                                          <p:attrName>fillcolor</p:attrName>
                                        </p:attrNameLst>
                                      </p:cBhvr>
                                      <p:tavLst>
                                        <p:tav tm="0">
                                          <p:val>
                                            <p:clrVal>
                                              <a:schemeClr val="accent2"/>
                                            </p:clrVal>
                                          </p:val>
                                        </p:tav>
                                        <p:tav tm="50000">
                                          <p:val>
                                            <p:clrVal>
                                              <a:schemeClr val="hlink"/>
                                            </p:clrVal>
                                          </p:val>
                                        </p:tav>
                                      </p:tavLst>
                                    </p:anim>
                                    <p:set>
                                      <p:cBhvr>
                                        <p:cTn id="19" dur="80"/>
                                        <p:tgtEl>
                                          <p:spTgt spid="57360"/>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7361"/>
                                        </p:tgtEl>
                                        <p:attrNameLst>
                                          <p:attrName>style.visibility</p:attrName>
                                        </p:attrNameLst>
                                      </p:cBhvr>
                                      <p:to>
                                        <p:strVal val="visible"/>
                                      </p:to>
                                    </p:set>
                                    <p:animEffect transition="in" filter="blinds(horizontal)">
                                      <p:cBhvr>
                                        <p:cTn id="24" dur="500"/>
                                        <p:tgtEl>
                                          <p:spTgt spid="5736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xit" presetSubtype="10" fill="hold" grpId="1" nodeType="clickEffect">
                                  <p:stCondLst>
                                    <p:cond delay="0"/>
                                  </p:stCondLst>
                                  <p:childTnLst>
                                    <p:animEffect transition="out" filter="blinds(horizontal)">
                                      <p:cBhvr>
                                        <p:cTn id="28" dur="500"/>
                                        <p:tgtEl>
                                          <p:spTgt spid="57361"/>
                                        </p:tgtEl>
                                      </p:cBhvr>
                                    </p:animEffect>
                                    <p:set>
                                      <p:cBhvr>
                                        <p:cTn id="29" dur="1" fill="hold">
                                          <p:stCondLst>
                                            <p:cond delay="499"/>
                                          </p:stCondLst>
                                        </p:cTn>
                                        <p:tgtEl>
                                          <p:spTgt spid="57361"/>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57363"/>
                                        </p:tgtEl>
                                        <p:attrNameLst>
                                          <p:attrName>style.visibility</p:attrName>
                                        </p:attrNameLst>
                                      </p:cBhvr>
                                      <p:to>
                                        <p:strVal val="visible"/>
                                      </p:to>
                                    </p:set>
                                    <p:anim calcmode="discrete" valueType="clr">
                                      <p:cBhvr override="childStyle">
                                        <p:cTn id="34" dur="80"/>
                                        <p:tgtEl>
                                          <p:spTgt spid="57363"/>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57363"/>
                                        </p:tgtEl>
                                        <p:attrNameLst>
                                          <p:attrName>fillcolor</p:attrName>
                                        </p:attrNameLst>
                                      </p:cBhvr>
                                      <p:tavLst>
                                        <p:tav tm="0">
                                          <p:val>
                                            <p:clrVal>
                                              <a:schemeClr val="accent2"/>
                                            </p:clrVal>
                                          </p:val>
                                        </p:tav>
                                        <p:tav tm="50000">
                                          <p:val>
                                            <p:clrVal>
                                              <a:schemeClr val="hlink"/>
                                            </p:clrVal>
                                          </p:val>
                                        </p:tav>
                                      </p:tavLst>
                                    </p:anim>
                                    <p:set>
                                      <p:cBhvr>
                                        <p:cTn id="36" dur="80"/>
                                        <p:tgtEl>
                                          <p:spTgt spid="573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3" grpId="0" animBg="1"/>
      <p:bldP spid="57353" grpId="1" animBg="1"/>
      <p:bldP spid="57360" grpId="0"/>
      <p:bldP spid="57361" grpId="0" animBg="1"/>
      <p:bldP spid="57361" grpId="1" animBg="1"/>
      <p:bldP spid="573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 name="Picture 1"/>
          <p:cNvPicPr/>
          <p:nvPr/>
        </p:nvPicPr>
        <p:blipFill>
          <a:blip r:embed="rId2"/>
          <a:stretch>
            <a:fillRect/>
          </a:stretch>
        </p:blipFill>
        <p:spPr>
          <a:xfrm>
            <a:off x="72000" y="1340640"/>
            <a:ext cx="9072000" cy="5517360"/>
          </a:xfrm>
          <a:prstGeom prst="rect">
            <a:avLst/>
          </a:prstGeom>
          <a:ln>
            <a:noFill/>
          </a:ln>
        </p:spPr>
      </p:pic>
      <p:graphicFrame>
        <p:nvGraphicFramePr>
          <p:cNvPr id="338" name="Table 1"/>
          <p:cNvGraphicFramePr/>
          <p:nvPr/>
        </p:nvGraphicFramePr>
        <p:xfrm>
          <a:off x="107640" y="0"/>
          <a:ext cx="9031680" cy="1371600"/>
        </p:xfrm>
        <a:graphic>
          <a:graphicData uri="http://schemas.openxmlformats.org/drawingml/2006/table">
            <a:tbl>
              <a:tblPr/>
              <a:tblGrid>
                <a:gridCol w="9031680"/>
              </a:tblGrid>
              <a:tr h="1366920">
                <a:tc>
                  <a:txBody>
                    <a:bodyPr/>
                    <a:lstStyle/>
                    <a:p>
                      <a:pPr>
                        <a:lnSpc>
                          <a:spcPct val="100000"/>
                        </a:lnSpc>
                      </a:pPr>
                      <a:r>
                        <a:rPr lang="vi-VN" sz="2800" b="1">
                          <a:solidFill>
                            <a:srgbClr val="000000"/>
                          </a:solidFill>
                          <a:latin typeface="Cambria"/>
                        </a:rPr>
                        <a:t>Thượng toạ Thích Quảng Đức tự thiêu trên đường Lê Văn Duyệt</a:t>
                      </a:r>
                      <a:r>
                        <a:rPr lang="vi-VN" sz="2800" b="1" i="1">
                          <a:solidFill>
                            <a:srgbClr val="000000"/>
                          </a:solidFill>
                          <a:latin typeface="Times New Roman"/>
                        </a:rPr>
                        <a:t> sáng 11/6/1963  để phản đối Chính quyền Ngô Đình Diệm đàn áp Phật Giáo</a:t>
                      </a:r>
                      <a:endParaRPr/>
                    </a:p>
                  </a:txBody>
                  <a:tcPr/>
                </a:tc>
              </a:tr>
            </a:tbl>
          </a:graphicData>
        </a:graphic>
      </p:graphicFrame>
    </p:spTree>
    <p:extLst>
      <p:ext uri="{BB962C8B-B14F-4D97-AF65-F5344CB8AC3E}">
        <p14:creationId xmlns:p14="http://schemas.microsoft.com/office/powerpoint/2010/main" val="37457491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 name="Picture 1"/>
          <p:cNvPicPr/>
          <p:nvPr/>
        </p:nvPicPr>
        <p:blipFill>
          <a:blip r:embed="rId2"/>
          <a:stretch>
            <a:fillRect/>
          </a:stretch>
        </p:blipFill>
        <p:spPr>
          <a:xfrm>
            <a:off x="107640" y="0"/>
            <a:ext cx="6476040" cy="6853320"/>
          </a:xfrm>
          <a:prstGeom prst="rect">
            <a:avLst/>
          </a:prstGeom>
          <a:ln>
            <a:noFill/>
          </a:ln>
        </p:spPr>
      </p:pic>
      <p:sp>
        <p:nvSpPr>
          <p:cNvPr id="340" name="CustomShape 1"/>
          <p:cNvSpPr/>
          <p:nvPr/>
        </p:nvSpPr>
        <p:spPr>
          <a:xfrm>
            <a:off x="6660360" y="764640"/>
            <a:ext cx="2371680" cy="3926520"/>
          </a:xfrm>
          <a:prstGeom prst="rect">
            <a:avLst/>
          </a:prstGeom>
          <a:noFill/>
          <a:ln>
            <a:noFill/>
          </a:ln>
        </p:spPr>
        <p:txBody>
          <a:bodyPr lIns="90000" tIns="45000" rIns="90000" bIns="45000"/>
          <a:lstStyle/>
          <a:p>
            <a:pPr>
              <a:lnSpc>
                <a:spcPct val="100000"/>
              </a:lnSpc>
            </a:pPr>
            <a:r>
              <a:rPr lang="vi-VN" sz="3600" b="1" i="1">
                <a:solidFill>
                  <a:srgbClr val="000000"/>
                </a:solidFill>
                <a:latin typeface="Cambria"/>
              </a:rPr>
              <a:t>Công nhân Sài Gòn tổng đình công, biểu tình chống Mỹ (21-09-1964)</a:t>
            </a:r>
            <a:endParaRPr/>
          </a:p>
        </p:txBody>
      </p:sp>
    </p:spTree>
    <p:extLst>
      <p:ext uri="{BB962C8B-B14F-4D97-AF65-F5344CB8AC3E}">
        <p14:creationId xmlns:p14="http://schemas.microsoft.com/office/powerpoint/2010/main" val="212052139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3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4" name="Text Box 6"/>
          <p:cNvSpPr txBox="1">
            <a:spLocks noChangeArrowheads="1"/>
          </p:cNvSpPr>
          <p:nvPr/>
        </p:nvSpPr>
        <p:spPr bwMode="auto">
          <a:xfrm>
            <a:off x="0" y="6308725"/>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effectLst>
                  <a:outerShdw blurRad="38100" dist="38100" dir="2700000" algn="tl">
                    <a:srgbClr val="C0C0C0"/>
                  </a:outerShdw>
                </a:effectLst>
              </a:rPr>
              <a:t>Hoà thượng Thích Quảng Đức tự thiêu</a:t>
            </a:r>
          </a:p>
        </p:txBody>
      </p:sp>
    </p:spTree>
    <p:extLst>
      <p:ext uri="{BB962C8B-B14F-4D97-AF65-F5344CB8AC3E}">
        <p14:creationId xmlns:p14="http://schemas.microsoft.com/office/powerpoint/2010/main" val="295253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vnw66may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29325"/>
          </a:xfrm>
          <a:prstGeom prst="rect">
            <a:avLst/>
          </a:prstGeom>
          <a:noFill/>
          <a:extLst>
            <a:ext uri="{909E8E84-426E-40DD-AFC4-6F175D3DCCD1}">
              <a14:hiddenFill xmlns:a14="http://schemas.microsoft.com/office/drawing/2010/main">
                <a:solidFill>
                  <a:srgbClr val="FFFFFF"/>
                </a:solidFill>
              </a14:hiddenFill>
            </a:ext>
          </a:extLst>
        </p:spPr>
      </p:pic>
      <p:sp>
        <p:nvSpPr>
          <p:cNvPr id="59397" name="Text Box 5"/>
          <p:cNvSpPr txBox="1">
            <a:spLocks noChangeArrowheads="1"/>
          </p:cNvSpPr>
          <p:nvPr/>
        </p:nvSpPr>
        <p:spPr bwMode="auto">
          <a:xfrm>
            <a:off x="0" y="616585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effectLst>
                  <a:outerShdw blurRad="38100" dist="38100" dir="2700000" algn="tl">
                    <a:srgbClr val="C0C0C0"/>
                  </a:outerShdw>
                </a:effectLst>
              </a:rPr>
              <a:t>Đấu tranh của tăng ni, Phật tử</a:t>
            </a:r>
          </a:p>
        </p:txBody>
      </p:sp>
    </p:spTree>
    <p:extLst>
      <p:ext uri="{BB962C8B-B14F-4D97-AF65-F5344CB8AC3E}">
        <p14:creationId xmlns:p14="http://schemas.microsoft.com/office/powerpoint/2010/main" val="619960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Line 6"/>
          <p:cNvSpPr>
            <a:spLocks noChangeShapeType="1"/>
          </p:cNvSpPr>
          <p:nvPr/>
        </p:nvSpPr>
        <p:spPr bwMode="auto">
          <a:xfrm>
            <a:off x="5364163" y="765175"/>
            <a:ext cx="0" cy="6092825"/>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4" name="Text Box 8"/>
          <p:cNvSpPr txBox="1">
            <a:spLocks noChangeArrowheads="1"/>
          </p:cNvSpPr>
          <p:nvPr/>
        </p:nvSpPr>
        <p:spPr bwMode="auto">
          <a:xfrm>
            <a:off x="0" y="1628775"/>
            <a:ext cx="500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i="1">
                <a:solidFill>
                  <a:srgbClr val="FF0000"/>
                </a:solidFill>
                <a:effectLst>
                  <a:outerShdw blurRad="38100" dist="38100" dir="2700000" algn="tl">
                    <a:srgbClr val="C0C0C0"/>
                  </a:outerShdw>
                </a:effectLst>
              </a:rPr>
              <a:t>   1. </a:t>
            </a:r>
            <a:r>
              <a:rPr lang="en-US" sz="2000" b="1" i="1" u="sng">
                <a:solidFill>
                  <a:srgbClr val="FF0000"/>
                </a:solidFill>
                <a:effectLst>
                  <a:outerShdw blurRad="38100" dist="38100" dir="2700000" algn="tl">
                    <a:srgbClr val="C0C0C0"/>
                  </a:outerShdw>
                </a:effectLst>
              </a:rPr>
              <a:t>Chiến lược “Chiến tranh đặc biệt” của Mĩ ở miền Nam</a:t>
            </a:r>
          </a:p>
        </p:txBody>
      </p:sp>
      <p:sp>
        <p:nvSpPr>
          <p:cNvPr id="60425" name="AutoShape 9"/>
          <p:cNvSpPr>
            <a:spLocks noChangeArrowheads="1"/>
          </p:cNvSpPr>
          <p:nvPr/>
        </p:nvSpPr>
        <p:spPr bwMode="auto">
          <a:xfrm>
            <a:off x="5435600" y="692150"/>
            <a:ext cx="3708400" cy="4681538"/>
          </a:xfrm>
          <a:prstGeom prst="cloudCallout">
            <a:avLst>
              <a:gd name="adj1" fmla="val -58435"/>
              <a:gd name="adj2" fmla="val 78588"/>
            </a:avLst>
          </a:prstGeom>
          <a:ln>
            <a:headEnd/>
            <a:tailEnd/>
          </a:ln>
        </p:spPr>
        <p:style>
          <a:lnRef idx="2">
            <a:schemeClr val="accent1"/>
          </a:lnRef>
          <a:fillRef idx="1">
            <a:schemeClr val="lt1"/>
          </a:fillRef>
          <a:effectRef idx="0">
            <a:schemeClr val="accent1"/>
          </a:effectRef>
          <a:fontRef idx="minor">
            <a:schemeClr val="dk1"/>
          </a:fontRef>
        </p:style>
        <p:txBody>
          <a:bodyPr/>
          <a:lstStyle/>
          <a:p>
            <a:pPr algn="just"/>
            <a:r>
              <a:rPr lang="en-US" sz="2200" b="1" dirty="0" err="1">
                <a:solidFill>
                  <a:srgbClr val="0033CC"/>
                </a:solidFill>
                <a:effectLst>
                  <a:outerShdw blurRad="38100" dist="38100" dir="2700000" algn="tl">
                    <a:srgbClr val="000000"/>
                  </a:outerShdw>
                </a:effectLst>
              </a:rPr>
              <a:t>Với</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những</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chiến</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thắng</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đó</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thì</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cuộc</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chiến</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đấu</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chống</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Chiến</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tranh</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đặc</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biệt</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của</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nhân</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dân</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miền</a:t>
            </a:r>
            <a:r>
              <a:rPr lang="en-US" sz="2200" b="1" dirty="0">
                <a:solidFill>
                  <a:srgbClr val="0033CC"/>
                </a:solidFill>
                <a:effectLst>
                  <a:outerShdw blurRad="38100" dist="38100" dir="2700000" algn="tl">
                    <a:srgbClr val="000000"/>
                  </a:outerShdw>
                </a:effectLst>
              </a:rPr>
              <a:t> Nam </a:t>
            </a:r>
            <a:r>
              <a:rPr lang="en-US" sz="2200" b="1" dirty="0" err="1">
                <a:solidFill>
                  <a:srgbClr val="0033CC"/>
                </a:solidFill>
                <a:effectLst>
                  <a:outerShdw blurRad="38100" dist="38100" dir="2700000" algn="tl">
                    <a:srgbClr val="000000"/>
                  </a:outerShdw>
                </a:effectLst>
              </a:rPr>
              <a:t>có</a:t>
            </a:r>
            <a:r>
              <a:rPr lang="en-US" sz="2200" b="1" dirty="0">
                <a:solidFill>
                  <a:srgbClr val="0033CC"/>
                </a:solidFill>
                <a:effectLst>
                  <a:outerShdw blurRad="38100" dist="38100" dir="2700000" algn="tl">
                    <a:srgbClr val="000000"/>
                  </a:outerShdw>
                </a:effectLst>
              </a:rPr>
              <a:t> ý </a:t>
            </a:r>
            <a:r>
              <a:rPr lang="en-US" sz="2200" b="1" dirty="0" err="1">
                <a:solidFill>
                  <a:srgbClr val="0033CC"/>
                </a:solidFill>
                <a:effectLst>
                  <a:outerShdw blurRad="38100" dist="38100" dir="2700000" algn="tl">
                    <a:srgbClr val="000000"/>
                  </a:outerShdw>
                </a:effectLst>
              </a:rPr>
              <a:t>nghĩa</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như</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thế</a:t>
            </a:r>
            <a:r>
              <a:rPr lang="en-US" sz="2200" b="1" dirty="0">
                <a:solidFill>
                  <a:srgbClr val="0033CC"/>
                </a:solidFill>
                <a:effectLst>
                  <a:outerShdw blurRad="38100" dist="38100" dir="2700000" algn="tl">
                    <a:srgbClr val="000000"/>
                  </a:outerShdw>
                </a:effectLst>
              </a:rPr>
              <a:t> </a:t>
            </a:r>
            <a:r>
              <a:rPr lang="en-US" sz="2200" b="1" dirty="0" err="1">
                <a:solidFill>
                  <a:srgbClr val="0033CC"/>
                </a:solidFill>
                <a:effectLst>
                  <a:outerShdw blurRad="38100" dist="38100" dir="2700000" algn="tl">
                    <a:srgbClr val="000000"/>
                  </a:outerShdw>
                </a:effectLst>
              </a:rPr>
              <a:t>nào</a:t>
            </a:r>
            <a:r>
              <a:rPr lang="en-US" sz="2200" b="1" dirty="0">
                <a:solidFill>
                  <a:srgbClr val="0033CC"/>
                </a:solidFill>
                <a:effectLst>
                  <a:outerShdw blurRad="38100" dist="38100" dir="2700000" algn="tl">
                    <a:srgbClr val="000000"/>
                  </a:outerShdw>
                </a:effectLst>
              </a:rPr>
              <a:t>?</a:t>
            </a:r>
          </a:p>
        </p:txBody>
      </p:sp>
      <p:sp>
        <p:nvSpPr>
          <p:cNvPr id="60426" name="Text Box 10"/>
          <p:cNvSpPr txBox="1">
            <a:spLocks noChangeArrowheads="1"/>
          </p:cNvSpPr>
          <p:nvPr/>
        </p:nvSpPr>
        <p:spPr bwMode="auto">
          <a:xfrm>
            <a:off x="0" y="692150"/>
            <a:ext cx="500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a:effectLst>
                  <a:outerShdw blurRad="38100" dist="38100" dir="2700000" algn="tl">
                    <a:srgbClr val="C0C0C0"/>
                  </a:outerShdw>
                </a:effectLst>
              </a:rPr>
              <a:t>V. Nhân dân miền Nam chiến đấu chống c</a:t>
            </a:r>
            <a:r>
              <a:rPr lang="en-US" sz="2000" b="1" u="sng">
                <a:effectLst>
                  <a:outerShdw blurRad="38100" dist="38100" dir="2700000" algn="tl">
                    <a:srgbClr val="C0C0C0"/>
                  </a:outerShdw>
                </a:effectLst>
              </a:rPr>
              <a:t>hiến lược “Chiến tranh đặc biệt” của Mĩ (1961 – 1965)</a:t>
            </a:r>
          </a:p>
        </p:txBody>
      </p:sp>
      <p:sp>
        <p:nvSpPr>
          <p:cNvPr id="60427" name="Text Box 11"/>
          <p:cNvSpPr txBox="1">
            <a:spLocks noChangeArrowheads="1"/>
          </p:cNvSpPr>
          <p:nvPr/>
        </p:nvSpPr>
        <p:spPr bwMode="auto">
          <a:xfrm>
            <a:off x="0" y="2276475"/>
            <a:ext cx="500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i="1">
                <a:solidFill>
                  <a:srgbClr val="FF0000"/>
                </a:solidFill>
                <a:effectLst>
                  <a:outerShdw blurRad="38100" dist="38100" dir="2700000" algn="tl">
                    <a:srgbClr val="C0C0C0"/>
                  </a:outerShdw>
                </a:effectLst>
              </a:rPr>
              <a:t>   2. </a:t>
            </a:r>
            <a:r>
              <a:rPr lang="en-US" sz="2200" b="1" i="1" u="sng">
                <a:solidFill>
                  <a:srgbClr val="FF0000"/>
                </a:solidFill>
                <a:effectLst>
                  <a:outerShdw blurRad="38100" dist="38100" dir="2700000" algn="tl">
                    <a:srgbClr val="C0C0C0"/>
                  </a:outerShdw>
                </a:effectLst>
              </a:rPr>
              <a:t>Chiến đấu chống chiến lược “Chiến tranh đặc biệt” của Mĩ</a:t>
            </a:r>
          </a:p>
        </p:txBody>
      </p:sp>
      <p:sp>
        <p:nvSpPr>
          <p:cNvPr id="60428" name="Rectangle 12"/>
          <p:cNvSpPr>
            <a:spLocks noChangeArrowheads="1"/>
          </p:cNvSpPr>
          <p:nvPr/>
        </p:nvSpPr>
        <p:spPr bwMode="auto">
          <a:xfrm>
            <a:off x="0" y="2924175"/>
            <a:ext cx="5364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000" b="1" i="1">
                <a:solidFill>
                  <a:srgbClr val="0033CC"/>
                </a:solidFill>
                <a:effectLst>
                  <a:outerShdw blurRad="38100" dist="38100" dir="2700000" algn="tl">
                    <a:srgbClr val="C0C0C0"/>
                  </a:outerShdw>
                </a:effectLst>
              </a:rPr>
              <a:t>- Ta và địch đấu tranh giằng co giữa lập và phá “ấp chiến lược”. </a:t>
            </a:r>
          </a:p>
        </p:txBody>
      </p:sp>
      <p:sp>
        <p:nvSpPr>
          <p:cNvPr id="60429" name="Text Box 13"/>
          <p:cNvSpPr txBox="1">
            <a:spLocks noChangeArrowheads="1"/>
          </p:cNvSpPr>
          <p:nvPr/>
        </p:nvSpPr>
        <p:spPr bwMode="auto">
          <a:xfrm>
            <a:off x="-107950" y="3500438"/>
            <a:ext cx="54721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i="1">
                <a:solidFill>
                  <a:srgbClr val="0033CC"/>
                </a:solidFill>
              </a:rPr>
              <a:t>- Ngày 2 – 1 – 1963 ta dành thắng lợi vang dội ở trận Ấp Bắc (Mĩ Tho)</a:t>
            </a:r>
          </a:p>
        </p:txBody>
      </p:sp>
      <p:sp>
        <p:nvSpPr>
          <p:cNvPr id="60430" name="Text Box 14"/>
          <p:cNvSpPr txBox="1">
            <a:spLocks noChangeArrowheads="1"/>
          </p:cNvSpPr>
          <p:nvPr/>
        </p:nvSpPr>
        <p:spPr bwMode="auto">
          <a:xfrm>
            <a:off x="0" y="4076700"/>
            <a:ext cx="536416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i="1">
                <a:solidFill>
                  <a:srgbClr val="0033CC"/>
                </a:solidFill>
              </a:rPr>
              <a:t>- Các phong trào đấu tranh chính trị của tăng ni, Phật tử và nhân dân … buộc Mĩ phải làm đảo chính lật đổ chính quyền Diệm – Nhu (1/11/1963)</a:t>
            </a:r>
          </a:p>
        </p:txBody>
      </p:sp>
      <p:sp>
        <p:nvSpPr>
          <p:cNvPr id="60432" name="Text Box 16"/>
          <p:cNvSpPr txBox="1">
            <a:spLocks noChangeArrowheads="1"/>
          </p:cNvSpPr>
          <p:nvPr/>
        </p:nvSpPr>
        <p:spPr bwMode="auto">
          <a:xfrm>
            <a:off x="0" y="5300663"/>
            <a:ext cx="53641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i="1">
                <a:solidFill>
                  <a:srgbClr val="0033CC"/>
                </a:solidFill>
              </a:rPr>
              <a:t>- Chiến thắng Bình Giã (Bà Rịa), Ba Gia (Quảng Ngãi), Đồng Xoài (Biên Hoà), … trong Đông – Xuân (1964 – 1965)</a:t>
            </a:r>
          </a:p>
        </p:txBody>
      </p:sp>
      <p:sp>
        <p:nvSpPr>
          <p:cNvPr id="60433" name="Text Box 17"/>
          <p:cNvSpPr txBox="1">
            <a:spLocks noChangeArrowheads="1"/>
          </p:cNvSpPr>
          <p:nvPr/>
        </p:nvSpPr>
        <p:spPr bwMode="auto">
          <a:xfrm>
            <a:off x="0" y="6237288"/>
            <a:ext cx="5364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1">
                <a:solidFill>
                  <a:srgbClr val="0033CC"/>
                </a:solidFill>
                <a:effectLst>
                  <a:outerShdw blurRad="38100" dist="38100" dir="2700000" algn="tl">
                    <a:srgbClr val="C0C0C0"/>
                  </a:outerShdw>
                </a:effectLst>
              </a:rPr>
              <a:t>=&gt; “Chiến tranh đặc biệt” của Mĩ bị phá sản</a:t>
            </a:r>
          </a:p>
        </p:txBody>
      </p:sp>
    </p:spTree>
    <p:extLst>
      <p:ext uri="{BB962C8B-B14F-4D97-AF65-F5344CB8AC3E}">
        <p14:creationId xmlns:p14="http://schemas.microsoft.com/office/powerpoint/2010/main" val="1501273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5"/>
                                        </p:tgtEl>
                                        <p:attrNameLst>
                                          <p:attrName>style.visibility</p:attrName>
                                        </p:attrNameLst>
                                      </p:cBhvr>
                                      <p:to>
                                        <p:strVal val="visible"/>
                                      </p:to>
                                    </p:set>
                                    <p:animEffect transition="in" filter="blinds(horizontal)">
                                      <p:cBhvr>
                                        <p:cTn id="7" dur="500"/>
                                        <p:tgtEl>
                                          <p:spTgt spid="604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0425"/>
                                        </p:tgtEl>
                                      </p:cBhvr>
                                    </p:animEffect>
                                    <p:set>
                                      <p:cBhvr>
                                        <p:cTn id="12" dur="1" fill="hold">
                                          <p:stCondLst>
                                            <p:cond delay="499"/>
                                          </p:stCondLst>
                                        </p:cTn>
                                        <p:tgtEl>
                                          <p:spTgt spid="6042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60433"/>
                                        </p:tgtEl>
                                        <p:attrNameLst>
                                          <p:attrName>style.visibility</p:attrName>
                                        </p:attrNameLst>
                                      </p:cBhvr>
                                      <p:to>
                                        <p:strVal val="visible"/>
                                      </p:to>
                                    </p:set>
                                    <p:anim calcmode="discrete" valueType="clr">
                                      <p:cBhvr override="childStyle">
                                        <p:cTn id="17" dur="80"/>
                                        <p:tgtEl>
                                          <p:spTgt spid="6043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0433"/>
                                        </p:tgtEl>
                                        <p:attrNameLst>
                                          <p:attrName>fillcolor</p:attrName>
                                        </p:attrNameLst>
                                      </p:cBhvr>
                                      <p:tavLst>
                                        <p:tav tm="0">
                                          <p:val>
                                            <p:clrVal>
                                              <a:schemeClr val="accent2"/>
                                            </p:clrVal>
                                          </p:val>
                                        </p:tav>
                                        <p:tav tm="50000">
                                          <p:val>
                                            <p:clrVal>
                                              <a:schemeClr val="hlink"/>
                                            </p:clrVal>
                                          </p:val>
                                        </p:tav>
                                      </p:tavLst>
                                    </p:anim>
                                    <p:set>
                                      <p:cBhvr>
                                        <p:cTn id="19" dur="80"/>
                                        <p:tgtEl>
                                          <p:spTgt spid="604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5" grpId="0" animBg="1"/>
      <p:bldP spid="60425" grpId="1" animBg="1"/>
      <p:bldP spid="604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23" name="Picture 3"/>
          <p:cNvPicPr/>
          <p:nvPr/>
        </p:nvPicPr>
        <p:blipFill>
          <a:blip r:embed="rId2"/>
          <a:stretch>
            <a:fillRect/>
          </a:stretch>
        </p:blipFill>
        <p:spPr>
          <a:xfrm>
            <a:off x="72000" y="116640"/>
            <a:ext cx="4639320" cy="3379680"/>
          </a:xfrm>
          <a:prstGeom prst="rect">
            <a:avLst/>
          </a:prstGeom>
          <a:ln>
            <a:noFill/>
          </a:ln>
        </p:spPr>
      </p:pic>
      <p:pic>
        <p:nvPicPr>
          <p:cNvPr id="324" name="Picture 4"/>
          <p:cNvPicPr/>
          <p:nvPr/>
        </p:nvPicPr>
        <p:blipFill>
          <a:blip r:embed="rId3"/>
          <a:stretch>
            <a:fillRect/>
          </a:stretch>
        </p:blipFill>
        <p:spPr>
          <a:xfrm>
            <a:off x="4694040" y="-21600"/>
            <a:ext cx="4410000" cy="3679200"/>
          </a:xfrm>
          <a:prstGeom prst="rect">
            <a:avLst/>
          </a:prstGeom>
          <a:ln>
            <a:noFill/>
          </a:ln>
        </p:spPr>
      </p:pic>
      <p:sp>
        <p:nvSpPr>
          <p:cNvPr id="325" name="CustomShape 1"/>
          <p:cNvSpPr/>
          <p:nvPr/>
        </p:nvSpPr>
        <p:spPr>
          <a:xfrm>
            <a:off x="72000" y="5141520"/>
            <a:ext cx="9031680" cy="1792440"/>
          </a:xfrm>
          <a:prstGeom prst="rect">
            <a:avLst/>
          </a:prstGeom>
          <a:noFill/>
          <a:ln w="28440">
            <a:solidFill>
              <a:srgbClr val="000000"/>
            </a:solidFill>
            <a:round/>
          </a:ln>
        </p:spPr>
        <p:txBody>
          <a:bodyPr lIns="90000" tIns="45000" rIns="90000" bIns="45000"/>
          <a:lstStyle/>
          <a:p>
            <a:pPr>
              <a:lnSpc>
                <a:spcPct val="100000"/>
              </a:lnSpc>
            </a:pPr>
            <a:r>
              <a:rPr lang="vi-VN" sz="2800" b="1">
                <a:solidFill>
                  <a:srgbClr val="000000"/>
                </a:solidFill>
                <a:latin typeface="Cambria"/>
              </a:rPr>
              <a:t>2-1-1963: </a:t>
            </a:r>
            <a:r>
              <a:rPr lang="vi-VN" sz="2800" b="1">
                <a:solidFill>
                  <a:srgbClr val="C00000"/>
                </a:solidFill>
                <a:latin typeface="Cambria"/>
              </a:rPr>
              <a:t>Chiến thắng Ấp Bắc </a:t>
            </a:r>
            <a:r>
              <a:rPr lang="vi-VN" sz="2800" b="1" i="1">
                <a:solidFill>
                  <a:srgbClr val="C00000"/>
                </a:solidFill>
                <a:latin typeface="Cambria"/>
              </a:rPr>
              <a:t>(xã Tân Phú, huyện Cai Lậy, tỉnh Tiền Giang)</a:t>
            </a:r>
            <a:r>
              <a:rPr lang="vi-VN" sz="2800" b="1">
                <a:solidFill>
                  <a:srgbClr val="000000"/>
                </a:solidFill>
                <a:latin typeface="Cambria"/>
              </a:rPr>
              <a:t>, đánh bại chiến thuật “trực thăng vận” và “thiết xa vận” của Mỹ - Ngụy.</a:t>
            </a:r>
            <a:r>
              <a:rPr lang="vi-VN" sz="2800" b="1">
                <a:solidFill>
                  <a:srgbClr val="000000"/>
                </a:solidFill>
                <a:latin typeface="Calibri"/>
              </a:rPr>
              <a:t> </a:t>
            </a:r>
            <a:r>
              <a:rPr lang="vi-VN" sz="2800" b="1">
                <a:solidFill>
                  <a:srgbClr val="000000"/>
                </a:solidFill>
                <a:latin typeface="Cambria"/>
              </a:rPr>
              <a:t>báo hiệu sự sụp đổ của chiến lược "Chiến tranh đặc biệt» của Mỹ.</a:t>
            </a:r>
            <a:endParaRPr/>
          </a:p>
        </p:txBody>
      </p:sp>
      <p:sp>
        <p:nvSpPr>
          <p:cNvPr id="326" name="CustomShape 2"/>
          <p:cNvSpPr/>
          <p:nvPr/>
        </p:nvSpPr>
        <p:spPr>
          <a:xfrm>
            <a:off x="539640" y="3357000"/>
            <a:ext cx="6116040" cy="1792440"/>
          </a:xfrm>
          <a:prstGeom prst="rect">
            <a:avLst/>
          </a:prstGeom>
          <a:noFill/>
          <a:ln>
            <a:noFill/>
          </a:ln>
        </p:spPr>
        <p:txBody>
          <a:bodyPr lIns="90000" tIns="45000" rIns="90000" bIns="45000"/>
          <a:lstStyle/>
          <a:p>
            <a:pPr>
              <a:lnSpc>
                <a:spcPct val="100000"/>
              </a:lnSpc>
            </a:pPr>
            <a:r>
              <a:rPr lang="vi-VN" sz="2800" b="1" i="1" dirty="0">
                <a:solidFill>
                  <a:srgbClr val="002060"/>
                </a:solidFill>
                <a:latin typeface="Cambria"/>
              </a:rPr>
              <a:t>"Bom rơi thì mặc bom rơi</a:t>
            </a:r>
            <a:endParaRPr dirty="0"/>
          </a:p>
          <a:p>
            <a:pPr>
              <a:lnSpc>
                <a:spcPct val="100000"/>
              </a:lnSpc>
            </a:pPr>
            <a:r>
              <a:rPr lang="vi-VN" sz="2800" b="1" i="1" dirty="0">
                <a:solidFill>
                  <a:srgbClr val="002060"/>
                </a:solidFill>
                <a:latin typeface="Cambria"/>
              </a:rPr>
              <a:t>Chị em Ấp Bắc vẫn khơi bếp hồng</a:t>
            </a:r>
            <a:endParaRPr dirty="0"/>
          </a:p>
          <a:p>
            <a:pPr>
              <a:lnSpc>
                <a:spcPct val="100000"/>
              </a:lnSpc>
            </a:pPr>
            <a:r>
              <a:rPr lang="vi-VN" sz="2800" b="1" i="1" dirty="0">
                <a:solidFill>
                  <a:srgbClr val="002060"/>
                </a:solidFill>
                <a:latin typeface="Cambria"/>
              </a:rPr>
              <a:t>Thổi nồi cơm dẻo thơm nồng</a:t>
            </a:r>
            <a:endParaRPr dirty="0"/>
          </a:p>
          <a:p>
            <a:pPr>
              <a:lnSpc>
                <a:spcPct val="100000"/>
              </a:lnSpc>
            </a:pPr>
            <a:r>
              <a:rPr lang="vi-VN" sz="2800" b="1" i="1" dirty="0">
                <a:solidFill>
                  <a:srgbClr val="002060"/>
                </a:solidFill>
                <a:latin typeface="Cambria"/>
              </a:rPr>
              <a:t>Giúp anh bộ đội no lòng đánh hăng" </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stomShape 3"/>
          <p:cNvSpPr/>
          <p:nvPr/>
        </p:nvSpPr>
        <p:spPr>
          <a:xfrm>
            <a:off x="108233" y="228600"/>
            <a:ext cx="8710200" cy="725400"/>
          </a:xfrm>
          <a:prstGeom prst="rect">
            <a:avLst/>
          </a:prstGeom>
          <a:noFill/>
          <a:ln>
            <a:noFill/>
          </a:ln>
        </p:spPr>
        <p:txBody>
          <a:bodyPr wrap="none" lIns="90000" tIns="45000" rIns="90000" bIns="45000"/>
          <a:lstStyle/>
          <a:p>
            <a:r>
              <a:rPr lang="vi-VN" sz="2200" b="1" dirty="0">
                <a:solidFill>
                  <a:srgbClr val="FF0000"/>
                </a:solidFill>
                <a:latin typeface="Arial"/>
              </a:rPr>
              <a:t>V. MIỀN NAM CHIẾN ĐẤU CHỐNG CHIẾN LƯỢC “CHIẾN TRANH</a:t>
            </a:r>
            <a:endParaRPr dirty="0"/>
          </a:p>
          <a:p>
            <a:r>
              <a:rPr lang="vi-VN" sz="2200" b="1" dirty="0">
                <a:solidFill>
                  <a:srgbClr val="FF0000"/>
                </a:solidFill>
                <a:latin typeface="Arial"/>
              </a:rPr>
              <a:t> ĐẶC BIỆT” CỦA MĨ (1961-1965).</a:t>
            </a:r>
            <a:endParaRPr dirty="0"/>
          </a:p>
        </p:txBody>
      </p:sp>
      <p:sp>
        <p:nvSpPr>
          <p:cNvPr id="249" name="CustomShape 4"/>
          <p:cNvSpPr/>
          <p:nvPr/>
        </p:nvSpPr>
        <p:spPr>
          <a:xfrm>
            <a:off x="145555" y="1143000"/>
            <a:ext cx="8350200" cy="488520"/>
          </a:xfrm>
          <a:prstGeom prst="rect">
            <a:avLst/>
          </a:prstGeom>
          <a:noFill/>
          <a:ln>
            <a:noFill/>
          </a:ln>
        </p:spPr>
        <p:txBody>
          <a:bodyPr wrap="none" lIns="90000" tIns="45000" rIns="90000" bIns="45000"/>
          <a:lstStyle/>
          <a:p>
            <a:r>
              <a:rPr lang="vi-VN" sz="2400" b="1" i="1" dirty="0">
                <a:solidFill>
                  <a:srgbClr val="0000FF"/>
                </a:solidFill>
                <a:latin typeface="Arial"/>
              </a:rPr>
              <a:t>1.</a:t>
            </a:r>
            <a:r>
              <a:rPr lang="vi-VN" sz="2400" b="1" dirty="0">
                <a:solidFill>
                  <a:srgbClr val="0000FF"/>
                </a:solidFill>
                <a:latin typeface="Arial"/>
              </a:rPr>
              <a:t> </a:t>
            </a:r>
            <a:r>
              <a:rPr lang="vi-VN" sz="2400" b="1" i="1" dirty="0">
                <a:solidFill>
                  <a:srgbClr val="0000FF"/>
                </a:solidFill>
                <a:latin typeface="Arial"/>
              </a:rPr>
              <a:t>Chiến lược “chiến tranh đặc biệt” của Mĩ ở miền Nam.</a:t>
            </a:r>
            <a:endParaRPr dirty="0"/>
          </a:p>
        </p:txBody>
      </p:sp>
      <p:pic>
        <p:nvPicPr>
          <p:cNvPr id="250" name="Picture 3"/>
          <p:cNvPicPr/>
          <p:nvPr/>
        </p:nvPicPr>
        <p:blipFill>
          <a:blip r:embed="rId2"/>
          <a:stretch>
            <a:fillRect/>
          </a:stretch>
        </p:blipFill>
        <p:spPr>
          <a:xfrm>
            <a:off x="288000" y="2664000"/>
            <a:ext cx="5326200" cy="4030200"/>
          </a:xfrm>
          <a:prstGeom prst="rect">
            <a:avLst/>
          </a:prstGeom>
          <a:ln>
            <a:noFill/>
          </a:ln>
        </p:spPr>
      </p:pic>
      <p:sp>
        <p:nvSpPr>
          <p:cNvPr id="251" name="CustomShape 5"/>
          <p:cNvSpPr/>
          <p:nvPr/>
        </p:nvSpPr>
        <p:spPr>
          <a:xfrm>
            <a:off x="5473800" y="3024000"/>
            <a:ext cx="4100400" cy="1510200"/>
          </a:xfrm>
          <a:prstGeom prst="rect">
            <a:avLst/>
          </a:prstGeom>
          <a:noFill/>
          <a:ln>
            <a:noFill/>
          </a:ln>
        </p:spPr>
      </p:sp>
      <p:sp>
        <p:nvSpPr>
          <p:cNvPr id="252" name="CustomShape 6"/>
          <p:cNvSpPr/>
          <p:nvPr/>
        </p:nvSpPr>
        <p:spPr>
          <a:xfrm>
            <a:off x="5688000" y="5203080"/>
            <a:ext cx="3220920" cy="1131120"/>
          </a:xfrm>
          <a:prstGeom prst="rect">
            <a:avLst/>
          </a:prstGeom>
          <a:noFill/>
          <a:ln>
            <a:noFill/>
          </a:ln>
        </p:spPr>
        <p:txBody>
          <a:bodyPr wrap="none" lIns="90000" tIns="45000" rIns="90000" bIns="45000"/>
          <a:lstStyle/>
          <a:p>
            <a:pPr>
              <a:lnSpc>
                <a:spcPct val="100000"/>
              </a:lnSpc>
            </a:pPr>
            <a:r>
              <a:rPr lang="vi-VN" sz="2400" b="1">
                <a:solidFill>
                  <a:srgbClr val="000000"/>
                </a:solidFill>
                <a:latin typeface="Arial"/>
              </a:rPr>
              <a:t>Tổng thống Kennedy</a:t>
            </a:r>
            <a:endParaRPr/>
          </a:p>
          <a:p>
            <a:pPr>
              <a:lnSpc>
                <a:spcPct val="100000"/>
              </a:lnSpc>
            </a:pPr>
            <a:r>
              <a:rPr lang="vi-VN" sz="2400" b="1" i="1">
                <a:solidFill>
                  <a:srgbClr val="000000"/>
                </a:solidFill>
                <a:latin typeface="Arial"/>
              </a:rPr>
              <a:t>Đề ra chiến lược</a:t>
            </a:r>
            <a:endParaRPr/>
          </a:p>
          <a:p>
            <a:pPr>
              <a:lnSpc>
                <a:spcPct val="100000"/>
              </a:lnSpc>
            </a:pPr>
            <a:r>
              <a:rPr lang="vi-VN" sz="2400" b="1" i="1">
                <a:solidFill>
                  <a:srgbClr val="000000"/>
                </a:solidFill>
                <a:latin typeface="Arial"/>
              </a:rPr>
              <a:t> Chiến tranh đặc biệt</a:t>
            </a:r>
            <a:endParaRPr/>
          </a:p>
        </p:txBody>
      </p:sp>
    </p:spTree>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48" name="Picture 3"/>
          <p:cNvPicPr/>
          <p:nvPr/>
        </p:nvPicPr>
        <p:blipFill>
          <a:blip r:embed="rId2"/>
          <a:stretch>
            <a:fillRect/>
          </a:stretch>
        </p:blipFill>
        <p:spPr>
          <a:xfrm>
            <a:off x="107640" y="44640"/>
            <a:ext cx="5684040" cy="3379680"/>
          </a:xfrm>
          <a:prstGeom prst="rect">
            <a:avLst/>
          </a:prstGeom>
          <a:ln>
            <a:noFill/>
          </a:ln>
        </p:spPr>
      </p:pic>
      <p:pic>
        <p:nvPicPr>
          <p:cNvPr id="349" name="Picture 2"/>
          <p:cNvPicPr/>
          <p:nvPr/>
        </p:nvPicPr>
        <p:blipFill>
          <a:blip r:embed="rId3"/>
          <a:stretch>
            <a:fillRect/>
          </a:stretch>
        </p:blipFill>
        <p:spPr>
          <a:xfrm>
            <a:off x="6156000" y="44640"/>
            <a:ext cx="2803680" cy="2947680"/>
          </a:xfrm>
          <a:prstGeom prst="rect">
            <a:avLst/>
          </a:prstGeom>
          <a:ln>
            <a:noFill/>
          </a:ln>
        </p:spPr>
      </p:pic>
      <p:sp>
        <p:nvSpPr>
          <p:cNvPr id="350" name="CustomShape 1"/>
          <p:cNvSpPr/>
          <p:nvPr/>
        </p:nvSpPr>
        <p:spPr>
          <a:xfrm>
            <a:off x="6156000" y="2997000"/>
            <a:ext cx="2808720" cy="571320"/>
          </a:xfrm>
          <a:prstGeom prst="roundRect">
            <a:avLst>
              <a:gd name="adj" fmla="val 16667"/>
            </a:avLst>
          </a:prstGeom>
          <a:gradFill>
            <a:gsLst>
              <a:gs pos="0">
                <a:srgbClr val="7B57A7"/>
              </a:gs>
              <a:gs pos="50000">
                <a:srgbClr val="5E437F"/>
              </a:gs>
              <a:gs pos="100000">
                <a:srgbClr val="7B57A7"/>
              </a:gs>
            </a:gsLst>
            <a:lin ang="16200000"/>
          </a:gradFill>
          <a:ln w="9360">
            <a:solidFill>
              <a:srgbClr val="7D5FA0"/>
            </a:solidFill>
            <a:round/>
          </a:ln>
        </p:spPr>
        <p:txBody>
          <a:bodyPr lIns="90000" tIns="45000" rIns="90000" bIns="45000" anchor="ctr"/>
          <a:lstStyle/>
          <a:p>
            <a:pPr algn="ctr">
              <a:lnSpc>
                <a:spcPct val="100000"/>
              </a:lnSpc>
            </a:pPr>
            <a:r>
              <a:rPr lang="vi-VN" sz="2400" b="1">
                <a:solidFill>
                  <a:srgbClr val="FFFFFF"/>
                </a:solidFill>
                <a:latin typeface="Cambria"/>
              </a:rPr>
              <a:t>Dương Văn Minh</a:t>
            </a:r>
            <a:endParaRPr/>
          </a:p>
        </p:txBody>
      </p:sp>
      <p:sp>
        <p:nvSpPr>
          <p:cNvPr id="351" name="CustomShape 2"/>
          <p:cNvSpPr/>
          <p:nvPr/>
        </p:nvSpPr>
        <p:spPr>
          <a:xfrm>
            <a:off x="35640" y="3645000"/>
            <a:ext cx="9031680" cy="2830320"/>
          </a:xfrm>
          <a:prstGeom prst="rect">
            <a:avLst/>
          </a:prstGeom>
          <a:noFill/>
          <a:ln w="57240">
            <a:solidFill>
              <a:srgbClr val="4F81BD"/>
            </a:solidFill>
            <a:round/>
          </a:ln>
        </p:spPr>
        <p:txBody>
          <a:bodyPr lIns="90000" tIns="45000" rIns="90000" bIns="45000"/>
          <a:lstStyle/>
          <a:p>
            <a:pPr>
              <a:lnSpc>
                <a:spcPct val="100000"/>
              </a:lnSpc>
            </a:pPr>
            <a:r>
              <a:rPr lang="vi-VN" sz="2000" b="1" dirty="0">
                <a:solidFill>
                  <a:srgbClr val="000000"/>
                </a:solidFill>
                <a:latin typeface="Calibri"/>
              </a:rPr>
              <a:t>Tin hoà thượng Thích Quảng Đức tự thiêu giữa Sài Gòn gây chấn động toàn thế giới. Bức ảnh vụ tự được đặt lên bàn làm việc của Tổng thống Mỹ Kennedy, dường như muốn nói sự bất tài vô dụng của Ngô Đình Diệm. Mấy tháng tiếp sau đó, những tư liệu này đã thúc giục chính phủ Mỹ đưa ra quyết định quan trọng: Khử Ngô Đình Diệm để thay bằng một chính quyền khác. </a:t>
            </a:r>
            <a:r>
              <a:rPr lang="vi-VN" sz="2000" dirty="0" smtClean="0">
                <a:solidFill>
                  <a:srgbClr val="000000"/>
                </a:solidFill>
                <a:latin typeface="Calibri"/>
              </a:rPr>
              <a:t>CIA</a:t>
            </a:r>
            <a:r>
              <a:rPr lang="en-US" sz="2000" dirty="0" smtClean="0">
                <a:solidFill>
                  <a:srgbClr val="000000"/>
                </a:solidFill>
                <a:latin typeface="Calibri"/>
              </a:rPr>
              <a:t> (</a:t>
            </a:r>
            <a:r>
              <a:rPr lang="en-US" sz="2000" dirty="0" err="1" smtClean="0">
                <a:solidFill>
                  <a:srgbClr val="000000"/>
                </a:solidFill>
                <a:latin typeface="Calibri"/>
              </a:rPr>
              <a:t>Cơ</a:t>
            </a:r>
            <a:r>
              <a:rPr lang="en-US" sz="2000" dirty="0" smtClean="0">
                <a:solidFill>
                  <a:srgbClr val="000000"/>
                </a:solidFill>
                <a:latin typeface="Calibri"/>
              </a:rPr>
              <a:t> </a:t>
            </a:r>
            <a:r>
              <a:rPr lang="en-US" sz="2000" dirty="0" err="1" smtClean="0">
                <a:solidFill>
                  <a:srgbClr val="000000"/>
                </a:solidFill>
                <a:latin typeface="Calibri"/>
              </a:rPr>
              <a:t>quan</a:t>
            </a:r>
            <a:r>
              <a:rPr lang="en-US" sz="2000" dirty="0" smtClean="0">
                <a:solidFill>
                  <a:srgbClr val="000000"/>
                </a:solidFill>
                <a:latin typeface="Calibri"/>
              </a:rPr>
              <a:t> </a:t>
            </a:r>
            <a:r>
              <a:rPr lang="en-US" sz="2000" dirty="0" err="1" smtClean="0">
                <a:solidFill>
                  <a:srgbClr val="000000"/>
                </a:solidFill>
                <a:latin typeface="Calibri"/>
              </a:rPr>
              <a:t>tình</a:t>
            </a:r>
            <a:r>
              <a:rPr lang="en-US" sz="2000" dirty="0" smtClean="0">
                <a:solidFill>
                  <a:srgbClr val="000000"/>
                </a:solidFill>
                <a:latin typeface="Calibri"/>
              </a:rPr>
              <a:t> </a:t>
            </a:r>
            <a:r>
              <a:rPr lang="en-US" sz="2000" dirty="0" err="1" smtClean="0">
                <a:solidFill>
                  <a:srgbClr val="000000"/>
                </a:solidFill>
                <a:latin typeface="Calibri"/>
              </a:rPr>
              <a:t>báo</a:t>
            </a:r>
            <a:r>
              <a:rPr lang="en-US" sz="2000" dirty="0" smtClean="0">
                <a:solidFill>
                  <a:srgbClr val="000000"/>
                </a:solidFill>
                <a:latin typeface="Calibri"/>
              </a:rPr>
              <a:t> </a:t>
            </a:r>
            <a:r>
              <a:rPr lang="en-US" sz="2000" dirty="0" err="1" smtClean="0">
                <a:solidFill>
                  <a:srgbClr val="000000"/>
                </a:solidFill>
                <a:latin typeface="Calibri"/>
              </a:rPr>
              <a:t>Hoa</a:t>
            </a:r>
            <a:r>
              <a:rPr lang="en-US" sz="2000" dirty="0" smtClean="0">
                <a:solidFill>
                  <a:srgbClr val="000000"/>
                </a:solidFill>
                <a:latin typeface="Calibri"/>
              </a:rPr>
              <a:t> </a:t>
            </a:r>
            <a:r>
              <a:rPr lang="en-US" sz="2000" dirty="0" err="1" smtClean="0">
                <a:solidFill>
                  <a:srgbClr val="000000"/>
                </a:solidFill>
                <a:latin typeface="Calibri"/>
              </a:rPr>
              <a:t>Kì</a:t>
            </a:r>
            <a:r>
              <a:rPr lang="en-US" sz="2000" dirty="0" smtClean="0">
                <a:solidFill>
                  <a:srgbClr val="000000"/>
                </a:solidFill>
                <a:latin typeface="Calibri"/>
              </a:rPr>
              <a:t>)</a:t>
            </a:r>
            <a:r>
              <a:rPr lang="vi-VN" sz="2000" dirty="0" smtClean="0">
                <a:solidFill>
                  <a:srgbClr val="000000"/>
                </a:solidFill>
                <a:latin typeface="Calibri"/>
              </a:rPr>
              <a:t> </a:t>
            </a:r>
            <a:r>
              <a:rPr lang="vi-VN" sz="2000" dirty="0">
                <a:solidFill>
                  <a:srgbClr val="000000"/>
                </a:solidFill>
                <a:latin typeface="Calibri"/>
              </a:rPr>
              <a:t>giật dây- nhất là </a:t>
            </a:r>
            <a:r>
              <a:rPr lang="vi-VN" sz="2000" b="1" dirty="0">
                <a:solidFill>
                  <a:srgbClr val="000000"/>
                </a:solidFill>
                <a:latin typeface="Calibri"/>
              </a:rPr>
              <a:t>tướng Dương Văn Minh</a:t>
            </a:r>
            <a:r>
              <a:rPr lang="vi-VN" sz="2000" dirty="0">
                <a:solidFill>
                  <a:srgbClr val="000000"/>
                </a:solidFill>
                <a:latin typeface="Calibri"/>
              </a:rPr>
              <a:t>. Ông ta xuất thân từ lính khố đỏ trong quân đội Liên hiệp Pháp, được người Mỹ gọi là Minh lớn. Ông là một tướng lãnh hiển hách chiến công bậc nhất trong quân lực cộng hoà. Kế hoạch đảo chính được dần hoàn thiện vào khoảng tháng 10-1963. 1-11-1963, Dương Văn Minh cầm đầu đảo chính lật đổ Diệm – Nhu.</a:t>
            </a:r>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2" name="CustomShape 1"/>
          <p:cNvSpPr/>
          <p:nvPr/>
        </p:nvSpPr>
        <p:spPr>
          <a:xfrm>
            <a:off x="648000" y="5805000"/>
            <a:ext cx="8206200" cy="961200"/>
          </a:xfrm>
          <a:prstGeom prst="rect">
            <a:avLst/>
          </a:prstGeom>
          <a:gradFill>
            <a:gsLst>
              <a:gs pos="0">
                <a:srgbClr val="7B57A7"/>
              </a:gs>
              <a:gs pos="50000">
                <a:srgbClr val="5E437F"/>
              </a:gs>
              <a:gs pos="100000">
                <a:srgbClr val="7B57A7"/>
              </a:gs>
            </a:gsLst>
            <a:lin ang="16200000"/>
          </a:gradFill>
          <a:ln>
            <a:noFill/>
          </a:ln>
        </p:spPr>
        <p:txBody>
          <a:bodyPr lIns="90000" tIns="45000" rIns="90000" bIns="45000"/>
          <a:lstStyle/>
          <a:p>
            <a:pPr algn="ctr">
              <a:lnSpc>
                <a:spcPct val="100000"/>
              </a:lnSpc>
            </a:pPr>
            <a:r>
              <a:rPr lang="vi-VN" sz="2400" b="1">
                <a:solidFill>
                  <a:srgbClr val="FFFFFF"/>
                </a:solidFill>
                <a:latin typeface="Calibri"/>
              </a:rPr>
              <a:t> Ngô Đình Diệm chết thảm ngay dưới </a:t>
            </a:r>
            <a:endParaRPr/>
          </a:p>
          <a:p>
            <a:pPr algn="ctr">
              <a:lnSpc>
                <a:spcPct val="100000"/>
              </a:lnSpc>
            </a:pPr>
            <a:r>
              <a:rPr lang="vi-VN" sz="2400" b="1">
                <a:solidFill>
                  <a:srgbClr val="FFFFFF"/>
                </a:solidFill>
                <a:latin typeface="Calibri"/>
              </a:rPr>
              <a:t>bàn tay độc địa của </a:t>
            </a:r>
            <a:r>
              <a:rPr lang="vi-VN" sz="2400" b="1">
                <a:solidFill>
                  <a:srgbClr val="FFFF00"/>
                </a:solidFill>
                <a:latin typeface="Calibri"/>
              </a:rPr>
              <a:t>chính chủ </a:t>
            </a:r>
            <a:r>
              <a:rPr lang="vi-VN" sz="2400" b="1">
                <a:solidFill>
                  <a:srgbClr val="FFFFFF"/>
                </a:solidFill>
                <a:latin typeface="Calibri"/>
              </a:rPr>
              <a:t>mình.</a:t>
            </a:r>
            <a:endParaRPr/>
          </a:p>
        </p:txBody>
      </p:sp>
      <p:pic>
        <p:nvPicPr>
          <p:cNvPr id="353" name="Picture 4"/>
          <p:cNvPicPr/>
          <p:nvPr/>
        </p:nvPicPr>
        <p:blipFill>
          <a:blip r:embed="rId3"/>
          <a:stretch>
            <a:fillRect/>
          </a:stretch>
        </p:blipFill>
        <p:spPr>
          <a:xfrm>
            <a:off x="144000" y="72000"/>
            <a:ext cx="8856000" cy="5398200"/>
          </a:xfrm>
          <a:prstGeom prst="rect">
            <a:avLst/>
          </a:prstGeom>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3" name="Picture 3"/>
          <p:cNvPicPr/>
          <p:nvPr/>
        </p:nvPicPr>
        <p:blipFill>
          <a:blip r:embed="rId2"/>
          <a:stretch>
            <a:fillRect/>
          </a:stretch>
        </p:blipFill>
        <p:spPr>
          <a:xfrm>
            <a:off x="35640" y="44640"/>
            <a:ext cx="4675680" cy="3595680"/>
          </a:xfrm>
          <a:prstGeom prst="rect">
            <a:avLst/>
          </a:prstGeom>
          <a:ln>
            <a:noFill/>
          </a:ln>
        </p:spPr>
      </p:pic>
      <p:pic>
        <p:nvPicPr>
          <p:cNvPr id="374" name="Picture 4"/>
          <p:cNvPicPr/>
          <p:nvPr/>
        </p:nvPicPr>
        <p:blipFill>
          <a:blip r:embed="rId3"/>
          <a:stretch>
            <a:fillRect/>
          </a:stretch>
        </p:blipFill>
        <p:spPr>
          <a:xfrm>
            <a:off x="4572000" y="3357000"/>
            <a:ext cx="4459680" cy="3496320"/>
          </a:xfrm>
          <a:prstGeom prst="rect">
            <a:avLst/>
          </a:prstGeom>
          <a:ln>
            <a:noFill/>
          </a:ln>
        </p:spPr>
      </p:pic>
      <p:sp>
        <p:nvSpPr>
          <p:cNvPr id="375" name="CustomShape 1"/>
          <p:cNvSpPr/>
          <p:nvPr/>
        </p:nvSpPr>
        <p:spPr>
          <a:xfrm>
            <a:off x="179640" y="3717000"/>
            <a:ext cx="4387680" cy="3136320"/>
          </a:xfrm>
          <a:prstGeom prst="rightArrow">
            <a:avLst>
              <a:gd name="adj1" fmla="val 50000"/>
              <a:gd name="adj2" fmla="val 50000"/>
            </a:avLst>
          </a:prstGeom>
          <a:solidFill>
            <a:srgbClr val="4F81BD"/>
          </a:solidFill>
          <a:ln w="25560">
            <a:solidFill>
              <a:srgbClr val="3A5F8B"/>
            </a:solidFill>
            <a:round/>
          </a:ln>
        </p:spPr>
        <p:txBody>
          <a:bodyPr lIns="90000" tIns="45000" rIns="90000" bIns="45000" anchor="ctr"/>
          <a:lstStyle/>
          <a:p>
            <a:pPr>
              <a:lnSpc>
                <a:spcPct val="100000"/>
              </a:lnSpc>
            </a:pPr>
            <a:r>
              <a:rPr lang="vi-VN" sz="2800" b="1" i="1">
                <a:solidFill>
                  <a:srgbClr val="FFFF00"/>
                </a:solidFill>
                <a:latin typeface="Cambria"/>
              </a:rPr>
              <a:t>Du kích Củ Chi dùng bom đạn lép chế mìn tự tạo để đánh giặc</a:t>
            </a:r>
            <a:endParaRPr/>
          </a:p>
        </p:txBody>
      </p:sp>
      <p:sp>
        <p:nvSpPr>
          <p:cNvPr id="376" name="CustomShape 2"/>
          <p:cNvSpPr/>
          <p:nvPr/>
        </p:nvSpPr>
        <p:spPr>
          <a:xfrm>
            <a:off x="4716000" y="44640"/>
            <a:ext cx="4423320" cy="3315960"/>
          </a:xfrm>
          <a:prstGeom prst="rect">
            <a:avLst/>
          </a:prstGeom>
          <a:noFill/>
          <a:ln>
            <a:noFill/>
          </a:ln>
        </p:spPr>
        <p:txBody>
          <a:bodyPr lIns="90000" tIns="45000" rIns="90000" bIns="45000"/>
          <a:lstStyle/>
          <a:p>
            <a:pPr>
              <a:lnSpc>
                <a:spcPct val="100000"/>
              </a:lnSpc>
            </a:pPr>
            <a:r>
              <a:rPr lang="vi-VN" sz="2500" i="1">
                <a:solidFill>
                  <a:srgbClr val="000000"/>
                </a:solidFill>
                <a:latin typeface="Cambria"/>
              </a:rPr>
              <a:t>Thấm nhuần lời kêu gọi của Chủ tịch Hồ Chí Minh “Thà hy sinh tất cả, chứ nhất định không chịu mất nước, nhất định không chịu làm nô lệ”, </a:t>
            </a:r>
            <a:r>
              <a:rPr lang="vi-VN" sz="2800" b="1" i="1">
                <a:solidFill>
                  <a:srgbClr val="000000"/>
                </a:solidFill>
                <a:latin typeface="Cambria"/>
              </a:rPr>
              <a:t>các em thiếu nhi cũng tham gia vót chông bảo vệ Căn cứ Trung ương Cục M.Nam</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9" name="Line 21"/>
          <p:cNvSpPr>
            <a:spLocks noChangeShapeType="1"/>
          </p:cNvSpPr>
          <p:nvPr/>
        </p:nvSpPr>
        <p:spPr bwMode="auto">
          <a:xfrm>
            <a:off x="0" y="742950"/>
            <a:ext cx="9144000"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0" name="Line 22"/>
          <p:cNvSpPr>
            <a:spLocks noChangeShapeType="1"/>
          </p:cNvSpPr>
          <p:nvPr/>
        </p:nvSpPr>
        <p:spPr bwMode="auto">
          <a:xfrm>
            <a:off x="4932363" y="765175"/>
            <a:ext cx="0" cy="6092825"/>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24"/>
          <p:cNvSpPr txBox="1">
            <a:spLocks noChangeArrowheads="1"/>
          </p:cNvSpPr>
          <p:nvPr/>
        </p:nvSpPr>
        <p:spPr bwMode="auto">
          <a:xfrm>
            <a:off x="0" y="1730375"/>
            <a:ext cx="500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i="1">
                <a:solidFill>
                  <a:srgbClr val="FF0000"/>
                </a:solidFill>
                <a:effectLst>
                  <a:outerShdw blurRad="38100" dist="38100" dir="2700000" algn="tl">
                    <a:srgbClr val="C0C0C0"/>
                  </a:outerShdw>
                </a:effectLst>
              </a:rPr>
              <a:t>1. </a:t>
            </a:r>
            <a:r>
              <a:rPr lang="en-US" sz="2200" b="1" i="1" u="sng">
                <a:solidFill>
                  <a:srgbClr val="FF0000"/>
                </a:solidFill>
                <a:effectLst>
                  <a:outerShdw blurRad="38100" dist="38100" dir="2700000" algn="tl">
                    <a:srgbClr val="C0C0C0"/>
                  </a:outerShdw>
                </a:effectLst>
              </a:rPr>
              <a:t>Chiến lược “Chiến tranh đặc biệt” của Mĩ ở miền Nam</a:t>
            </a:r>
          </a:p>
        </p:txBody>
      </p:sp>
      <p:sp>
        <p:nvSpPr>
          <p:cNvPr id="7193" name="AutoShape 25"/>
          <p:cNvSpPr>
            <a:spLocks noChangeArrowheads="1"/>
          </p:cNvSpPr>
          <p:nvPr/>
        </p:nvSpPr>
        <p:spPr bwMode="auto">
          <a:xfrm>
            <a:off x="5003800" y="362743"/>
            <a:ext cx="4140200" cy="2735263"/>
          </a:xfrm>
          <a:prstGeom prst="cloudCallout">
            <a:avLst>
              <a:gd name="adj1" fmla="val -47125"/>
              <a:gd name="adj2" fmla="val 170083"/>
            </a:avLst>
          </a:prstGeom>
          <a:ln>
            <a:headEnd/>
            <a:tailEnd/>
          </a:ln>
        </p:spPr>
        <p:style>
          <a:lnRef idx="2">
            <a:schemeClr val="dk1"/>
          </a:lnRef>
          <a:fillRef idx="1">
            <a:schemeClr val="lt1"/>
          </a:fillRef>
          <a:effectRef idx="0">
            <a:schemeClr val="dk1"/>
          </a:effectRef>
          <a:fontRef idx="minor">
            <a:schemeClr val="dk1"/>
          </a:fontRef>
        </p:style>
        <p:txBody>
          <a:bodyPr/>
          <a:lstStyle/>
          <a:p>
            <a:pPr algn="ctr"/>
            <a:r>
              <a:rPr lang="en-US" sz="2600" b="1" dirty="0" err="1">
                <a:solidFill>
                  <a:srgbClr val="0033CC"/>
                </a:solidFill>
                <a:effectLst>
                  <a:outerShdw blurRad="38100" dist="38100" dir="2700000" algn="tl">
                    <a:srgbClr val="000000"/>
                  </a:outerShdw>
                </a:effectLst>
              </a:rPr>
              <a:t>Thế</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nào</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là</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chiến</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lược</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Chiến</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tranh</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đặc</a:t>
            </a:r>
            <a:r>
              <a:rPr lang="en-US" sz="2600" b="1" dirty="0">
                <a:solidFill>
                  <a:srgbClr val="0033CC"/>
                </a:solidFill>
                <a:effectLst>
                  <a:outerShdw blurRad="38100" dist="38100" dir="2700000" algn="tl">
                    <a:srgbClr val="000000"/>
                  </a:outerShdw>
                </a:effectLst>
              </a:rPr>
              <a:t> </a:t>
            </a:r>
            <a:r>
              <a:rPr lang="en-US" sz="2600" b="1" dirty="0" err="1">
                <a:solidFill>
                  <a:srgbClr val="0033CC"/>
                </a:solidFill>
                <a:effectLst>
                  <a:outerShdw blurRad="38100" dist="38100" dir="2700000" algn="tl">
                    <a:srgbClr val="000000"/>
                  </a:outerShdw>
                </a:effectLst>
              </a:rPr>
              <a:t>biệt</a:t>
            </a:r>
            <a:r>
              <a:rPr lang="en-US" sz="2600" b="1" dirty="0">
                <a:solidFill>
                  <a:srgbClr val="0033CC"/>
                </a:solidFill>
                <a:effectLst>
                  <a:outerShdw blurRad="38100" dist="38100" dir="2700000" algn="tl">
                    <a:srgbClr val="000000"/>
                  </a:outerShdw>
                </a:effectLst>
              </a:rPr>
              <a:t>”?</a:t>
            </a:r>
          </a:p>
        </p:txBody>
      </p:sp>
      <p:sp>
        <p:nvSpPr>
          <p:cNvPr id="7195" name="Text Box 27"/>
          <p:cNvSpPr txBox="1">
            <a:spLocks noChangeArrowheads="1"/>
          </p:cNvSpPr>
          <p:nvPr/>
        </p:nvSpPr>
        <p:spPr bwMode="auto">
          <a:xfrm>
            <a:off x="0" y="692150"/>
            <a:ext cx="50038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a:effectLst>
                  <a:outerShdw blurRad="38100" dist="38100" dir="2700000" algn="tl">
                    <a:srgbClr val="C0C0C0"/>
                  </a:outerShdw>
                </a:effectLst>
              </a:rPr>
              <a:t>V. Nhân dân miền Nam chiến đấu chống c</a:t>
            </a:r>
            <a:r>
              <a:rPr lang="en-US" sz="2200" b="1" u="sng">
                <a:effectLst>
                  <a:outerShdw blurRad="38100" dist="38100" dir="2700000" algn="tl">
                    <a:srgbClr val="C0C0C0"/>
                  </a:outerShdw>
                </a:effectLst>
              </a:rPr>
              <a:t>hiến lược “Chiến tranh đặc biệt” của Mĩ (1961 – 1965)</a:t>
            </a:r>
          </a:p>
        </p:txBody>
      </p:sp>
      <p:sp>
        <p:nvSpPr>
          <p:cNvPr id="7196" name="Text Box 28"/>
          <p:cNvSpPr txBox="1">
            <a:spLocks noChangeArrowheads="1"/>
          </p:cNvSpPr>
          <p:nvPr/>
        </p:nvSpPr>
        <p:spPr bwMode="auto">
          <a:xfrm>
            <a:off x="5003800" y="692150"/>
            <a:ext cx="4140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i="1" dirty="0" err="1">
                <a:solidFill>
                  <a:srgbClr val="0033CC"/>
                </a:solidFill>
              </a:rPr>
              <a:t>Chiến</a:t>
            </a:r>
            <a:r>
              <a:rPr lang="en-US" sz="2400" b="1" i="1" dirty="0">
                <a:solidFill>
                  <a:srgbClr val="0033CC"/>
                </a:solidFill>
              </a:rPr>
              <a:t> </a:t>
            </a:r>
            <a:r>
              <a:rPr lang="en-US" sz="2400" b="1" i="1" dirty="0" err="1">
                <a:solidFill>
                  <a:srgbClr val="0033CC"/>
                </a:solidFill>
              </a:rPr>
              <a:t>lược</a:t>
            </a:r>
            <a:r>
              <a:rPr lang="en-US" sz="2400" b="1" i="1" dirty="0">
                <a:solidFill>
                  <a:srgbClr val="0033CC"/>
                </a:solidFill>
              </a:rPr>
              <a:t> </a:t>
            </a:r>
            <a:r>
              <a:rPr lang="en-US" sz="2400" b="1" i="1" dirty="0" err="1">
                <a:solidFill>
                  <a:srgbClr val="0033CC"/>
                </a:solidFill>
              </a:rPr>
              <a:t>chiến</a:t>
            </a:r>
            <a:r>
              <a:rPr lang="en-US" sz="2400" b="1" i="1" dirty="0">
                <a:solidFill>
                  <a:srgbClr val="0033CC"/>
                </a:solidFill>
              </a:rPr>
              <a:t> </a:t>
            </a:r>
            <a:r>
              <a:rPr lang="en-US" sz="2400" b="1" i="1" dirty="0" err="1">
                <a:solidFill>
                  <a:srgbClr val="0033CC"/>
                </a:solidFill>
              </a:rPr>
              <a:t>tranh</a:t>
            </a:r>
            <a:r>
              <a:rPr lang="en-US" sz="2400" b="1" i="1" dirty="0">
                <a:solidFill>
                  <a:srgbClr val="0033CC"/>
                </a:solidFill>
              </a:rPr>
              <a:t> </a:t>
            </a:r>
            <a:r>
              <a:rPr lang="en-US" sz="2400" b="1" i="1" dirty="0" err="1">
                <a:solidFill>
                  <a:srgbClr val="0033CC"/>
                </a:solidFill>
              </a:rPr>
              <a:t>xâm</a:t>
            </a:r>
            <a:r>
              <a:rPr lang="en-US" sz="2400" b="1" i="1" dirty="0">
                <a:solidFill>
                  <a:srgbClr val="0033CC"/>
                </a:solidFill>
              </a:rPr>
              <a:t> </a:t>
            </a:r>
            <a:r>
              <a:rPr lang="en-US" sz="2400" b="1" i="1" dirty="0" err="1">
                <a:solidFill>
                  <a:srgbClr val="0033CC"/>
                </a:solidFill>
              </a:rPr>
              <a:t>lược</a:t>
            </a:r>
            <a:r>
              <a:rPr lang="en-US" sz="2400" b="1" i="1" dirty="0">
                <a:solidFill>
                  <a:srgbClr val="0033CC"/>
                </a:solidFill>
              </a:rPr>
              <a:t> </a:t>
            </a:r>
            <a:r>
              <a:rPr lang="en-US" sz="2400" b="1" i="1" dirty="0" err="1">
                <a:solidFill>
                  <a:srgbClr val="0033CC"/>
                </a:solidFill>
              </a:rPr>
              <a:t>thực</a:t>
            </a:r>
            <a:r>
              <a:rPr lang="en-US" sz="2400" b="1" i="1" dirty="0">
                <a:solidFill>
                  <a:srgbClr val="0033CC"/>
                </a:solidFill>
              </a:rPr>
              <a:t> </a:t>
            </a:r>
            <a:r>
              <a:rPr lang="en-US" sz="2400" b="1" i="1" dirty="0" err="1">
                <a:solidFill>
                  <a:srgbClr val="0033CC"/>
                </a:solidFill>
              </a:rPr>
              <a:t>dân</a:t>
            </a:r>
            <a:r>
              <a:rPr lang="en-US" sz="2400" b="1" i="1" dirty="0">
                <a:solidFill>
                  <a:srgbClr val="0033CC"/>
                </a:solidFill>
              </a:rPr>
              <a:t> </a:t>
            </a:r>
            <a:r>
              <a:rPr lang="en-US" sz="2400" b="1" i="1" dirty="0" err="1">
                <a:solidFill>
                  <a:srgbClr val="0033CC"/>
                </a:solidFill>
              </a:rPr>
              <a:t>kiểu</a:t>
            </a:r>
            <a:r>
              <a:rPr lang="en-US" sz="2400" b="1" i="1" dirty="0">
                <a:solidFill>
                  <a:srgbClr val="0033CC"/>
                </a:solidFill>
              </a:rPr>
              <a:t> </a:t>
            </a:r>
            <a:r>
              <a:rPr lang="en-US" sz="2400" b="1" i="1" dirty="0" err="1">
                <a:solidFill>
                  <a:srgbClr val="0033CC"/>
                </a:solidFill>
              </a:rPr>
              <a:t>mới</a:t>
            </a:r>
            <a:r>
              <a:rPr lang="en-US" sz="2400" b="1" i="1" dirty="0">
                <a:solidFill>
                  <a:srgbClr val="0033CC"/>
                </a:solidFill>
              </a:rPr>
              <a:t>: </a:t>
            </a:r>
            <a:r>
              <a:rPr lang="en-US" sz="2400" b="1" i="1" dirty="0" err="1">
                <a:solidFill>
                  <a:srgbClr val="0033CC"/>
                </a:solidFill>
              </a:rPr>
              <a:t>Quân</a:t>
            </a:r>
            <a:r>
              <a:rPr lang="en-US" sz="2400" b="1" i="1" dirty="0">
                <a:solidFill>
                  <a:srgbClr val="0033CC"/>
                </a:solidFill>
              </a:rPr>
              <a:t> </a:t>
            </a:r>
            <a:r>
              <a:rPr lang="en-US" sz="2400" b="1" i="1" dirty="0" err="1">
                <a:solidFill>
                  <a:srgbClr val="0033CC"/>
                </a:solidFill>
              </a:rPr>
              <a:t>đội</a:t>
            </a:r>
            <a:r>
              <a:rPr lang="en-US" sz="2400" b="1" i="1" dirty="0">
                <a:solidFill>
                  <a:srgbClr val="0033CC"/>
                </a:solidFill>
              </a:rPr>
              <a:t> </a:t>
            </a:r>
            <a:r>
              <a:rPr lang="en-US" sz="2400" b="1" i="1" dirty="0" err="1">
                <a:solidFill>
                  <a:srgbClr val="0033CC"/>
                </a:solidFill>
              </a:rPr>
              <a:t>tay</a:t>
            </a:r>
            <a:r>
              <a:rPr lang="en-US" sz="2400" b="1" i="1" dirty="0">
                <a:solidFill>
                  <a:srgbClr val="0033CC"/>
                </a:solidFill>
              </a:rPr>
              <a:t> </a:t>
            </a:r>
            <a:r>
              <a:rPr lang="en-US" sz="2400" b="1" i="1" dirty="0" err="1">
                <a:solidFill>
                  <a:srgbClr val="0033CC"/>
                </a:solidFill>
              </a:rPr>
              <a:t>sai</a:t>
            </a:r>
            <a:r>
              <a:rPr lang="en-US" sz="2400" b="1" i="1" dirty="0">
                <a:solidFill>
                  <a:srgbClr val="0033CC"/>
                </a:solidFill>
              </a:rPr>
              <a:t> + </a:t>
            </a:r>
            <a:r>
              <a:rPr lang="en-US" sz="2400" b="1" i="1" dirty="0" err="1">
                <a:solidFill>
                  <a:srgbClr val="0033CC"/>
                </a:solidFill>
              </a:rPr>
              <a:t>cố</a:t>
            </a:r>
            <a:r>
              <a:rPr lang="en-US" sz="2400" b="1" i="1" dirty="0">
                <a:solidFill>
                  <a:srgbClr val="0033CC"/>
                </a:solidFill>
              </a:rPr>
              <a:t> </a:t>
            </a:r>
            <a:r>
              <a:rPr lang="en-US" sz="2400" b="1" i="1" dirty="0" err="1">
                <a:solidFill>
                  <a:srgbClr val="0033CC"/>
                </a:solidFill>
              </a:rPr>
              <a:t>vấn</a:t>
            </a:r>
            <a:r>
              <a:rPr lang="en-US" sz="2400" b="1" i="1" dirty="0">
                <a:solidFill>
                  <a:srgbClr val="0033CC"/>
                </a:solidFill>
              </a:rPr>
              <a:t> </a:t>
            </a:r>
            <a:r>
              <a:rPr lang="en-US" sz="2400" b="1" i="1" dirty="0" err="1">
                <a:solidFill>
                  <a:srgbClr val="0033CC"/>
                </a:solidFill>
              </a:rPr>
              <a:t>Mĩ</a:t>
            </a:r>
            <a:r>
              <a:rPr lang="en-US" sz="2400" b="1" i="1" dirty="0">
                <a:solidFill>
                  <a:srgbClr val="0033CC"/>
                </a:solidFill>
              </a:rPr>
              <a:t> + </a:t>
            </a:r>
            <a:r>
              <a:rPr lang="en-US" sz="2400" b="1" i="1" dirty="0" err="1">
                <a:solidFill>
                  <a:srgbClr val="0033CC"/>
                </a:solidFill>
              </a:rPr>
              <a:t>vũ</a:t>
            </a:r>
            <a:r>
              <a:rPr lang="en-US" sz="2400" b="1" i="1" dirty="0">
                <a:solidFill>
                  <a:srgbClr val="0033CC"/>
                </a:solidFill>
              </a:rPr>
              <a:t> </a:t>
            </a:r>
            <a:r>
              <a:rPr lang="en-US" sz="2400" b="1" i="1" dirty="0" err="1">
                <a:solidFill>
                  <a:srgbClr val="0033CC"/>
                </a:solidFill>
              </a:rPr>
              <a:t>khí</a:t>
            </a:r>
            <a:r>
              <a:rPr lang="en-US" sz="2400" b="1" i="1" dirty="0">
                <a:solidFill>
                  <a:srgbClr val="0033CC"/>
                </a:solidFill>
              </a:rPr>
              <a:t>, </a:t>
            </a:r>
            <a:r>
              <a:rPr lang="en-US" sz="2400" b="1" i="1" dirty="0" err="1">
                <a:solidFill>
                  <a:srgbClr val="0033CC"/>
                </a:solidFill>
              </a:rPr>
              <a:t>phương</a:t>
            </a:r>
            <a:r>
              <a:rPr lang="en-US" sz="2400" b="1" i="1" dirty="0">
                <a:solidFill>
                  <a:srgbClr val="0033CC"/>
                </a:solidFill>
              </a:rPr>
              <a:t> </a:t>
            </a:r>
            <a:r>
              <a:rPr lang="en-US" sz="2400" b="1" i="1" dirty="0" err="1">
                <a:solidFill>
                  <a:srgbClr val="0033CC"/>
                </a:solidFill>
              </a:rPr>
              <a:t>tiện</a:t>
            </a:r>
            <a:r>
              <a:rPr lang="en-US" sz="2400" b="1" i="1" dirty="0">
                <a:solidFill>
                  <a:srgbClr val="0033CC"/>
                </a:solidFill>
              </a:rPr>
              <a:t> </a:t>
            </a:r>
            <a:r>
              <a:rPr lang="en-US" sz="2400" b="1" i="1" dirty="0" err="1">
                <a:solidFill>
                  <a:srgbClr val="0033CC"/>
                </a:solidFill>
              </a:rPr>
              <a:t>chiến</a:t>
            </a:r>
            <a:r>
              <a:rPr lang="en-US" sz="2400" b="1" i="1" dirty="0">
                <a:solidFill>
                  <a:srgbClr val="0033CC"/>
                </a:solidFill>
              </a:rPr>
              <a:t> </a:t>
            </a:r>
            <a:r>
              <a:rPr lang="en-US" sz="2400" b="1" i="1" dirty="0" err="1">
                <a:solidFill>
                  <a:srgbClr val="0033CC"/>
                </a:solidFill>
              </a:rPr>
              <a:t>tranh</a:t>
            </a:r>
            <a:r>
              <a:rPr lang="en-US" sz="2400" b="1" i="1" dirty="0">
                <a:solidFill>
                  <a:srgbClr val="0033CC"/>
                </a:solidFill>
              </a:rPr>
              <a:t> … </a:t>
            </a:r>
            <a:r>
              <a:rPr lang="en-US" sz="2400" b="1" i="1" dirty="0" err="1">
                <a:solidFill>
                  <a:srgbClr val="0033CC"/>
                </a:solidFill>
              </a:rPr>
              <a:t>của</a:t>
            </a:r>
            <a:r>
              <a:rPr lang="en-US" sz="2400" b="1" i="1" dirty="0">
                <a:solidFill>
                  <a:srgbClr val="0033CC"/>
                </a:solidFill>
              </a:rPr>
              <a:t> </a:t>
            </a:r>
            <a:r>
              <a:rPr lang="en-US" sz="2400" b="1" i="1" dirty="0" err="1">
                <a:solidFill>
                  <a:srgbClr val="0033CC"/>
                </a:solidFill>
              </a:rPr>
              <a:t>Mĩ</a:t>
            </a:r>
            <a:endParaRPr lang="en-US" sz="2400" b="1" i="1" dirty="0">
              <a:solidFill>
                <a:srgbClr val="0033CC"/>
              </a:solidFill>
            </a:endParaRPr>
          </a:p>
        </p:txBody>
      </p:sp>
      <p:sp>
        <p:nvSpPr>
          <p:cNvPr id="7197" name="Text Box 29"/>
          <p:cNvSpPr txBox="1">
            <a:spLocks noChangeArrowheads="1"/>
          </p:cNvSpPr>
          <p:nvPr/>
        </p:nvSpPr>
        <p:spPr bwMode="auto">
          <a:xfrm>
            <a:off x="0" y="2492375"/>
            <a:ext cx="493236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dirty="0">
                <a:solidFill>
                  <a:srgbClr val="0033CC"/>
                </a:solidFill>
              </a:rPr>
              <a:t>a. </a:t>
            </a:r>
            <a:r>
              <a:rPr lang="en-US" sz="2200" b="1" dirty="0" err="1">
                <a:solidFill>
                  <a:srgbClr val="0033CC"/>
                </a:solidFill>
              </a:rPr>
              <a:t>Âm</a:t>
            </a:r>
            <a:r>
              <a:rPr lang="en-US" sz="2200" b="1" dirty="0">
                <a:solidFill>
                  <a:srgbClr val="0033CC"/>
                </a:solidFill>
              </a:rPr>
              <a:t> </a:t>
            </a:r>
            <a:r>
              <a:rPr lang="en-US" sz="2200" b="1" dirty="0" err="1">
                <a:solidFill>
                  <a:srgbClr val="0033CC"/>
                </a:solidFill>
              </a:rPr>
              <a:t>mưu</a:t>
            </a:r>
            <a:r>
              <a:rPr lang="en-US" sz="2200" b="1" dirty="0">
                <a:solidFill>
                  <a:srgbClr val="0033CC"/>
                </a:solidFill>
              </a:rPr>
              <a:t>: </a:t>
            </a:r>
            <a:r>
              <a:rPr lang="en-US" sz="2200" b="1" dirty="0" err="1">
                <a:solidFill>
                  <a:srgbClr val="0033CC"/>
                </a:solidFill>
              </a:rPr>
              <a:t>sử</a:t>
            </a:r>
            <a:r>
              <a:rPr lang="en-US" sz="2200" b="1" dirty="0">
                <a:solidFill>
                  <a:srgbClr val="0033CC"/>
                </a:solidFill>
              </a:rPr>
              <a:t> </a:t>
            </a:r>
            <a:r>
              <a:rPr lang="en-US" sz="2200" b="1" dirty="0" err="1">
                <a:solidFill>
                  <a:srgbClr val="0033CC"/>
                </a:solidFill>
              </a:rPr>
              <a:t>dụng</a:t>
            </a:r>
            <a:r>
              <a:rPr lang="en-US" sz="2200" b="1" dirty="0">
                <a:solidFill>
                  <a:srgbClr val="0033CC"/>
                </a:solidFill>
              </a:rPr>
              <a:t> </a:t>
            </a:r>
            <a:r>
              <a:rPr lang="en-US" sz="2200" b="1" dirty="0" err="1">
                <a:solidFill>
                  <a:srgbClr val="0033CC"/>
                </a:solidFill>
              </a:rPr>
              <a:t>quân</a:t>
            </a:r>
            <a:r>
              <a:rPr lang="en-US" sz="2200" b="1" dirty="0">
                <a:solidFill>
                  <a:srgbClr val="0033CC"/>
                </a:solidFill>
              </a:rPr>
              <a:t> </a:t>
            </a:r>
            <a:r>
              <a:rPr lang="en-US" sz="2200" b="1" dirty="0" err="1">
                <a:solidFill>
                  <a:srgbClr val="0033CC"/>
                </a:solidFill>
              </a:rPr>
              <a:t>đội</a:t>
            </a:r>
            <a:r>
              <a:rPr lang="en-US" sz="2200" b="1" dirty="0">
                <a:solidFill>
                  <a:srgbClr val="0033CC"/>
                </a:solidFill>
              </a:rPr>
              <a:t> </a:t>
            </a:r>
            <a:r>
              <a:rPr lang="en-US" sz="2200" b="1" dirty="0" err="1">
                <a:solidFill>
                  <a:srgbClr val="0033CC"/>
                </a:solidFill>
              </a:rPr>
              <a:t>tay</a:t>
            </a:r>
            <a:r>
              <a:rPr lang="en-US" sz="2200" b="1" dirty="0">
                <a:solidFill>
                  <a:srgbClr val="0033CC"/>
                </a:solidFill>
              </a:rPr>
              <a:t> </a:t>
            </a:r>
            <a:r>
              <a:rPr lang="en-US" sz="2200" b="1" dirty="0" err="1">
                <a:solidFill>
                  <a:srgbClr val="0033CC"/>
                </a:solidFill>
              </a:rPr>
              <a:t>sai</a:t>
            </a:r>
            <a:r>
              <a:rPr lang="en-US" sz="2200" b="1" dirty="0">
                <a:solidFill>
                  <a:srgbClr val="0033CC"/>
                </a:solidFill>
              </a:rPr>
              <a:t>, do “</a:t>
            </a:r>
            <a:r>
              <a:rPr lang="en-US" sz="2200" b="1" dirty="0" err="1">
                <a:solidFill>
                  <a:srgbClr val="0033CC"/>
                </a:solidFill>
              </a:rPr>
              <a:t>cố</a:t>
            </a:r>
            <a:r>
              <a:rPr lang="en-US" sz="2200" b="1" dirty="0">
                <a:solidFill>
                  <a:srgbClr val="0033CC"/>
                </a:solidFill>
              </a:rPr>
              <a:t> </a:t>
            </a:r>
            <a:r>
              <a:rPr lang="en-US" sz="2200" b="1" dirty="0" err="1">
                <a:solidFill>
                  <a:srgbClr val="0033CC"/>
                </a:solidFill>
              </a:rPr>
              <a:t>vấn</a:t>
            </a:r>
            <a:r>
              <a:rPr lang="en-US" sz="2200" b="1" dirty="0">
                <a:solidFill>
                  <a:srgbClr val="0033CC"/>
                </a:solidFill>
              </a:rPr>
              <a:t>” </a:t>
            </a:r>
            <a:r>
              <a:rPr lang="en-US" sz="2200" b="1" dirty="0" err="1">
                <a:solidFill>
                  <a:srgbClr val="0033CC"/>
                </a:solidFill>
              </a:rPr>
              <a:t>Mĩ</a:t>
            </a:r>
            <a:r>
              <a:rPr lang="en-US" sz="2200" b="1" dirty="0">
                <a:solidFill>
                  <a:srgbClr val="0033CC"/>
                </a:solidFill>
              </a:rPr>
              <a:t> </a:t>
            </a:r>
            <a:r>
              <a:rPr lang="en-US" sz="2200" b="1" dirty="0" err="1">
                <a:solidFill>
                  <a:srgbClr val="0033CC"/>
                </a:solidFill>
              </a:rPr>
              <a:t>chỉ</a:t>
            </a:r>
            <a:r>
              <a:rPr lang="en-US" sz="2200" b="1" dirty="0">
                <a:solidFill>
                  <a:srgbClr val="0033CC"/>
                </a:solidFill>
              </a:rPr>
              <a:t> </a:t>
            </a:r>
            <a:r>
              <a:rPr lang="en-US" sz="2200" b="1" dirty="0" err="1">
                <a:solidFill>
                  <a:srgbClr val="0033CC"/>
                </a:solidFill>
              </a:rPr>
              <a:t>huy</a:t>
            </a:r>
            <a:r>
              <a:rPr lang="en-US" sz="2200" b="1" dirty="0">
                <a:solidFill>
                  <a:srgbClr val="0033CC"/>
                </a:solidFill>
              </a:rPr>
              <a:t>, </a:t>
            </a:r>
            <a:r>
              <a:rPr lang="en-US" sz="2200" b="1" dirty="0" err="1">
                <a:solidFill>
                  <a:srgbClr val="0033CC"/>
                </a:solidFill>
              </a:rPr>
              <a:t>dụa</a:t>
            </a:r>
            <a:r>
              <a:rPr lang="en-US" sz="2200" b="1" dirty="0">
                <a:solidFill>
                  <a:srgbClr val="0033CC"/>
                </a:solidFill>
              </a:rPr>
              <a:t> </a:t>
            </a:r>
            <a:r>
              <a:rPr lang="en-US" sz="2200" b="1" dirty="0" err="1">
                <a:solidFill>
                  <a:srgbClr val="0033CC"/>
                </a:solidFill>
              </a:rPr>
              <a:t>vào</a:t>
            </a:r>
            <a:r>
              <a:rPr lang="en-US" sz="2200" b="1" dirty="0">
                <a:solidFill>
                  <a:srgbClr val="0033CC"/>
                </a:solidFill>
              </a:rPr>
              <a:t> </a:t>
            </a:r>
            <a:r>
              <a:rPr lang="en-US" sz="2200" b="1" dirty="0" err="1">
                <a:solidFill>
                  <a:srgbClr val="0033CC"/>
                </a:solidFill>
              </a:rPr>
              <a:t>vũ</a:t>
            </a:r>
            <a:r>
              <a:rPr lang="en-US" sz="2200" b="1" dirty="0">
                <a:solidFill>
                  <a:srgbClr val="0033CC"/>
                </a:solidFill>
              </a:rPr>
              <a:t> </a:t>
            </a:r>
            <a:r>
              <a:rPr lang="en-US" sz="2200" b="1" dirty="0" err="1">
                <a:solidFill>
                  <a:srgbClr val="0033CC"/>
                </a:solidFill>
              </a:rPr>
              <a:t>khí</a:t>
            </a:r>
            <a:r>
              <a:rPr lang="en-US" sz="2200" b="1" dirty="0">
                <a:solidFill>
                  <a:srgbClr val="0033CC"/>
                </a:solidFill>
              </a:rPr>
              <a:t>, </a:t>
            </a:r>
            <a:r>
              <a:rPr lang="en-US" sz="2200" b="1" dirty="0" err="1">
                <a:solidFill>
                  <a:srgbClr val="0033CC"/>
                </a:solidFill>
              </a:rPr>
              <a:t>phương</a:t>
            </a:r>
            <a:r>
              <a:rPr lang="en-US" sz="2200" b="1" dirty="0">
                <a:solidFill>
                  <a:srgbClr val="0033CC"/>
                </a:solidFill>
              </a:rPr>
              <a:t> </a:t>
            </a:r>
            <a:r>
              <a:rPr lang="en-US" sz="2200" b="1" dirty="0" err="1">
                <a:solidFill>
                  <a:srgbClr val="0033CC"/>
                </a:solidFill>
              </a:rPr>
              <a:t>tiện</a:t>
            </a:r>
            <a:r>
              <a:rPr lang="en-US" sz="2200" b="1" dirty="0">
                <a:solidFill>
                  <a:srgbClr val="0033CC"/>
                </a:solidFill>
              </a:rPr>
              <a:t> </a:t>
            </a:r>
            <a:r>
              <a:rPr lang="en-US" sz="2200" b="1" dirty="0" err="1">
                <a:solidFill>
                  <a:srgbClr val="0033CC"/>
                </a:solidFill>
              </a:rPr>
              <a:t>chiến</a:t>
            </a:r>
            <a:r>
              <a:rPr lang="en-US" sz="2200" b="1" dirty="0">
                <a:solidFill>
                  <a:srgbClr val="0033CC"/>
                </a:solidFill>
              </a:rPr>
              <a:t> </a:t>
            </a:r>
            <a:r>
              <a:rPr lang="en-US" sz="2200" b="1" dirty="0" err="1">
                <a:solidFill>
                  <a:srgbClr val="0033CC"/>
                </a:solidFill>
              </a:rPr>
              <a:t>tranh</a:t>
            </a:r>
            <a:r>
              <a:rPr lang="en-US" sz="2200" b="1" dirty="0">
                <a:solidFill>
                  <a:srgbClr val="0033CC"/>
                </a:solidFill>
              </a:rPr>
              <a:t>, … </a:t>
            </a:r>
            <a:r>
              <a:rPr lang="en-US" sz="2200" b="1" dirty="0" err="1">
                <a:solidFill>
                  <a:srgbClr val="0033CC"/>
                </a:solidFill>
              </a:rPr>
              <a:t>của</a:t>
            </a:r>
            <a:r>
              <a:rPr lang="en-US" sz="2200" b="1" dirty="0">
                <a:solidFill>
                  <a:srgbClr val="0033CC"/>
                </a:solidFill>
              </a:rPr>
              <a:t> </a:t>
            </a:r>
            <a:r>
              <a:rPr lang="en-US" sz="2200" b="1" dirty="0" err="1">
                <a:solidFill>
                  <a:srgbClr val="0033CC"/>
                </a:solidFill>
              </a:rPr>
              <a:t>Mĩ</a:t>
            </a:r>
            <a:r>
              <a:rPr lang="en-US" sz="2200" b="1" dirty="0">
                <a:solidFill>
                  <a:srgbClr val="0033CC"/>
                </a:solidFill>
              </a:rPr>
              <a:t>. </a:t>
            </a:r>
          </a:p>
        </p:txBody>
      </p:sp>
    </p:spTree>
    <p:extLst>
      <p:ext uri="{BB962C8B-B14F-4D97-AF65-F5344CB8AC3E}">
        <p14:creationId xmlns:p14="http://schemas.microsoft.com/office/powerpoint/2010/main" val="3844104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93"/>
                                        </p:tgtEl>
                                        <p:attrNameLst>
                                          <p:attrName>style.visibility</p:attrName>
                                        </p:attrNameLst>
                                      </p:cBhvr>
                                      <p:to>
                                        <p:strVal val="visible"/>
                                      </p:to>
                                    </p:set>
                                    <p:animEffect transition="in" filter="blinds(horizontal)">
                                      <p:cBhvr>
                                        <p:cTn id="7" dur="500"/>
                                        <p:tgtEl>
                                          <p:spTgt spid="7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193"/>
                                        </p:tgtEl>
                                      </p:cBhvr>
                                    </p:animEffect>
                                    <p:set>
                                      <p:cBhvr>
                                        <p:cTn id="12" dur="1" fill="hold">
                                          <p:stCondLst>
                                            <p:cond delay="499"/>
                                          </p:stCondLst>
                                        </p:cTn>
                                        <p:tgtEl>
                                          <p:spTgt spid="7193"/>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7196"/>
                                        </p:tgtEl>
                                        <p:attrNameLst>
                                          <p:attrName>style.visibility</p:attrName>
                                        </p:attrNameLst>
                                      </p:cBhvr>
                                      <p:to>
                                        <p:strVal val="visible"/>
                                      </p:to>
                                    </p:set>
                                    <p:animEffect transition="in" filter="box(in)">
                                      <p:cBhvr>
                                        <p:cTn id="15" dur="500"/>
                                        <p:tgtEl>
                                          <p:spTgt spid="719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197"/>
                                        </p:tgtEl>
                                        <p:attrNameLst>
                                          <p:attrName>style.visibility</p:attrName>
                                        </p:attrNameLst>
                                      </p:cBhvr>
                                      <p:to>
                                        <p:strVal val="visible"/>
                                      </p:to>
                                    </p:set>
                                    <p:anim calcmode="lin" valueType="num">
                                      <p:cBhvr additive="base">
                                        <p:cTn id="20" dur="500" fill="hold"/>
                                        <p:tgtEl>
                                          <p:spTgt spid="7197"/>
                                        </p:tgtEl>
                                        <p:attrNameLst>
                                          <p:attrName>ppt_x</p:attrName>
                                        </p:attrNameLst>
                                      </p:cBhvr>
                                      <p:tavLst>
                                        <p:tav tm="0">
                                          <p:val>
                                            <p:strVal val="#ppt_x"/>
                                          </p:val>
                                        </p:tav>
                                        <p:tav tm="100000">
                                          <p:val>
                                            <p:strVal val="#ppt_x"/>
                                          </p:val>
                                        </p:tav>
                                      </p:tavLst>
                                    </p:anim>
                                    <p:anim calcmode="lin" valueType="num">
                                      <p:cBhvr additive="base">
                                        <p:cTn id="21" dur="500" fill="hold"/>
                                        <p:tgtEl>
                                          <p:spTgt spid="7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3" grpId="0" animBg="1"/>
      <p:bldP spid="7193" grpId="1" animBg="1"/>
      <p:bldP spid="7196" grpId="0"/>
      <p:bldP spid="71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6" name="Line 42"/>
          <p:cNvSpPr>
            <a:spLocks noChangeShapeType="1"/>
          </p:cNvSpPr>
          <p:nvPr/>
        </p:nvSpPr>
        <p:spPr bwMode="auto">
          <a:xfrm>
            <a:off x="0" y="742950"/>
            <a:ext cx="9144000"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7" name="Line 43"/>
          <p:cNvSpPr>
            <a:spLocks noChangeShapeType="1"/>
          </p:cNvSpPr>
          <p:nvPr/>
        </p:nvSpPr>
        <p:spPr bwMode="auto">
          <a:xfrm>
            <a:off x="4932363" y="765175"/>
            <a:ext cx="0" cy="6092825"/>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9" name="Text Box 45"/>
          <p:cNvSpPr txBox="1">
            <a:spLocks noChangeArrowheads="1"/>
          </p:cNvSpPr>
          <p:nvPr/>
        </p:nvSpPr>
        <p:spPr bwMode="auto">
          <a:xfrm>
            <a:off x="0" y="1730375"/>
            <a:ext cx="500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i="1">
                <a:solidFill>
                  <a:srgbClr val="FF0000"/>
                </a:solidFill>
                <a:effectLst>
                  <a:outerShdw blurRad="38100" dist="38100" dir="2700000" algn="tl">
                    <a:srgbClr val="C0C0C0"/>
                  </a:outerShdw>
                </a:effectLst>
              </a:rPr>
              <a:t>1. </a:t>
            </a:r>
            <a:r>
              <a:rPr lang="en-US" sz="2200" b="1" i="1" u="sng">
                <a:solidFill>
                  <a:srgbClr val="FF0000"/>
                </a:solidFill>
                <a:effectLst>
                  <a:outerShdw blurRad="38100" dist="38100" dir="2700000" algn="tl">
                    <a:srgbClr val="C0C0C0"/>
                  </a:outerShdw>
                </a:effectLst>
              </a:rPr>
              <a:t>Chiến lược “Chiến tranh đặc biệt” của Mĩ ở miền Nam</a:t>
            </a:r>
          </a:p>
        </p:txBody>
      </p:sp>
      <p:sp>
        <p:nvSpPr>
          <p:cNvPr id="11310" name="AutoShape 46"/>
          <p:cNvSpPr>
            <a:spLocks noChangeArrowheads="1"/>
          </p:cNvSpPr>
          <p:nvPr/>
        </p:nvSpPr>
        <p:spPr bwMode="auto">
          <a:xfrm>
            <a:off x="5003800" y="692150"/>
            <a:ext cx="4140200" cy="4537075"/>
          </a:xfrm>
          <a:prstGeom prst="cloudCallout">
            <a:avLst>
              <a:gd name="adj1" fmla="val -47125"/>
              <a:gd name="adj2" fmla="val 82681"/>
            </a:avLst>
          </a:prstGeom>
          <a:solidFill>
            <a:srgbClr val="C0C0C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600" b="1">
                <a:solidFill>
                  <a:srgbClr val="0033CC"/>
                </a:solidFill>
                <a:effectLst>
                  <a:outerShdw blurRad="38100" dist="38100" dir="2700000" algn="tl">
                    <a:srgbClr val="000000"/>
                  </a:outerShdw>
                </a:effectLst>
              </a:rPr>
              <a:t>Trong “Chiến tranh đặc biệt”, Mĩ đã sử dụng chiến thuật gì? Em hiểu như thế nào về chiến thuật đó?</a:t>
            </a:r>
          </a:p>
        </p:txBody>
      </p:sp>
      <p:sp>
        <p:nvSpPr>
          <p:cNvPr id="11311" name="Text Box 47"/>
          <p:cNvSpPr txBox="1">
            <a:spLocks noChangeArrowheads="1"/>
          </p:cNvSpPr>
          <p:nvPr/>
        </p:nvSpPr>
        <p:spPr bwMode="auto">
          <a:xfrm>
            <a:off x="0" y="692150"/>
            <a:ext cx="50038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a:effectLst>
                  <a:outerShdw blurRad="38100" dist="38100" dir="2700000" algn="tl">
                    <a:srgbClr val="C0C0C0"/>
                  </a:outerShdw>
                </a:effectLst>
              </a:rPr>
              <a:t>V. Nhân dân miền Nam chiến đấu chống c</a:t>
            </a:r>
            <a:r>
              <a:rPr lang="en-US" sz="2200" b="1" u="sng">
                <a:effectLst>
                  <a:outerShdw blurRad="38100" dist="38100" dir="2700000" algn="tl">
                    <a:srgbClr val="C0C0C0"/>
                  </a:outerShdw>
                </a:effectLst>
              </a:rPr>
              <a:t>hiến lược “Chiến tranh đặc biệt” của Mĩ (1961 – 1965)</a:t>
            </a:r>
          </a:p>
        </p:txBody>
      </p:sp>
      <p:sp>
        <p:nvSpPr>
          <p:cNvPr id="11316" name="Text Box 52"/>
          <p:cNvSpPr txBox="1">
            <a:spLocks noChangeArrowheads="1"/>
          </p:cNvSpPr>
          <p:nvPr/>
        </p:nvSpPr>
        <p:spPr bwMode="auto">
          <a:xfrm>
            <a:off x="5003800" y="765175"/>
            <a:ext cx="4140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b="1" i="1"/>
              <a:t>“Trực thăng  vận”, “thiết xa vận” là dùng trực thăng và xe tăng nhằm nhanh chóng cơ động lực lượng, bất ngờ thực hiện bao vây để tiêu diệt các lực lượng của ta. Mĩ  coi  chiến  thuật  này  là biện  pháp  then  chốt, quyết định thắng lợi trong “Chiến tranh đặc biệt”.</a:t>
            </a:r>
            <a:r>
              <a:rPr lang="en-US" sz="2400"/>
              <a:t> </a:t>
            </a:r>
          </a:p>
        </p:txBody>
      </p:sp>
      <p:sp>
        <p:nvSpPr>
          <p:cNvPr id="11317" name="Text Box 53"/>
          <p:cNvSpPr txBox="1">
            <a:spLocks noChangeArrowheads="1"/>
          </p:cNvSpPr>
          <p:nvPr/>
        </p:nvSpPr>
        <p:spPr bwMode="auto">
          <a:xfrm>
            <a:off x="0" y="2492375"/>
            <a:ext cx="493236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dirty="0">
                <a:solidFill>
                  <a:srgbClr val="0033CC"/>
                </a:solidFill>
              </a:rPr>
              <a:t>a. </a:t>
            </a:r>
            <a:r>
              <a:rPr lang="en-US" sz="2200" b="1" dirty="0" err="1">
                <a:solidFill>
                  <a:srgbClr val="0033CC"/>
                </a:solidFill>
              </a:rPr>
              <a:t>Âm</a:t>
            </a:r>
            <a:r>
              <a:rPr lang="en-US" sz="2200" b="1" dirty="0">
                <a:solidFill>
                  <a:srgbClr val="0033CC"/>
                </a:solidFill>
              </a:rPr>
              <a:t> </a:t>
            </a:r>
            <a:r>
              <a:rPr lang="en-US" sz="2200" b="1" dirty="0" err="1">
                <a:solidFill>
                  <a:srgbClr val="0033CC"/>
                </a:solidFill>
              </a:rPr>
              <a:t>mưu</a:t>
            </a:r>
            <a:r>
              <a:rPr lang="en-US" sz="2200" b="1" dirty="0">
                <a:solidFill>
                  <a:srgbClr val="0033CC"/>
                </a:solidFill>
              </a:rPr>
              <a:t>: </a:t>
            </a:r>
            <a:r>
              <a:rPr lang="en-US" sz="2200" b="1" dirty="0" err="1">
                <a:solidFill>
                  <a:srgbClr val="0033CC"/>
                </a:solidFill>
              </a:rPr>
              <a:t>sử</a:t>
            </a:r>
            <a:r>
              <a:rPr lang="en-US" sz="2200" b="1" dirty="0">
                <a:solidFill>
                  <a:srgbClr val="0033CC"/>
                </a:solidFill>
              </a:rPr>
              <a:t> </a:t>
            </a:r>
            <a:r>
              <a:rPr lang="en-US" sz="2200" b="1" dirty="0" err="1">
                <a:solidFill>
                  <a:srgbClr val="0033CC"/>
                </a:solidFill>
              </a:rPr>
              <a:t>dụng</a:t>
            </a:r>
            <a:r>
              <a:rPr lang="en-US" sz="2200" b="1" dirty="0">
                <a:solidFill>
                  <a:srgbClr val="0033CC"/>
                </a:solidFill>
              </a:rPr>
              <a:t> </a:t>
            </a:r>
            <a:r>
              <a:rPr lang="en-US" sz="2200" b="1" dirty="0" err="1">
                <a:solidFill>
                  <a:srgbClr val="0033CC"/>
                </a:solidFill>
              </a:rPr>
              <a:t>quân</a:t>
            </a:r>
            <a:r>
              <a:rPr lang="en-US" sz="2200" b="1" dirty="0">
                <a:solidFill>
                  <a:srgbClr val="0033CC"/>
                </a:solidFill>
              </a:rPr>
              <a:t> </a:t>
            </a:r>
            <a:r>
              <a:rPr lang="en-US" sz="2200" b="1" dirty="0" err="1">
                <a:solidFill>
                  <a:srgbClr val="0033CC"/>
                </a:solidFill>
              </a:rPr>
              <a:t>đội</a:t>
            </a:r>
            <a:r>
              <a:rPr lang="en-US" sz="2200" b="1" dirty="0">
                <a:solidFill>
                  <a:srgbClr val="0033CC"/>
                </a:solidFill>
              </a:rPr>
              <a:t> </a:t>
            </a:r>
            <a:r>
              <a:rPr lang="en-US" sz="2200" b="1" dirty="0" err="1">
                <a:solidFill>
                  <a:srgbClr val="0033CC"/>
                </a:solidFill>
              </a:rPr>
              <a:t>tay</a:t>
            </a:r>
            <a:r>
              <a:rPr lang="en-US" sz="2200" b="1" dirty="0">
                <a:solidFill>
                  <a:srgbClr val="0033CC"/>
                </a:solidFill>
              </a:rPr>
              <a:t> </a:t>
            </a:r>
            <a:r>
              <a:rPr lang="en-US" sz="2200" b="1" dirty="0" err="1">
                <a:solidFill>
                  <a:srgbClr val="0033CC"/>
                </a:solidFill>
              </a:rPr>
              <a:t>sai</a:t>
            </a:r>
            <a:r>
              <a:rPr lang="en-US" sz="2200" b="1" dirty="0">
                <a:solidFill>
                  <a:srgbClr val="0033CC"/>
                </a:solidFill>
              </a:rPr>
              <a:t>, do “</a:t>
            </a:r>
            <a:r>
              <a:rPr lang="en-US" sz="2200" b="1" dirty="0" err="1">
                <a:solidFill>
                  <a:srgbClr val="0033CC"/>
                </a:solidFill>
              </a:rPr>
              <a:t>cố</a:t>
            </a:r>
            <a:r>
              <a:rPr lang="en-US" sz="2200" b="1" dirty="0">
                <a:solidFill>
                  <a:srgbClr val="0033CC"/>
                </a:solidFill>
              </a:rPr>
              <a:t> </a:t>
            </a:r>
            <a:r>
              <a:rPr lang="en-US" sz="2200" b="1" dirty="0" err="1">
                <a:solidFill>
                  <a:srgbClr val="0033CC"/>
                </a:solidFill>
              </a:rPr>
              <a:t>vấn</a:t>
            </a:r>
            <a:r>
              <a:rPr lang="en-US" sz="2200" b="1" dirty="0">
                <a:solidFill>
                  <a:srgbClr val="0033CC"/>
                </a:solidFill>
              </a:rPr>
              <a:t>” </a:t>
            </a:r>
            <a:r>
              <a:rPr lang="en-US" sz="2200" b="1" dirty="0" err="1">
                <a:solidFill>
                  <a:srgbClr val="0033CC"/>
                </a:solidFill>
              </a:rPr>
              <a:t>Mĩ</a:t>
            </a:r>
            <a:r>
              <a:rPr lang="en-US" sz="2200" b="1" dirty="0">
                <a:solidFill>
                  <a:srgbClr val="0033CC"/>
                </a:solidFill>
              </a:rPr>
              <a:t> </a:t>
            </a:r>
            <a:r>
              <a:rPr lang="en-US" sz="2200" b="1" dirty="0" err="1">
                <a:solidFill>
                  <a:srgbClr val="0033CC"/>
                </a:solidFill>
              </a:rPr>
              <a:t>chỉ</a:t>
            </a:r>
            <a:r>
              <a:rPr lang="en-US" sz="2200" b="1" dirty="0">
                <a:solidFill>
                  <a:srgbClr val="0033CC"/>
                </a:solidFill>
              </a:rPr>
              <a:t> </a:t>
            </a:r>
            <a:r>
              <a:rPr lang="en-US" sz="2200" b="1" dirty="0" err="1">
                <a:solidFill>
                  <a:srgbClr val="0033CC"/>
                </a:solidFill>
              </a:rPr>
              <a:t>huy</a:t>
            </a:r>
            <a:r>
              <a:rPr lang="en-US" sz="2200" b="1" dirty="0">
                <a:solidFill>
                  <a:srgbClr val="0033CC"/>
                </a:solidFill>
              </a:rPr>
              <a:t>, </a:t>
            </a:r>
            <a:r>
              <a:rPr lang="en-US" sz="2200" b="1" dirty="0" err="1">
                <a:solidFill>
                  <a:srgbClr val="0033CC"/>
                </a:solidFill>
              </a:rPr>
              <a:t>dụa</a:t>
            </a:r>
            <a:r>
              <a:rPr lang="en-US" sz="2200" b="1" dirty="0">
                <a:solidFill>
                  <a:srgbClr val="0033CC"/>
                </a:solidFill>
              </a:rPr>
              <a:t> </a:t>
            </a:r>
            <a:r>
              <a:rPr lang="en-US" sz="2200" b="1" dirty="0" err="1">
                <a:solidFill>
                  <a:srgbClr val="0033CC"/>
                </a:solidFill>
              </a:rPr>
              <a:t>vào</a:t>
            </a:r>
            <a:r>
              <a:rPr lang="en-US" sz="2200" b="1" dirty="0">
                <a:solidFill>
                  <a:srgbClr val="0033CC"/>
                </a:solidFill>
              </a:rPr>
              <a:t> </a:t>
            </a:r>
            <a:r>
              <a:rPr lang="en-US" sz="2200" b="1" dirty="0" err="1">
                <a:solidFill>
                  <a:srgbClr val="0033CC"/>
                </a:solidFill>
              </a:rPr>
              <a:t>vũ</a:t>
            </a:r>
            <a:r>
              <a:rPr lang="en-US" sz="2200" b="1" dirty="0">
                <a:solidFill>
                  <a:srgbClr val="0033CC"/>
                </a:solidFill>
              </a:rPr>
              <a:t> </a:t>
            </a:r>
            <a:r>
              <a:rPr lang="en-US" sz="2200" b="1" dirty="0" err="1">
                <a:solidFill>
                  <a:srgbClr val="0033CC"/>
                </a:solidFill>
              </a:rPr>
              <a:t>khí</a:t>
            </a:r>
            <a:r>
              <a:rPr lang="en-US" sz="2200" b="1" dirty="0">
                <a:solidFill>
                  <a:srgbClr val="0033CC"/>
                </a:solidFill>
              </a:rPr>
              <a:t>, </a:t>
            </a:r>
            <a:r>
              <a:rPr lang="en-US" sz="2200" b="1" dirty="0" err="1">
                <a:solidFill>
                  <a:srgbClr val="0033CC"/>
                </a:solidFill>
              </a:rPr>
              <a:t>phương</a:t>
            </a:r>
            <a:r>
              <a:rPr lang="en-US" sz="2200" b="1" dirty="0">
                <a:solidFill>
                  <a:srgbClr val="0033CC"/>
                </a:solidFill>
              </a:rPr>
              <a:t> </a:t>
            </a:r>
            <a:r>
              <a:rPr lang="en-US" sz="2200" b="1" dirty="0" err="1">
                <a:solidFill>
                  <a:srgbClr val="0033CC"/>
                </a:solidFill>
              </a:rPr>
              <a:t>tiện</a:t>
            </a:r>
            <a:r>
              <a:rPr lang="en-US" sz="2200" b="1" dirty="0">
                <a:solidFill>
                  <a:srgbClr val="0033CC"/>
                </a:solidFill>
              </a:rPr>
              <a:t> </a:t>
            </a:r>
            <a:r>
              <a:rPr lang="en-US" sz="2200" b="1" dirty="0" err="1">
                <a:solidFill>
                  <a:srgbClr val="0033CC"/>
                </a:solidFill>
              </a:rPr>
              <a:t>chiến</a:t>
            </a:r>
            <a:r>
              <a:rPr lang="en-US" sz="2200" b="1" dirty="0">
                <a:solidFill>
                  <a:srgbClr val="0033CC"/>
                </a:solidFill>
              </a:rPr>
              <a:t> </a:t>
            </a:r>
            <a:r>
              <a:rPr lang="en-US" sz="2200" b="1" dirty="0" err="1">
                <a:solidFill>
                  <a:srgbClr val="0033CC"/>
                </a:solidFill>
              </a:rPr>
              <a:t>tranh</a:t>
            </a:r>
            <a:r>
              <a:rPr lang="en-US" sz="2200" b="1" dirty="0">
                <a:solidFill>
                  <a:srgbClr val="0033CC"/>
                </a:solidFill>
              </a:rPr>
              <a:t>, … </a:t>
            </a:r>
            <a:r>
              <a:rPr lang="en-US" sz="2200" b="1" dirty="0" err="1">
                <a:solidFill>
                  <a:srgbClr val="0033CC"/>
                </a:solidFill>
              </a:rPr>
              <a:t>của</a:t>
            </a:r>
            <a:r>
              <a:rPr lang="en-US" sz="2200" b="1" dirty="0">
                <a:solidFill>
                  <a:srgbClr val="0033CC"/>
                </a:solidFill>
              </a:rPr>
              <a:t> </a:t>
            </a:r>
            <a:r>
              <a:rPr lang="en-US" sz="2200" b="1" dirty="0" err="1">
                <a:solidFill>
                  <a:srgbClr val="0033CC"/>
                </a:solidFill>
              </a:rPr>
              <a:t>Mĩ</a:t>
            </a:r>
            <a:r>
              <a:rPr lang="en-US" sz="2200" b="1" dirty="0">
                <a:solidFill>
                  <a:srgbClr val="0033CC"/>
                </a:solidFill>
              </a:rPr>
              <a:t>. </a:t>
            </a:r>
          </a:p>
        </p:txBody>
      </p:sp>
    </p:spTree>
    <p:extLst>
      <p:ext uri="{BB962C8B-B14F-4D97-AF65-F5344CB8AC3E}">
        <p14:creationId xmlns:p14="http://schemas.microsoft.com/office/powerpoint/2010/main" val="558629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10"/>
                                        </p:tgtEl>
                                        <p:attrNameLst>
                                          <p:attrName>style.visibility</p:attrName>
                                        </p:attrNameLst>
                                      </p:cBhvr>
                                      <p:to>
                                        <p:strVal val="visible"/>
                                      </p:to>
                                    </p:set>
                                    <p:animEffect transition="in" filter="blinds(horizontal)">
                                      <p:cBhvr>
                                        <p:cTn id="7" dur="500"/>
                                        <p:tgtEl>
                                          <p:spTgt spid="113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1310"/>
                                        </p:tgtEl>
                                      </p:cBhvr>
                                    </p:animEffect>
                                    <p:set>
                                      <p:cBhvr>
                                        <p:cTn id="12" dur="1" fill="hold">
                                          <p:stCondLst>
                                            <p:cond delay="499"/>
                                          </p:stCondLst>
                                        </p:cTn>
                                        <p:tgtEl>
                                          <p:spTgt spid="11310"/>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11316"/>
                                        </p:tgtEl>
                                        <p:attrNameLst>
                                          <p:attrName>style.visibility</p:attrName>
                                        </p:attrNameLst>
                                      </p:cBhvr>
                                      <p:to>
                                        <p:strVal val="visible"/>
                                      </p:to>
                                    </p:set>
                                    <p:animEffect transition="in" filter="blinds(horizontal)">
                                      <p:cBhvr>
                                        <p:cTn id="15" dur="500"/>
                                        <p:tgtEl>
                                          <p:spTgt spid="1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0" grpId="0" animBg="1"/>
      <p:bldP spid="11310" grpId="1" animBg="1"/>
      <p:bldP spid="113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6" name="Line 42"/>
          <p:cNvSpPr>
            <a:spLocks noChangeShapeType="1"/>
          </p:cNvSpPr>
          <p:nvPr/>
        </p:nvSpPr>
        <p:spPr bwMode="auto">
          <a:xfrm>
            <a:off x="0" y="742950"/>
            <a:ext cx="9144000"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7" name="Line 43"/>
          <p:cNvSpPr>
            <a:spLocks noChangeShapeType="1"/>
          </p:cNvSpPr>
          <p:nvPr/>
        </p:nvSpPr>
        <p:spPr bwMode="auto">
          <a:xfrm>
            <a:off x="4932363" y="765175"/>
            <a:ext cx="0" cy="6092825"/>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9" name="Text Box 45"/>
          <p:cNvSpPr txBox="1">
            <a:spLocks noChangeArrowheads="1"/>
          </p:cNvSpPr>
          <p:nvPr/>
        </p:nvSpPr>
        <p:spPr bwMode="auto">
          <a:xfrm>
            <a:off x="0" y="1730375"/>
            <a:ext cx="500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i="1">
                <a:solidFill>
                  <a:srgbClr val="FF0000"/>
                </a:solidFill>
                <a:effectLst>
                  <a:outerShdw blurRad="38100" dist="38100" dir="2700000" algn="tl">
                    <a:srgbClr val="C0C0C0"/>
                  </a:outerShdw>
                </a:effectLst>
              </a:rPr>
              <a:t>1. </a:t>
            </a:r>
            <a:r>
              <a:rPr lang="en-US" sz="2200" b="1" i="1" u="sng">
                <a:solidFill>
                  <a:srgbClr val="FF0000"/>
                </a:solidFill>
                <a:effectLst>
                  <a:outerShdw blurRad="38100" dist="38100" dir="2700000" algn="tl">
                    <a:srgbClr val="C0C0C0"/>
                  </a:outerShdw>
                </a:effectLst>
              </a:rPr>
              <a:t>Chiến lược “Chiến tranh đặc biệt” của Mĩ ở miền Nam</a:t>
            </a:r>
          </a:p>
        </p:txBody>
      </p:sp>
      <p:sp>
        <p:nvSpPr>
          <p:cNvPr id="11310" name="AutoShape 46"/>
          <p:cNvSpPr>
            <a:spLocks noChangeArrowheads="1"/>
          </p:cNvSpPr>
          <p:nvPr/>
        </p:nvSpPr>
        <p:spPr bwMode="auto">
          <a:xfrm>
            <a:off x="5003800" y="692150"/>
            <a:ext cx="4140200" cy="4537075"/>
          </a:xfrm>
          <a:prstGeom prst="cloudCallout">
            <a:avLst>
              <a:gd name="adj1" fmla="val -47125"/>
              <a:gd name="adj2" fmla="val 82681"/>
            </a:avLst>
          </a:prstGeom>
          <a:solidFill>
            <a:srgbClr val="C0C0C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600" b="1">
                <a:solidFill>
                  <a:srgbClr val="0033CC"/>
                </a:solidFill>
                <a:effectLst>
                  <a:outerShdw blurRad="38100" dist="38100" dir="2700000" algn="tl">
                    <a:srgbClr val="000000"/>
                  </a:outerShdw>
                </a:effectLst>
              </a:rPr>
              <a:t>Trong “Chiến tranh đặc biệt”, Mĩ đã sử dụng chiến thuật gì? Em hiểu như thế nào về chiến thuật đó?</a:t>
            </a:r>
          </a:p>
        </p:txBody>
      </p:sp>
      <p:sp>
        <p:nvSpPr>
          <p:cNvPr id="11311" name="Text Box 47"/>
          <p:cNvSpPr txBox="1">
            <a:spLocks noChangeArrowheads="1"/>
          </p:cNvSpPr>
          <p:nvPr/>
        </p:nvSpPr>
        <p:spPr bwMode="auto">
          <a:xfrm>
            <a:off x="0" y="692150"/>
            <a:ext cx="50038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a:effectLst>
                  <a:outerShdw blurRad="38100" dist="38100" dir="2700000" algn="tl">
                    <a:srgbClr val="C0C0C0"/>
                  </a:outerShdw>
                </a:effectLst>
              </a:rPr>
              <a:t>V. Nhân dân miền Nam chiến đấu chống c</a:t>
            </a:r>
            <a:r>
              <a:rPr lang="en-US" sz="2200" b="1" u="sng">
                <a:effectLst>
                  <a:outerShdw blurRad="38100" dist="38100" dir="2700000" algn="tl">
                    <a:srgbClr val="C0C0C0"/>
                  </a:outerShdw>
                </a:effectLst>
              </a:rPr>
              <a:t>hiến lược “Chiến tranh đặc biệt” của Mĩ (1961 – 1965)</a:t>
            </a:r>
          </a:p>
        </p:txBody>
      </p:sp>
      <p:sp>
        <p:nvSpPr>
          <p:cNvPr id="11316" name="Text Box 52"/>
          <p:cNvSpPr txBox="1">
            <a:spLocks noChangeArrowheads="1"/>
          </p:cNvSpPr>
          <p:nvPr/>
        </p:nvSpPr>
        <p:spPr bwMode="auto">
          <a:xfrm>
            <a:off x="5003800" y="765175"/>
            <a:ext cx="4140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b="1" i="1"/>
              <a:t>“Trực thăng  vận”, “thiết xa vận” là dùng trực thăng và xe tăng nhằm nhanh chóng cơ động lực lượng, bất ngờ thực hiện bao vây để tiêu diệt các lực lượng của ta. Mĩ  coi  chiến  thuật  này  là biện  pháp  then  chốt, quyết định thắng lợi trong “Chiến tranh đặc biệt”.</a:t>
            </a:r>
            <a:r>
              <a:rPr lang="en-US" sz="2400"/>
              <a:t> </a:t>
            </a:r>
          </a:p>
        </p:txBody>
      </p:sp>
      <p:sp>
        <p:nvSpPr>
          <p:cNvPr id="11317" name="Text Box 53"/>
          <p:cNvSpPr txBox="1">
            <a:spLocks noChangeArrowheads="1"/>
          </p:cNvSpPr>
          <p:nvPr/>
        </p:nvSpPr>
        <p:spPr bwMode="auto">
          <a:xfrm>
            <a:off x="0" y="2492375"/>
            <a:ext cx="493236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200" b="1">
                <a:solidFill>
                  <a:srgbClr val="0033CC"/>
                </a:solidFill>
              </a:rPr>
              <a:t>a. Âm mưu: sử dụng quân đội tay sai, do “cố vấn” Mĩ chỉ huy, dụa vào vũ khí, phương tiện chiến tranh, … của Mĩ. </a:t>
            </a:r>
          </a:p>
        </p:txBody>
      </p:sp>
    </p:spTree>
    <p:extLst>
      <p:ext uri="{BB962C8B-B14F-4D97-AF65-F5344CB8AC3E}">
        <p14:creationId xmlns:p14="http://schemas.microsoft.com/office/powerpoint/2010/main" val="3478034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10"/>
                                        </p:tgtEl>
                                        <p:attrNameLst>
                                          <p:attrName>style.visibility</p:attrName>
                                        </p:attrNameLst>
                                      </p:cBhvr>
                                      <p:to>
                                        <p:strVal val="visible"/>
                                      </p:to>
                                    </p:set>
                                    <p:animEffect transition="in" filter="blinds(horizontal)">
                                      <p:cBhvr>
                                        <p:cTn id="7" dur="500"/>
                                        <p:tgtEl>
                                          <p:spTgt spid="113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1310"/>
                                        </p:tgtEl>
                                      </p:cBhvr>
                                    </p:animEffect>
                                    <p:set>
                                      <p:cBhvr>
                                        <p:cTn id="12" dur="1" fill="hold">
                                          <p:stCondLst>
                                            <p:cond delay="499"/>
                                          </p:stCondLst>
                                        </p:cTn>
                                        <p:tgtEl>
                                          <p:spTgt spid="11310"/>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11316"/>
                                        </p:tgtEl>
                                        <p:attrNameLst>
                                          <p:attrName>style.visibility</p:attrName>
                                        </p:attrNameLst>
                                      </p:cBhvr>
                                      <p:to>
                                        <p:strVal val="visible"/>
                                      </p:to>
                                    </p:set>
                                    <p:animEffect transition="in" filter="blinds(horizontal)">
                                      <p:cBhvr>
                                        <p:cTn id="15" dur="500"/>
                                        <p:tgtEl>
                                          <p:spTgt spid="1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0" grpId="0" animBg="1"/>
      <p:bldP spid="11310" grpId="1" animBg="1"/>
      <p:bldP spid="113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8" descr="Truc thang v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1750"/>
          </a:xfrm>
          <a:prstGeom prst="rect">
            <a:avLst/>
          </a:prstGeom>
          <a:noFill/>
          <a:extLst>
            <a:ext uri="{909E8E84-426E-40DD-AFC4-6F175D3DCCD1}">
              <a14:hiddenFill xmlns:a14="http://schemas.microsoft.com/office/drawing/2010/main">
                <a:solidFill>
                  <a:srgbClr val="FFFFFF"/>
                </a:solidFill>
              </a14:hiddenFill>
            </a:ext>
          </a:extLst>
        </p:spPr>
      </p:pic>
      <p:sp>
        <p:nvSpPr>
          <p:cNvPr id="41993" name="Text Box 9"/>
          <p:cNvSpPr txBox="1">
            <a:spLocks noChangeArrowheads="1"/>
          </p:cNvSpPr>
          <p:nvPr/>
        </p:nvSpPr>
        <p:spPr bwMode="auto">
          <a:xfrm>
            <a:off x="0" y="638175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0033CC"/>
                </a:solidFill>
                <a:effectLst>
                  <a:outerShdw blurRad="38100" dist="38100" dir="2700000" algn="tl">
                    <a:srgbClr val="C0C0C0"/>
                  </a:outerShdw>
                </a:effectLst>
              </a:rPr>
              <a:t>Trực thăng vận</a:t>
            </a:r>
          </a:p>
        </p:txBody>
      </p:sp>
    </p:spTree>
    <p:extLst>
      <p:ext uri="{BB962C8B-B14F-4D97-AF65-F5344CB8AC3E}">
        <p14:creationId xmlns:p14="http://schemas.microsoft.com/office/powerpoint/2010/main" val="570387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60" name="Text Box 8"/>
          <p:cNvSpPr txBox="1">
            <a:spLocks noChangeArrowheads="1"/>
          </p:cNvSpPr>
          <p:nvPr/>
        </p:nvSpPr>
        <p:spPr bwMode="auto">
          <a:xfrm>
            <a:off x="0" y="638175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0033CC"/>
                </a:solidFill>
                <a:effectLst>
                  <a:outerShdw blurRad="38100" dist="38100" dir="2700000" algn="tl">
                    <a:srgbClr val="C0C0C0"/>
                  </a:outerShdw>
                </a:effectLst>
              </a:rPr>
              <a:t>Trực thăng vận</a:t>
            </a:r>
          </a:p>
        </p:txBody>
      </p:sp>
    </p:spTree>
    <p:extLst>
      <p:ext uri="{BB962C8B-B14F-4D97-AF65-F5344CB8AC3E}">
        <p14:creationId xmlns:p14="http://schemas.microsoft.com/office/powerpoint/2010/main" val="1118731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88350" cy="682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7" name="Text Box 9"/>
          <p:cNvSpPr txBox="1">
            <a:spLocks noChangeArrowheads="1"/>
          </p:cNvSpPr>
          <p:nvPr/>
        </p:nvSpPr>
        <p:spPr bwMode="auto">
          <a:xfrm>
            <a:off x="8280400" y="2492375"/>
            <a:ext cx="900113"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200" b="1"/>
              <a:t>Thiết</a:t>
            </a:r>
          </a:p>
          <a:p>
            <a:pPr algn="ctr">
              <a:spcBef>
                <a:spcPct val="50000"/>
              </a:spcBef>
            </a:pPr>
            <a:r>
              <a:rPr lang="en-US" sz="2200" b="1"/>
              <a:t>Xa </a:t>
            </a:r>
          </a:p>
          <a:p>
            <a:pPr algn="ctr">
              <a:spcBef>
                <a:spcPct val="50000"/>
              </a:spcBef>
            </a:pPr>
            <a:r>
              <a:rPr lang="en-US" sz="2200" b="1"/>
              <a:t>Vận</a:t>
            </a:r>
          </a:p>
        </p:txBody>
      </p:sp>
    </p:spTree>
    <p:extLst>
      <p:ext uri="{BB962C8B-B14F-4D97-AF65-F5344CB8AC3E}">
        <p14:creationId xmlns:p14="http://schemas.microsoft.com/office/powerpoint/2010/main" val="2792330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2124</Words>
  <PresentationFormat>On-screen Show (4:3)</PresentationFormat>
  <Paragraphs>121</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2022-04-06T15:56:19Z</dcterms:modified>
</cp:coreProperties>
</file>