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70" r:id="rId4"/>
    <p:sldId id="294" r:id="rId5"/>
    <p:sldId id="301" r:id="rId6"/>
    <p:sldId id="302"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A2E90E-E043-44B7-A5F5-A6CD03A9CB0F}" type="datetimeFigureOut">
              <a:rPr lang="en-US" smtClean="0"/>
              <a:t>22-Aug-23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82008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2E90E-E043-44B7-A5F5-A6CD03A9CB0F}" type="datetimeFigureOut">
              <a:rPr lang="en-US" smtClean="0"/>
              <a:t>22-Aug-23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55928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2E90E-E043-44B7-A5F5-A6CD03A9CB0F}" type="datetimeFigureOut">
              <a:rPr lang="en-US" smtClean="0"/>
              <a:t>22-Aug-23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338488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2E90E-E043-44B7-A5F5-A6CD03A9CB0F}" type="datetimeFigureOut">
              <a:rPr lang="en-US" smtClean="0"/>
              <a:t>22-Aug-23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221370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2E90E-E043-44B7-A5F5-A6CD03A9CB0F}" type="datetimeFigureOut">
              <a:rPr lang="en-US" smtClean="0"/>
              <a:t>22-Aug-23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123658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A2E90E-E043-44B7-A5F5-A6CD03A9CB0F}" type="datetimeFigureOut">
              <a:rPr lang="en-US" smtClean="0"/>
              <a:t>22-Aug-23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252840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A2E90E-E043-44B7-A5F5-A6CD03A9CB0F}" type="datetimeFigureOut">
              <a:rPr lang="en-US" smtClean="0"/>
              <a:t>22-Aug-23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182193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A2E90E-E043-44B7-A5F5-A6CD03A9CB0F}" type="datetimeFigureOut">
              <a:rPr lang="en-US" smtClean="0"/>
              <a:t>22-Aug-23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60105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2E90E-E043-44B7-A5F5-A6CD03A9CB0F}" type="datetimeFigureOut">
              <a:rPr lang="en-US" smtClean="0"/>
              <a:t>22-Aug-23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357137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A2E90E-E043-44B7-A5F5-A6CD03A9CB0F}" type="datetimeFigureOut">
              <a:rPr lang="en-US" smtClean="0"/>
              <a:t>22-Aug-23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64772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A2E90E-E043-44B7-A5F5-A6CD03A9CB0F}" type="datetimeFigureOut">
              <a:rPr lang="en-US" smtClean="0"/>
              <a:t>22-Aug-23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189932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2E90E-E043-44B7-A5F5-A6CD03A9CB0F}" type="datetimeFigureOut">
              <a:rPr lang="en-US" smtClean="0"/>
              <a:t>22-Aug-23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21EEB-DAC0-4834-9357-C46B08BAD1F6}" type="slidenum">
              <a:rPr lang="en-US" smtClean="0"/>
              <a:t>‹#›</a:t>
            </a:fld>
            <a:endParaRPr lang="en-US"/>
          </a:p>
        </p:txBody>
      </p:sp>
    </p:spTree>
    <p:extLst>
      <p:ext uri="{BB962C8B-B14F-4D97-AF65-F5344CB8AC3E}">
        <p14:creationId xmlns:p14="http://schemas.microsoft.com/office/powerpoint/2010/main" val="217245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1865290" y="940157"/>
            <a:ext cx="8461419" cy="2308324"/>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CHỦ ĐỀ 6</a:t>
            </a:r>
          </a:p>
          <a:p>
            <a:pPr algn="ctr"/>
            <a:r>
              <a:rPr lang="en-US" sz="4800" b="1" dirty="0">
                <a:latin typeface="Times New Roman" panose="02020603050405020304" pitchFamily="18" charset="0"/>
                <a:cs typeface="Times New Roman" panose="02020603050405020304" pitchFamily="18" charset="0"/>
              </a:rPr>
              <a:t>BẢO TỒN CẢNH QUAN THIÊN NHIÊN</a:t>
            </a:r>
          </a:p>
        </p:txBody>
      </p:sp>
    </p:spTree>
    <p:extLst>
      <p:ext uri="{BB962C8B-B14F-4D97-AF65-F5344CB8AC3E}">
        <p14:creationId xmlns:p14="http://schemas.microsoft.com/office/powerpoint/2010/main" val="53065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78794" y="1287888"/>
            <a:ext cx="4520485"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Ngọc Hoàng đã sai Rồng mẹ mang theo một đàn Rồng tới hạ giới</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pPr algn="just" fontAlgn="base"/>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Rồng mẹ và Rồng con đã không quay trở lại trời mà ở lại hạ giới, nơi vừa diễn ra trận đấu để luôn luôn bảo vệ những người dân đất Việt.</a:t>
            </a:r>
          </a:p>
        </p:txBody>
      </p:sp>
      <p:pic>
        <p:nvPicPr>
          <p:cNvPr id="4" name="Picture 3"/>
          <p:cNvPicPr>
            <a:picLocks noChangeAspect="1"/>
          </p:cNvPicPr>
          <p:nvPr/>
        </p:nvPicPr>
        <p:blipFill>
          <a:blip r:embed="rId3"/>
          <a:stretch>
            <a:fillRect/>
          </a:stretch>
        </p:blipFill>
        <p:spPr>
          <a:xfrm>
            <a:off x="5687233" y="1345042"/>
            <a:ext cx="5787843" cy="4121971"/>
          </a:xfrm>
          <a:prstGeom prst="rect">
            <a:avLst/>
          </a:prstGeom>
        </p:spPr>
      </p:pic>
      <p:sp>
        <p:nvSpPr>
          <p:cNvPr id="6" name="TextBox 5"/>
          <p:cNvSpPr txBox="1"/>
          <p:nvPr/>
        </p:nvSpPr>
        <p:spPr>
          <a:xfrm>
            <a:off x="7057624" y="5607141"/>
            <a:ext cx="294925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a:latin typeface="Times New Roman" panose="02020603050405020304" pitchFamily="18" charset="0"/>
                <a:cs typeface="Times New Roman" panose="02020603050405020304" pitchFamily="18" charset="0"/>
              </a:rPr>
              <a:t>HẠ LONG</a:t>
            </a:r>
          </a:p>
        </p:txBody>
      </p:sp>
    </p:spTree>
    <p:extLst>
      <p:ext uri="{BB962C8B-B14F-4D97-AF65-F5344CB8AC3E}">
        <p14:creationId xmlns:p14="http://schemas.microsoft.com/office/powerpoint/2010/main" val="3079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78794" y="1287888"/>
            <a:ext cx="4520485"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a:latin typeface="Times New Roman" panose="02020603050405020304" pitchFamily="18" charset="0"/>
                <a:cs typeface="Times New Roman" panose="02020603050405020304" pitchFamily="18" charset="0"/>
              </a:rPr>
              <a:t>H</a:t>
            </a:r>
            <a:r>
              <a:rPr lang="vi-VN" sz="2800" dirty="0">
                <a:latin typeface="Times New Roman" panose="02020603050405020304" pitchFamily="18" charset="0"/>
                <a:cs typeface="Times New Roman" panose="02020603050405020304" pitchFamily="18" charset="0"/>
              </a:rPr>
              <a:t>ai đảo có hình thù giống như một đôi gà một mái một trống với chiều cao khoảng hơn 10m với chân thót lại ở tư thế rất chênh vênh. Đây là biểu tượng trên logo của Vịnh Hạ Long, đây cũng là hình ảnh trở thành biểu tượng trong sách hướng dẫn du lịch Việt Nam nói chung.</a:t>
            </a:r>
          </a:p>
        </p:txBody>
      </p:sp>
      <p:sp>
        <p:nvSpPr>
          <p:cNvPr id="6" name="TextBox 5"/>
          <p:cNvSpPr txBox="1"/>
          <p:nvPr/>
        </p:nvSpPr>
        <p:spPr>
          <a:xfrm>
            <a:off x="6297770" y="5607141"/>
            <a:ext cx="467503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a:latin typeface="Times New Roman" panose="02020603050405020304" pitchFamily="18" charset="0"/>
                <a:cs typeface="Times New Roman" panose="02020603050405020304" pitchFamily="18" charset="0"/>
              </a:rPr>
              <a:t>HÒN GÀ CHỌI</a:t>
            </a:r>
          </a:p>
        </p:txBody>
      </p:sp>
      <p:pic>
        <p:nvPicPr>
          <p:cNvPr id="5" name="Picture 4"/>
          <p:cNvPicPr>
            <a:picLocks noChangeAspect="1"/>
          </p:cNvPicPr>
          <p:nvPr/>
        </p:nvPicPr>
        <p:blipFill>
          <a:blip r:embed="rId3"/>
          <a:stretch>
            <a:fillRect/>
          </a:stretch>
        </p:blipFill>
        <p:spPr>
          <a:xfrm>
            <a:off x="5594205" y="944452"/>
            <a:ext cx="5824793" cy="3960859"/>
          </a:xfrm>
          <a:prstGeom prst="rect">
            <a:avLst/>
          </a:prstGeom>
        </p:spPr>
      </p:pic>
    </p:spTree>
    <p:extLst>
      <p:ext uri="{BB962C8B-B14F-4D97-AF65-F5344CB8AC3E}">
        <p14:creationId xmlns:p14="http://schemas.microsoft.com/office/powerpoint/2010/main" val="7161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78794" y="1287888"/>
            <a:ext cx="3988639"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1288,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Trần Hưng Đạo đã cho đóng những bãi cọc ở vị trí hợp lý tạo thành một trận địa cọc chặn đánh đường rút chạy của giặc Nguyên Mông".</a:t>
            </a:r>
          </a:p>
        </p:txBody>
      </p:sp>
      <p:sp>
        <p:nvSpPr>
          <p:cNvPr id="6" name="TextBox 5"/>
          <p:cNvSpPr txBox="1"/>
          <p:nvPr/>
        </p:nvSpPr>
        <p:spPr>
          <a:xfrm>
            <a:off x="5619386" y="5380223"/>
            <a:ext cx="541995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BÃI CỌC BẠCH ĐẰNG</a:t>
            </a:r>
          </a:p>
        </p:txBody>
      </p:sp>
      <p:pic>
        <p:nvPicPr>
          <p:cNvPr id="4" name="Picture 3"/>
          <p:cNvPicPr>
            <a:picLocks noChangeAspect="1"/>
          </p:cNvPicPr>
          <p:nvPr/>
        </p:nvPicPr>
        <p:blipFill>
          <a:blip r:embed="rId3"/>
          <a:stretch>
            <a:fillRect/>
          </a:stretch>
        </p:blipFill>
        <p:spPr>
          <a:xfrm>
            <a:off x="5250768" y="887069"/>
            <a:ext cx="6197328" cy="4135692"/>
          </a:xfrm>
          <a:prstGeom prst="rect">
            <a:avLst/>
          </a:prstGeom>
        </p:spPr>
      </p:pic>
    </p:spTree>
    <p:extLst>
      <p:ext uri="{BB962C8B-B14F-4D97-AF65-F5344CB8AC3E}">
        <p14:creationId xmlns:p14="http://schemas.microsoft.com/office/powerpoint/2010/main" val="379334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heo dã sử</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đoàn thuyền lương của 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vi-VN" sz="2400" dirty="0">
                <a:latin typeface="Times New Roman" panose="02020603050405020304" pitchFamily="18" charset="0"/>
                <a:cs typeface="Times New Roman" panose="02020603050405020304" pitchFamily="18" charset="0"/>
              </a:rPr>
              <a:t> do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Hổ</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cầm đầu vào xâm lược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 </a:t>
            </a:r>
            <a:r>
              <a:rPr lang="vi-VN" sz="2400" dirty="0">
                <a:solidFill>
                  <a:schemeClr val="tx1"/>
                </a:solidFill>
                <a:latin typeface="Times New Roman" panose="02020603050405020304" pitchFamily="18" charset="0"/>
                <a:cs typeface="Times New Roman" panose="02020603050405020304" pitchFamily="18" charset="0"/>
              </a:rPr>
              <a:t>đã bị tướng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Trần</a:t>
            </a:r>
            <a:r>
              <a:rPr lang="vi-VN" sz="2400" dirty="0">
                <a:solidFill>
                  <a:schemeClr val="tx1"/>
                </a:solidFill>
                <a:latin typeface="Times New Roman" panose="02020603050405020304" pitchFamily="18" charset="0"/>
                <a:cs typeface="Times New Roman" panose="02020603050405020304" pitchFamily="18" charset="0"/>
              </a:rPr>
              <a:t> 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Dư</a:t>
            </a:r>
            <a:r>
              <a:rPr lang="vi-VN" sz="2400" dirty="0">
                <a:solidFill>
                  <a:schemeClr val="tx1"/>
                </a:solidFill>
                <a:latin typeface="Times New Roman" panose="02020603050405020304" pitchFamily="18" charset="0"/>
                <a:cs typeface="Times New Roman" panose="02020603050405020304" pitchFamily="18" charset="0"/>
              </a:rPr>
              <a:t> cùng quân dân nhà Trần thiêu cháy và bị dạt vào bờ. Do nhiều thuyền giặc bị cháy,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mùa</a:t>
            </a:r>
            <a:r>
              <a:rPr lang="vi-VN" sz="2400" dirty="0">
                <a:solidFill>
                  <a:schemeClr val="tx1"/>
                </a:solidFill>
                <a:latin typeface="Times New Roman" panose="02020603050405020304" pitchFamily="18" charset="0"/>
                <a:cs typeface="Times New Roman" panose="02020603050405020304" pitchFamily="18" charset="0"/>
              </a:rPr>
              <a:t> Đông Bắc lại thổi tạt lửa vào bờ phía tây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Lục</a:t>
            </a:r>
            <a:r>
              <a:rPr lang="vi-VN" sz="2400" dirty="0">
                <a:solidFill>
                  <a:schemeClr val="tx1"/>
                </a:solidFill>
                <a:latin typeface="Times New Roman" panose="02020603050405020304" pitchFamily="18" charset="0"/>
                <a:cs typeface="Times New Roman" panose="02020603050405020304" pitchFamily="18" charset="0"/>
              </a:rPr>
              <a:t> làm cháy luôn khu rừng đang </a:t>
            </a:r>
            <a:r>
              <a:rPr lang="vi-VN" sz="2400" dirty="0">
                <a:latin typeface="Times New Roman" panose="02020603050405020304" pitchFamily="18" charset="0"/>
                <a:cs typeface="Times New Roman" panose="02020603050405020304" pitchFamily="18" charset="0"/>
              </a:rPr>
              <a:t>hanh khô. Chính vì vậy mà khu rừng bị cháy đó có tên như ngày nay.</a:t>
            </a:r>
          </a:p>
        </p:txBody>
      </p:sp>
      <p:sp>
        <p:nvSpPr>
          <p:cNvPr id="6" name="TextBox 5"/>
          <p:cNvSpPr txBox="1"/>
          <p:nvPr/>
        </p:nvSpPr>
        <p:spPr>
          <a:xfrm>
            <a:off x="5619386" y="5380223"/>
            <a:ext cx="541995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BÃI CHÁY</a:t>
            </a:r>
          </a:p>
        </p:txBody>
      </p:sp>
      <p:pic>
        <p:nvPicPr>
          <p:cNvPr id="5" name="Picture 4"/>
          <p:cNvPicPr>
            <a:picLocks noChangeAspect="1"/>
          </p:cNvPicPr>
          <p:nvPr/>
        </p:nvPicPr>
        <p:blipFill>
          <a:blip r:embed="rId3"/>
          <a:stretch>
            <a:fillRect/>
          </a:stretch>
        </p:blipFill>
        <p:spPr>
          <a:xfrm>
            <a:off x="5503215" y="1129317"/>
            <a:ext cx="5415387" cy="3481320"/>
          </a:xfrm>
          <a:prstGeom prst="rect">
            <a:avLst/>
          </a:prstGeom>
        </p:spPr>
      </p:pic>
    </p:spTree>
    <p:extLst>
      <p:ext uri="{BB962C8B-B14F-4D97-AF65-F5344CB8AC3E}">
        <p14:creationId xmlns:p14="http://schemas.microsoft.com/office/powerpoint/2010/main" val="303952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một nàng tiên trên thượng giới tên là Hoa Đào xinh đẹp nghe được tiếng đàn môi của 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vi-VN" sz="2400" dirty="0">
                <a:latin typeface="Times New Roman" panose="02020603050405020304" pitchFamily="18" charset="0"/>
                <a:cs typeface="Times New Roman" panose="02020603050405020304" pitchFamily="18" charset="0"/>
              </a:rPr>
              <a:t> đã theo gió trốn xuống trần gian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nên vợ nên chồng và sinh được một bé trai vô cùng xinh xắn.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đôi nhũ của mình dưới hạ giới cho con bú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endParaRPr lang="vi-VN"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01129" y="5454986"/>
            <a:ext cx="563303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NÚI ĐÔI – HÀ GIANG</a:t>
            </a:r>
          </a:p>
        </p:txBody>
      </p:sp>
      <p:pic>
        <p:nvPicPr>
          <p:cNvPr id="4" name="Picture 3"/>
          <p:cNvPicPr>
            <a:picLocks noChangeAspect="1"/>
          </p:cNvPicPr>
          <p:nvPr/>
        </p:nvPicPr>
        <p:blipFill>
          <a:blip r:embed="rId3"/>
          <a:stretch>
            <a:fillRect/>
          </a:stretch>
        </p:blipFill>
        <p:spPr>
          <a:xfrm>
            <a:off x="4992613" y="859642"/>
            <a:ext cx="6377861" cy="4251907"/>
          </a:xfrm>
          <a:prstGeom prst="rect">
            <a:avLst/>
          </a:prstGeom>
        </p:spPr>
      </p:pic>
    </p:spTree>
    <p:extLst>
      <p:ext uri="{BB962C8B-B14F-4D97-AF65-F5344CB8AC3E}">
        <p14:creationId xmlns:p14="http://schemas.microsoft.com/office/powerpoint/2010/main" val="386584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điểm du lịch khám phá rất nổi tiếng tại Mũi Né Phan Thiết và được ví như sa mạc Sahara, thu hút rất nhiều du khách trong nước và quốc tế bởi vẻ đẹp thuần khiết của cát cộng với khung cảnh bao quanh tuyệt đẹp là địa điểm không thể bỏ qua khi đi du lịch Phan Thiết, Bình Thuận.</a:t>
            </a:r>
          </a:p>
        </p:txBody>
      </p:sp>
      <p:sp>
        <p:nvSpPr>
          <p:cNvPr id="6" name="TextBox 5"/>
          <p:cNvSpPr txBox="1"/>
          <p:nvPr/>
        </p:nvSpPr>
        <p:spPr>
          <a:xfrm>
            <a:off x="4885338" y="5761514"/>
            <a:ext cx="678716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ĐỒI CÁT TRẮNG- BÀU TRẮNG</a:t>
            </a:r>
          </a:p>
        </p:txBody>
      </p:sp>
      <p:pic>
        <p:nvPicPr>
          <p:cNvPr id="5" name="Picture 4"/>
          <p:cNvPicPr>
            <a:picLocks noChangeAspect="1"/>
          </p:cNvPicPr>
          <p:nvPr/>
        </p:nvPicPr>
        <p:blipFill>
          <a:blip r:embed="rId3"/>
          <a:stretch>
            <a:fillRect/>
          </a:stretch>
        </p:blipFill>
        <p:spPr>
          <a:xfrm>
            <a:off x="4992613" y="1154338"/>
            <a:ext cx="6376479" cy="3695700"/>
          </a:xfrm>
          <a:prstGeom prst="rect">
            <a:avLst/>
          </a:prstGeom>
        </p:spPr>
      </p:pic>
    </p:spTree>
    <p:extLst>
      <p:ext uri="{BB962C8B-B14F-4D97-AF65-F5344CB8AC3E}">
        <p14:creationId xmlns:p14="http://schemas.microsoft.com/office/powerpoint/2010/main" val="36677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hang động tự nhiên lớn nhất thế giới, được khám phá vào năm 2009</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cảnh khu rừng nhiệt đới xanh tươi, bức tường thạch nhũ cao khổng lồ, sông ngầm mềm mại và khí hậu, thời tiết riêng biệt độc đáo.</a:t>
            </a:r>
          </a:p>
        </p:txBody>
      </p:sp>
      <p:sp>
        <p:nvSpPr>
          <p:cNvPr id="6" name="TextBox 5"/>
          <p:cNvSpPr txBox="1"/>
          <p:nvPr/>
        </p:nvSpPr>
        <p:spPr>
          <a:xfrm>
            <a:off x="5729085" y="5174920"/>
            <a:ext cx="54240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HANG SƠN ĐOÒNG</a:t>
            </a:r>
          </a:p>
        </p:txBody>
      </p:sp>
      <p:pic>
        <p:nvPicPr>
          <p:cNvPr id="4" name="Picture 3"/>
          <p:cNvPicPr>
            <a:picLocks noChangeAspect="1"/>
          </p:cNvPicPr>
          <p:nvPr/>
        </p:nvPicPr>
        <p:blipFill>
          <a:blip r:embed="rId3"/>
          <a:stretch>
            <a:fillRect/>
          </a:stretch>
        </p:blipFill>
        <p:spPr>
          <a:xfrm>
            <a:off x="5301130" y="825131"/>
            <a:ext cx="6046096" cy="4300662"/>
          </a:xfrm>
          <a:prstGeom prst="rect">
            <a:avLst/>
          </a:prstGeom>
        </p:spPr>
      </p:pic>
    </p:spTree>
    <p:extLst>
      <p:ext uri="{BB962C8B-B14F-4D97-AF65-F5344CB8AC3E}">
        <p14:creationId xmlns:p14="http://schemas.microsoft.com/office/powerpoint/2010/main" val="39533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56938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danh lam thắng cảnh Việt Nam được Unesco công nhận với danh hiệu Di sản văn hóa thiên nhiên thế 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a:t>
            </a:r>
          </a:p>
          <a:p>
            <a:pPr algn="just" fontAlgn="base"/>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Với khí hậu quanh năm thoáng mát, trong lành,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như một ngôi nhà rộng lớn đối với hàng trăm loại động vật quý hiếm khác nhau, vô cùng đa dạng và phong phú.</a:t>
            </a:r>
          </a:p>
        </p:txBody>
      </p:sp>
      <p:sp>
        <p:nvSpPr>
          <p:cNvPr id="6" name="TextBox 5"/>
          <p:cNvSpPr txBox="1"/>
          <p:nvPr/>
        </p:nvSpPr>
        <p:spPr>
          <a:xfrm>
            <a:off x="5729085" y="5174920"/>
            <a:ext cx="54240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PHONG NHA- KẺ BÀNG</a:t>
            </a:r>
          </a:p>
        </p:txBody>
      </p:sp>
      <p:pic>
        <p:nvPicPr>
          <p:cNvPr id="5" name="Picture 4"/>
          <p:cNvPicPr>
            <a:picLocks noChangeAspect="1"/>
          </p:cNvPicPr>
          <p:nvPr/>
        </p:nvPicPr>
        <p:blipFill>
          <a:blip r:embed="rId3"/>
          <a:stretch>
            <a:fillRect/>
          </a:stretch>
        </p:blipFill>
        <p:spPr>
          <a:xfrm>
            <a:off x="5174743" y="1100889"/>
            <a:ext cx="6050668" cy="3614685"/>
          </a:xfrm>
          <a:prstGeom prst="rect">
            <a:avLst/>
          </a:prstGeom>
        </p:spPr>
      </p:pic>
    </p:spTree>
    <p:extLst>
      <p:ext uri="{BB962C8B-B14F-4D97-AF65-F5344CB8AC3E}">
        <p14:creationId xmlns:p14="http://schemas.microsoft.com/office/powerpoint/2010/main" val="10459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vi-VN" sz="2800" dirty="0">
                <a:latin typeface="Times New Roman" panose="02020603050405020304" pitchFamily="18" charset="0"/>
                <a:cs typeface="Times New Roman" panose="02020603050405020304" pitchFamily="18" charset="0"/>
              </a:rPr>
              <a:t>Trên vùng núi cao của mảnh đất Hà Giang, Cao nguyên </a:t>
            </a:r>
            <a:r>
              <a:rPr lang="en-US" sz="2800" dirty="0" err="1">
                <a:latin typeface="Times New Roman" panose="02020603050405020304" pitchFamily="18" charset="0"/>
                <a:cs typeface="Times New Roman" panose="02020603050405020304" pitchFamily="18" charset="0"/>
              </a:rPr>
              <a:t>này</a:t>
            </a:r>
            <a:r>
              <a:rPr lang="vi-VN" sz="2800" dirty="0">
                <a:latin typeface="Times New Roman" panose="02020603050405020304" pitchFamily="18" charset="0"/>
                <a:cs typeface="Times New Roman" panose="02020603050405020304" pitchFamily="18" charset="0"/>
              </a:rPr>
              <a:t> sở hữu nét đẹp núi non vô cùng hùng vĩ, phong cảnh thiên nhiên hoang sơ nhưng lại rất trữ tình, khiến du khách tham quan không thể ngừng say mê khung cảnh đầy thơ mộng này.</a:t>
            </a:r>
          </a:p>
        </p:txBody>
      </p:sp>
      <p:sp>
        <p:nvSpPr>
          <p:cNvPr id="6" name="TextBox 5"/>
          <p:cNvSpPr txBox="1"/>
          <p:nvPr/>
        </p:nvSpPr>
        <p:spPr>
          <a:xfrm>
            <a:off x="4992614" y="5198191"/>
            <a:ext cx="635483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CAO NGUYÊN ĐÁ HÀ GIANG</a:t>
            </a:r>
          </a:p>
        </p:txBody>
      </p:sp>
      <p:pic>
        <p:nvPicPr>
          <p:cNvPr id="4" name="Picture 3"/>
          <p:cNvPicPr>
            <a:picLocks noChangeAspect="1"/>
          </p:cNvPicPr>
          <p:nvPr/>
        </p:nvPicPr>
        <p:blipFill>
          <a:blip r:embed="rId3"/>
          <a:stretch>
            <a:fillRect/>
          </a:stretch>
        </p:blipFill>
        <p:spPr>
          <a:xfrm>
            <a:off x="5123716" y="825131"/>
            <a:ext cx="6060693" cy="4006354"/>
          </a:xfrm>
          <a:prstGeom prst="rect">
            <a:avLst/>
          </a:prstGeom>
        </p:spPr>
      </p:pic>
    </p:spTree>
    <p:extLst>
      <p:ext uri="{BB962C8B-B14F-4D97-AF65-F5344CB8AC3E}">
        <p14:creationId xmlns:p14="http://schemas.microsoft.com/office/powerpoint/2010/main" val="426913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hùa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mang đậm vẻ đẹp tâm linh, được xây dựng ở thời vua Lý Nhân Tông để thờ Phật bà Quan Âm. Kết cấu của Chùa bao gồm: Cột trụ, đài Liên Hoa và mái chùa. Nhìn như một đóa hoa sen ngát hương mọc lên từ dưới hồ, vô cùng đặc sắc và ấn tượng.</a:t>
            </a: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CHÙA MỘT CỘT – HÀ NỘI</a:t>
            </a:r>
          </a:p>
        </p:txBody>
      </p:sp>
      <p:pic>
        <p:nvPicPr>
          <p:cNvPr id="5" name="Picture 4"/>
          <p:cNvPicPr>
            <a:picLocks noChangeAspect="1"/>
          </p:cNvPicPr>
          <p:nvPr/>
        </p:nvPicPr>
        <p:blipFill>
          <a:blip r:embed="rId3"/>
          <a:stretch>
            <a:fillRect/>
          </a:stretch>
        </p:blipFill>
        <p:spPr>
          <a:xfrm>
            <a:off x="5058266" y="770897"/>
            <a:ext cx="6094838" cy="4060587"/>
          </a:xfrm>
          <a:prstGeom prst="rect">
            <a:avLst/>
          </a:prstGeom>
        </p:spPr>
      </p:pic>
    </p:spTree>
    <p:extLst>
      <p:ext uri="{BB962C8B-B14F-4D97-AF65-F5344CB8AC3E}">
        <p14:creationId xmlns:p14="http://schemas.microsoft.com/office/powerpoint/2010/main" val="4469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192001" cy="6852571"/>
          </a:xfrm>
          <a:prstGeom prst="rect">
            <a:avLst/>
          </a:prstGeom>
        </p:spPr>
      </p:pic>
      <p:sp>
        <p:nvSpPr>
          <p:cNvPr id="3" name="Rectangle 2"/>
          <p:cNvSpPr/>
          <p:nvPr/>
        </p:nvSpPr>
        <p:spPr>
          <a:xfrm>
            <a:off x="673993" y="156350"/>
            <a:ext cx="10844011" cy="6539867"/>
          </a:xfrm>
          <a:prstGeom prst="rect">
            <a:avLst/>
          </a:prstGeom>
        </p:spPr>
        <p:txBody>
          <a:bodyPr wrap="square">
            <a:spAutoFit/>
          </a:bodyPr>
          <a:lstStyle/>
          <a:p>
            <a:pPr algn="ctr">
              <a:lnSpc>
                <a:spcPct val="115000"/>
              </a:lnSpc>
              <a:spcBef>
                <a:spcPts val="275"/>
              </a:spcBef>
              <a:spcAft>
                <a:spcPts val="275"/>
              </a:spcAft>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MỤC TIÊU</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ra</a:t>
            </a:r>
            <a:r>
              <a:rPr lang="en-US" sz="3600" dirty="0">
                <a:latin typeface="Times New Roman" panose="02020603050405020304" pitchFamily="18" charset="0"/>
                <a:ea typeface="Arial" panose="020B0604020202020204" pitchFamily="34" charset="0"/>
                <a:cs typeface="Times New Roman" panose="02020603050405020304" pitchFamily="18" charset="0"/>
              </a:rPr>
              <a:t> ý </a:t>
            </a:r>
            <a:r>
              <a:rPr lang="en-US" sz="3600" dirty="0" err="1">
                <a:latin typeface="Times New Roman" panose="02020603050405020304" pitchFamily="18" charset="0"/>
                <a:ea typeface="Arial" panose="020B0604020202020204" pitchFamily="34" charset="0"/>
                <a:cs typeface="Times New Roman" panose="02020603050405020304" pitchFamily="18" charset="0"/>
              </a:rPr>
              <a:t>nghĩa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đối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với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trạng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thái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cảm</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xúc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thân</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Chủ</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động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tích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việc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tồn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quảng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bá</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hình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và</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kêu</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gọi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mọi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cùng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Đánh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giá</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trạng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tồn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danh</a:t>
            </a:r>
            <a:r>
              <a:rPr lang="en-US" sz="3600" dirty="0">
                <a:latin typeface="Times New Roman" panose="02020603050405020304" pitchFamily="18" charset="0"/>
                <a:ea typeface="Arial" panose="020B0604020202020204" pitchFamily="34" charset="0"/>
                <a:cs typeface="Times New Roman" panose="02020603050405020304" pitchFamily="18" charset="0"/>
              </a:rPr>
              <a:t> lam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thắng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cộng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đồng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dân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cư</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tại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địa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tồn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danh</a:t>
            </a:r>
            <a:r>
              <a:rPr lang="en-US" sz="3600" dirty="0">
                <a:latin typeface="Times New Roman" panose="02020603050405020304" pitchFamily="18" charset="0"/>
                <a:ea typeface="Arial" panose="020B0604020202020204" pitchFamily="34" charset="0"/>
                <a:cs typeface="Times New Roman" panose="02020603050405020304" pitchFamily="18" charset="0"/>
              </a:rPr>
              <a:t> lam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thắng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và</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kêu</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gọi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mọi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cùng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5633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67583" y="1258711"/>
            <a:ext cx="3988639"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dirty="0">
                <a:latin typeface="Times New Roman" panose="02020603050405020304" pitchFamily="18" charset="0"/>
                <a:cs typeface="Times New Roman" panose="02020603050405020304" pitchFamily="18" charset="0"/>
              </a:rPr>
              <a:t>Các bãi biển tại Đảo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được du khách khá thích thú bởi khung cảnh tuyệt đẹp, đó là sự kết hợp vô cùng quyến rũ của dòng nước xanh màu ngọc bích cùng bờ cát vàng mềm mại, dịu dàng.</a:t>
            </a:r>
          </a:p>
          <a:p>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hòn đảo nhận được rất nhiều cảm tình của du khách. </a:t>
            </a: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ĐẢO PHÚ QUỐC</a:t>
            </a:r>
          </a:p>
        </p:txBody>
      </p:sp>
      <p:pic>
        <p:nvPicPr>
          <p:cNvPr id="4" name="Picture 3"/>
          <p:cNvPicPr>
            <a:picLocks noChangeAspect="1"/>
          </p:cNvPicPr>
          <p:nvPr/>
        </p:nvPicPr>
        <p:blipFill>
          <a:blip r:embed="rId3"/>
          <a:stretch>
            <a:fillRect/>
          </a:stretch>
        </p:blipFill>
        <p:spPr>
          <a:xfrm>
            <a:off x="5228346" y="899812"/>
            <a:ext cx="5784760" cy="4056845"/>
          </a:xfrm>
          <a:prstGeom prst="rect">
            <a:avLst/>
          </a:prstGeom>
        </p:spPr>
      </p:pic>
    </p:spTree>
    <p:extLst>
      <p:ext uri="{BB962C8B-B14F-4D97-AF65-F5344CB8AC3E}">
        <p14:creationId xmlns:p14="http://schemas.microsoft.com/office/powerpoint/2010/main" val="18858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67583" y="1258711"/>
            <a:ext cx="3988639"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400" dirty="0">
                <a:latin typeface="Times New Roman" panose="02020603050405020304" pitchFamily="18" charset="0"/>
                <a:cs typeface="Times New Roman" panose="02020603050405020304" pitchFamily="18" charset="0"/>
              </a:rPr>
              <a:t>Làng chài </a:t>
            </a:r>
            <a:r>
              <a:rPr lang="en-US" sz="2400" dirty="0" err="1">
                <a:latin typeface="Times New Roman" panose="02020603050405020304" pitchFamily="18" charset="0"/>
                <a:cs typeface="Times New Roman" panose="02020603050405020304" pitchFamily="18" charset="0"/>
              </a:rPr>
              <a:t>này</a:t>
            </a:r>
            <a:r>
              <a:rPr lang="vi-VN" sz="2400" dirty="0">
                <a:latin typeface="Times New Roman" panose="02020603050405020304" pitchFamily="18" charset="0"/>
                <a:cs typeface="Times New Roman" panose="02020603050405020304" pitchFamily="18" charset="0"/>
              </a:rPr>
              <a:t> là danh lam thắng cảnh Việt Nam nổi tiếng cả trong và ngoài nước, được lọt vào top các ngôi làng cổ đẹp nhất thế giới.</a:t>
            </a:r>
          </a:p>
          <a:p>
            <a:pPr algn="just"/>
            <a:r>
              <a:rPr lang="vi-VN" sz="2400" dirty="0">
                <a:latin typeface="Times New Roman" panose="02020603050405020304" pitchFamily="18" charset="0"/>
                <a:cs typeface="Times New Roman" panose="02020603050405020304" pitchFamily="18" charset="0"/>
              </a:rPr>
              <a:t>Nằm sâu trong lòng Vịnh Hạ Long, Làng chài mang trong mình nét đẹp huyền bí quyến rũ của cảnh thiên nhiên hữu tình, pha lẫn với đó là nét thanh bình, êm ả.</a:t>
            </a:r>
          </a:p>
          <a:p>
            <a:pPr algn="just"/>
            <a:endParaRPr lang="vi-VN"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LÀNG CHÀI CỬA VẠN</a:t>
            </a:r>
          </a:p>
        </p:txBody>
      </p:sp>
      <p:pic>
        <p:nvPicPr>
          <p:cNvPr id="5" name="Picture 4"/>
          <p:cNvPicPr>
            <a:picLocks noChangeAspect="1"/>
          </p:cNvPicPr>
          <p:nvPr/>
        </p:nvPicPr>
        <p:blipFill>
          <a:blip r:embed="rId3"/>
          <a:stretch>
            <a:fillRect/>
          </a:stretch>
        </p:blipFill>
        <p:spPr>
          <a:xfrm>
            <a:off x="5301131" y="896082"/>
            <a:ext cx="5601320" cy="4000943"/>
          </a:xfrm>
          <a:prstGeom prst="rect">
            <a:avLst/>
          </a:prstGeom>
        </p:spPr>
      </p:pic>
    </p:spTree>
    <p:extLst>
      <p:ext uri="{BB962C8B-B14F-4D97-AF65-F5344CB8AC3E}">
        <p14:creationId xmlns:p14="http://schemas.microsoft.com/office/powerpoint/2010/main" val="32150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32437" cy="6858000"/>
          </a:xfrm>
          <a:prstGeom prst="rect">
            <a:avLst/>
          </a:prstGeom>
        </p:spPr>
      </p:pic>
      <p:sp>
        <p:nvSpPr>
          <p:cNvPr id="3" name="Rectangle 2"/>
          <p:cNvSpPr/>
          <p:nvPr/>
        </p:nvSpPr>
        <p:spPr>
          <a:xfrm>
            <a:off x="850006" y="642083"/>
            <a:ext cx="10792496" cy="6140142"/>
          </a:xfrm>
          <a:prstGeom prst="rect">
            <a:avLst/>
          </a:prstGeom>
        </p:spPr>
        <p:txBody>
          <a:bodyPr wrap="square">
            <a:spAutoFit/>
          </a:bodyPr>
          <a:lstStyle/>
          <a:p>
            <a:pPr algn="ctr">
              <a:lnSpc>
                <a:spcPct val="115000"/>
              </a:lnSpc>
              <a:spcBef>
                <a:spcPts val="275"/>
              </a:spcBef>
              <a:spcAft>
                <a:spcPts val="275"/>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đ</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ối với học sinh</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lam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11;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11.</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dạ,giấy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A3,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sáp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acrylic,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xốp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1625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901056"/>
          </a:xfrm>
          <a:prstGeom prst="rect">
            <a:avLst/>
          </a:prstGeom>
        </p:spPr>
      </p:pic>
      <p:sp>
        <p:nvSpPr>
          <p:cNvPr id="3" name="TextBox 2"/>
          <p:cNvSpPr txBox="1"/>
          <p:nvPr/>
        </p:nvSpPr>
        <p:spPr>
          <a:xfrm>
            <a:off x="2910625" y="296214"/>
            <a:ext cx="5743977"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NỘI DUNG BÀI HỌC</a:t>
            </a:r>
          </a:p>
        </p:txBody>
      </p:sp>
      <p:sp>
        <p:nvSpPr>
          <p:cNvPr id="5" name="Rectangle 4"/>
          <p:cNvSpPr/>
          <p:nvPr/>
        </p:nvSpPr>
        <p:spPr>
          <a:xfrm>
            <a:off x="794196" y="2115151"/>
            <a:ext cx="10603606" cy="12249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275"/>
              </a:spcBef>
              <a:spcAft>
                <a:spcPts val="275"/>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hoạch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bá</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kêu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6395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0845"/>
          </a:xfrm>
          <a:prstGeom prst="rect">
            <a:avLst/>
          </a:prstGeom>
        </p:spPr>
      </p:pic>
      <p:sp>
        <p:nvSpPr>
          <p:cNvPr id="3" name="Rectangle 2"/>
          <p:cNvSpPr/>
          <p:nvPr/>
        </p:nvSpPr>
        <p:spPr>
          <a:xfrm>
            <a:off x="326327" y="870877"/>
            <a:ext cx="11254855" cy="2554545"/>
          </a:xfrm>
          <a:prstGeom prst="rect">
            <a:avLst/>
          </a:prstGeom>
          <a:solidFill>
            <a:schemeClr val="bg1"/>
          </a:solidFill>
        </p:spPr>
        <p:txBody>
          <a:bodyPr wrap="square">
            <a:spAutoFit/>
          </a:bodyPr>
          <a:lstStyle/>
          <a:p>
            <a:pPr algn="ctr"/>
            <a:r>
              <a:rPr lang="vi-VN" sz="4000" b="1" dirty="0">
                <a:latin typeface="Times New Roman" pitchFamily="18" charset="0"/>
                <a:cs typeface="Times New Roman" pitchFamily="18" charset="0"/>
                <a:sym typeface="Nixie One"/>
              </a:rPr>
              <a:t>HOẠT ĐỘNG </a:t>
            </a:r>
            <a:r>
              <a:rPr lang="en-US" sz="4000" b="1" dirty="0">
                <a:latin typeface="Times New Roman" pitchFamily="18" charset="0"/>
                <a:cs typeface="Times New Roman" pitchFamily="18" charset="0"/>
                <a:sym typeface="Nixie One"/>
              </a:rPr>
              <a:t>5</a:t>
            </a:r>
          </a:p>
          <a:p>
            <a:pPr algn="ctr"/>
            <a:r>
              <a:rPr lang="vi-VN" sz="4000" b="1" dirty="0">
                <a:latin typeface="Times New Roman" pitchFamily="18" charset="0"/>
                <a:cs typeface="Times New Roman" pitchFamily="18" charset="0"/>
                <a:sym typeface="Nixie One"/>
              </a:rPr>
              <a:t>XÂY DỰNG KẾ HOẠCH HOẠT ĐỘNG QUẢNG BÁ HÌNH ẢNH VÀ KÊU GỌI BẢO TỒN CẢNH QUAN THIÊN NHIÊN</a:t>
            </a:r>
            <a:endParaRPr lang="vi-VN" sz="4000" b="1" dirty="0">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109493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4788214" y="618186"/>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itchFamily="18" charset="0"/>
                <a:cs typeface="Times New Roman" pitchFamily="18" charset="0"/>
              </a:rPr>
              <a:t>Nhiệm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vụ</a:t>
            </a:r>
            <a:r>
              <a:rPr lang="en-US" sz="3600" b="1" dirty="0">
                <a:latin typeface="Times New Roman" pitchFamily="18" charset="0"/>
                <a:cs typeface="Times New Roman" pitchFamily="18" charset="0"/>
              </a:rPr>
              <a:t> 1</a:t>
            </a:r>
          </a:p>
        </p:txBody>
      </p:sp>
      <p:sp>
        <p:nvSpPr>
          <p:cNvPr id="5" name="TextBox 4"/>
          <p:cNvSpPr txBox="1"/>
          <p:nvPr/>
        </p:nvSpPr>
        <p:spPr>
          <a:xfrm>
            <a:off x="1055889" y="1869241"/>
            <a:ext cx="3732325" cy="3323987"/>
          </a:xfrm>
          <a:prstGeom prst="rect">
            <a:avLst/>
          </a:prstGeom>
          <a:noFill/>
        </p:spPr>
        <p:txBody>
          <a:bodyPr wrap="square" rtlCol="0">
            <a:spAutoFit/>
          </a:bodyPr>
          <a:lstStyle/>
          <a:p>
            <a:pPr lvl="0" algn="just"/>
            <a:r>
              <a:rPr lang="vi-VN" sz="3000" b="1" dirty="0">
                <a:latin typeface="+mj-lt"/>
              </a:rPr>
              <a:t>Mỗi nhóm xây dựng một kế hoạch hoạt động quảng bá hình ảnh và kêu gọi mọi người bảo tồn cảnh quan thiên nhiên (theo gợi ý SGK).</a:t>
            </a:r>
            <a:endParaRPr lang="vi-VN" sz="3000" b="1" dirty="0">
              <a:latin typeface="+mj-lt"/>
              <a:ea typeface="Nixie One"/>
              <a:cs typeface="Times New Roman" pitchFamily="18" charset="0"/>
              <a:sym typeface="Nixie One"/>
            </a:endParaRPr>
          </a:p>
        </p:txBody>
      </p:sp>
      <p:pic>
        <p:nvPicPr>
          <p:cNvPr id="6" name="Picture 5"/>
          <p:cNvPicPr>
            <a:picLocks noChangeAspect="1"/>
          </p:cNvPicPr>
          <p:nvPr/>
        </p:nvPicPr>
        <p:blipFill>
          <a:blip r:embed="rId3"/>
          <a:stretch>
            <a:fillRect/>
          </a:stretch>
        </p:blipFill>
        <p:spPr>
          <a:xfrm>
            <a:off x="4788214" y="1818694"/>
            <a:ext cx="6606404" cy="3497508"/>
          </a:xfrm>
          <a:prstGeom prst="rect">
            <a:avLst/>
          </a:prstGeom>
        </p:spPr>
      </p:pic>
    </p:spTree>
    <p:extLst>
      <p:ext uri="{BB962C8B-B14F-4D97-AF65-F5344CB8AC3E}">
        <p14:creationId xmlns:p14="http://schemas.microsoft.com/office/powerpoint/2010/main" val="38689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7" name="Rounded Rectangle 6"/>
          <p:cNvSpPr/>
          <p:nvPr/>
        </p:nvSpPr>
        <p:spPr>
          <a:xfrm>
            <a:off x="805216" y="939847"/>
            <a:ext cx="11150221" cy="632868"/>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Times New Roman" pitchFamily="18" charset="0"/>
                <a:cs typeface="Times New Roman" pitchFamily="18" charset="0"/>
              </a:rPr>
              <a:t>Kế hoạch phải đảm bảo các nội dung chính sau</a:t>
            </a:r>
            <a:endParaRPr lang="en-US" sz="3600" b="1" dirty="0">
              <a:solidFill>
                <a:schemeClr val="tx1"/>
              </a:solidFill>
              <a:latin typeface="Times New Roman" pitchFamily="18" charset="0"/>
              <a:cs typeface="Times New Roman" pitchFamily="18" charset="0"/>
            </a:endParaRPr>
          </a:p>
        </p:txBody>
      </p:sp>
      <p:sp>
        <p:nvSpPr>
          <p:cNvPr id="8" name="Rectangle 7"/>
          <p:cNvSpPr/>
          <p:nvPr/>
        </p:nvSpPr>
        <p:spPr>
          <a:xfrm>
            <a:off x="805215" y="183107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Tên và thành viên nhóm</a:t>
            </a:r>
            <a:endParaRPr lang="en-US" sz="2400" b="1">
              <a:solidFill>
                <a:schemeClr val="tx1"/>
              </a:solidFill>
              <a:latin typeface="Times New Roman" pitchFamily="18" charset="0"/>
              <a:cs typeface="Times New Roman" pitchFamily="18" charset="0"/>
            </a:endParaRPr>
          </a:p>
        </p:txBody>
      </p:sp>
      <p:sp>
        <p:nvSpPr>
          <p:cNvPr id="9" name="Rectangle 8"/>
          <p:cNvSpPr/>
          <p:nvPr/>
        </p:nvSpPr>
        <p:spPr>
          <a:xfrm>
            <a:off x="805214" y="264994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Mục đích của kế hoạch</a:t>
            </a:r>
            <a:endParaRPr lang="en-US" sz="2400" b="1">
              <a:solidFill>
                <a:schemeClr val="tx1"/>
              </a:solidFill>
              <a:latin typeface="Times New Roman" pitchFamily="18" charset="0"/>
              <a:cs typeface="Times New Roman" pitchFamily="18" charset="0"/>
            </a:endParaRPr>
          </a:p>
        </p:txBody>
      </p:sp>
      <p:sp>
        <p:nvSpPr>
          <p:cNvPr id="10" name="Rectangle 9"/>
          <p:cNvSpPr/>
          <p:nvPr/>
        </p:nvSpPr>
        <p:spPr>
          <a:xfrm>
            <a:off x="805213" y="346880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Đối tượng tuyên truyền</a:t>
            </a:r>
            <a:endParaRPr lang="en-US" sz="2400" b="1">
              <a:solidFill>
                <a:schemeClr val="tx1"/>
              </a:solidFill>
              <a:latin typeface="Times New Roman" pitchFamily="18" charset="0"/>
              <a:cs typeface="Times New Roman" pitchFamily="18" charset="0"/>
            </a:endParaRPr>
          </a:p>
        </p:txBody>
      </p:sp>
      <p:sp>
        <p:nvSpPr>
          <p:cNvPr id="11" name="Rectangle 10"/>
          <p:cNvSpPr/>
          <p:nvPr/>
        </p:nvSpPr>
        <p:spPr>
          <a:xfrm>
            <a:off x="805212" y="428767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Nội dung tuyên truyền</a:t>
            </a:r>
            <a:endParaRPr lang="en-US" sz="2400" b="1">
              <a:solidFill>
                <a:schemeClr val="tx1"/>
              </a:solidFill>
              <a:latin typeface="Times New Roman" pitchFamily="18" charset="0"/>
              <a:cs typeface="Times New Roman" pitchFamily="18" charset="0"/>
            </a:endParaRPr>
          </a:p>
        </p:txBody>
      </p:sp>
      <p:sp>
        <p:nvSpPr>
          <p:cNvPr id="12" name="Rectangle 11"/>
          <p:cNvSpPr/>
          <p:nvPr/>
        </p:nvSpPr>
        <p:spPr>
          <a:xfrm>
            <a:off x="805211" y="510653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Hình thức tuyên truyền</a:t>
            </a:r>
          </a:p>
        </p:txBody>
      </p:sp>
      <p:sp>
        <p:nvSpPr>
          <p:cNvPr id="13" name="Rectangle 12"/>
          <p:cNvSpPr/>
          <p:nvPr/>
        </p:nvSpPr>
        <p:spPr>
          <a:xfrm>
            <a:off x="805216" y="592540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Địa điểm tuyên truyền</a:t>
            </a:r>
          </a:p>
        </p:txBody>
      </p:sp>
      <p:sp>
        <p:nvSpPr>
          <p:cNvPr id="14" name="Rectangle 13"/>
          <p:cNvSpPr/>
          <p:nvPr/>
        </p:nvSpPr>
        <p:spPr>
          <a:xfrm>
            <a:off x="6380326" y="183107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Thời gian thực hiện kế hoạch</a:t>
            </a:r>
          </a:p>
        </p:txBody>
      </p:sp>
      <p:sp>
        <p:nvSpPr>
          <p:cNvPr id="15" name="Rectangle 14"/>
          <p:cNvSpPr/>
          <p:nvPr/>
        </p:nvSpPr>
        <p:spPr>
          <a:xfrm>
            <a:off x="6380331" y="264994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Phân công nhiệm vụ</a:t>
            </a:r>
          </a:p>
        </p:txBody>
      </p:sp>
      <p:pic>
        <p:nvPicPr>
          <p:cNvPr id="16" name="Picture 15"/>
          <p:cNvPicPr>
            <a:picLocks noChangeAspect="1"/>
          </p:cNvPicPr>
          <p:nvPr/>
        </p:nvPicPr>
        <p:blipFill>
          <a:blip r:embed="rId3"/>
          <a:stretch>
            <a:fillRect/>
          </a:stretch>
        </p:blipFill>
        <p:spPr>
          <a:xfrm>
            <a:off x="6967469" y="3550645"/>
            <a:ext cx="3704555" cy="2966065"/>
          </a:xfrm>
          <a:prstGeom prst="rect">
            <a:avLst/>
          </a:prstGeom>
        </p:spPr>
      </p:pic>
    </p:spTree>
    <p:extLst>
      <p:ext uri="{BB962C8B-B14F-4D97-AF65-F5344CB8AC3E}">
        <p14:creationId xmlns:p14="http://schemas.microsoft.com/office/powerpoint/2010/main" val="19278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4788214" y="618186"/>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itchFamily="18" charset="0"/>
                <a:cs typeface="Times New Roman" pitchFamily="18" charset="0"/>
              </a:rPr>
              <a:t>Nhiệm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vụ</a:t>
            </a:r>
            <a:r>
              <a:rPr lang="en-US" sz="3600" b="1" dirty="0">
                <a:latin typeface="Times New Roman" pitchFamily="18" charset="0"/>
                <a:cs typeface="Times New Roman" pitchFamily="18" charset="0"/>
              </a:rPr>
              <a:t> 2</a:t>
            </a:r>
          </a:p>
        </p:txBody>
      </p:sp>
      <p:sp>
        <p:nvSpPr>
          <p:cNvPr id="5" name="TextBox 4"/>
          <p:cNvSpPr txBox="1"/>
          <p:nvPr/>
        </p:nvSpPr>
        <p:spPr>
          <a:xfrm>
            <a:off x="1781399" y="1436622"/>
            <a:ext cx="10097215" cy="523220"/>
          </a:xfrm>
          <a:prstGeom prst="rect">
            <a:avLst/>
          </a:prstGeom>
          <a:noFill/>
        </p:spPr>
        <p:txBody>
          <a:bodyPr wrap="square" rtlCol="0">
            <a:spAutoFit/>
          </a:bodyPr>
          <a:lstStyle/>
          <a:p>
            <a:pPr lvl="0" algn="just"/>
            <a:r>
              <a:rPr lang="vi-VN" sz="2800" b="1" dirty="0">
                <a:latin typeface="Times New Roman" panose="02020603050405020304" pitchFamily="18" charset="0"/>
                <a:cs typeface="Times New Roman" panose="02020603050405020304" pitchFamily="18" charset="0"/>
              </a:rPr>
              <a:t>Chia sẻ và hoàn thiện kế hoạch với thầy cô và các bạn.</a:t>
            </a:r>
            <a:endParaRPr lang="vi-VN" sz="2800" b="1" dirty="0">
              <a:latin typeface="Times New Roman" panose="02020603050405020304" pitchFamily="18" charset="0"/>
              <a:ea typeface="Nixie One"/>
              <a:cs typeface="Times New Roman" panose="02020603050405020304" pitchFamily="18" charset="0"/>
              <a:sym typeface="Nixie One"/>
            </a:endParaRPr>
          </a:p>
        </p:txBody>
      </p:sp>
      <p:pic>
        <p:nvPicPr>
          <p:cNvPr id="7" name="Picture 6"/>
          <p:cNvPicPr>
            <a:picLocks noChangeAspect="1"/>
          </p:cNvPicPr>
          <p:nvPr/>
        </p:nvPicPr>
        <p:blipFill>
          <a:blip r:embed="rId3"/>
          <a:stretch>
            <a:fillRect/>
          </a:stretch>
        </p:blipFill>
        <p:spPr>
          <a:xfrm>
            <a:off x="2490516" y="1959842"/>
            <a:ext cx="6676580" cy="4451053"/>
          </a:xfrm>
          <a:prstGeom prst="rect">
            <a:avLst/>
          </a:prstGeom>
        </p:spPr>
      </p:pic>
    </p:spTree>
    <p:extLst>
      <p:ext uri="{BB962C8B-B14F-4D97-AF65-F5344CB8AC3E}">
        <p14:creationId xmlns:p14="http://schemas.microsoft.com/office/powerpoint/2010/main" val="34933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p:cNvSpPr txBox="1"/>
          <p:nvPr/>
        </p:nvSpPr>
        <p:spPr>
          <a:xfrm>
            <a:off x="3550186" y="618186"/>
            <a:ext cx="6212000" cy="523220"/>
          </a:xfrm>
          <a:prstGeom prst="rect">
            <a:avLst/>
          </a:prstGeom>
          <a:noFill/>
        </p:spPr>
        <p:txBody>
          <a:bodyPr wrap="square" rtlCol="0">
            <a:spAutoFit/>
          </a:bodyPr>
          <a:lstStyle/>
          <a:p>
            <a:pPr lvl="0" algn="just"/>
            <a:r>
              <a:rPr lang="en-US" sz="2800" b="1" dirty="0">
                <a:latin typeface="Times New Roman" panose="02020603050405020304" pitchFamily="18" charset="0"/>
                <a:cs typeface="Times New Roman" panose="02020603050405020304" pitchFamily="18" charset="0"/>
                <a:sym typeface="Nixie One"/>
              </a:rPr>
              <a:t>TRÒ CHƠI: ĐOÁN TÊN ĐỊA DANH</a:t>
            </a:r>
            <a:endParaRPr lang="vi-VN" sz="2800" b="1" dirty="0">
              <a:latin typeface="Times New Roman" panose="02020603050405020304" pitchFamily="18" charset="0"/>
              <a:ea typeface="Nixie One"/>
              <a:cs typeface="Times New Roman" panose="02020603050405020304" pitchFamily="18" charset="0"/>
              <a:sym typeface="Nixie One"/>
            </a:endParaRPr>
          </a:p>
        </p:txBody>
      </p:sp>
      <p:sp>
        <p:nvSpPr>
          <p:cNvPr id="7" name="TextBox 6"/>
          <p:cNvSpPr txBox="1"/>
          <p:nvPr/>
        </p:nvSpPr>
        <p:spPr>
          <a:xfrm>
            <a:off x="1661375" y="2021983"/>
            <a:ext cx="8834907" cy="304698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A4,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giây</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050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1233</Words>
  <PresentationFormat>Màn hình rộng</PresentationFormat>
  <Paragraphs>63</Paragraphs>
  <Slides>21</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21</vt:i4>
      </vt:variant>
    </vt:vector>
  </HeadingPairs>
  <TitlesOfParts>
    <vt:vector size="26" baseType="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2023-08-12T14:38:09Z</dcterms:created>
  <dcterms:modified xsi:type="dcterms:W3CDTF">2023-08-22T14:42:26Z</dcterms:modified>
</cp:coreProperties>
</file>