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65" r:id="rId4"/>
    <p:sldId id="267" r:id="rId5"/>
    <p:sldId id="269" r:id="rId6"/>
    <p:sldId id="271" r:id="rId7"/>
    <p:sldId id="274" r:id="rId8"/>
    <p:sldId id="276" r:id="rId9"/>
    <p:sldId id="278" r:id="rId10"/>
    <p:sldId id="279" r:id="rId11"/>
    <p:sldId id="285" r:id="rId12"/>
    <p:sldId id="287" r:id="rId13"/>
    <p:sldId id="289" r:id="rId14"/>
    <p:sldId id="291" r:id="rId15"/>
    <p:sldId id="293" r:id="rId16"/>
    <p:sldId id="294" r:id="rId17"/>
    <p:sldId id="298" r:id="rId18"/>
    <p:sldId id="304" r:id="rId19"/>
    <p:sldId id="305" r:id="rId20"/>
    <p:sldId id="307" r:id="rId21"/>
    <p:sldId id="308" r:id="rId22"/>
    <p:sldId id="311" r:id="rId23"/>
    <p:sldId id="313" r:id="rId24"/>
    <p:sldId id="315" r:id="rId25"/>
    <p:sldId id="319" r:id="rId26"/>
    <p:sldId id="321" r:id="rId27"/>
    <p:sldId id="326" r:id="rId28"/>
    <p:sldId id="333" r:id="rId29"/>
    <p:sldId id="334" r:id="rId30"/>
    <p:sldId id="336" r:id="rId31"/>
    <p:sldId id="338" r:id="rId32"/>
    <p:sldId id="343" r:id="rId33"/>
    <p:sldId id="348" r:id="rId34"/>
    <p:sldId id="358" r:id="rId35"/>
    <p:sldId id="359" r:id="rId36"/>
    <p:sldId id="360" r:id="rId37"/>
    <p:sldId id="361" r:id="rId38"/>
    <p:sldId id="362" r:id="rId39"/>
    <p:sldId id="369" r:id="rId40"/>
    <p:sldId id="374" r:id="rId41"/>
    <p:sldId id="376" r:id="rId42"/>
    <p:sldId id="379" r:id="rId43"/>
    <p:sldId id="381" r:id="rId44"/>
    <p:sldId id="410" r:id="rId45"/>
    <p:sldId id="396" r:id="rId46"/>
    <p:sldId id="398" r:id="rId47"/>
    <p:sldId id="400" r:id="rId48"/>
    <p:sldId id="402" r:id="rId49"/>
    <p:sldId id="404" r:id="rId50"/>
    <p:sldId id="409"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0945F9-81E6-43A6-9ED6-06FEC0C53761}"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1033033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0945F9-81E6-43A6-9ED6-06FEC0C53761}"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1371835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0945F9-81E6-43A6-9ED6-06FEC0C53761}"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2458736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0945F9-81E6-43A6-9ED6-06FEC0C53761}"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1500223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0945F9-81E6-43A6-9ED6-06FEC0C53761}"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2431591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0945F9-81E6-43A6-9ED6-06FEC0C53761}"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476190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0945F9-81E6-43A6-9ED6-06FEC0C53761}"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1559874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0945F9-81E6-43A6-9ED6-06FEC0C53761}" type="datetimeFigureOut">
              <a:rPr lang="en-US" smtClean="0"/>
              <a:t>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131354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0945F9-81E6-43A6-9ED6-06FEC0C53761}" type="datetimeFigureOut">
              <a:rPr lang="en-US" smtClean="0"/>
              <a:t>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1127900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0945F9-81E6-43A6-9ED6-06FEC0C53761}" type="datetimeFigureOut">
              <a:rPr lang="en-US" smtClean="0"/>
              <a:t>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573924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0945F9-81E6-43A6-9ED6-06FEC0C53761}"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86269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0945F9-81E6-43A6-9ED6-06FEC0C53761}"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CAFFE-A4E9-4DE3-8B13-82A43947D7BE}" type="slidenum">
              <a:rPr lang="en-US" smtClean="0"/>
              <a:t>‹#›</a:t>
            </a:fld>
            <a:endParaRPr lang="en-US"/>
          </a:p>
        </p:txBody>
      </p:sp>
    </p:spTree>
    <p:extLst>
      <p:ext uri="{BB962C8B-B14F-4D97-AF65-F5344CB8AC3E}">
        <p14:creationId xmlns:p14="http://schemas.microsoft.com/office/powerpoint/2010/main" val="1395647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0945F9-81E6-43A6-9ED6-06FEC0C53761}" type="datetimeFigureOut">
              <a:rPr lang="en-US" smtClean="0"/>
              <a:t>11/6/2022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CAFFE-A4E9-4DE3-8B13-82A43947D7BE}" type="slidenum">
              <a:rPr lang="en-US" smtClean="0"/>
              <a:t>‹#›</a:t>
            </a:fld>
            <a:endParaRPr lang="en-US"/>
          </a:p>
        </p:txBody>
      </p:sp>
    </p:spTree>
    <p:extLst>
      <p:ext uri="{BB962C8B-B14F-4D97-AF65-F5344CB8AC3E}">
        <p14:creationId xmlns:p14="http://schemas.microsoft.com/office/powerpoint/2010/main" val="559398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pPr algn="l"/>
            <a:r>
              <a:rPr lang="en-US" sz="2800" b="1" i="0" u="none" strike="noStrike" baseline="0" dirty="0" smtClean="0">
                <a:latin typeface="Times New Roman"/>
              </a:rPr>
              <a:t>Question 1: They offered her the job because she was very _______ on the design front.</a:t>
            </a:r>
            <a:br>
              <a:rPr lang="en-US" sz="2800" b="1" i="0" u="none" strike="noStrike" baseline="0" dirty="0" smtClean="0">
                <a:latin typeface="Times New Roman"/>
              </a:rPr>
            </a:br>
            <a:r>
              <a:rPr lang="en-US" sz="2800" b="1" i="0" u="none" strike="noStrike" baseline="0" dirty="0" smtClean="0">
                <a:latin typeface="Times New Roman"/>
              </a:rPr>
              <a:t>A. creatively	</a:t>
            </a:r>
            <a:r>
              <a:rPr lang="en-US" sz="2800" b="1" dirty="0">
                <a:latin typeface="Times New Roman" pitchFamily="18" charset="0"/>
                <a:cs typeface="Times New Roman" pitchFamily="18" charset="0"/>
              </a:rPr>
              <a:t>B. creative	C. create	D</a:t>
            </a:r>
            <a:r>
              <a:rPr lang="en-US" sz="2800" b="1">
                <a:latin typeface="Times New Roman" pitchFamily="18" charset="0"/>
                <a:cs typeface="Times New Roman" pitchFamily="18" charset="0"/>
              </a:rPr>
              <a:t>. </a:t>
            </a:r>
            <a:r>
              <a:rPr lang="en-US" sz="2800" b="1" smtClean="0">
                <a:latin typeface="Times New Roman" pitchFamily="18" charset="0"/>
                <a:cs typeface="Times New Roman" pitchFamily="18" charset="0"/>
              </a:rPr>
              <a:t>creation</a:t>
            </a:r>
            <a:endParaRPr lang="en-US" sz="2800" b="1" i="0" u="none" strike="noStrike" baseline="0" dirty="0" smtClean="0">
              <a:latin typeface="Times New Roman" pitchFamily="18" charset="0"/>
              <a:cs typeface="Times New Roman" pitchFamily="18" charset="0"/>
            </a:endParaRPr>
          </a:p>
        </p:txBody>
      </p:sp>
      <p:sp>
        <p:nvSpPr>
          <p:cNvPr id="4" name="TextBox 3"/>
          <p:cNvSpPr txBox="1"/>
          <p:nvPr/>
        </p:nvSpPr>
        <p:spPr>
          <a:xfrm>
            <a:off x="136301" y="1676400"/>
            <a:ext cx="8991600" cy="5262979"/>
          </a:xfrm>
          <a:prstGeom prst="rect">
            <a:avLst/>
          </a:prstGeom>
          <a:noFill/>
        </p:spPr>
        <p:txBody>
          <a:bodyPr wrap="square" rtlCol="0">
            <a:spAutoFit/>
          </a:bodyPr>
          <a:lstStyle/>
          <a:p>
            <a:pPr lvl="0"/>
            <a:r>
              <a:rPr lang="en-US" sz="2400" b="1" i="1" u="none" strike="noStrike" baseline="0" dirty="0" smtClean="0">
                <a:latin typeface="Times New Roman" pitchFamily="18" charset="0"/>
                <a:cs typeface="Times New Roman" pitchFamily="18" charset="0"/>
              </a:rPr>
              <a:t>1 (TH)</a:t>
            </a:r>
          </a:p>
          <a:p>
            <a:pPr lvl="0"/>
            <a:r>
              <a:rPr lang="en-US" sz="2400" b="1" i="1" u="none" strike="noStrike" baseline="0" dirty="0" err="1" smtClean="0">
                <a:solidFill>
                  <a:srgbClr val="000000"/>
                </a:solidFill>
                <a:latin typeface="Times New Roman" pitchFamily="18" charset="0"/>
                <a:cs typeface="Times New Roman" pitchFamily="18" charset="0"/>
              </a:rPr>
              <a:t>Kiến</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thức</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Từ</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loại</a:t>
            </a:r>
            <a:endParaRPr lang="en-US" sz="2400" b="1" i="1" u="none" strike="noStrike" baseline="0" dirty="0" smtClean="0">
              <a:solidFill>
                <a:srgbClr val="000000"/>
              </a:solidFill>
              <a:latin typeface="Times New Roman" pitchFamily="18" charset="0"/>
              <a:cs typeface="Times New Roman" pitchFamily="18" charset="0"/>
            </a:endParaRPr>
          </a:p>
          <a:p>
            <a:pPr lvl="0"/>
            <a:r>
              <a:rPr lang="en-US" sz="2400" b="1" i="1" u="none" strike="noStrike" baseline="0" dirty="0" err="1" smtClean="0">
                <a:solidFill>
                  <a:srgbClr val="000000"/>
                </a:solidFill>
                <a:latin typeface="Times New Roman" pitchFamily="18" charset="0"/>
                <a:cs typeface="Times New Roman" pitchFamily="18" charset="0"/>
              </a:rPr>
              <a:t>Giải</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thích</a:t>
            </a:r>
            <a:r>
              <a:rPr lang="en-US" sz="2400" b="1" i="1" u="none" strike="noStrike" baseline="0" dirty="0" smtClean="0">
                <a:solidFill>
                  <a:srgbClr val="000000"/>
                </a:solidFill>
                <a:latin typeface="Times New Roman" pitchFamily="18" charset="0"/>
                <a:cs typeface="Times New Roman" pitchFamily="18" charset="0"/>
              </a:rPr>
              <a:t>:</a:t>
            </a:r>
          </a:p>
          <a:p>
            <a:pPr marL="457200" lvl="0" indent="-457200">
              <a:buAutoNum type="alphaUcPeriod"/>
            </a:pPr>
            <a:r>
              <a:rPr lang="en-US" sz="2400" b="1" i="1" u="none" strike="noStrike" baseline="0" dirty="0" smtClean="0">
                <a:solidFill>
                  <a:srgbClr val="000000"/>
                </a:solidFill>
                <a:latin typeface="Times New Roman" pitchFamily="18" charset="0"/>
                <a:cs typeface="Times New Roman" pitchFamily="18" charset="0"/>
              </a:rPr>
              <a:t>creatively (</a:t>
            </a:r>
            <a:r>
              <a:rPr lang="en-US" sz="2400" b="1" i="1" u="none" strike="noStrike" baseline="0" dirty="0" err="1" smtClean="0">
                <a:solidFill>
                  <a:srgbClr val="000000"/>
                </a:solidFill>
                <a:latin typeface="Times New Roman" pitchFamily="18" charset="0"/>
                <a:cs typeface="Times New Roman" pitchFamily="18" charset="0"/>
              </a:rPr>
              <a:t>adv</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một</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cách</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sáng</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tạo</a:t>
            </a:r>
            <a:r>
              <a:rPr lang="en-US" sz="2400" b="1" i="1" u="none" strike="noStrike" baseline="0" dirty="0" smtClean="0">
                <a:solidFill>
                  <a:srgbClr val="000000"/>
                </a:solidFill>
                <a:latin typeface="Times New Roman" pitchFamily="18" charset="0"/>
                <a:cs typeface="Times New Roman" pitchFamily="18" charset="0"/>
              </a:rPr>
              <a:t>	</a:t>
            </a:r>
          </a:p>
          <a:p>
            <a:pPr lvl="0"/>
            <a:r>
              <a:rPr lang="en-US" sz="2400" b="1" i="1" u="none" strike="noStrike" baseline="0" dirty="0" smtClean="0">
                <a:solidFill>
                  <a:srgbClr val="000000"/>
                </a:solidFill>
                <a:latin typeface="Times New Roman" pitchFamily="18" charset="0"/>
                <a:cs typeface="Times New Roman" pitchFamily="18" charset="0"/>
              </a:rPr>
              <a:t>B. creative (</a:t>
            </a:r>
            <a:r>
              <a:rPr lang="en-US" sz="2400" b="1" i="1" u="none" strike="noStrike" baseline="0" dirty="0" err="1" smtClean="0">
                <a:solidFill>
                  <a:srgbClr val="000000"/>
                </a:solidFill>
                <a:latin typeface="Times New Roman" pitchFamily="18" charset="0"/>
                <a:cs typeface="Times New Roman" pitchFamily="18" charset="0"/>
              </a:rPr>
              <a:t>adj</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sáng</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tạo</a:t>
            </a:r>
            <a:endParaRPr lang="en-US" sz="2400" b="1" i="1" u="none" strike="noStrike" baseline="0" dirty="0" smtClean="0">
              <a:solidFill>
                <a:srgbClr val="000000"/>
              </a:solidFill>
              <a:latin typeface="Times New Roman" pitchFamily="18" charset="0"/>
              <a:cs typeface="Times New Roman" pitchFamily="18" charset="0"/>
            </a:endParaRPr>
          </a:p>
          <a:p>
            <a:pPr lvl="0"/>
            <a:r>
              <a:rPr lang="en-US" sz="2400" b="1" i="1" u="none" strike="noStrike" baseline="0" dirty="0" smtClean="0">
                <a:solidFill>
                  <a:srgbClr val="000000"/>
                </a:solidFill>
                <a:latin typeface="Times New Roman" pitchFamily="18" charset="0"/>
                <a:cs typeface="Times New Roman" pitchFamily="18" charset="0"/>
              </a:rPr>
              <a:t>C. create (v): </a:t>
            </a:r>
            <a:r>
              <a:rPr lang="en-US" sz="2400" b="1" i="1" u="none" strike="noStrike" baseline="0" dirty="0" err="1" smtClean="0">
                <a:solidFill>
                  <a:srgbClr val="000000"/>
                </a:solidFill>
                <a:latin typeface="Times New Roman" pitchFamily="18" charset="0"/>
                <a:cs typeface="Times New Roman" pitchFamily="18" charset="0"/>
              </a:rPr>
              <a:t>tạo</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ra</a:t>
            </a:r>
            <a:r>
              <a:rPr lang="en-US" sz="2400" b="1" i="1" u="none" strike="noStrike" baseline="0" dirty="0" smtClean="0">
                <a:solidFill>
                  <a:srgbClr val="000000"/>
                </a:solidFill>
                <a:latin typeface="Times New Roman" pitchFamily="18" charset="0"/>
                <a:cs typeface="Times New Roman" pitchFamily="18" charset="0"/>
              </a:rPr>
              <a:t>	</a:t>
            </a:r>
          </a:p>
          <a:p>
            <a:pPr lvl="0"/>
            <a:r>
              <a:rPr lang="en-US" sz="2400" b="1" i="1" u="none" strike="noStrike" baseline="0" dirty="0" smtClean="0">
                <a:solidFill>
                  <a:srgbClr val="000000"/>
                </a:solidFill>
                <a:latin typeface="Times New Roman" pitchFamily="18" charset="0"/>
                <a:cs typeface="Times New Roman" pitchFamily="18" charset="0"/>
              </a:rPr>
              <a:t>D. creation (n): </a:t>
            </a:r>
            <a:r>
              <a:rPr lang="en-US" sz="2400" b="1" i="1" u="none" strike="noStrike" baseline="0" dirty="0" err="1" smtClean="0">
                <a:solidFill>
                  <a:srgbClr val="000000"/>
                </a:solidFill>
                <a:latin typeface="Times New Roman" pitchFamily="18" charset="0"/>
                <a:cs typeface="Times New Roman" pitchFamily="18" charset="0"/>
              </a:rPr>
              <a:t>sự</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sáng</a:t>
            </a:r>
            <a:r>
              <a:rPr lang="en-US" sz="2400" b="1" i="1" u="none" strike="noStrike" baseline="0" dirty="0" smtClean="0">
                <a:solidFill>
                  <a:srgbClr val="000000"/>
                </a:solidFill>
                <a:latin typeface="Times New Roman" pitchFamily="18" charset="0"/>
                <a:cs typeface="Times New Roman" pitchFamily="18" charset="0"/>
              </a:rPr>
              <a:t> </a:t>
            </a:r>
            <a:r>
              <a:rPr lang="en-US" sz="2400" b="1" i="1" u="none" strike="noStrike" baseline="0" dirty="0" err="1" smtClean="0">
                <a:solidFill>
                  <a:srgbClr val="000000"/>
                </a:solidFill>
                <a:latin typeface="Times New Roman" pitchFamily="18" charset="0"/>
                <a:cs typeface="Times New Roman" pitchFamily="18" charset="0"/>
              </a:rPr>
              <a:t>tạo</a:t>
            </a:r>
            <a:r>
              <a:rPr lang="en-US" sz="2400" b="1" i="1" u="none" strike="noStrike" baseline="0" dirty="0" smtClean="0">
                <a:solidFill>
                  <a:srgbClr val="000000"/>
                </a:solidFill>
                <a:latin typeface="Times New Roman" pitchFamily="18" charset="0"/>
                <a:cs typeface="Times New Roman" pitchFamily="18" charset="0"/>
              </a:rPr>
              <a:t> </a:t>
            </a:r>
          </a:p>
          <a:p>
            <a:pPr lvl="0"/>
            <a:r>
              <a:rPr lang="vi-VN" sz="2400" b="1" i="1" u="none" strike="noStrike" baseline="0" dirty="0" smtClean="0">
                <a:solidFill>
                  <a:srgbClr val="000000"/>
                </a:solidFill>
                <a:latin typeface="Times New Roman" pitchFamily="18" charset="0"/>
                <a:cs typeface="Times New Roman" pitchFamily="18" charset="0"/>
              </a:rPr>
              <a:t>Sau động từ “was” và trạng từ “very” cần điền tính từ.</a:t>
            </a:r>
          </a:p>
          <a:p>
            <a:pPr lvl="0"/>
            <a:r>
              <a:rPr lang="vi-VN" sz="2400" b="1" i="1" u="none" strike="noStrike" baseline="0" dirty="0" smtClean="0">
                <a:solidFill>
                  <a:srgbClr val="000000"/>
                </a:solidFill>
                <a:latin typeface="Times New Roman" pitchFamily="18" charset="0"/>
                <a:cs typeface="Times New Roman" pitchFamily="18" charset="0"/>
              </a:rPr>
              <a:t>Dấu hiệu: đuôi –tion thường là danh từ, -ly thường là trạng từ, -ive thường là tính từ.</a:t>
            </a:r>
          </a:p>
          <a:p>
            <a:pPr lvl="0"/>
            <a:r>
              <a:rPr lang="vi-VN" sz="2400" b="1" i="1" u="none" strike="noStrike" baseline="0" dirty="0" smtClean="0">
                <a:solidFill>
                  <a:srgbClr val="000000"/>
                </a:solidFill>
                <a:latin typeface="Times New Roman" pitchFamily="18" charset="0"/>
                <a:cs typeface="Times New Roman" pitchFamily="18" charset="0"/>
              </a:rPr>
              <a:t>Tạm dịch: Họ đề nghị cô ấy làm việc vì cô ấy rất sáng tạo trong lĩnh vực thiết kế.</a:t>
            </a:r>
          </a:p>
          <a:p>
            <a:pPr lvl="0"/>
            <a:endParaRPr lang="en-US" sz="2400" b="1" i="1" u="none" strike="noStrike" baseline="0" dirty="0" smtClean="0">
              <a:solidFill>
                <a:srgbClr val="000000"/>
              </a:solidFill>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5" name="Oval 4"/>
          <p:cNvSpPr/>
          <p:nvPr/>
        </p:nvSpPr>
        <p:spPr>
          <a:xfrm>
            <a:off x="3200400" y="1143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573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329" y="1219200"/>
            <a:ext cx="8985161" cy="1143000"/>
          </a:xfrm>
        </p:spPr>
        <p:txBody>
          <a:bodyPr>
            <a:noAutofit/>
          </a:bodyPr>
          <a:lstStyle/>
          <a:p>
            <a:pPr algn="l"/>
            <a:r>
              <a:rPr lang="en-US" sz="2400" b="1" i="0" u="none" strike="noStrike" baseline="0" dirty="0" smtClean="0">
                <a:latin typeface="Times New Roman"/>
              </a:rPr>
              <a:t>Question 10: I hope these machines will have worked very well ______.</a:t>
            </a:r>
            <a:r>
              <a:rPr lang="vi-VN" sz="2400" b="1" dirty="0"/>
              <a:t> </a:t>
            </a:r>
            <a:r>
              <a:rPr lang="en-US" sz="2400" b="1" dirty="0" smtClean="0"/>
              <a:t/>
            </a:r>
            <a:br>
              <a:rPr lang="en-US" sz="2400" b="1" dirty="0" smtClean="0"/>
            </a:br>
            <a:r>
              <a:rPr lang="en-US" sz="2400" b="1" dirty="0"/>
              <a:t>	</a:t>
            </a:r>
            <a:r>
              <a:rPr lang="vi-VN" sz="2400" b="1" dirty="0" smtClean="0"/>
              <a:t>A</a:t>
            </a:r>
            <a:r>
              <a:rPr lang="vi-VN" sz="2400" b="1" dirty="0"/>
              <a:t>. as soon as you would come back next month</a:t>
            </a:r>
            <a:r>
              <a:rPr lang="en-US" sz="2400" b="1" dirty="0"/>
              <a:t/>
            </a:r>
            <a:br>
              <a:rPr lang="en-US" sz="2400" b="1" dirty="0"/>
            </a:br>
            <a:r>
              <a:rPr lang="vi-VN" sz="2400" b="1" dirty="0"/>
              <a:t>	B. when you came back next month</a:t>
            </a:r>
            <a:r>
              <a:rPr lang="en-US" sz="2400" b="1" dirty="0"/>
              <a:t/>
            </a:r>
            <a:br>
              <a:rPr lang="en-US" sz="2400" b="1" dirty="0"/>
            </a:br>
            <a:r>
              <a:rPr lang="vi-VN" sz="2400" b="1" dirty="0"/>
              <a:t>	C. by time you come back next month</a:t>
            </a:r>
            <a:r>
              <a:rPr lang="en-US" sz="2400" b="1" dirty="0"/>
              <a:t/>
            </a:r>
            <a:br>
              <a:rPr lang="en-US" sz="2400" b="1" dirty="0"/>
            </a:br>
            <a:r>
              <a:rPr lang="vi-VN" sz="2400" b="1" dirty="0"/>
              <a:t>	D. after you were coming back next month</a:t>
            </a:r>
            <a:r>
              <a:rPr lang="en-US" sz="2400" b="1" dirty="0"/>
              <a:t/>
            </a:r>
            <a:br>
              <a:rPr lang="en-US" sz="2400" b="1" dirty="0"/>
            </a:br>
            <a:r>
              <a:rPr lang="en-US" sz="2400" dirty="0"/>
              <a:t/>
            </a:r>
            <a:br>
              <a:rPr lang="en-US" sz="2400" dirty="0"/>
            </a:br>
            <a:r>
              <a:rPr lang="en-US" sz="2400" b="1" i="0" u="none" strike="noStrike" baseline="0" dirty="0" smtClean="0">
                <a:latin typeface="Times New Roman"/>
              </a:rPr>
              <a:t/>
            </a:r>
            <a:br>
              <a:rPr lang="en-US" sz="2400" b="1" i="0" u="none" strike="noStrike" baseline="0" dirty="0" smtClean="0">
                <a:latin typeface="Times New Roman"/>
              </a:rPr>
            </a:br>
            <a:endParaRPr lang="en-US" sz="2400" b="1" i="0" u="none" strike="noStrike" baseline="0" dirty="0" smtClean="0">
              <a:latin typeface="Times New Roman"/>
            </a:endParaRPr>
          </a:p>
        </p:txBody>
      </p:sp>
      <p:sp>
        <p:nvSpPr>
          <p:cNvPr id="4" name="TextBox 3"/>
          <p:cNvSpPr txBox="1"/>
          <p:nvPr/>
        </p:nvSpPr>
        <p:spPr>
          <a:xfrm>
            <a:off x="211428" y="2362200"/>
            <a:ext cx="8932572" cy="4154984"/>
          </a:xfrm>
          <a:prstGeom prst="rect">
            <a:avLst/>
          </a:prstGeom>
          <a:noFill/>
        </p:spPr>
        <p:txBody>
          <a:bodyPr wrap="square" rtlCol="0">
            <a:spAutoFit/>
          </a:bodyPr>
          <a:lstStyle/>
          <a:p>
            <a:r>
              <a:rPr lang="vi-VN" sz="2400" b="1" dirty="0" smtClean="0"/>
              <a:t>10 (TH)</a:t>
            </a:r>
            <a:r>
              <a:rPr lang="en-US" sz="2400" dirty="0" smtClean="0"/>
              <a:t/>
            </a:r>
            <a:br>
              <a:rPr lang="en-US" sz="2400" dirty="0" smtClean="0"/>
            </a:br>
            <a:r>
              <a:rPr lang="vi-VN" sz="2400" b="1" dirty="0" smtClean="0"/>
              <a:t>Kiến thức: </a:t>
            </a:r>
            <a:r>
              <a:rPr lang="vi-VN" sz="2400" dirty="0" smtClean="0"/>
              <a:t>Sự kết hợp thì</a:t>
            </a:r>
            <a:r>
              <a:rPr lang="en-US" sz="2400" dirty="0" smtClean="0"/>
              <a:t/>
            </a:r>
            <a:br>
              <a:rPr lang="en-US" sz="2400" dirty="0" smtClean="0"/>
            </a:br>
            <a:r>
              <a:rPr lang="vi-VN" sz="2400" b="1" dirty="0" smtClean="0"/>
              <a:t>Giải thích:</a:t>
            </a:r>
            <a:r>
              <a:rPr lang="en-US" sz="2400" dirty="0" smtClean="0"/>
              <a:t/>
            </a:r>
            <a:br>
              <a:rPr lang="en-US" sz="2400" dirty="0" smtClean="0"/>
            </a:br>
            <a:r>
              <a:rPr lang="vi-VN" sz="2400" dirty="0" smtClean="0"/>
              <a:t>Dấu hiệu: “next month” =&gt; chia các thì tương lai</a:t>
            </a:r>
            <a:r>
              <a:rPr lang="en-US" sz="2400" dirty="0" smtClean="0"/>
              <a:t/>
            </a:r>
            <a:br>
              <a:rPr lang="en-US" sz="2400" dirty="0" smtClean="0"/>
            </a:br>
            <a:r>
              <a:rPr lang="vi-VN" sz="2400" dirty="0" smtClean="0"/>
              <a:t>Cấu trúc: S + will have P2 + by the time + S + V_(s/es): … vào thời điểm …</a:t>
            </a:r>
            <a:r>
              <a:rPr lang="en-US" sz="2400" dirty="0" smtClean="0"/>
              <a:t/>
            </a:r>
            <a:br>
              <a:rPr lang="en-US" sz="2400" dirty="0" smtClean="0"/>
            </a:br>
            <a:r>
              <a:rPr lang="vi-VN" sz="2400" dirty="0" smtClean="0"/>
              <a:t>Động từ trong mệnh đề thời gian chia thì hiện tại, động từ trong mệnh đề chính chia tương lai. =&gt; loại A, B, D.</a:t>
            </a:r>
            <a:r>
              <a:rPr lang="en-US" sz="2400" dirty="0" smtClean="0"/>
              <a:t/>
            </a:r>
            <a:br>
              <a:rPr lang="en-US" sz="2400" dirty="0" smtClean="0"/>
            </a:br>
            <a:r>
              <a:rPr lang="vi-VN" sz="2400" b="1" dirty="0" smtClean="0"/>
              <a:t>Tạm dịch: </a:t>
            </a:r>
            <a:r>
              <a:rPr lang="vi-VN" sz="2400" dirty="0" smtClean="0"/>
              <a:t>Tôi hy vọng những chiếc máy này sẽ hoạt động rất tốt vào thời điểm bạn quay lại vào tháng sau.</a:t>
            </a:r>
            <a:r>
              <a:rPr lang="en-US" sz="2400" dirty="0" smtClean="0"/>
              <a:t/>
            </a:r>
            <a:br>
              <a:rPr lang="en-US" sz="2400" dirty="0" smtClean="0"/>
            </a:br>
            <a:endParaRPr lang="en-US" sz="2400" dirty="0"/>
          </a:p>
        </p:txBody>
      </p:sp>
      <p:sp>
        <p:nvSpPr>
          <p:cNvPr id="5" name="Oval 4"/>
          <p:cNvSpPr/>
          <p:nvPr/>
        </p:nvSpPr>
        <p:spPr>
          <a:xfrm>
            <a:off x="1143000" y="16764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739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t>Question 11: The popular press often contains a lot more _______ than hard facts</a:t>
            </a:r>
            <a:r>
              <a:rPr lang="en-US" sz="2800" b="1" dirty="0" smtClean="0"/>
              <a:t>.</a:t>
            </a:r>
            <a:br>
              <a:rPr lang="en-US" sz="2800" b="1" dirty="0" smtClean="0"/>
            </a:br>
            <a:r>
              <a:rPr lang="en-US" sz="2800" b="1" dirty="0" smtClean="0"/>
              <a:t>A</a:t>
            </a:r>
            <a:r>
              <a:rPr lang="en-US" sz="2800" b="1" dirty="0"/>
              <a:t>. tolerance	B. influence	C. speculation	D. Realism</a:t>
            </a:r>
          </a:p>
        </p:txBody>
      </p:sp>
      <p:sp>
        <p:nvSpPr>
          <p:cNvPr id="4" name="TextBox 3"/>
          <p:cNvSpPr txBox="1"/>
          <p:nvPr/>
        </p:nvSpPr>
        <p:spPr>
          <a:xfrm>
            <a:off x="304800" y="2057400"/>
            <a:ext cx="8686800" cy="4832092"/>
          </a:xfrm>
          <a:prstGeom prst="rect">
            <a:avLst/>
          </a:prstGeom>
          <a:noFill/>
        </p:spPr>
        <p:txBody>
          <a:bodyPr wrap="square" rtlCol="0">
            <a:spAutoFit/>
          </a:bodyPr>
          <a:lstStyle/>
          <a:p>
            <a:pPr lvl="0"/>
            <a:r>
              <a:rPr lang="en-US" sz="2800" b="1" i="1" u="none" strike="noStrike" baseline="0" dirty="0" smtClean="0">
                <a:latin typeface="Times New Roman"/>
              </a:rPr>
              <a:t>11 (VD)</a:t>
            </a:r>
          </a:p>
          <a:p>
            <a:pPr lvl="0"/>
            <a:r>
              <a:rPr lang="en-US" sz="2800" b="1" i="1" u="none" strike="noStrike" baseline="0" dirty="0" err="1" smtClean="0">
                <a:solidFill>
                  <a:srgbClr val="000000"/>
                </a:solidFill>
                <a:latin typeface="Times New Roman"/>
              </a:rPr>
              <a:t>Kiến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thức</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Từ</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vựng</a:t>
            </a:r>
            <a:endParaRPr lang="en-US" sz="2800" b="1" i="1" u="none" strike="noStrike" baseline="0" dirty="0" smtClean="0">
              <a:solidFill>
                <a:srgbClr val="000000"/>
              </a:solidFill>
              <a:latin typeface="Times New Roman"/>
            </a:endParaRPr>
          </a:p>
          <a:p>
            <a:pPr lvl="0"/>
            <a:r>
              <a:rPr lang="en-US" sz="2800" b="1" i="1" u="none" strike="noStrike" baseline="0" dirty="0" err="1" smtClean="0">
                <a:solidFill>
                  <a:srgbClr val="000000"/>
                </a:solidFill>
                <a:latin typeface="Times New Roman"/>
              </a:rPr>
              <a:t>Giải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thích</a:t>
            </a:r>
            <a:r>
              <a:rPr lang="en-US" sz="2800" b="1" i="1" u="none" strike="noStrike" baseline="0" dirty="0" smtClean="0">
                <a:solidFill>
                  <a:srgbClr val="000000"/>
                </a:solidFill>
                <a:latin typeface="Times New Roman"/>
              </a:rPr>
              <a:t>:</a:t>
            </a:r>
          </a:p>
          <a:p>
            <a:pPr lvl="0"/>
            <a:r>
              <a:rPr lang="pt-BR" sz="2800" b="1" i="1" u="none" strike="noStrike" baseline="0" dirty="0" smtClean="0">
                <a:solidFill>
                  <a:srgbClr val="000000"/>
                </a:solidFill>
                <a:latin typeface="Times New Roman"/>
              </a:rPr>
              <a:t>A. tolerance (n): khoan dung	B. </a:t>
            </a:r>
            <a:r>
              <a:rPr lang="pt-BR" sz="2800" b="1" i="1" u="none" strike="noStrike" baseline="0" dirty="0" smtClean="0">
                <a:solidFill>
                  <a:srgbClr val="000000"/>
                </a:solidFill>
                <a:latin typeface="Cambria"/>
              </a:rPr>
              <a:t>influence (n): ảnh hưởng</a:t>
            </a:r>
          </a:p>
          <a:p>
            <a:pPr lvl="0"/>
            <a:r>
              <a:rPr lang="vi-VN" sz="2800" b="1" i="1" u="none" strike="noStrike" baseline="0" dirty="0" smtClean="0">
                <a:solidFill>
                  <a:srgbClr val="000000"/>
                </a:solidFill>
                <a:latin typeface="Times New Roman"/>
              </a:rPr>
              <a:t>C. </a:t>
            </a:r>
            <a:r>
              <a:rPr lang="vi-VN" sz="2800" b="1" i="1" u="none" strike="noStrike" baseline="0" dirty="0" smtClean="0">
                <a:solidFill>
                  <a:srgbClr val="000000"/>
                </a:solidFill>
                <a:latin typeface="Cambria"/>
              </a:rPr>
              <a:t>speculation (n): sự đồn đoán, đầu cơ	</a:t>
            </a:r>
            <a:r>
              <a:rPr lang="vi-VN" sz="2800" b="1" i="1" u="none" strike="noStrike" baseline="0" dirty="0" smtClean="0">
                <a:solidFill>
                  <a:srgbClr val="000000"/>
                </a:solidFill>
                <a:latin typeface="Times New Roman"/>
              </a:rPr>
              <a:t>D. realism (n): chủ nghĩa hiện thực</a:t>
            </a:r>
          </a:p>
          <a:p>
            <a:pPr lvl="0"/>
            <a:r>
              <a:rPr lang="vi-VN" sz="2800" b="1" i="1" u="none" strike="noStrike" baseline="0" dirty="0" smtClean="0">
                <a:solidFill>
                  <a:srgbClr val="000000"/>
                </a:solidFill>
                <a:latin typeface="Times New Roman"/>
              </a:rPr>
              <a:t>Tạm dịch: </a:t>
            </a:r>
            <a:r>
              <a:rPr lang="vi-VN" sz="2800" b="1" i="1" u="none" strike="noStrike" baseline="0" dirty="0" smtClean="0">
                <a:solidFill>
                  <a:srgbClr val="000000"/>
                </a:solidFill>
                <a:latin typeface="Cambria"/>
              </a:rPr>
              <a:t>Báo chí phổ thông thường chứa đựng nhiều thông tin đồn đoán hơn là những sự thật trần trụi.</a:t>
            </a:r>
          </a:p>
          <a:p>
            <a:pPr lvl="0"/>
            <a:endParaRPr lang="en-US" sz="2800" dirty="0"/>
          </a:p>
        </p:txBody>
      </p:sp>
      <p:sp>
        <p:nvSpPr>
          <p:cNvPr id="5" name="Oval 4"/>
          <p:cNvSpPr/>
          <p:nvPr/>
        </p:nvSpPr>
        <p:spPr>
          <a:xfrm>
            <a:off x="4191000" y="1066800"/>
            <a:ext cx="304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6694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i="0" u="none" strike="noStrike" baseline="0" dirty="0" smtClean="0">
                <a:latin typeface="Times New Roman"/>
              </a:rPr>
              <a:t>Question 12: Researchers have ________ to the conclusion that personality is affected by your genes.</a:t>
            </a:r>
            <a:br>
              <a:rPr lang="en-US" sz="2800" b="1" i="0" u="none" strike="noStrike" baseline="0" dirty="0" smtClean="0">
                <a:latin typeface="Times New Roman"/>
              </a:rPr>
            </a:br>
            <a:r>
              <a:rPr lang="en-US" sz="2800" b="1" dirty="0" smtClean="0"/>
              <a:t>A</a:t>
            </a:r>
            <a:r>
              <a:rPr lang="en-US" sz="2800" b="1" dirty="0"/>
              <a:t>. got	B. reached	C. arrived	D. Come</a:t>
            </a:r>
          </a:p>
        </p:txBody>
      </p:sp>
      <p:sp>
        <p:nvSpPr>
          <p:cNvPr id="4" name="TextBox 3"/>
          <p:cNvSpPr txBox="1"/>
          <p:nvPr/>
        </p:nvSpPr>
        <p:spPr>
          <a:xfrm>
            <a:off x="304800" y="1905000"/>
            <a:ext cx="8686800" cy="4832092"/>
          </a:xfrm>
          <a:prstGeom prst="rect">
            <a:avLst/>
          </a:prstGeom>
          <a:noFill/>
        </p:spPr>
        <p:txBody>
          <a:bodyPr wrap="square" rtlCol="0">
            <a:spAutoFit/>
          </a:bodyPr>
          <a:lstStyle/>
          <a:p>
            <a:pPr lvl="0"/>
            <a:r>
              <a:rPr lang="en-US" sz="2800" b="1" i="1" u="none" strike="noStrike" baseline="0" dirty="0" smtClean="0">
                <a:latin typeface="Times New Roman"/>
              </a:rPr>
              <a:t>12 (VD)</a:t>
            </a:r>
          </a:p>
          <a:p>
            <a:pPr lvl="0"/>
            <a:r>
              <a:rPr lang="en-US" sz="2800" b="1" i="1" u="none" strike="noStrike" baseline="0" dirty="0" err="1" smtClean="0">
                <a:solidFill>
                  <a:srgbClr val="000000"/>
                </a:solidFill>
                <a:latin typeface="Times New Roman"/>
              </a:rPr>
              <a:t>Kiến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thức</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Từ</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vựng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sự</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kết</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hợp</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từ</a:t>
            </a:r>
            <a:endParaRPr lang="en-US" sz="2800" b="1" i="1" u="none" strike="noStrike" baseline="0" dirty="0" smtClean="0">
              <a:solidFill>
                <a:srgbClr val="000000"/>
              </a:solidFill>
              <a:latin typeface="Times New Roman"/>
            </a:endParaRPr>
          </a:p>
          <a:p>
            <a:pPr lvl="0"/>
            <a:r>
              <a:rPr lang="en-US" sz="2800" b="1" i="1" u="none" strike="noStrike" baseline="0" dirty="0" err="1" smtClean="0">
                <a:solidFill>
                  <a:srgbClr val="000000"/>
                </a:solidFill>
                <a:latin typeface="Times New Roman"/>
              </a:rPr>
              <a:t>Giải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thích</a:t>
            </a:r>
            <a:r>
              <a:rPr lang="en-US" sz="2800" b="1" i="1" u="none" strike="noStrike" baseline="0" dirty="0" smtClean="0">
                <a:solidFill>
                  <a:srgbClr val="000000"/>
                </a:solidFill>
                <a:latin typeface="Times New Roman"/>
              </a:rPr>
              <a:t>:</a:t>
            </a:r>
          </a:p>
          <a:p>
            <a:pPr marL="514350" lvl="0" indent="-514350">
              <a:buAutoNum type="alphaUcPeriod"/>
            </a:pPr>
            <a:r>
              <a:rPr lang="vi-VN" sz="2800" b="1" i="1" u="none" strike="noStrike" baseline="0" dirty="0" smtClean="0">
                <a:solidFill>
                  <a:srgbClr val="000000"/>
                </a:solidFill>
                <a:latin typeface="Cambria"/>
              </a:rPr>
              <a:t>got (P2): nhận được	</a:t>
            </a:r>
            <a:endParaRPr lang="en-US" sz="2800" b="1" i="1" u="none" strike="noStrike" baseline="0" dirty="0" smtClean="0">
              <a:solidFill>
                <a:srgbClr val="000000"/>
              </a:solidFill>
              <a:latin typeface="Times New Roman"/>
            </a:endParaRPr>
          </a:p>
          <a:p>
            <a:pPr marL="514350" lvl="0" indent="-514350">
              <a:buAutoNum type="alphaUcPeriod"/>
            </a:pPr>
            <a:r>
              <a:rPr lang="vi-VN" sz="2800" b="1" i="1" u="none" strike="noStrike" baseline="0" dirty="0" smtClean="0">
                <a:solidFill>
                  <a:srgbClr val="000000"/>
                </a:solidFill>
                <a:latin typeface="Times New Roman"/>
              </a:rPr>
              <a:t>. </a:t>
            </a:r>
            <a:r>
              <a:rPr lang="vi-VN" sz="2800" b="1" i="1" u="none" strike="noStrike" baseline="0" dirty="0" smtClean="0">
                <a:solidFill>
                  <a:srgbClr val="000000"/>
                </a:solidFill>
                <a:latin typeface="Cambria"/>
              </a:rPr>
              <a:t>reached (P2): chạm tới, đạt tới</a:t>
            </a:r>
          </a:p>
          <a:p>
            <a:pPr lvl="0"/>
            <a:r>
              <a:rPr lang="vi-VN" sz="2800" b="1" i="1" u="none" strike="noStrike" baseline="0" dirty="0" smtClean="0">
                <a:solidFill>
                  <a:srgbClr val="000000"/>
                </a:solidFill>
                <a:latin typeface="Times New Roman"/>
              </a:rPr>
              <a:t>C. </a:t>
            </a:r>
            <a:r>
              <a:rPr lang="vi-VN" sz="2800" b="1" i="1" u="none" strike="noStrike" baseline="0" dirty="0" smtClean="0">
                <a:solidFill>
                  <a:srgbClr val="000000"/>
                </a:solidFill>
                <a:latin typeface="Cambria"/>
              </a:rPr>
              <a:t>arrived (P2): đến	</a:t>
            </a:r>
            <a:endParaRPr lang="en-US" sz="2800" b="1" i="1" u="none" strike="noStrike" baseline="0" dirty="0" smtClean="0">
              <a:solidFill>
                <a:srgbClr val="000000"/>
              </a:solidFill>
              <a:latin typeface="Cambria"/>
            </a:endParaRPr>
          </a:p>
          <a:p>
            <a:pPr lvl="0"/>
            <a:r>
              <a:rPr lang="vi-VN" sz="2800" b="1" i="1" u="none" strike="noStrike" baseline="0" dirty="0" smtClean="0">
                <a:solidFill>
                  <a:srgbClr val="000000"/>
                </a:solidFill>
                <a:latin typeface="Times New Roman"/>
              </a:rPr>
              <a:t>D. come (P2): tới, về</a:t>
            </a:r>
          </a:p>
          <a:p>
            <a:pPr lvl="0"/>
            <a:r>
              <a:rPr lang="en-US" sz="2800" b="1" i="1" u="none" strike="noStrike" baseline="0" dirty="0" smtClean="0">
                <a:solidFill>
                  <a:srgbClr val="000000"/>
                </a:solidFill>
                <a:latin typeface="Cambria"/>
              </a:rPr>
              <a:t>=&gt; come to the conclusion: </a:t>
            </a:r>
            <a:r>
              <a:rPr lang="en-US" sz="2800" b="1" i="1" u="none" strike="noStrike" baseline="0" dirty="0" err="1" smtClean="0">
                <a:solidFill>
                  <a:srgbClr val="000000"/>
                </a:solidFill>
                <a:latin typeface="Cambria"/>
              </a:rPr>
              <a:t>đưa</a:t>
            </a:r>
            <a:r>
              <a:rPr lang="en-US" sz="2800" b="1" i="1" u="none" strike="noStrike" baseline="0" dirty="0" smtClean="0">
                <a:solidFill>
                  <a:srgbClr val="000000"/>
                </a:solidFill>
                <a:latin typeface="Cambria"/>
              </a:rPr>
              <a:t> </a:t>
            </a:r>
            <a:r>
              <a:rPr lang="en-US" sz="2800" b="1" i="1" u="none" strike="noStrike" baseline="0" dirty="0" err="1" smtClean="0">
                <a:solidFill>
                  <a:srgbClr val="000000"/>
                </a:solidFill>
                <a:latin typeface="Cambria"/>
              </a:rPr>
              <a:t>ra</a:t>
            </a:r>
            <a:r>
              <a:rPr lang="en-US" sz="2800" b="1" i="1" u="none" strike="noStrike" baseline="0" dirty="0" smtClean="0">
                <a:solidFill>
                  <a:srgbClr val="000000"/>
                </a:solidFill>
                <a:latin typeface="Cambria"/>
              </a:rPr>
              <a:t> </a:t>
            </a:r>
            <a:r>
              <a:rPr lang="en-US" sz="2800" b="1" i="1" u="none" strike="noStrike" baseline="0" dirty="0" err="1" smtClean="0">
                <a:solidFill>
                  <a:srgbClr val="000000"/>
                </a:solidFill>
                <a:latin typeface="Cambria"/>
              </a:rPr>
              <a:t>kết</a:t>
            </a:r>
            <a:r>
              <a:rPr lang="en-US" sz="2800" b="1" i="1" u="none" strike="noStrike" baseline="0" dirty="0" smtClean="0">
                <a:solidFill>
                  <a:srgbClr val="000000"/>
                </a:solidFill>
                <a:latin typeface="Cambria"/>
              </a:rPr>
              <a:t> </a:t>
            </a:r>
            <a:r>
              <a:rPr lang="en-US" sz="2800" b="1" i="1" u="none" strike="noStrike" baseline="0" dirty="0" err="1" smtClean="0">
                <a:solidFill>
                  <a:srgbClr val="000000"/>
                </a:solidFill>
                <a:latin typeface="Cambria"/>
              </a:rPr>
              <a:t>luận</a:t>
            </a:r>
            <a:endParaRPr lang="en-US" sz="2800" b="1" i="1" u="none" strike="noStrike" baseline="0" dirty="0" smtClean="0">
              <a:solidFill>
                <a:srgbClr val="000000"/>
              </a:solidFill>
              <a:latin typeface="Cambria"/>
            </a:endParaRPr>
          </a:p>
          <a:p>
            <a:pPr lvl="0"/>
            <a:r>
              <a:rPr lang="vi-VN" sz="2800" b="1" i="1" u="none" strike="noStrike" baseline="0" dirty="0" smtClean="0">
                <a:solidFill>
                  <a:srgbClr val="000000"/>
                </a:solidFill>
                <a:latin typeface="Times New Roman"/>
              </a:rPr>
              <a:t>Tạm dịch: </a:t>
            </a:r>
            <a:r>
              <a:rPr lang="vi-VN" sz="2800" b="1" i="1" u="none" strike="noStrike" baseline="0" dirty="0" smtClean="0">
                <a:solidFill>
                  <a:srgbClr val="000000"/>
                </a:solidFill>
                <a:latin typeface="Cambria"/>
              </a:rPr>
              <a:t>Các nhà nghiên cứu đ</a:t>
            </a:r>
            <a:r>
              <a:rPr lang="vi-VN" sz="2800" b="1" i="1" u="none" strike="noStrike" baseline="0" dirty="0" smtClean="0">
                <a:solidFill>
                  <a:srgbClr val="000000"/>
                </a:solidFill>
                <a:latin typeface="Times New Roman"/>
              </a:rPr>
              <a:t>ã </a:t>
            </a:r>
            <a:r>
              <a:rPr lang="vi-VN" sz="2800" b="1" i="1" u="none" strike="noStrike" baseline="0" dirty="0" smtClean="0">
                <a:solidFill>
                  <a:srgbClr val="000000"/>
                </a:solidFill>
                <a:latin typeface="Cambria"/>
              </a:rPr>
              <a:t>đưa ra kết luận rằng tính cách bị ảnh hưởng bởi gen của bạn.</a:t>
            </a:r>
          </a:p>
          <a:p>
            <a:pPr lvl="0"/>
            <a:endParaRPr lang="en-US" sz="2800" dirty="0"/>
          </a:p>
        </p:txBody>
      </p:sp>
      <p:sp>
        <p:nvSpPr>
          <p:cNvPr id="5" name="Oval 4"/>
          <p:cNvSpPr/>
          <p:nvPr/>
        </p:nvSpPr>
        <p:spPr>
          <a:xfrm>
            <a:off x="5105400" y="959476"/>
            <a:ext cx="3048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874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noAutofit/>
          </a:bodyPr>
          <a:lstStyle/>
          <a:p>
            <a:pPr algn="l"/>
            <a:r>
              <a:rPr lang="en-US" sz="2400" b="1" dirty="0"/>
              <a:t>Question 13: The flood victims ________ with food and clean water by the volunteers </a:t>
            </a:r>
            <a:br>
              <a:rPr lang="en-US" sz="2400" b="1" dirty="0"/>
            </a:br>
            <a:r>
              <a:rPr lang="en-US" sz="2400" b="1" dirty="0"/>
              <a:t>A. provided	B. were provided 	C. were providing 	D. provide </a:t>
            </a:r>
          </a:p>
        </p:txBody>
      </p:sp>
      <p:sp>
        <p:nvSpPr>
          <p:cNvPr id="4" name="TextBox 3"/>
          <p:cNvSpPr txBox="1"/>
          <p:nvPr/>
        </p:nvSpPr>
        <p:spPr>
          <a:xfrm>
            <a:off x="0" y="1752600"/>
            <a:ext cx="8991600" cy="4154984"/>
          </a:xfrm>
          <a:prstGeom prst="rect">
            <a:avLst/>
          </a:prstGeom>
          <a:noFill/>
        </p:spPr>
        <p:txBody>
          <a:bodyPr wrap="square" rtlCol="0">
            <a:spAutoFit/>
          </a:bodyPr>
          <a:lstStyle/>
          <a:p>
            <a:pPr lvl="0"/>
            <a:r>
              <a:rPr lang="en-US" sz="2400" b="1" i="1" u="none" strike="noStrike" baseline="0" dirty="0" smtClean="0">
                <a:latin typeface="Cambria"/>
              </a:rPr>
              <a:t>13 (TH) </a:t>
            </a:r>
          </a:p>
          <a:p>
            <a:pPr lvl="0"/>
            <a:r>
              <a:rPr lang="vi-VN" sz="2400" b="1" i="1" u="none" strike="noStrike" baseline="0" dirty="0" smtClean="0">
                <a:latin typeface="Cambria"/>
              </a:rPr>
              <a:t>Kiến thức: Bị động thì quá khứ đơn </a:t>
            </a:r>
          </a:p>
          <a:p>
            <a:pPr lvl="0"/>
            <a:r>
              <a:rPr lang="en-US" sz="2400" b="1" i="1" u="none" strike="noStrike" baseline="0" dirty="0" err="1" smtClean="0">
                <a:latin typeface="Cambria"/>
              </a:rPr>
              <a:t>Giải</a:t>
            </a:r>
            <a:r>
              <a:rPr lang="en-US" sz="2400" b="1" i="1" u="none" strike="noStrike" baseline="0" dirty="0" smtClean="0">
                <a:latin typeface="Cambria"/>
              </a:rPr>
              <a:t> </a:t>
            </a:r>
            <a:r>
              <a:rPr lang="en-US" sz="2400" b="1" i="1" u="none" strike="noStrike" baseline="0" dirty="0" err="1" smtClean="0">
                <a:latin typeface="Cambria"/>
              </a:rPr>
              <a:t>thích</a:t>
            </a:r>
            <a:r>
              <a:rPr lang="en-US" sz="2400" b="1" i="1" u="none" strike="noStrike" baseline="0" dirty="0" smtClean="0">
                <a:latin typeface="Cambria"/>
              </a:rPr>
              <a:t>: </a:t>
            </a:r>
          </a:p>
          <a:p>
            <a:pPr lvl="0"/>
            <a:r>
              <a:rPr lang="vi-VN" sz="2400" b="1" i="1" u="none" strike="noStrike" baseline="0" dirty="0" smtClean="0">
                <a:latin typeface="Cambria"/>
              </a:rPr>
              <a:t>Chủ ngữ là “The flood victims” – “Những nạn nhân lũ lụt”, động từ “provide” – “cung cấp” =&gt; câu mang nghĩa bị động </a:t>
            </a:r>
          </a:p>
          <a:p>
            <a:pPr lvl="0"/>
            <a:r>
              <a:rPr lang="vi-VN" sz="2400" b="1" i="1" u="none" strike="noStrike" baseline="0" dirty="0" smtClean="0">
                <a:latin typeface="Cambria"/>
              </a:rPr>
              <a:t>Cấu trúc câu bị động thì quá khứ đơn: S + was/ were + Vp2 (by + O). </a:t>
            </a:r>
          </a:p>
          <a:p>
            <a:pPr lvl="0"/>
            <a:r>
              <a:rPr lang="vi-VN" sz="2400" b="1" i="1" u="none" strike="noStrike" baseline="0" dirty="0" smtClean="0">
                <a:latin typeface="Cambria"/>
              </a:rPr>
              <a:t>Tạm dịch: Những nạn nhân lũ lụt được cung cấp đồ ăn và nước sạch bởi những tình nguyện viên. </a:t>
            </a:r>
          </a:p>
          <a:p>
            <a:pPr lvl="0"/>
            <a:r>
              <a:rPr lang="en-US" sz="2400" b="1" i="1" u="none" strike="noStrike" baseline="0" dirty="0" err="1" smtClean="0">
                <a:latin typeface="Cambria"/>
              </a:rPr>
              <a:t>Chọn</a:t>
            </a:r>
            <a:r>
              <a:rPr lang="en-US" sz="2400" b="1" i="1" u="none" strike="noStrike" baseline="0" dirty="0" smtClean="0">
                <a:latin typeface="Cambria"/>
              </a:rPr>
              <a:t> B</a:t>
            </a:r>
          </a:p>
          <a:p>
            <a:endParaRPr lang="en-US" sz="2400" dirty="0"/>
          </a:p>
        </p:txBody>
      </p:sp>
      <p:sp>
        <p:nvSpPr>
          <p:cNvPr id="5" name="Oval 4"/>
          <p:cNvSpPr/>
          <p:nvPr/>
        </p:nvSpPr>
        <p:spPr>
          <a:xfrm>
            <a:off x="2057400" y="1066800"/>
            <a:ext cx="2286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069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Question 14: _______ the promotion, I began to search for other goals</a:t>
            </a:r>
            <a:r>
              <a:rPr lang="en-US" sz="2400" b="1" dirty="0" smtClean="0"/>
              <a:t>.</a:t>
            </a:r>
            <a:br>
              <a:rPr lang="en-US" sz="2400" b="1" dirty="0" smtClean="0"/>
            </a:br>
            <a:r>
              <a:rPr lang="en-US" sz="2400" b="1" dirty="0" smtClean="0"/>
              <a:t>A</a:t>
            </a:r>
            <a:r>
              <a:rPr lang="en-US" sz="2400" b="1" dirty="0"/>
              <a:t>. Having attained	B. To attain	C. Being attained	D. Attained</a:t>
            </a:r>
          </a:p>
        </p:txBody>
      </p:sp>
      <p:sp>
        <p:nvSpPr>
          <p:cNvPr id="4" name="TextBox 3"/>
          <p:cNvSpPr txBox="1"/>
          <p:nvPr/>
        </p:nvSpPr>
        <p:spPr>
          <a:xfrm>
            <a:off x="228600" y="1600200"/>
            <a:ext cx="8763000" cy="4401205"/>
          </a:xfrm>
          <a:prstGeom prst="rect">
            <a:avLst/>
          </a:prstGeom>
          <a:noFill/>
        </p:spPr>
        <p:txBody>
          <a:bodyPr wrap="square" rtlCol="0">
            <a:spAutoFit/>
          </a:bodyPr>
          <a:lstStyle/>
          <a:p>
            <a:pPr lvl="0"/>
            <a:r>
              <a:rPr lang="en-US" sz="2000" b="1" i="1" u="none" strike="noStrike" baseline="0" dirty="0" smtClean="0">
                <a:latin typeface="Times New Roman"/>
              </a:rPr>
              <a:t>14 (VDC)</a:t>
            </a:r>
          </a:p>
          <a:p>
            <a:pPr lvl="0"/>
            <a:r>
              <a:rPr lang="vi-VN" sz="2000" b="1" i="1" u="none" strike="noStrike" baseline="0" dirty="0" smtClean="0">
                <a:solidFill>
                  <a:srgbClr val="000000"/>
                </a:solidFill>
                <a:latin typeface="Times New Roman"/>
              </a:rPr>
              <a:t>Kiến thức: </a:t>
            </a:r>
            <a:r>
              <a:rPr lang="vi-VN" sz="2000" b="1" i="1" u="none" strike="noStrike" baseline="0" dirty="0" smtClean="0">
                <a:solidFill>
                  <a:srgbClr val="000000"/>
                </a:solidFill>
                <a:latin typeface="Cambria"/>
              </a:rPr>
              <a:t>Rút gọn mệnh đề trạng ngữ</a:t>
            </a:r>
          </a:p>
          <a:p>
            <a:pPr lvl="0"/>
            <a:r>
              <a:rPr lang="en-US" sz="2000" b="1" i="1" u="none" strike="noStrike" baseline="0" dirty="0" err="1" smtClean="0">
                <a:solidFill>
                  <a:srgbClr val="000000"/>
                </a:solidFill>
                <a:latin typeface="Times New Roman"/>
              </a:rPr>
              <a:t>Giải</a:t>
            </a:r>
            <a:r>
              <a:rPr lang="en-US" sz="2000" b="1" i="1" u="none" strike="noStrike" baseline="0" dirty="0" smtClean="0">
                <a:solidFill>
                  <a:srgbClr val="000000"/>
                </a:solidFill>
                <a:latin typeface="Times New Roman"/>
              </a:rPr>
              <a:t> </a:t>
            </a:r>
            <a:r>
              <a:rPr lang="en-US" sz="2000" b="1" i="1" u="none" strike="noStrike" baseline="0" dirty="0" err="1" smtClean="0">
                <a:solidFill>
                  <a:srgbClr val="000000"/>
                </a:solidFill>
                <a:latin typeface="Times New Roman"/>
              </a:rPr>
              <a:t>thích</a:t>
            </a:r>
            <a:r>
              <a:rPr lang="en-US" sz="2000" b="1" i="1" u="none" strike="noStrike" baseline="0" dirty="0" smtClean="0">
                <a:solidFill>
                  <a:srgbClr val="000000"/>
                </a:solidFill>
                <a:latin typeface="Times New Roman"/>
              </a:rPr>
              <a:t>:</a:t>
            </a:r>
          </a:p>
          <a:p>
            <a:pPr lvl="0"/>
            <a:r>
              <a:rPr lang="vi-VN" sz="2000" b="1" i="1" u="none" strike="noStrike" baseline="0" dirty="0" smtClean="0">
                <a:solidFill>
                  <a:srgbClr val="000000"/>
                </a:solidFill>
                <a:latin typeface="Cambria"/>
              </a:rPr>
              <a:t>Khi mệnh đề trạng ngữ và mệnh đề chính có cùng một chủ ngữ, có thể lược bỏ chủ ngữ ở mệnh đề trạng ngữ và đưa động từ về dạng V_ing khi mệnh đề ở dạng chủ động</a:t>
            </a:r>
          </a:p>
          <a:p>
            <a:pPr lvl="0"/>
            <a:r>
              <a:rPr lang="vi-VN" sz="2000" b="1" i="1" u="none" strike="noStrike" baseline="0" dirty="0" smtClean="0">
                <a:solidFill>
                  <a:srgbClr val="000000"/>
                </a:solidFill>
                <a:latin typeface="Cambria"/>
              </a:rPr>
              <a:t>Để nhấn mạnh hành động ở mệnh đề trạng ngữ xảy ra trước hành động ở mệnh đề chính ta dùng dạng: having + P2.</a:t>
            </a:r>
          </a:p>
          <a:p>
            <a:pPr lvl="0"/>
            <a:r>
              <a:rPr lang="en-US" sz="2000" b="1" i="1" u="none" strike="noStrike" baseline="0" dirty="0" err="1" smtClean="0">
                <a:solidFill>
                  <a:srgbClr val="000000"/>
                </a:solidFill>
                <a:latin typeface="Cambria"/>
              </a:rPr>
              <a:t>Câu</a:t>
            </a:r>
            <a:r>
              <a:rPr lang="en-US" sz="2000" b="1" i="1" u="none" strike="noStrike" baseline="0" dirty="0" smtClean="0">
                <a:solidFill>
                  <a:srgbClr val="000000"/>
                </a:solidFill>
                <a:latin typeface="Cambria"/>
              </a:rPr>
              <a:t> </a:t>
            </a:r>
            <a:r>
              <a:rPr lang="en-US" sz="2000" b="1" i="1" u="none" strike="noStrike" baseline="0" dirty="0" err="1" smtClean="0">
                <a:solidFill>
                  <a:srgbClr val="000000"/>
                </a:solidFill>
                <a:latin typeface="Cambria"/>
              </a:rPr>
              <a:t>đầy</a:t>
            </a:r>
            <a:r>
              <a:rPr lang="en-US" sz="2000" b="1" i="1" u="none" strike="noStrike" baseline="0" dirty="0" smtClean="0">
                <a:solidFill>
                  <a:srgbClr val="000000"/>
                </a:solidFill>
                <a:latin typeface="Cambria"/>
              </a:rPr>
              <a:t> </a:t>
            </a:r>
            <a:r>
              <a:rPr lang="en-US" sz="2000" b="1" i="1" u="none" strike="noStrike" baseline="0" dirty="0" err="1" smtClean="0">
                <a:solidFill>
                  <a:srgbClr val="000000"/>
                </a:solidFill>
                <a:latin typeface="Cambria"/>
              </a:rPr>
              <a:t>đủ</a:t>
            </a:r>
            <a:r>
              <a:rPr lang="en-US" sz="2000" b="1" i="1" u="none" strike="noStrike" baseline="0" dirty="0" smtClean="0">
                <a:solidFill>
                  <a:srgbClr val="000000"/>
                </a:solidFill>
                <a:latin typeface="Cambria"/>
              </a:rPr>
              <a:t>: I </a:t>
            </a:r>
            <a:r>
              <a:rPr lang="en-US" sz="2000" b="1" i="1" u="none" strike="noStrike" baseline="0" dirty="0" smtClean="0">
                <a:solidFill>
                  <a:srgbClr val="000000"/>
                </a:solidFill>
                <a:latin typeface="Times New Roman"/>
              </a:rPr>
              <a:t>had attained the promotion, I began to search for other goals. </a:t>
            </a:r>
          </a:p>
          <a:p>
            <a:pPr lvl="0"/>
            <a:r>
              <a:rPr lang="en-US" sz="2000" b="1" i="1" u="none" strike="noStrike" baseline="0" dirty="0" err="1" smtClean="0">
                <a:solidFill>
                  <a:srgbClr val="000000"/>
                </a:solidFill>
                <a:latin typeface="Times New Roman"/>
              </a:rPr>
              <a:t>Câu</a:t>
            </a:r>
            <a:r>
              <a:rPr lang="en-US" sz="2000" b="1" i="1" u="none" strike="noStrike" baseline="0" dirty="0" smtClean="0">
                <a:solidFill>
                  <a:srgbClr val="000000"/>
                </a:solidFill>
                <a:latin typeface="Times New Roman"/>
              </a:rPr>
              <a:t> </a:t>
            </a:r>
            <a:r>
              <a:rPr lang="en-US" sz="2000" b="1" i="1" u="none" strike="noStrike" baseline="0" dirty="0" err="1" smtClean="0">
                <a:solidFill>
                  <a:srgbClr val="000000"/>
                </a:solidFill>
                <a:latin typeface="Times New Roman"/>
              </a:rPr>
              <a:t>rút</a:t>
            </a:r>
            <a:r>
              <a:rPr lang="en-US" sz="2000" b="1" i="1" u="none" strike="noStrike" baseline="0" dirty="0" smtClean="0">
                <a:solidFill>
                  <a:srgbClr val="000000"/>
                </a:solidFill>
                <a:latin typeface="Times New Roman"/>
              </a:rPr>
              <a:t> </a:t>
            </a:r>
            <a:r>
              <a:rPr lang="en-US" sz="2000" b="1" i="1" u="none" strike="noStrike" baseline="0" dirty="0" err="1" smtClean="0">
                <a:solidFill>
                  <a:srgbClr val="000000"/>
                </a:solidFill>
                <a:latin typeface="Times New Roman"/>
              </a:rPr>
              <a:t>gọn</a:t>
            </a:r>
            <a:r>
              <a:rPr lang="en-US" sz="2000" b="1" i="1" u="none" strike="noStrike" baseline="0" dirty="0" smtClean="0">
                <a:solidFill>
                  <a:srgbClr val="000000"/>
                </a:solidFill>
                <a:latin typeface="Times New Roman"/>
              </a:rPr>
              <a:t>: Having attained the promotion, I began to search for other goals.</a:t>
            </a:r>
          </a:p>
          <a:p>
            <a:pPr lvl="0"/>
            <a:r>
              <a:rPr lang="vi-VN" sz="2000" b="1" i="1" u="none" strike="noStrike" baseline="0" dirty="0" smtClean="0">
                <a:solidFill>
                  <a:srgbClr val="000000"/>
                </a:solidFill>
                <a:latin typeface="Times New Roman"/>
              </a:rPr>
              <a:t>Tạm dịch: </a:t>
            </a:r>
            <a:r>
              <a:rPr lang="vi-VN" sz="2000" b="1" i="1" u="none" strike="noStrike" baseline="0" dirty="0" smtClean="0">
                <a:solidFill>
                  <a:srgbClr val="000000"/>
                </a:solidFill>
                <a:latin typeface="Cambria"/>
              </a:rPr>
              <a:t>Sau khi đạt được sự thăng tiến, tôi bắt đầu t</a:t>
            </a:r>
            <a:r>
              <a:rPr lang="vi-VN" sz="2000" b="1" i="1" u="none" strike="noStrike" baseline="0" dirty="0" smtClean="0">
                <a:solidFill>
                  <a:srgbClr val="000000"/>
                </a:solidFill>
                <a:latin typeface="Times New Roman"/>
              </a:rPr>
              <a:t>ìm kiếm các mục tiêu khác.</a:t>
            </a:r>
          </a:p>
          <a:p>
            <a:pPr lvl="0"/>
            <a:endParaRPr lang="en-US" sz="2000" b="1" i="1" u="none" strike="noStrike" baseline="0" dirty="0" smtClean="0">
              <a:solidFill>
                <a:srgbClr val="000000"/>
              </a:solidFill>
              <a:latin typeface="Times New Roman"/>
            </a:endParaRPr>
          </a:p>
          <a:p>
            <a:endParaRPr lang="en-US" sz="2000" dirty="0"/>
          </a:p>
        </p:txBody>
      </p:sp>
      <p:sp>
        <p:nvSpPr>
          <p:cNvPr id="6" name="Oval 5"/>
          <p:cNvSpPr/>
          <p:nvPr/>
        </p:nvSpPr>
        <p:spPr>
          <a:xfrm>
            <a:off x="685800" y="838200"/>
            <a:ext cx="304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353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t>Question 15: _______ the person is, the more privilege he enjoys</a:t>
            </a:r>
            <a:r>
              <a:rPr lang="en-US" sz="2400" b="1" dirty="0" smtClean="0"/>
              <a:t>.</a:t>
            </a:r>
            <a:br>
              <a:rPr lang="en-US" sz="2400" b="1" dirty="0" smtClean="0"/>
            </a:br>
            <a:r>
              <a:rPr lang="en-US" sz="2400" b="1" dirty="0" smtClean="0"/>
              <a:t>A</a:t>
            </a:r>
            <a:r>
              <a:rPr lang="en-US" sz="2400" b="1" dirty="0"/>
              <a:t>. The rich	B. The richest	C. As rich as	D. The richer</a:t>
            </a:r>
          </a:p>
        </p:txBody>
      </p:sp>
      <p:sp>
        <p:nvSpPr>
          <p:cNvPr id="4" name="TextBox 3"/>
          <p:cNvSpPr txBox="1"/>
          <p:nvPr/>
        </p:nvSpPr>
        <p:spPr>
          <a:xfrm>
            <a:off x="0" y="1524000"/>
            <a:ext cx="8915400" cy="4401205"/>
          </a:xfrm>
          <a:prstGeom prst="rect">
            <a:avLst/>
          </a:prstGeom>
          <a:noFill/>
        </p:spPr>
        <p:txBody>
          <a:bodyPr wrap="square" rtlCol="0">
            <a:spAutoFit/>
          </a:bodyPr>
          <a:lstStyle/>
          <a:p>
            <a:pPr lvl="0"/>
            <a:r>
              <a:rPr lang="en-US" sz="2800" b="1" i="1" u="none" strike="noStrike" baseline="0" dirty="0" smtClean="0">
                <a:latin typeface="Times New Roman"/>
              </a:rPr>
              <a:t>15(TH)</a:t>
            </a:r>
          </a:p>
          <a:p>
            <a:pPr lvl="0"/>
            <a:r>
              <a:rPr lang="en-US" sz="2800" b="1" i="1" u="none" strike="noStrike" baseline="0" dirty="0" err="1" smtClean="0">
                <a:solidFill>
                  <a:srgbClr val="000000"/>
                </a:solidFill>
                <a:latin typeface="Times New Roman"/>
              </a:rPr>
              <a:t>Kiến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thức</a:t>
            </a:r>
            <a:r>
              <a:rPr lang="en-US" sz="2800" b="1" i="1" u="none" strike="noStrike" baseline="0" dirty="0" smtClean="0">
                <a:solidFill>
                  <a:srgbClr val="000000"/>
                </a:solidFill>
                <a:latin typeface="Times New Roman"/>
              </a:rPr>
              <a:t>: So </a:t>
            </a:r>
            <a:r>
              <a:rPr lang="en-US" sz="2800" b="1" i="1" u="none" strike="noStrike" baseline="0" dirty="0" err="1" smtClean="0">
                <a:solidFill>
                  <a:srgbClr val="000000"/>
                </a:solidFill>
                <a:latin typeface="Times New Roman"/>
              </a:rPr>
              <a:t>sánh</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lũy</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tiến</a:t>
            </a:r>
            <a:r>
              <a:rPr lang="en-US" sz="2800" b="1" i="1" u="none" strike="noStrike" baseline="0" dirty="0" smtClean="0">
                <a:solidFill>
                  <a:srgbClr val="000000"/>
                </a:solidFill>
                <a:latin typeface="Times New Roman"/>
              </a:rPr>
              <a:t>/ so </a:t>
            </a:r>
            <a:r>
              <a:rPr lang="en-US" sz="2800" b="1" i="1" u="none" strike="noStrike" baseline="0" dirty="0" err="1" smtClean="0">
                <a:solidFill>
                  <a:srgbClr val="000000"/>
                </a:solidFill>
                <a:latin typeface="Times New Roman"/>
              </a:rPr>
              <a:t>sánh</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kép</a:t>
            </a:r>
            <a:endParaRPr lang="en-US" sz="2800" b="1" i="1" u="none" strike="noStrike" baseline="0" dirty="0" smtClean="0">
              <a:solidFill>
                <a:srgbClr val="000000"/>
              </a:solidFill>
              <a:latin typeface="Times New Roman"/>
            </a:endParaRPr>
          </a:p>
          <a:p>
            <a:pPr lvl="0"/>
            <a:r>
              <a:rPr lang="en-US" sz="2800" b="1" i="1" u="none" strike="noStrike" baseline="0" dirty="0" err="1" smtClean="0">
                <a:solidFill>
                  <a:srgbClr val="000000"/>
                </a:solidFill>
                <a:latin typeface="Times New Roman"/>
              </a:rPr>
              <a:t>Giải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thích</a:t>
            </a:r>
            <a:r>
              <a:rPr lang="en-US" sz="2800" b="1" i="1" u="none" strike="noStrike" baseline="0" dirty="0" smtClean="0">
                <a:solidFill>
                  <a:srgbClr val="000000"/>
                </a:solidFill>
                <a:latin typeface="Times New Roman"/>
              </a:rPr>
              <a:t>:</a:t>
            </a:r>
          </a:p>
          <a:p>
            <a:pPr lvl="0"/>
            <a:r>
              <a:rPr lang="en-US" sz="2800" b="1" i="1" u="none" strike="noStrike" baseline="0" dirty="0" err="1" smtClean="0">
                <a:solidFill>
                  <a:srgbClr val="000000"/>
                </a:solidFill>
                <a:latin typeface="Cambria"/>
              </a:rPr>
              <a:t>Cấu</a:t>
            </a:r>
            <a:r>
              <a:rPr lang="en-US" sz="2800" b="1" i="1" u="none" strike="noStrike" baseline="0" dirty="0" smtClean="0">
                <a:solidFill>
                  <a:srgbClr val="000000"/>
                </a:solidFill>
                <a:latin typeface="Cambria"/>
              </a:rPr>
              <a:t> </a:t>
            </a:r>
            <a:r>
              <a:rPr lang="en-US" sz="2800" b="1" i="1" u="none" strike="noStrike" baseline="0" dirty="0" err="1" smtClean="0">
                <a:solidFill>
                  <a:srgbClr val="000000"/>
                </a:solidFill>
                <a:latin typeface="Cambria"/>
              </a:rPr>
              <a:t>trúc</a:t>
            </a:r>
            <a:r>
              <a:rPr lang="en-US" sz="2800" b="1" i="1" u="none" strike="noStrike" baseline="0" dirty="0" smtClean="0">
                <a:solidFill>
                  <a:srgbClr val="000000"/>
                </a:solidFill>
                <a:latin typeface="Cambria"/>
              </a:rPr>
              <a:t> so </a:t>
            </a:r>
            <a:r>
              <a:rPr lang="en-US" sz="2800" b="1" i="1" u="none" strike="noStrike" baseline="0" dirty="0" err="1" smtClean="0">
                <a:solidFill>
                  <a:srgbClr val="000000"/>
                </a:solidFill>
                <a:latin typeface="Cambria"/>
              </a:rPr>
              <a:t>sánh</a:t>
            </a:r>
            <a:r>
              <a:rPr lang="en-US" sz="2800" b="1" i="1" u="none" strike="noStrike" baseline="0" dirty="0" smtClean="0">
                <a:solidFill>
                  <a:srgbClr val="000000"/>
                </a:solidFill>
                <a:latin typeface="Cambria"/>
              </a:rPr>
              <a:t> </a:t>
            </a:r>
            <a:r>
              <a:rPr lang="en-US" sz="2800" b="1" i="1" u="none" strike="noStrike" baseline="0" dirty="0" err="1" smtClean="0">
                <a:solidFill>
                  <a:srgbClr val="000000"/>
                </a:solidFill>
                <a:latin typeface="Cambria"/>
              </a:rPr>
              <a:t>lũy</a:t>
            </a:r>
            <a:r>
              <a:rPr lang="en-US" sz="2800" b="1" i="1" u="none" strike="noStrike" baseline="0" dirty="0" smtClean="0">
                <a:solidFill>
                  <a:srgbClr val="000000"/>
                </a:solidFill>
                <a:latin typeface="Cambria"/>
              </a:rPr>
              <a:t> </a:t>
            </a:r>
            <a:r>
              <a:rPr lang="en-US" sz="2800" b="1" i="1" u="none" strike="noStrike" baseline="0" dirty="0" err="1" smtClean="0">
                <a:solidFill>
                  <a:srgbClr val="000000"/>
                </a:solidFill>
                <a:latin typeface="Cambria"/>
              </a:rPr>
              <a:t>tiến</a:t>
            </a:r>
            <a:r>
              <a:rPr lang="en-US" sz="2800" b="1" i="1" u="none" strike="noStrike" baseline="0" dirty="0" smtClean="0">
                <a:solidFill>
                  <a:srgbClr val="000000"/>
                </a:solidFill>
                <a:latin typeface="Cambria"/>
              </a:rPr>
              <a:t>: The + so </a:t>
            </a:r>
            <a:r>
              <a:rPr lang="en-US" sz="2800" b="1" i="1" u="none" strike="noStrike" baseline="0" dirty="0" err="1" smtClean="0">
                <a:solidFill>
                  <a:srgbClr val="000000"/>
                </a:solidFill>
                <a:latin typeface="Cambria"/>
              </a:rPr>
              <a:t>sánh</a:t>
            </a:r>
            <a:r>
              <a:rPr lang="en-US" sz="2800" b="1" i="1" u="none" strike="noStrike" baseline="0" dirty="0" smtClean="0">
                <a:solidFill>
                  <a:srgbClr val="000000"/>
                </a:solidFill>
                <a:latin typeface="Cambria"/>
              </a:rPr>
              <a:t> </a:t>
            </a:r>
            <a:r>
              <a:rPr lang="en-US" sz="2800" b="1" i="1" u="none" strike="noStrike" baseline="0" dirty="0" err="1" smtClean="0">
                <a:solidFill>
                  <a:srgbClr val="000000"/>
                </a:solidFill>
                <a:latin typeface="Cambria"/>
              </a:rPr>
              <a:t>hơn</a:t>
            </a:r>
            <a:r>
              <a:rPr lang="en-US" sz="2800" b="1" i="1" u="none" strike="noStrike" baseline="0" dirty="0" smtClean="0">
                <a:solidFill>
                  <a:srgbClr val="000000"/>
                </a:solidFill>
                <a:latin typeface="Cambria"/>
              </a:rPr>
              <a:t> + S + V, the + so </a:t>
            </a:r>
            <a:r>
              <a:rPr lang="en-US" sz="2800" b="1" i="1" u="none" strike="noStrike" baseline="0" dirty="0" err="1" smtClean="0">
                <a:solidFill>
                  <a:srgbClr val="000000"/>
                </a:solidFill>
                <a:latin typeface="Cambria"/>
              </a:rPr>
              <a:t>sánh</a:t>
            </a:r>
            <a:r>
              <a:rPr lang="en-US" sz="2800" b="1" i="1" u="none" strike="noStrike" baseline="0" dirty="0" smtClean="0">
                <a:solidFill>
                  <a:srgbClr val="000000"/>
                </a:solidFill>
                <a:latin typeface="Cambria"/>
              </a:rPr>
              <a:t> </a:t>
            </a:r>
            <a:r>
              <a:rPr lang="en-US" sz="2800" b="1" i="1" u="none" strike="noStrike" baseline="0" dirty="0" err="1" smtClean="0">
                <a:solidFill>
                  <a:srgbClr val="000000"/>
                </a:solidFill>
                <a:latin typeface="Cambria"/>
              </a:rPr>
              <a:t>hơn</a:t>
            </a:r>
            <a:r>
              <a:rPr lang="en-US" sz="2800" b="1" i="1" u="none" strike="noStrike" baseline="0" dirty="0" smtClean="0">
                <a:solidFill>
                  <a:srgbClr val="000000"/>
                </a:solidFill>
                <a:latin typeface="Cambria"/>
              </a:rPr>
              <a:t> + S + V </a:t>
            </a:r>
          </a:p>
          <a:p>
            <a:pPr lvl="0"/>
            <a:r>
              <a:rPr lang="vi-VN" sz="2800" b="1" i="1" u="none" strike="noStrike" baseline="0" dirty="0" smtClean="0">
                <a:solidFill>
                  <a:srgbClr val="000000"/>
                </a:solidFill>
                <a:latin typeface="Cambria"/>
              </a:rPr>
              <a:t>Dạng so sánh hơn của tính từ “rich” là “richer”.</a:t>
            </a:r>
          </a:p>
          <a:p>
            <a:pPr lvl="0"/>
            <a:r>
              <a:rPr lang="vi-VN" sz="2800" b="1" i="1" u="none" strike="noStrike" baseline="0" dirty="0" smtClean="0">
                <a:solidFill>
                  <a:srgbClr val="000000"/>
                </a:solidFill>
                <a:latin typeface="Times New Roman"/>
              </a:rPr>
              <a:t>Tạm dịch: </a:t>
            </a:r>
            <a:r>
              <a:rPr lang="vi-VN" sz="2800" b="1" i="1" u="none" strike="noStrike" baseline="0" dirty="0" smtClean="0">
                <a:solidFill>
                  <a:srgbClr val="000000"/>
                </a:solidFill>
                <a:latin typeface="Cambria"/>
              </a:rPr>
              <a:t>Người </a:t>
            </a:r>
            <a:r>
              <a:rPr lang="vi-VN" sz="2800" b="1" i="1" u="none" strike="noStrike" baseline="0" dirty="0" smtClean="0">
                <a:solidFill>
                  <a:srgbClr val="000000"/>
                </a:solidFill>
                <a:latin typeface="Times New Roman"/>
              </a:rPr>
              <a:t>càng giàu thì càng </a:t>
            </a:r>
            <a:r>
              <a:rPr lang="vi-VN" sz="2800" b="1" i="1" u="none" strike="noStrike" baseline="0" dirty="0" smtClean="0">
                <a:solidFill>
                  <a:srgbClr val="000000"/>
                </a:solidFill>
                <a:latin typeface="Cambria"/>
              </a:rPr>
              <a:t>được hưởng nhiều đặc quyền.</a:t>
            </a:r>
          </a:p>
          <a:p>
            <a:pPr lvl="0"/>
            <a:endParaRPr lang="en-US" sz="2800" b="1" i="1" u="none" strike="noStrike" baseline="0" dirty="0" smtClean="0">
              <a:solidFill>
                <a:srgbClr val="000000"/>
              </a:solidFill>
              <a:latin typeface="Times New Roman"/>
            </a:endParaRPr>
          </a:p>
          <a:p>
            <a:endParaRPr lang="en-US" sz="2800" dirty="0"/>
          </a:p>
        </p:txBody>
      </p:sp>
      <p:sp>
        <p:nvSpPr>
          <p:cNvPr id="5" name="Oval 4"/>
          <p:cNvSpPr/>
          <p:nvPr/>
        </p:nvSpPr>
        <p:spPr>
          <a:xfrm>
            <a:off x="6553200" y="838200"/>
            <a:ext cx="228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089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Autofit/>
          </a:bodyPr>
          <a:lstStyle/>
          <a:p>
            <a:pPr algn="l"/>
            <a:r>
              <a:rPr lang="en-US" sz="2400" b="1" i="0" u="none" strike="noStrike" baseline="0" dirty="0" smtClean="0">
                <a:latin typeface="Times New Roman"/>
              </a:rPr>
              <a:t/>
            </a:r>
            <a:br>
              <a:rPr lang="en-US" sz="2400" b="1" i="0" u="none" strike="noStrike" baseline="0" dirty="0" smtClean="0">
                <a:latin typeface="Times New Roman"/>
              </a:rPr>
            </a:br>
            <a:r>
              <a:rPr lang="en-US" sz="2400" b="1" dirty="0">
                <a:latin typeface="Times New Roman"/>
              </a:rPr>
              <a:t/>
            </a:r>
            <a:br>
              <a:rPr lang="en-US" sz="2400" b="1" dirty="0">
                <a:latin typeface="Times New Roman"/>
              </a:rPr>
            </a:br>
            <a:r>
              <a:rPr lang="en-US" sz="2400" b="1" dirty="0" smtClean="0">
                <a:latin typeface="Times New Roman"/>
              </a:rPr>
              <a:t/>
            </a:r>
            <a:br>
              <a:rPr lang="en-US" sz="2400" b="1" dirty="0" smtClean="0">
                <a:latin typeface="Times New Roman"/>
              </a:rPr>
            </a:br>
            <a:r>
              <a:rPr lang="en-US" sz="2400" b="1" dirty="0">
                <a:latin typeface="Times New Roman"/>
              </a:rPr>
              <a:t/>
            </a:r>
            <a:br>
              <a:rPr lang="en-US" sz="2400" b="1" dirty="0">
                <a:latin typeface="Times New Roman"/>
              </a:rPr>
            </a:br>
            <a:r>
              <a:rPr lang="en-US" sz="2400" b="1" dirty="0" smtClean="0">
                <a:latin typeface="Times New Roman"/>
              </a:rPr>
              <a:t/>
            </a:r>
            <a:br>
              <a:rPr lang="en-US" sz="2400" b="1" dirty="0" smtClean="0">
                <a:latin typeface="Times New Roman"/>
              </a:rPr>
            </a:br>
            <a:r>
              <a:rPr lang="en-US" sz="2400" b="1" i="0" u="none" strike="noStrike" baseline="0" dirty="0" smtClean="0">
                <a:latin typeface="Times New Roman"/>
              </a:rPr>
              <a:t>Question 16: Peter is talking to Mary about eating habits.</a:t>
            </a:r>
            <a:br>
              <a:rPr lang="en-US" sz="2400" b="1" i="0" u="none" strike="noStrike" baseline="0" dirty="0" smtClean="0">
                <a:latin typeface="Times New Roman"/>
              </a:rPr>
            </a:br>
            <a:r>
              <a:rPr lang="vi-VN" sz="2400" b="1" dirty="0"/>
              <a:t>- Peter: “You should eat more fruits and vegetables.” – Mary: “___________”</a:t>
            </a:r>
            <a:r>
              <a:rPr lang="en-US" sz="2400" b="1" dirty="0"/>
              <a:t/>
            </a:r>
            <a:br>
              <a:rPr lang="en-US" sz="2400" b="1" dirty="0"/>
            </a:br>
            <a:r>
              <a:rPr lang="vi-VN" sz="2400" b="1" dirty="0"/>
              <a:t>	A. Yes, I will, Thanks		B. No, thanks</a:t>
            </a:r>
            <a:r>
              <a:rPr lang="en-US" sz="2400" b="1" dirty="0"/>
              <a:t/>
            </a:r>
            <a:br>
              <a:rPr lang="en-US" sz="2400" b="1" dirty="0"/>
            </a:br>
            <a:r>
              <a:rPr lang="vi-VN" sz="2400" b="1" dirty="0"/>
              <a:t>	C. My pleasure		D. You’re welcome</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228600" y="2209800"/>
            <a:ext cx="8458200" cy="4524315"/>
          </a:xfrm>
          <a:prstGeom prst="rect">
            <a:avLst/>
          </a:prstGeom>
          <a:noFill/>
        </p:spPr>
        <p:txBody>
          <a:bodyPr wrap="square" rtlCol="0">
            <a:spAutoFit/>
          </a:bodyPr>
          <a:lstStyle/>
          <a:p>
            <a:r>
              <a:rPr lang="vi-VN" sz="2400" b="1" dirty="0" smtClean="0"/>
              <a:t>16 (TH)</a:t>
            </a:r>
            <a:r>
              <a:rPr lang="en-US" sz="2400" dirty="0" smtClean="0"/>
              <a:t/>
            </a:r>
            <a:br>
              <a:rPr lang="en-US" sz="2400" dirty="0" smtClean="0"/>
            </a:br>
            <a:r>
              <a:rPr lang="vi-VN" sz="2400" b="1" dirty="0" smtClean="0"/>
              <a:t>Kiến thức: </a:t>
            </a:r>
            <a:r>
              <a:rPr lang="vi-VN" sz="2400" dirty="0" smtClean="0"/>
              <a:t>Ngôn ngữ giao tiếp</a:t>
            </a:r>
            <a:r>
              <a:rPr lang="en-US" sz="2400" dirty="0" smtClean="0"/>
              <a:t/>
            </a:r>
            <a:br>
              <a:rPr lang="en-US" sz="2400" dirty="0" smtClean="0"/>
            </a:br>
            <a:r>
              <a:rPr lang="vi-VN" sz="2400" b="1" dirty="0" smtClean="0"/>
              <a:t>Giải thích:</a:t>
            </a:r>
            <a:r>
              <a:rPr lang="en-US" sz="2400" dirty="0" smtClean="0"/>
              <a:t/>
            </a:r>
            <a:br>
              <a:rPr lang="en-US" sz="2400" dirty="0" smtClean="0"/>
            </a:br>
            <a:r>
              <a:rPr lang="vi-VN" sz="2400" dirty="0" smtClean="0"/>
              <a:t>Peter đang nói chuyện với Mary về thói quen ăn uống. </a:t>
            </a:r>
            <a:r>
              <a:rPr lang="en-US" sz="2400" dirty="0" smtClean="0"/>
              <a:t/>
            </a:r>
            <a:br>
              <a:rPr lang="en-US" sz="2400" dirty="0" smtClean="0"/>
            </a:br>
            <a:r>
              <a:rPr lang="vi-VN" sz="2400" dirty="0" smtClean="0"/>
              <a:t>Peter: “Bạn nên ăn nhiều trái cây và rau quả hơn.” </a:t>
            </a:r>
            <a:r>
              <a:rPr lang="en-US" sz="2400" dirty="0" smtClean="0"/>
              <a:t/>
            </a:r>
            <a:br>
              <a:rPr lang="en-US" sz="2400" dirty="0" smtClean="0"/>
            </a:br>
            <a:r>
              <a:rPr lang="vi-VN" sz="2400" dirty="0" smtClean="0"/>
              <a:t>Mary: “ ________ ”</a:t>
            </a:r>
            <a:r>
              <a:rPr lang="en-US" sz="2400" dirty="0" smtClean="0"/>
              <a:t/>
            </a:r>
            <a:br>
              <a:rPr lang="en-US" sz="2400" dirty="0" smtClean="0"/>
            </a:br>
            <a:r>
              <a:rPr lang="vi-VN" sz="2400" b="1" dirty="0" smtClean="0"/>
              <a:t>A. </a:t>
            </a:r>
            <a:r>
              <a:rPr lang="vi-VN" sz="2400" dirty="0" smtClean="0"/>
              <a:t>Ừ, tớ sẽ làm vậy. Cảm ơn nhé. 	</a:t>
            </a:r>
            <a:endParaRPr lang="en-US" sz="2400" dirty="0" smtClean="0"/>
          </a:p>
          <a:p>
            <a:r>
              <a:rPr lang="vi-VN" sz="2400" b="1" dirty="0" smtClean="0"/>
              <a:t>B. </a:t>
            </a:r>
            <a:r>
              <a:rPr lang="vi-VN" sz="2400" dirty="0" smtClean="0"/>
              <a:t>Không, cảm ơn.</a:t>
            </a:r>
            <a:r>
              <a:rPr lang="en-US" sz="2400" dirty="0" smtClean="0"/>
              <a:t/>
            </a:r>
            <a:br>
              <a:rPr lang="en-US" sz="2400" dirty="0" smtClean="0"/>
            </a:br>
            <a:r>
              <a:rPr lang="vi-VN" sz="2400" b="1" dirty="0" smtClean="0"/>
              <a:t>C. </a:t>
            </a:r>
            <a:r>
              <a:rPr lang="vi-VN" sz="2400" dirty="0" smtClean="0"/>
              <a:t>Rất hân hạnh. 	</a:t>
            </a:r>
            <a:endParaRPr lang="en-US" sz="2400" dirty="0" smtClean="0"/>
          </a:p>
          <a:p>
            <a:r>
              <a:rPr lang="vi-VN" sz="2400" b="1" dirty="0" smtClean="0"/>
              <a:t>D. </a:t>
            </a:r>
            <a:r>
              <a:rPr lang="vi-VN" sz="2400" dirty="0" smtClean="0"/>
              <a:t>Không có chi.</a:t>
            </a:r>
            <a:r>
              <a:rPr lang="en-US" sz="2400" dirty="0" smtClean="0"/>
              <a:t/>
            </a:r>
            <a:br>
              <a:rPr lang="en-US" sz="2400" dirty="0" smtClean="0"/>
            </a:br>
            <a:r>
              <a:rPr lang="en-US" sz="2400" dirty="0" smtClean="0"/>
              <a:t/>
            </a:r>
            <a:br>
              <a:rPr lang="en-US" sz="2400" dirty="0" smtClean="0"/>
            </a:br>
            <a:endParaRPr lang="en-US" sz="2400" dirty="0"/>
          </a:p>
        </p:txBody>
      </p:sp>
      <p:sp>
        <p:nvSpPr>
          <p:cNvPr id="5" name="Oval 4"/>
          <p:cNvSpPr/>
          <p:nvPr/>
        </p:nvSpPr>
        <p:spPr>
          <a:xfrm>
            <a:off x="1295400" y="1371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704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Autofit/>
          </a:bodyPr>
          <a:lstStyle/>
          <a:p>
            <a:pPr algn="l"/>
            <a:r>
              <a:rPr lang="en-US" sz="2400" b="1" i="0" u="none" strike="noStrike" baseline="0" dirty="0" smtClean="0">
                <a:latin typeface="Times New Roman"/>
              </a:rPr>
              <a:t>Question 17: </a:t>
            </a:r>
            <a:r>
              <a:rPr lang="en-US" sz="2400" b="1" i="0" u="none" strike="noStrike" baseline="0" dirty="0" err="1" smtClean="0">
                <a:latin typeface="Times New Roman"/>
              </a:rPr>
              <a:t>Mrs</a:t>
            </a:r>
            <a:r>
              <a:rPr lang="en-US" sz="2400" b="1" i="0" u="none" strike="noStrike" baseline="0" dirty="0" smtClean="0">
                <a:latin typeface="Times New Roman"/>
              </a:rPr>
              <a:t> Brown and </a:t>
            </a:r>
            <a:r>
              <a:rPr lang="en-US" sz="2400" b="1" i="0" u="none" strike="noStrike" baseline="0" dirty="0" err="1" smtClean="0">
                <a:latin typeface="Times New Roman"/>
              </a:rPr>
              <a:t>Mr</a:t>
            </a:r>
            <a:r>
              <a:rPr lang="en-US" sz="2400" b="1" i="0" u="none" strike="noStrike" baseline="0" dirty="0" smtClean="0">
                <a:latin typeface="Times New Roman"/>
              </a:rPr>
              <a:t> Smith are talking about teaching soft skills at school.</a:t>
            </a:r>
            <a:br>
              <a:rPr lang="en-US" sz="2400" b="1" i="0" u="none" strike="noStrike" baseline="0" dirty="0" smtClean="0">
                <a:latin typeface="Times New Roman"/>
              </a:rPr>
            </a:br>
            <a:r>
              <a:rPr lang="vi-VN" sz="2400" b="1" dirty="0"/>
              <a:t>- Mrs Brown: “Some soft skills should be taught to children.” </a:t>
            </a:r>
            <a:r>
              <a:rPr lang="en-US" sz="2400" b="1" dirty="0"/>
              <a:t/>
            </a:r>
            <a:br>
              <a:rPr lang="en-US" sz="2400" b="1" dirty="0"/>
            </a:br>
            <a:r>
              <a:rPr lang="vi-VN" sz="2400" b="1" dirty="0"/>
              <a:t>- Mr Smith: “______. They are necessary for them.”</a:t>
            </a:r>
            <a:r>
              <a:rPr lang="en-US" sz="2400" b="1" dirty="0"/>
              <a:t/>
            </a:r>
            <a:br>
              <a:rPr lang="en-US" sz="2400" b="1" dirty="0"/>
            </a:br>
            <a:r>
              <a:rPr lang="vi-VN" sz="2400" b="1" dirty="0"/>
              <a:t>	A. I don’t either		B. I agree with you</a:t>
            </a:r>
            <a:r>
              <a:rPr lang="en-US" sz="2400" b="1" dirty="0"/>
              <a:t/>
            </a:r>
            <a:br>
              <a:rPr lang="en-US" sz="2400" b="1" dirty="0"/>
            </a:br>
            <a:r>
              <a:rPr lang="vi-VN" sz="2400" b="1" dirty="0"/>
              <a:t>	C. You’re quite wrong		D. You’re welcome</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304800" y="2438400"/>
            <a:ext cx="8534400" cy="3785652"/>
          </a:xfrm>
          <a:prstGeom prst="rect">
            <a:avLst/>
          </a:prstGeom>
          <a:noFill/>
        </p:spPr>
        <p:txBody>
          <a:bodyPr wrap="square" rtlCol="0">
            <a:spAutoFit/>
          </a:bodyPr>
          <a:lstStyle/>
          <a:p>
            <a:r>
              <a:rPr lang="vi-VN" sz="2400" b="1" dirty="0"/>
              <a:t>17. (TH)</a:t>
            </a:r>
            <a:endParaRPr lang="en-US" sz="2400" dirty="0"/>
          </a:p>
          <a:p>
            <a:r>
              <a:rPr lang="vi-VN" sz="2400" b="1" dirty="0"/>
              <a:t>Kiến thức: </a:t>
            </a:r>
            <a:r>
              <a:rPr lang="vi-VN" sz="2400" dirty="0"/>
              <a:t>Ngôn ngữ giao tiếp</a:t>
            </a:r>
            <a:endParaRPr lang="en-US" sz="2400" dirty="0"/>
          </a:p>
          <a:p>
            <a:r>
              <a:rPr lang="vi-VN" sz="2400" b="1" dirty="0"/>
              <a:t>Giải thích:</a:t>
            </a:r>
            <a:endParaRPr lang="en-US" sz="2400" dirty="0"/>
          </a:p>
          <a:p>
            <a:r>
              <a:rPr lang="vi-VN" sz="2400" dirty="0"/>
              <a:t>Bà Brown và ông Smith đang nói về việc dạy các kỹ năng mềm ở trường. </a:t>
            </a:r>
            <a:endParaRPr lang="en-US" sz="2400" dirty="0"/>
          </a:p>
          <a:p>
            <a:r>
              <a:rPr lang="vi-VN" sz="2400" dirty="0"/>
              <a:t>Bà Brown: “Một số kỹ năng mềm nên được dạy cho trẻ em.”</a:t>
            </a:r>
            <a:endParaRPr lang="en-US" sz="2400" dirty="0"/>
          </a:p>
          <a:p>
            <a:r>
              <a:rPr lang="vi-VN" sz="2400" dirty="0"/>
              <a:t>Ông Smith: “ ________ . Chúng cần thiết cho họ.”</a:t>
            </a:r>
            <a:endParaRPr lang="en-US" sz="2400" dirty="0"/>
          </a:p>
          <a:p>
            <a:r>
              <a:rPr lang="vi-VN" sz="2400" b="1" dirty="0"/>
              <a:t>A. </a:t>
            </a:r>
            <a:r>
              <a:rPr lang="vi-VN" sz="2400" dirty="0"/>
              <a:t>Tôi cũng không	</a:t>
            </a:r>
            <a:r>
              <a:rPr lang="vi-VN" sz="2400" b="1" dirty="0"/>
              <a:t>B. </a:t>
            </a:r>
            <a:r>
              <a:rPr lang="vi-VN" sz="2400" dirty="0"/>
              <a:t>Tôi đồng ý với bạn</a:t>
            </a:r>
            <a:endParaRPr lang="en-US" sz="2400" dirty="0"/>
          </a:p>
          <a:p>
            <a:r>
              <a:rPr lang="vi-VN" sz="2400" b="1" dirty="0"/>
              <a:t>C. </a:t>
            </a:r>
            <a:r>
              <a:rPr lang="vi-VN" sz="2400" dirty="0"/>
              <a:t>Bạn khá sai rồi	</a:t>
            </a:r>
            <a:r>
              <a:rPr lang="vi-VN" sz="2400" b="1" dirty="0"/>
              <a:t>D. </a:t>
            </a:r>
            <a:r>
              <a:rPr lang="vi-VN" sz="2400" dirty="0"/>
              <a:t>Không có chi</a:t>
            </a:r>
            <a:endParaRPr lang="en-US" sz="2400" dirty="0"/>
          </a:p>
          <a:p>
            <a:endParaRPr lang="en-US" sz="2400" dirty="0"/>
          </a:p>
        </p:txBody>
      </p:sp>
      <p:sp>
        <p:nvSpPr>
          <p:cNvPr id="5" name="Oval 4"/>
          <p:cNvSpPr/>
          <p:nvPr/>
        </p:nvSpPr>
        <p:spPr>
          <a:xfrm>
            <a:off x="5181600" y="16002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844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pPr marR="0" algn="l" rtl="0"/>
            <a:r>
              <a:rPr lang="fr-FR" sz="2800" b="1" dirty="0"/>
              <a:t>Question 18 </a:t>
            </a:r>
            <a:br>
              <a:rPr lang="fr-FR" sz="2800" b="1" dirty="0"/>
            </a:br>
            <a:r>
              <a:rPr lang="fr-FR" sz="2800" b="1" dirty="0" smtClean="0"/>
              <a:t>A</a:t>
            </a:r>
            <a:r>
              <a:rPr lang="fr-FR" sz="2800" b="1" dirty="0"/>
              <a:t>. document	B. </a:t>
            </a:r>
            <a:r>
              <a:rPr lang="fr-FR" sz="2800" b="1" dirty="0" err="1"/>
              <a:t>holiday</a:t>
            </a:r>
            <a:r>
              <a:rPr lang="fr-FR" sz="2800" b="1" dirty="0"/>
              <a:t>	C. location	D. </a:t>
            </a:r>
            <a:r>
              <a:rPr lang="fr-FR" sz="2800" b="1" dirty="0" err="1"/>
              <a:t>journalist</a:t>
            </a:r>
            <a:endParaRPr lang="fr-FR" sz="2800" b="1" dirty="0"/>
          </a:p>
        </p:txBody>
      </p:sp>
      <p:sp>
        <p:nvSpPr>
          <p:cNvPr id="4" name="TextBox 3"/>
          <p:cNvSpPr txBox="1"/>
          <p:nvPr/>
        </p:nvSpPr>
        <p:spPr>
          <a:xfrm>
            <a:off x="304800" y="1524000"/>
            <a:ext cx="8534400" cy="2677656"/>
          </a:xfrm>
          <a:prstGeom prst="rect">
            <a:avLst/>
          </a:prstGeom>
          <a:noFill/>
        </p:spPr>
        <p:txBody>
          <a:bodyPr wrap="square" rtlCol="0">
            <a:spAutoFit/>
          </a:bodyPr>
          <a:lstStyle/>
          <a:p>
            <a:pPr lvl="0"/>
            <a:r>
              <a:rPr lang="en-US" sz="2800" b="1" i="1" u="none" strike="noStrike" baseline="0" dirty="0" smtClean="0">
                <a:latin typeface="Times New Roman"/>
              </a:rPr>
              <a:t>18 (NB)</a:t>
            </a:r>
          </a:p>
          <a:p>
            <a:pPr lvl="0"/>
            <a:r>
              <a:rPr lang="en-US" sz="2800" b="1" i="1" u="none" strike="noStrike" baseline="0" dirty="0" err="1" smtClean="0">
                <a:solidFill>
                  <a:srgbClr val="000000"/>
                </a:solidFill>
                <a:latin typeface="Times New Roman"/>
              </a:rPr>
              <a:t>Kiến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thức</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Trọng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âm</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từ</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có</a:t>
            </a:r>
            <a:r>
              <a:rPr lang="en-US" sz="2800" b="1" i="1" u="none" strike="noStrike" baseline="0" dirty="0" smtClean="0">
                <a:solidFill>
                  <a:srgbClr val="000000"/>
                </a:solidFill>
                <a:latin typeface="Times New Roman"/>
              </a:rPr>
              <a:t> 3 </a:t>
            </a:r>
            <a:r>
              <a:rPr lang="en-US" sz="2800" b="1" i="1" u="none" strike="noStrike" baseline="0" dirty="0" err="1" smtClean="0">
                <a:solidFill>
                  <a:srgbClr val="000000"/>
                </a:solidFill>
                <a:latin typeface="Times New Roman"/>
              </a:rPr>
              <a:t>âm</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tiết</a:t>
            </a:r>
            <a:endParaRPr lang="en-US" sz="2800" b="1" i="1" u="none" strike="noStrike" baseline="0" dirty="0" smtClean="0">
              <a:solidFill>
                <a:srgbClr val="000000"/>
              </a:solidFill>
              <a:latin typeface="Times New Roman"/>
            </a:endParaRPr>
          </a:p>
          <a:p>
            <a:pPr lvl="0"/>
            <a:r>
              <a:rPr lang="en-US" sz="2800" b="1" i="1" u="none" strike="noStrike" baseline="0" dirty="0" err="1" smtClean="0">
                <a:solidFill>
                  <a:srgbClr val="000000"/>
                </a:solidFill>
                <a:latin typeface="Times New Roman"/>
              </a:rPr>
              <a:t>Giải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thích</a:t>
            </a:r>
            <a:r>
              <a:rPr lang="en-US" sz="2800" b="1" i="1" u="none" strike="noStrike" baseline="0" dirty="0" smtClean="0">
                <a:solidFill>
                  <a:srgbClr val="000000"/>
                </a:solidFill>
                <a:latin typeface="Times New Roman"/>
              </a:rPr>
              <a:t>:</a:t>
            </a:r>
          </a:p>
          <a:p>
            <a:pPr lvl="0"/>
            <a:r>
              <a:rPr lang="en-US" sz="2800" b="1" i="1" u="none" strike="noStrike" baseline="0" dirty="0" smtClean="0">
                <a:solidFill>
                  <a:srgbClr val="000000"/>
                </a:solidFill>
                <a:latin typeface="Times New Roman"/>
              </a:rPr>
              <a:t>A. document /ˈ</a:t>
            </a:r>
            <a:r>
              <a:rPr lang="en-US" sz="2800" b="1" i="1" u="none" strike="noStrike" baseline="0" dirty="0" err="1" smtClean="0">
                <a:solidFill>
                  <a:srgbClr val="000000"/>
                </a:solidFill>
                <a:latin typeface="Times New Roman"/>
              </a:rPr>
              <a:t>dɒkjumənt</a:t>
            </a:r>
            <a:r>
              <a:rPr lang="en-US" sz="2800" b="1" i="1" u="none" strike="noStrike" baseline="0" dirty="0" smtClean="0">
                <a:solidFill>
                  <a:srgbClr val="000000"/>
                </a:solidFill>
                <a:latin typeface="Times New Roman"/>
              </a:rPr>
              <a:t>/	B. holiday /ˈ</a:t>
            </a:r>
            <a:r>
              <a:rPr lang="en-US" sz="2800" b="1" i="1" u="none" strike="noStrike" baseline="0" dirty="0" err="1" smtClean="0">
                <a:solidFill>
                  <a:srgbClr val="000000"/>
                </a:solidFill>
                <a:latin typeface="Times New Roman"/>
              </a:rPr>
              <a:t>hɒlədeɪ</a:t>
            </a:r>
            <a:r>
              <a:rPr lang="en-US" sz="2800" b="1" i="1" u="none" strike="noStrike" baseline="0" dirty="0" smtClean="0">
                <a:solidFill>
                  <a:srgbClr val="000000"/>
                </a:solidFill>
                <a:latin typeface="Times New Roman"/>
              </a:rPr>
              <a:t>/</a:t>
            </a:r>
          </a:p>
          <a:p>
            <a:pPr lvl="0"/>
            <a:r>
              <a:rPr lang="en-US" sz="2800" b="1" i="1" u="none" strike="noStrike" baseline="0" dirty="0" smtClean="0">
                <a:solidFill>
                  <a:srgbClr val="000000"/>
                </a:solidFill>
                <a:latin typeface="Times New Roman"/>
              </a:rPr>
              <a:t>C. location /</a:t>
            </a:r>
            <a:r>
              <a:rPr lang="en-US" sz="2800" b="1" i="1" u="none" strike="noStrike" baseline="0" dirty="0" err="1" smtClean="0">
                <a:solidFill>
                  <a:srgbClr val="000000"/>
                </a:solidFill>
                <a:latin typeface="Times New Roman"/>
              </a:rPr>
              <a:t>ləʊˈkeɪʃn</a:t>
            </a:r>
            <a:r>
              <a:rPr lang="en-US" sz="2800" b="1" i="1" u="none" strike="noStrike" baseline="0" dirty="0" smtClean="0">
                <a:solidFill>
                  <a:srgbClr val="000000"/>
                </a:solidFill>
                <a:latin typeface="Times New Roman"/>
              </a:rPr>
              <a:t>/	D. journalist /ˈ</a:t>
            </a:r>
            <a:r>
              <a:rPr lang="en-US" sz="2800" b="1" i="1" u="none" strike="noStrike" baseline="0" dirty="0" err="1" smtClean="0">
                <a:solidFill>
                  <a:srgbClr val="000000"/>
                </a:solidFill>
                <a:latin typeface="Times New Roman"/>
              </a:rPr>
              <a:t>dʒɜːnəlɪst</a:t>
            </a:r>
            <a:r>
              <a:rPr lang="en-US" sz="2800" b="1" i="1" u="none" strike="noStrike" baseline="0" dirty="0" smtClean="0">
                <a:solidFill>
                  <a:srgbClr val="000000"/>
                </a:solidFill>
                <a:latin typeface="Times New Roman"/>
              </a:rPr>
              <a:t>/ </a:t>
            </a:r>
          </a:p>
          <a:p>
            <a:endParaRPr lang="en-US" sz="2800" dirty="0"/>
          </a:p>
        </p:txBody>
      </p:sp>
      <p:sp>
        <p:nvSpPr>
          <p:cNvPr id="5" name="Oval 4"/>
          <p:cNvSpPr/>
          <p:nvPr/>
        </p:nvSpPr>
        <p:spPr>
          <a:xfrm>
            <a:off x="5181600" y="838200"/>
            <a:ext cx="2286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352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sz="2800" b="1" dirty="0"/>
              <a:t>Question 19 </a:t>
            </a:r>
            <a:r>
              <a:rPr lang="en-US" sz="2800" b="1" dirty="0" smtClean="0"/>
              <a:t/>
            </a:r>
            <a:br>
              <a:rPr lang="en-US" sz="2800" b="1" dirty="0" smtClean="0"/>
            </a:br>
            <a:r>
              <a:rPr lang="en-US" sz="2800" b="1" dirty="0" smtClean="0"/>
              <a:t>A</a:t>
            </a:r>
            <a:r>
              <a:rPr lang="en-US" sz="2800" b="1" dirty="0"/>
              <a:t>. listen	B. agree	C. escape	D. deny</a:t>
            </a:r>
          </a:p>
        </p:txBody>
      </p:sp>
      <p:sp>
        <p:nvSpPr>
          <p:cNvPr id="4" name="TextBox 3"/>
          <p:cNvSpPr txBox="1"/>
          <p:nvPr/>
        </p:nvSpPr>
        <p:spPr>
          <a:xfrm>
            <a:off x="152400" y="1828800"/>
            <a:ext cx="8763000" cy="3539430"/>
          </a:xfrm>
          <a:prstGeom prst="rect">
            <a:avLst/>
          </a:prstGeom>
          <a:noFill/>
        </p:spPr>
        <p:txBody>
          <a:bodyPr wrap="square" rtlCol="0">
            <a:spAutoFit/>
          </a:bodyPr>
          <a:lstStyle/>
          <a:p>
            <a:pPr lvl="0"/>
            <a:r>
              <a:rPr lang="en-US" sz="2800" b="1" i="1" u="none" strike="noStrike" baseline="0" dirty="0" smtClean="0">
                <a:latin typeface="Times New Roman"/>
              </a:rPr>
              <a:t>19 (NB)</a:t>
            </a:r>
          </a:p>
          <a:p>
            <a:pPr lvl="0"/>
            <a:r>
              <a:rPr lang="en-US" sz="2800" b="1" i="1" u="none" strike="noStrike" baseline="0" dirty="0" err="1" smtClean="0">
                <a:solidFill>
                  <a:srgbClr val="000000"/>
                </a:solidFill>
                <a:latin typeface="Times New Roman"/>
              </a:rPr>
              <a:t>Kiến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thức</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Trọng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âm</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từ</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có</a:t>
            </a:r>
            <a:r>
              <a:rPr lang="en-US" sz="2800" b="1" i="1" u="none" strike="noStrike" baseline="0" dirty="0" smtClean="0">
                <a:solidFill>
                  <a:srgbClr val="000000"/>
                </a:solidFill>
                <a:latin typeface="Times New Roman"/>
              </a:rPr>
              <a:t> 2 </a:t>
            </a:r>
            <a:r>
              <a:rPr lang="en-US" sz="2800" b="1" i="1" u="none" strike="noStrike" baseline="0" dirty="0" err="1" smtClean="0">
                <a:solidFill>
                  <a:srgbClr val="000000"/>
                </a:solidFill>
                <a:latin typeface="Times New Roman"/>
              </a:rPr>
              <a:t>âm</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tiết</a:t>
            </a:r>
            <a:endParaRPr lang="en-US" sz="2800" b="1" i="1" u="none" strike="noStrike" baseline="0" dirty="0" smtClean="0">
              <a:solidFill>
                <a:srgbClr val="000000"/>
              </a:solidFill>
              <a:latin typeface="Times New Roman"/>
            </a:endParaRPr>
          </a:p>
          <a:p>
            <a:pPr lvl="0"/>
            <a:r>
              <a:rPr lang="en-US" sz="2800" b="1" i="1" u="none" strike="noStrike" baseline="0" dirty="0" err="1" smtClean="0">
                <a:solidFill>
                  <a:srgbClr val="000000"/>
                </a:solidFill>
                <a:latin typeface="Times New Roman"/>
              </a:rPr>
              <a:t>Giải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thích</a:t>
            </a:r>
            <a:r>
              <a:rPr lang="en-US" sz="2800" b="1" i="1" u="none" strike="noStrike" baseline="0" dirty="0" smtClean="0">
                <a:solidFill>
                  <a:srgbClr val="000000"/>
                </a:solidFill>
                <a:latin typeface="Times New Roman"/>
              </a:rPr>
              <a:t>:</a:t>
            </a:r>
          </a:p>
          <a:p>
            <a:pPr lvl="0"/>
            <a:r>
              <a:rPr lang="en-US" sz="2800" b="1" i="1" u="none" strike="noStrike" baseline="0" dirty="0" smtClean="0">
                <a:solidFill>
                  <a:srgbClr val="000000"/>
                </a:solidFill>
                <a:latin typeface="Times New Roman"/>
              </a:rPr>
              <a:t>A. listen /ˈ</a:t>
            </a:r>
            <a:r>
              <a:rPr lang="en-US" sz="2800" b="1" i="1" u="none" strike="noStrike" baseline="0" dirty="0" err="1" smtClean="0">
                <a:solidFill>
                  <a:srgbClr val="000000"/>
                </a:solidFill>
                <a:latin typeface="Times New Roman"/>
              </a:rPr>
              <a:t>lɪsn</a:t>
            </a:r>
            <a:r>
              <a:rPr lang="en-US" sz="2800" b="1" i="1" u="none" strike="noStrike" baseline="0" dirty="0" smtClean="0">
                <a:solidFill>
                  <a:srgbClr val="000000"/>
                </a:solidFill>
                <a:latin typeface="Times New Roman"/>
              </a:rPr>
              <a:t>/	B. agree /</a:t>
            </a:r>
            <a:r>
              <a:rPr lang="en-US" sz="2800" b="1" i="1" u="none" strike="noStrike" baseline="0" dirty="0" err="1" smtClean="0">
                <a:solidFill>
                  <a:srgbClr val="000000"/>
                </a:solidFill>
                <a:latin typeface="Times New Roman"/>
              </a:rPr>
              <a:t>əˈɡri</a:t>
            </a:r>
            <a:r>
              <a:rPr lang="en-US" sz="2800" b="1" i="1" u="none" strike="noStrike" baseline="0" dirty="0" smtClean="0">
                <a:solidFill>
                  <a:srgbClr val="000000"/>
                </a:solidFill>
                <a:latin typeface="Times New Roman"/>
              </a:rPr>
              <a:t>ː/</a:t>
            </a:r>
          </a:p>
          <a:p>
            <a:pPr lvl="0"/>
            <a:r>
              <a:rPr lang="en-US" sz="2800" b="1" i="1" u="none" strike="noStrike" baseline="0" dirty="0" smtClean="0">
                <a:solidFill>
                  <a:srgbClr val="000000"/>
                </a:solidFill>
                <a:latin typeface="Times New Roman"/>
              </a:rPr>
              <a:t>C. escape /</a:t>
            </a:r>
            <a:r>
              <a:rPr lang="en-US" sz="2800" b="1" i="1" u="none" strike="noStrike" baseline="0" dirty="0" err="1" smtClean="0">
                <a:solidFill>
                  <a:srgbClr val="000000"/>
                </a:solidFill>
                <a:latin typeface="Times New Roman"/>
              </a:rPr>
              <a:t>ɪˈskeɪp</a:t>
            </a:r>
            <a:r>
              <a:rPr lang="en-US" sz="2800" b="1" i="1" u="none" strike="noStrike" baseline="0" dirty="0" smtClean="0">
                <a:solidFill>
                  <a:srgbClr val="000000"/>
                </a:solidFill>
                <a:latin typeface="Times New Roman"/>
              </a:rPr>
              <a:t>/	D. deny /</a:t>
            </a:r>
            <a:r>
              <a:rPr lang="en-US" sz="2800" b="1" i="1" u="none" strike="noStrike" baseline="0" dirty="0" err="1" smtClean="0">
                <a:solidFill>
                  <a:srgbClr val="000000"/>
                </a:solidFill>
                <a:latin typeface="Times New Roman"/>
              </a:rPr>
              <a:t>dɪˈnaɪ</a:t>
            </a:r>
            <a:r>
              <a:rPr lang="en-US" sz="2800" b="1" i="1" u="none" strike="noStrike" baseline="0" dirty="0" smtClean="0">
                <a:solidFill>
                  <a:srgbClr val="000000"/>
                </a:solidFill>
                <a:latin typeface="Times New Roman"/>
              </a:rPr>
              <a:t>/</a:t>
            </a:r>
          </a:p>
          <a:p>
            <a:pPr lvl="0"/>
            <a:r>
              <a:rPr lang="vi-VN" sz="2800" b="1" i="1" u="none" strike="noStrike" baseline="0" dirty="0" smtClean="0">
                <a:solidFill>
                  <a:srgbClr val="000000"/>
                </a:solidFill>
                <a:latin typeface="Cambria"/>
              </a:rPr>
              <a:t>Phương án A có trọng âm rơi vào âm tiết 1, c</a:t>
            </a:r>
            <a:r>
              <a:rPr lang="vi-VN" sz="2800" b="1" i="1" u="none" strike="noStrike" baseline="0" dirty="0" smtClean="0">
                <a:solidFill>
                  <a:srgbClr val="000000"/>
                </a:solidFill>
                <a:latin typeface="Times New Roman"/>
              </a:rPr>
              <a:t>òn lại là âm tiết 2.</a:t>
            </a:r>
          </a:p>
          <a:p>
            <a:pPr lvl="0"/>
            <a:r>
              <a:rPr lang="en-US" sz="2800" b="1" i="1" u="none" strike="noStrike" baseline="0" dirty="0" err="1" smtClean="0">
                <a:solidFill>
                  <a:srgbClr val="000000"/>
                </a:solidFill>
                <a:latin typeface="Times New Roman"/>
              </a:rPr>
              <a:t>Chọn</a:t>
            </a:r>
            <a:r>
              <a:rPr lang="en-US" sz="2800" b="1" i="1" u="none" strike="noStrike" baseline="0" dirty="0" smtClean="0">
                <a:solidFill>
                  <a:srgbClr val="000000"/>
                </a:solidFill>
                <a:latin typeface="Times New Roman"/>
              </a:rPr>
              <a:t> A.</a:t>
            </a:r>
            <a:endParaRPr lang="en-US" sz="2800" dirty="0"/>
          </a:p>
        </p:txBody>
      </p:sp>
      <p:sp>
        <p:nvSpPr>
          <p:cNvPr id="5" name="Oval 4"/>
          <p:cNvSpPr/>
          <p:nvPr/>
        </p:nvSpPr>
        <p:spPr>
          <a:xfrm>
            <a:off x="1219200" y="838200"/>
            <a:ext cx="381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4352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83014" cy="1143000"/>
          </a:xfrm>
        </p:spPr>
        <p:txBody>
          <a:bodyPr>
            <a:noAutofit/>
          </a:bodyPr>
          <a:lstStyle/>
          <a:p>
            <a:pPr algn="l"/>
            <a:r>
              <a:rPr lang="en-US" sz="2800" b="1" i="0" u="none" strike="noStrike" baseline="0" dirty="0" smtClean="0">
                <a:latin typeface="Times New Roman"/>
              </a:rPr>
              <a:t>Question 2: She’ll take the flight for the early meeting, ______?</a:t>
            </a:r>
            <a:br>
              <a:rPr lang="en-US" sz="2800" b="1" i="0" u="none" strike="noStrike" baseline="0" dirty="0" smtClean="0">
                <a:latin typeface="Times New Roman"/>
              </a:rPr>
            </a:br>
            <a:r>
              <a:rPr lang="en-US" sz="2800" b="1" i="0" u="none" strike="noStrike" baseline="0" dirty="0" smtClean="0">
                <a:latin typeface="Times New Roman"/>
              </a:rPr>
              <a:t>A. won’t she</a:t>
            </a:r>
            <a:r>
              <a:rPr lang="en-US" sz="2800" b="1" i="0" u="none" strike="noStrike" dirty="0" smtClean="0">
                <a:latin typeface="Times New Roman"/>
              </a:rPr>
              <a:t>  </a:t>
            </a:r>
            <a:r>
              <a:rPr lang="en-US" sz="2800" b="1" dirty="0">
                <a:latin typeface="Times New Roman" pitchFamily="18" charset="0"/>
                <a:cs typeface="Times New Roman" pitchFamily="18" charset="0"/>
              </a:rPr>
              <a:t>B. hasn’t she  C. didn’t she  D. doesn’t she</a:t>
            </a:r>
          </a:p>
        </p:txBody>
      </p:sp>
      <p:sp>
        <p:nvSpPr>
          <p:cNvPr id="4" name="TextBox 3"/>
          <p:cNvSpPr txBox="1"/>
          <p:nvPr/>
        </p:nvSpPr>
        <p:spPr>
          <a:xfrm>
            <a:off x="152400" y="1752600"/>
            <a:ext cx="8839200" cy="369332"/>
          </a:xfrm>
          <a:prstGeom prst="rect">
            <a:avLst/>
          </a:prstGeom>
          <a:noFill/>
        </p:spPr>
        <p:txBody>
          <a:bodyPr wrap="square" rtlCol="0">
            <a:spAutoFit/>
          </a:bodyPr>
          <a:lstStyle/>
          <a:p>
            <a:endParaRPr lang="en-US" dirty="0"/>
          </a:p>
        </p:txBody>
      </p:sp>
      <p:sp>
        <p:nvSpPr>
          <p:cNvPr id="5" name="TextBox 4"/>
          <p:cNvSpPr txBox="1"/>
          <p:nvPr/>
        </p:nvSpPr>
        <p:spPr>
          <a:xfrm>
            <a:off x="121276" y="2362200"/>
            <a:ext cx="8839200" cy="3539430"/>
          </a:xfrm>
          <a:prstGeom prst="rect">
            <a:avLst/>
          </a:prstGeom>
          <a:noFill/>
        </p:spPr>
        <p:txBody>
          <a:bodyPr wrap="square" rtlCol="0">
            <a:spAutoFit/>
          </a:bodyPr>
          <a:lstStyle/>
          <a:p>
            <a:pPr lvl="0"/>
            <a:r>
              <a:rPr lang="en-US" sz="2800" b="1" i="1" u="none" strike="noStrike" baseline="0" dirty="0" smtClean="0">
                <a:latin typeface="Times New Roman" pitchFamily="18" charset="0"/>
                <a:cs typeface="Times New Roman" pitchFamily="18" charset="0"/>
              </a:rPr>
              <a:t> (NB)</a:t>
            </a:r>
            <a:r>
              <a:rPr lang="en-US" sz="2800" b="1" i="1" u="none" strike="noStrike" dirty="0" smtClean="0">
                <a:latin typeface="Times New Roman" pitchFamily="18" charset="0"/>
                <a:cs typeface="Times New Roman" pitchFamily="18" charset="0"/>
              </a:rPr>
              <a:t> </a:t>
            </a:r>
            <a:r>
              <a:rPr lang="vi-VN" sz="2800" b="1" i="1" u="none" strike="noStrike" baseline="0" dirty="0" smtClean="0">
                <a:solidFill>
                  <a:srgbClr val="000000"/>
                </a:solidFill>
                <a:latin typeface="Times New Roman" pitchFamily="18" charset="0"/>
                <a:cs typeface="Times New Roman" pitchFamily="18" charset="0"/>
              </a:rPr>
              <a:t>Kiến thức: Câu hỏi đuôi</a:t>
            </a:r>
          </a:p>
          <a:p>
            <a:pPr lvl="0"/>
            <a:r>
              <a:rPr lang="en-US" sz="2800" b="1" i="1" u="none" strike="noStrike" baseline="0" dirty="0" err="1" smtClean="0">
                <a:solidFill>
                  <a:srgbClr val="000000"/>
                </a:solidFill>
                <a:latin typeface="Times New Roman" pitchFamily="18" charset="0"/>
                <a:cs typeface="Times New Roman" pitchFamily="18" charset="0"/>
              </a:rPr>
              <a:t>Giải</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thích</a:t>
            </a:r>
            <a:r>
              <a:rPr lang="en-US" sz="2800" b="1" i="1" u="none" strike="noStrike" baseline="0" dirty="0" smtClean="0">
                <a:solidFill>
                  <a:srgbClr val="000000"/>
                </a:solidFill>
                <a:latin typeface="Times New Roman" pitchFamily="18" charset="0"/>
                <a:cs typeface="Times New Roman" pitchFamily="18" charset="0"/>
              </a:rPr>
              <a:t>:</a:t>
            </a:r>
          </a:p>
          <a:p>
            <a:pPr lvl="0"/>
            <a:r>
              <a:rPr lang="vi-VN" sz="2800" b="1" i="1" u="none" strike="noStrike" baseline="0" dirty="0" smtClean="0">
                <a:solidFill>
                  <a:srgbClr val="000000"/>
                </a:solidFill>
                <a:latin typeface="Times New Roman" pitchFamily="18" charset="0"/>
                <a:cs typeface="Times New Roman" pitchFamily="18" charset="0"/>
              </a:rPr>
              <a:t>Vế trước câu hỏi đuôi dạng khẳng định =&gt; câu hỏi đuôi dạng phủ định </a:t>
            </a:r>
          </a:p>
          <a:p>
            <a:pPr lvl="0"/>
            <a:r>
              <a:rPr lang="en-US" sz="2800" b="1" i="1" u="none" strike="noStrike" baseline="0" dirty="0" err="1" smtClean="0">
                <a:solidFill>
                  <a:srgbClr val="000000"/>
                </a:solidFill>
                <a:latin typeface="Times New Roman" pitchFamily="18" charset="0"/>
                <a:cs typeface="Times New Roman" pitchFamily="18" charset="0"/>
              </a:rPr>
              <a:t>Vế</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trước</a:t>
            </a:r>
            <a:r>
              <a:rPr lang="en-US" sz="2800" b="1" i="1" u="none" strike="noStrike" baseline="0" dirty="0" smtClean="0">
                <a:solidFill>
                  <a:srgbClr val="000000"/>
                </a:solidFill>
                <a:latin typeface="Times New Roman" pitchFamily="18" charset="0"/>
                <a:cs typeface="Times New Roman" pitchFamily="18" charset="0"/>
              </a:rPr>
              <a:t>: She'll take =&gt; </a:t>
            </a:r>
            <a:r>
              <a:rPr lang="en-US" sz="2800" b="1" i="1" u="none" strike="noStrike" baseline="0" dirty="0" err="1" smtClean="0">
                <a:solidFill>
                  <a:srgbClr val="000000"/>
                </a:solidFill>
                <a:latin typeface="Times New Roman" pitchFamily="18" charset="0"/>
                <a:cs typeface="Times New Roman" pitchFamily="18" charset="0"/>
              </a:rPr>
              <a:t>câu</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hỏi</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đuôi</a:t>
            </a:r>
            <a:r>
              <a:rPr lang="en-US" sz="2800" b="1" i="1" u="none" strike="noStrike" baseline="0" dirty="0" smtClean="0">
                <a:solidFill>
                  <a:srgbClr val="000000"/>
                </a:solidFill>
                <a:latin typeface="Times New Roman" pitchFamily="18" charset="0"/>
                <a:cs typeface="Times New Roman" pitchFamily="18" charset="0"/>
              </a:rPr>
              <a:t>: won’t she?</a:t>
            </a:r>
          </a:p>
          <a:p>
            <a:pPr lvl="0"/>
            <a:r>
              <a:rPr lang="vi-VN" sz="2800" b="1" i="1" u="none" strike="noStrike" baseline="0" dirty="0" smtClean="0">
                <a:solidFill>
                  <a:srgbClr val="000000"/>
                </a:solidFill>
                <a:latin typeface="Times New Roman" pitchFamily="18" charset="0"/>
                <a:cs typeface="Times New Roman" pitchFamily="18" charset="0"/>
              </a:rPr>
              <a:t>Tạm dịch: Cô ấy sẽ đáp chuyến bay cho cuộc họp sớm phải khôn</a:t>
            </a:r>
            <a:r>
              <a:rPr lang="en-US" sz="2800" b="1" i="1" u="none" strike="noStrike" baseline="0" dirty="0" smtClean="0">
                <a:solidFill>
                  <a:srgbClr val="000000"/>
                </a:solidFill>
                <a:latin typeface="Times New Roman" pitchFamily="18" charset="0"/>
                <a:cs typeface="Times New Roman" pitchFamily="18" charset="0"/>
              </a:rPr>
              <a:t> </a:t>
            </a:r>
          </a:p>
          <a:p>
            <a:endParaRPr lang="en-US" sz="2800" dirty="0">
              <a:latin typeface="Times New Roman" pitchFamily="18" charset="0"/>
              <a:cs typeface="Times New Roman" pitchFamily="18" charset="0"/>
            </a:endParaRPr>
          </a:p>
        </p:txBody>
      </p:sp>
      <p:sp>
        <p:nvSpPr>
          <p:cNvPr id="7" name="Oval 6"/>
          <p:cNvSpPr/>
          <p:nvPr/>
        </p:nvSpPr>
        <p:spPr>
          <a:xfrm>
            <a:off x="228600" y="1143000"/>
            <a:ext cx="3048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666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marR="0" algn="l" rtl="0"/>
            <a:r>
              <a:rPr lang="en-US" sz="2800" b="1" dirty="0"/>
              <a:t>Question 20: </a:t>
            </a:r>
            <a:r>
              <a:rPr lang="en-US" sz="2800" b="1" dirty="0" smtClean="0"/>
              <a:t/>
            </a:r>
            <a:br>
              <a:rPr lang="en-US" sz="2800" b="1" dirty="0" smtClean="0"/>
            </a:br>
            <a:r>
              <a:rPr lang="en-US" sz="2800" b="1" dirty="0" smtClean="0"/>
              <a:t>A</a:t>
            </a:r>
            <a:r>
              <a:rPr lang="en-US" sz="2800" b="1" dirty="0"/>
              <a:t>. concerned	B. devoted	C. renewed	D. improved</a:t>
            </a:r>
          </a:p>
        </p:txBody>
      </p:sp>
      <p:sp>
        <p:nvSpPr>
          <p:cNvPr id="4" name="TextBox 3"/>
          <p:cNvSpPr txBox="1"/>
          <p:nvPr/>
        </p:nvSpPr>
        <p:spPr>
          <a:xfrm>
            <a:off x="299434" y="1595021"/>
            <a:ext cx="8839200" cy="5262979"/>
          </a:xfrm>
          <a:prstGeom prst="rect">
            <a:avLst/>
          </a:prstGeom>
          <a:noFill/>
        </p:spPr>
        <p:txBody>
          <a:bodyPr wrap="square" rtlCol="0">
            <a:spAutoFit/>
          </a:bodyPr>
          <a:lstStyle/>
          <a:p>
            <a:pPr lvl="0"/>
            <a:r>
              <a:rPr lang="en-US" sz="2400" b="1" i="1" u="none" strike="noStrike" baseline="0" dirty="0" smtClean="0">
                <a:latin typeface="Times New Roman"/>
              </a:rPr>
              <a:t>20 (NB)</a:t>
            </a:r>
          </a:p>
          <a:p>
            <a:pPr lvl="0"/>
            <a:r>
              <a:rPr lang="vi-VN" sz="2400" b="1" i="1" u="none" strike="noStrike" baseline="0" dirty="0" smtClean="0">
                <a:solidFill>
                  <a:srgbClr val="000000"/>
                </a:solidFill>
                <a:latin typeface="Times New Roman"/>
              </a:rPr>
              <a:t>Kiến thức: </a:t>
            </a:r>
            <a:r>
              <a:rPr lang="vi-VN" sz="2400" b="1" i="1" u="none" strike="noStrike" baseline="0" dirty="0" smtClean="0">
                <a:solidFill>
                  <a:srgbClr val="000000"/>
                </a:solidFill>
                <a:latin typeface="Cambria"/>
              </a:rPr>
              <a:t>Cách phát âm đuôi “ed”</a:t>
            </a:r>
          </a:p>
          <a:p>
            <a:pPr lvl="0"/>
            <a:r>
              <a:rPr lang="en-US" sz="2400" b="1" i="1" u="none" strike="noStrike" baseline="0" dirty="0" err="1" smtClean="0">
                <a:solidFill>
                  <a:srgbClr val="000000"/>
                </a:solidFill>
                <a:latin typeface="Times New Roman"/>
              </a:rPr>
              <a:t>Giải</a:t>
            </a:r>
            <a:r>
              <a:rPr lang="en-US" sz="2400" b="1" i="1" u="none" strike="noStrike" baseline="0" dirty="0" smtClean="0">
                <a:solidFill>
                  <a:srgbClr val="000000"/>
                </a:solidFill>
                <a:latin typeface="Times New Roman"/>
              </a:rPr>
              <a:t> </a:t>
            </a:r>
            <a:r>
              <a:rPr lang="en-US" sz="2400" b="1" i="1" u="none" strike="noStrike" baseline="0" dirty="0" err="1" smtClean="0">
                <a:solidFill>
                  <a:srgbClr val="000000"/>
                </a:solidFill>
                <a:latin typeface="Times New Roman"/>
              </a:rPr>
              <a:t>thích</a:t>
            </a:r>
            <a:r>
              <a:rPr lang="en-US" sz="2400" b="1" i="1" u="none" strike="noStrike" baseline="0" dirty="0" smtClean="0">
                <a:solidFill>
                  <a:srgbClr val="000000"/>
                </a:solidFill>
                <a:latin typeface="Times New Roman"/>
              </a:rPr>
              <a:t>:</a:t>
            </a:r>
          </a:p>
          <a:p>
            <a:pPr lvl="0"/>
            <a:r>
              <a:rPr lang="en-US" sz="2400" b="1" i="1" u="none" strike="noStrike" baseline="0" dirty="0" smtClean="0">
                <a:solidFill>
                  <a:srgbClr val="000000"/>
                </a:solidFill>
                <a:latin typeface="Times New Roman"/>
              </a:rPr>
              <a:t>A. concern</a:t>
            </a:r>
            <a:r>
              <a:rPr lang="en-US" sz="2400" b="1" i="1" u="sng" strike="noStrike" baseline="0" dirty="0" smtClean="0">
                <a:solidFill>
                  <a:srgbClr val="000000"/>
                </a:solidFill>
                <a:latin typeface="Times New Roman"/>
              </a:rPr>
              <a:t>ed</a:t>
            </a:r>
            <a:r>
              <a:rPr lang="en-US" sz="2400" b="1" i="1" u="none" strike="noStrike" baseline="0" dirty="0" smtClean="0">
                <a:solidFill>
                  <a:srgbClr val="000000"/>
                </a:solidFill>
                <a:latin typeface="Times New Roman"/>
              </a:rPr>
              <a:t> /</a:t>
            </a:r>
            <a:r>
              <a:rPr lang="en-US" sz="2400" b="1" i="1" u="none" strike="noStrike" baseline="0" dirty="0" err="1" smtClean="0">
                <a:solidFill>
                  <a:srgbClr val="000000"/>
                </a:solidFill>
                <a:latin typeface="Times New Roman"/>
              </a:rPr>
              <a:t>kənˈsɜːnd</a:t>
            </a:r>
            <a:r>
              <a:rPr lang="en-US" sz="2400" b="1" i="1" u="none" strike="noStrike" baseline="0" dirty="0" smtClean="0">
                <a:solidFill>
                  <a:srgbClr val="000000"/>
                </a:solidFill>
                <a:latin typeface="Times New Roman"/>
              </a:rPr>
              <a:t>/	B. devot</a:t>
            </a:r>
            <a:r>
              <a:rPr lang="en-US" sz="2400" b="1" i="1" u="sng" strike="noStrike" baseline="0" dirty="0" smtClean="0">
                <a:solidFill>
                  <a:srgbClr val="000000"/>
                </a:solidFill>
                <a:latin typeface="Times New Roman"/>
              </a:rPr>
              <a:t>ed</a:t>
            </a:r>
            <a:r>
              <a:rPr lang="en-US" sz="2400" b="1" i="1" u="none" strike="noStrike" baseline="0" dirty="0" smtClean="0">
                <a:solidFill>
                  <a:srgbClr val="000000"/>
                </a:solidFill>
                <a:latin typeface="Times New Roman"/>
              </a:rPr>
              <a:t> /</a:t>
            </a:r>
            <a:r>
              <a:rPr lang="en-US" sz="2400" b="1" i="1" u="none" strike="noStrike" baseline="0" dirty="0" err="1" smtClean="0">
                <a:solidFill>
                  <a:srgbClr val="000000"/>
                </a:solidFill>
                <a:latin typeface="Times New Roman"/>
              </a:rPr>
              <a:t>dɪˈvəʊtɪd</a:t>
            </a:r>
            <a:r>
              <a:rPr lang="en-US" sz="2400" b="1" i="1" u="none" strike="noStrike" baseline="0" dirty="0" smtClean="0">
                <a:solidFill>
                  <a:srgbClr val="000000"/>
                </a:solidFill>
                <a:latin typeface="Times New Roman"/>
              </a:rPr>
              <a:t>/</a:t>
            </a:r>
          </a:p>
          <a:p>
            <a:pPr lvl="0"/>
            <a:r>
              <a:rPr lang="en-US" sz="2400" b="1" i="1" u="none" strike="noStrike" baseline="0" dirty="0" smtClean="0">
                <a:solidFill>
                  <a:srgbClr val="000000"/>
                </a:solidFill>
                <a:latin typeface="Times New Roman"/>
              </a:rPr>
              <a:t>C. renew</a:t>
            </a:r>
            <a:r>
              <a:rPr lang="en-US" sz="2400" b="1" i="1" u="sng" strike="noStrike" baseline="0" dirty="0" smtClean="0">
                <a:solidFill>
                  <a:srgbClr val="000000"/>
                </a:solidFill>
                <a:latin typeface="Times New Roman"/>
              </a:rPr>
              <a:t>ed</a:t>
            </a:r>
            <a:r>
              <a:rPr lang="en-US" sz="2400" b="1" i="1" u="none" strike="noStrike" baseline="0" dirty="0" smtClean="0">
                <a:solidFill>
                  <a:srgbClr val="000000"/>
                </a:solidFill>
                <a:latin typeface="Times New Roman"/>
              </a:rPr>
              <a:t> /</a:t>
            </a:r>
            <a:r>
              <a:rPr lang="en-US" sz="2400" b="1" i="1" u="none" strike="noStrike" baseline="0" dirty="0" err="1" smtClean="0">
                <a:solidFill>
                  <a:srgbClr val="000000"/>
                </a:solidFill>
                <a:latin typeface="Times New Roman"/>
              </a:rPr>
              <a:t>rɪˈnjuːd</a:t>
            </a:r>
            <a:r>
              <a:rPr lang="en-US" sz="2400" b="1" i="1" u="none" strike="noStrike" baseline="0" dirty="0" smtClean="0">
                <a:solidFill>
                  <a:srgbClr val="000000"/>
                </a:solidFill>
                <a:latin typeface="Times New Roman"/>
              </a:rPr>
              <a:t>/	D. improv</a:t>
            </a:r>
            <a:r>
              <a:rPr lang="en-US" sz="2400" b="1" i="1" u="sng" strike="noStrike" baseline="0" dirty="0" smtClean="0">
                <a:solidFill>
                  <a:srgbClr val="000000"/>
                </a:solidFill>
                <a:latin typeface="Times New Roman"/>
              </a:rPr>
              <a:t>ed</a:t>
            </a:r>
            <a:r>
              <a:rPr lang="en-US" sz="2400" b="1" i="1" u="none" strike="noStrike" baseline="0" dirty="0" smtClean="0">
                <a:solidFill>
                  <a:srgbClr val="000000"/>
                </a:solidFill>
                <a:latin typeface="Times New Roman"/>
              </a:rPr>
              <a:t> /</a:t>
            </a:r>
            <a:r>
              <a:rPr lang="en-US" sz="2400" b="1" i="1" u="none" strike="noStrike" baseline="0" dirty="0" err="1" smtClean="0">
                <a:solidFill>
                  <a:srgbClr val="000000"/>
                </a:solidFill>
                <a:latin typeface="Times New Roman"/>
              </a:rPr>
              <a:t>ɪmˈpruːvd</a:t>
            </a:r>
            <a:r>
              <a:rPr lang="en-US" sz="2400" b="1" i="1" u="none" strike="noStrike" baseline="0" dirty="0" smtClean="0">
                <a:solidFill>
                  <a:srgbClr val="000000"/>
                </a:solidFill>
                <a:latin typeface="Times New Roman"/>
              </a:rPr>
              <a:t>/ </a:t>
            </a:r>
          </a:p>
          <a:p>
            <a:pPr lvl="0"/>
            <a:r>
              <a:rPr lang="vi-VN" sz="2400" b="1" i="1" u="none" strike="noStrike" baseline="0" dirty="0" smtClean="0">
                <a:solidFill>
                  <a:srgbClr val="000000"/>
                </a:solidFill>
                <a:latin typeface="Cambria"/>
              </a:rPr>
              <a:t>Quy tắc phát âm động từ đuôi –ed dựa vào chữ cái kết thúc:</a:t>
            </a:r>
          </a:p>
          <a:p>
            <a:pPr lvl="0"/>
            <a:r>
              <a:rPr lang="vi-VN" sz="2400" b="1" i="1" u="none" strike="noStrike" baseline="0" dirty="0" smtClean="0">
                <a:solidFill>
                  <a:srgbClr val="000000"/>
                </a:solidFill>
                <a:latin typeface="Cambria"/>
              </a:rPr>
              <a:t>Những động từ có chữ cái kết thúc tận cùng là:</a:t>
            </a:r>
          </a:p>
          <a:p>
            <a:pPr lvl="0"/>
            <a:r>
              <a:rPr lang="vi-VN" sz="2400" b="1" i="1" u="none" strike="noStrike" baseline="0" dirty="0" smtClean="0">
                <a:solidFill>
                  <a:srgbClr val="000000"/>
                </a:solidFill>
                <a:latin typeface="Times New Roman"/>
              </a:rPr>
              <a:t>TH 1: t, d =</a:t>
            </a:r>
            <a:r>
              <a:rPr lang="vi-VN" sz="2400" b="1" i="1" u="none" strike="noStrike" baseline="0" dirty="0" smtClean="0">
                <a:solidFill>
                  <a:srgbClr val="000000"/>
                </a:solidFill>
                <a:latin typeface="Cambria"/>
              </a:rPr>
              <a:t>&gt; đuôi –ed được phát âm là /id/</a:t>
            </a:r>
          </a:p>
          <a:p>
            <a:pPr lvl="0"/>
            <a:r>
              <a:rPr lang="vi-VN" sz="2400" b="1" i="1" u="none" strike="noStrike" baseline="0" dirty="0" smtClean="0">
                <a:solidFill>
                  <a:srgbClr val="000000"/>
                </a:solidFill>
                <a:latin typeface="Cambria"/>
              </a:rPr>
              <a:t>TH 2: p, pe; k, ke; ff, ph, gh; ss, ce, se, x; ch; sh =&gt; đuôi –ed được phát âm là /t/ </a:t>
            </a:r>
          </a:p>
          <a:p>
            <a:pPr lvl="0"/>
            <a:r>
              <a:rPr lang="vi-VN" sz="2400" b="1" i="1" u="none" strike="noStrike" baseline="0" dirty="0" smtClean="0">
                <a:solidFill>
                  <a:srgbClr val="000000"/>
                </a:solidFill>
                <a:latin typeface="Times New Roman"/>
              </a:rPr>
              <a:t>TH 3: còn lại =&gt; </a:t>
            </a:r>
            <a:r>
              <a:rPr lang="vi-VN" sz="2400" b="1" i="1" u="none" strike="noStrike" baseline="0" dirty="0" smtClean="0">
                <a:solidFill>
                  <a:srgbClr val="000000"/>
                </a:solidFill>
                <a:latin typeface="Cambria"/>
              </a:rPr>
              <a:t>đuôi –ed được phát âm là /d/</a:t>
            </a:r>
          </a:p>
          <a:p>
            <a:pPr lvl="0"/>
            <a:r>
              <a:rPr lang="vi-VN" sz="2400" b="1" i="1" u="none" strike="noStrike" baseline="0" dirty="0" smtClean="0">
                <a:solidFill>
                  <a:srgbClr val="000000"/>
                </a:solidFill>
                <a:latin typeface="Cambria"/>
              </a:rPr>
              <a:t>Phần gạch chân phương án B được phát âm là /ɪd/, c</a:t>
            </a:r>
            <a:r>
              <a:rPr lang="vi-VN" sz="2400" b="1" i="1" u="none" strike="noStrike" baseline="0" dirty="0" smtClean="0">
                <a:solidFill>
                  <a:srgbClr val="000000"/>
                </a:solidFill>
                <a:latin typeface="Times New Roman"/>
              </a:rPr>
              <a:t>òn lại phát âm là /d/.</a:t>
            </a:r>
          </a:p>
          <a:p>
            <a:pPr lvl="0"/>
            <a:endParaRPr lang="en-US" sz="2400" dirty="0"/>
          </a:p>
        </p:txBody>
      </p:sp>
      <p:sp>
        <p:nvSpPr>
          <p:cNvPr id="6" name="Oval 5"/>
          <p:cNvSpPr/>
          <p:nvPr/>
        </p:nvSpPr>
        <p:spPr>
          <a:xfrm>
            <a:off x="2438400" y="762000"/>
            <a:ext cx="2286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690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algn="l" rtl="0"/>
            <a:r>
              <a:rPr lang="en-US" sz="2800" b="1" i="0" u="none" strike="noStrike" baseline="0" dirty="0" smtClean="0">
                <a:latin typeface="Times New Roman"/>
              </a:rPr>
              <a:t>Question 21: </a:t>
            </a:r>
            <a:br>
              <a:rPr lang="en-US" sz="2800" b="1" i="0" u="none" strike="noStrike" baseline="0" dirty="0" smtClean="0">
                <a:latin typeface="Times New Roman"/>
              </a:rPr>
            </a:br>
            <a:r>
              <a:rPr lang="en-US" sz="2800" b="1" i="0" u="none" strike="noStrike" baseline="0" dirty="0" smtClean="0">
                <a:highlight>
                  <a:srgbClr val="FFFF00"/>
                </a:highlight>
                <a:latin typeface="Times New Roman"/>
              </a:rPr>
              <a:t>A. thr</a:t>
            </a:r>
            <a:r>
              <a:rPr lang="en-US" sz="2800" b="1" i="0" u="sng" strike="noStrike" baseline="0" dirty="0" smtClean="0">
                <a:highlight>
                  <a:srgbClr val="FFFF00"/>
                </a:highlight>
                <a:latin typeface="Times New Roman"/>
              </a:rPr>
              <a:t>i</a:t>
            </a:r>
            <a:r>
              <a:rPr lang="en-US" sz="2800" b="1" i="0" u="none" strike="noStrike" baseline="0" dirty="0" smtClean="0">
                <a:highlight>
                  <a:srgbClr val="FFFF00"/>
                </a:highlight>
                <a:latin typeface="Times New Roman"/>
              </a:rPr>
              <a:t>ll	B. h</a:t>
            </a:r>
            <a:r>
              <a:rPr lang="en-US" sz="2800" b="1" i="0" u="sng" strike="noStrike" baseline="0" dirty="0" smtClean="0">
                <a:highlight>
                  <a:srgbClr val="FFFF00"/>
                </a:highlight>
                <a:latin typeface="Times New Roman"/>
              </a:rPr>
              <a:t>i</a:t>
            </a:r>
            <a:r>
              <a:rPr lang="en-US" sz="2800" b="1" i="0" u="none" strike="noStrike" baseline="0" dirty="0" smtClean="0">
                <a:highlight>
                  <a:srgbClr val="FFFF00"/>
                </a:highlight>
                <a:latin typeface="Times New Roman"/>
              </a:rPr>
              <a:t>de	C. pr</a:t>
            </a:r>
            <a:r>
              <a:rPr lang="en-US" sz="2800" b="1" i="0" u="sng" strike="noStrike" baseline="0" dirty="0" smtClean="0">
                <a:highlight>
                  <a:srgbClr val="FFFF00"/>
                </a:highlight>
                <a:latin typeface="Times New Roman"/>
              </a:rPr>
              <a:t>i</a:t>
            </a:r>
            <a:r>
              <a:rPr lang="en-US" sz="2800" b="1" i="0" u="none" strike="noStrike" baseline="0" dirty="0" smtClean="0">
                <a:highlight>
                  <a:srgbClr val="FFFF00"/>
                </a:highlight>
                <a:latin typeface="Times New Roman"/>
              </a:rPr>
              <a:t>ze	D. cr</a:t>
            </a:r>
            <a:r>
              <a:rPr lang="en-US" sz="2800" b="1" i="0" u="sng" strike="noStrike" baseline="0" dirty="0" smtClean="0">
                <a:highlight>
                  <a:srgbClr val="FFFF00"/>
                </a:highlight>
                <a:latin typeface="Times New Roman"/>
              </a:rPr>
              <a:t>i</a:t>
            </a:r>
            <a:r>
              <a:rPr lang="en-US" sz="2800" b="1" i="0" u="none" strike="noStrike" baseline="0" dirty="0" smtClean="0">
                <a:highlight>
                  <a:srgbClr val="FFFF00"/>
                </a:highlight>
                <a:latin typeface="Times New Roman"/>
              </a:rPr>
              <a:t>me</a:t>
            </a:r>
          </a:p>
        </p:txBody>
      </p:sp>
      <p:sp>
        <p:nvSpPr>
          <p:cNvPr id="4" name="TextBox 3"/>
          <p:cNvSpPr txBox="1"/>
          <p:nvPr/>
        </p:nvSpPr>
        <p:spPr>
          <a:xfrm>
            <a:off x="152400" y="1828800"/>
            <a:ext cx="8839200" cy="3539430"/>
          </a:xfrm>
          <a:prstGeom prst="rect">
            <a:avLst/>
          </a:prstGeom>
          <a:noFill/>
        </p:spPr>
        <p:txBody>
          <a:bodyPr wrap="square" rtlCol="0">
            <a:spAutoFit/>
          </a:bodyPr>
          <a:lstStyle/>
          <a:p>
            <a:pPr lvl="0"/>
            <a:r>
              <a:rPr lang="en-US" sz="2800" b="1" i="1" u="none" strike="noStrike" baseline="0" dirty="0" err="1" smtClean="0">
                <a:latin typeface="Times New Roman"/>
              </a:rPr>
              <a:t>Kiến</a:t>
            </a:r>
            <a:r>
              <a:rPr lang="en-US" sz="2800" b="1" i="1" u="none" strike="noStrike" baseline="0" dirty="0" smtClean="0">
                <a:latin typeface="Times New Roman"/>
              </a:rPr>
              <a:t> </a:t>
            </a:r>
            <a:r>
              <a:rPr lang="en-US" sz="2800" b="1" i="1" u="none" strike="noStrike" baseline="0" dirty="0" err="1" smtClean="0">
                <a:latin typeface="Times New Roman"/>
              </a:rPr>
              <a:t>thức</a:t>
            </a:r>
            <a:r>
              <a:rPr lang="en-US" sz="2800" b="1" i="1" u="none" strike="noStrike" baseline="0" dirty="0" smtClean="0">
                <a:latin typeface="Times New Roman"/>
              </a:rPr>
              <a:t>: </a:t>
            </a:r>
            <a:r>
              <a:rPr lang="en-US" sz="2800" b="1" i="1" u="none" strike="noStrike" baseline="0" dirty="0" err="1" smtClean="0">
                <a:latin typeface="Times New Roman"/>
              </a:rPr>
              <a:t>Cách</a:t>
            </a:r>
            <a:r>
              <a:rPr lang="en-US" sz="2800" b="1" i="1" u="none" strike="noStrike" baseline="0" dirty="0" smtClean="0">
                <a:latin typeface="Times New Roman"/>
              </a:rPr>
              <a:t> </a:t>
            </a:r>
            <a:r>
              <a:rPr lang="en-US" sz="2800" b="1" i="1" u="none" strike="noStrike" baseline="0" dirty="0" err="1" smtClean="0">
                <a:latin typeface="Times New Roman"/>
              </a:rPr>
              <a:t>phát</a:t>
            </a:r>
            <a:r>
              <a:rPr lang="en-US" sz="2800" b="1" i="1" u="none" strike="noStrike" baseline="0" dirty="0" smtClean="0">
                <a:latin typeface="Times New Roman"/>
              </a:rPr>
              <a:t> </a:t>
            </a:r>
            <a:r>
              <a:rPr lang="en-US" sz="2800" b="1" i="1" u="none" strike="noStrike" baseline="0" dirty="0" err="1" smtClean="0">
                <a:latin typeface="Times New Roman"/>
              </a:rPr>
              <a:t>âm</a:t>
            </a:r>
            <a:r>
              <a:rPr lang="en-US" sz="2800" b="1" i="1" u="none" strike="noStrike" baseline="0" dirty="0" smtClean="0">
                <a:latin typeface="Times New Roman"/>
              </a:rPr>
              <a:t> “i”</a:t>
            </a:r>
          </a:p>
          <a:p>
            <a:pPr lvl="0"/>
            <a:r>
              <a:rPr lang="en-US" sz="2800" b="1" i="1" u="none" strike="noStrike" baseline="0" dirty="0" err="1" smtClean="0">
                <a:latin typeface="Times New Roman"/>
              </a:rPr>
              <a:t>Giải</a:t>
            </a:r>
            <a:r>
              <a:rPr lang="en-US" sz="2800" b="1" i="1" u="none" strike="noStrike" baseline="0" dirty="0" smtClean="0">
                <a:latin typeface="Times New Roman"/>
              </a:rPr>
              <a:t> </a:t>
            </a:r>
            <a:r>
              <a:rPr lang="en-US" sz="2800" b="1" i="1" u="none" strike="noStrike" baseline="0" dirty="0" err="1" smtClean="0">
                <a:latin typeface="Times New Roman"/>
              </a:rPr>
              <a:t>thích</a:t>
            </a:r>
            <a:r>
              <a:rPr lang="en-US" sz="2800" b="1" i="1" u="none" strike="noStrike" baseline="0" dirty="0" smtClean="0">
                <a:latin typeface="Times New Roman"/>
              </a:rPr>
              <a:t>:</a:t>
            </a:r>
          </a:p>
          <a:p>
            <a:pPr lvl="0"/>
            <a:r>
              <a:rPr lang="en-US" sz="2800" b="1" i="1" u="none" strike="noStrike" baseline="0" dirty="0" smtClean="0">
                <a:latin typeface="Times New Roman"/>
              </a:rPr>
              <a:t>A. </a:t>
            </a:r>
            <a:r>
              <a:rPr lang="en-US" sz="2800" b="1" i="1" u="none" strike="noStrike" baseline="0" dirty="0" smtClean="0">
                <a:latin typeface="Cambria"/>
              </a:rPr>
              <a:t>thrill /</a:t>
            </a:r>
            <a:r>
              <a:rPr lang="el-GR" sz="2800" b="1" i="1" u="none" strike="noStrike" baseline="0" dirty="0" smtClean="0">
                <a:latin typeface="Cambria"/>
              </a:rPr>
              <a:t>θ</a:t>
            </a:r>
            <a:r>
              <a:rPr lang="en-US" sz="2800" b="1" i="1" u="none" strike="noStrike" baseline="0" dirty="0" err="1" smtClean="0">
                <a:latin typeface="Cambria"/>
              </a:rPr>
              <a:t>rɪl</a:t>
            </a:r>
            <a:r>
              <a:rPr lang="en-US" sz="2800" b="1" i="1" u="none" strike="noStrike" baseline="0" dirty="0" smtClean="0">
                <a:latin typeface="Cambria"/>
              </a:rPr>
              <a:t>/	</a:t>
            </a:r>
            <a:r>
              <a:rPr lang="en-US" sz="2800" b="1" i="1" u="none" strike="noStrike" baseline="0" dirty="0" smtClean="0">
                <a:latin typeface="Times New Roman"/>
              </a:rPr>
              <a:t>B. hide /</a:t>
            </a:r>
            <a:r>
              <a:rPr lang="en-US" sz="2800" b="1" i="1" u="none" strike="noStrike" baseline="0" dirty="0" err="1" smtClean="0">
                <a:latin typeface="Times New Roman"/>
              </a:rPr>
              <a:t>haɪd</a:t>
            </a:r>
            <a:r>
              <a:rPr lang="en-US" sz="2800" b="1" i="1" u="none" strike="noStrike" baseline="0" dirty="0" smtClean="0">
                <a:latin typeface="Times New Roman"/>
              </a:rPr>
              <a:t>/	C. prize /</a:t>
            </a:r>
            <a:r>
              <a:rPr lang="en-US" sz="2800" b="1" i="1" u="none" strike="noStrike" baseline="0" dirty="0" err="1" smtClean="0">
                <a:latin typeface="Times New Roman"/>
              </a:rPr>
              <a:t>praɪz</a:t>
            </a:r>
            <a:r>
              <a:rPr lang="en-US" sz="2800" b="1" i="1" u="none" strike="noStrike" baseline="0" dirty="0" smtClean="0">
                <a:latin typeface="Times New Roman"/>
              </a:rPr>
              <a:t>/	D. crime /</a:t>
            </a:r>
            <a:r>
              <a:rPr lang="en-US" sz="2800" b="1" i="1" u="none" strike="noStrike" baseline="0" dirty="0" err="1" smtClean="0">
                <a:latin typeface="Times New Roman"/>
              </a:rPr>
              <a:t>kraɪm</a:t>
            </a:r>
            <a:r>
              <a:rPr lang="en-US" sz="2800" b="1" i="1" u="none" strike="noStrike" baseline="0" dirty="0" smtClean="0">
                <a:latin typeface="Times New Roman"/>
              </a:rPr>
              <a:t>/ </a:t>
            </a:r>
          </a:p>
          <a:p>
            <a:pPr lvl="0"/>
            <a:r>
              <a:rPr lang="vi-VN" sz="2800" b="1" i="1" u="none" strike="noStrike" baseline="0" dirty="0" smtClean="0">
                <a:latin typeface="Cambria"/>
              </a:rPr>
              <a:t>Phần gạch chân phương án A được phát âm là /ɪ/, c</a:t>
            </a:r>
            <a:r>
              <a:rPr lang="vi-VN" sz="2800" b="1" i="1" u="none" strike="noStrike" baseline="0" dirty="0" smtClean="0">
                <a:latin typeface="Times New Roman"/>
              </a:rPr>
              <a:t>òn lại phát âm là /aɪ/.</a:t>
            </a:r>
          </a:p>
          <a:p>
            <a:pPr lvl="0"/>
            <a:r>
              <a:rPr lang="en-US" sz="2800" b="1" i="1" u="none" strike="noStrike" baseline="0" dirty="0" err="1" smtClean="0">
                <a:latin typeface="Times New Roman"/>
              </a:rPr>
              <a:t>Chọn</a:t>
            </a:r>
            <a:r>
              <a:rPr lang="en-US" sz="2800" b="1" i="1" u="none" strike="noStrike" baseline="0" dirty="0" smtClean="0">
                <a:latin typeface="Times New Roman"/>
              </a:rPr>
              <a:t> A. </a:t>
            </a:r>
          </a:p>
          <a:p>
            <a:endParaRPr lang="en-US" sz="2800" dirty="0"/>
          </a:p>
        </p:txBody>
      </p:sp>
      <p:sp>
        <p:nvSpPr>
          <p:cNvPr id="5" name="Oval 4"/>
          <p:cNvSpPr/>
          <p:nvPr/>
        </p:nvSpPr>
        <p:spPr>
          <a:xfrm>
            <a:off x="533400" y="838200"/>
            <a:ext cx="3048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709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i="0" u="none" strike="noStrike" baseline="0" dirty="0" smtClean="0">
                <a:latin typeface="Times New Roman"/>
              </a:rPr>
              <a:t>Question 22: Please give me some </a:t>
            </a:r>
            <a:r>
              <a:rPr lang="en-US" sz="2800" b="1" i="0" u="sng" strike="noStrike" baseline="0" dirty="0" smtClean="0">
                <a:latin typeface="Times New Roman"/>
              </a:rPr>
              <a:t>recommendation</a:t>
            </a:r>
            <a:r>
              <a:rPr lang="en-US" sz="2800" b="1" i="0" u="none" strike="noStrike" baseline="0" dirty="0" smtClean="0">
                <a:latin typeface="Times New Roman"/>
              </a:rPr>
              <a:t> to buy suitable books for my ten-year-old girl </a:t>
            </a:r>
            <a:br>
              <a:rPr lang="en-US" sz="2800" b="1" i="0" u="none" strike="noStrike" baseline="0" dirty="0" smtClean="0">
                <a:latin typeface="Times New Roman"/>
              </a:rPr>
            </a:br>
            <a:r>
              <a:rPr lang="en-US" sz="2800" b="1" i="0" u="none" strike="noStrike" baseline="0" dirty="0" smtClean="0">
                <a:highlight>
                  <a:srgbClr val="FFFF00"/>
                </a:highlight>
                <a:latin typeface="Times New Roman"/>
              </a:rPr>
              <a:t>A. advice	B. defense	C. interest	D. question</a:t>
            </a:r>
          </a:p>
        </p:txBody>
      </p:sp>
      <p:sp>
        <p:nvSpPr>
          <p:cNvPr id="4" name="TextBox 3"/>
          <p:cNvSpPr txBox="1"/>
          <p:nvPr/>
        </p:nvSpPr>
        <p:spPr>
          <a:xfrm>
            <a:off x="228600" y="1752600"/>
            <a:ext cx="8610600" cy="5693866"/>
          </a:xfrm>
          <a:prstGeom prst="rect">
            <a:avLst/>
          </a:prstGeom>
          <a:noFill/>
        </p:spPr>
        <p:txBody>
          <a:bodyPr wrap="square" rtlCol="0">
            <a:spAutoFit/>
          </a:bodyPr>
          <a:lstStyle/>
          <a:p>
            <a:pPr lvl="0"/>
            <a:r>
              <a:rPr lang="en-US" sz="2800" b="1" i="1" u="none" strike="noStrike" baseline="0" dirty="0" smtClean="0">
                <a:latin typeface="Times New Roman"/>
              </a:rPr>
              <a:t>22 (TH)</a:t>
            </a:r>
          </a:p>
          <a:p>
            <a:pPr lvl="0"/>
            <a:r>
              <a:rPr lang="en-US" sz="2800" b="1" i="1" u="none" strike="noStrike" baseline="0" dirty="0" err="1" smtClean="0">
                <a:solidFill>
                  <a:srgbClr val="000000"/>
                </a:solidFill>
                <a:latin typeface="Times New Roman"/>
              </a:rPr>
              <a:t>Kiến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thức</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Từ</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vựng</a:t>
            </a:r>
            <a:endParaRPr lang="en-US" sz="2800" b="1" i="1" u="none" strike="noStrike" baseline="0" dirty="0" smtClean="0">
              <a:solidFill>
                <a:srgbClr val="000000"/>
              </a:solidFill>
              <a:latin typeface="Times New Roman"/>
            </a:endParaRPr>
          </a:p>
          <a:p>
            <a:pPr lvl="0"/>
            <a:r>
              <a:rPr lang="en-US" sz="2800" b="1" i="1" u="none" strike="noStrike" baseline="0" dirty="0" err="1" smtClean="0">
                <a:solidFill>
                  <a:srgbClr val="000000"/>
                </a:solidFill>
                <a:latin typeface="Times New Roman"/>
              </a:rPr>
              <a:t>Giải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thích</a:t>
            </a:r>
            <a:r>
              <a:rPr lang="en-US" sz="2800" b="1" i="1" u="none" strike="noStrike" baseline="0" dirty="0" smtClean="0">
                <a:solidFill>
                  <a:srgbClr val="000000"/>
                </a:solidFill>
                <a:latin typeface="Times New Roman"/>
              </a:rPr>
              <a:t>:</a:t>
            </a:r>
          </a:p>
          <a:p>
            <a:pPr lvl="0"/>
            <a:r>
              <a:rPr lang="en-US" sz="2800" b="1" i="1" u="none" strike="noStrike" baseline="0" dirty="0" smtClean="0">
                <a:solidFill>
                  <a:srgbClr val="000000"/>
                </a:solidFill>
                <a:latin typeface="Times New Roman"/>
              </a:rPr>
              <a:t>recommendation (n): </a:t>
            </a:r>
            <a:r>
              <a:rPr lang="en-US" sz="2800" b="1" i="1" u="none" strike="noStrike" baseline="0" dirty="0" err="1" smtClean="0">
                <a:solidFill>
                  <a:srgbClr val="000000"/>
                </a:solidFill>
                <a:latin typeface="Times New Roman"/>
              </a:rPr>
              <a:t>sự</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giới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thiệu</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tiến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cử</a:t>
            </a:r>
            <a:endParaRPr lang="en-US" sz="2800" b="1" i="1" u="none" strike="noStrike" baseline="0" dirty="0" smtClean="0">
              <a:solidFill>
                <a:srgbClr val="000000"/>
              </a:solidFill>
              <a:latin typeface="Times New Roman"/>
            </a:endParaRPr>
          </a:p>
          <a:p>
            <a:pPr lvl="0"/>
            <a:r>
              <a:rPr lang="en-US" sz="2800" b="1" i="1" u="none" strike="noStrike" baseline="0" dirty="0" smtClean="0">
                <a:solidFill>
                  <a:srgbClr val="000000"/>
                </a:solidFill>
                <a:latin typeface="Times New Roman"/>
              </a:rPr>
              <a:t>A. advice (n): </a:t>
            </a:r>
            <a:r>
              <a:rPr lang="en-US" sz="2800" b="1" i="1" u="none" strike="noStrike" baseline="0" dirty="0" err="1" smtClean="0">
                <a:solidFill>
                  <a:srgbClr val="000000"/>
                </a:solidFill>
                <a:latin typeface="Times New Roman"/>
              </a:rPr>
              <a:t>lời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khuyên</a:t>
            </a:r>
            <a:r>
              <a:rPr lang="en-US" sz="2800" b="1" i="1" u="none" strike="noStrike" baseline="0" dirty="0" smtClean="0">
                <a:solidFill>
                  <a:srgbClr val="000000"/>
                </a:solidFill>
                <a:latin typeface="Times New Roman"/>
              </a:rPr>
              <a:t>	B. defense (n): </a:t>
            </a:r>
            <a:r>
              <a:rPr lang="en-US" sz="2800" b="1" i="1" u="none" strike="noStrike" baseline="0" dirty="0" err="1" smtClean="0">
                <a:solidFill>
                  <a:srgbClr val="000000"/>
                </a:solidFill>
                <a:latin typeface="Times New Roman"/>
              </a:rPr>
              <a:t>sự</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che</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chở</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phòng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thủ</a:t>
            </a:r>
            <a:endParaRPr lang="en-US" sz="2800" b="1" i="1" u="none" strike="noStrike" baseline="0" dirty="0" smtClean="0">
              <a:solidFill>
                <a:srgbClr val="000000"/>
              </a:solidFill>
              <a:latin typeface="Times New Roman"/>
            </a:endParaRPr>
          </a:p>
          <a:p>
            <a:pPr lvl="0"/>
            <a:r>
              <a:rPr lang="pt-BR" sz="2800" b="1" i="1" u="none" strike="noStrike" baseline="0" dirty="0" smtClean="0">
                <a:solidFill>
                  <a:srgbClr val="000000"/>
                </a:solidFill>
                <a:latin typeface="Times New Roman"/>
              </a:rPr>
              <a:t>C. interest (n): mối quan tâm	D. question (n): câu hỏi</a:t>
            </a:r>
          </a:p>
          <a:p>
            <a:pPr lvl="0"/>
            <a:r>
              <a:rPr lang="en-US" sz="2800" b="1" i="1" u="none" strike="noStrike" baseline="0" dirty="0" smtClean="0">
                <a:solidFill>
                  <a:srgbClr val="000000"/>
                </a:solidFill>
                <a:latin typeface="Times New Roman"/>
              </a:rPr>
              <a:t>=&gt; recommendation = advice</a:t>
            </a:r>
          </a:p>
          <a:p>
            <a:pPr lvl="0"/>
            <a:r>
              <a:rPr lang="vi-VN" sz="2800" b="1" i="1" u="none" strike="noStrike" baseline="0" dirty="0" smtClean="0">
                <a:solidFill>
                  <a:srgbClr val="000000"/>
                </a:solidFill>
                <a:latin typeface="Times New Roman"/>
              </a:rPr>
              <a:t>Tạm dịch: Xin hãy cho tôi một vài giớ</a:t>
            </a:r>
            <a:r>
              <a:rPr lang="vi-VN" sz="2800" b="1" i="1" u="none" strike="noStrike" baseline="0" dirty="0" smtClean="0">
                <a:solidFill>
                  <a:srgbClr val="000000"/>
                </a:solidFill>
                <a:latin typeface="Cambria"/>
              </a:rPr>
              <a:t>i thiệu để mua những cuốn sách phù hợp cho con gái mười tuổi của tôi.</a:t>
            </a:r>
          </a:p>
          <a:p>
            <a:pPr lvl="0"/>
            <a:endParaRPr lang="en-US" sz="2800" b="1" i="1" u="none" strike="noStrike" baseline="0" dirty="0" smtClean="0">
              <a:solidFill>
                <a:srgbClr val="000000"/>
              </a:solidFill>
              <a:latin typeface="Times New Roman"/>
            </a:endParaRPr>
          </a:p>
          <a:p>
            <a:endParaRPr lang="en-US" sz="2800" dirty="0"/>
          </a:p>
        </p:txBody>
      </p:sp>
      <p:sp>
        <p:nvSpPr>
          <p:cNvPr id="5" name="Oval 4"/>
          <p:cNvSpPr/>
          <p:nvPr/>
        </p:nvSpPr>
        <p:spPr>
          <a:xfrm>
            <a:off x="533400" y="1073239"/>
            <a:ext cx="304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7509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a:t>Question 23: He has been </a:t>
            </a:r>
            <a:r>
              <a:rPr lang="en-US" sz="2400" b="1" u="sng" dirty="0"/>
              <a:t>jobless </a:t>
            </a:r>
            <a:r>
              <a:rPr lang="en-US" sz="2400" b="1" dirty="0"/>
              <a:t>and often has to ask his parents for money</a:t>
            </a:r>
            <a:br>
              <a:rPr lang="en-US" sz="2400" b="1" dirty="0"/>
            </a:br>
            <a:r>
              <a:rPr lang="en-US" sz="2400" b="1" dirty="0"/>
              <a:t>A. out of fashion 	B. out of practice 	C. out of order	D. out of work</a:t>
            </a:r>
          </a:p>
        </p:txBody>
      </p:sp>
      <p:sp>
        <p:nvSpPr>
          <p:cNvPr id="4" name="TextBox 3"/>
          <p:cNvSpPr txBox="1"/>
          <p:nvPr/>
        </p:nvSpPr>
        <p:spPr>
          <a:xfrm>
            <a:off x="381000" y="1676400"/>
            <a:ext cx="8534400" cy="5262979"/>
          </a:xfrm>
          <a:prstGeom prst="rect">
            <a:avLst/>
          </a:prstGeom>
          <a:noFill/>
        </p:spPr>
        <p:txBody>
          <a:bodyPr wrap="square" rtlCol="0">
            <a:spAutoFit/>
          </a:bodyPr>
          <a:lstStyle/>
          <a:p>
            <a:pPr lvl="0"/>
            <a:r>
              <a:rPr lang="en-US" sz="2800" b="1" i="1" u="none" strike="noStrike" baseline="0" dirty="0" smtClean="0">
                <a:latin typeface="Times New Roman"/>
              </a:rPr>
              <a:t>23 (TH)</a:t>
            </a:r>
          </a:p>
          <a:p>
            <a:pPr lvl="0"/>
            <a:r>
              <a:rPr lang="vi-VN" sz="2800" b="1" i="1" u="none" strike="noStrike" baseline="0" dirty="0" smtClean="0">
                <a:solidFill>
                  <a:srgbClr val="000000"/>
                </a:solidFill>
                <a:latin typeface="Times New Roman"/>
              </a:rPr>
              <a:t>Kiến thức: </a:t>
            </a:r>
            <a:r>
              <a:rPr lang="vi-VN" sz="2800" b="1" i="1" u="none" strike="noStrike" baseline="0" dirty="0" smtClean="0">
                <a:solidFill>
                  <a:srgbClr val="000000"/>
                </a:solidFill>
                <a:latin typeface="Cambria"/>
              </a:rPr>
              <a:t>Từ đồng ngh</a:t>
            </a:r>
            <a:r>
              <a:rPr lang="vi-VN" sz="2800" b="1" i="1" u="none" strike="noStrike" baseline="0" dirty="0" smtClean="0">
                <a:solidFill>
                  <a:srgbClr val="000000"/>
                </a:solidFill>
                <a:latin typeface="Times New Roman"/>
              </a:rPr>
              <a:t>ĩa</a:t>
            </a:r>
          </a:p>
          <a:p>
            <a:pPr lvl="0"/>
            <a:r>
              <a:rPr lang="en-US" sz="2800" b="1" i="1" u="none" strike="noStrike" baseline="0" dirty="0" err="1" smtClean="0">
                <a:solidFill>
                  <a:srgbClr val="000000"/>
                </a:solidFill>
                <a:latin typeface="Times New Roman"/>
              </a:rPr>
              <a:t>Giải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thích</a:t>
            </a:r>
            <a:r>
              <a:rPr lang="en-US" sz="2800" b="1" i="1" u="none" strike="noStrike" baseline="0" dirty="0" smtClean="0">
                <a:solidFill>
                  <a:srgbClr val="000000"/>
                </a:solidFill>
                <a:latin typeface="Times New Roman"/>
              </a:rPr>
              <a:t>:</a:t>
            </a:r>
          </a:p>
          <a:p>
            <a:pPr lvl="0"/>
            <a:r>
              <a:rPr lang="en-US" sz="2800" b="1" i="1" u="none" strike="noStrike" baseline="0" dirty="0" smtClean="0">
                <a:solidFill>
                  <a:srgbClr val="000000"/>
                </a:solidFill>
                <a:latin typeface="Times New Roman"/>
              </a:rPr>
              <a:t>jobless (</a:t>
            </a:r>
            <a:r>
              <a:rPr lang="en-US" sz="2800" b="1" i="1" u="none" strike="noStrike" baseline="0" dirty="0" err="1" smtClean="0">
                <a:solidFill>
                  <a:srgbClr val="000000"/>
                </a:solidFill>
                <a:latin typeface="Times New Roman"/>
              </a:rPr>
              <a:t>adj</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không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có</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việc</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làm</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thất</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nghiệp</a:t>
            </a:r>
            <a:endParaRPr lang="en-US" sz="2800" b="1" i="1" u="none" strike="noStrike" baseline="0" dirty="0" smtClean="0">
              <a:solidFill>
                <a:srgbClr val="000000"/>
              </a:solidFill>
              <a:latin typeface="Times New Roman"/>
            </a:endParaRPr>
          </a:p>
          <a:p>
            <a:pPr lvl="0"/>
            <a:r>
              <a:rPr lang="en-US" sz="2800" b="1" i="1" u="none" strike="noStrike" baseline="0" dirty="0" smtClean="0">
                <a:solidFill>
                  <a:srgbClr val="000000"/>
                </a:solidFill>
                <a:latin typeface="Times New Roman"/>
              </a:rPr>
              <a:t>A. out of fashion: </a:t>
            </a:r>
            <a:r>
              <a:rPr lang="en-US" sz="2800" b="1" i="1" u="none" strike="noStrike" baseline="0" dirty="0" err="1" smtClean="0">
                <a:solidFill>
                  <a:srgbClr val="000000"/>
                </a:solidFill>
                <a:latin typeface="Times New Roman"/>
              </a:rPr>
              <a:t>lỗi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thời</a:t>
            </a:r>
            <a:r>
              <a:rPr lang="en-US" sz="2800" b="1" i="1" u="none" strike="noStrike" baseline="0" dirty="0" smtClean="0">
                <a:solidFill>
                  <a:srgbClr val="000000"/>
                </a:solidFill>
                <a:latin typeface="Times New Roman"/>
              </a:rPr>
              <a:t>	B. out of practice: </a:t>
            </a:r>
            <a:r>
              <a:rPr lang="en-US" sz="2800" b="1" i="1" u="none" strike="noStrike" baseline="0" dirty="0" err="1" smtClean="0">
                <a:solidFill>
                  <a:srgbClr val="000000"/>
                </a:solidFill>
                <a:latin typeface="Times New Roman"/>
              </a:rPr>
              <a:t>không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rèn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luyện</a:t>
            </a:r>
            <a:endParaRPr lang="en-US" sz="2800" b="1" i="1" u="none" strike="noStrike" baseline="0" dirty="0" smtClean="0">
              <a:solidFill>
                <a:srgbClr val="000000"/>
              </a:solidFill>
              <a:latin typeface="Times New Roman"/>
            </a:endParaRPr>
          </a:p>
          <a:p>
            <a:pPr lvl="0"/>
            <a:r>
              <a:rPr lang="en-US" sz="2800" b="1" i="1" u="none" strike="noStrike" baseline="0" dirty="0" smtClean="0">
                <a:solidFill>
                  <a:srgbClr val="000000"/>
                </a:solidFill>
                <a:latin typeface="Times New Roman"/>
              </a:rPr>
              <a:t>C. out of order: </a:t>
            </a:r>
            <a:r>
              <a:rPr lang="en-US" sz="2800" b="1" i="1" u="none" strike="noStrike" baseline="0" dirty="0" err="1" smtClean="0">
                <a:solidFill>
                  <a:srgbClr val="000000"/>
                </a:solidFill>
                <a:latin typeface="Times New Roman"/>
              </a:rPr>
              <a:t>bị</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hỏng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máy</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móc</a:t>
            </a:r>
            <a:r>
              <a:rPr lang="en-US" sz="2800" b="1" i="1" u="none" strike="noStrike" baseline="0" dirty="0" smtClean="0">
                <a:solidFill>
                  <a:srgbClr val="000000"/>
                </a:solidFill>
                <a:latin typeface="Times New Roman"/>
              </a:rPr>
              <a:t>)	D. out of work: </a:t>
            </a:r>
            <a:r>
              <a:rPr lang="en-US" sz="2800" b="1" i="1" u="none" strike="noStrike" baseline="0" dirty="0" err="1" smtClean="0">
                <a:solidFill>
                  <a:srgbClr val="000000"/>
                </a:solidFill>
                <a:latin typeface="Times New Roman"/>
              </a:rPr>
              <a:t>thất</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nghiệp</a:t>
            </a:r>
            <a:endParaRPr lang="en-US" sz="2800" b="1" i="1" u="none" strike="noStrike" baseline="0" dirty="0" smtClean="0">
              <a:solidFill>
                <a:srgbClr val="000000"/>
              </a:solidFill>
              <a:latin typeface="Times New Roman"/>
            </a:endParaRPr>
          </a:p>
          <a:p>
            <a:pPr lvl="0"/>
            <a:r>
              <a:rPr lang="en-US" sz="2800" b="1" i="1" u="none" strike="noStrike" baseline="0" dirty="0" smtClean="0">
                <a:solidFill>
                  <a:srgbClr val="000000"/>
                </a:solidFill>
                <a:latin typeface="Times New Roman"/>
              </a:rPr>
              <a:t>=&gt; jobless = out of work</a:t>
            </a:r>
          </a:p>
          <a:p>
            <a:pPr lvl="0"/>
            <a:r>
              <a:rPr lang="vi-VN" sz="2800" b="1" i="1" u="none" strike="noStrike" baseline="0" dirty="0" smtClean="0">
                <a:solidFill>
                  <a:srgbClr val="000000"/>
                </a:solidFill>
                <a:latin typeface="Times New Roman"/>
              </a:rPr>
              <a:t>Tạm dịch: </a:t>
            </a:r>
            <a:r>
              <a:rPr lang="vi-VN" sz="2800" b="1" i="1" u="none" strike="noStrike" baseline="0" dirty="0" smtClean="0">
                <a:solidFill>
                  <a:srgbClr val="000000"/>
                </a:solidFill>
                <a:latin typeface="Cambria"/>
              </a:rPr>
              <a:t>Anh ấy thất nghiệp và thường xuyê</a:t>
            </a:r>
            <a:r>
              <a:rPr lang="vi-VN" sz="2800" b="1" i="1" u="none" strike="noStrike" baseline="0" dirty="0" smtClean="0">
                <a:solidFill>
                  <a:srgbClr val="000000"/>
                </a:solidFill>
                <a:latin typeface="Times New Roman"/>
              </a:rPr>
              <a:t>n phải xin tiền bố mẹ.</a:t>
            </a:r>
          </a:p>
          <a:p>
            <a:pPr lvl="0"/>
            <a:endParaRPr lang="en-US" sz="2800" dirty="0"/>
          </a:p>
        </p:txBody>
      </p:sp>
      <p:sp>
        <p:nvSpPr>
          <p:cNvPr id="5" name="Oval 4"/>
          <p:cNvSpPr/>
          <p:nvPr/>
        </p:nvSpPr>
        <p:spPr>
          <a:xfrm>
            <a:off x="1371600" y="1219200"/>
            <a:ext cx="3048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320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839200" cy="1143000"/>
          </a:xfrm>
        </p:spPr>
        <p:txBody>
          <a:bodyPr>
            <a:noAutofit/>
          </a:bodyPr>
          <a:lstStyle/>
          <a:p>
            <a:pPr algn="l"/>
            <a:r>
              <a:rPr lang="en-US" sz="2400" b="1" i="0" u="none" strike="noStrike" baseline="0" dirty="0" smtClean="0">
                <a:latin typeface="Times New Roman"/>
              </a:rPr>
              <a:t>Question 24: Aren’t you </a:t>
            </a:r>
            <a:r>
              <a:rPr lang="en-US" sz="2400" b="1" i="0" u="sng" strike="noStrike" baseline="0" dirty="0" smtClean="0">
                <a:latin typeface="Times New Roman"/>
              </a:rPr>
              <a:t>putting the cart before the horse</a:t>
            </a:r>
            <a:r>
              <a:rPr lang="en-US" sz="2400" b="1" i="0" u="none" strike="noStrike" baseline="0" dirty="0" smtClean="0">
                <a:latin typeface="Times New Roman"/>
              </a:rPr>
              <a:t> by deciding what to wear for the wedding before you’re invited to it?</a:t>
            </a:r>
            <a:br>
              <a:rPr lang="en-US" sz="2400" b="1" i="0" u="none" strike="noStrike" baseline="0" dirty="0" smtClean="0">
                <a:latin typeface="Times New Roman"/>
              </a:rPr>
            </a:br>
            <a:r>
              <a:rPr lang="vi-VN" sz="2400" b="1" dirty="0"/>
              <a:t>A. knowing the horse cart	</a:t>
            </a:r>
            <a:r>
              <a:rPr lang="en-US" sz="2400" b="1" dirty="0" smtClean="0"/>
              <a:t/>
            </a:r>
            <a:br>
              <a:rPr lang="en-US" sz="2400" b="1" dirty="0" smtClean="0"/>
            </a:br>
            <a:r>
              <a:rPr lang="vi-VN" sz="2400" b="1" dirty="0" smtClean="0"/>
              <a:t>B</a:t>
            </a:r>
            <a:r>
              <a:rPr lang="vi-VN" sz="2400" b="1" dirty="0"/>
              <a:t>. do things in the right order</a:t>
            </a:r>
            <a:r>
              <a:rPr lang="en-US" sz="2400" b="1" dirty="0"/>
              <a:t/>
            </a:r>
            <a:br>
              <a:rPr lang="en-US" sz="2400" b="1" dirty="0"/>
            </a:br>
            <a:r>
              <a:rPr lang="vi-VN" sz="2400" b="1" dirty="0" smtClean="0"/>
              <a:t>C</a:t>
            </a:r>
            <a:r>
              <a:rPr lang="vi-VN" sz="2400" b="1" dirty="0"/>
              <a:t>. doing things in the wrong order	</a:t>
            </a:r>
            <a:r>
              <a:rPr lang="en-US" sz="2400" b="1" dirty="0" smtClean="0"/>
              <a:t/>
            </a:r>
            <a:br>
              <a:rPr lang="en-US" sz="2400" b="1" dirty="0" smtClean="0"/>
            </a:br>
            <a:r>
              <a:rPr lang="vi-VN" sz="2400" b="1" dirty="0" smtClean="0"/>
              <a:t>D</a:t>
            </a:r>
            <a:r>
              <a:rPr lang="vi-VN" sz="2400" b="1" dirty="0"/>
              <a:t>. upsetting the horse cart</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215721" y="2362200"/>
            <a:ext cx="8763000" cy="4893647"/>
          </a:xfrm>
          <a:prstGeom prst="rect">
            <a:avLst/>
          </a:prstGeom>
          <a:noFill/>
        </p:spPr>
        <p:txBody>
          <a:bodyPr wrap="square" rtlCol="0">
            <a:spAutoFit/>
          </a:bodyPr>
          <a:lstStyle/>
          <a:p>
            <a:r>
              <a:rPr lang="vi-VN" sz="2400" b="1" dirty="0"/>
              <a:t>Kiến thức: </a:t>
            </a:r>
            <a:r>
              <a:rPr lang="vi-VN" sz="2400" dirty="0"/>
              <a:t>Thành ngữ</a:t>
            </a:r>
            <a:endParaRPr lang="en-US" sz="2400" dirty="0"/>
          </a:p>
          <a:p>
            <a:r>
              <a:rPr lang="vi-VN" sz="2400" b="1" dirty="0"/>
              <a:t>Giải thích:</a:t>
            </a:r>
            <a:endParaRPr lang="en-US" sz="2400" dirty="0"/>
          </a:p>
          <a:p>
            <a:r>
              <a:rPr lang="vi-VN" sz="2400" dirty="0"/>
              <a:t>putting the cart before the horse: làm việc sai trình tự</a:t>
            </a:r>
            <a:endParaRPr lang="en-US" sz="2400" dirty="0"/>
          </a:p>
          <a:p>
            <a:r>
              <a:rPr lang="vi-VN" sz="2400" b="1" dirty="0"/>
              <a:t>A. </a:t>
            </a:r>
            <a:r>
              <a:rPr lang="vi-VN" sz="2400" dirty="0"/>
              <a:t>knowing the horse cart: biết đến xe ngựa</a:t>
            </a:r>
            <a:endParaRPr lang="en-US" sz="2400" dirty="0"/>
          </a:p>
          <a:p>
            <a:r>
              <a:rPr lang="vi-VN" sz="2400" b="1" dirty="0"/>
              <a:t>B. </a:t>
            </a:r>
            <a:r>
              <a:rPr lang="vi-VN" sz="2400" dirty="0"/>
              <a:t>do things in the right order: làm mọi việc theo đúng trình tự</a:t>
            </a:r>
            <a:endParaRPr lang="en-US" sz="2400" dirty="0"/>
          </a:p>
          <a:p>
            <a:r>
              <a:rPr lang="vi-VN" sz="2400" b="1" dirty="0"/>
              <a:t>C. </a:t>
            </a:r>
            <a:r>
              <a:rPr lang="vi-VN" sz="2400" dirty="0"/>
              <a:t>doing things in the wrong order: làm những việc không đúng trình tự</a:t>
            </a:r>
            <a:endParaRPr lang="en-US" sz="2400" dirty="0"/>
          </a:p>
          <a:p>
            <a:r>
              <a:rPr lang="vi-VN" sz="2400" b="1" dirty="0"/>
              <a:t>D. </a:t>
            </a:r>
            <a:r>
              <a:rPr lang="vi-VN" sz="2400" dirty="0"/>
              <a:t>upsetting the horse cart: làm đổ xe ngựa</a:t>
            </a:r>
            <a:endParaRPr lang="en-US" sz="2400" dirty="0"/>
          </a:p>
          <a:p>
            <a:r>
              <a:rPr lang="vi-VN" sz="2400" dirty="0"/>
              <a:t>=&gt; putting the cart before the horse &gt;&lt; do things in the right order</a:t>
            </a:r>
            <a:endParaRPr lang="en-US" sz="2400" dirty="0"/>
          </a:p>
          <a:p>
            <a:r>
              <a:rPr lang="vi-VN" sz="2400" b="1" dirty="0"/>
              <a:t>Tạm dịch: </a:t>
            </a:r>
            <a:r>
              <a:rPr lang="vi-VN" sz="2400" dirty="0"/>
              <a:t>Bạn có đang làm sai trình tự khi quyết định mặc gì cho đám cưới trước khi bạn được mời đến dự không đó</a:t>
            </a:r>
            <a:r>
              <a:rPr lang="vi-VN" sz="2400" dirty="0" smtClean="0"/>
              <a:t>?</a:t>
            </a:r>
            <a:endParaRPr lang="en-US" sz="2400" dirty="0"/>
          </a:p>
          <a:p>
            <a:endParaRPr lang="en-US" sz="2400" dirty="0"/>
          </a:p>
        </p:txBody>
      </p:sp>
      <p:sp>
        <p:nvSpPr>
          <p:cNvPr id="5" name="Oval 4"/>
          <p:cNvSpPr/>
          <p:nvPr/>
        </p:nvSpPr>
        <p:spPr>
          <a:xfrm>
            <a:off x="215721" y="1219200"/>
            <a:ext cx="241479"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097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458200" cy="1143000"/>
          </a:xfrm>
        </p:spPr>
        <p:txBody>
          <a:bodyPr>
            <a:noAutofit/>
          </a:bodyPr>
          <a:lstStyle/>
          <a:p>
            <a:pPr algn="l"/>
            <a:r>
              <a:rPr lang="en-US" sz="2800" dirty="0"/>
              <a:t>Question 25: He is writing a letter of </a:t>
            </a:r>
            <a:r>
              <a:rPr lang="en-US" sz="2800" u="sng" dirty="0"/>
              <a:t>acceptance</a:t>
            </a:r>
            <a:r>
              <a:rPr lang="en-US" sz="2800" dirty="0"/>
              <a:t> to the employer with the hope to get his favorite position in the company</a:t>
            </a:r>
            <a:r>
              <a:rPr lang="en-US" sz="2800" dirty="0" smtClean="0"/>
              <a:t>.</a:t>
            </a:r>
            <a:br>
              <a:rPr lang="en-US" sz="2800" dirty="0" smtClean="0"/>
            </a:br>
            <a:r>
              <a:rPr lang="en-US" sz="2800" dirty="0" smtClean="0"/>
              <a:t>A</a:t>
            </a:r>
            <a:r>
              <a:rPr lang="en-US" sz="2800" dirty="0"/>
              <a:t>. confirmation	B. refusal	C. agree	D. admission</a:t>
            </a:r>
          </a:p>
        </p:txBody>
      </p:sp>
      <p:sp>
        <p:nvSpPr>
          <p:cNvPr id="4" name="TextBox 3"/>
          <p:cNvSpPr txBox="1"/>
          <p:nvPr/>
        </p:nvSpPr>
        <p:spPr>
          <a:xfrm>
            <a:off x="0" y="1981200"/>
            <a:ext cx="8839200" cy="4154984"/>
          </a:xfrm>
          <a:prstGeom prst="rect">
            <a:avLst/>
          </a:prstGeom>
          <a:noFill/>
        </p:spPr>
        <p:txBody>
          <a:bodyPr wrap="square" rtlCol="0">
            <a:spAutoFit/>
          </a:bodyPr>
          <a:lstStyle/>
          <a:p>
            <a:pPr lvl="0"/>
            <a:r>
              <a:rPr lang="en-US" sz="2400" b="1" i="1" u="none" strike="noStrike" baseline="0" dirty="0" smtClean="0">
                <a:latin typeface="Times New Roman"/>
              </a:rPr>
              <a:t>25 (TH)</a:t>
            </a:r>
          </a:p>
          <a:p>
            <a:pPr lvl="0"/>
            <a:r>
              <a:rPr lang="en-US" sz="2400" b="1" i="1" u="none" strike="noStrike" baseline="0" dirty="0" err="1" smtClean="0">
                <a:solidFill>
                  <a:srgbClr val="000000"/>
                </a:solidFill>
                <a:latin typeface="Times New Roman"/>
              </a:rPr>
              <a:t>Kiến</a:t>
            </a:r>
            <a:r>
              <a:rPr lang="en-US" sz="2400" b="1" i="1" u="none" strike="noStrike" baseline="0" dirty="0" smtClean="0">
                <a:solidFill>
                  <a:srgbClr val="000000"/>
                </a:solidFill>
                <a:latin typeface="Times New Roman"/>
              </a:rPr>
              <a:t> </a:t>
            </a:r>
            <a:r>
              <a:rPr lang="en-US" sz="2400" b="1" i="1" u="none" strike="noStrike" baseline="0" dirty="0" err="1" smtClean="0">
                <a:solidFill>
                  <a:srgbClr val="000000"/>
                </a:solidFill>
                <a:latin typeface="Times New Roman"/>
              </a:rPr>
              <a:t>thức</a:t>
            </a:r>
            <a:r>
              <a:rPr lang="en-US" sz="2400" b="1" i="1" u="none" strike="noStrike" baseline="0" dirty="0" smtClean="0">
                <a:solidFill>
                  <a:srgbClr val="000000"/>
                </a:solidFill>
                <a:latin typeface="Times New Roman"/>
              </a:rPr>
              <a:t>: </a:t>
            </a:r>
            <a:r>
              <a:rPr lang="en-US" sz="2400" b="1" i="1" u="none" strike="noStrike" baseline="0" dirty="0" err="1" smtClean="0">
                <a:solidFill>
                  <a:srgbClr val="000000"/>
                </a:solidFill>
                <a:latin typeface="Times New Roman"/>
              </a:rPr>
              <a:t>Từ</a:t>
            </a:r>
            <a:r>
              <a:rPr lang="en-US" sz="2400" b="1" i="1" u="none" strike="noStrike" baseline="0" dirty="0" smtClean="0">
                <a:solidFill>
                  <a:srgbClr val="000000"/>
                </a:solidFill>
                <a:latin typeface="Times New Roman"/>
              </a:rPr>
              <a:t> </a:t>
            </a:r>
            <a:r>
              <a:rPr lang="en-US" sz="2400" b="1" i="1" u="none" strike="noStrike" baseline="0" dirty="0" err="1" smtClean="0">
                <a:solidFill>
                  <a:srgbClr val="000000"/>
                </a:solidFill>
                <a:latin typeface="Times New Roman"/>
              </a:rPr>
              <a:t>vựng</a:t>
            </a:r>
            <a:endParaRPr lang="en-US" sz="2400" b="1" i="1" u="none" strike="noStrike" baseline="0" dirty="0" smtClean="0">
              <a:solidFill>
                <a:srgbClr val="000000"/>
              </a:solidFill>
              <a:latin typeface="Times New Roman"/>
            </a:endParaRPr>
          </a:p>
          <a:p>
            <a:pPr lvl="0"/>
            <a:r>
              <a:rPr lang="en-US" sz="2400" b="1" i="1" u="none" strike="noStrike" baseline="0" dirty="0" err="1" smtClean="0">
                <a:solidFill>
                  <a:srgbClr val="000000"/>
                </a:solidFill>
                <a:latin typeface="Times New Roman"/>
              </a:rPr>
              <a:t>Giải</a:t>
            </a:r>
            <a:r>
              <a:rPr lang="en-US" sz="2400" b="1" i="1" u="none" strike="noStrike" baseline="0" dirty="0" smtClean="0">
                <a:solidFill>
                  <a:srgbClr val="000000"/>
                </a:solidFill>
                <a:latin typeface="Times New Roman"/>
              </a:rPr>
              <a:t> </a:t>
            </a:r>
            <a:r>
              <a:rPr lang="en-US" sz="2400" b="1" i="1" u="none" strike="noStrike" baseline="0" dirty="0" err="1" smtClean="0">
                <a:solidFill>
                  <a:srgbClr val="000000"/>
                </a:solidFill>
                <a:latin typeface="Times New Roman"/>
              </a:rPr>
              <a:t>thích</a:t>
            </a:r>
            <a:r>
              <a:rPr lang="en-US" sz="2400" b="1" i="1" u="none" strike="noStrike" baseline="0" dirty="0" smtClean="0">
                <a:solidFill>
                  <a:srgbClr val="000000"/>
                </a:solidFill>
                <a:latin typeface="Times New Roman"/>
              </a:rPr>
              <a:t>:</a:t>
            </a:r>
          </a:p>
          <a:p>
            <a:pPr lvl="0"/>
            <a:r>
              <a:rPr lang="fr-FR" sz="2400" b="1" i="1" u="none" strike="noStrike" baseline="0" dirty="0" err="1" smtClean="0">
                <a:solidFill>
                  <a:srgbClr val="000000"/>
                </a:solidFill>
                <a:latin typeface="Times New Roman"/>
              </a:rPr>
              <a:t>acceptance</a:t>
            </a:r>
            <a:r>
              <a:rPr lang="fr-FR" sz="2400" b="1" i="1" u="none" strike="noStrike" baseline="0" dirty="0" smtClean="0">
                <a:solidFill>
                  <a:srgbClr val="000000"/>
                </a:solidFill>
                <a:latin typeface="Times New Roman"/>
              </a:rPr>
              <a:t> (n): </a:t>
            </a:r>
            <a:r>
              <a:rPr lang="fr-FR" sz="2400" b="1" i="1" u="none" strike="noStrike" baseline="0" dirty="0" err="1" smtClean="0">
                <a:solidFill>
                  <a:srgbClr val="000000"/>
                </a:solidFill>
                <a:latin typeface="Times New Roman"/>
              </a:rPr>
              <a:t>sự</a:t>
            </a:r>
            <a:r>
              <a:rPr lang="fr-FR" sz="2400" b="1" i="1" u="none" strike="noStrike" baseline="0" dirty="0" smtClean="0">
                <a:solidFill>
                  <a:srgbClr val="000000"/>
                </a:solidFill>
                <a:latin typeface="Times New Roman"/>
              </a:rPr>
              <a:t> </a:t>
            </a:r>
            <a:r>
              <a:rPr lang="fr-FR" sz="2400" b="1" i="1" u="none" strike="noStrike" baseline="0" dirty="0" err="1" smtClean="0">
                <a:solidFill>
                  <a:srgbClr val="000000"/>
                </a:solidFill>
                <a:latin typeface="Times New Roman"/>
              </a:rPr>
              <a:t>chấp</a:t>
            </a:r>
            <a:r>
              <a:rPr lang="fr-FR" sz="2400" b="1" i="1" u="none" strike="noStrike" baseline="0" dirty="0" smtClean="0">
                <a:solidFill>
                  <a:srgbClr val="000000"/>
                </a:solidFill>
                <a:latin typeface="Times New Roman"/>
              </a:rPr>
              <a:t> </a:t>
            </a:r>
            <a:r>
              <a:rPr lang="fr-FR" sz="2400" b="1" i="1" u="none" strike="noStrike" baseline="0" dirty="0" err="1" smtClean="0">
                <a:solidFill>
                  <a:srgbClr val="000000"/>
                </a:solidFill>
                <a:latin typeface="Times New Roman"/>
              </a:rPr>
              <a:t>nhận</a:t>
            </a:r>
            <a:endParaRPr lang="fr-FR" sz="2400" b="1" i="1" u="none" strike="noStrike" baseline="0" dirty="0" smtClean="0">
              <a:solidFill>
                <a:srgbClr val="000000"/>
              </a:solidFill>
              <a:latin typeface="Times New Roman"/>
            </a:endParaRPr>
          </a:p>
          <a:p>
            <a:pPr lvl="0"/>
            <a:r>
              <a:rPr lang="pt-BR" sz="2400" b="1" i="1" u="none" strike="noStrike" baseline="0" dirty="0" smtClean="0">
                <a:solidFill>
                  <a:srgbClr val="000000"/>
                </a:solidFill>
                <a:latin typeface="Times New Roman"/>
              </a:rPr>
              <a:t>A. confirmation (n): sự xác nhận	</a:t>
            </a:r>
            <a:r>
              <a:rPr lang="pt-BR" sz="2400" b="1" i="1" u="none" strike="noStrike" baseline="0" dirty="0" smtClean="0">
                <a:solidFill>
                  <a:srgbClr val="000000"/>
                </a:solidFill>
                <a:highlight>
                  <a:srgbClr val="FFFF00"/>
                </a:highlight>
                <a:latin typeface="Times New Roman"/>
              </a:rPr>
              <a:t>B. refusal (n): sự từ chối</a:t>
            </a:r>
          </a:p>
          <a:p>
            <a:pPr lvl="0"/>
            <a:r>
              <a:rPr lang="vi-VN" sz="2400" b="1" i="1" u="none" strike="noStrike" baseline="0" dirty="0" smtClean="0">
                <a:solidFill>
                  <a:srgbClr val="000000"/>
                </a:solidFill>
                <a:latin typeface="Times New Roman"/>
              </a:rPr>
              <a:t>C. </a:t>
            </a:r>
            <a:r>
              <a:rPr lang="vi-VN" sz="2400" b="1" i="1" u="none" strike="noStrike" baseline="0" dirty="0" smtClean="0">
                <a:solidFill>
                  <a:srgbClr val="000000"/>
                </a:solidFill>
                <a:latin typeface="Cambria"/>
              </a:rPr>
              <a:t>agree (v): đồng ý	</a:t>
            </a:r>
            <a:r>
              <a:rPr lang="vi-VN" sz="2400" b="1" i="1" u="none" strike="noStrike" baseline="0" dirty="0" smtClean="0">
                <a:solidFill>
                  <a:srgbClr val="000000"/>
                </a:solidFill>
                <a:latin typeface="Times New Roman"/>
              </a:rPr>
              <a:t>D. admission (n): sự thu nạp, kết nạp</a:t>
            </a:r>
          </a:p>
          <a:p>
            <a:pPr lvl="0"/>
            <a:r>
              <a:rPr lang="en-US" sz="2400" b="1" i="1" u="none" strike="noStrike" baseline="0" dirty="0" smtClean="0">
                <a:solidFill>
                  <a:srgbClr val="000000"/>
                </a:solidFill>
                <a:latin typeface="Times New Roman"/>
              </a:rPr>
              <a:t>=&gt; acceptance &gt;&lt; refusal</a:t>
            </a:r>
          </a:p>
          <a:p>
            <a:pPr lvl="0"/>
            <a:r>
              <a:rPr lang="vi-VN" sz="2400" b="1" i="1" u="none" strike="noStrike" baseline="0" dirty="0" smtClean="0">
                <a:solidFill>
                  <a:srgbClr val="000000"/>
                </a:solidFill>
                <a:latin typeface="Times New Roman"/>
              </a:rPr>
              <a:t>Tạm dịch: </a:t>
            </a:r>
            <a:r>
              <a:rPr lang="vi-VN" sz="2400" b="1" i="1" u="none" strike="noStrike" baseline="0" dirty="0" smtClean="0">
                <a:solidFill>
                  <a:srgbClr val="000000"/>
                </a:solidFill>
                <a:latin typeface="Cambria"/>
              </a:rPr>
              <a:t>Anh ấy đang viết một lá thư chấp nhận cho nhà tuyển dụng với hy vọng sẽ có được vị trí yêu thích trong công ty.</a:t>
            </a:r>
          </a:p>
          <a:p>
            <a:pPr lvl="0"/>
            <a:endParaRPr lang="en-US" sz="2400" b="1" i="1" u="none" strike="noStrike" baseline="0" dirty="0" smtClean="0">
              <a:solidFill>
                <a:srgbClr val="000000"/>
              </a:solidFill>
              <a:latin typeface="Times New Roman"/>
            </a:endParaRPr>
          </a:p>
          <a:p>
            <a:endParaRPr lang="en-US" sz="2400" dirty="0"/>
          </a:p>
        </p:txBody>
      </p:sp>
      <p:sp>
        <p:nvSpPr>
          <p:cNvPr id="5" name="Oval 4"/>
          <p:cNvSpPr/>
          <p:nvPr/>
        </p:nvSpPr>
        <p:spPr>
          <a:xfrm>
            <a:off x="3276600" y="1524000"/>
            <a:ext cx="228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7572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686800" cy="1143000"/>
          </a:xfrm>
        </p:spPr>
        <p:txBody>
          <a:bodyPr>
            <a:noAutofit/>
          </a:bodyPr>
          <a:lstStyle/>
          <a:p>
            <a:pPr algn="l"/>
            <a:r>
              <a:rPr lang="en-US" sz="2400" b="1" i="0" u="none" strike="noStrike" baseline="0" dirty="0" smtClean="0">
                <a:latin typeface="Times New Roman"/>
              </a:rPr>
              <a:t>Question 26: </a:t>
            </a:r>
            <a:r>
              <a:rPr lang="en-US" sz="2400" b="1" i="1" u="none" strike="noStrike" baseline="0" dirty="0" smtClean="0">
                <a:latin typeface="Times New Roman"/>
              </a:rPr>
              <a:t>The book was interesting. I’ve read it three times</a:t>
            </a:r>
            <a:r>
              <a:rPr lang="en-US" sz="2400" b="1" i="0" u="none" strike="noStrike" baseline="0" dirty="0" smtClean="0">
                <a:latin typeface="Times New Roman"/>
              </a:rPr>
              <a:t>.</a:t>
            </a:r>
            <a:br>
              <a:rPr lang="en-US" sz="2400" b="1" i="0" u="none" strike="noStrike" baseline="0" dirty="0" smtClean="0">
                <a:latin typeface="Times New Roman"/>
              </a:rPr>
            </a:br>
            <a:r>
              <a:rPr lang="vi-VN" sz="2400" b="1" dirty="0"/>
              <a:t>A. Such was the interesting book that I have read it three times.</a:t>
            </a:r>
            <a:r>
              <a:rPr lang="en-US" sz="2400" b="1" dirty="0"/>
              <a:t/>
            </a:r>
            <a:br>
              <a:rPr lang="en-US" sz="2400" b="1" dirty="0"/>
            </a:br>
            <a:r>
              <a:rPr lang="vi-VN" sz="2400" b="1" dirty="0"/>
              <a:t>B. So interesting was the book that I have no time to read it.</a:t>
            </a:r>
            <a:r>
              <a:rPr lang="en-US" sz="2400" b="1" dirty="0"/>
              <a:t/>
            </a:r>
            <a:br>
              <a:rPr lang="en-US" sz="2400" b="1" dirty="0"/>
            </a:br>
            <a:r>
              <a:rPr lang="vi-VN" sz="2400" b="1" dirty="0"/>
              <a:t>C. Only if it is an interesting book have I read it three times.</a:t>
            </a:r>
            <a:r>
              <a:rPr lang="en-US" sz="2400" b="1" dirty="0"/>
              <a:t/>
            </a:r>
            <a:br>
              <a:rPr lang="en-US" sz="2400" b="1" dirty="0"/>
            </a:br>
            <a:r>
              <a:rPr lang="vi-VN" sz="2400" b="1" dirty="0"/>
              <a:t>D. Should the book be interesting, I have read it three times.</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333777" y="2209800"/>
            <a:ext cx="8610600" cy="5016758"/>
          </a:xfrm>
          <a:prstGeom prst="rect">
            <a:avLst/>
          </a:prstGeom>
          <a:noFill/>
        </p:spPr>
        <p:txBody>
          <a:bodyPr wrap="square" rtlCol="0">
            <a:spAutoFit/>
          </a:bodyPr>
          <a:lstStyle/>
          <a:p>
            <a:r>
              <a:rPr lang="vi-VN" sz="2000" b="1" dirty="0"/>
              <a:t>26 (VDC)</a:t>
            </a:r>
            <a:endParaRPr lang="en-US" sz="2000" dirty="0"/>
          </a:p>
          <a:p>
            <a:r>
              <a:rPr lang="vi-VN" sz="2000" b="1" dirty="0"/>
              <a:t>Kiến thức: </a:t>
            </a:r>
            <a:r>
              <a:rPr lang="vi-VN" sz="2000" dirty="0"/>
              <a:t>Đảo ngữ</a:t>
            </a:r>
            <a:endParaRPr lang="en-US" sz="2000" dirty="0"/>
          </a:p>
          <a:p>
            <a:r>
              <a:rPr lang="vi-VN" sz="2000" b="1" dirty="0"/>
              <a:t>Giải thích:</a:t>
            </a:r>
            <a:endParaRPr lang="en-US" sz="2000" dirty="0"/>
          </a:p>
          <a:p>
            <a:r>
              <a:rPr lang="vi-VN" sz="2000" dirty="0"/>
              <a:t>Đảo ngữ với “such … that …”: Such + be + cụm danh từ + that + S + V </a:t>
            </a:r>
            <a:endParaRPr lang="en-US" sz="2000" dirty="0"/>
          </a:p>
          <a:p>
            <a:r>
              <a:rPr lang="vi-VN" sz="2000" dirty="0"/>
              <a:t>Đảo ngữ với “so … that …”: So + adj + be + S1 + that + S2 + V2</a:t>
            </a:r>
            <a:endParaRPr lang="en-US" sz="2000" dirty="0"/>
          </a:p>
          <a:p>
            <a:r>
              <a:rPr lang="vi-VN" sz="2000" dirty="0"/>
              <a:t>Đảo ngữ với “only if”: Only if + S1 + V1 + trợ động từ + S2 + V2</a:t>
            </a:r>
            <a:endParaRPr lang="en-US" sz="2000" dirty="0"/>
          </a:p>
          <a:p>
            <a:r>
              <a:rPr lang="vi-VN" sz="2000" dirty="0"/>
              <a:t>Đảo ngữ câu điều kiện loại 1: Should + S + V_infinitive, S + will/ can/ may + V_infinitive</a:t>
            </a:r>
            <a:endParaRPr lang="en-US" sz="2000" dirty="0"/>
          </a:p>
          <a:p>
            <a:r>
              <a:rPr lang="vi-VN" sz="2000" b="1" dirty="0"/>
              <a:t>Tạm dịch: </a:t>
            </a:r>
            <a:r>
              <a:rPr lang="vi-VN" sz="2000" dirty="0"/>
              <a:t>Cuốn sách thật thú vị. Tôi đã đọc nó ba lần.</a:t>
            </a:r>
            <a:endParaRPr lang="en-US" sz="2000" dirty="0"/>
          </a:p>
          <a:p>
            <a:r>
              <a:rPr lang="vi-VN" sz="2000" b="1" dirty="0"/>
              <a:t>A. </a:t>
            </a:r>
            <a:r>
              <a:rPr lang="vi-VN" sz="2000" dirty="0"/>
              <a:t>Đó là cuốn sách thú vị đến mức tôi đã đọc nó ba lần.</a:t>
            </a:r>
            <a:endParaRPr lang="en-US" sz="2000" dirty="0"/>
          </a:p>
          <a:p>
            <a:r>
              <a:rPr lang="vi-VN" sz="2000" b="1" dirty="0"/>
              <a:t>B. </a:t>
            </a:r>
            <a:r>
              <a:rPr lang="vi-VN" sz="2000" dirty="0"/>
              <a:t>Cuốn sách thú vị đến mức tôi không có thời gian để đọc nó. =&gt; sai nghĩa</a:t>
            </a:r>
            <a:endParaRPr lang="en-US" sz="2000" dirty="0"/>
          </a:p>
          <a:p>
            <a:r>
              <a:rPr lang="vi-VN" sz="2000" b="1" dirty="0"/>
              <a:t>C. </a:t>
            </a:r>
            <a:r>
              <a:rPr lang="vi-VN" sz="2000" dirty="0"/>
              <a:t>Chỉ khi nó là một cuốn sách thú vị, tôi mới đọc nó ba lần. =&gt; sai nghĩa</a:t>
            </a:r>
            <a:endParaRPr lang="en-US" sz="2000" dirty="0"/>
          </a:p>
          <a:p>
            <a:r>
              <a:rPr lang="vi-VN" sz="2000" b="1" dirty="0"/>
              <a:t>D. </a:t>
            </a:r>
            <a:r>
              <a:rPr lang="vi-VN" sz="2000" dirty="0"/>
              <a:t>sai ngữ pháp, sai nghĩa</a:t>
            </a:r>
            <a:endParaRPr lang="en-US" sz="2000" dirty="0"/>
          </a:p>
          <a:p>
            <a:endParaRPr lang="en-US" sz="2000" dirty="0"/>
          </a:p>
          <a:p>
            <a:endParaRPr lang="en-US" sz="2000" dirty="0"/>
          </a:p>
        </p:txBody>
      </p:sp>
      <p:sp>
        <p:nvSpPr>
          <p:cNvPr id="5" name="Oval 4"/>
          <p:cNvSpPr/>
          <p:nvPr/>
        </p:nvSpPr>
        <p:spPr>
          <a:xfrm>
            <a:off x="533400" y="6858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120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Autofit/>
          </a:bodyPr>
          <a:lstStyle/>
          <a:p>
            <a:pPr algn="l"/>
            <a:r>
              <a:rPr lang="en-US" sz="2400" b="1" i="0" u="none" strike="noStrike" baseline="0" dirty="0" smtClean="0">
                <a:latin typeface="Times New Roman"/>
              </a:rPr>
              <a:t>Question 27: She bought an old TV. She has regrets about it now.</a:t>
            </a:r>
            <a:br>
              <a:rPr lang="en-US" sz="2400" b="1" i="0" u="none" strike="noStrike" baseline="0" dirty="0" smtClean="0">
                <a:latin typeface="Times New Roman"/>
              </a:rPr>
            </a:br>
            <a:r>
              <a:rPr lang="vi-VN" sz="2400" b="1" dirty="0"/>
              <a:t>A. Provided she bought an old TV. She wouldn’t have regrets.</a:t>
            </a:r>
            <a:r>
              <a:rPr lang="en-US" sz="2400" b="1" dirty="0"/>
              <a:t/>
            </a:r>
            <a:br>
              <a:rPr lang="en-US" sz="2400" b="1" dirty="0"/>
            </a:br>
            <a:r>
              <a:rPr lang="vi-VN" sz="2400" b="1" dirty="0"/>
              <a:t>B. If she hadn’t bought an old TV. She would have regrets.</a:t>
            </a:r>
            <a:r>
              <a:rPr lang="en-US" sz="2400" b="1" dirty="0"/>
              <a:t/>
            </a:r>
            <a:br>
              <a:rPr lang="en-US" sz="2400" b="1" dirty="0"/>
            </a:br>
            <a:r>
              <a:rPr lang="vi-VN" sz="2400" b="1" dirty="0"/>
              <a:t>C. If only she had bought an old TV</a:t>
            </a:r>
            <a:r>
              <a:rPr lang="en-US" sz="2400" b="1" dirty="0"/>
              <a:t/>
            </a:r>
            <a:br>
              <a:rPr lang="en-US" sz="2400" b="1" dirty="0"/>
            </a:br>
            <a:r>
              <a:rPr lang="vi-VN" sz="2400" b="1" dirty="0"/>
              <a:t>D. She wishes she hadn’t bought an old TV.</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98738" y="2438400"/>
            <a:ext cx="8915400" cy="5016758"/>
          </a:xfrm>
          <a:prstGeom prst="rect">
            <a:avLst/>
          </a:prstGeom>
          <a:noFill/>
        </p:spPr>
        <p:txBody>
          <a:bodyPr wrap="square" rtlCol="0">
            <a:spAutoFit/>
          </a:bodyPr>
          <a:lstStyle/>
          <a:p>
            <a:r>
              <a:rPr lang="vi-VN" sz="2000" b="1" dirty="0"/>
              <a:t>Kiến thức: </a:t>
            </a:r>
            <a:r>
              <a:rPr lang="vi-VN" sz="2000" dirty="0"/>
              <a:t>Câu ước</a:t>
            </a:r>
            <a:endParaRPr lang="en-US" sz="2000" dirty="0"/>
          </a:p>
          <a:p>
            <a:r>
              <a:rPr lang="vi-VN" sz="2000" b="1" dirty="0"/>
              <a:t>Giải thích:</a:t>
            </a:r>
            <a:endParaRPr lang="en-US" sz="2000" dirty="0"/>
          </a:p>
          <a:p>
            <a:r>
              <a:rPr lang="vi-VN" sz="2000" dirty="0"/>
              <a:t>Provided that + S + V_(s/es), S + will/ can/ may + V_infinitive: Miễn là</a:t>
            </a:r>
            <a:endParaRPr lang="en-US" sz="2000" dirty="0"/>
          </a:p>
          <a:p>
            <a:r>
              <a:rPr lang="vi-VN" sz="2000" dirty="0"/>
              <a:t>Câu điều kiện hỗn hợp 3 và 2: If + S + had + P2, S + would/ could/ might + V_infinitive </a:t>
            </a:r>
            <a:endParaRPr lang="en-US" sz="2000" dirty="0"/>
          </a:p>
          <a:p>
            <a:r>
              <a:rPr lang="vi-VN" sz="2000" dirty="0"/>
              <a:t>Diễn tả 1 điều kiện trái với quá khứ, dẫn đến 1 kết quả trái với hiện tại</a:t>
            </a:r>
            <a:endParaRPr lang="en-US" sz="2000" dirty="0"/>
          </a:p>
          <a:p>
            <a:r>
              <a:rPr lang="vi-VN" sz="2000" dirty="0"/>
              <a:t>Cấu trúc: If only + S + had + P2: Giá mà ai đó đã làm gì trong quá khứ (nhưng đã không làm) </a:t>
            </a:r>
            <a:endParaRPr lang="en-US" sz="2000" dirty="0"/>
          </a:p>
          <a:p>
            <a:r>
              <a:rPr lang="vi-VN" sz="2000" dirty="0"/>
              <a:t>Câu ước trái với quá khứ: S + wish(es) + S + had + P2</a:t>
            </a:r>
            <a:endParaRPr lang="en-US" sz="2000" dirty="0"/>
          </a:p>
          <a:p>
            <a:r>
              <a:rPr lang="vi-VN" sz="2000" b="1" dirty="0"/>
              <a:t>Tạm dịch: </a:t>
            </a:r>
            <a:r>
              <a:rPr lang="vi-VN" sz="2000" dirty="0"/>
              <a:t>Cô ấy đã mua một chiếc TV cũ. Cô ấy hối hận về điều đó bây giờ.</a:t>
            </a:r>
            <a:endParaRPr lang="en-US" sz="2000" dirty="0"/>
          </a:p>
          <a:p>
            <a:r>
              <a:rPr lang="vi-VN" sz="2000" b="1" dirty="0"/>
              <a:t>A. </a:t>
            </a:r>
            <a:r>
              <a:rPr lang="vi-VN" sz="2000" dirty="0"/>
              <a:t>sai ngữ pháp: “provided” dùng cho câu điều kiện loại 1</a:t>
            </a:r>
            <a:endParaRPr lang="en-US" sz="2000" dirty="0"/>
          </a:p>
          <a:p>
            <a:r>
              <a:rPr lang="vi-VN" sz="2000" b="1" dirty="0"/>
              <a:t>B. </a:t>
            </a:r>
            <a:r>
              <a:rPr lang="vi-VN" sz="2000" dirty="0"/>
              <a:t>Nếu cô ấy không mua một chiếc TV cũ, cô ấy sẽ hối tiếc. =&gt; sai nghĩa</a:t>
            </a:r>
            <a:endParaRPr lang="en-US" sz="2000" dirty="0"/>
          </a:p>
          <a:p>
            <a:r>
              <a:rPr lang="vi-VN" sz="2000" b="1" dirty="0"/>
              <a:t>C. </a:t>
            </a:r>
            <a:r>
              <a:rPr lang="vi-VN" sz="2000" dirty="0"/>
              <a:t>Giá mà cô ấy đã mua một chiếc TV cũ. =&gt; sai nghĩa</a:t>
            </a:r>
            <a:endParaRPr lang="en-US" sz="2000" dirty="0"/>
          </a:p>
          <a:p>
            <a:r>
              <a:rPr lang="vi-VN" sz="2000" b="1" dirty="0"/>
              <a:t>D. </a:t>
            </a:r>
            <a:r>
              <a:rPr lang="vi-VN" sz="2000" dirty="0"/>
              <a:t>Cô ấy ước cô ấy đã không mua một chiếc TV cũ.</a:t>
            </a:r>
            <a:endParaRPr lang="en-US" sz="2000" dirty="0"/>
          </a:p>
          <a:p>
            <a:endParaRPr lang="en-US" sz="2000" dirty="0"/>
          </a:p>
          <a:p>
            <a:endParaRPr lang="en-US" sz="2000" dirty="0"/>
          </a:p>
        </p:txBody>
      </p:sp>
      <p:sp>
        <p:nvSpPr>
          <p:cNvPr id="5" name="Oval 4"/>
          <p:cNvSpPr/>
          <p:nvPr/>
        </p:nvSpPr>
        <p:spPr>
          <a:xfrm>
            <a:off x="533400" y="19812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297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81000"/>
            <a:ext cx="8458200" cy="1015663"/>
          </a:xfrm>
          <a:prstGeom prst="rect">
            <a:avLst/>
          </a:prstGeom>
          <a:noFill/>
        </p:spPr>
        <p:txBody>
          <a:bodyPr wrap="square" rtlCol="0">
            <a:spAutoFit/>
          </a:bodyPr>
          <a:lstStyle/>
          <a:p>
            <a:r>
              <a:rPr lang="vi-VN" sz="2000" b="1" dirty="0"/>
              <a:t>Question 28: Last night, she </a:t>
            </a:r>
            <a:r>
              <a:rPr lang="vi-VN" sz="2000" b="1" u="sng" dirty="0"/>
              <a:t>stays</a:t>
            </a:r>
            <a:r>
              <a:rPr lang="vi-VN" sz="2000" b="1" dirty="0"/>
              <a:t> up </a:t>
            </a:r>
            <a:r>
              <a:rPr lang="vi-VN" sz="2000" b="1" u="sng" dirty="0"/>
              <a:t>so</a:t>
            </a:r>
            <a:r>
              <a:rPr lang="vi-VN" sz="2000" b="1" dirty="0"/>
              <a:t> late </a:t>
            </a:r>
            <a:r>
              <a:rPr lang="vi-VN" sz="2000" b="1" u="sng" dirty="0"/>
              <a:t>to study</a:t>
            </a:r>
            <a:r>
              <a:rPr lang="vi-VN" sz="2000" b="1" dirty="0"/>
              <a:t> for </a:t>
            </a:r>
            <a:r>
              <a:rPr lang="vi-VN" sz="2000" b="1" u="sng" dirty="0"/>
              <a:t>her</a:t>
            </a:r>
            <a:r>
              <a:rPr lang="vi-VN" sz="2000" b="1" dirty="0"/>
              <a:t> exams.</a:t>
            </a:r>
            <a:endParaRPr lang="en-US" sz="2000" b="1" dirty="0"/>
          </a:p>
          <a:p>
            <a:r>
              <a:rPr lang="vi-VN" sz="2000" b="1" dirty="0"/>
              <a:t>				  A	  B	      C	         D</a:t>
            </a:r>
            <a:endParaRPr lang="en-US" sz="2000" b="1" dirty="0"/>
          </a:p>
          <a:p>
            <a:endParaRPr lang="en-US" sz="2000" dirty="0"/>
          </a:p>
        </p:txBody>
      </p:sp>
      <p:sp>
        <p:nvSpPr>
          <p:cNvPr id="6" name="TextBox 5"/>
          <p:cNvSpPr txBox="1"/>
          <p:nvPr/>
        </p:nvSpPr>
        <p:spPr>
          <a:xfrm>
            <a:off x="76200" y="1143000"/>
            <a:ext cx="8763000" cy="5262979"/>
          </a:xfrm>
          <a:prstGeom prst="rect">
            <a:avLst/>
          </a:prstGeom>
          <a:noFill/>
        </p:spPr>
        <p:txBody>
          <a:bodyPr wrap="square" rtlCol="0">
            <a:spAutoFit/>
          </a:bodyPr>
          <a:lstStyle/>
          <a:p>
            <a:pPr lvl="0"/>
            <a:r>
              <a:rPr lang="en-US" sz="2800" b="1" i="1" u="none" strike="noStrike" baseline="0" dirty="0" smtClean="0">
                <a:latin typeface="Times New Roman"/>
              </a:rPr>
              <a:t>28(NB)</a:t>
            </a:r>
          </a:p>
          <a:p>
            <a:pPr lvl="0"/>
            <a:r>
              <a:rPr lang="vi-VN" sz="2800" b="1" i="1" u="none" strike="noStrike" baseline="0" dirty="0" smtClean="0">
                <a:solidFill>
                  <a:srgbClr val="000000"/>
                </a:solidFill>
                <a:latin typeface="Times New Roman"/>
              </a:rPr>
              <a:t>Kiến thức: Thì quá khứ </a:t>
            </a:r>
            <a:r>
              <a:rPr lang="vi-VN" sz="2800" b="1" i="1" u="none" strike="noStrike" baseline="0" dirty="0" smtClean="0">
                <a:solidFill>
                  <a:srgbClr val="000000"/>
                </a:solidFill>
                <a:latin typeface="Cambria"/>
              </a:rPr>
              <a:t>đơn</a:t>
            </a:r>
          </a:p>
          <a:p>
            <a:pPr lvl="0"/>
            <a:r>
              <a:rPr lang="en-US" sz="2800" b="1" i="1" u="none" strike="noStrike" baseline="0" dirty="0" err="1" smtClean="0">
                <a:solidFill>
                  <a:srgbClr val="000000"/>
                </a:solidFill>
                <a:latin typeface="Times New Roman"/>
              </a:rPr>
              <a:t>Giải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thích</a:t>
            </a:r>
            <a:r>
              <a:rPr lang="en-US" sz="2800" b="1" i="1" u="none" strike="noStrike" baseline="0" dirty="0" smtClean="0">
                <a:solidFill>
                  <a:srgbClr val="000000"/>
                </a:solidFill>
                <a:latin typeface="Times New Roman"/>
              </a:rPr>
              <a:t>:</a:t>
            </a:r>
          </a:p>
          <a:p>
            <a:pPr lvl="0"/>
            <a:r>
              <a:rPr lang="vi-VN" sz="2800" b="1" i="1" u="none" strike="noStrike" baseline="0" dirty="0" smtClean="0">
                <a:solidFill>
                  <a:srgbClr val="000000"/>
                </a:solidFill>
                <a:latin typeface="Times New Roman"/>
              </a:rPr>
              <a:t>Dấu hiệu: “Last night” – tối hôm qua =&gt; chia thì quá khứ </a:t>
            </a:r>
            <a:r>
              <a:rPr lang="vi-VN" sz="2800" b="1" i="1" u="none" strike="noStrike" baseline="0" dirty="0" smtClean="0">
                <a:solidFill>
                  <a:srgbClr val="000000"/>
                </a:solidFill>
                <a:latin typeface="Cambria"/>
              </a:rPr>
              <a:t>đơn </a:t>
            </a:r>
          </a:p>
          <a:p>
            <a:pPr lvl="0"/>
            <a:r>
              <a:rPr lang="vi-VN" sz="2800" b="1" i="1" u="none" strike="noStrike" baseline="0" dirty="0" smtClean="0">
                <a:solidFill>
                  <a:srgbClr val="000000"/>
                </a:solidFill>
                <a:latin typeface="Times New Roman"/>
              </a:rPr>
              <a:t>Thì quá khứ </a:t>
            </a:r>
            <a:r>
              <a:rPr lang="vi-VN" sz="2800" b="1" i="1" u="none" strike="noStrike" baseline="0" dirty="0" smtClean="0">
                <a:solidFill>
                  <a:srgbClr val="000000"/>
                </a:solidFill>
                <a:latin typeface="Cambria"/>
              </a:rPr>
              <a:t>đơn: S + V_ed/ cột 2</a:t>
            </a:r>
          </a:p>
          <a:p>
            <a:pPr lvl="0"/>
            <a:r>
              <a:rPr lang="vi-VN" sz="2800" b="1" i="1" u="none" strike="noStrike" baseline="0" dirty="0" smtClean="0">
                <a:solidFill>
                  <a:srgbClr val="000000"/>
                </a:solidFill>
                <a:latin typeface="Cambria"/>
              </a:rPr>
              <a:t>Diễn tả một hành động đ</a:t>
            </a:r>
            <a:r>
              <a:rPr lang="vi-VN" sz="2800" b="1" i="1" u="none" strike="noStrike" baseline="0" dirty="0" smtClean="0">
                <a:solidFill>
                  <a:srgbClr val="000000"/>
                </a:solidFill>
                <a:latin typeface="Times New Roman"/>
              </a:rPr>
              <a:t>ã xảy trong quá khứ có thờ</a:t>
            </a:r>
            <a:r>
              <a:rPr lang="vi-VN" sz="2800" b="1" i="1" u="none" strike="noStrike" baseline="0" dirty="0" smtClean="0">
                <a:solidFill>
                  <a:srgbClr val="000000"/>
                </a:solidFill>
                <a:latin typeface="Cambria"/>
              </a:rPr>
              <a:t>i điểm xác định </a:t>
            </a:r>
          </a:p>
          <a:p>
            <a:pPr lvl="0"/>
            <a:r>
              <a:rPr lang="en-US" sz="2800" b="1" i="1" u="none" strike="noStrike" baseline="0" dirty="0" err="1" smtClean="0">
                <a:solidFill>
                  <a:srgbClr val="000000"/>
                </a:solidFill>
                <a:latin typeface="Times New Roman"/>
              </a:rPr>
              <a:t>Sửa</a:t>
            </a:r>
            <a:r>
              <a:rPr lang="en-US" sz="2800" b="1" i="1" u="none" strike="noStrike" baseline="0" dirty="0" smtClean="0">
                <a:solidFill>
                  <a:srgbClr val="000000"/>
                </a:solidFill>
                <a:latin typeface="Times New Roman"/>
              </a:rPr>
              <a:t>: stays =&gt; stayed</a:t>
            </a:r>
          </a:p>
          <a:p>
            <a:pPr lvl="0"/>
            <a:r>
              <a:rPr lang="vi-VN" sz="2800" b="1" i="1" u="none" strike="noStrike" baseline="0" dirty="0" smtClean="0">
                <a:solidFill>
                  <a:srgbClr val="000000"/>
                </a:solidFill>
                <a:latin typeface="Times New Roman"/>
              </a:rPr>
              <a:t>Tạm dịch: </a:t>
            </a:r>
            <a:r>
              <a:rPr lang="vi-VN" sz="2800" b="1" i="1" u="none" strike="noStrike" baseline="0" dirty="0" smtClean="0">
                <a:solidFill>
                  <a:srgbClr val="000000"/>
                </a:solidFill>
                <a:latin typeface="Cambria"/>
              </a:rPr>
              <a:t>Đêm qua, cô ấy thức rất khuya để học bài cho kỳ thi.</a:t>
            </a:r>
          </a:p>
          <a:p>
            <a:endParaRPr lang="en-US" sz="2800" dirty="0"/>
          </a:p>
        </p:txBody>
      </p:sp>
      <p:sp>
        <p:nvSpPr>
          <p:cNvPr id="7" name="Oval 6"/>
          <p:cNvSpPr/>
          <p:nvPr/>
        </p:nvSpPr>
        <p:spPr>
          <a:xfrm>
            <a:off x="4191000" y="762000"/>
            <a:ext cx="2667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295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1" i="0" u="none" strike="noStrike" baseline="0" smtClean="0">
                <a:latin typeface="Times New Roman"/>
              </a:rPr>
              <a:t>Question 29: She is a </a:t>
            </a:r>
            <a:r>
              <a:rPr lang="en-US" b="1" i="0" u="sng" strike="noStrike" baseline="0" smtClean="0">
                <a:latin typeface="Times New Roman"/>
              </a:rPr>
              <a:t>confidential</a:t>
            </a:r>
            <a:r>
              <a:rPr lang="en-US" b="1" i="0" u="none" strike="noStrike" baseline="0" smtClean="0">
                <a:latin typeface="Times New Roman"/>
              </a:rPr>
              <a:t> and </a:t>
            </a:r>
            <a:r>
              <a:rPr lang="en-US" b="1" i="0" u="sng" strike="noStrike" baseline="0" smtClean="0">
                <a:latin typeface="Times New Roman"/>
              </a:rPr>
              <a:t>practiced</a:t>
            </a:r>
            <a:r>
              <a:rPr lang="en-US" b="1" i="0" u="none" strike="noStrike" baseline="0" smtClean="0">
                <a:latin typeface="Times New Roman"/>
              </a:rPr>
              <a:t> speaker who always </a:t>
            </a:r>
            <a:r>
              <a:rPr lang="en-US" b="1" i="0" u="sng" strike="noStrike" baseline="0" smtClean="0">
                <a:latin typeface="Times New Roman"/>
              </a:rPr>
              <a:t>impresses</a:t>
            </a:r>
            <a:r>
              <a:rPr lang="en-US" b="1" i="0" u="none" strike="noStrike" baseline="0" smtClean="0">
                <a:latin typeface="Times New Roman"/>
              </a:rPr>
              <a:t> her </a:t>
            </a:r>
            <a:r>
              <a:rPr lang="en-US" b="1" i="0" u="sng" strike="noStrike" baseline="0" smtClean="0">
                <a:latin typeface="Times New Roman"/>
              </a:rPr>
              <a:t>audience</a:t>
            </a:r>
            <a:r>
              <a:rPr lang="en-US" b="1" i="0" u="none" strike="noStrike" baseline="0" smtClean="0">
                <a:latin typeface="Times New Roman"/>
              </a:rPr>
              <a:t>.</a:t>
            </a:r>
          </a:p>
        </p:txBody>
      </p:sp>
      <p:sp>
        <p:nvSpPr>
          <p:cNvPr id="5" name="TextBox 4"/>
          <p:cNvSpPr txBox="1"/>
          <p:nvPr/>
        </p:nvSpPr>
        <p:spPr>
          <a:xfrm>
            <a:off x="533400" y="2286000"/>
            <a:ext cx="8229600" cy="4401205"/>
          </a:xfrm>
          <a:prstGeom prst="rect">
            <a:avLst/>
          </a:prstGeom>
          <a:noFill/>
        </p:spPr>
        <p:txBody>
          <a:bodyPr wrap="square" rtlCol="0">
            <a:spAutoFit/>
          </a:bodyPr>
          <a:lstStyle/>
          <a:p>
            <a:r>
              <a:rPr lang="vi-VN" sz="2800" b="1" dirty="0"/>
              <a:t>Kiến thức: </a:t>
            </a:r>
            <a:r>
              <a:rPr lang="vi-VN" sz="2800" dirty="0"/>
              <a:t>Từ vựng</a:t>
            </a:r>
            <a:endParaRPr lang="en-US" sz="2800" dirty="0"/>
          </a:p>
          <a:p>
            <a:r>
              <a:rPr lang="vi-VN" sz="2800" b="1" dirty="0"/>
              <a:t>Giải thích:</a:t>
            </a:r>
            <a:endParaRPr lang="en-US" sz="2800" dirty="0"/>
          </a:p>
          <a:p>
            <a:r>
              <a:rPr lang="vi-VN" sz="2800" dirty="0"/>
              <a:t>confidential (adj): bí mật, thân tín	confident (adj): tự tin </a:t>
            </a:r>
            <a:endParaRPr lang="en-US" sz="2800" dirty="0"/>
          </a:p>
          <a:p>
            <a:r>
              <a:rPr lang="vi-VN" sz="2800" dirty="0"/>
              <a:t>Sửa: confidential =&gt; confident</a:t>
            </a:r>
            <a:endParaRPr lang="en-US" sz="2800" dirty="0"/>
          </a:p>
          <a:p>
            <a:r>
              <a:rPr lang="vi-VN" sz="2800" b="1" dirty="0"/>
              <a:t>Tạm dịch: </a:t>
            </a:r>
            <a:r>
              <a:rPr lang="vi-VN" sz="2800" dirty="0"/>
              <a:t>Cô ấy là một diễn giả tự tin và có kinh nghiệm, người luôn gây ấn tượng với khán giả của mình.</a:t>
            </a:r>
            <a:endParaRPr lang="en-US" sz="2800" dirty="0"/>
          </a:p>
          <a:p>
            <a:r>
              <a:rPr lang="vi-VN" sz="2800" b="1" dirty="0"/>
              <a:t>Chọn A. </a:t>
            </a:r>
            <a:endParaRPr lang="en-US" sz="2800" dirty="0"/>
          </a:p>
          <a:p>
            <a:endParaRPr lang="en-US" sz="2800" dirty="0"/>
          </a:p>
        </p:txBody>
      </p:sp>
    </p:spTree>
    <p:extLst>
      <p:ext uri="{BB962C8B-B14F-4D97-AF65-F5344CB8AC3E}">
        <p14:creationId xmlns:p14="http://schemas.microsoft.com/office/powerpoint/2010/main" val="168320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1143000"/>
          </a:xfrm>
        </p:spPr>
        <p:txBody>
          <a:bodyPr>
            <a:noAutofit/>
          </a:bodyPr>
          <a:lstStyle/>
          <a:p>
            <a:pPr algn="l"/>
            <a:r>
              <a:rPr lang="en-US" sz="2800" b="1" i="0" u="none" strike="noStrike" baseline="0" dirty="0" smtClean="0">
                <a:latin typeface="Times New Roman"/>
              </a:rPr>
              <a:t>Question 3: The letters he would write were full of doom and _______. We still do not know what made him so depressed.</a:t>
            </a:r>
            <a:br>
              <a:rPr lang="en-US" sz="2800" b="1" i="0" u="none" strike="noStrike" baseline="0" dirty="0" smtClean="0">
                <a:latin typeface="Times New Roman"/>
              </a:rPr>
            </a:br>
            <a:r>
              <a:rPr lang="en-US" sz="2800" b="1" i="0" u="none" strike="noStrike" baseline="0" dirty="0" smtClean="0">
                <a:latin typeface="Times New Roman"/>
              </a:rPr>
              <a:t>A. drib	</a:t>
            </a:r>
            <a:r>
              <a:rPr lang="en-US" sz="2800" b="1" dirty="0">
                <a:latin typeface="Times New Roman" pitchFamily="18" charset="0"/>
                <a:cs typeface="Times New Roman" pitchFamily="18" charset="0"/>
              </a:rPr>
              <a:t>B. gloom	C. duck	D. Tuck</a:t>
            </a:r>
          </a:p>
        </p:txBody>
      </p:sp>
      <p:sp>
        <p:nvSpPr>
          <p:cNvPr id="4" name="TextBox 3"/>
          <p:cNvSpPr txBox="1"/>
          <p:nvPr/>
        </p:nvSpPr>
        <p:spPr>
          <a:xfrm>
            <a:off x="152400" y="1905000"/>
            <a:ext cx="8839200" cy="4832092"/>
          </a:xfrm>
          <a:prstGeom prst="rect">
            <a:avLst/>
          </a:prstGeom>
          <a:noFill/>
        </p:spPr>
        <p:txBody>
          <a:bodyPr wrap="square" rtlCol="0">
            <a:spAutoFit/>
          </a:bodyPr>
          <a:lstStyle/>
          <a:p>
            <a:pPr lvl="0"/>
            <a:r>
              <a:rPr lang="en-US" sz="2800" b="1" i="1" u="none" strike="noStrike" baseline="0" dirty="0" smtClean="0">
                <a:latin typeface="Times New Roman" pitchFamily="18" charset="0"/>
                <a:cs typeface="Times New Roman" pitchFamily="18" charset="0"/>
              </a:rPr>
              <a:t>3 (VDC)</a:t>
            </a:r>
          </a:p>
          <a:p>
            <a:pPr lvl="0"/>
            <a:r>
              <a:rPr lang="en-US" sz="2800" b="1" i="1" u="none" strike="noStrike" baseline="0" dirty="0" err="1" smtClean="0">
                <a:solidFill>
                  <a:srgbClr val="000000"/>
                </a:solidFill>
                <a:latin typeface="Times New Roman" pitchFamily="18" charset="0"/>
                <a:cs typeface="Times New Roman" pitchFamily="18" charset="0"/>
              </a:rPr>
              <a:t>Kiến</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thức</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Thành</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ngữ</a:t>
            </a:r>
            <a:endParaRPr lang="en-US" sz="2800" b="1" i="1" u="none" strike="noStrike" baseline="0" dirty="0" smtClean="0">
              <a:solidFill>
                <a:srgbClr val="000000"/>
              </a:solidFill>
              <a:latin typeface="Times New Roman" pitchFamily="18" charset="0"/>
              <a:cs typeface="Times New Roman" pitchFamily="18" charset="0"/>
            </a:endParaRPr>
          </a:p>
          <a:p>
            <a:pPr lvl="0"/>
            <a:r>
              <a:rPr lang="en-US" sz="2800" b="1" i="1" u="none" strike="noStrike" baseline="0" dirty="0" err="1" smtClean="0">
                <a:solidFill>
                  <a:srgbClr val="000000"/>
                </a:solidFill>
                <a:latin typeface="Times New Roman" pitchFamily="18" charset="0"/>
                <a:cs typeface="Times New Roman" pitchFamily="18" charset="0"/>
              </a:rPr>
              <a:t>Giải</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thích</a:t>
            </a:r>
            <a:r>
              <a:rPr lang="en-US" sz="2800" b="1" i="1" u="none" strike="noStrike" baseline="0" dirty="0" smtClean="0">
                <a:solidFill>
                  <a:srgbClr val="000000"/>
                </a:solidFill>
                <a:latin typeface="Times New Roman" pitchFamily="18" charset="0"/>
                <a:cs typeface="Times New Roman" pitchFamily="18" charset="0"/>
              </a:rPr>
              <a:t>:</a:t>
            </a:r>
          </a:p>
          <a:p>
            <a:pPr lvl="0"/>
            <a:r>
              <a:rPr lang="en-US" sz="2800" b="1" i="1" u="none" strike="noStrike" baseline="0" dirty="0" smtClean="0">
                <a:solidFill>
                  <a:srgbClr val="000000"/>
                </a:solidFill>
                <a:latin typeface="Times New Roman" pitchFamily="18" charset="0"/>
                <a:cs typeface="Times New Roman" pitchFamily="18" charset="0"/>
              </a:rPr>
              <a:t>A. drib (</a:t>
            </a:r>
            <a:r>
              <a:rPr lang="en-US" sz="2800" b="1" i="1" u="none" strike="noStrike" baseline="0" dirty="0" err="1" smtClean="0">
                <a:solidFill>
                  <a:srgbClr val="000000"/>
                </a:solidFill>
                <a:latin typeface="Times New Roman" pitchFamily="18" charset="0"/>
                <a:cs typeface="Times New Roman" pitchFamily="18" charset="0"/>
              </a:rPr>
              <a:t>không</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tồn</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tại</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từ</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này</a:t>
            </a:r>
            <a:r>
              <a:rPr lang="en-US" sz="2800" b="1" i="1" u="none" strike="noStrike" baseline="0" dirty="0" smtClean="0">
                <a:solidFill>
                  <a:srgbClr val="000000"/>
                </a:solidFill>
                <a:latin typeface="Times New Roman" pitchFamily="18" charset="0"/>
                <a:cs typeface="Times New Roman" pitchFamily="18" charset="0"/>
              </a:rPr>
              <a:t>)	B. gloom (n): u </a:t>
            </a:r>
            <a:r>
              <a:rPr lang="en-US" sz="2800" b="1" i="1" u="none" strike="noStrike" baseline="0" dirty="0" err="1" smtClean="0">
                <a:solidFill>
                  <a:srgbClr val="000000"/>
                </a:solidFill>
                <a:latin typeface="Times New Roman" pitchFamily="18" charset="0"/>
                <a:cs typeface="Times New Roman" pitchFamily="18" charset="0"/>
              </a:rPr>
              <a:t>ám</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buồn</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bã</a:t>
            </a:r>
            <a:endParaRPr lang="en-US" sz="2800" b="1" i="1" u="none" strike="noStrike" baseline="0" dirty="0" smtClean="0">
              <a:solidFill>
                <a:srgbClr val="000000"/>
              </a:solidFill>
              <a:latin typeface="Times New Roman" pitchFamily="18" charset="0"/>
              <a:cs typeface="Times New Roman" pitchFamily="18" charset="0"/>
            </a:endParaRPr>
          </a:p>
          <a:p>
            <a:pPr lvl="0"/>
            <a:r>
              <a:rPr lang="en-US" sz="2800" b="1" i="1" u="none" strike="noStrike" baseline="0" dirty="0" smtClean="0">
                <a:solidFill>
                  <a:srgbClr val="000000"/>
                </a:solidFill>
                <a:latin typeface="Times New Roman" pitchFamily="18" charset="0"/>
                <a:cs typeface="Times New Roman" pitchFamily="18" charset="0"/>
              </a:rPr>
              <a:t>C. duck (n): con </a:t>
            </a:r>
            <a:r>
              <a:rPr lang="en-US" sz="2800" b="1" i="1" u="none" strike="noStrike" baseline="0" dirty="0" err="1" smtClean="0">
                <a:solidFill>
                  <a:srgbClr val="000000"/>
                </a:solidFill>
                <a:latin typeface="Times New Roman" pitchFamily="18" charset="0"/>
                <a:cs typeface="Times New Roman" pitchFamily="18" charset="0"/>
              </a:rPr>
              <a:t>vịt</a:t>
            </a:r>
            <a:r>
              <a:rPr lang="en-US" sz="2800" b="1" i="1" u="none" strike="noStrike" baseline="0" dirty="0" smtClean="0">
                <a:solidFill>
                  <a:srgbClr val="000000"/>
                </a:solidFill>
                <a:latin typeface="Times New Roman" pitchFamily="18" charset="0"/>
                <a:cs typeface="Times New Roman" pitchFamily="18" charset="0"/>
              </a:rPr>
              <a:t>	D. tuck (n): </a:t>
            </a:r>
            <a:r>
              <a:rPr lang="en-US" sz="2800" b="1" i="1" u="none" strike="noStrike" baseline="0" dirty="0" err="1" smtClean="0">
                <a:solidFill>
                  <a:srgbClr val="000000"/>
                </a:solidFill>
                <a:latin typeface="Times New Roman" pitchFamily="18" charset="0"/>
                <a:cs typeface="Times New Roman" pitchFamily="18" charset="0"/>
              </a:rPr>
              <a:t>nếp</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gấp</a:t>
            </a:r>
            <a:r>
              <a:rPr lang="en-US" sz="2800" b="1" i="1" u="none" strike="noStrike" baseline="0" dirty="0" smtClean="0">
                <a:solidFill>
                  <a:srgbClr val="000000"/>
                </a:solidFill>
                <a:latin typeface="Times New Roman" pitchFamily="18" charset="0"/>
                <a:cs typeface="Times New Roman" pitchFamily="18" charset="0"/>
              </a:rPr>
              <a:t> (ở </a:t>
            </a:r>
            <a:r>
              <a:rPr lang="en-US" sz="2800" b="1" i="1" u="none" strike="noStrike" baseline="0" dirty="0" err="1" smtClean="0">
                <a:solidFill>
                  <a:srgbClr val="000000"/>
                </a:solidFill>
                <a:latin typeface="Times New Roman" pitchFamily="18" charset="0"/>
                <a:cs typeface="Times New Roman" pitchFamily="18" charset="0"/>
              </a:rPr>
              <a:t>quần</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áo</a:t>
            </a:r>
            <a:r>
              <a:rPr lang="en-US" sz="2800" b="1" i="1" u="none" strike="noStrike" baseline="0" dirty="0" smtClean="0">
                <a:solidFill>
                  <a:srgbClr val="000000"/>
                </a:solidFill>
                <a:latin typeface="Times New Roman" pitchFamily="18" charset="0"/>
                <a:cs typeface="Times New Roman" pitchFamily="18" charset="0"/>
              </a:rPr>
              <a:t>)</a:t>
            </a:r>
          </a:p>
          <a:p>
            <a:pPr lvl="0"/>
            <a:r>
              <a:rPr lang="en-US" sz="2800" b="1" i="1" u="none" strike="noStrike" baseline="0" dirty="0" smtClean="0">
                <a:solidFill>
                  <a:srgbClr val="000000"/>
                </a:solidFill>
                <a:latin typeface="Times New Roman" pitchFamily="18" charset="0"/>
                <a:cs typeface="Times New Roman" pitchFamily="18" charset="0"/>
              </a:rPr>
              <a:t>=&gt; doom and bloom: </a:t>
            </a:r>
            <a:r>
              <a:rPr lang="en-US" sz="2800" b="1" i="1" u="none" strike="noStrike" baseline="0" dirty="0" err="1" smtClean="0">
                <a:solidFill>
                  <a:srgbClr val="000000"/>
                </a:solidFill>
                <a:latin typeface="Times New Roman" pitchFamily="18" charset="0"/>
                <a:cs typeface="Times New Roman" pitchFamily="18" charset="0"/>
              </a:rPr>
              <a:t>cảm</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giác</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tuyệt</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vọng</a:t>
            </a:r>
            <a:r>
              <a:rPr lang="en-US" sz="2800" b="1" i="1" u="none" strike="noStrike" baseline="0" dirty="0" smtClean="0">
                <a:solidFill>
                  <a:srgbClr val="000000"/>
                </a:solidFill>
                <a:latin typeface="Times New Roman" pitchFamily="18" charset="0"/>
                <a:cs typeface="Times New Roman" pitchFamily="18" charset="0"/>
              </a:rPr>
              <a:t>, bi </a:t>
            </a:r>
            <a:r>
              <a:rPr lang="en-US" sz="2800" b="1" i="1" u="none" strike="noStrike" baseline="0" dirty="0" err="1" smtClean="0">
                <a:solidFill>
                  <a:srgbClr val="000000"/>
                </a:solidFill>
                <a:latin typeface="Times New Roman" pitchFamily="18" charset="0"/>
                <a:cs typeface="Times New Roman" pitchFamily="18" charset="0"/>
              </a:rPr>
              <a:t>quan</a:t>
            </a:r>
            <a:endParaRPr lang="en-US" sz="2800" b="1" i="1" u="none" strike="noStrike" baseline="0" dirty="0" smtClean="0">
              <a:solidFill>
                <a:srgbClr val="000000"/>
              </a:solidFill>
              <a:latin typeface="Times New Roman" pitchFamily="18" charset="0"/>
              <a:cs typeface="Times New Roman" pitchFamily="18" charset="0"/>
            </a:endParaRPr>
          </a:p>
          <a:p>
            <a:pPr lvl="0"/>
            <a:r>
              <a:rPr lang="vi-VN" sz="2800" b="1" i="1" u="none" strike="noStrike" baseline="0" dirty="0" smtClean="0">
                <a:solidFill>
                  <a:srgbClr val="000000"/>
                </a:solidFill>
                <a:latin typeface="Times New Roman" pitchFamily="18" charset="0"/>
                <a:cs typeface="Times New Roman" pitchFamily="18" charset="0"/>
              </a:rPr>
              <a:t>Tạm dịch: Những lá thư anh ấy viết chứa đầy cảm giác tuyệt vọng. Chúng tôi vẫn không biết điều gì đã khiến anh ấy chán nản như vậy.</a:t>
            </a:r>
          </a:p>
          <a:p>
            <a:pPr lvl="0"/>
            <a:endParaRPr lang="en-US" sz="2800" dirty="0">
              <a:latin typeface="Times New Roman" pitchFamily="18" charset="0"/>
              <a:cs typeface="Times New Roman" pitchFamily="18" charset="0"/>
            </a:endParaRPr>
          </a:p>
        </p:txBody>
      </p:sp>
      <p:sp>
        <p:nvSpPr>
          <p:cNvPr id="6" name="Oval 5"/>
          <p:cNvSpPr/>
          <p:nvPr/>
        </p:nvSpPr>
        <p:spPr>
          <a:xfrm>
            <a:off x="2133600" y="1295400"/>
            <a:ext cx="381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536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1" i="0" u="none" strike="noStrike" baseline="0" smtClean="0">
                <a:latin typeface="Times New Roman"/>
              </a:rPr>
              <a:t>Question 30: My sister </a:t>
            </a:r>
            <a:r>
              <a:rPr lang="en-US" b="1" i="0" u="sng" strike="noStrike" baseline="0" smtClean="0">
                <a:latin typeface="Times New Roman"/>
              </a:rPr>
              <a:t>finally</a:t>
            </a:r>
            <a:r>
              <a:rPr lang="en-US" b="1" i="0" u="none" strike="noStrike" baseline="0" smtClean="0">
                <a:latin typeface="Times New Roman"/>
              </a:rPr>
              <a:t> got </a:t>
            </a:r>
            <a:r>
              <a:rPr lang="en-US" b="1" i="0" u="sng" strike="noStrike" baseline="0" smtClean="0">
                <a:latin typeface="Times New Roman"/>
              </a:rPr>
              <a:t>his</a:t>
            </a:r>
            <a:r>
              <a:rPr lang="en-US" b="1" i="0" u="none" strike="noStrike" baseline="0" smtClean="0">
                <a:latin typeface="Times New Roman"/>
              </a:rPr>
              <a:t> own favorite piano </a:t>
            </a:r>
            <a:r>
              <a:rPr lang="en-US" b="1" i="0" u="sng" strike="noStrike" baseline="0" smtClean="0">
                <a:latin typeface="Times New Roman"/>
              </a:rPr>
              <a:t>to practice</a:t>
            </a:r>
            <a:r>
              <a:rPr lang="en-US" b="1" i="0" u="none" strike="noStrike" baseline="0" smtClean="0">
                <a:latin typeface="Times New Roman"/>
              </a:rPr>
              <a:t> </a:t>
            </a:r>
            <a:r>
              <a:rPr lang="en-US" b="1" i="0" u="sng" strike="noStrike" baseline="0" smtClean="0">
                <a:latin typeface="Times New Roman"/>
              </a:rPr>
              <a:t>every</a:t>
            </a:r>
            <a:r>
              <a:rPr lang="en-US" b="1" i="0" u="none" strike="noStrike" baseline="0" smtClean="0">
                <a:latin typeface="Times New Roman"/>
              </a:rPr>
              <a:t> day.</a:t>
            </a:r>
          </a:p>
        </p:txBody>
      </p:sp>
      <p:sp>
        <p:nvSpPr>
          <p:cNvPr id="4" name="TextBox 3"/>
          <p:cNvSpPr txBox="1"/>
          <p:nvPr/>
        </p:nvSpPr>
        <p:spPr>
          <a:xfrm>
            <a:off x="304800" y="2438400"/>
            <a:ext cx="8305800" cy="4401205"/>
          </a:xfrm>
          <a:prstGeom prst="rect">
            <a:avLst/>
          </a:prstGeom>
          <a:noFill/>
        </p:spPr>
        <p:txBody>
          <a:bodyPr wrap="square" rtlCol="0">
            <a:spAutoFit/>
          </a:bodyPr>
          <a:lstStyle/>
          <a:p>
            <a:r>
              <a:rPr lang="vi-VN" sz="2800" b="1" dirty="0"/>
              <a:t>Kiến thức: </a:t>
            </a:r>
            <a:r>
              <a:rPr lang="vi-VN" sz="2800" dirty="0"/>
              <a:t>Tính từ sở hữu</a:t>
            </a:r>
            <a:endParaRPr lang="en-US" sz="2800" dirty="0"/>
          </a:p>
          <a:p>
            <a:r>
              <a:rPr lang="vi-VN" sz="2800" b="1" dirty="0"/>
              <a:t>Giải thích:</a:t>
            </a:r>
            <a:endParaRPr lang="en-US" sz="2800" dirty="0"/>
          </a:p>
          <a:p>
            <a:r>
              <a:rPr lang="vi-VN" sz="2800" dirty="0"/>
              <a:t>Chủ ngữ “My sister” – danh từ chỉ người là phái nữ =&gt; dùng tính từ sở hữu “her” </a:t>
            </a:r>
            <a:endParaRPr lang="en-US" sz="2800" dirty="0"/>
          </a:p>
          <a:p>
            <a:r>
              <a:rPr lang="vi-VN" sz="2800" dirty="0"/>
              <a:t>Sửa: his =&gt; her</a:t>
            </a:r>
            <a:endParaRPr lang="en-US" sz="2800" dirty="0"/>
          </a:p>
          <a:p>
            <a:r>
              <a:rPr lang="vi-VN" sz="2800" b="1" dirty="0"/>
              <a:t>Tạm dịch: </a:t>
            </a:r>
            <a:r>
              <a:rPr lang="vi-VN" sz="2800" dirty="0"/>
              <a:t>Em gái tôi cuối cùng đã có được cây đàn piano yêu thích của riêng mình để luyện tập mỗi ngày.</a:t>
            </a:r>
            <a:endParaRPr lang="en-US" sz="2800" dirty="0"/>
          </a:p>
          <a:p>
            <a:r>
              <a:rPr lang="vi-VN" sz="2800" b="1" dirty="0"/>
              <a:t>Chọn B. </a:t>
            </a:r>
            <a:endParaRPr lang="en-US" sz="2800" dirty="0"/>
          </a:p>
          <a:p>
            <a:endParaRPr lang="en-US" sz="2800" dirty="0"/>
          </a:p>
        </p:txBody>
      </p:sp>
    </p:spTree>
    <p:extLst>
      <p:ext uri="{BB962C8B-B14F-4D97-AF65-F5344CB8AC3E}">
        <p14:creationId xmlns:p14="http://schemas.microsoft.com/office/powerpoint/2010/main" val="297275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Autofit/>
          </a:bodyPr>
          <a:lstStyle/>
          <a:p>
            <a:pPr algn="l"/>
            <a:r>
              <a:rPr lang="en-US" sz="2400" b="1" i="0" u="none" strike="noStrike" baseline="0" dirty="0" smtClean="0">
                <a:latin typeface="Times New Roman"/>
              </a:rPr>
              <a:t>Question 31: Every student is required to write an essay on the topic.</a:t>
            </a:r>
            <a:r>
              <a:rPr lang="vi-VN" sz="2400" b="1" dirty="0"/>
              <a:t> </a:t>
            </a:r>
            <a:r>
              <a:rPr lang="en-US" sz="2400" b="1" dirty="0" smtClean="0"/>
              <a:t/>
            </a:r>
            <a:br>
              <a:rPr lang="en-US" sz="2400" b="1" dirty="0" smtClean="0"/>
            </a:br>
            <a:r>
              <a:rPr lang="vi-VN" sz="2400" b="1" dirty="0" smtClean="0"/>
              <a:t>A</a:t>
            </a:r>
            <a:r>
              <a:rPr lang="vi-VN" sz="2400" b="1" dirty="0"/>
              <a:t>. Every student might write an essay on the topic.</a:t>
            </a:r>
            <a:r>
              <a:rPr lang="en-US" sz="2400" b="1" dirty="0"/>
              <a:t/>
            </a:r>
            <a:br>
              <a:rPr lang="en-US" sz="2400" b="1" dirty="0"/>
            </a:br>
            <a:r>
              <a:rPr lang="vi-VN" sz="2400" b="1" dirty="0"/>
              <a:t>B. Every student must write an essay on the topic.</a:t>
            </a:r>
            <a:r>
              <a:rPr lang="en-US" sz="2400" b="1" dirty="0"/>
              <a:t/>
            </a:r>
            <a:br>
              <a:rPr lang="en-US" sz="2400" b="1" dirty="0"/>
            </a:br>
            <a:r>
              <a:rPr lang="vi-VN" sz="2400" b="1" dirty="0"/>
              <a:t>C. Every student can’t write an essay on the topic.</a:t>
            </a:r>
            <a:r>
              <a:rPr lang="en-US" sz="2400" b="1" dirty="0"/>
              <a:t/>
            </a:r>
            <a:br>
              <a:rPr lang="en-US" sz="2400" b="1" dirty="0"/>
            </a:br>
            <a:r>
              <a:rPr lang="vi-VN" sz="2400" b="1" dirty="0"/>
              <a:t>D. Every student needn’t write an essay on the topic.</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457200" y="2590800"/>
            <a:ext cx="8534400" cy="4708981"/>
          </a:xfrm>
          <a:prstGeom prst="rect">
            <a:avLst/>
          </a:prstGeom>
          <a:noFill/>
        </p:spPr>
        <p:txBody>
          <a:bodyPr wrap="square" rtlCol="0">
            <a:spAutoFit/>
          </a:bodyPr>
          <a:lstStyle/>
          <a:p>
            <a:r>
              <a:rPr lang="vi-VN" sz="2000" b="1" dirty="0"/>
              <a:t>Kiến thức: </a:t>
            </a:r>
            <a:r>
              <a:rPr lang="vi-VN" sz="2000" dirty="0"/>
              <a:t>Động từ khuyết thiếu</a:t>
            </a:r>
            <a:endParaRPr lang="en-US" sz="2000" dirty="0"/>
          </a:p>
          <a:p>
            <a:r>
              <a:rPr lang="vi-VN" sz="2000" b="1" dirty="0"/>
              <a:t>Giải thích:</a:t>
            </a:r>
            <a:endParaRPr lang="en-US" sz="2000" dirty="0"/>
          </a:p>
          <a:p>
            <a:r>
              <a:rPr lang="vi-VN" sz="2000" dirty="0"/>
              <a:t>be required to: được yêu cầu phải làm gì</a:t>
            </a:r>
            <a:endParaRPr lang="en-US" sz="2000" dirty="0"/>
          </a:p>
          <a:p>
            <a:r>
              <a:rPr lang="vi-VN" sz="2000" dirty="0"/>
              <a:t>S + might + V_infinitive: Ai đó có thể làm gì </a:t>
            </a:r>
            <a:endParaRPr lang="en-US" sz="2000" dirty="0"/>
          </a:p>
          <a:p>
            <a:r>
              <a:rPr lang="vi-VN" sz="2000" dirty="0"/>
              <a:t>S + must + V_infinitive: Ai đó phải làm gì</a:t>
            </a:r>
            <a:endParaRPr lang="en-US" sz="2000" dirty="0"/>
          </a:p>
          <a:p>
            <a:r>
              <a:rPr lang="vi-VN" sz="2000" dirty="0"/>
              <a:t>S + can’t + V_infinitive: Ai đó không thể làm gì</a:t>
            </a:r>
            <a:endParaRPr lang="en-US" sz="2000" dirty="0"/>
          </a:p>
          <a:p>
            <a:r>
              <a:rPr lang="vi-VN" sz="2000" dirty="0"/>
              <a:t>S + needn’t + V_infinitive: Ai đó không cần làm gì</a:t>
            </a:r>
            <a:endParaRPr lang="en-US" sz="2000" dirty="0"/>
          </a:p>
          <a:p>
            <a:r>
              <a:rPr lang="vi-VN" sz="2000" b="1" dirty="0"/>
              <a:t>Tạm dịch: </a:t>
            </a:r>
            <a:r>
              <a:rPr lang="vi-VN" sz="2000" dirty="0"/>
              <a:t>Mỗi học sinh được yêu cầu viết một bài luận về chủ đề này.</a:t>
            </a:r>
            <a:endParaRPr lang="en-US" sz="2000" dirty="0"/>
          </a:p>
          <a:p>
            <a:r>
              <a:rPr lang="vi-VN" sz="2000" b="1" dirty="0"/>
              <a:t>A. </a:t>
            </a:r>
            <a:r>
              <a:rPr lang="vi-VN" sz="2000" dirty="0"/>
              <a:t>Mỗi học sinh có thể viết một bài luận về chủ đề này. =&gt; sai nghĩa</a:t>
            </a:r>
            <a:endParaRPr lang="en-US" sz="2000" dirty="0"/>
          </a:p>
          <a:p>
            <a:r>
              <a:rPr lang="vi-VN" sz="2000" b="1" dirty="0"/>
              <a:t>B. </a:t>
            </a:r>
            <a:r>
              <a:rPr lang="vi-VN" sz="2000" dirty="0"/>
              <a:t>Mỗi học sinh phải viết một bài luận về chủ đề này.</a:t>
            </a:r>
            <a:endParaRPr lang="en-US" sz="2000" dirty="0"/>
          </a:p>
          <a:p>
            <a:r>
              <a:rPr lang="vi-VN" sz="2000" b="1" dirty="0"/>
              <a:t>C. </a:t>
            </a:r>
            <a:r>
              <a:rPr lang="vi-VN" sz="2000" dirty="0"/>
              <a:t>Mọi học sinh không thể viết một bài luận về chủ đề này. =&gt; sai nghĩa</a:t>
            </a:r>
            <a:endParaRPr lang="en-US" sz="2000" dirty="0"/>
          </a:p>
          <a:p>
            <a:r>
              <a:rPr lang="vi-VN" sz="2000" b="1" dirty="0"/>
              <a:t>D. </a:t>
            </a:r>
            <a:r>
              <a:rPr lang="vi-VN" sz="2000" dirty="0"/>
              <a:t>Mọi học sinh không cần phải viết một bài luận về chủ đề này. =&gt; sai nghĩa</a:t>
            </a:r>
            <a:endParaRPr lang="en-US" sz="2000" dirty="0"/>
          </a:p>
          <a:p>
            <a:endParaRPr lang="en-US" sz="2000" dirty="0"/>
          </a:p>
          <a:p>
            <a:endParaRPr lang="en-US" sz="2000" dirty="0"/>
          </a:p>
        </p:txBody>
      </p:sp>
      <p:sp>
        <p:nvSpPr>
          <p:cNvPr id="5" name="Oval 4"/>
          <p:cNvSpPr/>
          <p:nvPr/>
        </p:nvSpPr>
        <p:spPr>
          <a:xfrm>
            <a:off x="457200" y="1143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1120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algn="l"/>
            <a:r>
              <a:rPr lang="en-US" sz="2000" b="1" i="0" u="none" strike="noStrike" baseline="0" dirty="0" smtClean="0">
                <a:latin typeface="Times New Roman"/>
              </a:rPr>
              <a:t>Question 32: “If I were you, I would rent another room” said my friend.</a:t>
            </a:r>
            <a:br>
              <a:rPr lang="en-US" sz="2000" b="1" i="0" u="none" strike="noStrike" baseline="0" dirty="0" smtClean="0">
                <a:latin typeface="Times New Roman"/>
              </a:rPr>
            </a:br>
            <a:r>
              <a:rPr lang="vi-VN" sz="2000" b="1" dirty="0"/>
              <a:t>A. My friend threatened me to rent another room. </a:t>
            </a:r>
            <a:r>
              <a:rPr lang="en-US" sz="2000" b="1" dirty="0"/>
              <a:t/>
            </a:r>
            <a:br>
              <a:rPr lang="en-US" sz="2000" b="1" dirty="0"/>
            </a:br>
            <a:r>
              <a:rPr lang="vi-VN" sz="2000" b="1" dirty="0"/>
              <a:t>B. My friend was thinking about renting another room.</a:t>
            </a:r>
            <a:r>
              <a:rPr lang="en-US" sz="2000" b="1" dirty="0"/>
              <a:t/>
            </a:r>
            <a:br>
              <a:rPr lang="en-US" sz="2000" b="1" dirty="0"/>
            </a:br>
            <a:r>
              <a:rPr lang="vi-VN" sz="2000" b="1" dirty="0"/>
              <a:t>C. My friend insisted on renting another room. </a:t>
            </a:r>
            <a:r>
              <a:rPr lang="en-US" sz="2000" b="1" dirty="0"/>
              <a:t/>
            </a:r>
            <a:br>
              <a:rPr lang="en-US" sz="2000" b="1" dirty="0"/>
            </a:br>
            <a:r>
              <a:rPr lang="vi-VN" sz="2000" b="1" dirty="0"/>
              <a:t>D. My friend advised me to rent another room. </a:t>
            </a:r>
            <a:r>
              <a:rPr lang="en-US" sz="2000" b="1" dirty="0"/>
              <a:t/>
            </a:r>
            <a:br>
              <a:rPr lang="en-US" sz="2000" b="1" dirty="0"/>
            </a:br>
            <a:endParaRPr lang="en-US" sz="2000" b="1" i="0" u="none" strike="noStrike" baseline="0" dirty="0" smtClean="0">
              <a:latin typeface="Times New Roman"/>
            </a:endParaRPr>
          </a:p>
        </p:txBody>
      </p:sp>
      <p:sp>
        <p:nvSpPr>
          <p:cNvPr id="4" name="TextBox 3"/>
          <p:cNvSpPr txBox="1"/>
          <p:nvPr/>
        </p:nvSpPr>
        <p:spPr>
          <a:xfrm>
            <a:off x="228600" y="2057400"/>
            <a:ext cx="8534400" cy="4893647"/>
          </a:xfrm>
          <a:prstGeom prst="rect">
            <a:avLst/>
          </a:prstGeom>
          <a:noFill/>
        </p:spPr>
        <p:txBody>
          <a:bodyPr wrap="square" rtlCol="0">
            <a:spAutoFit/>
          </a:bodyPr>
          <a:lstStyle/>
          <a:p>
            <a:r>
              <a:rPr lang="vi-VN" sz="2400" b="1" dirty="0"/>
              <a:t>Kiến thức: </a:t>
            </a:r>
            <a:r>
              <a:rPr lang="vi-VN" sz="2400" dirty="0"/>
              <a:t>Câu tường thuật</a:t>
            </a:r>
            <a:endParaRPr lang="en-US" sz="2400" dirty="0"/>
          </a:p>
          <a:p>
            <a:r>
              <a:rPr lang="vi-VN" sz="2400" b="1" dirty="0"/>
              <a:t>Giải thích:</a:t>
            </a:r>
            <a:endParaRPr lang="en-US" sz="2400" dirty="0"/>
          </a:p>
          <a:p>
            <a:r>
              <a:rPr lang="vi-VN" sz="2400" dirty="0"/>
              <a:t>S + threatened + O + to V_infinitive: Ai đó đe dọa ai làm gì </a:t>
            </a:r>
            <a:endParaRPr lang="en-US" sz="2400" dirty="0"/>
          </a:p>
          <a:p>
            <a:r>
              <a:rPr lang="vi-VN" sz="2400" dirty="0"/>
              <a:t>S + insisted on + V_ing: Ai đó nài nỉ làm gì</a:t>
            </a:r>
            <a:endParaRPr lang="en-US" sz="2400" dirty="0"/>
          </a:p>
          <a:p>
            <a:r>
              <a:rPr lang="vi-VN" sz="2400" dirty="0"/>
              <a:t>S + advised + O + to V_infinitive: Ai đó khuyên ai làm gì</a:t>
            </a:r>
            <a:endParaRPr lang="en-US" sz="2400" dirty="0"/>
          </a:p>
          <a:p>
            <a:r>
              <a:rPr lang="vi-VN" sz="2400" b="1" dirty="0"/>
              <a:t>Tạm dịch: </a:t>
            </a:r>
            <a:r>
              <a:rPr lang="vi-VN" sz="2400" dirty="0"/>
              <a:t>“Nếu tôi là bạn, tôi sẽ thuê một phòng khác” bạn tôi nói.</a:t>
            </a:r>
            <a:endParaRPr lang="en-US" sz="2400" dirty="0"/>
          </a:p>
          <a:p>
            <a:r>
              <a:rPr lang="vi-VN" sz="2400" b="1" dirty="0"/>
              <a:t>A. </a:t>
            </a:r>
            <a:r>
              <a:rPr lang="vi-VN" sz="2400" dirty="0"/>
              <a:t>Bạn tôi đe dọa tôi phải thuê phòng khác. =&gt; sai nghĩa</a:t>
            </a:r>
            <a:endParaRPr lang="en-US" sz="2400" dirty="0"/>
          </a:p>
          <a:p>
            <a:r>
              <a:rPr lang="vi-VN" sz="2400" b="1" dirty="0"/>
              <a:t>B. </a:t>
            </a:r>
            <a:r>
              <a:rPr lang="vi-VN" sz="2400" dirty="0"/>
              <a:t>Bạn tôi đã nghĩ đến việc thuê một căn phòng khác. =&gt; sai nghĩa</a:t>
            </a:r>
            <a:endParaRPr lang="en-US" sz="2400" dirty="0"/>
          </a:p>
          <a:p>
            <a:r>
              <a:rPr lang="vi-VN" sz="2400" b="1" dirty="0"/>
              <a:t>C. </a:t>
            </a:r>
            <a:r>
              <a:rPr lang="vi-VN" sz="2400" dirty="0"/>
              <a:t>Bạn tôi đòi thuê phòng khác. =&gt; sai nghĩa</a:t>
            </a:r>
            <a:endParaRPr lang="en-US" sz="2400" dirty="0"/>
          </a:p>
          <a:p>
            <a:r>
              <a:rPr lang="vi-VN" sz="2400" b="1" dirty="0"/>
              <a:t>D. </a:t>
            </a:r>
            <a:r>
              <a:rPr lang="vi-VN" sz="2400" dirty="0"/>
              <a:t>Bạn tôi khuyên tôi nên thuê phòng </a:t>
            </a:r>
            <a:r>
              <a:rPr lang="vi-VN" sz="2400" dirty="0" smtClean="0"/>
              <a:t>khác</a:t>
            </a:r>
            <a:endParaRPr lang="en-US" sz="2400" dirty="0"/>
          </a:p>
          <a:p>
            <a:endParaRPr lang="en-US" sz="2400" dirty="0"/>
          </a:p>
        </p:txBody>
      </p:sp>
      <p:sp>
        <p:nvSpPr>
          <p:cNvPr id="5" name="Oval 4"/>
          <p:cNvSpPr/>
          <p:nvPr/>
        </p:nvSpPr>
        <p:spPr>
          <a:xfrm>
            <a:off x="457200" y="1371600"/>
            <a:ext cx="4572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161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noAutofit/>
          </a:bodyPr>
          <a:lstStyle/>
          <a:p>
            <a:pPr algn="l"/>
            <a:r>
              <a:rPr lang="en-US" sz="2400" b="1" i="0" u="none" strike="noStrike" baseline="0" dirty="0" smtClean="0">
                <a:latin typeface="Times New Roman"/>
              </a:rPr>
              <a:t>Question 33: He last cooked for the whole family five months ago.</a:t>
            </a:r>
            <a:br>
              <a:rPr lang="en-US" sz="2400" b="1" i="0" u="none" strike="noStrike" baseline="0" dirty="0" smtClean="0">
                <a:latin typeface="Times New Roman"/>
              </a:rPr>
            </a:br>
            <a:r>
              <a:rPr lang="vi-VN" sz="2400" b="1" dirty="0"/>
              <a:t>A. He didn’t cook for the whole family five months ago.</a:t>
            </a:r>
            <a:r>
              <a:rPr lang="en-US" sz="2400" b="1" dirty="0"/>
              <a:t/>
            </a:r>
            <a:br>
              <a:rPr lang="en-US" sz="2400" b="1" dirty="0"/>
            </a:br>
            <a:r>
              <a:rPr lang="vi-VN" sz="2400" b="1" dirty="0"/>
              <a:t>B. He has cooked for the whole family for five months.</a:t>
            </a:r>
            <a:r>
              <a:rPr lang="en-US" sz="2400" b="1" dirty="0"/>
              <a:t/>
            </a:r>
            <a:br>
              <a:rPr lang="en-US" sz="2400" b="1" dirty="0"/>
            </a:br>
            <a:r>
              <a:rPr lang="vi-VN" sz="2400" b="1" dirty="0"/>
              <a:t>C. He hasn’t cooked for the whole family for five months.</a:t>
            </a:r>
            <a:r>
              <a:rPr lang="en-US" sz="2400" b="1" dirty="0"/>
              <a:t/>
            </a:r>
            <a:br>
              <a:rPr lang="en-US" sz="2400" b="1" dirty="0"/>
            </a:br>
            <a:r>
              <a:rPr lang="vi-VN" sz="2400" b="1" dirty="0"/>
              <a:t>D. He would cook for the whole family in five months.</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228600" y="2590800"/>
            <a:ext cx="8763000" cy="3477875"/>
          </a:xfrm>
          <a:prstGeom prst="rect">
            <a:avLst/>
          </a:prstGeom>
          <a:noFill/>
        </p:spPr>
        <p:txBody>
          <a:bodyPr wrap="square" rtlCol="0">
            <a:spAutoFit/>
          </a:bodyPr>
          <a:lstStyle/>
          <a:p>
            <a:r>
              <a:rPr lang="vi-VN" sz="2000" b="1" dirty="0"/>
              <a:t>Kiến thức: </a:t>
            </a:r>
            <a:r>
              <a:rPr lang="vi-VN" sz="2000" dirty="0"/>
              <a:t>Thì hiện tại hoàn thành</a:t>
            </a:r>
            <a:endParaRPr lang="en-US" sz="2000" dirty="0"/>
          </a:p>
          <a:p>
            <a:r>
              <a:rPr lang="vi-VN" sz="2000" b="1" dirty="0"/>
              <a:t>Giải thích:</a:t>
            </a:r>
            <a:endParaRPr lang="en-US" sz="2000" dirty="0"/>
          </a:p>
          <a:p>
            <a:r>
              <a:rPr lang="vi-VN" sz="2000" dirty="0"/>
              <a:t>Cấu trúc: S + last + V_ed + khoảng thời gian + ago</a:t>
            </a:r>
            <a:endParaRPr lang="en-US" sz="2000" dirty="0"/>
          </a:p>
          <a:p>
            <a:r>
              <a:rPr lang="vi-VN" sz="2000" dirty="0"/>
              <a:t>= S + have/ has + (not) + P2 + for + khoảng thời gian</a:t>
            </a:r>
            <a:endParaRPr lang="en-US" sz="2000" dirty="0"/>
          </a:p>
          <a:p>
            <a:r>
              <a:rPr lang="vi-VN" sz="2000" b="1" dirty="0"/>
              <a:t>Tạm dịch: </a:t>
            </a:r>
            <a:r>
              <a:rPr lang="vi-VN" sz="2000" dirty="0"/>
              <a:t>Lần cuối cùng anh ấy nấu cho cả gia đình là cách đây 5 tháng.</a:t>
            </a:r>
            <a:endParaRPr lang="en-US" sz="2000" dirty="0"/>
          </a:p>
          <a:p>
            <a:r>
              <a:rPr lang="vi-VN" sz="2000" b="1" dirty="0"/>
              <a:t>A. </a:t>
            </a:r>
            <a:r>
              <a:rPr lang="vi-VN" sz="2000" dirty="0"/>
              <a:t>Anh ấy đã không nấu ăn cho cả gia đình năm tháng trước. =&gt; sai nghĩa</a:t>
            </a:r>
            <a:endParaRPr lang="en-US" sz="2000" dirty="0"/>
          </a:p>
          <a:p>
            <a:r>
              <a:rPr lang="vi-VN" sz="2000" b="1" dirty="0"/>
              <a:t>B. </a:t>
            </a:r>
            <a:r>
              <a:rPr lang="vi-VN" sz="2000" dirty="0"/>
              <a:t>Anh ấy đã nấu ăn cho cả gia đình trong năm tháng. =&gt; sai nghĩa</a:t>
            </a:r>
            <a:endParaRPr lang="en-US" sz="2000" dirty="0"/>
          </a:p>
          <a:p>
            <a:r>
              <a:rPr lang="vi-VN" sz="2000" b="1" dirty="0"/>
              <a:t>C. </a:t>
            </a:r>
            <a:r>
              <a:rPr lang="vi-VN" sz="2000" dirty="0"/>
              <a:t>Anh ấy đã không nấu ăn cho cả gia đình trong năm tháng.</a:t>
            </a:r>
            <a:endParaRPr lang="en-US" sz="2000" dirty="0"/>
          </a:p>
          <a:p>
            <a:r>
              <a:rPr lang="vi-VN" sz="2000" b="1" dirty="0"/>
              <a:t>D. </a:t>
            </a:r>
            <a:r>
              <a:rPr lang="vi-VN" sz="2000" dirty="0"/>
              <a:t>Anh ấy sẽ nấu ăn cho cả gia đình trong năm tháng. =&gt; sai nghĩa</a:t>
            </a:r>
            <a:endParaRPr lang="en-US" sz="2000" dirty="0"/>
          </a:p>
          <a:p>
            <a:endParaRPr lang="en-US" sz="2000" dirty="0"/>
          </a:p>
          <a:p>
            <a:endParaRPr lang="en-US" sz="2000" dirty="0"/>
          </a:p>
        </p:txBody>
      </p:sp>
      <p:sp>
        <p:nvSpPr>
          <p:cNvPr id="5" name="Oval 4"/>
          <p:cNvSpPr/>
          <p:nvPr/>
        </p:nvSpPr>
        <p:spPr>
          <a:xfrm>
            <a:off x="457200" y="1600200"/>
            <a:ext cx="3810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966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229600" cy="1143000"/>
          </a:xfrm>
        </p:spPr>
        <p:txBody>
          <a:bodyPr>
            <a:noAutofit/>
          </a:bodyPr>
          <a:lstStyle/>
          <a:p>
            <a:pPr algn="l"/>
            <a:r>
              <a:rPr lang="en-US" sz="2400" b="1" i="0" u="none" strike="noStrike" baseline="0" dirty="0" smtClean="0">
                <a:latin typeface="Times New Roman"/>
              </a:rPr>
              <a:t>Question 34: </a:t>
            </a:r>
            <a:br>
              <a:rPr lang="en-US" sz="2400" b="1" i="0" u="none" strike="noStrike" baseline="0" dirty="0" smtClean="0">
                <a:latin typeface="Times New Roman"/>
              </a:rPr>
            </a:br>
            <a:r>
              <a:rPr lang="vi-VN" sz="2400" b="1" i="1" dirty="0"/>
              <a:t>Read the following passage and mark the letter A, B, C or D on your answer sheet to indicate the correct word or phrase that best fits each of the numbered blanks from 1 to 5.</a:t>
            </a:r>
            <a:r>
              <a:rPr lang="en-US" sz="2400" b="1" i="1" dirty="0"/>
              <a:t/>
            </a:r>
            <a:br>
              <a:rPr lang="en-US" sz="2400" b="1" i="1" dirty="0"/>
            </a:br>
            <a:r>
              <a:rPr lang="vi-VN" sz="2400" b="1" dirty="0"/>
              <a:t>A stinky gym bug in your kitchen? Who will be more upset by the smell - the men or the women in your family? (34) _______ scientists suggest that women not only smell, but feel, taste, and hear more accurately than men.</a:t>
            </a:r>
            <a:r>
              <a:rPr lang="en-US" sz="2400" b="1" dirty="0"/>
              <a:t/>
            </a:r>
            <a:br>
              <a:rPr lang="en-US" sz="2400" b="1" dirty="0"/>
            </a:br>
            <a:r>
              <a:rPr lang="en-US" sz="2400" b="1" dirty="0">
                <a:latin typeface="Times New Roman" pitchFamily="18" charset="0"/>
                <a:cs typeface="Times New Roman" pitchFamily="18" charset="0"/>
              </a:rPr>
              <a:t>A. Each	B. Some	C. Another	D. Every</a:t>
            </a:r>
          </a:p>
        </p:txBody>
      </p:sp>
      <p:sp>
        <p:nvSpPr>
          <p:cNvPr id="5" name="TextBox 4"/>
          <p:cNvSpPr txBox="1"/>
          <p:nvPr/>
        </p:nvSpPr>
        <p:spPr>
          <a:xfrm>
            <a:off x="391732" y="3429000"/>
            <a:ext cx="8752268" cy="3416320"/>
          </a:xfrm>
          <a:prstGeom prst="rect">
            <a:avLst/>
          </a:prstGeom>
          <a:noFill/>
        </p:spPr>
        <p:txBody>
          <a:bodyPr wrap="square" rtlCol="0">
            <a:spAutoFit/>
          </a:bodyPr>
          <a:lstStyle/>
          <a:p>
            <a:r>
              <a:rPr lang="vi-VN" sz="2400" b="1" dirty="0"/>
              <a:t>Kiến thức: </a:t>
            </a:r>
            <a:r>
              <a:rPr lang="vi-VN" sz="2400" dirty="0"/>
              <a:t>Lượng từ</a:t>
            </a:r>
            <a:endParaRPr lang="en-US" sz="2400" dirty="0"/>
          </a:p>
          <a:p>
            <a:r>
              <a:rPr lang="vi-VN" sz="2400" b="1" dirty="0"/>
              <a:t>Giải thích:</a:t>
            </a:r>
            <a:endParaRPr lang="en-US" sz="2400" dirty="0"/>
          </a:p>
          <a:p>
            <a:r>
              <a:rPr lang="vi-VN" sz="2400" b="1" dirty="0"/>
              <a:t>A. </a:t>
            </a:r>
            <a:r>
              <a:rPr lang="vi-VN" sz="2400" dirty="0"/>
              <a:t>Each + danh từ đếm được dạng số ít: Mỗi …</a:t>
            </a:r>
            <a:endParaRPr lang="en-US" sz="2400" dirty="0"/>
          </a:p>
          <a:p>
            <a:r>
              <a:rPr lang="vi-VN" sz="2400" b="1" dirty="0"/>
              <a:t>B. </a:t>
            </a:r>
            <a:r>
              <a:rPr lang="vi-VN" sz="2400" dirty="0"/>
              <a:t>Some + danh từ đếm được dạng số nhiều: Một vài …</a:t>
            </a:r>
            <a:endParaRPr lang="en-US" sz="2400" dirty="0"/>
          </a:p>
          <a:p>
            <a:r>
              <a:rPr lang="vi-VN" sz="2400" b="1" dirty="0"/>
              <a:t>C. </a:t>
            </a:r>
            <a:r>
              <a:rPr lang="vi-VN" sz="2400" dirty="0"/>
              <a:t>Another + danh từ đếm được dạng số ít/ of + danh từ đếm được dạng số nhiều: … khác</a:t>
            </a:r>
            <a:endParaRPr lang="en-US" sz="2400" dirty="0"/>
          </a:p>
          <a:p>
            <a:r>
              <a:rPr lang="vi-VN" sz="2400" b="1" dirty="0"/>
              <a:t>D. </a:t>
            </a:r>
            <a:r>
              <a:rPr lang="vi-VN" sz="2400" dirty="0"/>
              <a:t>Every + danh từ đếm được dạng số ít: Mỗi …</a:t>
            </a:r>
            <a:endParaRPr lang="en-US" sz="2400" dirty="0"/>
          </a:p>
          <a:p>
            <a:r>
              <a:rPr lang="vi-VN" sz="2400" dirty="0"/>
              <a:t>Sau chỗ trống là danh từ số nhiều, đếm được =&gt; loại A, C, D.</a:t>
            </a:r>
            <a:endParaRPr lang="en-US" sz="2400" dirty="0"/>
          </a:p>
          <a:p>
            <a:endParaRPr lang="en-US" sz="2400" dirty="0"/>
          </a:p>
        </p:txBody>
      </p:sp>
      <p:sp>
        <p:nvSpPr>
          <p:cNvPr id="6" name="Oval 5"/>
          <p:cNvSpPr/>
          <p:nvPr/>
        </p:nvSpPr>
        <p:spPr>
          <a:xfrm>
            <a:off x="2133600" y="3048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297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a:t>Question 35: </a:t>
            </a:r>
            <a:br>
              <a:rPr lang="en-US" sz="2400" b="1" dirty="0"/>
            </a:br>
            <a:r>
              <a:rPr lang="vi-VN" sz="2400" b="1" dirty="0"/>
              <a:t>Take colors, for example. One study suggests that men are not as good as women at distinguishing between (35) _______ of color, although they focus well on rapidly changing images. </a:t>
            </a:r>
            <a:r>
              <a:rPr lang="en-US" sz="2400" b="1" dirty="0" smtClean="0"/>
              <a:t/>
            </a:r>
            <a:br>
              <a:rPr lang="en-US" sz="2400" b="1" dirty="0" smtClean="0"/>
            </a:br>
            <a:r>
              <a:rPr lang="en-US" sz="2400" b="1" dirty="0" smtClean="0"/>
              <a:t>A</a:t>
            </a:r>
            <a:r>
              <a:rPr lang="en-US" sz="2400" b="1" dirty="0"/>
              <a:t>. smells	B. senses	C. shadows	D. shades</a:t>
            </a:r>
          </a:p>
        </p:txBody>
      </p:sp>
      <p:sp>
        <p:nvSpPr>
          <p:cNvPr id="5" name="TextBox 4"/>
          <p:cNvSpPr txBox="1"/>
          <p:nvPr/>
        </p:nvSpPr>
        <p:spPr>
          <a:xfrm>
            <a:off x="332704" y="1905000"/>
            <a:ext cx="8534400" cy="4154984"/>
          </a:xfrm>
          <a:prstGeom prst="rect">
            <a:avLst/>
          </a:prstGeom>
          <a:noFill/>
        </p:spPr>
        <p:txBody>
          <a:bodyPr wrap="square" rtlCol="0">
            <a:spAutoFit/>
          </a:bodyPr>
          <a:lstStyle/>
          <a:p>
            <a:r>
              <a:rPr lang="vi-VN" sz="2400" b="1" dirty="0"/>
              <a:t>Kiến thức: </a:t>
            </a:r>
            <a:r>
              <a:rPr lang="vi-VN" sz="2400" dirty="0"/>
              <a:t>Từ vựng, sự kết hợp từ</a:t>
            </a:r>
            <a:endParaRPr lang="en-US" sz="2400" dirty="0"/>
          </a:p>
          <a:p>
            <a:r>
              <a:rPr lang="vi-VN" sz="2400" b="1" dirty="0"/>
              <a:t>Giải thích:</a:t>
            </a:r>
            <a:endParaRPr lang="en-US" sz="2400" dirty="0"/>
          </a:p>
          <a:p>
            <a:r>
              <a:rPr lang="vi-VN" sz="2400" b="1" dirty="0"/>
              <a:t>A. </a:t>
            </a:r>
            <a:r>
              <a:rPr lang="vi-VN" sz="2400" dirty="0"/>
              <a:t>smells (n): mùi	</a:t>
            </a:r>
            <a:r>
              <a:rPr lang="vi-VN" sz="2400" b="1" dirty="0"/>
              <a:t>B. </a:t>
            </a:r>
            <a:r>
              <a:rPr lang="vi-VN" sz="2400" dirty="0"/>
              <a:t>senses (n): giác quan</a:t>
            </a:r>
            <a:endParaRPr lang="en-US" sz="2400" dirty="0"/>
          </a:p>
          <a:p>
            <a:r>
              <a:rPr lang="vi-VN" sz="2400" b="1" dirty="0"/>
              <a:t>C. </a:t>
            </a:r>
            <a:r>
              <a:rPr lang="vi-VN" sz="2400" dirty="0"/>
              <a:t>shadows (n): bóng tối	</a:t>
            </a:r>
            <a:r>
              <a:rPr lang="vi-VN" sz="2400" b="1" dirty="0"/>
              <a:t>D. </a:t>
            </a:r>
            <a:r>
              <a:rPr lang="vi-VN" sz="2400" dirty="0"/>
              <a:t>shades (n): sắc thái</a:t>
            </a:r>
            <a:endParaRPr lang="en-US" sz="2400" dirty="0"/>
          </a:p>
          <a:p>
            <a:r>
              <a:rPr lang="vi-VN" sz="2400" dirty="0"/>
              <a:t>=&gt; shades of color: sắc thái màu sắc</a:t>
            </a:r>
            <a:endParaRPr lang="en-US" sz="2400" dirty="0"/>
          </a:p>
          <a:p>
            <a:r>
              <a:rPr lang="vi-VN" sz="2400" b="1" dirty="0" smtClean="0"/>
              <a:t>Tạm </a:t>
            </a:r>
            <a:r>
              <a:rPr lang="vi-VN" sz="2400" b="1" dirty="0"/>
              <a:t>dịch: </a:t>
            </a:r>
            <a:r>
              <a:rPr lang="vi-VN" sz="2400" dirty="0"/>
              <a:t>Một nghiên cứu cho thấy rằng đàn ông không giỏi bằng phụ nữ trong việc phân biệt giữa các sắc thái màu sắc, mặc dù họ tập trung tốt vào những hình ảnh thay đổi nhanh chóng.</a:t>
            </a:r>
            <a:endParaRPr lang="en-US" sz="2400" dirty="0"/>
          </a:p>
          <a:p>
            <a:endParaRPr lang="en-US" sz="2400" dirty="0"/>
          </a:p>
          <a:p>
            <a:endParaRPr lang="en-US" sz="2400" dirty="0"/>
          </a:p>
        </p:txBody>
      </p:sp>
      <p:sp>
        <p:nvSpPr>
          <p:cNvPr id="6" name="Oval 5"/>
          <p:cNvSpPr/>
          <p:nvPr/>
        </p:nvSpPr>
        <p:spPr>
          <a:xfrm>
            <a:off x="6019800" y="1447800"/>
            <a:ext cx="2286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98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304800"/>
            <a:ext cx="8686800" cy="1938992"/>
          </a:xfrm>
          <a:prstGeom prst="rect">
            <a:avLst/>
          </a:prstGeom>
          <a:noFill/>
        </p:spPr>
        <p:txBody>
          <a:bodyPr wrap="square" rtlCol="0">
            <a:spAutoFit/>
          </a:bodyPr>
          <a:lstStyle/>
          <a:p>
            <a:r>
              <a:rPr lang="vi-VN" sz="2400" b="1" dirty="0"/>
              <a:t>Question 3</a:t>
            </a:r>
            <a:r>
              <a:rPr lang="en-US" sz="2400" b="1" dirty="0"/>
              <a:t>6</a:t>
            </a:r>
            <a:r>
              <a:rPr lang="vi-VN" sz="2400" b="1" dirty="0"/>
              <a:t>: </a:t>
            </a:r>
            <a:r>
              <a:rPr lang="vi-VN" sz="2400" dirty="0" smtClean="0"/>
              <a:t>Evidence shows that boys hear as well as girls at birth, but with age, a man's hearing may soon deteriorate.</a:t>
            </a:r>
            <a:endParaRPr lang="en-US" sz="2400" dirty="0" smtClean="0"/>
          </a:p>
          <a:p>
            <a:r>
              <a:rPr lang="en-US" sz="2400" b="1" u="sng" dirty="0" smtClean="0"/>
              <a:t>………………</a:t>
            </a:r>
            <a:r>
              <a:rPr lang="vi-VN" sz="2400" dirty="0" smtClean="0"/>
              <a:t>, environmental factors could play a role in this.</a:t>
            </a:r>
            <a:endParaRPr lang="en-US" sz="2400" dirty="0" smtClean="0"/>
          </a:p>
          <a:p>
            <a:r>
              <a:rPr lang="vi-VN" sz="2400" b="1" dirty="0" smtClean="0"/>
              <a:t>A</a:t>
            </a:r>
            <a:r>
              <a:rPr lang="vi-VN" sz="2400" b="1" dirty="0"/>
              <a:t>. Moreover	B. Therefore	C. However	D. Due to</a:t>
            </a:r>
            <a:endParaRPr lang="en-US" sz="2400" b="1" dirty="0"/>
          </a:p>
          <a:p>
            <a:endParaRPr lang="en-US" sz="2400" dirty="0"/>
          </a:p>
        </p:txBody>
      </p:sp>
      <p:sp>
        <p:nvSpPr>
          <p:cNvPr id="7" name="TextBox 6"/>
          <p:cNvSpPr txBox="1"/>
          <p:nvPr/>
        </p:nvSpPr>
        <p:spPr>
          <a:xfrm>
            <a:off x="266700" y="1905000"/>
            <a:ext cx="8458200" cy="4493538"/>
          </a:xfrm>
          <a:prstGeom prst="rect">
            <a:avLst/>
          </a:prstGeom>
          <a:noFill/>
        </p:spPr>
        <p:txBody>
          <a:bodyPr wrap="square" rtlCol="0">
            <a:spAutoFit/>
          </a:bodyPr>
          <a:lstStyle/>
          <a:p>
            <a:r>
              <a:rPr lang="vi-VN" sz="2200" b="1" dirty="0" smtClean="0"/>
              <a:t>3</a:t>
            </a:r>
            <a:r>
              <a:rPr lang="en-US" sz="2200" b="1" dirty="0" smtClean="0"/>
              <a:t>6</a:t>
            </a:r>
            <a:r>
              <a:rPr lang="vi-VN" sz="2200" b="1" dirty="0" smtClean="0"/>
              <a:t> (TH)</a:t>
            </a:r>
            <a:endParaRPr lang="en-US" sz="2200" dirty="0" smtClean="0"/>
          </a:p>
          <a:p>
            <a:r>
              <a:rPr lang="vi-VN" sz="2200" b="1" dirty="0" smtClean="0"/>
              <a:t>Kiến thức: </a:t>
            </a:r>
            <a:r>
              <a:rPr lang="vi-VN" sz="2200" dirty="0" smtClean="0"/>
              <a:t>Liên từ</a:t>
            </a:r>
            <a:endParaRPr lang="en-US" sz="2200" dirty="0" smtClean="0"/>
          </a:p>
          <a:p>
            <a:r>
              <a:rPr lang="vi-VN" sz="2200" b="1" dirty="0" smtClean="0"/>
              <a:t>Giải thích:</a:t>
            </a:r>
            <a:endParaRPr lang="en-US" sz="2200" dirty="0" smtClean="0"/>
          </a:p>
          <a:p>
            <a:r>
              <a:rPr lang="vi-VN" sz="2200" b="1" dirty="0" smtClean="0"/>
              <a:t>A. </a:t>
            </a:r>
            <a:r>
              <a:rPr lang="vi-VN" sz="2200" dirty="0" smtClean="0"/>
              <a:t>Moreover + S + V, …: Hơn thế nữa … (thêm ý)</a:t>
            </a:r>
            <a:endParaRPr lang="en-US" sz="2200" dirty="0" smtClean="0"/>
          </a:p>
          <a:p>
            <a:r>
              <a:rPr lang="vi-VN" sz="2200" b="1" dirty="0" smtClean="0"/>
              <a:t>B. </a:t>
            </a:r>
            <a:r>
              <a:rPr lang="vi-VN" sz="2200" dirty="0" smtClean="0"/>
              <a:t>Therefore, …: do đó … (chỉ kết quả)</a:t>
            </a:r>
            <a:endParaRPr lang="en-US" sz="2200" dirty="0" smtClean="0"/>
          </a:p>
          <a:p>
            <a:r>
              <a:rPr lang="vi-VN" sz="2200" b="1" dirty="0" smtClean="0"/>
              <a:t>C. </a:t>
            </a:r>
            <a:r>
              <a:rPr lang="vi-VN" sz="2200" dirty="0" smtClean="0"/>
              <a:t>However, …: tuy nhiên … (chỉ ý đối lập)</a:t>
            </a:r>
            <a:endParaRPr lang="en-US" sz="2200" dirty="0" smtClean="0"/>
          </a:p>
          <a:p>
            <a:r>
              <a:rPr lang="vi-VN" sz="2200" b="1" dirty="0" smtClean="0"/>
              <a:t>D. </a:t>
            </a:r>
            <a:r>
              <a:rPr lang="vi-VN" sz="2200" dirty="0" smtClean="0"/>
              <a:t>Due to + cụm danh từ/ V_ing, …: vì …(chỉ nguyên nhân)</a:t>
            </a:r>
            <a:endParaRPr lang="en-US" sz="2200" dirty="0" smtClean="0"/>
          </a:p>
          <a:p>
            <a:r>
              <a:rPr lang="vi-VN" sz="2200" b="1" dirty="0" smtClean="0"/>
              <a:t>Tạm dịch: </a:t>
            </a:r>
            <a:r>
              <a:rPr lang="vi-VN" sz="2200" dirty="0" smtClean="0"/>
              <a:t>Bằng chứng cho thấy rằng các bé trai nghe tốt như các bé gaí khi mới sinh, nhưng theo tuổi tác, thính lực của đàn ông có thể sớm bị suy giảm. Tuy nhiên, các yếu tố môi trường có thể đóng vai trò trong việc này.</a:t>
            </a:r>
            <a:endParaRPr lang="en-US" sz="2200" dirty="0" smtClean="0"/>
          </a:p>
          <a:p>
            <a:endParaRPr lang="en-US" sz="2200" dirty="0" smtClean="0"/>
          </a:p>
          <a:p>
            <a:endParaRPr lang="en-US" sz="2200" dirty="0"/>
          </a:p>
        </p:txBody>
      </p:sp>
      <p:sp>
        <p:nvSpPr>
          <p:cNvPr id="8" name="Oval 7"/>
          <p:cNvSpPr/>
          <p:nvPr/>
        </p:nvSpPr>
        <p:spPr>
          <a:xfrm>
            <a:off x="3886200" y="1447800"/>
            <a:ext cx="2286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586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609600"/>
            <a:ext cx="8382000" cy="1631216"/>
          </a:xfrm>
          <a:prstGeom prst="rect">
            <a:avLst/>
          </a:prstGeom>
          <a:noFill/>
        </p:spPr>
        <p:txBody>
          <a:bodyPr wrap="square" rtlCol="0">
            <a:spAutoFit/>
          </a:bodyPr>
          <a:lstStyle/>
          <a:p>
            <a:r>
              <a:rPr lang="vi-VN" sz="2000" b="1" dirty="0" smtClean="0"/>
              <a:t>Question 37</a:t>
            </a:r>
            <a:endParaRPr lang="en-US" sz="2000" b="1" dirty="0" smtClean="0"/>
          </a:p>
          <a:p>
            <a:r>
              <a:rPr lang="vi-VN" sz="2000" b="1" dirty="0" smtClean="0"/>
              <a:t>Women </a:t>
            </a:r>
            <a:r>
              <a:rPr lang="vi-VN" sz="2000" b="1" dirty="0"/>
              <a:t>may also be better at identifying different flavors </a:t>
            </a:r>
            <a:r>
              <a:rPr lang="en-US" sz="2000" b="1" dirty="0" smtClean="0"/>
              <a:t>…………….. </a:t>
            </a:r>
            <a:r>
              <a:rPr lang="vi-VN" sz="2000" b="1" dirty="0" smtClean="0"/>
              <a:t>need </a:t>
            </a:r>
            <a:r>
              <a:rPr lang="vi-VN" sz="2000" b="1" dirty="0"/>
              <a:t>both taste and smell to experience, as studies have shown that they have more taste buds on their tongue.</a:t>
            </a:r>
            <a:endParaRPr lang="en-US" sz="2000" b="1" dirty="0"/>
          </a:p>
          <a:p>
            <a:r>
              <a:rPr lang="vi-VN" sz="2000" b="1" dirty="0" smtClean="0"/>
              <a:t>A. who	B. which	C. where	D. whom</a:t>
            </a:r>
            <a:endParaRPr lang="en-US" sz="2000" b="1" dirty="0" smtClean="0"/>
          </a:p>
        </p:txBody>
      </p:sp>
      <p:sp>
        <p:nvSpPr>
          <p:cNvPr id="7" name="TextBox 6"/>
          <p:cNvSpPr txBox="1"/>
          <p:nvPr/>
        </p:nvSpPr>
        <p:spPr>
          <a:xfrm>
            <a:off x="304800" y="2438400"/>
            <a:ext cx="8534400" cy="4401205"/>
          </a:xfrm>
          <a:prstGeom prst="rect">
            <a:avLst/>
          </a:prstGeom>
          <a:noFill/>
        </p:spPr>
        <p:txBody>
          <a:bodyPr wrap="square" rtlCol="0">
            <a:spAutoFit/>
          </a:bodyPr>
          <a:lstStyle/>
          <a:p>
            <a:r>
              <a:rPr lang="vi-VN" sz="2000" b="1" dirty="0"/>
              <a:t>Kiến thức: </a:t>
            </a:r>
            <a:r>
              <a:rPr lang="vi-VN" sz="2000" dirty="0"/>
              <a:t>Đại từ quan hệ</a:t>
            </a:r>
            <a:endParaRPr lang="en-US" sz="2000" dirty="0"/>
          </a:p>
          <a:p>
            <a:r>
              <a:rPr lang="vi-VN" sz="2000" b="1" dirty="0"/>
              <a:t>Giải thích:</a:t>
            </a:r>
            <a:endParaRPr lang="en-US" sz="2000" dirty="0"/>
          </a:p>
          <a:p>
            <a:r>
              <a:rPr lang="vi-VN" sz="2000" b="1" dirty="0"/>
              <a:t>A. </a:t>
            </a:r>
            <a:r>
              <a:rPr lang="vi-VN" sz="2000" dirty="0"/>
              <a:t>who + V: người mà … =&gt; bổ sung thông tin cho từ chỉ người trước nó</a:t>
            </a:r>
            <a:endParaRPr lang="en-US" sz="2000" dirty="0"/>
          </a:p>
          <a:p>
            <a:r>
              <a:rPr lang="vi-VN" sz="2000" b="1" dirty="0"/>
              <a:t>B. </a:t>
            </a:r>
            <a:r>
              <a:rPr lang="vi-VN" sz="2000" dirty="0"/>
              <a:t>which + V: cái mà … =&gt; bổ sung thông tin cho từ chỉ vật trước nó</a:t>
            </a:r>
            <a:endParaRPr lang="en-US" sz="2000" dirty="0"/>
          </a:p>
          <a:p>
            <a:r>
              <a:rPr lang="vi-VN" sz="2000" b="1" dirty="0"/>
              <a:t>C. </a:t>
            </a:r>
            <a:r>
              <a:rPr lang="vi-VN" sz="2000" dirty="0"/>
              <a:t>where + S + V: khi mà … =&gt; bổ sung thông tin cho từ chỉ địa điểm trước đó</a:t>
            </a:r>
            <a:endParaRPr lang="en-US" sz="2000" dirty="0"/>
          </a:p>
          <a:p>
            <a:r>
              <a:rPr lang="vi-VN" sz="2000" b="1" dirty="0"/>
              <a:t>D. </a:t>
            </a:r>
            <a:r>
              <a:rPr lang="vi-VN" sz="2000" dirty="0"/>
              <a:t>whom + S + V: người mà … =&gt; bổ sung thông tin cho từ chỉ người trước nó </a:t>
            </a:r>
            <a:endParaRPr lang="en-US" sz="2000" dirty="0"/>
          </a:p>
          <a:p>
            <a:r>
              <a:rPr lang="vi-VN" sz="2000" dirty="0"/>
              <a:t>“different flavors” – danh từ chỉ vật =&gt; loại A, C, D.</a:t>
            </a:r>
            <a:endParaRPr lang="en-US" sz="2000" dirty="0"/>
          </a:p>
          <a:p>
            <a:r>
              <a:rPr lang="vi-VN" sz="2000" b="1" dirty="0"/>
              <a:t>Tạm dịch: </a:t>
            </a:r>
            <a:r>
              <a:rPr lang="vi-VN" sz="2000" dirty="0"/>
              <a:t>Phụ nữ cũng có thể giỏi hơn trong việc xác định các hương vị khác nhau những thứ cần cả vị giác và khứu giác để trải nghiệm, vì các nghiên cứu đã chỉ ra rằng họ có nhiều nụ vị giác hơn trên lưỡi.</a:t>
            </a:r>
            <a:endParaRPr lang="en-US" sz="2000" dirty="0"/>
          </a:p>
          <a:p>
            <a:endParaRPr lang="en-US" sz="2000" dirty="0"/>
          </a:p>
          <a:p>
            <a:endParaRPr lang="en-US" sz="2000" dirty="0"/>
          </a:p>
        </p:txBody>
      </p:sp>
      <p:sp>
        <p:nvSpPr>
          <p:cNvPr id="8" name="Oval 7"/>
          <p:cNvSpPr/>
          <p:nvPr/>
        </p:nvSpPr>
        <p:spPr>
          <a:xfrm>
            <a:off x="1371600" y="19050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2895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457200"/>
            <a:ext cx="8839200" cy="1569660"/>
          </a:xfrm>
          <a:prstGeom prst="rect">
            <a:avLst/>
          </a:prstGeom>
          <a:noFill/>
        </p:spPr>
        <p:txBody>
          <a:bodyPr wrap="square" rtlCol="0">
            <a:spAutoFit/>
          </a:bodyPr>
          <a:lstStyle/>
          <a:p>
            <a:r>
              <a:rPr lang="vi-VN" sz="2400" b="1" dirty="0"/>
              <a:t>Question 38: </a:t>
            </a:r>
            <a:endParaRPr lang="en-US" sz="2400" b="1" dirty="0" smtClean="0"/>
          </a:p>
          <a:p>
            <a:r>
              <a:rPr lang="vi-VN" sz="2400" b="1" dirty="0" smtClean="0"/>
              <a:t>A</a:t>
            </a:r>
            <a:r>
              <a:rPr lang="vi-VN" sz="2400" b="1" dirty="0"/>
              <a:t>. taken	B. sprung	C. mazed	D. freaked</a:t>
            </a:r>
            <a:endParaRPr lang="en-US" sz="2400" b="1" dirty="0"/>
          </a:p>
          <a:p>
            <a:r>
              <a:rPr lang="vi-VN" sz="2400" dirty="0"/>
              <a:t>Going back to the smelly gym bag - yes, it's likely that Mom will be the most </a:t>
            </a:r>
            <a:r>
              <a:rPr lang="vi-VN" sz="2400" dirty="0" smtClean="0"/>
              <a:t> </a:t>
            </a:r>
            <a:r>
              <a:rPr lang="en-US" sz="2400" b="1" u="sng" dirty="0" smtClean="0"/>
              <a:t>……………..</a:t>
            </a:r>
            <a:r>
              <a:rPr lang="vi-VN" sz="2400" dirty="0" smtClean="0"/>
              <a:t>out </a:t>
            </a:r>
            <a:r>
              <a:rPr lang="vi-VN" sz="2400" dirty="0"/>
              <a:t>by it</a:t>
            </a:r>
            <a:r>
              <a:rPr lang="vi-VN" sz="2400" dirty="0" smtClean="0"/>
              <a:t>.</a:t>
            </a:r>
            <a:endParaRPr lang="en-US" sz="2400" dirty="0"/>
          </a:p>
        </p:txBody>
      </p:sp>
      <p:sp>
        <p:nvSpPr>
          <p:cNvPr id="7" name="TextBox 6"/>
          <p:cNvSpPr txBox="1"/>
          <p:nvPr/>
        </p:nvSpPr>
        <p:spPr>
          <a:xfrm>
            <a:off x="30051" y="2044032"/>
            <a:ext cx="8839200" cy="3785652"/>
          </a:xfrm>
          <a:prstGeom prst="rect">
            <a:avLst/>
          </a:prstGeom>
          <a:noFill/>
        </p:spPr>
        <p:txBody>
          <a:bodyPr wrap="square" rtlCol="0">
            <a:spAutoFit/>
          </a:bodyPr>
          <a:lstStyle/>
          <a:p>
            <a:r>
              <a:rPr lang="vi-VN" sz="2400" b="1" dirty="0"/>
              <a:t>Kiến thức: </a:t>
            </a:r>
            <a:r>
              <a:rPr lang="vi-VN" sz="2400" dirty="0"/>
              <a:t>Từ vựng</a:t>
            </a:r>
            <a:endParaRPr lang="en-US" sz="2400" dirty="0"/>
          </a:p>
          <a:p>
            <a:r>
              <a:rPr lang="vi-VN" sz="2400" b="1" dirty="0"/>
              <a:t>Giải thích:</a:t>
            </a:r>
            <a:endParaRPr lang="en-US" sz="2400" dirty="0"/>
          </a:p>
          <a:p>
            <a:r>
              <a:rPr lang="vi-VN" sz="2400" b="1" dirty="0"/>
              <a:t>A. </a:t>
            </a:r>
            <a:r>
              <a:rPr lang="vi-VN" sz="2400" dirty="0"/>
              <a:t>taken (P2): lấy	</a:t>
            </a:r>
            <a:r>
              <a:rPr lang="vi-VN" sz="2400" b="1" dirty="0"/>
              <a:t>B. </a:t>
            </a:r>
            <a:r>
              <a:rPr lang="vi-VN" sz="2400" dirty="0"/>
              <a:t>sprung (P2): nhảy ra, bật lên</a:t>
            </a:r>
            <a:endParaRPr lang="en-US" sz="2400" dirty="0"/>
          </a:p>
          <a:p>
            <a:r>
              <a:rPr lang="vi-VN" sz="2400" b="1" dirty="0"/>
              <a:t>C. </a:t>
            </a:r>
            <a:r>
              <a:rPr lang="vi-VN" sz="2400" dirty="0"/>
              <a:t>mazed (không tồn tại từ này)	</a:t>
            </a:r>
            <a:r>
              <a:rPr lang="vi-VN" sz="2400" b="1" dirty="0"/>
              <a:t>D. </a:t>
            </a:r>
            <a:r>
              <a:rPr lang="vi-VN" sz="2400" dirty="0"/>
              <a:t>freaked (P2): sốc, sợ hãi, ngạc nhiên</a:t>
            </a:r>
            <a:endParaRPr lang="en-US" sz="2400" dirty="0"/>
          </a:p>
          <a:p>
            <a:r>
              <a:rPr lang="vi-VN" sz="2400" dirty="0"/>
              <a:t>=&gt; freaked out: sốc, sợ hãi, ngạc nhiên</a:t>
            </a:r>
            <a:endParaRPr lang="en-US" sz="2400" dirty="0"/>
          </a:p>
          <a:p>
            <a:r>
              <a:rPr lang="vi-VN" sz="2400" b="1" dirty="0" smtClean="0"/>
              <a:t>Tạm </a:t>
            </a:r>
            <a:r>
              <a:rPr lang="vi-VN" sz="2400" b="1" dirty="0"/>
              <a:t>dịch: </a:t>
            </a:r>
            <a:r>
              <a:rPr lang="vi-VN" sz="2400" dirty="0"/>
              <a:t>Quay trở lại với chiếc túi tập thể dục bốc mùi - vâng, có khả năng mẹ sẽ là người sốc nhất với nó.</a:t>
            </a:r>
            <a:endParaRPr lang="en-US" sz="2400" dirty="0"/>
          </a:p>
          <a:p>
            <a:endParaRPr lang="en-US" sz="2400" dirty="0"/>
          </a:p>
          <a:p>
            <a:endParaRPr lang="en-US" sz="2400" dirty="0"/>
          </a:p>
        </p:txBody>
      </p:sp>
      <p:sp>
        <p:nvSpPr>
          <p:cNvPr id="8" name="Oval 7"/>
          <p:cNvSpPr/>
          <p:nvPr/>
        </p:nvSpPr>
        <p:spPr>
          <a:xfrm>
            <a:off x="5715000" y="914400"/>
            <a:ext cx="304800" cy="3276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694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Autofit/>
          </a:bodyPr>
          <a:lstStyle/>
          <a:p>
            <a:pPr algn="l"/>
            <a:r>
              <a:rPr lang="en-US" sz="2000" b="1" i="0" u="none" strike="noStrike" baseline="0" dirty="0" smtClean="0">
                <a:latin typeface="Times New Roman"/>
              </a:rPr>
              <a:t>Question 39: Which of the following best states the main idea of the reading?</a:t>
            </a:r>
            <a:r>
              <a:rPr lang="vi-VN" sz="2000" b="1" dirty="0"/>
              <a:t> </a:t>
            </a:r>
            <a:r>
              <a:rPr lang="en-US" sz="2000" b="1" dirty="0" smtClean="0"/>
              <a:t/>
            </a:r>
            <a:br>
              <a:rPr lang="en-US" sz="2000" b="1" dirty="0" smtClean="0"/>
            </a:br>
            <a:r>
              <a:rPr lang="vi-VN" sz="2000" b="1" dirty="0" smtClean="0"/>
              <a:t>A</a:t>
            </a:r>
            <a:r>
              <a:rPr lang="vi-VN" sz="2000" b="1" dirty="0"/>
              <a:t>. No one knows for sure where dogs first appeared with humans.</a:t>
            </a:r>
            <a:r>
              <a:rPr lang="en-US" sz="2000" b="1" dirty="0"/>
              <a:t/>
            </a:r>
            <a:br>
              <a:rPr lang="en-US" sz="2000" b="1" dirty="0"/>
            </a:br>
            <a:r>
              <a:rPr lang="vi-VN" sz="2000" b="1" dirty="0"/>
              <a:t>B. There are two theories about the evolution of dogs.</a:t>
            </a:r>
            <a:r>
              <a:rPr lang="en-US" sz="2000" b="1" dirty="0"/>
              <a:t/>
            </a:r>
            <a:br>
              <a:rPr lang="en-US" sz="2000" b="1" dirty="0"/>
            </a:br>
            <a:r>
              <a:rPr lang="vi-VN" sz="2000" b="1" dirty="0"/>
              <a:t>C. Evolution and breeding have made dogs what they are today.</a:t>
            </a:r>
            <a:r>
              <a:rPr lang="en-US" sz="2000" b="1" dirty="0"/>
              <a:t/>
            </a:r>
            <a:br>
              <a:rPr lang="en-US" sz="2000" b="1" dirty="0"/>
            </a:br>
            <a:r>
              <a:rPr lang="vi-VN" sz="2000" b="1" dirty="0"/>
              <a:t>D. Human beings used dogs for many jobs, so dogs are the first tame animals.</a:t>
            </a:r>
            <a:r>
              <a:rPr lang="en-US" sz="2000" b="1" dirty="0"/>
              <a:t/>
            </a:r>
            <a:br>
              <a:rPr lang="en-US" sz="2000" b="1" dirty="0"/>
            </a:br>
            <a:endParaRPr lang="en-US" sz="2000" b="1" i="0" u="none" strike="noStrike" baseline="0" dirty="0" smtClean="0">
              <a:latin typeface="Times New Roman"/>
            </a:endParaRPr>
          </a:p>
        </p:txBody>
      </p:sp>
      <p:sp>
        <p:nvSpPr>
          <p:cNvPr id="4" name="TextBox 3"/>
          <p:cNvSpPr txBox="1"/>
          <p:nvPr/>
        </p:nvSpPr>
        <p:spPr>
          <a:xfrm>
            <a:off x="304800" y="2286000"/>
            <a:ext cx="8610600" cy="4247317"/>
          </a:xfrm>
          <a:prstGeom prst="rect">
            <a:avLst/>
          </a:prstGeom>
          <a:noFill/>
        </p:spPr>
        <p:txBody>
          <a:bodyPr wrap="square" rtlCol="0">
            <a:spAutoFit/>
          </a:bodyPr>
          <a:lstStyle/>
          <a:p>
            <a:r>
              <a:rPr lang="vi-VN" b="1" dirty="0"/>
              <a:t>Kiến thức: </a:t>
            </a:r>
            <a:r>
              <a:rPr lang="vi-VN" dirty="0"/>
              <a:t>Đọc hiểu</a:t>
            </a:r>
            <a:endParaRPr lang="en-US" dirty="0"/>
          </a:p>
          <a:p>
            <a:r>
              <a:rPr lang="vi-VN" b="1" dirty="0"/>
              <a:t>Giải thích:</a:t>
            </a:r>
            <a:endParaRPr lang="en-US" dirty="0"/>
          </a:p>
          <a:p>
            <a:r>
              <a:rPr lang="vi-VN" dirty="0"/>
              <a:t>Câu nào sau đây thể hiện đúng nhất ý chính của bài đọc?</a:t>
            </a:r>
            <a:endParaRPr lang="en-US" dirty="0"/>
          </a:p>
          <a:p>
            <a:r>
              <a:rPr lang="vi-VN" b="1" dirty="0"/>
              <a:t>A. </a:t>
            </a:r>
            <a:r>
              <a:rPr lang="vi-VN" dirty="0"/>
              <a:t>Không ai biết chắc nơi đầu tiên loài chó xuất hiện cùng với con người.</a:t>
            </a:r>
            <a:endParaRPr lang="en-US" dirty="0"/>
          </a:p>
          <a:p>
            <a:r>
              <a:rPr lang="vi-VN" b="1" dirty="0"/>
              <a:t>B. </a:t>
            </a:r>
            <a:r>
              <a:rPr lang="vi-VN" dirty="0"/>
              <a:t>Có hai giả thuyết về sự tiến hóa của loài chó.</a:t>
            </a:r>
            <a:endParaRPr lang="en-US" dirty="0"/>
          </a:p>
          <a:p>
            <a:r>
              <a:rPr lang="vi-VN" b="1" dirty="0"/>
              <a:t>C. </a:t>
            </a:r>
            <a:r>
              <a:rPr lang="vi-VN" dirty="0"/>
              <a:t>Sự tiến hóa và lai tạo đã tạo nên những con chó</a:t>
            </a:r>
            <a:endParaRPr lang="en-US" dirty="0"/>
          </a:p>
          <a:p>
            <a:r>
              <a:rPr lang="vi-VN" b="1" dirty="0"/>
              <a:t>D. </a:t>
            </a:r>
            <a:r>
              <a:rPr lang="vi-VN" dirty="0"/>
              <a:t>Loài người đã sử dụng chó vào nhiều công việc, vì vậy chó là con vật được thuần hóa đầu tiên.</a:t>
            </a:r>
            <a:endParaRPr lang="en-US" dirty="0"/>
          </a:p>
          <a:p>
            <a:r>
              <a:rPr lang="vi-VN" b="1" dirty="0"/>
              <a:t>Thông tin:</a:t>
            </a:r>
            <a:endParaRPr lang="en-US" dirty="0"/>
          </a:p>
          <a:p>
            <a:r>
              <a:rPr lang="vi-VN" dirty="0"/>
              <a:t>- Dogs originally came from wolves.</a:t>
            </a:r>
            <a:endParaRPr lang="en-US" dirty="0"/>
          </a:p>
          <a:p>
            <a:r>
              <a:rPr lang="vi-VN" dirty="0"/>
              <a:t>- At some point, some wolves changed through evolution. Some of them were smaller and gentler. These nicer wolves were the first dogs.</a:t>
            </a:r>
            <a:endParaRPr lang="en-US" dirty="0"/>
          </a:p>
          <a:p>
            <a:r>
              <a:rPr lang="vi-VN" dirty="0"/>
              <a:t>- Some scientists believe that dogs mixed with other animals from the Canidae family. This includes coyotes, foxes and jackals. Most scientists also believe that evolution and breeding influenced the variation. </a:t>
            </a:r>
            <a:endParaRPr lang="en-US" dirty="0"/>
          </a:p>
        </p:txBody>
      </p:sp>
      <p:sp>
        <p:nvSpPr>
          <p:cNvPr id="5" name="Oval 4"/>
          <p:cNvSpPr/>
          <p:nvPr/>
        </p:nvSpPr>
        <p:spPr>
          <a:xfrm>
            <a:off x="533400" y="13716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116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latin typeface="Times New Roman" pitchFamily="18" charset="0"/>
                <a:cs typeface="Times New Roman" pitchFamily="18" charset="0"/>
              </a:rPr>
              <a:t>Question 4: The restaurant is well-known ________ its friendly atmosphere and excellent service</a:t>
            </a:r>
            <a:r>
              <a:rPr lang="en-US" sz="2800" b="1" dirty="0" smtClean="0">
                <a:latin typeface="Times New Roman" pitchFamily="18" charset="0"/>
                <a:cs typeface="Times New Roman" pitchFamily="18" charset="0"/>
              </a:rPr>
              <a:t>.</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A</a:t>
            </a:r>
            <a:r>
              <a:rPr lang="en-US" sz="2800" b="1" dirty="0">
                <a:latin typeface="Times New Roman" pitchFamily="18" charset="0"/>
                <a:cs typeface="Times New Roman" pitchFamily="18" charset="0"/>
              </a:rPr>
              <a:t>. for	</a:t>
            </a:r>
            <a:r>
              <a:rPr lang="en-US" sz="2800" b="1" dirty="0" smtClean="0">
                <a:latin typeface="Times New Roman" pitchFamily="18" charset="0"/>
                <a:cs typeface="Times New Roman" pitchFamily="18" charset="0"/>
              </a:rPr>
              <a:t>	B</a:t>
            </a:r>
            <a:r>
              <a:rPr lang="en-US" sz="2800" b="1" dirty="0">
                <a:latin typeface="Times New Roman" pitchFamily="18" charset="0"/>
                <a:cs typeface="Times New Roman" pitchFamily="18" charset="0"/>
              </a:rPr>
              <a:t>. on	</a:t>
            </a:r>
            <a:r>
              <a:rPr lang="en-US" sz="2800" b="1" dirty="0" smtClean="0">
                <a:latin typeface="Times New Roman" pitchFamily="18" charset="0"/>
                <a:cs typeface="Times New Roman" pitchFamily="18" charset="0"/>
              </a:rPr>
              <a:t>	C</a:t>
            </a:r>
            <a:r>
              <a:rPr lang="en-US" sz="2800" b="1" dirty="0">
                <a:latin typeface="Times New Roman" pitchFamily="18" charset="0"/>
                <a:cs typeface="Times New Roman" pitchFamily="18" charset="0"/>
              </a:rPr>
              <a:t>. in	</a:t>
            </a:r>
            <a:r>
              <a:rPr lang="en-US" sz="2800" b="1" dirty="0" smtClean="0">
                <a:latin typeface="Times New Roman" pitchFamily="18" charset="0"/>
                <a:cs typeface="Times New Roman" pitchFamily="18" charset="0"/>
              </a:rPr>
              <a:t>	D</a:t>
            </a:r>
            <a:r>
              <a:rPr lang="en-US" sz="2800" b="1" dirty="0">
                <a:latin typeface="Times New Roman" pitchFamily="18" charset="0"/>
                <a:cs typeface="Times New Roman" pitchFamily="18" charset="0"/>
              </a:rPr>
              <a:t>. Off</a:t>
            </a:r>
          </a:p>
        </p:txBody>
      </p:sp>
      <p:sp>
        <p:nvSpPr>
          <p:cNvPr id="5" name="TextBox 4"/>
          <p:cNvSpPr txBox="1"/>
          <p:nvPr/>
        </p:nvSpPr>
        <p:spPr>
          <a:xfrm>
            <a:off x="152400" y="1752600"/>
            <a:ext cx="8686800" cy="3539430"/>
          </a:xfrm>
          <a:prstGeom prst="rect">
            <a:avLst/>
          </a:prstGeom>
          <a:noFill/>
        </p:spPr>
        <p:txBody>
          <a:bodyPr wrap="square" rtlCol="0">
            <a:spAutoFit/>
          </a:bodyPr>
          <a:lstStyle/>
          <a:p>
            <a:pPr lvl="0"/>
            <a:r>
              <a:rPr lang="en-US" sz="2800" b="1" i="1" u="none" strike="noStrike" baseline="0" dirty="0" smtClean="0">
                <a:latin typeface="Times New Roman"/>
              </a:rPr>
              <a:t>4(TH)</a:t>
            </a:r>
          </a:p>
          <a:p>
            <a:pPr lvl="0"/>
            <a:r>
              <a:rPr lang="en-US" sz="2800" b="1" i="1" u="none" strike="noStrike" baseline="0" dirty="0" err="1" smtClean="0">
                <a:solidFill>
                  <a:srgbClr val="000000"/>
                </a:solidFill>
                <a:latin typeface="Times New Roman"/>
              </a:rPr>
              <a:t>Kiến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thức</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Giới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từ</a:t>
            </a:r>
            <a:endParaRPr lang="en-US" sz="2800" b="1" i="1" u="none" strike="noStrike" baseline="0" dirty="0" smtClean="0">
              <a:solidFill>
                <a:srgbClr val="000000"/>
              </a:solidFill>
              <a:latin typeface="Times New Roman"/>
            </a:endParaRPr>
          </a:p>
          <a:p>
            <a:pPr lvl="0"/>
            <a:r>
              <a:rPr lang="en-US" sz="2800" b="1" i="1" u="none" strike="noStrike" baseline="0" dirty="0" err="1" smtClean="0">
                <a:solidFill>
                  <a:srgbClr val="000000"/>
                </a:solidFill>
                <a:latin typeface="Times New Roman"/>
              </a:rPr>
              <a:t>Giải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thích</a:t>
            </a:r>
            <a:r>
              <a:rPr lang="en-US" sz="2800" b="1" i="1" u="none" strike="noStrike" baseline="0" dirty="0" smtClean="0">
                <a:solidFill>
                  <a:srgbClr val="000000"/>
                </a:solidFill>
                <a:latin typeface="Times New Roman"/>
              </a:rPr>
              <a:t>:</a:t>
            </a:r>
          </a:p>
          <a:p>
            <a:pPr lvl="0"/>
            <a:r>
              <a:rPr lang="en-US" sz="2800" b="1" i="1" u="none" strike="noStrike" baseline="0" dirty="0" smtClean="0">
                <a:solidFill>
                  <a:srgbClr val="000000"/>
                </a:solidFill>
                <a:latin typeface="Times New Roman"/>
              </a:rPr>
              <a:t>A. for: </a:t>
            </a:r>
            <a:r>
              <a:rPr lang="en-US" sz="2800" b="1" i="1" u="none" strike="noStrike" baseline="0" dirty="0" err="1" smtClean="0">
                <a:solidFill>
                  <a:srgbClr val="000000"/>
                </a:solidFill>
                <a:latin typeface="Times New Roman"/>
              </a:rPr>
              <a:t>cho</a:t>
            </a:r>
            <a:r>
              <a:rPr lang="en-US" sz="2800" b="1" i="1" u="none" strike="noStrike" baseline="0" dirty="0" smtClean="0">
                <a:solidFill>
                  <a:srgbClr val="000000"/>
                </a:solidFill>
                <a:latin typeface="Times New Roman"/>
              </a:rPr>
              <a:t>	B. on: </a:t>
            </a:r>
            <a:r>
              <a:rPr lang="en-US" sz="2800" b="1" i="1" u="none" strike="noStrike" baseline="0" dirty="0" err="1" smtClean="0">
                <a:solidFill>
                  <a:srgbClr val="000000"/>
                </a:solidFill>
                <a:latin typeface="Times New Roman"/>
              </a:rPr>
              <a:t>trên</a:t>
            </a:r>
            <a:r>
              <a:rPr lang="en-US" sz="2800" b="1" i="1" u="none" strike="noStrike" baseline="0" dirty="0" smtClean="0">
                <a:solidFill>
                  <a:srgbClr val="000000"/>
                </a:solidFill>
                <a:latin typeface="Times New Roman"/>
              </a:rPr>
              <a:t>	C. in: </a:t>
            </a:r>
            <a:r>
              <a:rPr lang="en-US" sz="2800" b="1" i="1" u="none" strike="noStrike" baseline="0" dirty="0" err="1" smtClean="0">
                <a:solidFill>
                  <a:srgbClr val="000000"/>
                </a:solidFill>
                <a:latin typeface="Times New Roman"/>
              </a:rPr>
              <a:t>trong</a:t>
            </a:r>
            <a:r>
              <a:rPr lang="en-US" sz="2800" b="1" i="1" u="none" strike="noStrike" baseline="0" dirty="0" smtClean="0">
                <a:solidFill>
                  <a:srgbClr val="000000"/>
                </a:solidFill>
                <a:latin typeface="Times New Roman"/>
              </a:rPr>
              <a:t>	D. off: </a:t>
            </a:r>
            <a:r>
              <a:rPr lang="en-US" sz="2800" b="1" i="1" u="none" strike="noStrike" baseline="0" dirty="0" err="1" smtClean="0">
                <a:solidFill>
                  <a:srgbClr val="000000"/>
                </a:solidFill>
                <a:latin typeface="Times New Roman"/>
              </a:rPr>
              <a:t>rời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nghỉ</a:t>
            </a:r>
            <a:endParaRPr lang="en-US" sz="2800" b="1" i="1" u="none" strike="noStrike" baseline="0" dirty="0" smtClean="0">
              <a:solidFill>
                <a:srgbClr val="000000"/>
              </a:solidFill>
              <a:latin typeface="Times New Roman"/>
            </a:endParaRPr>
          </a:p>
          <a:p>
            <a:pPr lvl="0"/>
            <a:r>
              <a:rPr lang="en-US" sz="2800" b="1" i="1" u="none" strike="noStrike" baseline="0" dirty="0" smtClean="0">
                <a:solidFill>
                  <a:srgbClr val="000000"/>
                </a:solidFill>
                <a:latin typeface="Times New Roman"/>
              </a:rPr>
              <a:t>=&gt; be well-known for something: </a:t>
            </a:r>
            <a:r>
              <a:rPr lang="en-US" sz="2800" b="1" i="1" u="none" strike="noStrike" baseline="0" dirty="0" err="1" smtClean="0">
                <a:solidFill>
                  <a:srgbClr val="000000"/>
                </a:solidFill>
                <a:latin typeface="Times New Roman"/>
              </a:rPr>
              <a:t>nổi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tiếng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về</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cái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gì</a:t>
            </a:r>
            <a:endParaRPr lang="en-US" sz="2800" b="1" i="1" u="none" strike="noStrike" baseline="0" dirty="0" smtClean="0">
              <a:solidFill>
                <a:srgbClr val="000000"/>
              </a:solidFill>
              <a:latin typeface="Times New Roman"/>
            </a:endParaRPr>
          </a:p>
          <a:p>
            <a:pPr lvl="0"/>
            <a:r>
              <a:rPr lang="en-US" sz="2800" b="1" i="1" u="none" strike="noStrike" baseline="0" dirty="0" err="1" smtClean="0">
                <a:solidFill>
                  <a:srgbClr val="000000"/>
                </a:solidFill>
                <a:latin typeface="Times New Roman"/>
              </a:rPr>
              <a:t>Tạm</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dịch</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Nhà</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hàng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nổi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tiếng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với</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bầu</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không</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khí</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thân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thiện</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và</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dịch</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vụ</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tuyệt</a:t>
            </a:r>
            <a:r>
              <a:rPr lang="en-US" sz="2800" b="1" i="1" u="none" strike="noStrike" baseline="0" dirty="0" smtClean="0">
                <a:solidFill>
                  <a:srgbClr val="000000"/>
                </a:solidFill>
                <a:latin typeface="Times New Roman"/>
              </a:rPr>
              <a:t> </a:t>
            </a:r>
            <a:r>
              <a:rPr lang="en-US" sz="2800" b="1" i="1" u="none" strike="noStrike" baseline="0" dirty="0" err="1" smtClean="0">
                <a:solidFill>
                  <a:srgbClr val="000000"/>
                </a:solidFill>
                <a:latin typeface="Times New Roman"/>
              </a:rPr>
              <a:t>vời</a:t>
            </a:r>
            <a:r>
              <a:rPr lang="en-US" sz="2800" b="1" i="1" u="none" strike="noStrike" baseline="0" dirty="0" smtClean="0">
                <a:solidFill>
                  <a:srgbClr val="000000"/>
                </a:solidFill>
                <a:latin typeface="Times New Roman"/>
              </a:rPr>
              <a:t>.</a:t>
            </a:r>
          </a:p>
          <a:p>
            <a:pPr lvl="0"/>
            <a:endParaRPr lang="en-US" sz="2800" dirty="0"/>
          </a:p>
        </p:txBody>
      </p:sp>
      <p:sp>
        <p:nvSpPr>
          <p:cNvPr id="7" name="Oval 6"/>
          <p:cNvSpPr/>
          <p:nvPr/>
        </p:nvSpPr>
        <p:spPr>
          <a:xfrm>
            <a:off x="609600" y="1066800"/>
            <a:ext cx="304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890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i="0" u="none" strike="noStrike" baseline="0" dirty="0" smtClean="0">
                <a:latin typeface="Times New Roman"/>
              </a:rPr>
              <a:t>Question 40: The word “they” in the first paragraph refers to _______.</a:t>
            </a:r>
            <a:r>
              <a:rPr lang="vi-VN" sz="2800" b="1" dirty="0"/>
              <a:t> 	</a:t>
            </a:r>
            <a:r>
              <a:rPr lang="en-US" sz="2800" b="1" dirty="0" smtClean="0"/>
              <a:t/>
            </a:r>
            <a:br>
              <a:rPr lang="en-US" sz="2800" b="1" dirty="0" smtClean="0"/>
            </a:br>
            <a:r>
              <a:rPr lang="vi-VN" sz="2800" b="1" dirty="0" smtClean="0"/>
              <a:t>A</a:t>
            </a:r>
            <a:r>
              <a:rPr lang="vi-VN" sz="2800" b="1" dirty="0"/>
              <a:t>. people	B. years	C. dogs	D. wolves</a:t>
            </a:r>
            <a:r>
              <a:rPr lang="en-US" sz="2800" b="1" dirty="0"/>
              <a:t/>
            </a:r>
            <a:br>
              <a:rPr lang="en-US" sz="2800" b="1" dirty="0"/>
            </a:br>
            <a:endParaRPr lang="en-US" sz="2800" b="1" i="0" u="none" strike="noStrike" baseline="0" dirty="0" smtClean="0">
              <a:latin typeface="Times New Roman"/>
            </a:endParaRPr>
          </a:p>
        </p:txBody>
      </p:sp>
      <p:sp>
        <p:nvSpPr>
          <p:cNvPr id="4" name="TextBox 3"/>
          <p:cNvSpPr txBox="1"/>
          <p:nvPr/>
        </p:nvSpPr>
        <p:spPr>
          <a:xfrm>
            <a:off x="533400" y="1981200"/>
            <a:ext cx="8382000" cy="3785652"/>
          </a:xfrm>
          <a:prstGeom prst="rect">
            <a:avLst/>
          </a:prstGeom>
          <a:noFill/>
        </p:spPr>
        <p:txBody>
          <a:bodyPr wrap="square" rtlCol="0">
            <a:spAutoFit/>
          </a:bodyPr>
          <a:lstStyle/>
          <a:p>
            <a:r>
              <a:rPr lang="vi-VN" sz="2400" b="1" dirty="0"/>
              <a:t>Kiến thức: </a:t>
            </a:r>
            <a:r>
              <a:rPr lang="vi-VN" sz="2400" dirty="0"/>
              <a:t>Đọc hiểu</a:t>
            </a:r>
            <a:endParaRPr lang="en-US" sz="2400" dirty="0"/>
          </a:p>
          <a:p>
            <a:r>
              <a:rPr lang="vi-VN" sz="2400" b="1" dirty="0"/>
              <a:t>Giải thích:</a:t>
            </a:r>
            <a:endParaRPr lang="en-US" sz="2400" dirty="0"/>
          </a:p>
          <a:p>
            <a:r>
              <a:rPr lang="vi-VN" sz="2400" dirty="0"/>
              <a:t>Từ “</a:t>
            </a:r>
            <a:r>
              <a:rPr lang="vi-VN" sz="2400" b="1" u="sng" dirty="0"/>
              <a:t>they</a:t>
            </a:r>
            <a:r>
              <a:rPr lang="vi-VN" sz="2400" dirty="0"/>
              <a:t>” trong đoạn đầu tiên đề cập đến ________ .</a:t>
            </a:r>
            <a:endParaRPr lang="en-US" sz="2400" dirty="0"/>
          </a:p>
          <a:p>
            <a:r>
              <a:rPr lang="vi-VN" sz="2400" b="1" dirty="0"/>
              <a:t>A. </a:t>
            </a:r>
            <a:r>
              <a:rPr lang="vi-VN" sz="2400" dirty="0"/>
              <a:t>people (n): người	</a:t>
            </a:r>
            <a:r>
              <a:rPr lang="vi-VN" sz="2400" b="1" dirty="0"/>
              <a:t>B. </a:t>
            </a:r>
            <a:r>
              <a:rPr lang="vi-VN" sz="2400" dirty="0"/>
              <a:t>years (n): năm</a:t>
            </a:r>
            <a:endParaRPr lang="en-US" sz="2400" dirty="0"/>
          </a:p>
          <a:p>
            <a:r>
              <a:rPr lang="vi-VN" sz="2400" b="1" dirty="0"/>
              <a:t>C. </a:t>
            </a:r>
            <a:r>
              <a:rPr lang="vi-VN" sz="2400" dirty="0"/>
              <a:t>dogs (n): những con chó	</a:t>
            </a:r>
            <a:r>
              <a:rPr lang="vi-VN" sz="2400" b="1" dirty="0"/>
              <a:t>D. </a:t>
            </a:r>
            <a:r>
              <a:rPr lang="vi-VN" sz="2400" dirty="0"/>
              <a:t>wolves (n): những con chó sói</a:t>
            </a:r>
            <a:endParaRPr lang="en-US" sz="2400" dirty="0"/>
          </a:p>
          <a:p>
            <a:r>
              <a:rPr lang="vi-VN" sz="2400" b="1" dirty="0"/>
              <a:t>Thông tin: </a:t>
            </a:r>
            <a:r>
              <a:rPr lang="vi-VN" sz="2400" dirty="0"/>
              <a:t>Wolves look a lot like dogs, but </a:t>
            </a:r>
            <a:r>
              <a:rPr lang="vi-VN" sz="2400" b="1" u="sng" dirty="0"/>
              <a:t>they</a:t>
            </a:r>
            <a:r>
              <a:rPr lang="vi-VN" sz="2400" b="1" dirty="0"/>
              <a:t> </a:t>
            </a:r>
            <a:r>
              <a:rPr lang="vi-VN" sz="2400" dirty="0"/>
              <a:t>are bigger.</a:t>
            </a:r>
            <a:endParaRPr lang="en-US" sz="2400" dirty="0"/>
          </a:p>
          <a:p>
            <a:r>
              <a:rPr lang="vi-VN" sz="2400" b="1" dirty="0"/>
              <a:t>Tạm dịch: </a:t>
            </a:r>
            <a:r>
              <a:rPr lang="vi-VN" sz="2400" dirty="0"/>
              <a:t>Chó sói trông rất giống chó, nhưng chó sói lớn hơn.</a:t>
            </a:r>
            <a:endParaRPr lang="en-US" sz="2400" dirty="0"/>
          </a:p>
          <a:p>
            <a:endParaRPr lang="en-US" sz="2400" dirty="0"/>
          </a:p>
        </p:txBody>
      </p:sp>
      <p:sp>
        <p:nvSpPr>
          <p:cNvPr id="5" name="Oval 4"/>
          <p:cNvSpPr/>
          <p:nvPr/>
        </p:nvSpPr>
        <p:spPr>
          <a:xfrm>
            <a:off x="6477000" y="8382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578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39200" cy="1143000"/>
          </a:xfrm>
        </p:spPr>
        <p:txBody>
          <a:bodyPr>
            <a:noAutofit/>
          </a:bodyPr>
          <a:lstStyle/>
          <a:p>
            <a:pPr algn="l"/>
            <a:r>
              <a:rPr lang="en-US" sz="2400" b="1" i="0" u="none" strike="noStrike" baseline="0" dirty="0" smtClean="0">
                <a:latin typeface="Times New Roman"/>
              </a:rPr>
              <a:t>Question 41: According to some scientists, when did the first tame dogs appear with humans?</a:t>
            </a:r>
            <a:br>
              <a:rPr lang="en-US" sz="2400" b="1" i="0" u="none" strike="noStrike" baseline="0" dirty="0" smtClean="0">
                <a:latin typeface="Times New Roman"/>
              </a:rPr>
            </a:br>
            <a:r>
              <a:rPr lang="vi-VN" sz="2000" b="1" dirty="0" smtClean="0"/>
              <a:t>A</a:t>
            </a:r>
            <a:r>
              <a:rPr lang="vi-VN" sz="2000" b="1" dirty="0"/>
              <a:t>. About 15,000 years ago	B. Between 15,000 and 50,000 years ago</a:t>
            </a:r>
            <a:r>
              <a:rPr lang="en-US" sz="2000" b="1" dirty="0"/>
              <a:t/>
            </a:r>
            <a:br>
              <a:rPr lang="en-US" sz="2000" b="1" dirty="0"/>
            </a:br>
            <a:r>
              <a:rPr lang="vi-VN" sz="2000" b="1" dirty="0" smtClean="0"/>
              <a:t>C</a:t>
            </a:r>
            <a:r>
              <a:rPr lang="vi-VN" sz="2000" b="1" dirty="0"/>
              <a:t>. Over 50.000 years ago	</a:t>
            </a:r>
            <a:r>
              <a:rPr lang="en-US" sz="2000" b="1" dirty="0" smtClean="0"/>
              <a:t>	</a:t>
            </a:r>
            <a:r>
              <a:rPr lang="vi-VN" sz="2000" b="1" dirty="0" smtClean="0"/>
              <a:t>D</a:t>
            </a:r>
            <a:r>
              <a:rPr lang="vi-VN" sz="2000" b="1" dirty="0"/>
              <a:t>. About 13,000 years ago</a:t>
            </a:r>
            <a:r>
              <a:rPr lang="en-US" sz="2000" b="1" dirty="0"/>
              <a:t/>
            </a:r>
            <a:br>
              <a:rPr lang="en-US" sz="2000" b="1" dirty="0"/>
            </a:br>
            <a:endParaRPr lang="en-US" sz="2000" b="1" i="0" u="none" strike="noStrike" baseline="0" dirty="0" smtClean="0">
              <a:latin typeface="Times New Roman"/>
            </a:endParaRPr>
          </a:p>
        </p:txBody>
      </p:sp>
      <p:sp>
        <p:nvSpPr>
          <p:cNvPr id="4" name="TextBox 3"/>
          <p:cNvSpPr txBox="1"/>
          <p:nvPr/>
        </p:nvSpPr>
        <p:spPr>
          <a:xfrm>
            <a:off x="152400" y="1600200"/>
            <a:ext cx="8763000" cy="5632311"/>
          </a:xfrm>
          <a:prstGeom prst="rect">
            <a:avLst/>
          </a:prstGeom>
          <a:noFill/>
        </p:spPr>
        <p:txBody>
          <a:bodyPr wrap="square" rtlCol="0">
            <a:spAutoFit/>
          </a:bodyPr>
          <a:lstStyle/>
          <a:p>
            <a:r>
              <a:rPr lang="vi-VN" sz="2400" b="1" dirty="0"/>
              <a:t>Kiến thức: </a:t>
            </a:r>
            <a:r>
              <a:rPr lang="vi-VN" sz="2400" dirty="0"/>
              <a:t>Đọc hiểu</a:t>
            </a:r>
            <a:endParaRPr lang="en-US" sz="2400" dirty="0"/>
          </a:p>
          <a:p>
            <a:r>
              <a:rPr lang="vi-VN" sz="2400" b="1" dirty="0"/>
              <a:t>Giải thích:</a:t>
            </a:r>
            <a:endParaRPr lang="en-US" sz="2400" dirty="0"/>
          </a:p>
          <a:p>
            <a:r>
              <a:rPr lang="vi-VN" sz="2400" dirty="0"/>
              <a:t>Theo một số nhà khoa học, những con chó thuần hóa đầu tiên xuất hiện cùng với con người khi nào?</a:t>
            </a:r>
            <a:endParaRPr lang="en-US" sz="2400" dirty="0"/>
          </a:p>
          <a:p>
            <a:r>
              <a:rPr lang="vi-VN" sz="2400" b="1" dirty="0"/>
              <a:t>A. </a:t>
            </a:r>
            <a:r>
              <a:rPr lang="vi-VN" sz="2400" dirty="0"/>
              <a:t>Khoảng 15.000 năm trước	</a:t>
            </a:r>
            <a:r>
              <a:rPr lang="vi-VN" sz="2400" b="1" dirty="0"/>
              <a:t>B. </a:t>
            </a:r>
            <a:r>
              <a:rPr lang="vi-VN" sz="2400" dirty="0"/>
              <a:t>Từ 15.000 đến 50.000 năm trước</a:t>
            </a:r>
            <a:endParaRPr lang="en-US" sz="2400" dirty="0"/>
          </a:p>
          <a:p>
            <a:r>
              <a:rPr lang="vi-VN" sz="2400" b="1" dirty="0"/>
              <a:t>C. </a:t>
            </a:r>
            <a:r>
              <a:rPr lang="vi-VN" sz="2400" dirty="0"/>
              <a:t>Hơn 50.000 năm trước	</a:t>
            </a:r>
            <a:r>
              <a:rPr lang="vi-VN" sz="2400" b="1" dirty="0"/>
              <a:t>D. </a:t>
            </a:r>
            <a:r>
              <a:rPr lang="vi-VN" sz="2400" dirty="0"/>
              <a:t>Khoảng 13.000 năm trước</a:t>
            </a:r>
            <a:endParaRPr lang="en-US" sz="2400" dirty="0"/>
          </a:p>
          <a:p>
            <a:r>
              <a:rPr lang="vi-VN" sz="2400" b="1" dirty="0"/>
              <a:t>Thông tin: </a:t>
            </a:r>
            <a:r>
              <a:rPr lang="vi-VN" sz="2400" dirty="0"/>
              <a:t>Scientists who study humans say the first tame dogs appeared with humans about 13,000 years ago in the Middle East.</a:t>
            </a:r>
            <a:endParaRPr lang="en-US" sz="2400" dirty="0"/>
          </a:p>
          <a:p>
            <a:r>
              <a:rPr lang="vi-VN" sz="2400" b="1" dirty="0"/>
              <a:t>Tạm dịch: </a:t>
            </a:r>
            <a:r>
              <a:rPr lang="vi-VN" sz="2400" dirty="0"/>
              <a:t>Các nhà khoa học nghiên cứu con người cho biết những con chó đầu tiên được thuần hóa đã xuất hiện cùng với loài người vào khoảng 13.000 năm trước ở Trung Đông.</a:t>
            </a:r>
            <a:endParaRPr lang="en-US" sz="2400" dirty="0"/>
          </a:p>
          <a:p>
            <a:endParaRPr lang="en-US" sz="2400" dirty="0"/>
          </a:p>
          <a:p>
            <a:endParaRPr lang="en-US" sz="2400" dirty="0"/>
          </a:p>
        </p:txBody>
      </p:sp>
      <p:sp>
        <p:nvSpPr>
          <p:cNvPr id="5" name="Oval 4"/>
          <p:cNvSpPr/>
          <p:nvPr/>
        </p:nvSpPr>
        <p:spPr>
          <a:xfrm>
            <a:off x="3657600" y="10668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615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Autofit/>
          </a:bodyPr>
          <a:lstStyle/>
          <a:p>
            <a:pPr algn="l"/>
            <a:r>
              <a:rPr lang="en-US" sz="2000" b="1" i="0" u="none" strike="noStrike" baseline="0" dirty="0" smtClean="0">
                <a:latin typeface="Times New Roman"/>
              </a:rPr>
              <a:t>Question 42: The word “companions” in the second paragraph mostly means ______.</a:t>
            </a:r>
            <a:br>
              <a:rPr lang="en-US" sz="2000" b="1" i="0" u="none" strike="noStrike" baseline="0" dirty="0" smtClean="0">
                <a:latin typeface="Times New Roman"/>
              </a:rPr>
            </a:br>
            <a:r>
              <a:rPr lang="vi-VN" sz="2000" b="1" dirty="0" smtClean="0"/>
              <a:t>A</a:t>
            </a:r>
            <a:r>
              <a:rPr lang="vi-VN" sz="2000" b="1" dirty="0"/>
              <a:t>. messengers	B. co-workers	C. traveling friends 	D. hunting animals</a:t>
            </a:r>
            <a:r>
              <a:rPr lang="en-US" sz="2000" b="1" dirty="0"/>
              <a:t/>
            </a:r>
            <a:br>
              <a:rPr lang="en-US" sz="2000" b="1" dirty="0"/>
            </a:br>
            <a:endParaRPr lang="en-US" sz="2000" b="1" i="0" u="none" strike="noStrike" baseline="0" dirty="0" smtClean="0">
              <a:latin typeface="Times New Roman"/>
            </a:endParaRPr>
          </a:p>
        </p:txBody>
      </p:sp>
      <p:sp>
        <p:nvSpPr>
          <p:cNvPr id="4" name="TextBox 3"/>
          <p:cNvSpPr txBox="1"/>
          <p:nvPr/>
        </p:nvSpPr>
        <p:spPr>
          <a:xfrm>
            <a:off x="204989" y="1676400"/>
            <a:ext cx="8915400" cy="5262979"/>
          </a:xfrm>
          <a:prstGeom prst="rect">
            <a:avLst/>
          </a:prstGeom>
          <a:noFill/>
        </p:spPr>
        <p:txBody>
          <a:bodyPr wrap="square" rtlCol="0">
            <a:spAutoFit/>
          </a:bodyPr>
          <a:lstStyle/>
          <a:p>
            <a:r>
              <a:rPr lang="vi-VN" sz="2400" b="1" dirty="0"/>
              <a:t>Kiến thức: </a:t>
            </a:r>
            <a:r>
              <a:rPr lang="vi-VN" sz="2400" dirty="0"/>
              <a:t>Đọc hiểu</a:t>
            </a:r>
            <a:endParaRPr lang="en-US" sz="2400" dirty="0"/>
          </a:p>
          <a:p>
            <a:r>
              <a:rPr lang="vi-VN" sz="2400" b="1" dirty="0"/>
              <a:t>Giải thích:</a:t>
            </a:r>
            <a:endParaRPr lang="en-US" sz="2400" dirty="0"/>
          </a:p>
          <a:p>
            <a:r>
              <a:rPr lang="vi-VN" sz="2400" dirty="0"/>
              <a:t>Từ “</a:t>
            </a:r>
            <a:r>
              <a:rPr lang="vi-VN" sz="2400" b="1" u="sng" dirty="0"/>
              <a:t>companions</a:t>
            </a:r>
            <a:r>
              <a:rPr lang="vi-VN" sz="2400" dirty="0"/>
              <a:t>” trong đoạn thứ hai chủ yếu có nghĩa là ________ . </a:t>
            </a:r>
            <a:endParaRPr lang="en-US" sz="2400" dirty="0"/>
          </a:p>
          <a:p>
            <a:r>
              <a:rPr lang="vi-VN" sz="2400" dirty="0"/>
              <a:t>companions: bạn đồng hành</a:t>
            </a:r>
            <a:endParaRPr lang="en-US" sz="2400" dirty="0"/>
          </a:p>
          <a:p>
            <a:r>
              <a:rPr lang="vi-VN" sz="2400" b="1" dirty="0"/>
              <a:t>A. </a:t>
            </a:r>
            <a:r>
              <a:rPr lang="vi-VN" sz="2400" dirty="0"/>
              <a:t>messengers (n):  sứ giả, người đưa tin	</a:t>
            </a:r>
            <a:r>
              <a:rPr lang="vi-VN" sz="2400" b="1" dirty="0"/>
              <a:t>B. </a:t>
            </a:r>
            <a:r>
              <a:rPr lang="vi-VN" sz="2400" dirty="0"/>
              <a:t>co-workers (n): đồng nghiệp</a:t>
            </a:r>
            <a:endParaRPr lang="en-US" sz="2400" dirty="0"/>
          </a:p>
          <a:p>
            <a:r>
              <a:rPr lang="vi-VN" sz="2400" b="1" dirty="0"/>
              <a:t>C. </a:t>
            </a:r>
            <a:r>
              <a:rPr lang="vi-VN" sz="2400" dirty="0"/>
              <a:t>traveling friends (n): bạn cùng đi du lịch	</a:t>
            </a:r>
            <a:r>
              <a:rPr lang="vi-VN" sz="2400" b="1" dirty="0"/>
              <a:t>D. </a:t>
            </a:r>
            <a:r>
              <a:rPr lang="vi-VN" sz="2400" dirty="0"/>
              <a:t>hunting animals (n): săn bắn động vật</a:t>
            </a:r>
            <a:endParaRPr lang="en-US" sz="2400" dirty="0"/>
          </a:p>
          <a:p>
            <a:r>
              <a:rPr lang="vi-VN" sz="2400" dirty="0"/>
              <a:t>=&gt; companions = traveling friends</a:t>
            </a:r>
            <a:endParaRPr lang="en-US" sz="2400" dirty="0"/>
          </a:p>
          <a:p>
            <a:r>
              <a:rPr lang="vi-VN" sz="2400" b="1" dirty="0"/>
              <a:t>Thông tin: </a:t>
            </a:r>
            <a:r>
              <a:rPr lang="vi-VN" sz="2400" dirty="0"/>
              <a:t>They were also good </a:t>
            </a:r>
            <a:r>
              <a:rPr lang="vi-VN" sz="2400" b="1" u="sng" dirty="0"/>
              <a:t>companions</a:t>
            </a:r>
            <a:r>
              <a:rPr lang="vi-VN" sz="2400" dirty="0"/>
              <a:t>.</a:t>
            </a:r>
            <a:endParaRPr lang="en-US" sz="2400" dirty="0"/>
          </a:p>
          <a:p>
            <a:r>
              <a:rPr lang="vi-VN" sz="2400" b="1" dirty="0"/>
              <a:t>Tạm dịch: </a:t>
            </a:r>
            <a:r>
              <a:rPr lang="vi-VN" sz="2400" dirty="0"/>
              <a:t>Chúng cũng là những người bạn đồng hành tốt.</a:t>
            </a:r>
            <a:endParaRPr lang="en-US" sz="2400" dirty="0"/>
          </a:p>
          <a:p>
            <a:endParaRPr lang="en-US" sz="2400" dirty="0"/>
          </a:p>
          <a:p>
            <a:endParaRPr lang="en-US" sz="2400" dirty="0"/>
          </a:p>
        </p:txBody>
      </p:sp>
      <p:sp>
        <p:nvSpPr>
          <p:cNvPr id="5" name="Oval 4"/>
          <p:cNvSpPr/>
          <p:nvPr/>
        </p:nvSpPr>
        <p:spPr>
          <a:xfrm>
            <a:off x="4191000" y="685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399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234" y="435804"/>
            <a:ext cx="8915400" cy="1143000"/>
          </a:xfrm>
        </p:spPr>
        <p:txBody>
          <a:bodyPr>
            <a:noAutofit/>
          </a:bodyPr>
          <a:lstStyle/>
          <a:p>
            <a:pPr algn="l"/>
            <a:r>
              <a:rPr lang="en-US" sz="2200" b="1" i="0" u="none" strike="noStrike" baseline="0" dirty="0" smtClean="0">
                <a:latin typeface="Times New Roman"/>
              </a:rPr>
              <a:t>Question 43: According to the reading, which of the following is TRUE?</a:t>
            </a:r>
            <a:br>
              <a:rPr lang="en-US" sz="2200" b="1" i="0" u="none" strike="noStrike" baseline="0" dirty="0" smtClean="0">
                <a:latin typeface="Times New Roman"/>
              </a:rPr>
            </a:br>
            <a:r>
              <a:rPr lang="vi-VN" sz="2200" b="1" dirty="0"/>
              <a:t>A. Most people like to name their dogs Reliable, Blacky, and Useless.</a:t>
            </a:r>
            <a:r>
              <a:rPr lang="en-US" sz="2200" b="1" dirty="0"/>
              <a:t/>
            </a:r>
            <a:br>
              <a:rPr lang="en-US" sz="2200" b="1" dirty="0"/>
            </a:br>
            <a:r>
              <a:rPr lang="vi-VN" sz="2200" b="1" dirty="0"/>
              <a:t>B. The Roman always used dogs as messengers.</a:t>
            </a:r>
            <a:r>
              <a:rPr lang="en-US" sz="2200" b="1" dirty="0"/>
              <a:t/>
            </a:r>
            <a:br>
              <a:rPr lang="en-US" sz="2200" b="1" dirty="0"/>
            </a:br>
            <a:r>
              <a:rPr lang="vi-VN" sz="2200" b="1" dirty="0"/>
              <a:t>C. The first tame dogs appeared in ancient Egypt.</a:t>
            </a:r>
            <a:r>
              <a:rPr lang="en-US" sz="2200" b="1" dirty="0"/>
              <a:t/>
            </a:r>
            <a:br>
              <a:rPr lang="en-US" sz="2200" b="1" dirty="0"/>
            </a:br>
            <a:r>
              <a:rPr lang="vi-VN" sz="2200" b="1" dirty="0"/>
              <a:t>D. According to some studies, dogs mixed with coyotes and jackals.</a:t>
            </a:r>
            <a:r>
              <a:rPr lang="en-US" sz="2200" b="1" dirty="0"/>
              <a:t/>
            </a:r>
            <a:br>
              <a:rPr lang="en-US" sz="2200" b="1" dirty="0"/>
            </a:br>
            <a:endParaRPr lang="en-US" sz="2200" b="1" i="0" u="none" strike="noStrike" baseline="0" dirty="0" smtClean="0">
              <a:latin typeface="Times New Roman"/>
            </a:endParaRPr>
          </a:p>
        </p:txBody>
      </p:sp>
      <p:sp>
        <p:nvSpPr>
          <p:cNvPr id="5" name="TextBox 4"/>
          <p:cNvSpPr txBox="1"/>
          <p:nvPr/>
        </p:nvSpPr>
        <p:spPr>
          <a:xfrm>
            <a:off x="152400" y="1571429"/>
            <a:ext cx="8839200" cy="5847755"/>
          </a:xfrm>
          <a:prstGeom prst="rect">
            <a:avLst/>
          </a:prstGeom>
          <a:noFill/>
        </p:spPr>
        <p:txBody>
          <a:bodyPr wrap="square" rtlCol="0">
            <a:spAutoFit/>
          </a:bodyPr>
          <a:lstStyle/>
          <a:p>
            <a:r>
              <a:rPr lang="vi-VN" sz="2200" b="1" dirty="0"/>
              <a:t>Kiến thức: </a:t>
            </a:r>
            <a:r>
              <a:rPr lang="vi-VN" sz="2200" dirty="0"/>
              <a:t>Đọc hiểu</a:t>
            </a:r>
            <a:endParaRPr lang="en-US" sz="2200" dirty="0"/>
          </a:p>
          <a:p>
            <a:r>
              <a:rPr lang="vi-VN" sz="2200" b="1" dirty="0"/>
              <a:t>Giải thích:</a:t>
            </a:r>
            <a:endParaRPr lang="en-US" sz="2200" dirty="0"/>
          </a:p>
          <a:p>
            <a:r>
              <a:rPr lang="vi-VN" sz="2200" dirty="0"/>
              <a:t>Theo bài đọc, điều nào sau đây là ĐÚNG?</a:t>
            </a:r>
            <a:endParaRPr lang="en-US" sz="2200" dirty="0"/>
          </a:p>
          <a:p>
            <a:r>
              <a:rPr lang="vi-VN" sz="2200" b="1" dirty="0"/>
              <a:t>A. </a:t>
            </a:r>
            <a:r>
              <a:rPr lang="vi-VN" sz="2200" dirty="0"/>
              <a:t>Hầu hết mọi người đều thích đặt tên cho những chú chó của họ là Reliable, Blacky và Useless.</a:t>
            </a:r>
            <a:endParaRPr lang="en-US" sz="2200" dirty="0"/>
          </a:p>
          <a:p>
            <a:r>
              <a:rPr lang="vi-VN" sz="2200" b="1" dirty="0"/>
              <a:t>B. </a:t>
            </a:r>
            <a:r>
              <a:rPr lang="vi-VN" sz="2200" dirty="0"/>
              <a:t>Người La Mã luôn dùng chó làm người đưa tin.</a:t>
            </a:r>
            <a:endParaRPr lang="en-US" sz="2200" dirty="0"/>
          </a:p>
          <a:p>
            <a:r>
              <a:rPr lang="vi-VN" sz="2200" b="1" dirty="0"/>
              <a:t>C. </a:t>
            </a:r>
            <a:r>
              <a:rPr lang="vi-VN" sz="2200" dirty="0"/>
              <a:t>Những chú chó được thuần hóa đầu tiên xuất hiện ở Ai Cập cổ đại.</a:t>
            </a:r>
            <a:endParaRPr lang="en-US" sz="2200" dirty="0"/>
          </a:p>
          <a:p>
            <a:r>
              <a:rPr lang="vi-VN" sz="2200" b="1" dirty="0"/>
              <a:t>D. </a:t>
            </a:r>
            <a:r>
              <a:rPr lang="vi-VN" sz="2200" dirty="0"/>
              <a:t>Theo một số nghiên cứu, chó lai tạp với chó sói đồng cỏ và chó rừng.</a:t>
            </a:r>
            <a:endParaRPr lang="en-US" sz="2200" dirty="0"/>
          </a:p>
          <a:p>
            <a:r>
              <a:rPr lang="vi-VN" sz="2200" b="1" dirty="0"/>
              <a:t>Thông tin: </a:t>
            </a:r>
            <a:r>
              <a:rPr lang="vi-VN" sz="2200" dirty="0"/>
              <a:t>Some scientists believe that dogs mixed with other animals from the Canidae family. This includes coyotes, foxes and jackals.</a:t>
            </a:r>
            <a:endParaRPr lang="en-US" sz="2200" dirty="0"/>
          </a:p>
          <a:p>
            <a:r>
              <a:rPr lang="vi-VN" sz="2200" b="1" dirty="0"/>
              <a:t>Tạm dịch: </a:t>
            </a:r>
            <a:r>
              <a:rPr lang="vi-VN" sz="2200" dirty="0"/>
              <a:t>Một số nhà khoa học tin rằng những loài chó đã phối ngẫu với các động vật khác từ họ Canidae. Bao gồm sói đồng cỏ, cáo và chó rừng</a:t>
            </a:r>
            <a:r>
              <a:rPr lang="vi-VN" sz="2200" dirty="0" smtClean="0"/>
              <a:t>.</a:t>
            </a:r>
            <a:endParaRPr lang="en-US" sz="2200" dirty="0"/>
          </a:p>
          <a:p>
            <a:endParaRPr lang="en-US" sz="2200" dirty="0"/>
          </a:p>
        </p:txBody>
      </p:sp>
      <p:sp>
        <p:nvSpPr>
          <p:cNvPr id="6" name="Oval 5"/>
          <p:cNvSpPr/>
          <p:nvPr/>
        </p:nvSpPr>
        <p:spPr>
          <a:xfrm>
            <a:off x="228600" y="1295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121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534400" cy="2246769"/>
          </a:xfrm>
          <a:prstGeom prst="rect">
            <a:avLst/>
          </a:prstGeom>
          <a:noFill/>
        </p:spPr>
        <p:txBody>
          <a:bodyPr wrap="square" rtlCol="0">
            <a:spAutoFit/>
          </a:bodyPr>
          <a:lstStyle/>
          <a:p>
            <a:r>
              <a:rPr lang="vi-VN" sz="2000" b="1" dirty="0"/>
              <a:t>Question 44: Which of the following could be served as the best title for the passage?</a:t>
            </a:r>
            <a:endParaRPr lang="en-US" sz="2000" b="1" dirty="0"/>
          </a:p>
          <a:p>
            <a:r>
              <a:rPr lang="vi-VN" sz="2000" b="1" dirty="0"/>
              <a:t>A. Urban cities - The new opportunity for community development</a:t>
            </a:r>
            <a:endParaRPr lang="en-US" sz="2000" b="1" dirty="0"/>
          </a:p>
          <a:p>
            <a:r>
              <a:rPr lang="vi-VN" sz="2000" b="1" dirty="0"/>
              <a:t>B. Urbanization - Pros and cons</a:t>
            </a:r>
            <a:endParaRPr lang="en-US" sz="2000" b="1" dirty="0"/>
          </a:p>
          <a:p>
            <a:r>
              <a:rPr lang="vi-VN" sz="2000" b="1" dirty="0"/>
              <a:t>C. Urbanization - How people’s health is impacted?</a:t>
            </a:r>
            <a:endParaRPr lang="en-US" sz="2000" b="1" dirty="0"/>
          </a:p>
          <a:p>
            <a:r>
              <a:rPr lang="vi-VN" sz="2000" b="1" dirty="0"/>
              <a:t>D. Developing countries - The fastest urbanization</a:t>
            </a:r>
            <a:endParaRPr lang="en-US" sz="2000" b="1" dirty="0"/>
          </a:p>
          <a:p>
            <a:endParaRPr lang="en-US" sz="2000" dirty="0"/>
          </a:p>
        </p:txBody>
      </p:sp>
      <p:sp>
        <p:nvSpPr>
          <p:cNvPr id="5" name="TextBox 4"/>
          <p:cNvSpPr txBox="1"/>
          <p:nvPr/>
        </p:nvSpPr>
        <p:spPr>
          <a:xfrm>
            <a:off x="315532" y="2514600"/>
            <a:ext cx="8534400" cy="4401205"/>
          </a:xfrm>
          <a:prstGeom prst="rect">
            <a:avLst/>
          </a:prstGeom>
          <a:noFill/>
        </p:spPr>
        <p:txBody>
          <a:bodyPr wrap="square" rtlCol="0">
            <a:spAutoFit/>
          </a:bodyPr>
          <a:lstStyle/>
          <a:p>
            <a:r>
              <a:rPr lang="vi-VN" sz="2000" b="1" dirty="0"/>
              <a:t>Kiến thức: </a:t>
            </a:r>
            <a:r>
              <a:rPr lang="vi-VN" sz="2000" dirty="0"/>
              <a:t>Đọc hiểu</a:t>
            </a:r>
            <a:endParaRPr lang="en-US" sz="2000" dirty="0"/>
          </a:p>
          <a:p>
            <a:r>
              <a:rPr lang="vi-VN" sz="2000" b="1" dirty="0"/>
              <a:t>Giải thích:</a:t>
            </a:r>
            <a:endParaRPr lang="en-US" sz="2000" dirty="0"/>
          </a:p>
          <a:p>
            <a:r>
              <a:rPr lang="vi-VN" sz="2000" dirty="0"/>
              <a:t>Điều nào sau đây có thể được coi là tiêu đề hay nhất cho đoạn văn?</a:t>
            </a:r>
            <a:endParaRPr lang="en-US" sz="2000" dirty="0"/>
          </a:p>
          <a:p>
            <a:r>
              <a:rPr lang="vi-VN" sz="2000" b="1" dirty="0"/>
              <a:t>A. </a:t>
            </a:r>
            <a:r>
              <a:rPr lang="vi-VN" sz="2000" dirty="0"/>
              <a:t>Thành phố đô thị - Cơ hội mới để phát triển cộng đồng</a:t>
            </a:r>
            <a:endParaRPr lang="en-US" sz="2000" dirty="0"/>
          </a:p>
          <a:p>
            <a:r>
              <a:rPr lang="vi-VN" sz="2000" b="1" dirty="0"/>
              <a:t>B. </a:t>
            </a:r>
            <a:r>
              <a:rPr lang="vi-VN" sz="2000" dirty="0"/>
              <a:t>Đô thị hóa - Ưu và nhược điểm</a:t>
            </a:r>
            <a:endParaRPr lang="en-US" sz="2000" dirty="0"/>
          </a:p>
          <a:p>
            <a:r>
              <a:rPr lang="vi-VN" sz="2000" b="1" dirty="0"/>
              <a:t>C. </a:t>
            </a:r>
            <a:r>
              <a:rPr lang="vi-VN" sz="2000" dirty="0"/>
              <a:t>Đô thị hóa - Sức khỏe của con người bị ảnh hưởng như thế nào?</a:t>
            </a:r>
            <a:endParaRPr lang="en-US" sz="2000" dirty="0"/>
          </a:p>
          <a:p>
            <a:r>
              <a:rPr lang="vi-VN" sz="2000" b="1" dirty="0"/>
              <a:t>D. </a:t>
            </a:r>
            <a:r>
              <a:rPr lang="vi-VN" sz="2000" dirty="0"/>
              <a:t>Các nước đang phát triển - Đô thị hóa nhanh nhất</a:t>
            </a:r>
            <a:endParaRPr lang="en-US" sz="2000" dirty="0"/>
          </a:p>
          <a:p>
            <a:r>
              <a:rPr lang="vi-VN" sz="2000" b="1" dirty="0"/>
              <a:t>Thông tin: </a:t>
            </a:r>
            <a:r>
              <a:rPr lang="vi-VN" sz="2000" dirty="0"/>
              <a:t>Despite its positive things, there are also negatives from urbanization on the physical health of humans living.</a:t>
            </a:r>
            <a:endParaRPr lang="en-US" sz="2000" dirty="0"/>
          </a:p>
          <a:p>
            <a:r>
              <a:rPr lang="vi-VN" sz="2000" b="1" dirty="0"/>
              <a:t>Tạm dịch: </a:t>
            </a:r>
            <a:r>
              <a:rPr lang="vi-VN" sz="2000" dirty="0"/>
              <a:t>Mặc dù có nhiều điều tích cực của việc này, nhưng cũng có những tiêu cực từ việc đô thị hóa đối với sức khỏe thể chất của con người.</a:t>
            </a:r>
            <a:endParaRPr lang="en-US" sz="2000" dirty="0"/>
          </a:p>
          <a:p>
            <a:endParaRPr lang="en-US" sz="2000" dirty="0"/>
          </a:p>
          <a:p>
            <a:endParaRPr lang="en-US" sz="2000" dirty="0"/>
          </a:p>
        </p:txBody>
      </p:sp>
      <p:sp>
        <p:nvSpPr>
          <p:cNvPr id="6" name="Oval 5"/>
          <p:cNvSpPr/>
          <p:nvPr/>
        </p:nvSpPr>
        <p:spPr>
          <a:xfrm>
            <a:off x="304800" y="17526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566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45: The word “agrarian” in paragraph 2 mostly means ________.</a:t>
            </a:r>
            <a:br>
              <a:rPr lang="en-US" sz="2400" b="1" i="0" u="none" strike="noStrike" baseline="0" dirty="0" smtClean="0">
                <a:latin typeface="Times New Roman"/>
              </a:rPr>
            </a:br>
            <a:r>
              <a:rPr lang="vi-VN" sz="2400" b="1" dirty="0"/>
              <a:t>	A. farming	B. industry	C. city	D. modernizing</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228600" y="1447800"/>
            <a:ext cx="8686800" cy="5262979"/>
          </a:xfrm>
          <a:prstGeom prst="rect">
            <a:avLst/>
          </a:prstGeom>
          <a:noFill/>
        </p:spPr>
        <p:txBody>
          <a:bodyPr wrap="square" rtlCol="0">
            <a:spAutoFit/>
          </a:bodyPr>
          <a:lstStyle/>
          <a:p>
            <a:r>
              <a:rPr lang="vi-VN" sz="2400" b="1" dirty="0"/>
              <a:t>Kiến thức: </a:t>
            </a:r>
            <a:r>
              <a:rPr lang="vi-VN" sz="2400" dirty="0"/>
              <a:t>Đọc hiểu</a:t>
            </a:r>
            <a:endParaRPr lang="en-US" sz="2400" dirty="0"/>
          </a:p>
          <a:p>
            <a:r>
              <a:rPr lang="vi-VN" sz="2400" b="1" dirty="0"/>
              <a:t>Giải thích:</a:t>
            </a:r>
            <a:endParaRPr lang="en-US" sz="2400" dirty="0"/>
          </a:p>
          <a:p>
            <a:r>
              <a:rPr lang="vi-VN" sz="2400" dirty="0"/>
              <a:t>Từ “</a:t>
            </a:r>
            <a:r>
              <a:rPr lang="vi-VN" sz="2400" b="1" u="sng" dirty="0"/>
              <a:t>agrarian</a:t>
            </a:r>
            <a:r>
              <a:rPr lang="vi-VN" sz="2400" dirty="0"/>
              <a:t>” trong đoạn 2 chủ yếu có nghĩa là ________ .</a:t>
            </a:r>
            <a:endParaRPr lang="en-US" sz="2400" dirty="0"/>
          </a:p>
          <a:p>
            <a:r>
              <a:rPr lang="vi-VN" sz="2400" dirty="0"/>
              <a:t>agrarian (n): nông nghiệp</a:t>
            </a:r>
            <a:endParaRPr lang="en-US" sz="2400" dirty="0"/>
          </a:p>
          <a:p>
            <a:r>
              <a:rPr lang="vi-VN" sz="2400" b="1" dirty="0"/>
              <a:t>A. </a:t>
            </a:r>
            <a:r>
              <a:rPr lang="vi-VN" sz="2400" dirty="0"/>
              <a:t>farming (n): nông nghiệp	</a:t>
            </a:r>
            <a:r>
              <a:rPr lang="vi-VN" sz="2400" b="1" dirty="0"/>
              <a:t>B. </a:t>
            </a:r>
            <a:r>
              <a:rPr lang="vi-VN" sz="2400" dirty="0"/>
              <a:t>industry (n): công nghiệp</a:t>
            </a:r>
            <a:endParaRPr lang="en-US" sz="2400" dirty="0"/>
          </a:p>
          <a:p>
            <a:r>
              <a:rPr lang="vi-VN" sz="2400" b="1" dirty="0"/>
              <a:t>C. </a:t>
            </a:r>
            <a:r>
              <a:rPr lang="vi-VN" sz="2400" dirty="0"/>
              <a:t>city (n): thành phố	</a:t>
            </a:r>
            <a:r>
              <a:rPr lang="vi-VN" sz="2400" b="1" dirty="0"/>
              <a:t>D. </a:t>
            </a:r>
            <a:r>
              <a:rPr lang="vi-VN" sz="2400" dirty="0"/>
              <a:t>modernizing (n): hiện đại hóa</a:t>
            </a:r>
            <a:endParaRPr lang="en-US" sz="2400" dirty="0"/>
          </a:p>
          <a:p>
            <a:r>
              <a:rPr lang="vi-VN" sz="2400" dirty="0"/>
              <a:t>=&gt; agrarian = farming</a:t>
            </a:r>
            <a:endParaRPr lang="en-US" sz="2400" dirty="0"/>
          </a:p>
          <a:p>
            <a:r>
              <a:rPr lang="vi-VN" sz="2400" b="1" dirty="0"/>
              <a:t>Thông tin: </a:t>
            </a:r>
            <a:r>
              <a:rPr lang="vi-VN" sz="2400" dirty="0"/>
              <a:t>China is a country that in the past 30-40 years went from being an </a:t>
            </a:r>
            <a:r>
              <a:rPr lang="vi-VN" sz="2400" b="1" u="sng" dirty="0"/>
              <a:t>agrarian</a:t>
            </a:r>
            <a:r>
              <a:rPr lang="vi-VN" sz="2400" b="1" dirty="0"/>
              <a:t> </a:t>
            </a:r>
            <a:r>
              <a:rPr lang="vi-VN" sz="2400" dirty="0"/>
              <a:t>based society to a significant industrialized country.</a:t>
            </a:r>
            <a:endParaRPr lang="en-US" sz="2400" dirty="0"/>
          </a:p>
          <a:p>
            <a:r>
              <a:rPr lang="vi-VN" sz="2400" b="1" dirty="0"/>
              <a:t>Tạm dịch: </a:t>
            </a:r>
            <a:r>
              <a:rPr lang="vi-VN" sz="2400" dirty="0"/>
              <a:t>Trung Quốc là một quốc gia mà trong vòng 30 - 40 năm qua đã từ một xã hội nông nghiệp trở thành một nước công nghiệp với sự phát triển đáng kể</a:t>
            </a:r>
            <a:r>
              <a:rPr lang="vi-VN" sz="2400" dirty="0" smtClean="0"/>
              <a:t>.</a:t>
            </a:r>
            <a:endParaRPr lang="en-US" sz="2400" dirty="0"/>
          </a:p>
          <a:p>
            <a:endParaRPr lang="en-US" sz="2400" dirty="0"/>
          </a:p>
        </p:txBody>
      </p:sp>
      <p:sp>
        <p:nvSpPr>
          <p:cNvPr id="5" name="Oval 4"/>
          <p:cNvSpPr/>
          <p:nvPr/>
        </p:nvSpPr>
        <p:spPr>
          <a:xfrm>
            <a:off x="1371600" y="9144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1251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pPr algn="l"/>
            <a:r>
              <a:rPr lang="en-US" sz="2400" b="1" i="0" u="none" strike="noStrike" baseline="0" dirty="0" smtClean="0">
                <a:latin typeface="Times New Roman"/>
              </a:rPr>
              <a:t>Question 46: The word “congested” in paragraph 3 is closest in meaning to _______.</a:t>
            </a:r>
            <a:br>
              <a:rPr lang="en-US" sz="2400" b="1" i="0" u="none" strike="noStrike" baseline="0" dirty="0" smtClean="0">
                <a:latin typeface="Times New Roman"/>
              </a:rPr>
            </a:br>
            <a:r>
              <a:rPr lang="vi-VN" sz="2400" b="1" dirty="0" smtClean="0"/>
              <a:t>A</a:t>
            </a:r>
            <a:r>
              <a:rPr lang="vi-VN" sz="2400" b="1" dirty="0"/>
              <a:t>. fresh	B. overcrowded </a:t>
            </a:r>
            <a:r>
              <a:rPr lang="en-US" sz="2400" b="1" dirty="0" smtClean="0"/>
              <a:t>  </a:t>
            </a:r>
            <a:r>
              <a:rPr lang="vi-VN" sz="2400" b="1" dirty="0" smtClean="0"/>
              <a:t>C</a:t>
            </a:r>
            <a:r>
              <a:rPr lang="vi-VN" sz="2400" b="1" dirty="0"/>
              <a:t>. sparse	D. contaminated</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76200" y="1447800"/>
            <a:ext cx="8763000" cy="5262979"/>
          </a:xfrm>
          <a:prstGeom prst="rect">
            <a:avLst/>
          </a:prstGeom>
          <a:noFill/>
        </p:spPr>
        <p:txBody>
          <a:bodyPr wrap="square" rtlCol="0">
            <a:spAutoFit/>
          </a:bodyPr>
          <a:lstStyle/>
          <a:p>
            <a:r>
              <a:rPr lang="vi-VN" sz="2400" b="1" dirty="0"/>
              <a:t>Kiến thức: </a:t>
            </a:r>
            <a:r>
              <a:rPr lang="vi-VN" sz="2400" dirty="0"/>
              <a:t>Đọc hiểu</a:t>
            </a:r>
            <a:endParaRPr lang="en-US" sz="2400" dirty="0"/>
          </a:p>
          <a:p>
            <a:r>
              <a:rPr lang="vi-VN" sz="2400" b="1" dirty="0"/>
              <a:t>Giải thích:</a:t>
            </a:r>
            <a:endParaRPr lang="en-US" sz="2400" dirty="0"/>
          </a:p>
          <a:p>
            <a:r>
              <a:rPr lang="vi-VN" sz="2400" dirty="0"/>
              <a:t>Từ “</a:t>
            </a:r>
            <a:r>
              <a:rPr lang="vi-VN" sz="2400" b="1" u="sng" dirty="0"/>
              <a:t>congested</a:t>
            </a:r>
            <a:r>
              <a:rPr lang="vi-VN" sz="2400" dirty="0"/>
              <a:t>” trong đoạn 3 gần nghĩa nhất với ________ . </a:t>
            </a:r>
            <a:endParaRPr lang="en-US" sz="2400" dirty="0"/>
          </a:p>
          <a:p>
            <a:r>
              <a:rPr lang="vi-VN" sz="2400" dirty="0"/>
              <a:t>congested (adj): đông đúc, mật độ giao thông cao</a:t>
            </a:r>
            <a:endParaRPr lang="en-US" sz="2400" dirty="0"/>
          </a:p>
          <a:p>
            <a:r>
              <a:rPr lang="vi-VN" sz="2400" b="1" dirty="0"/>
              <a:t>A. </a:t>
            </a:r>
            <a:r>
              <a:rPr lang="vi-VN" sz="2400" dirty="0"/>
              <a:t>fresh (adj): tươi	</a:t>
            </a:r>
            <a:r>
              <a:rPr lang="vi-VN" sz="2400" b="1" dirty="0"/>
              <a:t>B. </a:t>
            </a:r>
            <a:r>
              <a:rPr lang="vi-VN" sz="2400" dirty="0"/>
              <a:t>overcrowded (adj): đông đúc</a:t>
            </a:r>
            <a:endParaRPr lang="en-US" sz="2400" dirty="0"/>
          </a:p>
          <a:p>
            <a:r>
              <a:rPr lang="vi-VN" sz="2400" b="1" dirty="0"/>
              <a:t>C. </a:t>
            </a:r>
            <a:r>
              <a:rPr lang="vi-VN" sz="2400" dirty="0"/>
              <a:t>sparse (adj): thưa thớt	</a:t>
            </a:r>
            <a:r>
              <a:rPr lang="vi-VN" sz="2400" b="1" dirty="0"/>
              <a:t>D. </a:t>
            </a:r>
            <a:r>
              <a:rPr lang="vi-VN" sz="2400" dirty="0"/>
              <a:t>contaminated (adj): bị ô nhiễm</a:t>
            </a:r>
            <a:endParaRPr lang="en-US" sz="2400" dirty="0"/>
          </a:p>
          <a:p>
            <a:r>
              <a:rPr lang="vi-VN" sz="2400" dirty="0"/>
              <a:t>=&gt; congested = overcrowded</a:t>
            </a:r>
            <a:endParaRPr lang="en-US" sz="2400" dirty="0"/>
          </a:p>
          <a:p>
            <a:r>
              <a:rPr lang="vi-VN" sz="2400" b="1" dirty="0"/>
              <a:t>Thông tin: </a:t>
            </a:r>
            <a:r>
              <a:rPr lang="vi-VN" sz="2400" dirty="0"/>
              <a:t>One very common and fairly obvious negative aspect of highly </a:t>
            </a:r>
            <a:r>
              <a:rPr lang="vi-VN" sz="2400" b="1" u="sng" dirty="0"/>
              <a:t>congested</a:t>
            </a:r>
            <a:r>
              <a:rPr lang="vi-VN" sz="2400" b="1" dirty="0"/>
              <a:t> </a:t>
            </a:r>
            <a:r>
              <a:rPr lang="vi-VN" sz="2400" dirty="0"/>
              <a:t>urban areas is air pollution.</a:t>
            </a:r>
            <a:endParaRPr lang="en-US" sz="2400" dirty="0"/>
          </a:p>
          <a:p>
            <a:r>
              <a:rPr lang="vi-VN" sz="2400" b="1" dirty="0"/>
              <a:t>Tạm dịch: </a:t>
            </a:r>
            <a:r>
              <a:rPr lang="vi-VN" sz="2400" dirty="0"/>
              <a:t>Một khía cạnh tiêu cực khác rất phổ biến và khá rõ ràng của các khu đô thị vô cùng đông đúc là  ô nhiễm không khí.</a:t>
            </a:r>
            <a:endParaRPr lang="en-US" sz="2400" dirty="0"/>
          </a:p>
          <a:p>
            <a:endParaRPr lang="en-US" sz="2400" dirty="0"/>
          </a:p>
          <a:p>
            <a:endParaRPr lang="en-US" sz="2400" dirty="0"/>
          </a:p>
        </p:txBody>
      </p:sp>
      <p:sp>
        <p:nvSpPr>
          <p:cNvPr id="5" name="Oval 4"/>
          <p:cNvSpPr/>
          <p:nvPr/>
        </p:nvSpPr>
        <p:spPr>
          <a:xfrm>
            <a:off x="2286000" y="8382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7487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Autofit/>
          </a:bodyPr>
          <a:lstStyle/>
          <a:p>
            <a:pPr algn="l"/>
            <a:r>
              <a:rPr lang="en-US" sz="2400" b="1" i="0" u="none" strike="noStrike" baseline="0" dirty="0" smtClean="0">
                <a:latin typeface="Times New Roman"/>
              </a:rPr>
              <a:t>Question 47: The following are the air pollution sources mentioned in paragraph 3, EXCEPT _______.</a:t>
            </a:r>
            <a:br>
              <a:rPr lang="en-US" sz="2400" b="1" i="0" u="none" strike="noStrike" baseline="0" dirty="0" smtClean="0">
                <a:latin typeface="Times New Roman"/>
              </a:rPr>
            </a:br>
            <a:r>
              <a:rPr lang="vi-VN" sz="2400" b="1" dirty="0"/>
              <a:t>	A. industrial plants 	B. sewage	</a:t>
            </a:r>
            <a:r>
              <a:rPr lang="en-US" sz="2400" b="1" dirty="0" smtClean="0"/>
              <a:t/>
            </a:r>
            <a:br>
              <a:rPr lang="en-US" sz="2400" b="1" dirty="0" smtClean="0"/>
            </a:br>
            <a:r>
              <a:rPr lang="en-US" sz="2400" b="1" dirty="0"/>
              <a:t> </a:t>
            </a:r>
            <a:r>
              <a:rPr lang="en-US" sz="2400" b="1" dirty="0" smtClean="0"/>
              <a:t>            </a:t>
            </a:r>
            <a:r>
              <a:rPr lang="vi-VN" sz="2400" b="1" dirty="0" smtClean="0"/>
              <a:t>C</a:t>
            </a:r>
            <a:r>
              <a:rPr lang="vi-VN" sz="2400" b="1" dirty="0"/>
              <a:t>. refineries waste 	D. chemicals</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325192" y="1905000"/>
            <a:ext cx="8458200" cy="5170646"/>
          </a:xfrm>
          <a:prstGeom prst="rect">
            <a:avLst/>
          </a:prstGeom>
          <a:noFill/>
        </p:spPr>
        <p:txBody>
          <a:bodyPr wrap="square" rtlCol="0">
            <a:spAutoFit/>
          </a:bodyPr>
          <a:lstStyle/>
          <a:p>
            <a:r>
              <a:rPr lang="vi-VN" sz="2200" b="1" dirty="0"/>
              <a:t>Kiến thức: </a:t>
            </a:r>
            <a:r>
              <a:rPr lang="vi-VN" sz="2200" dirty="0"/>
              <a:t>Đọc hiểu</a:t>
            </a:r>
            <a:endParaRPr lang="en-US" sz="2200" dirty="0"/>
          </a:p>
          <a:p>
            <a:r>
              <a:rPr lang="vi-VN" sz="2200" b="1" dirty="0"/>
              <a:t>Giải thích:</a:t>
            </a:r>
            <a:endParaRPr lang="en-US" sz="2200" dirty="0"/>
          </a:p>
          <a:p>
            <a:r>
              <a:rPr lang="vi-VN" sz="2200" dirty="0"/>
              <a:t>Sau đây là các nguồn ô nhiễm không khí được đề cập trong đoạn 3, NGOẠI TRỪ ________ .</a:t>
            </a:r>
            <a:endParaRPr lang="en-US" sz="2200" dirty="0"/>
          </a:p>
          <a:p>
            <a:r>
              <a:rPr lang="vi-VN" sz="2200" b="1" dirty="0"/>
              <a:t>A. </a:t>
            </a:r>
            <a:r>
              <a:rPr lang="vi-VN" sz="2200" dirty="0"/>
              <a:t>industrial plants: nhà máy công nghiệp	</a:t>
            </a:r>
            <a:r>
              <a:rPr lang="vi-VN" sz="2200" b="1" dirty="0"/>
              <a:t>B. </a:t>
            </a:r>
            <a:r>
              <a:rPr lang="vi-VN" sz="2200" dirty="0"/>
              <a:t>sewage: nước thải</a:t>
            </a:r>
            <a:endParaRPr lang="en-US" sz="2200" dirty="0"/>
          </a:p>
          <a:p>
            <a:r>
              <a:rPr lang="vi-VN" sz="2200" b="1" dirty="0"/>
              <a:t>C. </a:t>
            </a:r>
            <a:r>
              <a:rPr lang="vi-VN" sz="2200" dirty="0"/>
              <a:t>refineries waste: chất thải nhà máy lọc dầu	</a:t>
            </a:r>
            <a:r>
              <a:rPr lang="vi-VN" sz="2200" b="1" dirty="0"/>
              <a:t>D. </a:t>
            </a:r>
            <a:r>
              <a:rPr lang="vi-VN" sz="2200" dirty="0"/>
              <a:t>chemicals: hóa chất</a:t>
            </a:r>
            <a:endParaRPr lang="en-US" sz="2200" dirty="0"/>
          </a:p>
          <a:p>
            <a:r>
              <a:rPr lang="vi-VN" sz="2200" b="1" dirty="0"/>
              <a:t>Thông tin: </a:t>
            </a:r>
            <a:r>
              <a:rPr lang="vi-VN" sz="2200" dirty="0"/>
              <a:t>It could include particulate matter, most commonly attributed to industrial plants and refineries waste, or chemicals like CO2 or Methane.</a:t>
            </a:r>
            <a:endParaRPr lang="en-US" sz="2200" dirty="0"/>
          </a:p>
          <a:p>
            <a:r>
              <a:rPr lang="vi-VN" sz="2200" b="1" dirty="0"/>
              <a:t>Tạm dịch: </a:t>
            </a:r>
            <a:r>
              <a:rPr lang="vi-VN" sz="2200" dirty="0"/>
              <a:t>Nó có thể bao gồm các chất dạng hạt thường được cho là do chất thải của các nhà máy công nghiệp và nhà máy lọc dầu, hoặc các chất hóa học như CO2 hoặc Metan.</a:t>
            </a:r>
            <a:endParaRPr lang="en-US" sz="2200" dirty="0"/>
          </a:p>
          <a:p>
            <a:endParaRPr lang="en-US" sz="2200" dirty="0"/>
          </a:p>
          <a:p>
            <a:endParaRPr lang="en-US" sz="2200" dirty="0"/>
          </a:p>
        </p:txBody>
      </p:sp>
      <p:sp>
        <p:nvSpPr>
          <p:cNvPr id="5" name="Oval 4"/>
          <p:cNvSpPr/>
          <p:nvPr/>
        </p:nvSpPr>
        <p:spPr>
          <a:xfrm>
            <a:off x="4038600" y="990600"/>
            <a:ext cx="3810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897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48: The word “it” in the last paragraph refers to ________?</a:t>
            </a:r>
            <a:br>
              <a:rPr lang="en-US" sz="2400" b="1" i="0" u="none" strike="noStrike" baseline="0" dirty="0" smtClean="0">
                <a:latin typeface="Times New Roman"/>
              </a:rPr>
            </a:br>
            <a:r>
              <a:rPr lang="vi-VN" sz="2400" b="1" dirty="0"/>
              <a:t>	A. quality	B. sugar	C. food	D. sodium</a:t>
            </a:r>
            <a:r>
              <a:rPr lang="en-US" sz="2400" b="1" dirty="0"/>
              <a:t/>
            </a:r>
            <a:br>
              <a:rPr lang="en-US" sz="2400" b="1" dirty="0"/>
            </a:br>
            <a:endParaRPr lang="en-US" sz="2400" b="1" i="0" u="none" strike="noStrike" baseline="0" dirty="0" smtClean="0">
              <a:latin typeface="Times New Roman"/>
            </a:endParaRPr>
          </a:p>
        </p:txBody>
      </p:sp>
      <p:sp>
        <p:nvSpPr>
          <p:cNvPr id="4" name="TextBox 3"/>
          <p:cNvSpPr txBox="1"/>
          <p:nvPr/>
        </p:nvSpPr>
        <p:spPr>
          <a:xfrm>
            <a:off x="240406" y="1676400"/>
            <a:ext cx="8610600" cy="4154984"/>
          </a:xfrm>
          <a:prstGeom prst="rect">
            <a:avLst/>
          </a:prstGeom>
          <a:noFill/>
        </p:spPr>
        <p:txBody>
          <a:bodyPr wrap="square" rtlCol="0">
            <a:spAutoFit/>
          </a:bodyPr>
          <a:lstStyle/>
          <a:p>
            <a:r>
              <a:rPr lang="vi-VN" sz="2400" b="1" dirty="0"/>
              <a:t>Kiến thức: </a:t>
            </a:r>
            <a:r>
              <a:rPr lang="vi-VN" sz="2400" dirty="0"/>
              <a:t>Đọc hiểu</a:t>
            </a:r>
            <a:endParaRPr lang="en-US" sz="2400" dirty="0"/>
          </a:p>
          <a:p>
            <a:r>
              <a:rPr lang="vi-VN" sz="2400" b="1" dirty="0"/>
              <a:t>Giải thích:</a:t>
            </a:r>
            <a:endParaRPr lang="en-US" sz="2400" dirty="0"/>
          </a:p>
          <a:p>
            <a:r>
              <a:rPr lang="vi-VN" sz="2400" dirty="0"/>
              <a:t>Từ “</a:t>
            </a:r>
            <a:r>
              <a:rPr lang="vi-VN" sz="2400" b="1" u="sng" dirty="0"/>
              <a:t>it</a:t>
            </a:r>
            <a:r>
              <a:rPr lang="vi-VN" sz="2400" dirty="0"/>
              <a:t>” trong đoạn cuối đề cập đến ________ .</a:t>
            </a:r>
            <a:endParaRPr lang="en-US" sz="2400" dirty="0"/>
          </a:p>
          <a:p>
            <a:r>
              <a:rPr lang="vi-VN" sz="2400" b="1" dirty="0"/>
              <a:t>A. </a:t>
            </a:r>
            <a:r>
              <a:rPr lang="vi-VN" sz="2400" dirty="0"/>
              <a:t>quality (n): chất lượng	</a:t>
            </a:r>
            <a:r>
              <a:rPr lang="vi-VN" sz="2400" b="1" dirty="0"/>
              <a:t>B. </a:t>
            </a:r>
            <a:r>
              <a:rPr lang="vi-VN" sz="2400" dirty="0"/>
              <a:t>sugar (n): đường</a:t>
            </a:r>
            <a:endParaRPr lang="en-US" sz="2400" dirty="0"/>
          </a:p>
          <a:p>
            <a:r>
              <a:rPr lang="vi-VN" sz="2400" b="1" dirty="0"/>
              <a:t>C. </a:t>
            </a:r>
            <a:r>
              <a:rPr lang="vi-VN" sz="2400" dirty="0"/>
              <a:t>food (n): thực phẩm	</a:t>
            </a:r>
            <a:r>
              <a:rPr lang="vi-VN" sz="2400" b="1" dirty="0"/>
              <a:t>D. </a:t>
            </a:r>
            <a:r>
              <a:rPr lang="vi-VN" sz="2400" dirty="0"/>
              <a:t>sodium (n): natri</a:t>
            </a:r>
            <a:endParaRPr lang="en-US" sz="2400" dirty="0"/>
          </a:p>
          <a:p>
            <a:r>
              <a:rPr lang="vi-VN" sz="2400" b="1" dirty="0"/>
              <a:t>Thông tin: </a:t>
            </a:r>
            <a:r>
              <a:rPr lang="vi-VN" sz="2400" dirty="0"/>
              <a:t>Because this food is so accessible, people tend to eat </a:t>
            </a:r>
            <a:r>
              <a:rPr lang="vi-VN" sz="2400" b="1" u="sng" dirty="0"/>
              <a:t>it</a:t>
            </a:r>
            <a:r>
              <a:rPr lang="vi-VN" sz="2400" b="1" dirty="0"/>
              <a:t> </a:t>
            </a:r>
            <a:r>
              <a:rPr lang="vi-VN" sz="2400" dirty="0"/>
              <a:t>more.</a:t>
            </a:r>
            <a:endParaRPr lang="en-US" sz="2400" dirty="0"/>
          </a:p>
          <a:p>
            <a:r>
              <a:rPr lang="vi-VN" sz="2400" b="1" dirty="0"/>
              <a:t>Tạm dịch: </a:t>
            </a:r>
            <a:r>
              <a:rPr lang="vi-VN" sz="2400" dirty="0"/>
              <a:t>Bởi vì thực phẩm này rất dễ tiếp cận, mọi người thường có xu hướng ăn thực phẩm này nhiều hơn.</a:t>
            </a:r>
            <a:endParaRPr lang="en-US" sz="2400" dirty="0"/>
          </a:p>
          <a:p>
            <a:r>
              <a:rPr lang="vi-VN" sz="2400" b="1" dirty="0" smtClean="0"/>
              <a:t> </a:t>
            </a:r>
            <a:endParaRPr lang="en-US" sz="2400" dirty="0"/>
          </a:p>
          <a:p>
            <a:endParaRPr lang="en-US" sz="2400" dirty="0"/>
          </a:p>
        </p:txBody>
      </p:sp>
      <p:sp>
        <p:nvSpPr>
          <p:cNvPr id="5" name="Oval 4"/>
          <p:cNvSpPr/>
          <p:nvPr/>
        </p:nvSpPr>
        <p:spPr>
          <a:xfrm>
            <a:off x="5105400" y="838200"/>
            <a:ext cx="304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555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90600"/>
            <a:ext cx="8686800" cy="1143000"/>
          </a:xfrm>
        </p:spPr>
        <p:txBody>
          <a:bodyPr>
            <a:noAutofit/>
          </a:bodyPr>
          <a:lstStyle/>
          <a:p>
            <a:pPr algn="l"/>
            <a:r>
              <a:rPr lang="en-US" sz="2000" b="1" i="0" u="none" strike="noStrike" baseline="0" dirty="0" smtClean="0">
                <a:latin typeface="Times New Roman"/>
              </a:rPr>
              <a:t>Question 49: Why are urban populations easy to get diseases from food, according to the last paragraph?</a:t>
            </a:r>
            <a:br>
              <a:rPr lang="en-US" sz="2000" b="1" i="0" u="none" strike="noStrike" baseline="0" dirty="0" smtClean="0">
                <a:latin typeface="Times New Roman"/>
              </a:rPr>
            </a:br>
            <a:r>
              <a:rPr lang="vi-VN" sz="2000" b="1" dirty="0"/>
              <a:t>A. Because of the change in people’s diet.</a:t>
            </a:r>
            <a:r>
              <a:rPr lang="en-US" sz="2000" b="1" dirty="0"/>
              <a:t/>
            </a:r>
            <a:br>
              <a:rPr lang="en-US" sz="2000" b="1" dirty="0"/>
            </a:br>
            <a:r>
              <a:rPr lang="vi-VN" sz="2000" b="1" dirty="0"/>
              <a:t>B. Because this food is so delicious that people have a tendency to eat more than normal.</a:t>
            </a:r>
            <a:r>
              <a:rPr lang="en-US" sz="2000" b="1" dirty="0"/>
              <a:t/>
            </a:r>
            <a:br>
              <a:rPr lang="en-US" sz="2000" b="1" dirty="0"/>
            </a:br>
            <a:r>
              <a:rPr lang="vi-VN" sz="2000" b="1" dirty="0"/>
              <a:t>C. Because the way people get this food is rather accessible, quick and easy.</a:t>
            </a:r>
            <a:r>
              <a:rPr lang="en-US" sz="2000" b="1" dirty="0"/>
              <a:t/>
            </a:r>
            <a:br>
              <a:rPr lang="en-US" sz="2000" b="1" dirty="0"/>
            </a:br>
            <a:r>
              <a:rPr lang="vi-VN" sz="2000" b="1" dirty="0"/>
              <a:t>D. Because of the low quality and the high proportion of sodium and sugar in this food.</a:t>
            </a:r>
            <a:r>
              <a:rPr lang="en-US" sz="2000" b="1" dirty="0"/>
              <a:t/>
            </a:r>
            <a:br>
              <a:rPr lang="en-US" sz="2000" b="1" dirty="0"/>
            </a:br>
            <a:endParaRPr lang="en-US" sz="2000" b="1" i="0" u="none" strike="noStrike" baseline="0" dirty="0" smtClean="0">
              <a:latin typeface="Times New Roman"/>
            </a:endParaRPr>
          </a:p>
        </p:txBody>
      </p:sp>
      <p:sp>
        <p:nvSpPr>
          <p:cNvPr id="4" name="TextBox 3"/>
          <p:cNvSpPr txBox="1"/>
          <p:nvPr/>
        </p:nvSpPr>
        <p:spPr>
          <a:xfrm>
            <a:off x="173865" y="2743200"/>
            <a:ext cx="8763000" cy="4093428"/>
          </a:xfrm>
          <a:prstGeom prst="rect">
            <a:avLst/>
          </a:prstGeom>
          <a:noFill/>
        </p:spPr>
        <p:txBody>
          <a:bodyPr wrap="square" rtlCol="0">
            <a:spAutoFit/>
          </a:bodyPr>
          <a:lstStyle/>
          <a:p>
            <a:r>
              <a:rPr lang="vi-VN" sz="2000" b="1" dirty="0"/>
              <a:t>Kiến thức: </a:t>
            </a:r>
            <a:r>
              <a:rPr lang="vi-VN" sz="2000" dirty="0"/>
              <a:t>Đọc hiểu</a:t>
            </a:r>
            <a:endParaRPr lang="en-US" sz="2000" dirty="0"/>
          </a:p>
          <a:p>
            <a:r>
              <a:rPr lang="vi-VN" sz="2000" b="1" dirty="0"/>
              <a:t>Giải thích:</a:t>
            </a:r>
            <a:endParaRPr lang="en-US" sz="2000" dirty="0"/>
          </a:p>
          <a:p>
            <a:r>
              <a:rPr lang="vi-VN" sz="2000" dirty="0"/>
              <a:t>Tại sao dân thành thị dễ mắc bệnh từ thức ăn, theo đoạn cuối?</a:t>
            </a:r>
            <a:endParaRPr lang="en-US" sz="2000" dirty="0"/>
          </a:p>
          <a:p>
            <a:r>
              <a:rPr lang="vi-VN" sz="2000" b="1" dirty="0"/>
              <a:t>A. </a:t>
            </a:r>
            <a:r>
              <a:rPr lang="vi-VN" sz="2000" dirty="0"/>
              <a:t>Do chế độ ăn của con người thay đổi.</a:t>
            </a:r>
            <a:endParaRPr lang="en-US" sz="2000" dirty="0"/>
          </a:p>
          <a:p>
            <a:r>
              <a:rPr lang="vi-VN" sz="2000" b="1" dirty="0"/>
              <a:t>B. </a:t>
            </a:r>
            <a:r>
              <a:rPr lang="vi-VN" sz="2000" dirty="0"/>
              <a:t>Vì thực phẩm này rất ngon nên mọi người có xu hướng ăn nhiều hơn bình thường.</a:t>
            </a:r>
            <a:endParaRPr lang="en-US" sz="2000" dirty="0"/>
          </a:p>
          <a:p>
            <a:r>
              <a:rPr lang="vi-VN" sz="2000" b="1" dirty="0"/>
              <a:t>C. </a:t>
            </a:r>
            <a:r>
              <a:rPr lang="vi-VN" sz="2000" dirty="0"/>
              <a:t>Vì cách mọi người có được thực phẩm này khá dễ tiếp cận, nhanh chóng và dễ dàng.</a:t>
            </a:r>
            <a:endParaRPr lang="en-US" sz="2000" dirty="0"/>
          </a:p>
          <a:p>
            <a:r>
              <a:rPr lang="vi-VN" sz="2000" b="1" dirty="0"/>
              <a:t>D. </a:t>
            </a:r>
            <a:r>
              <a:rPr lang="vi-VN" sz="2000" dirty="0"/>
              <a:t>Vì thực phẩm này có chất lượng thấp và tỷ lệ natri và đường cao.</a:t>
            </a:r>
            <a:endParaRPr lang="en-US" sz="2000" dirty="0"/>
          </a:p>
          <a:p>
            <a:r>
              <a:rPr lang="vi-VN" sz="2000" b="1" dirty="0"/>
              <a:t>Thông tin: </a:t>
            </a:r>
            <a:r>
              <a:rPr lang="vi-VN" sz="2000" dirty="0"/>
              <a:t>This food is also more than likely not as high quality as well as contains a large amount of sodium and sugar.</a:t>
            </a:r>
            <a:endParaRPr lang="en-US" sz="2000" dirty="0"/>
          </a:p>
          <a:p>
            <a:r>
              <a:rPr lang="vi-VN" sz="2000" b="1" dirty="0"/>
              <a:t>Tạm dịch: </a:t>
            </a:r>
            <a:r>
              <a:rPr lang="vi-VN" sz="2000" dirty="0"/>
              <a:t>Các loại thực phẩm này nhiều khả năng không có chất lượng cao cũng như chứa một lượng lớn natri và đường</a:t>
            </a:r>
            <a:r>
              <a:rPr lang="vi-VN" sz="2000" dirty="0" smtClean="0"/>
              <a:t>.</a:t>
            </a:r>
            <a:endParaRPr lang="en-US" sz="2000" dirty="0"/>
          </a:p>
        </p:txBody>
      </p:sp>
      <p:sp>
        <p:nvSpPr>
          <p:cNvPr id="5" name="Oval 4"/>
          <p:cNvSpPr/>
          <p:nvPr/>
        </p:nvSpPr>
        <p:spPr>
          <a:xfrm>
            <a:off x="173865" y="2057400"/>
            <a:ext cx="283335"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44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latin typeface="Times New Roman" pitchFamily="18" charset="0"/>
                <a:cs typeface="Times New Roman" pitchFamily="18" charset="0"/>
              </a:rPr>
              <a:t>Question 5: The course was so difficult that I didn’t </a:t>
            </a:r>
            <a:r>
              <a:rPr lang="en-US" sz="2800" b="1" dirty="0" smtClean="0">
                <a:latin typeface="Times New Roman" pitchFamily="18" charset="0"/>
                <a:cs typeface="Times New Roman" pitchFamily="18" charset="0"/>
              </a:rPr>
              <a:t>………any </a:t>
            </a:r>
            <a:r>
              <a:rPr lang="en-US" sz="2800" b="1" dirty="0">
                <a:latin typeface="Times New Roman" pitchFamily="18" charset="0"/>
                <a:cs typeface="Times New Roman" pitchFamily="18" charset="0"/>
              </a:rPr>
              <a:t>progress at all.</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A. do	</a:t>
            </a:r>
            <a:r>
              <a:rPr lang="en-US" sz="2800" b="1" dirty="0" smtClean="0">
                <a:latin typeface="Times New Roman" pitchFamily="18" charset="0"/>
                <a:cs typeface="Times New Roman" pitchFamily="18" charset="0"/>
              </a:rPr>
              <a:t>       B</a:t>
            </a:r>
            <a:r>
              <a:rPr lang="en-US" sz="2800" b="1" dirty="0">
                <a:latin typeface="Times New Roman" pitchFamily="18" charset="0"/>
                <a:cs typeface="Times New Roman" pitchFamily="18" charset="0"/>
              </a:rPr>
              <a:t>. make	C. produce	</a:t>
            </a:r>
            <a:r>
              <a:rPr lang="en-US" sz="2800" b="1" dirty="0" smtClean="0">
                <a:latin typeface="Times New Roman" pitchFamily="18" charset="0"/>
                <a:cs typeface="Times New Roman" pitchFamily="18" charset="0"/>
              </a:rPr>
              <a:t>        D</a:t>
            </a:r>
            <a:r>
              <a:rPr lang="en-US" sz="2800" b="1" dirty="0">
                <a:latin typeface="Times New Roman" pitchFamily="18" charset="0"/>
                <a:cs typeface="Times New Roman" pitchFamily="18" charset="0"/>
              </a:rPr>
              <a:t>. create</a:t>
            </a:r>
          </a:p>
        </p:txBody>
      </p:sp>
      <p:sp>
        <p:nvSpPr>
          <p:cNvPr id="4" name="TextBox 3"/>
          <p:cNvSpPr txBox="1"/>
          <p:nvPr/>
        </p:nvSpPr>
        <p:spPr>
          <a:xfrm>
            <a:off x="152400" y="1905000"/>
            <a:ext cx="8610600" cy="2246769"/>
          </a:xfrm>
          <a:prstGeom prst="rect">
            <a:avLst/>
          </a:prstGeom>
          <a:noFill/>
        </p:spPr>
        <p:txBody>
          <a:bodyPr wrap="square" rtlCol="0">
            <a:spAutoFit/>
          </a:bodyPr>
          <a:lstStyle/>
          <a:p>
            <a:pPr lvl="0"/>
            <a:r>
              <a:rPr lang="en-US" sz="2800" b="1" i="1" u="none" strike="noStrike" baseline="0" dirty="0" smtClean="0">
                <a:latin typeface="Times New Roman" pitchFamily="18" charset="0"/>
                <a:cs typeface="Times New Roman" pitchFamily="18" charset="0"/>
              </a:rPr>
              <a:t>5 (TH)</a:t>
            </a:r>
          </a:p>
          <a:p>
            <a:pPr lvl="0"/>
            <a:r>
              <a:rPr lang="en-US" sz="2800" b="1" i="1" u="none" strike="noStrike" baseline="0" dirty="0" smtClean="0">
                <a:latin typeface="Times New Roman" pitchFamily="18" charset="0"/>
                <a:cs typeface="Times New Roman" pitchFamily="18" charset="0"/>
              </a:rPr>
              <a:t>Make progress ~ improve: </a:t>
            </a:r>
            <a:r>
              <a:rPr lang="en-US" sz="2800" b="1" i="1" u="none" strike="noStrike" baseline="0" dirty="0" err="1" smtClean="0">
                <a:latin typeface="Times New Roman" pitchFamily="18" charset="0"/>
                <a:cs typeface="Times New Roman" pitchFamily="18" charset="0"/>
              </a:rPr>
              <a:t>tiến</a:t>
            </a:r>
            <a:r>
              <a:rPr lang="en-US" sz="2800" b="1" i="1" u="none" strike="noStrike" baseline="0" dirty="0" smtClean="0">
                <a:latin typeface="Times New Roman" pitchFamily="18" charset="0"/>
                <a:cs typeface="Times New Roman" pitchFamily="18" charset="0"/>
              </a:rPr>
              <a:t> </a:t>
            </a:r>
            <a:r>
              <a:rPr lang="en-US" sz="2800" b="1" i="1" u="none" strike="noStrike" baseline="0" dirty="0" err="1" smtClean="0">
                <a:latin typeface="Times New Roman" pitchFamily="18" charset="0"/>
                <a:cs typeface="Times New Roman" pitchFamily="18" charset="0"/>
              </a:rPr>
              <a:t>bộ</a:t>
            </a:r>
            <a:r>
              <a:rPr lang="en-US" sz="2800" b="1" i="1" u="none" strike="noStrike" baseline="0" dirty="0" smtClean="0">
                <a:latin typeface="Times New Roman" pitchFamily="18" charset="0"/>
                <a:cs typeface="Times New Roman" pitchFamily="18" charset="0"/>
              </a:rPr>
              <a:t>.</a:t>
            </a:r>
          </a:p>
          <a:p>
            <a:pPr lvl="0"/>
            <a:r>
              <a:rPr lang="vi-VN" sz="2800" b="1" i="1" u="none" strike="noStrike" baseline="0" dirty="0" smtClean="0">
                <a:latin typeface="Times New Roman" pitchFamily="18" charset="0"/>
                <a:cs typeface="Times New Roman" pitchFamily="18" charset="0"/>
              </a:rPr>
              <a:t>Dịch: Khóa học này quá khó đến nỗi tôi không tiến bộ lên được chút nào</a:t>
            </a:r>
            <a:endParaRPr lang="en-US" sz="2800" b="1" i="1" u="none" strike="noStrike" baseline="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6" name="Oval 5"/>
          <p:cNvSpPr/>
          <p:nvPr/>
        </p:nvSpPr>
        <p:spPr>
          <a:xfrm>
            <a:off x="2057400" y="1066800"/>
            <a:ext cx="3048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944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839200" cy="1143000"/>
          </a:xfrm>
        </p:spPr>
        <p:txBody>
          <a:bodyPr>
            <a:noAutofit/>
          </a:bodyPr>
          <a:lstStyle/>
          <a:p>
            <a:pPr algn="l"/>
            <a:r>
              <a:rPr lang="en-US" sz="2000" b="1" i="0" u="none" strike="noStrike" baseline="0" dirty="0" smtClean="0">
                <a:latin typeface="Times New Roman"/>
              </a:rPr>
              <a:t>Question 50: </a:t>
            </a:r>
            <a:r>
              <a:rPr lang="en-US" sz="2000" b="1" i="1" u="none" strike="noStrike" baseline="0" dirty="0" smtClean="0">
                <a:latin typeface="Times New Roman"/>
              </a:rPr>
              <a:t>What can be inferred from the passage?</a:t>
            </a:r>
            <a:br>
              <a:rPr lang="en-US" sz="2000" b="1" i="1" u="none" strike="noStrike" baseline="0" dirty="0" smtClean="0">
                <a:latin typeface="Times New Roman"/>
              </a:rPr>
            </a:br>
            <a:r>
              <a:rPr lang="vi-VN" sz="2000" b="1" dirty="0"/>
              <a:t>A. One of the negative health effects comes from the overpopulation in industrialized countries. </a:t>
            </a:r>
            <a:r>
              <a:rPr lang="en-US" sz="2000" b="1" dirty="0"/>
              <a:t/>
            </a:r>
            <a:br>
              <a:rPr lang="en-US" sz="2000" b="1" dirty="0"/>
            </a:br>
            <a:r>
              <a:rPr lang="vi-VN" sz="2000" b="1" dirty="0"/>
              <a:t>B. Living in urban areas for a long time will certainly make the life expectancy of inhabitants shorten.</a:t>
            </a:r>
            <a:r>
              <a:rPr lang="en-US" sz="2000" b="1" dirty="0"/>
              <a:t/>
            </a:r>
            <a:br>
              <a:rPr lang="en-US" sz="2000" b="1" dirty="0"/>
            </a:br>
            <a:r>
              <a:rPr lang="vi-VN" sz="2000" b="1" dirty="0"/>
              <a:t>C. People in developed countries suffer less harmful health effects from urbanization than those in developing nations.</a:t>
            </a:r>
            <a:r>
              <a:rPr lang="en-US" sz="2000" b="1" dirty="0"/>
              <a:t/>
            </a:r>
            <a:br>
              <a:rPr lang="en-US" sz="2000" b="1" dirty="0"/>
            </a:br>
            <a:r>
              <a:rPr lang="vi-VN" sz="2000" b="1" dirty="0"/>
              <a:t>D. The bad health effects from urbanization are not greater than the benefits it brings to people in </a:t>
            </a:r>
            <a:endParaRPr lang="en-US" sz="2000" b="1" i="0" u="none" strike="noStrike" baseline="0" dirty="0" smtClean="0">
              <a:latin typeface="Times New Roman"/>
            </a:endParaRPr>
          </a:p>
        </p:txBody>
      </p:sp>
      <p:sp>
        <p:nvSpPr>
          <p:cNvPr id="5" name="TextBox 4"/>
          <p:cNvSpPr txBox="1"/>
          <p:nvPr/>
        </p:nvSpPr>
        <p:spPr>
          <a:xfrm>
            <a:off x="304800" y="2895600"/>
            <a:ext cx="8534400" cy="4524315"/>
          </a:xfrm>
          <a:prstGeom prst="rect">
            <a:avLst/>
          </a:prstGeom>
          <a:noFill/>
        </p:spPr>
        <p:txBody>
          <a:bodyPr wrap="square" rtlCol="0">
            <a:spAutoFit/>
          </a:bodyPr>
          <a:lstStyle/>
          <a:p>
            <a:r>
              <a:rPr lang="vi-VN" b="1" dirty="0"/>
              <a:t>Kiến thức: </a:t>
            </a:r>
            <a:r>
              <a:rPr lang="vi-VN" dirty="0"/>
              <a:t>Đọc </a:t>
            </a:r>
            <a:r>
              <a:rPr lang="vi-VN" dirty="0" smtClean="0"/>
              <a:t>hiểu</a:t>
            </a:r>
            <a:r>
              <a:rPr lang="en-US" dirty="0" smtClean="0"/>
              <a:t>  - </a:t>
            </a:r>
            <a:r>
              <a:rPr lang="vi-VN" dirty="0" smtClean="0"/>
              <a:t>Điều </a:t>
            </a:r>
            <a:r>
              <a:rPr lang="vi-VN" dirty="0"/>
              <a:t>gì có thể được suy ra từ đoạn văn?</a:t>
            </a:r>
            <a:endParaRPr lang="en-US" dirty="0"/>
          </a:p>
          <a:p>
            <a:r>
              <a:rPr lang="vi-VN" b="1" dirty="0"/>
              <a:t>A. </a:t>
            </a:r>
            <a:r>
              <a:rPr lang="vi-VN" dirty="0"/>
              <a:t>Một trong những ảnh hưởng tiêu cực đến sức khỏe là do dân số quá đông ở các nước công nghiệp phát triển.</a:t>
            </a:r>
            <a:endParaRPr lang="en-US" dirty="0"/>
          </a:p>
          <a:p>
            <a:r>
              <a:rPr lang="vi-VN" b="1" dirty="0"/>
              <a:t>B. </a:t>
            </a:r>
            <a:r>
              <a:rPr lang="vi-VN" dirty="0"/>
              <a:t>Sống ở thành thị trong thời gian dài chắc chắn sẽ làm cho tuổi thọ của cư dân bị rút ngắn.</a:t>
            </a:r>
            <a:endParaRPr lang="en-US" dirty="0"/>
          </a:p>
          <a:p>
            <a:r>
              <a:rPr lang="vi-VN" b="1" dirty="0"/>
              <a:t>C. </a:t>
            </a:r>
            <a:r>
              <a:rPr lang="vi-VN" dirty="0"/>
              <a:t>Người dân ở các nước phát triển ít bị ảnh hưởng sức khỏe do đô thị hóa hơn người dân ở các nước đang phát triển.</a:t>
            </a:r>
            <a:endParaRPr lang="en-US" dirty="0"/>
          </a:p>
          <a:p>
            <a:r>
              <a:rPr lang="vi-VN" b="1" dirty="0"/>
              <a:t>D. </a:t>
            </a:r>
            <a:r>
              <a:rPr lang="vi-VN" dirty="0"/>
              <a:t>Những ảnh hưởng xấu đến sức khoẻ do đô thị hoá không lớn hơn những lợi ích mà nó mang lại cho người dân ở các thành phố đô thị.</a:t>
            </a:r>
            <a:endParaRPr lang="en-US" dirty="0"/>
          </a:p>
          <a:p>
            <a:r>
              <a:rPr lang="vi-VN" b="1" dirty="0"/>
              <a:t>Thông tin: </a:t>
            </a:r>
            <a:r>
              <a:rPr lang="vi-VN" dirty="0"/>
              <a:t>As it would be expected, developing countries tend to see more negative physical health effects than modern countries in regard to urbanization.</a:t>
            </a:r>
            <a:endParaRPr lang="en-US" dirty="0"/>
          </a:p>
          <a:p>
            <a:r>
              <a:rPr lang="vi-VN" b="1" dirty="0"/>
              <a:t>Tạm dịch: </a:t>
            </a:r>
            <a:r>
              <a:rPr lang="vi-VN" dirty="0"/>
              <a:t>Đúng như dự đoán, các nước đang phát triển đều có xu hướng nhận thức được việc xuất hiện nhiều ảnh hưởng tiêu cực đến sức khỏe thể chất con người hơn là các nước hiện đại liên quan đến quá trình đô thị hóa.</a:t>
            </a:r>
            <a:endParaRPr lang="en-US" dirty="0"/>
          </a:p>
          <a:p>
            <a:endParaRPr lang="en-US" dirty="0"/>
          </a:p>
          <a:p>
            <a:endParaRPr lang="en-US" dirty="0"/>
          </a:p>
        </p:txBody>
      </p:sp>
      <p:sp>
        <p:nvSpPr>
          <p:cNvPr id="6" name="Oval 5"/>
          <p:cNvSpPr/>
          <p:nvPr/>
        </p:nvSpPr>
        <p:spPr>
          <a:xfrm>
            <a:off x="76200" y="16764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435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latin typeface="Times New Roman" pitchFamily="18" charset="0"/>
                <a:cs typeface="Times New Roman" pitchFamily="18" charset="0"/>
              </a:rPr>
              <a:t>Question 6: John crashed his truck _________ he was driving too fast</a:t>
            </a:r>
            <a:r>
              <a:rPr lang="en-US" sz="2800" b="1" dirty="0" smtClean="0">
                <a:latin typeface="Times New Roman" pitchFamily="18" charset="0"/>
                <a:cs typeface="Times New Roman" pitchFamily="18" charset="0"/>
              </a:rPr>
              <a:t>.</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A</a:t>
            </a:r>
            <a:r>
              <a:rPr lang="en-US" sz="2800" b="1" dirty="0">
                <a:latin typeface="Times New Roman" pitchFamily="18" charset="0"/>
                <a:cs typeface="Times New Roman" pitchFamily="18" charset="0"/>
              </a:rPr>
              <a:t>. despite	B. although	C. because	D. because of</a:t>
            </a:r>
          </a:p>
        </p:txBody>
      </p:sp>
      <p:sp>
        <p:nvSpPr>
          <p:cNvPr id="4" name="TextBox 3"/>
          <p:cNvSpPr txBox="1"/>
          <p:nvPr/>
        </p:nvSpPr>
        <p:spPr>
          <a:xfrm>
            <a:off x="228600" y="1828800"/>
            <a:ext cx="8686800" cy="5262979"/>
          </a:xfrm>
          <a:prstGeom prst="rect">
            <a:avLst/>
          </a:prstGeom>
          <a:noFill/>
        </p:spPr>
        <p:txBody>
          <a:bodyPr wrap="square" rtlCol="0">
            <a:spAutoFit/>
          </a:bodyPr>
          <a:lstStyle/>
          <a:p>
            <a:pPr lvl="0"/>
            <a:r>
              <a:rPr lang="en-US" sz="2800" b="1" i="1" u="none" strike="noStrike" baseline="0" dirty="0" smtClean="0">
                <a:latin typeface="Times New Roman" pitchFamily="18" charset="0"/>
                <a:cs typeface="Times New Roman" pitchFamily="18" charset="0"/>
              </a:rPr>
              <a:t>6(TH)</a:t>
            </a:r>
          </a:p>
          <a:p>
            <a:pPr lvl="0"/>
            <a:r>
              <a:rPr lang="en-US" sz="2800" b="1" i="1" u="none" strike="noStrike" baseline="0" dirty="0" err="1" smtClean="0">
                <a:solidFill>
                  <a:srgbClr val="000000"/>
                </a:solidFill>
                <a:latin typeface="Times New Roman" pitchFamily="18" charset="0"/>
                <a:cs typeface="Times New Roman" pitchFamily="18" charset="0"/>
              </a:rPr>
              <a:t>Kiến</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thức</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Liên</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từ</a:t>
            </a:r>
            <a:endParaRPr lang="en-US" sz="2800" b="1" i="1" u="none" strike="noStrike" baseline="0" dirty="0" smtClean="0">
              <a:solidFill>
                <a:srgbClr val="000000"/>
              </a:solidFill>
              <a:latin typeface="Times New Roman" pitchFamily="18" charset="0"/>
              <a:cs typeface="Times New Roman" pitchFamily="18" charset="0"/>
            </a:endParaRPr>
          </a:p>
          <a:p>
            <a:pPr lvl="0"/>
            <a:r>
              <a:rPr lang="en-US" sz="2800" b="1" i="1" u="none" strike="noStrike" baseline="0" dirty="0" err="1" smtClean="0">
                <a:solidFill>
                  <a:srgbClr val="000000"/>
                </a:solidFill>
                <a:latin typeface="Times New Roman" pitchFamily="18" charset="0"/>
                <a:cs typeface="Times New Roman" pitchFamily="18" charset="0"/>
              </a:rPr>
              <a:t>Giải</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thích</a:t>
            </a:r>
            <a:r>
              <a:rPr lang="en-US" sz="2800" b="1" i="1" u="none" strike="noStrike" baseline="0" dirty="0" smtClean="0">
                <a:solidFill>
                  <a:srgbClr val="000000"/>
                </a:solidFill>
                <a:latin typeface="Times New Roman" pitchFamily="18" charset="0"/>
                <a:cs typeface="Times New Roman" pitchFamily="18" charset="0"/>
              </a:rPr>
              <a:t>:</a:t>
            </a:r>
          </a:p>
          <a:p>
            <a:pPr lvl="0"/>
            <a:r>
              <a:rPr lang="en-US" sz="2800" b="1" i="1" u="none" strike="noStrike" baseline="0" dirty="0" smtClean="0">
                <a:solidFill>
                  <a:srgbClr val="000000"/>
                </a:solidFill>
                <a:latin typeface="Times New Roman" pitchFamily="18" charset="0"/>
                <a:cs typeface="Times New Roman" pitchFamily="18" charset="0"/>
              </a:rPr>
              <a:t>A. despite + </a:t>
            </a:r>
            <a:r>
              <a:rPr lang="en-US" sz="2800" b="1" i="1" u="none" strike="noStrike" baseline="0" dirty="0" err="1" smtClean="0">
                <a:solidFill>
                  <a:srgbClr val="000000"/>
                </a:solidFill>
                <a:latin typeface="Times New Roman" pitchFamily="18" charset="0"/>
                <a:cs typeface="Times New Roman" pitchFamily="18" charset="0"/>
              </a:rPr>
              <a:t>cụm</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danh</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từ</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V_ing</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mặc</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dù</a:t>
            </a:r>
            <a:r>
              <a:rPr lang="en-US" sz="2800" b="1" i="1" u="none" strike="noStrike" baseline="0" dirty="0" smtClean="0">
                <a:solidFill>
                  <a:srgbClr val="000000"/>
                </a:solidFill>
                <a:latin typeface="Times New Roman" pitchFamily="18" charset="0"/>
                <a:cs typeface="Times New Roman" pitchFamily="18" charset="0"/>
              </a:rPr>
              <a:t> …	B. although + S + V: </a:t>
            </a:r>
            <a:r>
              <a:rPr lang="en-US" sz="2800" b="1" i="1" u="none" strike="noStrike" baseline="0" dirty="0" err="1" smtClean="0">
                <a:solidFill>
                  <a:srgbClr val="000000"/>
                </a:solidFill>
                <a:latin typeface="Times New Roman" pitchFamily="18" charset="0"/>
                <a:cs typeface="Times New Roman" pitchFamily="18" charset="0"/>
              </a:rPr>
              <a:t>mặc</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dù</a:t>
            </a:r>
            <a:r>
              <a:rPr lang="en-US" sz="2800" b="1" i="1" u="none" strike="noStrike" baseline="0" dirty="0" smtClean="0">
                <a:solidFill>
                  <a:srgbClr val="000000"/>
                </a:solidFill>
                <a:latin typeface="Times New Roman" pitchFamily="18" charset="0"/>
                <a:cs typeface="Times New Roman" pitchFamily="18" charset="0"/>
              </a:rPr>
              <a:t> …</a:t>
            </a:r>
          </a:p>
          <a:p>
            <a:pPr lvl="0"/>
            <a:r>
              <a:rPr lang="en-US" sz="2800" b="1" i="1" u="none" strike="noStrike" baseline="0" dirty="0" smtClean="0">
                <a:solidFill>
                  <a:srgbClr val="000000"/>
                </a:solidFill>
                <a:latin typeface="Times New Roman" pitchFamily="18" charset="0"/>
                <a:cs typeface="Times New Roman" pitchFamily="18" charset="0"/>
              </a:rPr>
              <a:t>C. because + S + V: </a:t>
            </a:r>
            <a:r>
              <a:rPr lang="en-US" sz="2800" b="1" i="1" u="none" strike="noStrike" baseline="0" dirty="0" err="1" smtClean="0">
                <a:solidFill>
                  <a:srgbClr val="000000"/>
                </a:solidFill>
                <a:latin typeface="Times New Roman" pitchFamily="18" charset="0"/>
                <a:cs typeface="Times New Roman" pitchFamily="18" charset="0"/>
              </a:rPr>
              <a:t>bởi</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vì</a:t>
            </a:r>
            <a:r>
              <a:rPr lang="en-US" sz="2800" b="1" i="1" u="none" strike="noStrike" baseline="0" dirty="0" smtClean="0">
                <a:solidFill>
                  <a:srgbClr val="000000"/>
                </a:solidFill>
                <a:latin typeface="Times New Roman" pitchFamily="18" charset="0"/>
                <a:cs typeface="Times New Roman" pitchFamily="18" charset="0"/>
              </a:rPr>
              <a:t> …	D. because of + </a:t>
            </a:r>
            <a:r>
              <a:rPr lang="en-US" sz="2800" b="1" i="1" u="none" strike="noStrike" baseline="0" dirty="0" err="1" smtClean="0">
                <a:solidFill>
                  <a:srgbClr val="000000"/>
                </a:solidFill>
                <a:latin typeface="Times New Roman" pitchFamily="18" charset="0"/>
                <a:cs typeface="Times New Roman" pitchFamily="18" charset="0"/>
              </a:rPr>
              <a:t>cụm</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danh</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từ</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V_ing</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bởi</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vì</a:t>
            </a:r>
            <a:r>
              <a:rPr lang="en-US" sz="2800" b="1" i="1" u="none" strike="noStrike" baseline="0" dirty="0" smtClean="0">
                <a:solidFill>
                  <a:srgbClr val="000000"/>
                </a:solidFill>
                <a:latin typeface="Times New Roman" pitchFamily="18" charset="0"/>
                <a:cs typeface="Times New Roman" pitchFamily="18" charset="0"/>
              </a:rPr>
              <a:t> … </a:t>
            </a:r>
          </a:p>
          <a:p>
            <a:pPr lvl="0"/>
            <a:r>
              <a:rPr lang="vi-VN" sz="2800" b="1" i="1" u="none" strike="noStrike" baseline="0" dirty="0" smtClean="0">
                <a:solidFill>
                  <a:srgbClr val="000000"/>
                </a:solidFill>
                <a:latin typeface="Times New Roman" pitchFamily="18" charset="0"/>
                <a:cs typeface="Times New Roman" pitchFamily="18" charset="0"/>
              </a:rPr>
              <a:t>Sau chỗ trống là một mệnh đề =&gt; loại A, D.</a:t>
            </a:r>
          </a:p>
          <a:p>
            <a:pPr lvl="0"/>
            <a:r>
              <a:rPr lang="vi-VN" sz="2800" b="1" i="1" u="none" strike="noStrike" baseline="0" dirty="0" smtClean="0">
                <a:solidFill>
                  <a:srgbClr val="000000"/>
                </a:solidFill>
                <a:latin typeface="Times New Roman" pitchFamily="18" charset="0"/>
                <a:cs typeface="Times New Roman" pitchFamily="18" charset="0"/>
              </a:rPr>
              <a:t>Tạm dịch: John đã gặp va chạm với xe tải của mình vì anh ta lái xe quá nhanh.</a:t>
            </a:r>
          </a:p>
          <a:p>
            <a:pPr lvl="0"/>
            <a:endParaRPr lang="en-US" sz="2800" b="1" i="1" u="none" strike="noStrike" baseline="0" dirty="0" smtClean="0">
              <a:solidFill>
                <a:srgbClr val="000000"/>
              </a:solidFill>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5" name="Oval 4"/>
          <p:cNvSpPr/>
          <p:nvPr/>
        </p:nvSpPr>
        <p:spPr>
          <a:xfrm>
            <a:off x="4267200" y="1143000"/>
            <a:ext cx="304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148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pPr algn="l"/>
            <a:r>
              <a:rPr lang="en-US" sz="2800" b="1" dirty="0">
                <a:latin typeface="Times New Roman" pitchFamily="18" charset="0"/>
                <a:cs typeface="Times New Roman" pitchFamily="18" charset="0"/>
              </a:rPr>
              <a:t>Question 7: She bought a _________ jacket as a present for her daughter</a:t>
            </a:r>
            <a:r>
              <a:rPr lang="en-US" sz="2800" b="1" dirty="0" smtClean="0">
                <a:latin typeface="Times New Roman" pitchFamily="18" charset="0"/>
                <a:cs typeface="Times New Roman" pitchFamily="18" charset="0"/>
              </a:rPr>
              <a:t>.</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A</a:t>
            </a:r>
            <a:r>
              <a:rPr lang="en-US" sz="2800" b="1" dirty="0">
                <a:latin typeface="Times New Roman" pitchFamily="18" charset="0"/>
                <a:cs typeface="Times New Roman" pitchFamily="18" charset="0"/>
              </a:rPr>
              <a:t>. new Italian leather		</a:t>
            </a:r>
            <a:r>
              <a:rPr lang="en-US" sz="2800" b="1" dirty="0" smtClean="0">
                <a:latin typeface="Times New Roman" pitchFamily="18" charset="0"/>
                <a:cs typeface="Times New Roman" pitchFamily="18" charset="0"/>
              </a:rPr>
              <a:t>B</a:t>
            </a:r>
            <a:r>
              <a:rPr lang="en-US" sz="2800" b="1" dirty="0">
                <a:latin typeface="Times New Roman" pitchFamily="18" charset="0"/>
                <a:cs typeface="Times New Roman" pitchFamily="18" charset="0"/>
              </a:rPr>
              <a:t>. new leather </a:t>
            </a:r>
            <a:r>
              <a:rPr lang="en-US" sz="2800" b="1" dirty="0" smtClean="0">
                <a:latin typeface="Times New Roman" pitchFamily="18" charset="0"/>
                <a:cs typeface="Times New Roman" pitchFamily="18" charset="0"/>
              </a:rPr>
              <a:t>Italian</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C</a:t>
            </a:r>
            <a:r>
              <a:rPr lang="en-US" sz="2800" b="1" dirty="0">
                <a:latin typeface="Times New Roman" pitchFamily="18" charset="0"/>
                <a:cs typeface="Times New Roman" pitchFamily="18" charset="0"/>
              </a:rPr>
              <a:t>. leather new Italian		D. leather Italian new</a:t>
            </a:r>
          </a:p>
        </p:txBody>
      </p:sp>
      <p:sp>
        <p:nvSpPr>
          <p:cNvPr id="4" name="TextBox 3"/>
          <p:cNvSpPr txBox="1"/>
          <p:nvPr/>
        </p:nvSpPr>
        <p:spPr>
          <a:xfrm>
            <a:off x="235039" y="1752600"/>
            <a:ext cx="8915400" cy="4401205"/>
          </a:xfrm>
          <a:prstGeom prst="rect">
            <a:avLst/>
          </a:prstGeom>
          <a:noFill/>
        </p:spPr>
        <p:txBody>
          <a:bodyPr wrap="square" rtlCol="0">
            <a:spAutoFit/>
          </a:bodyPr>
          <a:lstStyle/>
          <a:p>
            <a:pPr lvl="0"/>
            <a:r>
              <a:rPr lang="en-US" sz="2000" b="1" i="1" u="none" strike="noStrike" baseline="0" dirty="0" smtClean="0">
                <a:latin typeface="Times New Roman" pitchFamily="18" charset="0"/>
                <a:cs typeface="Times New Roman" pitchFamily="18" charset="0"/>
              </a:rPr>
              <a:t>7 (TH)</a:t>
            </a:r>
          </a:p>
          <a:p>
            <a:pPr lvl="0"/>
            <a:r>
              <a:rPr lang="en-US" sz="2000" b="1" i="1" u="none" strike="noStrike" baseline="0" dirty="0" err="1" smtClean="0">
                <a:solidFill>
                  <a:srgbClr val="000000"/>
                </a:solidFill>
                <a:latin typeface="Times New Roman" pitchFamily="18" charset="0"/>
                <a:cs typeface="Times New Roman" pitchFamily="18" charset="0"/>
              </a:rPr>
              <a:t>Kiến</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thức</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Trật</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tự</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tính</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từ</a:t>
            </a:r>
            <a:endParaRPr lang="en-US" sz="2000" b="1" i="1" u="none" strike="noStrike" baseline="0" dirty="0" smtClean="0">
              <a:solidFill>
                <a:srgbClr val="000000"/>
              </a:solidFill>
              <a:latin typeface="Times New Roman" pitchFamily="18" charset="0"/>
              <a:cs typeface="Times New Roman" pitchFamily="18" charset="0"/>
            </a:endParaRPr>
          </a:p>
          <a:p>
            <a:pPr lvl="0"/>
            <a:r>
              <a:rPr lang="en-US" sz="2000" b="1" i="1" u="none" strike="noStrike" baseline="0" dirty="0" err="1" smtClean="0">
                <a:solidFill>
                  <a:srgbClr val="000000"/>
                </a:solidFill>
                <a:latin typeface="Times New Roman" pitchFamily="18" charset="0"/>
                <a:cs typeface="Times New Roman" pitchFamily="18" charset="0"/>
              </a:rPr>
              <a:t>Giải</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thích</a:t>
            </a:r>
            <a:r>
              <a:rPr lang="en-US" sz="2000" b="1" i="1" u="none" strike="noStrike" baseline="0" dirty="0" smtClean="0">
                <a:solidFill>
                  <a:srgbClr val="000000"/>
                </a:solidFill>
                <a:latin typeface="Times New Roman" pitchFamily="18" charset="0"/>
                <a:cs typeface="Times New Roman" pitchFamily="18" charset="0"/>
              </a:rPr>
              <a:t>:</a:t>
            </a:r>
          </a:p>
          <a:p>
            <a:pPr lvl="0"/>
            <a:r>
              <a:rPr lang="vi-VN" sz="2000" b="1" i="1" u="none" strike="noStrike" baseline="0" dirty="0" smtClean="0">
                <a:solidFill>
                  <a:srgbClr val="000000"/>
                </a:solidFill>
                <a:latin typeface="Times New Roman" pitchFamily="18" charset="0"/>
                <a:cs typeface="Times New Roman" pitchFamily="18" charset="0"/>
              </a:rPr>
              <a:t>Khi có nhiều tính từ cùng đứng trước 1 danh từ, sắp xếp chúng theo thứ tự: OSASCOMP + N. Trong đó: </a:t>
            </a:r>
          </a:p>
          <a:p>
            <a:pPr lvl="0"/>
            <a:r>
              <a:rPr lang="vi-VN" sz="2000" b="1" i="1" u="none" strike="noStrike" baseline="0" dirty="0" smtClean="0">
                <a:solidFill>
                  <a:srgbClr val="000000"/>
                </a:solidFill>
                <a:latin typeface="Times New Roman" pitchFamily="18" charset="0"/>
                <a:cs typeface="Times New Roman" pitchFamily="18" charset="0"/>
              </a:rPr>
              <a:t>O – opinion: quan điểm</a:t>
            </a:r>
            <a:r>
              <a:rPr lang="en-US" sz="2000" b="1" i="1" u="none" strike="noStrike" dirty="0" smtClean="0">
                <a:solidFill>
                  <a:srgbClr val="000000"/>
                </a:solidFill>
                <a:latin typeface="Times New Roman" pitchFamily="18" charset="0"/>
                <a:cs typeface="Times New Roman" pitchFamily="18" charset="0"/>
              </a:rPr>
              <a:t>    </a:t>
            </a:r>
            <a:r>
              <a:rPr lang="vi-VN" sz="2000" b="1" i="1" u="none" strike="noStrike" baseline="0" dirty="0" smtClean="0">
                <a:solidFill>
                  <a:srgbClr val="000000"/>
                </a:solidFill>
                <a:latin typeface="Times New Roman" pitchFamily="18" charset="0"/>
                <a:cs typeface="Times New Roman" pitchFamily="18" charset="0"/>
              </a:rPr>
              <a:t>S – size: kích thước </a:t>
            </a:r>
            <a:r>
              <a:rPr lang="en-US" sz="2000" b="1" i="1" u="none" strike="noStrike" dirty="0" smtClean="0">
                <a:solidFill>
                  <a:srgbClr val="000000"/>
                </a:solidFill>
                <a:latin typeface="Times New Roman" pitchFamily="18" charset="0"/>
                <a:cs typeface="Times New Roman" pitchFamily="18" charset="0"/>
              </a:rPr>
              <a:t>   </a:t>
            </a:r>
            <a:r>
              <a:rPr lang="vi-VN" sz="2000" b="1" i="1" u="none" strike="noStrike" baseline="0" dirty="0" smtClean="0">
                <a:solidFill>
                  <a:srgbClr val="000000"/>
                </a:solidFill>
                <a:latin typeface="Times New Roman" pitchFamily="18" charset="0"/>
                <a:cs typeface="Times New Roman" pitchFamily="18" charset="0"/>
              </a:rPr>
              <a:t>A – age: độ tuổi</a:t>
            </a:r>
            <a:r>
              <a:rPr lang="en-US" sz="2000" b="1" i="1" u="none" strike="noStrike" dirty="0" smtClean="0">
                <a:solidFill>
                  <a:srgbClr val="000000"/>
                </a:solidFill>
                <a:latin typeface="Times New Roman" pitchFamily="18" charset="0"/>
                <a:cs typeface="Times New Roman" pitchFamily="18" charset="0"/>
              </a:rPr>
              <a:t>     </a:t>
            </a:r>
          </a:p>
          <a:p>
            <a:pPr lvl="0"/>
            <a:r>
              <a:rPr lang="en-US" sz="2000" b="1" i="1" u="none" strike="noStrike" baseline="0" dirty="0" smtClean="0">
                <a:solidFill>
                  <a:srgbClr val="000000"/>
                </a:solidFill>
                <a:latin typeface="Times New Roman" pitchFamily="18" charset="0"/>
                <a:cs typeface="Times New Roman" pitchFamily="18" charset="0"/>
              </a:rPr>
              <a:t>S – shape: </a:t>
            </a:r>
            <a:r>
              <a:rPr lang="en-US" sz="2000" b="1" i="1" u="none" strike="noStrike" baseline="0" dirty="0" err="1" smtClean="0">
                <a:solidFill>
                  <a:srgbClr val="000000"/>
                </a:solidFill>
                <a:latin typeface="Times New Roman" pitchFamily="18" charset="0"/>
                <a:cs typeface="Times New Roman" pitchFamily="18" charset="0"/>
              </a:rPr>
              <a:t>hình</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dạng</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dirty="0" smtClean="0">
                <a:solidFill>
                  <a:srgbClr val="000000"/>
                </a:solidFill>
                <a:latin typeface="Times New Roman" pitchFamily="18" charset="0"/>
                <a:cs typeface="Times New Roman" pitchFamily="18" charset="0"/>
              </a:rPr>
              <a:t>         </a:t>
            </a:r>
            <a:r>
              <a:rPr lang="en-US" sz="2000" b="1" i="1" u="none" strike="noStrike" baseline="0" dirty="0" smtClean="0">
                <a:solidFill>
                  <a:srgbClr val="000000"/>
                </a:solidFill>
                <a:latin typeface="Times New Roman" pitchFamily="18" charset="0"/>
                <a:cs typeface="Times New Roman" pitchFamily="18" charset="0"/>
              </a:rPr>
              <a:t>C – </a:t>
            </a:r>
            <a:r>
              <a:rPr lang="en-US" sz="2000" b="1" i="1" u="none" strike="noStrike" baseline="0" dirty="0" err="1" smtClean="0">
                <a:solidFill>
                  <a:srgbClr val="000000"/>
                </a:solidFill>
                <a:latin typeface="Times New Roman" pitchFamily="18" charset="0"/>
                <a:cs typeface="Times New Roman" pitchFamily="18" charset="0"/>
              </a:rPr>
              <a:t>colour</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màu</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sắc</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dirty="0" smtClean="0">
                <a:solidFill>
                  <a:srgbClr val="000000"/>
                </a:solidFill>
                <a:latin typeface="Times New Roman" pitchFamily="18" charset="0"/>
                <a:cs typeface="Times New Roman" pitchFamily="18" charset="0"/>
              </a:rPr>
              <a:t>  </a:t>
            </a:r>
            <a:r>
              <a:rPr lang="en-US" sz="2000" b="1" i="1" u="none" strike="noStrike" baseline="0" dirty="0" smtClean="0">
                <a:solidFill>
                  <a:srgbClr val="000000"/>
                </a:solidFill>
                <a:latin typeface="Times New Roman" pitchFamily="18" charset="0"/>
                <a:cs typeface="Times New Roman" pitchFamily="18" charset="0"/>
              </a:rPr>
              <a:t>O – origin: </a:t>
            </a:r>
            <a:r>
              <a:rPr lang="en-US" sz="2000" b="1" i="1" u="none" strike="noStrike" baseline="0" dirty="0" err="1" smtClean="0">
                <a:solidFill>
                  <a:srgbClr val="000000"/>
                </a:solidFill>
                <a:latin typeface="Times New Roman" pitchFamily="18" charset="0"/>
                <a:cs typeface="Times New Roman" pitchFamily="18" charset="0"/>
              </a:rPr>
              <a:t>nguồn</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gốc</a:t>
            </a:r>
            <a:endParaRPr lang="en-US" sz="2000" b="1" i="1" u="none" strike="noStrike" baseline="0" dirty="0" smtClean="0">
              <a:solidFill>
                <a:srgbClr val="000000"/>
              </a:solidFill>
              <a:latin typeface="Times New Roman" pitchFamily="18" charset="0"/>
              <a:cs typeface="Times New Roman" pitchFamily="18" charset="0"/>
            </a:endParaRPr>
          </a:p>
          <a:p>
            <a:pPr lvl="0"/>
            <a:r>
              <a:rPr lang="en-US" sz="2000" b="1" i="1" u="none" strike="noStrike" baseline="0" dirty="0" smtClean="0">
                <a:solidFill>
                  <a:srgbClr val="000000"/>
                </a:solidFill>
                <a:latin typeface="Times New Roman" pitchFamily="18" charset="0"/>
                <a:cs typeface="Times New Roman" pitchFamily="18" charset="0"/>
              </a:rPr>
              <a:t>M – material: </a:t>
            </a:r>
            <a:r>
              <a:rPr lang="en-US" sz="2000" b="1" i="1" u="none" strike="noStrike" baseline="0" dirty="0" err="1" smtClean="0">
                <a:solidFill>
                  <a:srgbClr val="000000"/>
                </a:solidFill>
                <a:latin typeface="Times New Roman" pitchFamily="18" charset="0"/>
                <a:cs typeface="Times New Roman" pitchFamily="18" charset="0"/>
              </a:rPr>
              <a:t>chất</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liệu</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dirty="0" smtClean="0">
                <a:solidFill>
                  <a:srgbClr val="000000"/>
                </a:solidFill>
                <a:latin typeface="Times New Roman" pitchFamily="18" charset="0"/>
                <a:cs typeface="Times New Roman" pitchFamily="18" charset="0"/>
              </a:rPr>
              <a:t>      </a:t>
            </a:r>
            <a:r>
              <a:rPr lang="vi-VN" sz="2000" b="1" i="1" u="none" strike="noStrike" baseline="0" dirty="0" smtClean="0">
                <a:solidFill>
                  <a:srgbClr val="000000"/>
                </a:solidFill>
                <a:latin typeface="Times New Roman" pitchFamily="18" charset="0"/>
                <a:cs typeface="Times New Roman" pitchFamily="18" charset="0"/>
              </a:rPr>
              <a:t>P – purpose: mục đích </a:t>
            </a:r>
            <a:r>
              <a:rPr lang="en-US" sz="2000" b="1" i="1" u="none" strike="noStrike" dirty="0" smtClean="0">
                <a:solidFill>
                  <a:srgbClr val="000000"/>
                </a:solidFill>
                <a:latin typeface="Times New Roman" pitchFamily="18" charset="0"/>
                <a:cs typeface="Times New Roman" pitchFamily="18" charset="0"/>
              </a:rPr>
              <a:t> </a:t>
            </a:r>
            <a:r>
              <a:rPr lang="en-US" sz="2000" b="1" i="1" u="none" strike="noStrike" baseline="0" dirty="0" smtClean="0">
                <a:solidFill>
                  <a:srgbClr val="000000"/>
                </a:solidFill>
                <a:latin typeface="Times New Roman" pitchFamily="18" charset="0"/>
                <a:cs typeface="Times New Roman" pitchFamily="18" charset="0"/>
              </a:rPr>
              <a:t>N – noun: </a:t>
            </a:r>
            <a:r>
              <a:rPr lang="en-US" sz="2000" b="1" i="1" u="none" strike="noStrike" baseline="0" dirty="0" err="1" smtClean="0">
                <a:solidFill>
                  <a:srgbClr val="000000"/>
                </a:solidFill>
                <a:latin typeface="Times New Roman" pitchFamily="18" charset="0"/>
                <a:cs typeface="Times New Roman" pitchFamily="18" charset="0"/>
              </a:rPr>
              <a:t>danh</a:t>
            </a:r>
            <a:r>
              <a:rPr lang="en-US" sz="2000" b="1" i="1" u="none" strike="noStrike" baseline="0" dirty="0" smtClean="0">
                <a:solidFill>
                  <a:srgbClr val="000000"/>
                </a:solidFill>
                <a:latin typeface="Times New Roman" pitchFamily="18" charset="0"/>
                <a:cs typeface="Times New Roman" pitchFamily="18" charset="0"/>
              </a:rPr>
              <a:t> </a:t>
            </a:r>
            <a:r>
              <a:rPr lang="en-US" sz="2000" b="1" i="1" u="none" strike="noStrike" baseline="0" dirty="0" err="1" smtClean="0">
                <a:solidFill>
                  <a:srgbClr val="000000"/>
                </a:solidFill>
                <a:latin typeface="Times New Roman" pitchFamily="18" charset="0"/>
                <a:cs typeface="Times New Roman" pitchFamily="18" charset="0"/>
              </a:rPr>
              <a:t>từ</a:t>
            </a:r>
            <a:endParaRPr lang="en-US" sz="2000" b="1" i="1" u="none" strike="noStrike" baseline="0" dirty="0" smtClean="0">
              <a:solidFill>
                <a:srgbClr val="000000"/>
              </a:solidFill>
              <a:latin typeface="Times New Roman" pitchFamily="18" charset="0"/>
              <a:cs typeface="Times New Roman" pitchFamily="18" charset="0"/>
            </a:endParaRPr>
          </a:p>
          <a:p>
            <a:pPr lvl="0"/>
            <a:r>
              <a:rPr lang="vi-VN" sz="2000" b="1" i="1" u="none" strike="noStrike" baseline="0" dirty="0" smtClean="0">
                <a:solidFill>
                  <a:srgbClr val="000000"/>
                </a:solidFill>
                <a:latin typeface="Times New Roman" pitchFamily="18" charset="0"/>
                <a:cs typeface="Times New Roman" pitchFamily="18" charset="0"/>
              </a:rPr>
              <a:t>Nếu có số thứ tự =&gt; đứng trước tính từ &amp; danh từ</a:t>
            </a:r>
          </a:p>
          <a:p>
            <a:pPr lvl="0"/>
            <a:r>
              <a:rPr lang="vi-VN" sz="2000" b="1" i="1" u="none" strike="noStrike" baseline="0" dirty="0" smtClean="0">
                <a:solidFill>
                  <a:srgbClr val="000000"/>
                </a:solidFill>
                <a:latin typeface="Times New Roman" pitchFamily="18" charset="0"/>
                <a:cs typeface="Times New Roman" pitchFamily="18" charset="0"/>
              </a:rPr>
              <a:t>=&gt; Trật tự tính từ: “new” – chỉ độ tuổi + “Italian” – chỉ nguồn gốc + “leather” – chỉ chất liệu</a:t>
            </a:r>
          </a:p>
          <a:p>
            <a:pPr lvl="0"/>
            <a:r>
              <a:rPr lang="vi-VN" sz="2000" b="1" i="1" u="none" strike="noStrike" baseline="0" dirty="0" smtClean="0">
                <a:solidFill>
                  <a:srgbClr val="000000"/>
                </a:solidFill>
                <a:latin typeface="Times New Roman" pitchFamily="18" charset="0"/>
                <a:cs typeface="Times New Roman" pitchFamily="18" charset="0"/>
              </a:rPr>
              <a:t>Tạm dịch: Cô ấy đã mua một chiếc áo khoác da mới của Ý để làm quà cho con gái.</a:t>
            </a:r>
          </a:p>
          <a:p>
            <a:pPr lvl="0"/>
            <a:endParaRPr lang="en-US" sz="2000" b="1" i="1" u="none" strike="noStrike" baseline="0" dirty="0" smtClean="0">
              <a:solidFill>
                <a:srgbClr val="000000"/>
              </a:solidFill>
              <a:highlight>
                <a:srgbClr val="FFFF00"/>
              </a:highlight>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5" name="Oval 4"/>
          <p:cNvSpPr/>
          <p:nvPr/>
        </p:nvSpPr>
        <p:spPr>
          <a:xfrm>
            <a:off x="533400" y="838200"/>
            <a:ext cx="381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264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latin typeface="Times New Roman" pitchFamily="18" charset="0"/>
                <a:cs typeface="Times New Roman" pitchFamily="18" charset="0"/>
              </a:rPr>
              <a:t>Question 8: Unless we do something now, hundreds of plant and animal species will </a:t>
            </a:r>
            <a:r>
              <a:rPr lang="en-US" sz="2800" b="1" dirty="0" smtClean="0">
                <a:latin typeface="Times New Roman" pitchFamily="18" charset="0"/>
                <a:cs typeface="Times New Roman" pitchFamily="18" charset="0"/>
              </a:rPr>
              <a:t>_______.</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A</a:t>
            </a:r>
            <a:r>
              <a:rPr lang="en-US" sz="2800" b="1" dirty="0">
                <a:latin typeface="Times New Roman" pitchFamily="18" charset="0"/>
                <a:cs typeface="Times New Roman" pitchFamily="18" charset="0"/>
              </a:rPr>
              <a:t>. point out	B. die out	C. cut up	D. make up</a:t>
            </a:r>
          </a:p>
        </p:txBody>
      </p:sp>
      <p:sp>
        <p:nvSpPr>
          <p:cNvPr id="4" name="TextBox 3"/>
          <p:cNvSpPr txBox="1"/>
          <p:nvPr/>
        </p:nvSpPr>
        <p:spPr>
          <a:xfrm>
            <a:off x="228600" y="1676400"/>
            <a:ext cx="8763000" cy="3970318"/>
          </a:xfrm>
          <a:prstGeom prst="rect">
            <a:avLst/>
          </a:prstGeom>
          <a:noFill/>
        </p:spPr>
        <p:txBody>
          <a:bodyPr wrap="square" rtlCol="0">
            <a:spAutoFit/>
          </a:bodyPr>
          <a:lstStyle/>
          <a:p>
            <a:pPr lvl="0"/>
            <a:r>
              <a:rPr lang="en-US" sz="2800" b="1" i="1" u="none" strike="noStrike" baseline="0" dirty="0" smtClean="0">
                <a:latin typeface="Times New Roman" pitchFamily="18" charset="0"/>
                <a:cs typeface="Times New Roman" pitchFamily="18" charset="0"/>
              </a:rPr>
              <a:t>8 (TH)</a:t>
            </a:r>
            <a:r>
              <a:rPr lang="vi-VN" sz="2800" b="1" i="1" u="none" strike="noStrike" baseline="0" dirty="0" smtClean="0">
                <a:solidFill>
                  <a:srgbClr val="000000"/>
                </a:solidFill>
                <a:latin typeface="Times New Roman" pitchFamily="18" charset="0"/>
                <a:cs typeface="Times New Roman" pitchFamily="18" charset="0"/>
              </a:rPr>
              <a:t>Kiến thức: Cụm động từ</a:t>
            </a:r>
          </a:p>
          <a:p>
            <a:pPr lvl="0"/>
            <a:r>
              <a:rPr lang="en-US" sz="2800" b="1" i="1" u="none" strike="noStrike" baseline="0" dirty="0" err="1" smtClean="0">
                <a:solidFill>
                  <a:srgbClr val="000000"/>
                </a:solidFill>
                <a:latin typeface="Times New Roman" pitchFamily="18" charset="0"/>
                <a:cs typeface="Times New Roman" pitchFamily="18" charset="0"/>
              </a:rPr>
              <a:t>Giải</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thích</a:t>
            </a:r>
            <a:r>
              <a:rPr lang="en-US" sz="2800" b="1" i="1" u="none" strike="noStrike" baseline="0" dirty="0" smtClean="0">
                <a:solidFill>
                  <a:srgbClr val="000000"/>
                </a:solidFill>
                <a:latin typeface="Times New Roman" pitchFamily="18" charset="0"/>
                <a:cs typeface="Times New Roman" pitchFamily="18" charset="0"/>
              </a:rPr>
              <a:t>:</a:t>
            </a:r>
          </a:p>
          <a:p>
            <a:pPr lvl="0"/>
            <a:r>
              <a:rPr lang="en-US" sz="2800" b="1" i="1" u="none" strike="noStrike" baseline="0" dirty="0" smtClean="0">
                <a:solidFill>
                  <a:srgbClr val="000000"/>
                </a:solidFill>
                <a:latin typeface="Times New Roman" pitchFamily="18" charset="0"/>
                <a:cs typeface="Times New Roman" pitchFamily="18" charset="0"/>
              </a:rPr>
              <a:t>A. point out: </a:t>
            </a:r>
            <a:r>
              <a:rPr lang="en-US" sz="2800" b="1" i="1" u="none" strike="noStrike" baseline="0" dirty="0" err="1" smtClean="0">
                <a:solidFill>
                  <a:srgbClr val="000000"/>
                </a:solidFill>
                <a:latin typeface="Times New Roman" pitchFamily="18" charset="0"/>
                <a:cs typeface="Times New Roman" pitchFamily="18" charset="0"/>
              </a:rPr>
              <a:t>chỉ</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ra</a:t>
            </a:r>
            <a:r>
              <a:rPr lang="en-US" sz="2800" b="1" i="1" u="none" strike="noStrike" baseline="0" dirty="0" smtClean="0">
                <a:solidFill>
                  <a:srgbClr val="000000"/>
                </a:solidFill>
                <a:latin typeface="Times New Roman" pitchFamily="18" charset="0"/>
                <a:cs typeface="Times New Roman" pitchFamily="18" charset="0"/>
              </a:rPr>
              <a:t>	B. die out: </a:t>
            </a:r>
            <a:r>
              <a:rPr lang="en-US" sz="2800" b="1" i="1" u="none" strike="noStrike" baseline="0" dirty="0" err="1" smtClean="0">
                <a:solidFill>
                  <a:srgbClr val="000000"/>
                </a:solidFill>
                <a:latin typeface="Times New Roman" pitchFamily="18" charset="0"/>
                <a:cs typeface="Times New Roman" pitchFamily="18" charset="0"/>
              </a:rPr>
              <a:t>chết</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đi</a:t>
            </a:r>
            <a:endParaRPr lang="en-US" sz="2800" b="1" i="1" u="none" strike="noStrike" baseline="0" dirty="0" smtClean="0">
              <a:solidFill>
                <a:srgbClr val="000000"/>
              </a:solidFill>
              <a:latin typeface="Times New Roman" pitchFamily="18" charset="0"/>
              <a:cs typeface="Times New Roman" pitchFamily="18" charset="0"/>
            </a:endParaRPr>
          </a:p>
          <a:p>
            <a:pPr lvl="0"/>
            <a:r>
              <a:rPr lang="en-US" sz="2800" b="1" i="1" u="none" strike="noStrike" baseline="0" dirty="0" smtClean="0">
                <a:solidFill>
                  <a:srgbClr val="000000"/>
                </a:solidFill>
                <a:latin typeface="Times New Roman" pitchFamily="18" charset="0"/>
                <a:cs typeface="Times New Roman" pitchFamily="18" charset="0"/>
              </a:rPr>
              <a:t>C. cut up: </a:t>
            </a:r>
            <a:r>
              <a:rPr lang="en-US" sz="2800" b="1" i="1" u="none" strike="noStrike" baseline="0" dirty="0" err="1" smtClean="0">
                <a:solidFill>
                  <a:srgbClr val="000000"/>
                </a:solidFill>
                <a:latin typeface="Times New Roman" pitchFamily="18" charset="0"/>
                <a:cs typeface="Times New Roman" pitchFamily="18" charset="0"/>
              </a:rPr>
              <a:t>cắt</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nhỏ</a:t>
            </a:r>
            <a:r>
              <a:rPr lang="en-US" sz="2800" b="1" i="1" u="none" strike="noStrike" baseline="0" dirty="0" smtClean="0">
                <a:solidFill>
                  <a:srgbClr val="000000"/>
                </a:solidFill>
                <a:latin typeface="Times New Roman" pitchFamily="18" charset="0"/>
                <a:cs typeface="Times New Roman" pitchFamily="18" charset="0"/>
              </a:rPr>
              <a:t>	D. make up: </a:t>
            </a:r>
            <a:r>
              <a:rPr lang="en-US" sz="2800" b="1" i="1" u="none" strike="noStrike" baseline="0" dirty="0" err="1" smtClean="0">
                <a:solidFill>
                  <a:srgbClr val="000000"/>
                </a:solidFill>
                <a:latin typeface="Times New Roman" pitchFamily="18" charset="0"/>
                <a:cs typeface="Times New Roman" pitchFamily="18" charset="0"/>
              </a:rPr>
              <a:t>chiếm</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phần</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trăm</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bịa</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chuyện</a:t>
            </a:r>
            <a:r>
              <a:rPr lang="en-US" sz="2800" b="1" i="1" u="none" strike="noStrike" baseline="0" dirty="0" smtClean="0">
                <a:solidFill>
                  <a:srgbClr val="000000"/>
                </a:solidFill>
                <a:latin typeface="Times New Roman" pitchFamily="18" charset="0"/>
                <a:cs typeface="Times New Roman" pitchFamily="18" charset="0"/>
              </a:rPr>
              <a:t>), …</a:t>
            </a:r>
          </a:p>
          <a:p>
            <a:pPr lvl="0"/>
            <a:r>
              <a:rPr lang="vi-VN" sz="2800" b="1" i="1" u="none" strike="noStrike" baseline="0" dirty="0" smtClean="0">
                <a:solidFill>
                  <a:srgbClr val="000000"/>
                </a:solidFill>
                <a:latin typeface="Times New Roman" pitchFamily="18" charset="0"/>
                <a:cs typeface="Times New Roman" pitchFamily="18" charset="0"/>
              </a:rPr>
              <a:t>Tạm dịch: Nếu chúng ta không làm điều gì đó ngay bây giờ, hàng trăm loài động thực vật sẽ chết.</a:t>
            </a:r>
          </a:p>
          <a:p>
            <a:pPr lvl="0"/>
            <a:endParaRPr lang="en-US" sz="2800" b="1" i="1" u="none" strike="noStrike" baseline="0" dirty="0" smtClean="0">
              <a:solidFill>
                <a:srgbClr val="000000"/>
              </a:solidFill>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5" name="Oval 4"/>
          <p:cNvSpPr/>
          <p:nvPr/>
        </p:nvSpPr>
        <p:spPr>
          <a:xfrm>
            <a:off x="2438400" y="1066800"/>
            <a:ext cx="3048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770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latin typeface="Times New Roman" pitchFamily="18" charset="0"/>
                <a:cs typeface="Times New Roman" pitchFamily="18" charset="0"/>
              </a:rPr>
              <a:t>Question 9: While she was taking her exams, she _______ a terrible headache</a:t>
            </a:r>
            <a:r>
              <a:rPr lang="en-US" sz="2800" b="1" dirty="0" smtClean="0">
                <a:latin typeface="Times New Roman" pitchFamily="18" charset="0"/>
                <a:cs typeface="Times New Roman" pitchFamily="18" charset="0"/>
              </a:rPr>
              <a:t>.</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A</a:t>
            </a:r>
            <a:r>
              <a:rPr lang="en-US" sz="2800" b="1" dirty="0">
                <a:latin typeface="Times New Roman" pitchFamily="18" charset="0"/>
                <a:cs typeface="Times New Roman" pitchFamily="18" charset="0"/>
              </a:rPr>
              <a:t>. will have	B. has	C. had	D. is having</a:t>
            </a:r>
          </a:p>
        </p:txBody>
      </p:sp>
      <p:sp>
        <p:nvSpPr>
          <p:cNvPr id="4" name="TextBox 3"/>
          <p:cNvSpPr txBox="1"/>
          <p:nvPr/>
        </p:nvSpPr>
        <p:spPr>
          <a:xfrm>
            <a:off x="152400" y="1676400"/>
            <a:ext cx="8839200" cy="4832092"/>
          </a:xfrm>
          <a:prstGeom prst="rect">
            <a:avLst/>
          </a:prstGeom>
          <a:noFill/>
        </p:spPr>
        <p:txBody>
          <a:bodyPr wrap="square" rtlCol="0">
            <a:spAutoFit/>
          </a:bodyPr>
          <a:lstStyle/>
          <a:p>
            <a:pPr lvl="0"/>
            <a:r>
              <a:rPr lang="en-US" sz="2800" b="1" i="1" u="none" strike="noStrike" baseline="0" dirty="0" smtClean="0">
                <a:latin typeface="Times New Roman" pitchFamily="18" charset="0"/>
                <a:cs typeface="Times New Roman" pitchFamily="18" charset="0"/>
              </a:rPr>
              <a:t>9(TH)</a:t>
            </a:r>
          </a:p>
          <a:p>
            <a:pPr lvl="0"/>
            <a:r>
              <a:rPr lang="vi-VN" sz="2800" b="1" i="1" u="none" strike="noStrike" baseline="0" dirty="0" smtClean="0">
                <a:solidFill>
                  <a:srgbClr val="000000"/>
                </a:solidFill>
                <a:latin typeface="Times New Roman" pitchFamily="18" charset="0"/>
                <a:cs typeface="Times New Roman" pitchFamily="18" charset="0"/>
              </a:rPr>
              <a:t>Kiến thức: Thì quá khứ đơn, phối hợp thì</a:t>
            </a:r>
          </a:p>
          <a:p>
            <a:pPr lvl="0"/>
            <a:r>
              <a:rPr lang="en-US" sz="2800" b="1" i="1" u="none" strike="noStrike" baseline="0" dirty="0" err="1" smtClean="0">
                <a:solidFill>
                  <a:srgbClr val="000000"/>
                </a:solidFill>
                <a:latin typeface="Times New Roman" pitchFamily="18" charset="0"/>
                <a:cs typeface="Times New Roman" pitchFamily="18" charset="0"/>
              </a:rPr>
              <a:t>Giải</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thích</a:t>
            </a:r>
            <a:r>
              <a:rPr lang="en-US" sz="2800" b="1" i="1" u="none" strike="noStrike" baseline="0" dirty="0" smtClean="0">
                <a:solidFill>
                  <a:srgbClr val="000000"/>
                </a:solidFill>
                <a:latin typeface="Times New Roman" pitchFamily="18" charset="0"/>
                <a:cs typeface="Times New Roman" pitchFamily="18" charset="0"/>
              </a:rPr>
              <a:t>:</a:t>
            </a:r>
          </a:p>
          <a:p>
            <a:pPr lvl="0"/>
            <a:r>
              <a:rPr lang="en-US" sz="2800" b="1" i="1" u="none" strike="noStrike" baseline="0" dirty="0" err="1" smtClean="0">
                <a:solidFill>
                  <a:srgbClr val="000000"/>
                </a:solidFill>
                <a:latin typeface="Times New Roman" pitchFamily="18" charset="0"/>
                <a:cs typeface="Times New Roman" pitchFamily="18" charset="0"/>
              </a:rPr>
              <a:t>Cấu</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trúc</a:t>
            </a:r>
            <a:r>
              <a:rPr lang="en-US" sz="2800" b="1" i="1" u="none" strike="noStrike" baseline="0" dirty="0" smtClean="0">
                <a:solidFill>
                  <a:srgbClr val="000000"/>
                </a:solidFill>
                <a:latin typeface="Times New Roman" pitchFamily="18" charset="0"/>
                <a:cs typeface="Times New Roman" pitchFamily="18" charset="0"/>
              </a:rPr>
              <a:t>: While + S + was/ were + </a:t>
            </a:r>
            <a:r>
              <a:rPr lang="en-US" sz="2800" b="1" i="1" u="none" strike="noStrike" baseline="0" dirty="0" err="1" smtClean="0">
                <a:solidFill>
                  <a:srgbClr val="000000"/>
                </a:solidFill>
                <a:latin typeface="Times New Roman" pitchFamily="18" charset="0"/>
                <a:cs typeface="Times New Roman" pitchFamily="18" charset="0"/>
              </a:rPr>
              <a:t>V_ing</a:t>
            </a:r>
            <a:r>
              <a:rPr lang="en-US" sz="2800" b="1" i="1" u="none" strike="noStrike" baseline="0" dirty="0" smtClean="0">
                <a:solidFill>
                  <a:srgbClr val="000000"/>
                </a:solidFill>
                <a:latin typeface="Times New Roman" pitchFamily="18" charset="0"/>
                <a:cs typeface="Times New Roman" pitchFamily="18" charset="0"/>
              </a:rPr>
              <a:t>, S + </a:t>
            </a:r>
            <a:r>
              <a:rPr lang="en-US" sz="2800" b="1" i="1" u="none" strike="noStrike" baseline="0" dirty="0" err="1" smtClean="0">
                <a:solidFill>
                  <a:srgbClr val="000000"/>
                </a:solidFill>
                <a:latin typeface="Times New Roman" pitchFamily="18" charset="0"/>
                <a:cs typeface="Times New Roman" pitchFamily="18" charset="0"/>
              </a:rPr>
              <a:t>V_ed</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cột</a:t>
            </a:r>
            <a:r>
              <a:rPr lang="en-US" sz="2800" b="1" i="1" u="none" strike="noStrike" baseline="0" dirty="0" smtClean="0">
                <a:solidFill>
                  <a:srgbClr val="000000"/>
                </a:solidFill>
                <a:latin typeface="Times New Roman" pitchFamily="18" charset="0"/>
                <a:cs typeface="Times New Roman" pitchFamily="18" charset="0"/>
              </a:rPr>
              <a:t> 2 (</a:t>
            </a:r>
            <a:r>
              <a:rPr lang="en-US" sz="2800" b="1" i="1" u="none" strike="noStrike" baseline="0" dirty="0" err="1" smtClean="0">
                <a:solidFill>
                  <a:srgbClr val="000000"/>
                </a:solidFill>
                <a:latin typeface="Times New Roman" pitchFamily="18" charset="0"/>
                <a:cs typeface="Times New Roman" pitchFamily="18" charset="0"/>
              </a:rPr>
              <a:t>quá</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khứ</a:t>
            </a:r>
            <a:r>
              <a:rPr lang="en-US" sz="2800" b="1" i="1" u="none" strike="noStrike" baseline="0" dirty="0" smtClean="0">
                <a:solidFill>
                  <a:srgbClr val="000000"/>
                </a:solidFill>
                <a:latin typeface="Times New Roman" pitchFamily="18" charset="0"/>
                <a:cs typeface="Times New Roman" pitchFamily="18" charset="0"/>
              </a:rPr>
              <a:t> </a:t>
            </a:r>
            <a:r>
              <a:rPr lang="en-US" sz="2800" b="1" i="1" u="none" strike="noStrike" baseline="0" dirty="0" err="1" smtClean="0">
                <a:solidFill>
                  <a:srgbClr val="000000"/>
                </a:solidFill>
                <a:latin typeface="Times New Roman" pitchFamily="18" charset="0"/>
                <a:cs typeface="Times New Roman" pitchFamily="18" charset="0"/>
              </a:rPr>
              <a:t>đơn</a:t>
            </a:r>
            <a:r>
              <a:rPr lang="en-US" sz="2800" b="1" i="1" u="none" strike="noStrike" baseline="0" dirty="0" smtClean="0">
                <a:solidFill>
                  <a:srgbClr val="000000"/>
                </a:solidFill>
                <a:latin typeface="Times New Roman" pitchFamily="18" charset="0"/>
                <a:cs typeface="Times New Roman" pitchFamily="18" charset="0"/>
              </a:rPr>
              <a:t>)</a:t>
            </a:r>
          </a:p>
          <a:p>
            <a:pPr lvl="0"/>
            <a:r>
              <a:rPr lang="vi-VN" sz="2800" b="1" i="1" u="none" strike="noStrike" baseline="0" dirty="0" smtClean="0">
                <a:solidFill>
                  <a:srgbClr val="000000"/>
                </a:solidFill>
                <a:latin typeface="Times New Roman" pitchFamily="18" charset="0"/>
                <a:cs typeface="Times New Roman" pitchFamily="18" charset="0"/>
              </a:rPr>
              <a:t>Cách dùng: diễn tả một hành động đang xảy ra trong quá khứ (chia quá khứ tiếp diễn) thì một hành động khác xen vào (chia quá khứ đơn).</a:t>
            </a:r>
          </a:p>
          <a:p>
            <a:pPr lvl="0"/>
            <a:r>
              <a:rPr lang="vi-VN" sz="2800" b="1" i="1" u="none" strike="noStrike" baseline="0" dirty="0" smtClean="0">
                <a:solidFill>
                  <a:srgbClr val="000000"/>
                </a:solidFill>
                <a:latin typeface="Times New Roman" pitchFamily="18" charset="0"/>
                <a:cs typeface="Times New Roman" pitchFamily="18" charset="0"/>
              </a:rPr>
              <a:t>Tạm dịch: Trong khi cô ấy đang làm bài thi thì cô ấy bị đau đầu kinh khủng.</a:t>
            </a:r>
          </a:p>
          <a:p>
            <a:pPr lvl="0"/>
            <a:r>
              <a:rPr lang="en-US" sz="2800" b="1" i="1" u="none" strike="noStrike" baseline="0" dirty="0" err="1" smtClean="0">
                <a:solidFill>
                  <a:srgbClr val="000000"/>
                </a:solidFill>
                <a:latin typeface="Times New Roman" pitchFamily="18" charset="0"/>
                <a:cs typeface="Times New Roman" pitchFamily="18" charset="0"/>
              </a:rPr>
              <a:t>Chọn</a:t>
            </a:r>
            <a:r>
              <a:rPr lang="en-US" sz="2800" b="1" i="1" u="none" strike="noStrike" baseline="0" dirty="0" smtClean="0">
                <a:solidFill>
                  <a:srgbClr val="000000"/>
                </a:solidFill>
                <a:latin typeface="Times New Roman" pitchFamily="18" charset="0"/>
                <a:cs typeface="Times New Roman" pitchFamily="18" charset="0"/>
              </a:rPr>
              <a:t> C.</a:t>
            </a:r>
            <a:endParaRPr lang="en-US" sz="2800" dirty="0">
              <a:latin typeface="Times New Roman" pitchFamily="18" charset="0"/>
              <a:cs typeface="Times New Roman" pitchFamily="18" charset="0"/>
            </a:endParaRPr>
          </a:p>
        </p:txBody>
      </p:sp>
      <p:sp>
        <p:nvSpPr>
          <p:cNvPr id="5" name="Oval 4"/>
          <p:cNvSpPr/>
          <p:nvPr/>
        </p:nvSpPr>
        <p:spPr>
          <a:xfrm>
            <a:off x="4572000" y="1066800"/>
            <a:ext cx="3048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3416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4306</Words>
  <Application>Microsoft Office PowerPoint</Application>
  <PresentationFormat>On-screen Show (4:3)</PresentationFormat>
  <Paragraphs>441</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Question 1: They offered her the job because she was very _______ on the design front. A. creatively B. creative C. create D. creation</vt:lpstr>
      <vt:lpstr>Question 2: She’ll take the flight for the early meeting, ______? A. won’t she  B. hasn’t she  C. didn’t she  D. doesn’t she</vt:lpstr>
      <vt:lpstr>Question 3: The letters he would write were full of doom and _______. We still do not know what made him so depressed. A. drib B. gloom C. duck D. Tuck</vt:lpstr>
      <vt:lpstr>Question 4: The restaurant is well-known ________ its friendly atmosphere and excellent service. A. for  B. on  C. in  D. Off</vt:lpstr>
      <vt:lpstr>Question 5: The course was so difficult that I didn’t ………any progress at all. A. do        B. make C. produce         D. create</vt:lpstr>
      <vt:lpstr>Question 6: John crashed his truck _________ he was driving too fast. A. despite B. although C. because D. because of</vt:lpstr>
      <vt:lpstr>Question 7: She bought a _________ jacket as a present for her daughter. A. new Italian leather  B. new leather Italian C. leather new Italian  D. leather Italian new</vt:lpstr>
      <vt:lpstr>Question 8: Unless we do something now, hundreds of plant and animal species will _______. A. point out B. die out C. cut up D. make up</vt:lpstr>
      <vt:lpstr>Question 9: While she was taking her exams, she _______ a terrible headache. A. will have B. has C. had D. is having</vt:lpstr>
      <vt:lpstr>Question 10: I hope these machines will have worked very well ______.   A. as soon as you would come back next month  B. when you came back next month  C. by time you come back next month  D. after you were coming back next month   </vt:lpstr>
      <vt:lpstr>Question 11: The popular press often contains a lot more _______ than hard facts. A. tolerance B. influence C. speculation D. Realism</vt:lpstr>
      <vt:lpstr>Question 12: Researchers have ________ to the conclusion that personality is affected by your genes. A. got B. reached C. arrived D. Come</vt:lpstr>
      <vt:lpstr>Question 13: The flood victims ________ with food and clean water by the volunteers  A. provided B. were provided  C. were providing  D. provide </vt:lpstr>
      <vt:lpstr>Question 14: _______ the promotion, I began to search for other goals. A. Having attained B. To attain C. Being attained D. Attained</vt:lpstr>
      <vt:lpstr>Question 15: _______ the person is, the more privilege he enjoys. A. The rich B. The richest C. As rich as D. The richer</vt:lpstr>
      <vt:lpstr>     Question 16: Peter is talking to Mary about eating habits. - Peter: “You should eat more fruits and vegetables.” – Mary: “___________”  A. Yes, I will, Thanks  B. No, thanks  C. My pleasure  D. You’re welcome </vt:lpstr>
      <vt:lpstr>Question 17: Mrs Brown and Mr Smith are talking about teaching soft skills at school. - Mrs Brown: “Some soft skills should be taught to children.”  - Mr Smith: “______. They are necessary for them.”  A. I don’t either  B. I agree with you  C. You’re quite wrong  D. You’re welcome </vt:lpstr>
      <vt:lpstr>Question 18  A. document B. holiday C. location D. journalist</vt:lpstr>
      <vt:lpstr>Question 19  A. listen B. agree C. escape D. deny</vt:lpstr>
      <vt:lpstr>Question 20:  A. concerned B. devoted C. renewed D. improved</vt:lpstr>
      <vt:lpstr>Question 21:  A. thrill B. hide C. prize D. crime</vt:lpstr>
      <vt:lpstr>Question 22: Please give me some recommendation to buy suitable books for my ten-year-old girl  A. advice B. defense C. interest D. question</vt:lpstr>
      <vt:lpstr>Question 23: He has been jobless and often has to ask his parents for money A. out of fashion  B. out of practice  C. out of order D. out of work</vt:lpstr>
      <vt:lpstr>Question 24: Aren’t you putting the cart before the horse by deciding what to wear for the wedding before you’re invited to it? A. knowing the horse cart  B. do things in the right order C. doing things in the wrong order  D. upsetting the horse cart </vt:lpstr>
      <vt:lpstr>Question 25: He is writing a letter of acceptance to the employer with the hope to get his favorite position in the company. A. confirmation B. refusal C. agree D. admission</vt:lpstr>
      <vt:lpstr>Question 26: The book was interesting. I’ve read it three times. A. Such was the interesting book that I have read it three times. B. So interesting was the book that I have no time to read it. C. Only if it is an interesting book have I read it three times. D. Should the book be interesting, I have read it three times. </vt:lpstr>
      <vt:lpstr>Question 27: She bought an old TV. She has regrets about it now. A. Provided she bought an old TV. She wouldn’t have regrets. B. If she hadn’t bought an old TV. She would have regrets. C. If only she had bought an old TV D. She wishes she hadn’t bought an old TV. </vt:lpstr>
      <vt:lpstr>PowerPoint Presentation</vt:lpstr>
      <vt:lpstr>Question 29: She is a confidential and practiced speaker who always impresses her audience.</vt:lpstr>
      <vt:lpstr>Question 30: My sister finally got his own favorite piano to practice every day.</vt:lpstr>
      <vt:lpstr>Question 31: Every student is required to write an essay on the topic.  A. Every student might write an essay on the topic. B. Every student must write an essay on the topic. C. Every student can’t write an essay on the topic. D. Every student needn’t write an essay on the topic. </vt:lpstr>
      <vt:lpstr>Question 32: “If I were you, I would rent another room” said my friend. A. My friend threatened me to rent another room.  B. My friend was thinking about renting another room. C. My friend insisted on renting another room.  D. My friend advised me to rent another room.  </vt:lpstr>
      <vt:lpstr>Question 33: He last cooked for the whole family five months ago. A. He didn’t cook for the whole family five months ago. B. He has cooked for the whole family for five months. C. He hasn’t cooked for the whole family for five months. D. He would cook for the whole family in five months. </vt:lpstr>
      <vt:lpstr>Question 34:  Read the following passage and mark the letter A, B, C or D on your answer sheet to indicate the correct word or phrase that best fits each of the numbered blanks from 1 to 5. A stinky gym bug in your kitchen? Who will be more upset by the smell - the men or the women in your family? (34) _______ scientists suggest that women not only smell, but feel, taste, and hear more accurately than men. A. Each B. Some C. Another D. Every</vt:lpstr>
      <vt:lpstr>Question 35:  Take colors, for example. One study suggests that men are not as good as women at distinguishing between (35) _______ of color, although they focus well on rapidly changing images.  A. smells B. senses C. shadows D. shades</vt:lpstr>
      <vt:lpstr>PowerPoint Presentation</vt:lpstr>
      <vt:lpstr>PowerPoint Presentation</vt:lpstr>
      <vt:lpstr>PowerPoint Presentation</vt:lpstr>
      <vt:lpstr>Question 39: Which of the following best states the main idea of the reading?  A. No one knows for sure where dogs first appeared with humans. B. There are two theories about the evolution of dogs. C. Evolution and breeding have made dogs what they are today. D. Human beings used dogs for many jobs, so dogs are the first tame animals. </vt:lpstr>
      <vt:lpstr>Question 40: The word “they” in the first paragraph refers to _______.   A. people B. years C. dogs D. wolves </vt:lpstr>
      <vt:lpstr>Question 41: According to some scientists, when did the first tame dogs appear with humans? A. About 15,000 years ago B. Between 15,000 and 50,000 years ago C. Over 50.000 years ago  D. About 13,000 years ago </vt:lpstr>
      <vt:lpstr>Question 42: The word “companions” in the second paragraph mostly means ______. A. messengers B. co-workers C. traveling friends  D. hunting animals </vt:lpstr>
      <vt:lpstr>Question 43: According to the reading, which of the following is TRUE? A. Most people like to name their dogs Reliable, Blacky, and Useless. B. The Roman always used dogs as messengers. C. The first tame dogs appeared in ancient Egypt. D. According to some studies, dogs mixed with coyotes and jackals. </vt:lpstr>
      <vt:lpstr>PowerPoint Presentation</vt:lpstr>
      <vt:lpstr>Question 45: The word “agrarian” in paragraph 2 mostly means ________.  A. farming B. industry C. city D. modernizing </vt:lpstr>
      <vt:lpstr>Question 46: The word “congested” in paragraph 3 is closest in meaning to _______. A. fresh B. overcrowded   C. sparse D. contaminated </vt:lpstr>
      <vt:lpstr>Question 47: The following are the air pollution sources mentioned in paragraph 3, EXCEPT _______.  A. industrial plants  B. sewage               C. refineries waste  D. chemicals </vt:lpstr>
      <vt:lpstr>Question 48: The word “it” in the last paragraph refers to ________?  A. quality B. sugar C. food D. sodium </vt:lpstr>
      <vt:lpstr>Question 49: Why are urban populations easy to get diseases from food, according to the last paragraph? A. Because of the change in people’s diet. B. Because this food is so delicious that people have a tendency to eat more than normal. C. Because the way people get this food is rather accessible, quick and easy. D. Because of the low quality and the high proportion of sodium and sugar in this food. </vt:lpstr>
      <vt:lpstr>Question 50: What can be inferred from the passage? A. One of the negative health effects comes from the overpopulation in industrialized countries.  B. Living in urban areas for a long time will certainly make the life expectancy of inhabitants shorten. C. People in developed countries suffer less harmful health effects from urbanization than those in developing nations. D. The bad health effects from urbanization are not greater than the benefits it brings to people in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Admin</cp:lastModifiedBy>
  <cp:revision>13</cp:revision>
  <dcterms:created xsi:type="dcterms:W3CDTF">2022-04-01T07:58:41Z</dcterms:created>
  <dcterms:modified xsi:type="dcterms:W3CDTF">2022-06-11T09:39:19Z</dcterms:modified>
</cp:coreProperties>
</file>