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9"/>
  </p:notesMasterIdLst>
  <p:sldIdLst>
    <p:sldId id="380" r:id="rId2"/>
    <p:sldId id="399" r:id="rId3"/>
    <p:sldId id="257" r:id="rId4"/>
    <p:sldId id="381" r:id="rId5"/>
    <p:sldId id="382" r:id="rId6"/>
    <p:sldId id="396" r:id="rId7"/>
    <p:sldId id="403" r:id="rId8"/>
    <p:sldId id="397" r:id="rId9"/>
    <p:sldId id="400" r:id="rId10"/>
    <p:sldId id="404" r:id="rId11"/>
    <p:sldId id="394" r:id="rId12"/>
    <p:sldId id="318" r:id="rId13"/>
    <p:sldId id="405" r:id="rId14"/>
    <p:sldId id="406" r:id="rId15"/>
    <p:sldId id="407" r:id="rId16"/>
    <p:sldId id="390" r:id="rId17"/>
    <p:sldId id="3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675" autoAdjust="0"/>
  </p:normalViewPr>
  <p:slideViewPr>
    <p:cSldViewPr snapToGrid="0">
      <p:cViewPr varScale="1">
        <p:scale>
          <a:sx n="40" d="100"/>
          <a:sy n="40" d="100"/>
        </p:scale>
        <p:origin x="188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A3471-B77D-4D5E-9A00-CC0E1B5C98D6}"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3CE9C-5B55-4B8D-85F9-3687B6AE5F63}" type="slidenum">
              <a:rPr lang="en-US" smtClean="0"/>
              <a:t>‹#›</a:t>
            </a:fld>
            <a:endParaRPr lang="en-US"/>
          </a:p>
        </p:txBody>
      </p:sp>
    </p:spTree>
    <p:extLst>
      <p:ext uri="{BB962C8B-B14F-4D97-AF65-F5344CB8AC3E}">
        <p14:creationId xmlns:p14="http://schemas.microsoft.com/office/powerpoint/2010/main" val="206236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75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1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1217-C829-AB65-44F1-6FED2A6E9D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0D3B99-1C8C-65F7-2D7F-3C201F41E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801A8B-D76D-12CF-B8C2-79175A55FBB6}"/>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25ACBF2B-6E28-8458-8893-22BAE9255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28973-B8DB-C735-520C-0094C133F5A4}"/>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64795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CA1F-5017-8498-D9FE-3492593B4A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E88E46-96F5-A331-569D-4B6FE0A116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C6530-EE8F-050A-6B54-94FBB6C5635B}"/>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3D92D119-8FF0-BF7E-EC21-9BCEBCF63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0662B-9EBA-914E-9A7B-A50EBD12E889}"/>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11128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70AE6-6EF0-0441-1412-A3116B3B30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4D3DEA-EB4F-D983-045E-C96E615A82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0AB67-76B0-11CC-9F94-D1A67CC410DB}"/>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993C24EF-8BC1-3D03-B79D-139F8EC7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42937-3752-F2C7-1E9A-6554183936EF}"/>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355761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86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24" lvl="0" indent="-457143">
              <a:spcBef>
                <a:spcPts val="0"/>
              </a:spcBef>
              <a:spcAft>
                <a:spcPts val="0"/>
              </a:spcAft>
              <a:buSzPts val="1800"/>
              <a:buChar char="●"/>
              <a:defRPr/>
            </a:lvl1pPr>
            <a:lvl2pPr marL="1219048" lvl="1" indent="-423281">
              <a:spcBef>
                <a:spcPts val="2133"/>
              </a:spcBef>
              <a:spcAft>
                <a:spcPts val="0"/>
              </a:spcAft>
              <a:buSzPts val="1400"/>
              <a:buChar char="○"/>
              <a:defRPr/>
            </a:lvl2pPr>
            <a:lvl3pPr marL="1828571" lvl="2" indent="-423281">
              <a:spcBef>
                <a:spcPts val="2133"/>
              </a:spcBef>
              <a:spcAft>
                <a:spcPts val="0"/>
              </a:spcAft>
              <a:buSzPts val="1400"/>
              <a:buChar char="■"/>
              <a:defRPr/>
            </a:lvl3pPr>
            <a:lvl4pPr marL="2438095" lvl="3" indent="-423281">
              <a:spcBef>
                <a:spcPts val="2133"/>
              </a:spcBef>
              <a:spcAft>
                <a:spcPts val="0"/>
              </a:spcAft>
              <a:buSzPts val="1400"/>
              <a:buChar char="●"/>
              <a:defRPr/>
            </a:lvl4pPr>
            <a:lvl5pPr marL="3047619" lvl="4" indent="-423281">
              <a:spcBef>
                <a:spcPts val="2133"/>
              </a:spcBef>
              <a:spcAft>
                <a:spcPts val="0"/>
              </a:spcAft>
              <a:buSzPts val="1400"/>
              <a:buChar char="○"/>
              <a:defRPr/>
            </a:lvl5pPr>
            <a:lvl6pPr marL="3657143" lvl="5" indent="-423281">
              <a:spcBef>
                <a:spcPts val="2133"/>
              </a:spcBef>
              <a:spcAft>
                <a:spcPts val="0"/>
              </a:spcAft>
              <a:buSzPts val="1400"/>
              <a:buChar char="■"/>
              <a:defRPr/>
            </a:lvl6pPr>
            <a:lvl7pPr marL="4266666" lvl="6" indent="-423281">
              <a:spcBef>
                <a:spcPts val="2133"/>
              </a:spcBef>
              <a:spcAft>
                <a:spcPts val="0"/>
              </a:spcAft>
              <a:buSzPts val="1400"/>
              <a:buChar char="●"/>
              <a:defRPr/>
            </a:lvl7pPr>
            <a:lvl8pPr marL="4876190" lvl="7" indent="-423281">
              <a:spcBef>
                <a:spcPts val="2133"/>
              </a:spcBef>
              <a:spcAft>
                <a:spcPts val="0"/>
              </a:spcAft>
              <a:buSzPts val="1400"/>
              <a:buChar char="○"/>
              <a:defRPr/>
            </a:lvl8pPr>
            <a:lvl9pPr marL="5485714" lvl="8" indent="-423281">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203093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4A5-7137-83D5-4D91-CFB2D62F8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B0E42E-AA64-1A95-A447-D82CB2DBB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8C8E0-FBBE-7F3A-8D9A-27BECC42C9B5}"/>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1291981B-225A-754D-5FF3-A1AEA175B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31A3D-2DD7-EFD0-A6F5-6F39CF7435BE}"/>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83709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E645-5A96-40BF-16C3-7BD7DFF243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DE2CF0-7381-3DB0-F439-787A557EB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11036-BBE7-2E28-FC71-4F738515C335}"/>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374C2520-607B-39AF-E847-510C5235E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05672-D7E7-24AF-6C2E-4D05E0ECCF6E}"/>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65567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6B0-A007-79EE-2781-670540A3D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FDCFF-8EFE-E1EA-CE4F-995FA6A91B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5390A8-7393-0026-4D64-55D75120FB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6B26D8-EB9E-5DE7-8565-2B0A87E2320F}"/>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6" name="Footer Placeholder 5">
            <a:extLst>
              <a:ext uri="{FF2B5EF4-FFF2-40B4-BE49-F238E27FC236}">
                <a16:creationId xmlns:a16="http://schemas.microsoft.com/office/drawing/2014/main" id="{90F3D4AE-08BC-ED8E-64A1-D8C7F91711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8AA4C-957D-B4B3-DAD6-87169726CDE3}"/>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030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24A5-4B92-7628-826C-AF15A6188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111DF4-FA8F-56E1-4334-F1B55CDBF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2CAC2-D4BB-098F-7016-1E47676C36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CEFA67-0283-7D9F-2A43-E21594462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8BD546-E717-0FD6-07A9-77C855EFD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912202-1A89-72DC-A3FD-CCE8239897D6}"/>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8" name="Footer Placeholder 7">
            <a:extLst>
              <a:ext uri="{FF2B5EF4-FFF2-40B4-BE49-F238E27FC236}">
                <a16:creationId xmlns:a16="http://schemas.microsoft.com/office/drawing/2014/main" id="{FE18323E-081C-B72F-EAFD-8E8FC6F5D7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65E8D0-56AA-E119-2298-E0F4817120BC}"/>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168727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CC1A-5BC4-1431-D1CD-8B1896EF0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C03CD-5042-38CC-D918-8DAB9D027B44}"/>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4" name="Footer Placeholder 3">
            <a:extLst>
              <a:ext uri="{FF2B5EF4-FFF2-40B4-BE49-F238E27FC236}">
                <a16:creationId xmlns:a16="http://schemas.microsoft.com/office/drawing/2014/main" id="{03574CD1-6BDB-6D92-ED2D-B618F52948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60D8B7-587D-9A0C-8263-E70A4805F079}"/>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91497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57604-8AE5-6386-59BC-AB6AEFD58DAB}"/>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3" name="Footer Placeholder 2">
            <a:extLst>
              <a:ext uri="{FF2B5EF4-FFF2-40B4-BE49-F238E27FC236}">
                <a16:creationId xmlns:a16="http://schemas.microsoft.com/office/drawing/2014/main" id="{427A5DE2-929A-54DE-246B-D29704CB7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B0DF46-6B9B-C40A-943D-585055E7C30F}"/>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72128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FF63-F451-EEB5-9D11-D96321BC7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4F027F-98CE-7E7D-7318-69F8ECD12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01EDC4-8E72-F4E7-CDF5-382A2AC03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B0869-BBD0-8DAE-70B5-1A350B6BA29D}"/>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6" name="Footer Placeholder 5">
            <a:extLst>
              <a:ext uri="{FF2B5EF4-FFF2-40B4-BE49-F238E27FC236}">
                <a16:creationId xmlns:a16="http://schemas.microsoft.com/office/drawing/2014/main" id="{4C42CF1E-12A5-1725-44F5-73A7B3593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E937C-94F7-5D41-8236-2872D6862A45}"/>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7029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19DA-ED65-499B-F0E1-CD0305568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DC45F5-0228-61D3-FDB2-EAF41C5151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145C23-5831-1D8E-2FEE-1E6AE41D9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68A50-9909-4D8E-D190-42DFF36B00A9}"/>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6" name="Footer Placeholder 5">
            <a:extLst>
              <a:ext uri="{FF2B5EF4-FFF2-40B4-BE49-F238E27FC236}">
                <a16:creationId xmlns:a16="http://schemas.microsoft.com/office/drawing/2014/main" id="{1A30768F-672A-AC45-B9AB-21758BBDC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94256-CFB8-9687-4166-150B88207C69}"/>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02150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06ABBB4-4965-9591-635E-23F5E4687C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362E554-AABD-2144-3A36-72920C9C0A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42C2AE-3C07-F9BC-93A7-8B2019542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C2EEB-4BDE-A67B-4035-53D2D5532D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EF66A291-3725-412E-50F6-9895253A1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B208E-DBE7-A792-9B96-23885754F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110A2-8A4B-42AD-8080-B442058DB192}" type="slidenum">
              <a:rPr lang="en-US" smtClean="0"/>
              <a:t>‹#›</a:t>
            </a:fld>
            <a:endParaRPr lang="en-US"/>
          </a:p>
        </p:txBody>
      </p:sp>
    </p:spTree>
    <p:extLst>
      <p:ext uri="{BB962C8B-B14F-4D97-AF65-F5344CB8AC3E}">
        <p14:creationId xmlns:p14="http://schemas.microsoft.com/office/powerpoint/2010/main" val="177682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g"/><Relationship Id="rId1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3" name="Picture 2">
            <a:extLst>
              <a:ext uri="{FF2B5EF4-FFF2-40B4-BE49-F238E27FC236}">
                <a16:creationId xmlns:a16="http://schemas.microsoft.com/office/drawing/2014/main" id="{C33061CC-58E9-4F30-4955-E11B0E30A2B1}"/>
              </a:ext>
            </a:extLst>
          </p:cNvPr>
          <p:cNvPicPr>
            <a:picLocks noChangeAspect="1"/>
          </p:cNvPicPr>
          <p:nvPr/>
        </p:nvPicPr>
        <p:blipFill>
          <a:blip r:embed="rId6"/>
          <a:stretch>
            <a:fillRect/>
          </a:stretch>
        </p:blipFill>
        <p:spPr>
          <a:xfrm>
            <a:off x="4115058" y="1905198"/>
            <a:ext cx="7333169" cy="2566304"/>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spTree>
    <p:extLst>
      <p:ext uri="{BB962C8B-B14F-4D97-AF65-F5344CB8AC3E}">
        <p14:creationId xmlns:p14="http://schemas.microsoft.com/office/powerpoint/2010/main" val="385741008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8" presetClass="entr" presetSubtype="0" accel="50000" fill="hold" grpId="0" nodeType="afterEffect">
                                      <p:stCondLst>
                                        <p:cond delay="0"/>
                                      </p:stCondLst>
                                      <p:iterate type="lt">
                                        <p:tmPct val="13293"/>
                                      </p:iterate>
                                      <p:childTnLst>
                                        <p:set>
                                          <p:cBhvr>
                                            <p:cTn id="11" dur="1" fill="hold">
                                              <p:stCondLst>
                                                <p:cond delay="0"/>
                                              </p:stCondLst>
                                            </p:cTn>
                                            <p:tgtEl>
                                              <p:spTgt spid="10"/>
                                            </p:tgtEl>
                                            <p:attrNameLst>
                                              <p:attrName>style.visibility</p:attrName>
                                            </p:attrNameLst>
                                          </p:cBhvr>
                                          <p:to>
                                            <p:strVal val="visible"/>
                                          </p:to>
                                        </p:set>
                                        <p:set>
                                          <p:cBhvr>
                                            <p:cTn id="12" dur="5" fill="hold">
                                              <p:stCondLst>
                                                <p:cond delay="0"/>
                                              </p:stCondLst>
                                            </p:cTn>
                                            <p:tgtEl>
                                              <p:spTgt spid="10"/>
                                            </p:tgtEl>
                                            <p:attrNameLst>
                                              <p:attrName>style.rotation</p:attrName>
                                            </p:attrNameLst>
                                          </p:cBhvr>
                                          <p:to>
                                            <p:strVal val="-45.0"/>
                                          </p:to>
                                        </p:set>
                                        <p:anim calcmode="lin" valueType="num">
                                          <p:cBhvr>
                                            <p:cTn id="13" dur="5" fill="hold">
                                              <p:stCondLst>
                                                <p:cond delay="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4" dur="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5" dur="2" decel="50000" autoRev="1" fill="hold">
                                              <p:stCondLst>
                                                <p:cond delay="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6" dur="1" fill="hold">
                                              <p:stCondLst>
                                                <p:cond delay="9"/>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sp>
        <p:nvSpPr>
          <p:cNvPr id="3" name="TextBox 2">
            <a:extLst>
              <a:ext uri="{FF2B5EF4-FFF2-40B4-BE49-F238E27FC236}">
                <a16:creationId xmlns:a16="http://schemas.microsoft.com/office/drawing/2014/main" id="{4F6D198E-B382-AB39-B358-FC40E681E27C}"/>
              </a:ext>
            </a:extLst>
          </p:cNvPr>
          <p:cNvSpPr txBox="1"/>
          <p:nvPr/>
        </p:nvSpPr>
        <p:spPr>
          <a:xfrm>
            <a:off x="5581650" y="2390775"/>
            <a:ext cx="5553075" cy="1107996"/>
          </a:xfrm>
          <a:prstGeom prst="rect">
            <a:avLst/>
          </a:prstGeom>
          <a:noFill/>
        </p:spPr>
        <p:txBody>
          <a:bodyPr wrap="square" rtlCol="0">
            <a:spAutoFit/>
          </a:bodyPr>
          <a:lstStyle/>
          <a:p>
            <a:r>
              <a:rPr lang="en-US" sz="6600" b="1" dirty="0">
                <a:solidFill>
                  <a:srgbClr val="FF0000"/>
                </a:solidFill>
              </a:rPr>
              <a:t>LUYỆN TẬP</a:t>
            </a:r>
          </a:p>
        </p:txBody>
      </p:sp>
    </p:spTree>
    <p:extLst>
      <p:ext uri="{BB962C8B-B14F-4D97-AF65-F5344CB8AC3E}">
        <p14:creationId xmlns:p14="http://schemas.microsoft.com/office/powerpoint/2010/main" val="175506850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grpSp>
        <p:nvGrpSpPr>
          <p:cNvPr id="2" name="Group 1">
            <a:extLst>
              <a:ext uri="{FF2B5EF4-FFF2-40B4-BE49-F238E27FC236}">
                <a16:creationId xmlns:a16="http://schemas.microsoft.com/office/drawing/2014/main" id="{0E43A72F-21BF-34A0-E9F3-9FC1FBA99FCD}"/>
              </a:ext>
            </a:extLst>
          </p:cNvPr>
          <p:cNvGrpSpPr/>
          <p:nvPr/>
        </p:nvGrpSpPr>
        <p:grpSpPr>
          <a:xfrm>
            <a:off x="-29682" y="4571852"/>
            <a:ext cx="4277894" cy="2174718"/>
            <a:chOff x="892354" y="3758439"/>
            <a:chExt cx="4278451" cy="2175001"/>
          </a:xfrm>
        </p:grpSpPr>
        <p:pic>
          <p:nvPicPr>
            <p:cNvPr id="3" name="Picture 9">
              <a:extLst>
                <a:ext uri="{FF2B5EF4-FFF2-40B4-BE49-F238E27FC236}">
                  <a16:creationId xmlns:a16="http://schemas.microsoft.com/office/drawing/2014/main" id="{F1CCA770-FC9C-F46F-3BC7-E255EB9754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EA707503-20BA-0725-CA51-E3AC4BB7D2D5}"/>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09"/>
              <a:r>
                <a:rPr lang="en-US" sz="2400" b="1" dirty="0" err="1">
                  <a:solidFill>
                    <a:prstClr val="black"/>
                  </a:solidFill>
                  <a:latin typeface="Arial" panose="020B0604020202020204" pitchFamily="34" charset="0"/>
                  <a:cs typeface="Arial" panose="020B0604020202020204" pitchFamily="34" charset="0"/>
                </a:rPr>
                <a:t>Thảo</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luận</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nhóm</a:t>
              </a:r>
              <a:r>
                <a:rPr lang="en-US" sz="2400" b="1" dirty="0">
                  <a:solidFill>
                    <a:prstClr val="black"/>
                  </a:solidFill>
                  <a:latin typeface="Arial" panose="020B0604020202020204" pitchFamily="34" charset="0"/>
                  <a:cs typeface="Arial" panose="020B0604020202020204" pitchFamily="34" charset="0"/>
                </a:rPr>
                <a:t> 4</a:t>
              </a:r>
            </a:p>
          </p:txBody>
        </p:sp>
      </p:grpSp>
      <p:grpSp>
        <p:nvGrpSpPr>
          <p:cNvPr id="12" name="Group 11">
            <a:extLst>
              <a:ext uri="{FF2B5EF4-FFF2-40B4-BE49-F238E27FC236}">
                <a16:creationId xmlns:a16="http://schemas.microsoft.com/office/drawing/2014/main" id="{DD173B3F-DEF2-4998-E631-D5EB49B4B0F6}"/>
              </a:ext>
            </a:extLst>
          </p:cNvPr>
          <p:cNvGrpSpPr/>
          <p:nvPr/>
        </p:nvGrpSpPr>
        <p:grpSpPr>
          <a:xfrm>
            <a:off x="2210306" y="1219488"/>
            <a:ext cx="9523760" cy="1142850"/>
            <a:chOff x="986208" y="1329418"/>
            <a:chExt cx="10219585" cy="4199164"/>
          </a:xfrm>
        </p:grpSpPr>
        <p:grpSp>
          <p:nvGrpSpPr>
            <p:cNvPr id="13" name="Group 12">
              <a:extLst>
                <a:ext uri="{FF2B5EF4-FFF2-40B4-BE49-F238E27FC236}">
                  <a16:creationId xmlns:a16="http://schemas.microsoft.com/office/drawing/2014/main" id="{1001F9E2-3BB3-999C-2DB6-0FB2443AB7E2}"/>
                </a:ext>
              </a:extLst>
            </p:cNvPr>
            <p:cNvGrpSpPr/>
            <p:nvPr/>
          </p:nvGrpSpPr>
          <p:grpSpPr>
            <a:xfrm>
              <a:off x="986208" y="1329418"/>
              <a:ext cx="10219585" cy="4199164"/>
              <a:chOff x="986208" y="774700"/>
              <a:chExt cx="10219585" cy="5308600"/>
            </a:xfrm>
          </p:grpSpPr>
          <p:sp>
            <p:nvSpPr>
              <p:cNvPr id="15" name="Rectangle: Rounded Corners 14">
                <a:extLst>
                  <a:ext uri="{FF2B5EF4-FFF2-40B4-BE49-F238E27FC236}">
                    <a16:creationId xmlns:a16="http://schemas.microsoft.com/office/drawing/2014/main" id="{5322070B-21A7-B9A8-9AEE-6A4F7D5535B6}"/>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A4B9EF10-FAA5-1AFE-CDF0-B192B6D11EAF}"/>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14" name="标题 1">
              <a:extLst>
                <a:ext uri="{FF2B5EF4-FFF2-40B4-BE49-F238E27FC236}">
                  <a16:creationId xmlns:a16="http://schemas.microsoft.com/office/drawing/2014/main" id="{0CDD43CC-1680-C4A1-8948-ABE3D7D0D635}"/>
                </a:ext>
              </a:extLst>
            </p:cNvPr>
            <p:cNvSpPr txBox="1">
              <a:spLocks/>
            </p:cNvSpPr>
            <p:nvPr/>
          </p:nvSpPr>
          <p:spPr>
            <a:xfrm>
              <a:off x="1476748" y="4128863"/>
              <a:ext cx="9121262" cy="1199761"/>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00000"/>
                </a:lnSpc>
                <a:spcBef>
                  <a:spcPts val="0"/>
                </a:spcBef>
              </a:pPr>
              <a:r>
                <a:rPr lang="vi-VN" sz="3200" b="1" dirty="0">
                  <a:solidFill>
                    <a:srgbClr val="FF0000"/>
                  </a:solidFill>
                  <a:latin typeface="Cambria" panose="02040503050406030204" pitchFamily="18" charset="0"/>
                  <a:ea typeface="Cambria" panose="02040503050406030204" pitchFamily="18" charset="0"/>
                </a:rPr>
                <a:t>Nêu một số biểu hiện của người bị ngộ độc do ăn phải thực phẩm bị nhiễm nấm mốc.</a:t>
              </a:r>
            </a:p>
          </p:txBody>
        </p:sp>
      </p:grpSp>
      <p:grpSp>
        <p:nvGrpSpPr>
          <p:cNvPr id="22" name="Group 21">
            <a:extLst>
              <a:ext uri="{FF2B5EF4-FFF2-40B4-BE49-F238E27FC236}">
                <a16:creationId xmlns:a16="http://schemas.microsoft.com/office/drawing/2014/main" id="{2336DD83-D2A1-6795-C897-E772ED532D8B}"/>
              </a:ext>
            </a:extLst>
          </p:cNvPr>
          <p:cNvGrpSpPr/>
          <p:nvPr/>
        </p:nvGrpSpPr>
        <p:grpSpPr>
          <a:xfrm>
            <a:off x="3419822" y="3162379"/>
            <a:ext cx="7981603" cy="1142851"/>
            <a:chOff x="986208" y="1329418"/>
            <a:chExt cx="10219585" cy="4199164"/>
          </a:xfrm>
        </p:grpSpPr>
        <p:grpSp>
          <p:nvGrpSpPr>
            <p:cNvPr id="23" name="Group 22">
              <a:extLst>
                <a:ext uri="{FF2B5EF4-FFF2-40B4-BE49-F238E27FC236}">
                  <a16:creationId xmlns:a16="http://schemas.microsoft.com/office/drawing/2014/main" id="{B3B36C0F-E73B-F3BD-FD03-8D030F904367}"/>
                </a:ext>
              </a:extLst>
            </p:cNvPr>
            <p:cNvGrpSpPr/>
            <p:nvPr/>
          </p:nvGrpSpPr>
          <p:grpSpPr>
            <a:xfrm>
              <a:off x="986208" y="1329418"/>
              <a:ext cx="10219585" cy="4199164"/>
              <a:chOff x="986208" y="774700"/>
              <a:chExt cx="10219585" cy="5308600"/>
            </a:xfrm>
          </p:grpSpPr>
          <p:sp>
            <p:nvSpPr>
              <p:cNvPr id="25" name="Rectangle: Rounded Corners 24">
                <a:extLst>
                  <a:ext uri="{FF2B5EF4-FFF2-40B4-BE49-F238E27FC236}">
                    <a16:creationId xmlns:a16="http://schemas.microsoft.com/office/drawing/2014/main" id="{AF9244B3-85F1-3954-F707-F9A64F28E218}"/>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26" name="Rectangle: Rounded Corners 25">
                <a:extLst>
                  <a:ext uri="{FF2B5EF4-FFF2-40B4-BE49-F238E27FC236}">
                    <a16:creationId xmlns:a16="http://schemas.microsoft.com/office/drawing/2014/main" id="{2B72BE90-3068-1A8A-576B-0864CE39A5B1}"/>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24" name="标题 1">
              <a:extLst>
                <a:ext uri="{FF2B5EF4-FFF2-40B4-BE49-F238E27FC236}">
                  <a16:creationId xmlns:a16="http://schemas.microsoft.com/office/drawing/2014/main" id="{C9284A85-AC3D-6750-2E1D-141447EBFB35}"/>
                </a:ext>
              </a:extLst>
            </p:cNvPr>
            <p:cNvSpPr txBox="1">
              <a:spLocks/>
            </p:cNvSpPr>
            <p:nvPr/>
          </p:nvSpPr>
          <p:spPr>
            <a:xfrm>
              <a:off x="1446550" y="4128857"/>
              <a:ext cx="9336145" cy="999801"/>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00000"/>
                </a:lnSpc>
                <a:spcBef>
                  <a:spcPts val="0"/>
                </a:spcBef>
              </a:pPr>
              <a:r>
                <a:rPr lang="nl-NL" sz="3200" b="1" dirty="0">
                  <a:solidFill>
                    <a:srgbClr val="FF0000"/>
                  </a:solidFill>
                  <a:latin typeface="Cambria" panose="02040503050406030204" pitchFamily="18" charset="0"/>
                  <a:ea typeface="Cambria" panose="02040503050406030204" pitchFamily="18" charset="0"/>
                </a:rPr>
                <a:t>Khi bị ngộ độc do nấm mốc, chúng ta cần làm gì?</a:t>
              </a:r>
              <a:endParaRPr lang="en-US" sz="3200" b="1" dirty="0">
                <a:solidFill>
                  <a:srgbClr val="FF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98739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4839" y="2642301"/>
            <a:ext cx="894151" cy="1192192"/>
          </a:xfrm>
          <a:prstGeom prst="rect">
            <a:avLst/>
          </a:prstGeom>
          <a:noFill/>
          <a:ln>
            <a:noFill/>
          </a:ln>
        </p:spPr>
      </p:pic>
      <p:pic>
        <p:nvPicPr>
          <p:cNvPr id="55" name="Google Shape;55;p13"/>
          <p:cNvPicPr preferRelativeResize="0"/>
          <p:nvPr/>
        </p:nvPicPr>
        <p:blipFill>
          <a:blip r:embed="rId4">
            <a:alphaModFix/>
          </a:blip>
          <a:stretch>
            <a:fillRect/>
          </a:stretch>
        </p:blipFill>
        <p:spPr>
          <a:xfrm>
            <a:off x="795" y="447"/>
            <a:ext cx="12190414" cy="6857107"/>
          </a:xfrm>
          <a:prstGeom prst="rect">
            <a:avLst/>
          </a:prstGeom>
          <a:noFill/>
          <a:ln>
            <a:noFill/>
          </a:ln>
        </p:spPr>
      </p:pic>
      <p:pic>
        <p:nvPicPr>
          <p:cNvPr id="56" name="Google Shape;56;p13"/>
          <p:cNvPicPr preferRelativeResize="0"/>
          <p:nvPr/>
        </p:nvPicPr>
        <p:blipFill>
          <a:blip r:embed="rId5">
            <a:alphaModFix/>
          </a:blip>
          <a:stretch>
            <a:fillRect/>
          </a:stretch>
        </p:blipFill>
        <p:spPr>
          <a:xfrm>
            <a:off x="322190" y="1055395"/>
            <a:ext cx="2116692" cy="2315791"/>
          </a:xfrm>
          <a:prstGeom prst="rect">
            <a:avLst/>
          </a:prstGeom>
          <a:noFill/>
          <a:ln>
            <a:noFill/>
          </a:ln>
        </p:spPr>
      </p:pic>
      <p:pic>
        <p:nvPicPr>
          <p:cNvPr id="59" name="Google Shape;59;p13"/>
          <p:cNvPicPr preferRelativeResize="0"/>
          <p:nvPr/>
        </p:nvPicPr>
        <p:blipFill>
          <a:blip r:embed="rId6">
            <a:alphaModFix/>
          </a:blip>
          <a:stretch>
            <a:fillRect/>
          </a:stretch>
        </p:blipFill>
        <p:spPr>
          <a:xfrm>
            <a:off x="-89394" y="449"/>
            <a:ext cx="2762408" cy="1035898"/>
          </a:xfrm>
          <a:prstGeom prst="rect">
            <a:avLst/>
          </a:prstGeom>
          <a:noFill/>
          <a:ln>
            <a:noFill/>
          </a:ln>
        </p:spPr>
      </p:pic>
      <p:pic>
        <p:nvPicPr>
          <p:cNvPr id="60" name="Google Shape;60;p13"/>
          <p:cNvPicPr preferRelativeResize="0"/>
          <p:nvPr/>
        </p:nvPicPr>
        <p:blipFill>
          <a:blip r:embed="rId6">
            <a:alphaModFix/>
          </a:blip>
          <a:stretch>
            <a:fillRect/>
          </a:stretch>
        </p:blipFill>
        <p:spPr>
          <a:xfrm>
            <a:off x="2530931" y="449"/>
            <a:ext cx="2762408" cy="1035898"/>
          </a:xfrm>
          <a:prstGeom prst="rect">
            <a:avLst/>
          </a:prstGeom>
          <a:noFill/>
          <a:ln>
            <a:noFill/>
          </a:ln>
        </p:spPr>
      </p:pic>
      <p:pic>
        <p:nvPicPr>
          <p:cNvPr id="61" name="Google Shape;61;p13"/>
          <p:cNvPicPr preferRelativeResize="0"/>
          <p:nvPr/>
        </p:nvPicPr>
        <p:blipFill>
          <a:blip r:embed="rId6">
            <a:alphaModFix/>
          </a:blip>
          <a:stretch>
            <a:fillRect/>
          </a:stretch>
        </p:blipFill>
        <p:spPr>
          <a:xfrm>
            <a:off x="6808474" y="449"/>
            <a:ext cx="2762408" cy="1035898"/>
          </a:xfrm>
          <a:prstGeom prst="rect">
            <a:avLst/>
          </a:prstGeom>
          <a:noFill/>
          <a:ln>
            <a:noFill/>
          </a:ln>
        </p:spPr>
      </p:pic>
      <p:pic>
        <p:nvPicPr>
          <p:cNvPr id="62" name="Google Shape;62;p13"/>
          <p:cNvPicPr preferRelativeResize="0"/>
          <p:nvPr/>
        </p:nvPicPr>
        <p:blipFill>
          <a:blip r:embed="rId6">
            <a:alphaModFix/>
          </a:blip>
          <a:stretch>
            <a:fillRect/>
          </a:stretch>
        </p:blipFill>
        <p:spPr>
          <a:xfrm>
            <a:off x="9428799" y="449"/>
            <a:ext cx="2762408" cy="1035898"/>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95" y="-99622"/>
            <a:ext cx="1333825" cy="1333825"/>
          </a:xfrm>
          <a:prstGeom prst="rect">
            <a:avLst/>
          </a:prstGeom>
          <a:noFill/>
          <a:ln>
            <a:noFill/>
          </a:ln>
        </p:spPr>
      </p:pic>
      <p:pic>
        <p:nvPicPr>
          <p:cNvPr id="64" name="Google Shape;64;p13"/>
          <p:cNvPicPr preferRelativeResize="0"/>
          <p:nvPr/>
        </p:nvPicPr>
        <p:blipFill>
          <a:blip r:embed="rId8">
            <a:alphaModFix/>
          </a:blip>
          <a:stretch>
            <a:fillRect/>
          </a:stretch>
        </p:blipFill>
        <p:spPr>
          <a:xfrm>
            <a:off x="141361" y="3705932"/>
            <a:ext cx="2330430" cy="2330430"/>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508" y="974984"/>
            <a:ext cx="6370878" cy="3790735"/>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3220" y="1131043"/>
            <a:ext cx="5855372" cy="3235973"/>
          </a:xfrm>
          <a:prstGeom prst="rect">
            <a:avLst/>
          </a:prstGeom>
          <a:solidFill>
            <a:srgbClr val="FFFFFF"/>
          </a:solidFill>
          <a:ln>
            <a:noFill/>
          </a:ln>
        </p:spPr>
        <p:txBody>
          <a:bodyPr spcFirstLastPara="1" wrap="square" lIns="121884" tIns="121884" rIns="121884" bIns="121884" anchor="t" anchorCtr="0">
            <a:noAutofit/>
          </a:bodyPr>
          <a:lstStyle/>
          <a:p>
            <a:pPr algn="ctr" defTabSz="1219048">
              <a:buClr>
                <a:srgbClr val="000000"/>
              </a:buClr>
              <a:defRPr/>
            </a:pPr>
            <a:endParaRPr sz="4667" b="1" kern="0">
              <a:solidFill>
                <a:srgbClr val="FFFF00"/>
              </a:solidFill>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333" y="1195148"/>
            <a:ext cx="1090895" cy="1328669"/>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2792" y="1211925"/>
            <a:ext cx="1090896" cy="1360551"/>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971" y="2128269"/>
            <a:ext cx="5876731" cy="79109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4963" y="2840904"/>
            <a:ext cx="3848726" cy="423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Nếu gặp nấm lạ thì không nên lại gần, sờ bàn tay, càng không nên ăn thử để tránh bị dị ứng hoặc ngộ độc.</a:t>
            </a:r>
          </a:p>
        </p:txBody>
      </p:sp>
      <p:sp>
        <p:nvSpPr>
          <p:cNvPr id="2" name="Rectangle 1">
            <a:extLst>
              <a:ext uri="{FF2B5EF4-FFF2-40B4-BE49-F238E27FC236}">
                <a16:creationId xmlns:a16="http://schemas.microsoft.com/office/drawing/2014/main" id="{D00EE436-C158-EB73-6A2A-65630D8DCA8E}"/>
              </a:ext>
            </a:extLst>
          </p:cNvPr>
          <p:cNvSpPr/>
          <p:nvPr/>
        </p:nvSpPr>
        <p:spPr>
          <a:xfrm>
            <a:off x="1591340" y="790575"/>
            <a:ext cx="9219535" cy="1028700"/>
          </a:xfrm>
          <a:prstGeom prst="rect">
            <a:avLst/>
          </a:prstGeom>
          <a:solidFill>
            <a:srgbClr val="FC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3300" b="1" dirty="0">
                <a:solidFill>
                  <a:srgbClr val="002060"/>
                </a:solidFill>
                <a:latin typeface="Cambria" panose="02040503050406030204" pitchFamily="18" charset="0"/>
                <a:ea typeface="Cambria" panose="02040503050406030204" pitchFamily="18" charset="0"/>
              </a:rPr>
              <a:t>Một số biểu hiện của người bị ngộ độc do ăn phải thực phẩm nhiễm nấm mốc</a:t>
            </a:r>
            <a:endParaRPr lang="en-US" sz="3300" b="1" dirty="0">
              <a:solidFill>
                <a:srgbClr val="002060"/>
              </a:solidFill>
              <a:latin typeface="Cambria" panose="02040503050406030204" pitchFamily="18" charset="0"/>
              <a:ea typeface="Cambria" panose="02040503050406030204" pitchFamily="18" charset="0"/>
            </a:endParaRPr>
          </a:p>
        </p:txBody>
      </p:sp>
      <p:cxnSp>
        <p:nvCxnSpPr>
          <p:cNvPr id="6" name="Straight Arrow Connector 5">
            <a:extLst>
              <a:ext uri="{FF2B5EF4-FFF2-40B4-BE49-F238E27FC236}">
                <a16:creationId xmlns:a16="http://schemas.microsoft.com/office/drawing/2014/main" id="{635824DC-E4AF-04BC-5B4E-3482E34ED5E1}"/>
              </a:ext>
            </a:extLst>
          </p:cNvPr>
          <p:cNvCxnSpPr/>
          <p:nvPr/>
        </p:nvCxnSpPr>
        <p:spPr>
          <a:xfrm flipH="1">
            <a:off x="2085975" y="1847850"/>
            <a:ext cx="4067175" cy="6762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Rounded Corners 6">
            <a:extLst>
              <a:ext uri="{FF2B5EF4-FFF2-40B4-BE49-F238E27FC236}">
                <a16:creationId xmlns:a16="http://schemas.microsoft.com/office/drawing/2014/main" id="{DA84ADFF-7559-939F-02A3-B93A7243FCA5}"/>
              </a:ext>
            </a:extLst>
          </p:cNvPr>
          <p:cNvSpPr/>
          <p:nvPr/>
        </p:nvSpPr>
        <p:spPr>
          <a:xfrm>
            <a:off x="1400175" y="2581275"/>
            <a:ext cx="153352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rPr>
              <a:t>Nôn</a:t>
            </a:r>
            <a:r>
              <a:rPr lang="en-US" sz="4000" b="1" dirty="0">
                <a:solidFill>
                  <a:srgbClr val="FF0000"/>
                </a:solidFill>
              </a:rPr>
              <a:t> </a:t>
            </a:r>
            <a:r>
              <a:rPr lang="en-US" sz="4000" b="1" dirty="0" err="1">
                <a:solidFill>
                  <a:srgbClr val="FF0000"/>
                </a:solidFill>
              </a:rPr>
              <a:t>mửa</a:t>
            </a:r>
            <a:endParaRPr lang="en-US" sz="4000" b="1" dirty="0">
              <a:solidFill>
                <a:srgbClr val="FF0000"/>
              </a:solidFill>
            </a:endParaRPr>
          </a:p>
        </p:txBody>
      </p:sp>
      <p:cxnSp>
        <p:nvCxnSpPr>
          <p:cNvPr id="8" name="Straight Arrow Connector 7">
            <a:extLst>
              <a:ext uri="{FF2B5EF4-FFF2-40B4-BE49-F238E27FC236}">
                <a16:creationId xmlns:a16="http://schemas.microsoft.com/office/drawing/2014/main" id="{140BD01A-C29A-FE24-F943-0EFED7E0368C}"/>
              </a:ext>
            </a:extLst>
          </p:cNvPr>
          <p:cNvCxnSpPr>
            <a:cxnSpLocks/>
          </p:cNvCxnSpPr>
          <p:nvPr/>
        </p:nvCxnSpPr>
        <p:spPr>
          <a:xfrm>
            <a:off x="6200775" y="1866900"/>
            <a:ext cx="0" cy="7905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9" name="Rectangle: Rounded Corners 8">
            <a:extLst>
              <a:ext uri="{FF2B5EF4-FFF2-40B4-BE49-F238E27FC236}">
                <a16:creationId xmlns:a16="http://schemas.microsoft.com/office/drawing/2014/main" id="{D5092535-7E29-4BAE-3AE2-A57D910EEE72}"/>
              </a:ext>
            </a:extLst>
          </p:cNvPr>
          <p:cNvSpPr/>
          <p:nvPr/>
        </p:nvSpPr>
        <p:spPr>
          <a:xfrm>
            <a:off x="5238750" y="2657475"/>
            <a:ext cx="197167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rPr>
              <a:t>Choáng</a:t>
            </a:r>
            <a:r>
              <a:rPr lang="en-US" sz="4000" b="1" dirty="0">
                <a:solidFill>
                  <a:srgbClr val="FF0000"/>
                </a:solidFill>
              </a:rPr>
              <a:t> </a:t>
            </a:r>
            <a:r>
              <a:rPr lang="en-US" sz="4000" b="1" dirty="0" err="1">
                <a:solidFill>
                  <a:srgbClr val="FF0000"/>
                </a:solidFill>
              </a:rPr>
              <a:t>váng</a:t>
            </a:r>
            <a:endParaRPr lang="en-US" sz="4000" b="1" dirty="0">
              <a:solidFill>
                <a:srgbClr val="FF0000"/>
              </a:solidFill>
            </a:endParaRPr>
          </a:p>
        </p:txBody>
      </p:sp>
      <p:cxnSp>
        <p:nvCxnSpPr>
          <p:cNvPr id="12" name="Straight Arrow Connector 11">
            <a:extLst>
              <a:ext uri="{FF2B5EF4-FFF2-40B4-BE49-F238E27FC236}">
                <a16:creationId xmlns:a16="http://schemas.microsoft.com/office/drawing/2014/main" id="{7E9A88F7-0264-57FE-E48E-68A31ABB7568}"/>
              </a:ext>
            </a:extLst>
          </p:cNvPr>
          <p:cNvCxnSpPr>
            <a:cxnSpLocks/>
          </p:cNvCxnSpPr>
          <p:nvPr/>
        </p:nvCxnSpPr>
        <p:spPr>
          <a:xfrm>
            <a:off x="6229350" y="1819275"/>
            <a:ext cx="3962400" cy="84772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3" name="Rectangle: Rounded Corners 12">
            <a:extLst>
              <a:ext uri="{FF2B5EF4-FFF2-40B4-BE49-F238E27FC236}">
                <a16:creationId xmlns:a16="http://schemas.microsoft.com/office/drawing/2014/main" id="{F52EA64A-37BF-7471-86AB-AB2CA78FFB0A}"/>
              </a:ext>
            </a:extLst>
          </p:cNvPr>
          <p:cNvSpPr/>
          <p:nvPr/>
        </p:nvSpPr>
        <p:spPr>
          <a:xfrm>
            <a:off x="9229725" y="2667000"/>
            <a:ext cx="197167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rPr>
              <a:t>Tiêu</a:t>
            </a:r>
            <a:r>
              <a:rPr lang="en-US" sz="4000" b="1" dirty="0">
                <a:solidFill>
                  <a:srgbClr val="FF0000"/>
                </a:solidFill>
              </a:rPr>
              <a:t> </a:t>
            </a:r>
            <a:r>
              <a:rPr lang="en-US" sz="4000" b="1" dirty="0" err="1">
                <a:solidFill>
                  <a:srgbClr val="FF0000"/>
                </a:solidFill>
              </a:rPr>
              <a:t>chảy</a:t>
            </a:r>
            <a:endParaRPr lang="en-US" sz="4000" b="1" dirty="0">
              <a:solidFill>
                <a:srgbClr val="FF0000"/>
              </a:solidFill>
            </a:endParaRPr>
          </a:p>
        </p:txBody>
      </p:sp>
    </p:spTree>
    <p:extLst>
      <p:ext uri="{BB962C8B-B14F-4D97-AF65-F5344CB8AC3E}">
        <p14:creationId xmlns:p14="http://schemas.microsoft.com/office/powerpoint/2010/main" val="1412662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Nếu gặp nấm lạ thì không nên lại gần, sờ bàn tay, càng không nên ăn thử để tránh bị dị ứng hoặc ngộ độc.</a:t>
            </a:r>
          </a:p>
        </p:txBody>
      </p:sp>
      <p:sp>
        <p:nvSpPr>
          <p:cNvPr id="2" name="Rectangle 1">
            <a:extLst>
              <a:ext uri="{FF2B5EF4-FFF2-40B4-BE49-F238E27FC236}">
                <a16:creationId xmlns:a16="http://schemas.microsoft.com/office/drawing/2014/main" id="{D00EE436-C158-EB73-6A2A-65630D8DCA8E}"/>
              </a:ext>
            </a:extLst>
          </p:cNvPr>
          <p:cNvSpPr/>
          <p:nvPr/>
        </p:nvSpPr>
        <p:spPr>
          <a:xfrm>
            <a:off x="1591340" y="790575"/>
            <a:ext cx="9219535" cy="10287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r>
              <a:rPr lang="vi-VN" sz="3600" b="1" dirty="0">
                <a:solidFill>
                  <a:srgbClr val="002060"/>
                </a:solidFill>
                <a:latin typeface="Cambria" panose="02040503050406030204" pitchFamily="18" charset="0"/>
                <a:ea typeface="Cambria" panose="02040503050406030204" pitchFamily="18" charset="0"/>
              </a:rPr>
              <a:t>Việc cần làm khi bị ngộ độc thực phẩm do nấm mốc</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cxnSp>
        <p:nvCxnSpPr>
          <p:cNvPr id="6" name="Straight Arrow Connector 5">
            <a:extLst>
              <a:ext uri="{FF2B5EF4-FFF2-40B4-BE49-F238E27FC236}">
                <a16:creationId xmlns:a16="http://schemas.microsoft.com/office/drawing/2014/main" id="{635824DC-E4AF-04BC-5B4E-3482E34ED5E1}"/>
              </a:ext>
            </a:extLst>
          </p:cNvPr>
          <p:cNvCxnSpPr/>
          <p:nvPr/>
        </p:nvCxnSpPr>
        <p:spPr>
          <a:xfrm flipH="1">
            <a:off x="2085975" y="1847850"/>
            <a:ext cx="4067175" cy="6762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Rounded Corners 6">
            <a:extLst>
              <a:ext uri="{FF2B5EF4-FFF2-40B4-BE49-F238E27FC236}">
                <a16:creationId xmlns:a16="http://schemas.microsoft.com/office/drawing/2014/main" id="{DA84ADFF-7559-939F-02A3-B93A7243FCA5}"/>
              </a:ext>
            </a:extLst>
          </p:cNvPr>
          <p:cNvSpPr/>
          <p:nvPr/>
        </p:nvSpPr>
        <p:spPr>
          <a:xfrm>
            <a:off x="971549" y="2581275"/>
            <a:ext cx="269557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srgbClr val="FF0000"/>
                </a:solidFill>
              </a:rPr>
              <a:t>Gây</a:t>
            </a:r>
            <a:r>
              <a:rPr lang="en-US" sz="4000" b="1" dirty="0">
                <a:solidFill>
                  <a:srgbClr val="FF0000"/>
                </a:solidFill>
              </a:rPr>
              <a:t> </a:t>
            </a:r>
            <a:r>
              <a:rPr lang="en-US" sz="4000" b="1" dirty="0" err="1">
                <a:solidFill>
                  <a:srgbClr val="FF0000"/>
                </a:solidFill>
              </a:rPr>
              <a:t>nôn</a:t>
            </a:r>
            <a:r>
              <a:rPr lang="en-US" sz="4000" b="1" dirty="0">
                <a:solidFill>
                  <a:srgbClr val="FF0000"/>
                </a:solidFill>
              </a:rPr>
              <a:t> </a:t>
            </a:r>
            <a:r>
              <a:rPr lang="en-US" sz="4000" b="1" dirty="0" err="1">
                <a:solidFill>
                  <a:srgbClr val="FF0000"/>
                </a:solidFill>
              </a:rPr>
              <a:t>hết</a:t>
            </a:r>
            <a:r>
              <a:rPr lang="en-US" sz="4000" b="1" dirty="0">
                <a:solidFill>
                  <a:srgbClr val="FF0000"/>
                </a:solidFill>
              </a:rPr>
              <a:t> </a:t>
            </a:r>
            <a:r>
              <a:rPr lang="en-US" sz="4000" b="1" dirty="0" err="1">
                <a:solidFill>
                  <a:srgbClr val="FF0000"/>
                </a:solidFill>
              </a:rPr>
              <a:t>thức</a:t>
            </a:r>
            <a:r>
              <a:rPr lang="en-US" sz="4000" b="1" dirty="0">
                <a:solidFill>
                  <a:srgbClr val="FF0000"/>
                </a:solidFill>
              </a:rPr>
              <a:t> </a:t>
            </a:r>
            <a:r>
              <a:rPr lang="en-US" sz="4000" b="1" dirty="0" err="1">
                <a:solidFill>
                  <a:srgbClr val="FF0000"/>
                </a:solidFill>
              </a:rPr>
              <a:t>ăn</a:t>
            </a:r>
            <a:r>
              <a:rPr lang="en-US" sz="4000" b="1" dirty="0">
                <a:solidFill>
                  <a:srgbClr val="FF0000"/>
                </a:solidFill>
              </a:rPr>
              <a:t> </a:t>
            </a:r>
            <a:r>
              <a:rPr lang="en-US" sz="4000" b="1" dirty="0" err="1">
                <a:solidFill>
                  <a:srgbClr val="FF0000"/>
                </a:solidFill>
              </a:rPr>
              <a:t>ra</a:t>
            </a:r>
            <a:r>
              <a:rPr lang="en-US" sz="4000" b="1" dirty="0">
                <a:solidFill>
                  <a:srgbClr val="FF0000"/>
                </a:solidFill>
              </a:rPr>
              <a:t> </a:t>
            </a:r>
            <a:r>
              <a:rPr lang="en-US" sz="4000" b="1" dirty="0" err="1">
                <a:solidFill>
                  <a:srgbClr val="FF0000"/>
                </a:solidFill>
              </a:rPr>
              <a:t>ngoài</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140BD01A-C29A-FE24-F943-0EFED7E0368C}"/>
              </a:ext>
            </a:extLst>
          </p:cNvPr>
          <p:cNvCxnSpPr>
            <a:cxnSpLocks/>
          </p:cNvCxnSpPr>
          <p:nvPr/>
        </p:nvCxnSpPr>
        <p:spPr>
          <a:xfrm>
            <a:off x="6200775" y="1866900"/>
            <a:ext cx="0" cy="7905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9" name="Rectangle: Rounded Corners 8">
            <a:extLst>
              <a:ext uri="{FF2B5EF4-FFF2-40B4-BE49-F238E27FC236}">
                <a16:creationId xmlns:a16="http://schemas.microsoft.com/office/drawing/2014/main" id="{D5092535-7E29-4BAE-3AE2-A57D910EEE72}"/>
              </a:ext>
            </a:extLst>
          </p:cNvPr>
          <p:cNvSpPr/>
          <p:nvPr/>
        </p:nvSpPr>
        <p:spPr>
          <a:xfrm>
            <a:off x="4933950" y="2657475"/>
            <a:ext cx="252412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a:solidFill>
                  <a:srgbClr val="FF0000"/>
                </a:solidFill>
                <a:latin typeface="Calibri"/>
              </a:rPr>
              <a:t>U</a:t>
            </a:r>
            <a:r>
              <a:rPr lang="vi-VN" sz="4000" b="1" dirty="0">
                <a:solidFill>
                  <a:srgbClr val="FF0000"/>
                </a:solidFill>
                <a:latin typeface="Calibri"/>
              </a:rPr>
              <a:t>ống nhiều nước</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7E9A88F7-0264-57FE-E48E-68A31ABB7568}"/>
              </a:ext>
            </a:extLst>
          </p:cNvPr>
          <p:cNvCxnSpPr>
            <a:cxnSpLocks/>
          </p:cNvCxnSpPr>
          <p:nvPr/>
        </p:nvCxnSpPr>
        <p:spPr>
          <a:xfrm>
            <a:off x="6229350" y="1819275"/>
            <a:ext cx="3962400" cy="84772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3" name="Rectangle: Rounded Corners 12">
            <a:extLst>
              <a:ext uri="{FF2B5EF4-FFF2-40B4-BE49-F238E27FC236}">
                <a16:creationId xmlns:a16="http://schemas.microsoft.com/office/drawing/2014/main" id="{F52EA64A-37BF-7471-86AB-AB2CA78FFB0A}"/>
              </a:ext>
            </a:extLst>
          </p:cNvPr>
          <p:cNvSpPr/>
          <p:nvPr/>
        </p:nvSpPr>
        <p:spPr>
          <a:xfrm>
            <a:off x="9124951" y="2667000"/>
            <a:ext cx="2076450"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a:solidFill>
                  <a:srgbClr val="FF0000"/>
                </a:solidFill>
                <a:latin typeface="Calibri"/>
              </a:rPr>
              <a:t>Đ</a:t>
            </a:r>
            <a:r>
              <a:rPr lang="vi-VN" sz="4000" b="1" dirty="0">
                <a:solidFill>
                  <a:srgbClr val="FF0000"/>
                </a:solidFill>
                <a:latin typeface="Calibri"/>
              </a:rPr>
              <a:t>ưa đến cơ sở y tế</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745173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81750" y="914718"/>
            <a:ext cx="10666611" cy="1599991"/>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2023335" y="4828790"/>
              <a:ext cx="8774691" cy="599880"/>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09"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Khi có người thân trong gia đình bị ngộ độc do ăn phải thực phẩm bị nhiễm nấm mốc, em cần làm gì?</a:t>
              </a: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2181394"/>
            <a:ext cx="4527512" cy="452751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1057940" y="1067098"/>
            <a:ext cx="1142851" cy="10653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358933D-341D-D7B3-EBBD-B1BB97E5FA3D}"/>
              </a:ext>
            </a:extLst>
          </p:cNvPr>
          <p:cNvSpPr/>
          <p:nvPr/>
        </p:nvSpPr>
        <p:spPr>
          <a:xfrm>
            <a:off x="3905250" y="3240178"/>
            <a:ext cx="7600950" cy="2554545"/>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a:r>
              <a:rPr lang="vi-VN" sz="32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Khi có người thân trong gia đình bị ngộ độc do ăn phải thực phẩm bị nhiễm nấm mốc, em cần giúp họ gây nôn hết thức ăn ra ngoài, cho uống nhiều nước, đưa đến cơ sở y tế....</a:t>
            </a:r>
            <a:endParaRPr lang="en-US" sz="3200" b="1" dirty="0">
              <a:solidFill>
                <a:srgbClr val="0033CC"/>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54562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cxnSp>
        <p:nvCxnSpPr>
          <p:cNvPr id="6" name="Straight Connector 5">
            <a:extLst>
              <a:ext uri="{FF2B5EF4-FFF2-40B4-BE49-F238E27FC236}">
                <a16:creationId xmlns:a16="http://schemas.microsoft.com/office/drawing/2014/main" id="{27AF2C30-8051-EC3B-731B-23C902F7CFFA}"/>
              </a:ext>
            </a:extLst>
          </p:cNvPr>
          <p:cNvCxnSpPr>
            <a:cxnSpLocks/>
            <a:stCxn id="17" idx="2"/>
            <a:endCxn id="7" idx="0"/>
          </p:cNvCxnSpPr>
          <p:nvPr/>
        </p:nvCxnSpPr>
        <p:spPr>
          <a:xfrm flipH="1">
            <a:off x="3733806" y="1895677"/>
            <a:ext cx="2276481" cy="83810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1F72B2CC-9061-0DFD-0B7B-E9BC21EF8BD5}"/>
              </a:ext>
            </a:extLst>
          </p:cNvPr>
          <p:cNvSpPr/>
          <p:nvPr/>
        </p:nvSpPr>
        <p:spPr>
          <a:xfrm>
            <a:off x="1457325" y="2733786"/>
            <a:ext cx="4552962" cy="3019031"/>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defTabSz="914309"/>
            <a:r>
              <a:rPr lang="vi-VN" sz="2800" b="1" dirty="0">
                <a:solidFill>
                  <a:prstClr val="black"/>
                </a:solidFill>
                <a:latin typeface="Cambria" panose="02040503050406030204" pitchFamily="18" charset="0"/>
                <a:ea typeface="Cambria" panose="02040503050406030204" pitchFamily="18" charset="0"/>
              </a:rPr>
              <a:t>Nhóm 1 + 2: </a:t>
            </a:r>
            <a:r>
              <a:rPr lang="vi-VN" sz="2800" dirty="0">
                <a:solidFill>
                  <a:prstClr val="black"/>
                </a:solidFill>
                <a:latin typeface="Cambria" panose="02040503050406030204" pitchFamily="18" charset="0"/>
                <a:ea typeface="Cambria" panose="02040503050406030204" pitchFamily="18" charset="0"/>
              </a:rPr>
              <a:t>Chọn 2 quả dâu chín như nhau và đặt mỗi quả vào một hộp nhựa. 1 hộp để ở trên bàn, 1 hộp để trong ngăn mát tủ lạnh. Sau 3 ngày quan sát 2 quả dâu.</a:t>
            </a:r>
          </a:p>
        </p:txBody>
      </p:sp>
      <p:cxnSp>
        <p:nvCxnSpPr>
          <p:cNvPr id="10" name="Straight Connector 9">
            <a:extLst>
              <a:ext uri="{FF2B5EF4-FFF2-40B4-BE49-F238E27FC236}">
                <a16:creationId xmlns:a16="http://schemas.microsoft.com/office/drawing/2014/main" id="{19EDC3B7-3F8C-773A-6B1A-88CD291B2746}"/>
              </a:ext>
            </a:extLst>
          </p:cNvPr>
          <p:cNvCxnSpPr>
            <a:cxnSpLocks/>
          </p:cNvCxnSpPr>
          <p:nvPr/>
        </p:nvCxnSpPr>
        <p:spPr>
          <a:xfrm>
            <a:off x="6400756" y="1905209"/>
            <a:ext cx="2257469" cy="77131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2680700-5CAB-833E-CE2B-2AAA5D06C2B1}"/>
              </a:ext>
            </a:extLst>
          </p:cNvPr>
          <p:cNvSpPr/>
          <p:nvPr/>
        </p:nvSpPr>
        <p:spPr>
          <a:xfrm>
            <a:off x="7143749" y="2667106"/>
            <a:ext cx="3609975" cy="3009506"/>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defTabSz="914309"/>
            <a:r>
              <a:rPr lang="vi-VN" sz="2800" b="1" dirty="0">
                <a:solidFill>
                  <a:prstClr val="black"/>
                </a:solidFill>
                <a:latin typeface="Cambria" panose="02040503050406030204" pitchFamily="18" charset="0"/>
                <a:ea typeface="Cambria" panose="02040503050406030204" pitchFamily="18" charset="0"/>
              </a:rPr>
              <a:t>Nhóm 3 – 4: </a:t>
            </a:r>
            <a:r>
              <a:rPr lang="vi-VN" sz="2800" dirty="0">
                <a:solidFill>
                  <a:prstClr val="black"/>
                </a:solidFill>
                <a:latin typeface="Cambria" panose="02040503050406030204" pitchFamily="18" charset="0"/>
                <a:ea typeface="Cambria" panose="02040503050406030204" pitchFamily="18" charset="0"/>
              </a:rPr>
              <a:t>Chọn 1 quả bắp tươi, 1 quả khô cho vào 2 hộp nhựa để trên bàn. Sau 7 ngày quan sát.</a:t>
            </a:r>
            <a:endParaRPr lang="en-US" sz="2800" dirty="0">
              <a:solidFill>
                <a:prstClr val="black"/>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342C320E-EFBE-04A2-109D-D4D751CB9E11}"/>
              </a:ext>
            </a:extLst>
          </p:cNvPr>
          <p:cNvSpPr/>
          <p:nvPr/>
        </p:nvSpPr>
        <p:spPr>
          <a:xfrm>
            <a:off x="4343629" y="762348"/>
            <a:ext cx="3333315" cy="1133329"/>
          </a:xfrm>
          <a:prstGeom prst="roundRect">
            <a:avLst/>
          </a:prstGeom>
          <a:solidFill>
            <a:srgbClr val="CCFFCC"/>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09"/>
            <a:r>
              <a:rPr lang="en-US" sz="4800" b="1" dirty="0" err="1">
                <a:solidFill>
                  <a:srgbClr val="FF0000"/>
                </a:solidFill>
                <a:latin typeface="Cambria" panose="02040503050406030204" pitchFamily="18" charset="0"/>
                <a:ea typeface="Cambria" panose="02040503050406030204" pitchFamily="18" charset="0"/>
              </a:rPr>
              <a:t>Về</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nhà</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94012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1600785" y="1371868"/>
            <a:ext cx="8877668" cy="426392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8" name="TextBox 7">
            <a:extLst>
              <a:ext uri="{FF2B5EF4-FFF2-40B4-BE49-F238E27FC236}">
                <a16:creationId xmlns:a16="http://schemas.microsoft.com/office/drawing/2014/main" id="{14352CFE-FCA0-AC08-DE7E-42A625CBA669}"/>
              </a:ext>
            </a:extLst>
          </p:cNvPr>
          <p:cNvSpPr txBox="1"/>
          <p:nvPr/>
        </p:nvSpPr>
        <p:spPr>
          <a:xfrm>
            <a:off x="4146646" y="5867707"/>
            <a:ext cx="3373381" cy="707794"/>
          </a:xfrm>
          <a:prstGeom prst="rect">
            <a:avLst/>
          </a:prstGeom>
          <a:noFill/>
        </p:spPr>
        <p:txBody>
          <a:bodyPr wrap="square" rtlCol="0">
            <a:spAutoFit/>
          </a:bodyPr>
          <a:lstStyle/>
          <a:p>
            <a:pPr algn="ctr" defTabSz="914309">
              <a:defRPr/>
            </a:pPr>
            <a:r>
              <a:rPr lang="en-US" sz="4000" dirty="0">
                <a:solidFill>
                  <a:srgbClr val="F79646">
                    <a:lumMod val="75000"/>
                  </a:srgbClr>
                </a:solidFill>
                <a:latin typeface="#9Slide05 SVNClementine" panose="020F0502020204030203" pitchFamily="34" charset="0"/>
              </a:rPr>
              <a:t>(</a:t>
            </a:r>
            <a:r>
              <a:rPr lang="en-US" sz="4000" dirty="0" err="1">
                <a:solidFill>
                  <a:srgbClr val="F79646">
                    <a:lumMod val="75000"/>
                  </a:srgbClr>
                </a:solidFill>
                <a:latin typeface="#9Slide05 SVNClementine" panose="020F0502020204030203" pitchFamily="34" charset="0"/>
              </a:rPr>
              <a:t>tiết</a:t>
            </a:r>
            <a:r>
              <a:rPr lang="en-US" sz="4000" dirty="0">
                <a:solidFill>
                  <a:srgbClr val="F79646">
                    <a:lumMod val="75000"/>
                  </a:srgbClr>
                </a:solidFill>
                <a:latin typeface="#9Slide05 SVNClementine" panose="020F0502020204030203" pitchFamily="34" charset="0"/>
              </a:rPr>
              <a:t> 4)</a:t>
            </a:r>
            <a:endParaRPr lang="vi-VN" sz="4000" dirty="0">
              <a:solidFill>
                <a:srgbClr val="F79646">
                  <a:lumMod val="75000"/>
                </a:srgbClr>
              </a:solidFill>
              <a:latin typeface="Times New Roman" panose="02020603050405020304" pitchFamily="18" charset="0"/>
            </a:endParaRPr>
          </a:p>
        </p:txBody>
      </p:sp>
      <p:pic>
        <p:nvPicPr>
          <p:cNvPr id="3" name="Picture 2">
            <a:extLst>
              <a:ext uri="{FF2B5EF4-FFF2-40B4-BE49-F238E27FC236}">
                <a16:creationId xmlns:a16="http://schemas.microsoft.com/office/drawing/2014/main" id="{915C0BBC-BFFF-6D16-0EDE-0267DCF67C42}"/>
              </a:ext>
            </a:extLst>
          </p:cNvPr>
          <p:cNvPicPr>
            <a:picLocks noChangeAspect="1"/>
          </p:cNvPicPr>
          <p:nvPr/>
        </p:nvPicPr>
        <p:blipFill>
          <a:blip r:embed="rId3"/>
          <a:stretch>
            <a:fillRect/>
          </a:stretch>
        </p:blipFill>
        <p:spPr>
          <a:xfrm>
            <a:off x="1829356" y="2209959"/>
            <a:ext cx="8722996" cy="3017389"/>
          </a:xfrm>
          <a:prstGeom prst="rect">
            <a:avLst/>
          </a:prstGeom>
        </p:spPr>
      </p:pic>
    </p:spTree>
    <p:extLst>
      <p:ext uri="{BB962C8B-B14F-4D97-AF65-F5344CB8AC3E}">
        <p14:creationId xmlns:p14="http://schemas.microsoft.com/office/powerpoint/2010/main" val="82558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500"/>
                                  </p:stCondLst>
                                  <p:iterate type="lt">
                                    <p:tmPct val="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US">
                <a:solidFill>
                  <a:prstClr val="white"/>
                </a:solidFill>
                <a:latin typeface="Calibri"/>
              </a:rPr>
              <a:t>Nếu gặp nấm lạ thì không nên lại gần, sờ bàn tay, càng không nên ăn thử để tránh bị dị ứng hoặc ngộ độc.</a:t>
            </a:r>
          </a:p>
        </p:txBody>
      </p:sp>
      <p:grpSp>
        <p:nvGrpSpPr>
          <p:cNvPr id="9" name="Group 8">
            <a:extLst>
              <a:ext uri="{FF2B5EF4-FFF2-40B4-BE49-F238E27FC236}">
                <a16:creationId xmlns:a16="http://schemas.microsoft.com/office/drawing/2014/main" id="{5510B3A3-E903-6BB1-F6B2-2526A9AC28A1}"/>
              </a:ext>
            </a:extLst>
          </p:cNvPr>
          <p:cNvGrpSpPr/>
          <p:nvPr/>
        </p:nvGrpSpPr>
        <p:grpSpPr>
          <a:xfrm>
            <a:off x="1085850" y="990918"/>
            <a:ext cx="10495836" cy="2038032"/>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999013" y="3984072"/>
              <a:ext cx="8774691" cy="599882"/>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00000"/>
                </a:lnSpc>
                <a:spcBef>
                  <a:spcPts val="0"/>
                </a:spcBef>
                <a:defRPr/>
              </a:pPr>
              <a:r>
                <a:rPr lang="vi-VN" sz="3600" b="1" dirty="0">
                  <a:solidFill>
                    <a:srgbClr val="FF0000"/>
                  </a:solidFill>
                  <a:latin typeface="Cambria" panose="02040503050406030204" pitchFamily="18" charset="0"/>
                  <a:ea typeface="Cambria" panose="02040503050406030204" pitchFamily="18" charset="0"/>
                </a:rPr>
                <a:t>Kể tên một số thức ăn, đồ uống có sử dụng nấm men trong quá trình chế biến.</a:t>
              </a: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996" y="2209969"/>
            <a:ext cx="4527512" cy="452751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1115090" y="1343323"/>
            <a:ext cx="1142851" cy="106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17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837981" y="155546"/>
            <a:ext cx="8877668" cy="426392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a:endParaRPr>
          </a:p>
        </p:txBody>
      </p:sp>
      <p:sp>
        <p:nvSpPr>
          <p:cNvPr id="6" name="文本框 21">
            <a:extLst>
              <a:ext uri="{FF2B5EF4-FFF2-40B4-BE49-F238E27FC236}">
                <a16:creationId xmlns:a16="http://schemas.microsoft.com/office/drawing/2014/main" id="{A9E3025C-B718-F3E2-15FE-C22883933CA8}"/>
              </a:ext>
            </a:extLst>
          </p:cNvPr>
          <p:cNvSpPr txBox="1"/>
          <p:nvPr/>
        </p:nvSpPr>
        <p:spPr>
          <a:xfrm>
            <a:off x="1676976" y="229017"/>
            <a:ext cx="6798538" cy="707794"/>
          </a:xfrm>
          <a:prstGeom prst="rect">
            <a:avLst/>
          </a:prstGeom>
          <a:noFill/>
        </p:spPr>
        <p:txBody>
          <a:bodyPr wrap="square" rtlCol="0">
            <a:spAutoFit/>
          </a:bodyPr>
          <a:lstStyle/>
          <a:p>
            <a:pPr algn="ctr" defTabSz="914309"/>
            <a:r>
              <a:rPr lang="en-US" altLang="zh-CN" sz="4000" b="1" dirty="0" err="1">
                <a:ln w="12700">
                  <a:noFill/>
                </a:ln>
                <a:solidFill>
                  <a:srgbClr val="002060"/>
                </a:solidFill>
                <a:latin typeface="Calibri"/>
                <a:ea typeface="微软雅黑" panose="020B0503020204020204" pitchFamily="34" charset="-122"/>
              </a:rPr>
              <a:t>Thứ</a:t>
            </a:r>
            <a:r>
              <a:rPr lang="en-US" altLang="zh-CN" sz="4000" b="1" dirty="0">
                <a:ln w="12700">
                  <a:noFill/>
                </a:ln>
                <a:solidFill>
                  <a:srgbClr val="002060"/>
                </a:solidFill>
                <a:latin typeface="Calibri"/>
                <a:ea typeface="微软雅黑" panose="020B0503020204020204" pitchFamily="34" charset="-122"/>
              </a:rPr>
              <a:t> … </a:t>
            </a:r>
            <a:r>
              <a:rPr lang="en-US" altLang="zh-CN" sz="4000" b="1" dirty="0" err="1">
                <a:ln w="12700">
                  <a:noFill/>
                </a:ln>
                <a:solidFill>
                  <a:srgbClr val="002060"/>
                </a:solidFill>
                <a:latin typeface="Calibri"/>
                <a:ea typeface="微软雅黑" panose="020B0503020204020204" pitchFamily="34" charset="-122"/>
              </a:rPr>
              <a:t>ngày</a:t>
            </a:r>
            <a:r>
              <a:rPr lang="en-US" altLang="zh-CN" sz="4000" b="1" dirty="0">
                <a:ln w="12700">
                  <a:noFill/>
                </a:ln>
                <a:solidFill>
                  <a:srgbClr val="002060"/>
                </a:solidFill>
                <a:latin typeface="Calibri"/>
                <a:ea typeface="微软雅黑" panose="020B0503020204020204" pitchFamily="34" charset="-122"/>
              </a:rPr>
              <a:t> … </a:t>
            </a:r>
            <a:r>
              <a:rPr lang="en-US" altLang="zh-CN" sz="4000" b="1" dirty="0" err="1">
                <a:ln w="12700">
                  <a:noFill/>
                </a:ln>
                <a:solidFill>
                  <a:srgbClr val="002060"/>
                </a:solidFill>
                <a:latin typeface="Calibri"/>
                <a:ea typeface="微软雅黑" panose="020B0503020204020204" pitchFamily="34" charset="-122"/>
              </a:rPr>
              <a:t>tháng</a:t>
            </a:r>
            <a:r>
              <a:rPr lang="en-US" altLang="zh-CN" sz="4000" b="1" dirty="0">
                <a:ln w="12700">
                  <a:noFill/>
                </a:ln>
                <a:solidFill>
                  <a:srgbClr val="002060"/>
                </a:solidFill>
                <a:latin typeface="Calibri"/>
                <a:ea typeface="微软雅黑" panose="020B0503020204020204" pitchFamily="34" charset="-122"/>
              </a:rPr>
              <a:t> … </a:t>
            </a:r>
            <a:r>
              <a:rPr lang="en-US" altLang="zh-CN" sz="4000" b="1" dirty="0" err="1">
                <a:ln w="12700">
                  <a:noFill/>
                </a:ln>
                <a:solidFill>
                  <a:srgbClr val="002060"/>
                </a:solidFill>
                <a:latin typeface="Calibri"/>
                <a:ea typeface="微软雅黑" panose="020B0503020204020204" pitchFamily="34" charset="-122"/>
              </a:rPr>
              <a:t>năm</a:t>
            </a:r>
            <a:r>
              <a:rPr lang="en-US" altLang="zh-CN" sz="4000" b="1" dirty="0">
                <a:ln w="12700">
                  <a:noFill/>
                </a:ln>
                <a:solidFill>
                  <a:srgbClr val="002060"/>
                </a:solidFill>
                <a:latin typeface="Calibri"/>
                <a:ea typeface="微软雅黑" panose="020B0503020204020204" pitchFamily="34" charset="-122"/>
              </a:rPr>
              <a:t> …</a:t>
            </a:r>
            <a:endParaRPr lang="zh-CN" altLang="en-US" sz="4000" b="1" dirty="0">
              <a:ln w="12700">
                <a:noFill/>
              </a:ln>
              <a:solidFill>
                <a:srgbClr val="002060"/>
              </a:solidFill>
              <a:latin typeface="Calibri"/>
              <a:ea typeface="微软雅黑" panose="020B0503020204020204" pitchFamily="34" charset="-122"/>
            </a:endParaRPr>
          </a:p>
        </p:txBody>
      </p:sp>
      <p:pic>
        <p:nvPicPr>
          <p:cNvPr id="9" name="Picture 8">
            <a:extLst>
              <a:ext uri="{FF2B5EF4-FFF2-40B4-BE49-F238E27FC236}">
                <a16:creationId xmlns:a16="http://schemas.microsoft.com/office/drawing/2014/main" id="{C2EA980F-B8D9-84D4-143A-6D5591D233C7}"/>
              </a:ext>
            </a:extLst>
          </p:cNvPr>
          <p:cNvPicPr>
            <a:picLocks noChangeAspect="1"/>
          </p:cNvPicPr>
          <p:nvPr/>
        </p:nvPicPr>
        <p:blipFill>
          <a:blip r:embed="rId4"/>
          <a:stretch>
            <a:fillRect/>
          </a:stretch>
        </p:blipFill>
        <p:spPr>
          <a:xfrm>
            <a:off x="3200777" y="686157"/>
            <a:ext cx="3889079" cy="1286200"/>
          </a:xfrm>
          <a:prstGeom prst="rect">
            <a:avLst/>
          </a:prstGeom>
        </p:spPr>
      </p:pic>
      <p:pic>
        <p:nvPicPr>
          <p:cNvPr id="15" name="Picture 14">
            <a:extLst>
              <a:ext uri="{FF2B5EF4-FFF2-40B4-BE49-F238E27FC236}">
                <a16:creationId xmlns:a16="http://schemas.microsoft.com/office/drawing/2014/main" id="{63010BAC-C428-B140-21A4-57459806640A}"/>
              </a:ext>
            </a:extLst>
          </p:cNvPr>
          <p:cNvPicPr>
            <a:picLocks noChangeAspect="1"/>
          </p:cNvPicPr>
          <p:nvPr/>
        </p:nvPicPr>
        <p:blipFill>
          <a:blip r:embed="rId5"/>
          <a:stretch>
            <a:fillRect/>
          </a:stretch>
        </p:blipFill>
        <p:spPr>
          <a:xfrm>
            <a:off x="3676977" y="3476596"/>
            <a:ext cx="3370941" cy="1072849"/>
          </a:xfrm>
          <a:prstGeom prst="rect">
            <a:avLst/>
          </a:prstGeom>
        </p:spPr>
      </p:pic>
      <p:pic>
        <p:nvPicPr>
          <p:cNvPr id="2" name="Picture 1">
            <a:extLst>
              <a:ext uri="{FF2B5EF4-FFF2-40B4-BE49-F238E27FC236}">
                <a16:creationId xmlns:a16="http://schemas.microsoft.com/office/drawing/2014/main" id="{5910926C-3A5A-0201-529D-750DD262408F}"/>
              </a:ext>
            </a:extLst>
          </p:cNvPr>
          <p:cNvPicPr>
            <a:picLocks noChangeAspect="1"/>
          </p:cNvPicPr>
          <p:nvPr/>
        </p:nvPicPr>
        <p:blipFill>
          <a:blip r:embed="rId6"/>
          <a:stretch>
            <a:fillRect/>
          </a:stretch>
        </p:blipFill>
        <p:spPr>
          <a:xfrm>
            <a:off x="558041" y="1113611"/>
            <a:ext cx="2865368" cy="1182727"/>
          </a:xfrm>
          <a:prstGeom prst="rect">
            <a:avLst/>
          </a:prstGeom>
        </p:spPr>
      </p:pic>
      <p:pic>
        <p:nvPicPr>
          <p:cNvPr id="5" name="Picture 4">
            <a:extLst>
              <a:ext uri="{FF2B5EF4-FFF2-40B4-BE49-F238E27FC236}">
                <a16:creationId xmlns:a16="http://schemas.microsoft.com/office/drawing/2014/main" id="{63F74F1C-CAC6-902D-58B3-75F369C6A5E5}"/>
              </a:ext>
            </a:extLst>
          </p:cNvPr>
          <p:cNvPicPr>
            <a:picLocks noChangeAspect="1"/>
          </p:cNvPicPr>
          <p:nvPr/>
        </p:nvPicPr>
        <p:blipFill>
          <a:blip r:embed="rId7"/>
          <a:stretch>
            <a:fillRect/>
          </a:stretch>
        </p:blipFill>
        <p:spPr>
          <a:xfrm>
            <a:off x="919726" y="2120193"/>
            <a:ext cx="8961897" cy="164606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3"/>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pic>
        <p:nvPicPr>
          <p:cNvPr id="6" name="Picture 5">
            <a:extLst>
              <a:ext uri="{FF2B5EF4-FFF2-40B4-BE49-F238E27FC236}">
                <a16:creationId xmlns:a16="http://schemas.microsoft.com/office/drawing/2014/main" id="{3A326733-1315-90E9-CD6A-6F752F0A53E7}"/>
              </a:ext>
            </a:extLst>
          </p:cNvPr>
          <p:cNvPicPr>
            <a:picLocks noChangeAspect="1"/>
          </p:cNvPicPr>
          <p:nvPr/>
        </p:nvPicPr>
        <p:blipFill>
          <a:blip r:embed="rId7"/>
          <a:stretch>
            <a:fillRect/>
          </a:stretch>
        </p:blipFill>
        <p:spPr>
          <a:xfrm>
            <a:off x="4800769" y="2057579"/>
            <a:ext cx="6528532" cy="2139602"/>
          </a:xfrm>
          <a:prstGeom prst="rect">
            <a:avLst/>
          </a:prstGeom>
        </p:spPr>
      </p:pic>
    </p:spTree>
    <p:extLst>
      <p:ext uri="{BB962C8B-B14F-4D97-AF65-F5344CB8AC3E}">
        <p14:creationId xmlns:p14="http://schemas.microsoft.com/office/powerpoint/2010/main" val="101306817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pic>
        <p:nvPicPr>
          <p:cNvPr id="3" name="Picture 2" descr="A group of mushrooms with different colors&#10;&#10;Description automatically generated">
            <a:extLst>
              <a:ext uri="{FF2B5EF4-FFF2-40B4-BE49-F238E27FC236}">
                <a16:creationId xmlns:a16="http://schemas.microsoft.com/office/drawing/2014/main" id="{F343A895-93F6-84A3-3365-BF98F024A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07" y="3391277"/>
            <a:ext cx="3771007" cy="3771007"/>
          </a:xfrm>
          <a:prstGeom prst="rect">
            <a:avLst/>
          </a:prstGeom>
        </p:spPr>
      </p:pic>
      <p:grpSp>
        <p:nvGrpSpPr>
          <p:cNvPr id="22" name="Graphic 4">
            <a:extLst>
              <a:ext uri="{FF2B5EF4-FFF2-40B4-BE49-F238E27FC236}">
                <a16:creationId xmlns:a16="http://schemas.microsoft.com/office/drawing/2014/main" id="{008E5BC8-75C8-5759-853E-82750A9FEC4F}"/>
              </a:ext>
            </a:extLst>
          </p:cNvPr>
          <p:cNvGrpSpPr/>
          <p:nvPr/>
        </p:nvGrpSpPr>
        <p:grpSpPr>
          <a:xfrm>
            <a:off x="2628901" y="1600439"/>
            <a:ext cx="9028976" cy="2917423"/>
            <a:chOff x="5610688" y="1031736"/>
            <a:chExt cx="5879305" cy="3980523"/>
          </a:xfrm>
        </p:grpSpPr>
        <p:sp>
          <p:nvSpPr>
            <p:cNvPr id="23" name="Freeform: Shape 22">
              <a:extLst>
                <a:ext uri="{FF2B5EF4-FFF2-40B4-BE49-F238E27FC236}">
                  <a16:creationId xmlns:a16="http://schemas.microsoft.com/office/drawing/2014/main" id="{FB40A1BD-DF20-F45E-BAD6-041A0B66609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defTabSz="914309"/>
              <a:endParaRPr lang="en-US">
                <a:solidFill>
                  <a:prstClr val="black"/>
                </a:solidFill>
                <a:latin typeface="Calibri"/>
              </a:endParaRPr>
            </a:p>
          </p:txBody>
        </p:sp>
        <p:sp>
          <p:nvSpPr>
            <p:cNvPr id="24" name="Freeform: Shape 23">
              <a:extLst>
                <a:ext uri="{FF2B5EF4-FFF2-40B4-BE49-F238E27FC236}">
                  <a16:creationId xmlns:a16="http://schemas.microsoft.com/office/drawing/2014/main" id="{731DCF60-00B4-270A-8624-1813E585B0B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defTabSz="914309"/>
              <a:endParaRPr lang="en-US">
                <a:solidFill>
                  <a:prstClr val="black"/>
                </a:solidFill>
                <a:latin typeface="Calibri"/>
              </a:endParaRPr>
            </a:p>
          </p:txBody>
        </p:sp>
        <p:grpSp>
          <p:nvGrpSpPr>
            <p:cNvPr id="25" name="Graphic 4">
              <a:extLst>
                <a:ext uri="{FF2B5EF4-FFF2-40B4-BE49-F238E27FC236}">
                  <a16:creationId xmlns:a16="http://schemas.microsoft.com/office/drawing/2014/main" id="{ECF6A5BC-2CBD-C343-2F51-687129926C7D}"/>
                </a:ext>
              </a:extLst>
            </p:cNvPr>
            <p:cNvGrpSpPr/>
            <p:nvPr/>
          </p:nvGrpSpPr>
          <p:grpSpPr>
            <a:xfrm>
              <a:off x="5610688" y="1031736"/>
              <a:ext cx="5879305" cy="3980523"/>
              <a:chOff x="5610688" y="1031736"/>
              <a:chExt cx="5879305" cy="3980523"/>
            </a:xfrm>
            <a:solidFill>
              <a:srgbClr val="1A1A1A"/>
            </a:solidFill>
          </p:grpSpPr>
          <p:sp>
            <p:nvSpPr>
              <p:cNvPr id="26" name="Freeform: Shape 25">
                <a:extLst>
                  <a:ext uri="{FF2B5EF4-FFF2-40B4-BE49-F238E27FC236}">
                    <a16:creationId xmlns:a16="http://schemas.microsoft.com/office/drawing/2014/main" id="{407046D9-57B2-D50A-E335-45B554BC2F5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7" name="Freeform: Shape 26">
                <a:extLst>
                  <a:ext uri="{FF2B5EF4-FFF2-40B4-BE49-F238E27FC236}">
                    <a16:creationId xmlns:a16="http://schemas.microsoft.com/office/drawing/2014/main" id="{853C8D6C-0D06-DACD-21E0-A7A096590321}"/>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8" name="Freeform: Shape 27">
                <a:extLst>
                  <a:ext uri="{FF2B5EF4-FFF2-40B4-BE49-F238E27FC236}">
                    <a16:creationId xmlns:a16="http://schemas.microsoft.com/office/drawing/2014/main" id="{F3BC51B6-8436-CF64-DCFA-B9B6CE90476D}"/>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9" name="Freeform: Shape 28">
                <a:extLst>
                  <a:ext uri="{FF2B5EF4-FFF2-40B4-BE49-F238E27FC236}">
                    <a16:creationId xmlns:a16="http://schemas.microsoft.com/office/drawing/2014/main" id="{5453C492-055A-A273-EE87-A048ED72F23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0" name="Freeform: Shape 29">
                <a:extLst>
                  <a:ext uri="{FF2B5EF4-FFF2-40B4-BE49-F238E27FC236}">
                    <a16:creationId xmlns:a16="http://schemas.microsoft.com/office/drawing/2014/main" id="{EEA6D8B3-317C-0855-A9CD-8F2E285117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1" name="Freeform: Shape 30">
                <a:extLst>
                  <a:ext uri="{FF2B5EF4-FFF2-40B4-BE49-F238E27FC236}">
                    <a16:creationId xmlns:a16="http://schemas.microsoft.com/office/drawing/2014/main" id="{786C5ED2-7A5B-F4BD-F1C9-04330133FF59}"/>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grpSp>
      </p:grpSp>
      <p:sp>
        <p:nvSpPr>
          <p:cNvPr id="32" name="TextBox 31">
            <a:extLst>
              <a:ext uri="{FF2B5EF4-FFF2-40B4-BE49-F238E27FC236}">
                <a16:creationId xmlns:a16="http://schemas.microsoft.com/office/drawing/2014/main" id="{513CA476-6AF4-BF36-DCBA-03186241CC84}"/>
              </a:ext>
            </a:extLst>
          </p:cNvPr>
          <p:cNvSpPr txBox="1"/>
          <p:nvPr/>
        </p:nvSpPr>
        <p:spPr>
          <a:xfrm>
            <a:off x="3295650" y="1981661"/>
            <a:ext cx="7757903" cy="2308324"/>
          </a:xfrm>
          <a:prstGeom prst="rect">
            <a:avLst/>
          </a:prstGeom>
          <a:noFill/>
        </p:spPr>
        <p:txBody>
          <a:bodyPr wrap="square" rtlCol="0">
            <a:spAutoFit/>
          </a:bodyPr>
          <a:lstStyle/>
          <a:p>
            <a:pPr algn="ctr" defTabSz="914309"/>
            <a:r>
              <a:rPr lang="en-US" sz="4800" b="1" dirty="0" err="1">
                <a:solidFill>
                  <a:srgbClr val="FF0000"/>
                </a:solidFill>
              </a:rPr>
              <a:t>Hoạt</a:t>
            </a:r>
            <a:r>
              <a:rPr lang="en-US" sz="4800" b="1" dirty="0">
                <a:solidFill>
                  <a:srgbClr val="FF0000"/>
                </a:solidFill>
              </a:rPr>
              <a:t> </a:t>
            </a:r>
            <a:r>
              <a:rPr lang="en-US" sz="4800" b="1" dirty="0" err="1">
                <a:solidFill>
                  <a:srgbClr val="FF0000"/>
                </a:solidFill>
              </a:rPr>
              <a:t>động</a:t>
            </a:r>
            <a:r>
              <a:rPr lang="en-US" sz="4800" b="1" dirty="0">
                <a:solidFill>
                  <a:srgbClr val="FF0000"/>
                </a:solidFill>
              </a:rPr>
              <a:t> 3: </a:t>
            </a:r>
            <a:r>
              <a:rPr lang="en-US" sz="4800" b="1" dirty="0" err="1">
                <a:solidFill>
                  <a:srgbClr val="FF0000"/>
                </a:solidFill>
              </a:rPr>
              <a:t>Tìm</a:t>
            </a:r>
            <a:r>
              <a:rPr lang="en-US" sz="4800" b="1" dirty="0">
                <a:solidFill>
                  <a:srgbClr val="FF0000"/>
                </a:solidFill>
              </a:rPr>
              <a:t> </a:t>
            </a:r>
            <a:r>
              <a:rPr lang="en-US" sz="4800" b="1" dirty="0" err="1">
                <a:solidFill>
                  <a:srgbClr val="FF0000"/>
                </a:solidFill>
              </a:rPr>
              <a:t>hiểu</a:t>
            </a:r>
            <a:r>
              <a:rPr lang="en-US" sz="4800" b="1" dirty="0">
                <a:solidFill>
                  <a:srgbClr val="FF0000"/>
                </a:solidFill>
              </a:rPr>
              <a:t> </a:t>
            </a:r>
            <a:r>
              <a:rPr lang="en-US" sz="4800" b="1" dirty="0" err="1">
                <a:solidFill>
                  <a:srgbClr val="FF0000"/>
                </a:solidFill>
              </a:rPr>
              <a:t>về</a:t>
            </a:r>
            <a:r>
              <a:rPr lang="en-US" sz="4800" b="1" dirty="0">
                <a:solidFill>
                  <a:srgbClr val="FF0000"/>
                </a:solidFill>
              </a:rPr>
              <a:t> </a:t>
            </a:r>
            <a:r>
              <a:rPr lang="en-US" sz="4800" b="1" dirty="0" err="1">
                <a:solidFill>
                  <a:srgbClr val="FF0000"/>
                </a:solidFill>
              </a:rPr>
              <a:t>tác</a:t>
            </a:r>
            <a:r>
              <a:rPr lang="en-US" sz="4800" b="1" dirty="0">
                <a:solidFill>
                  <a:srgbClr val="FF0000"/>
                </a:solidFill>
              </a:rPr>
              <a:t> </a:t>
            </a:r>
            <a:r>
              <a:rPr lang="en-US" sz="4800" b="1" dirty="0" err="1">
                <a:solidFill>
                  <a:srgbClr val="FF0000"/>
                </a:solidFill>
              </a:rPr>
              <a:t>hại</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một</a:t>
            </a:r>
            <a:r>
              <a:rPr lang="en-US" sz="4800" b="1" dirty="0">
                <a:solidFill>
                  <a:srgbClr val="FF0000"/>
                </a:solidFill>
              </a:rPr>
              <a:t> </a:t>
            </a:r>
            <a:r>
              <a:rPr lang="en-US" sz="4800" b="1" dirty="0" err="1">
                <a:solidFill>
                  <a:srgbClr val="FF0000"/>
                </a:solidFill>
              </a:rPr>
              <a:t>số</a:t>
            </a:r>
            <a:r>
              <a:rPr lang="en-US" sz="4800" b="1" dirty="0">
                <a:solidFill>
                  <a:srgbClr val="FF0000"/>
                </a:solidFill>
              </a:rPr>
              <a:t> </a:t>
            </a:r>
            <a:r>
              <a:rPr lang="en-US" sz="4800" b="1" dirty="0" err="1">
                <a:solidFill>
                  <a:srgbClr val="FF0000"/>
                </a:solidFill>
              </a:rPr>
              <a:t>nấm</a:t>
            </a:r>
            <a:r>
              <a:rPr lang="en-US" sz="4800" b="1" dirty="0">
                <a:solidFill>
                  <a:srgbClr val="FF0000"/>
                </a:solidFill>
              </a:rPr>
              <a:t> </a:t>
            </a:r>
            <a:r>
              <a:rPr lang="en-US" sz="4800" b="1" dirty="0" err="1">
                <a:solidFill>
                  <a:srgbClr val="FF0000"/>
                </a:solidFill>
              </a:rPr>
              <a:t>mốc</a:t>
            </a:r>
            <a:r>
              <a:rPr lang="en-US" sz="4800" b="1" dirty="0">
                <a:solidFill>
                  <a:srgbClr val="FF0000"/>
                </a:solidFill>
              </a:rPr>
              <a:t> </a:t>
            </a:r>
            <a:r>
              <a:rPr lang="en-US" sz="4800" b="1" dirty="0" err="1">
                <a:solidFill>
                  <a:srgbClr val="FF0000"/>
                </a:solidFill>
              </a:rPr>
              <a:t>gây</a:t>
            </a:r>
            <a:r>
              <a:rPr lang="en-US" sz="4800" b="1" dirty="0">
                <a:solidFill>
                  <a:srgbClr val="FF0000"/>
                </a:solidFill>
              </a:rPr>
              <a:t> </a:t>
            </a:r>
            <a:r>
              <a:rPr lang="en-US" sz="4800" b="1" dirty="0" err="1">
                <a:solidFill>
                  <a:srgbClr val="FF0000"/>
                </a:solidFill>
              </a:rPr>
              <a:t>hỏng</a:t>
            </a:r>
            <a:r>
              <a:rPr lang="en-US" sz="4800" b="1" dirty="0">
                <a:solidFill>
                  <a:srgbClr val="FF0000"/>
                </a:solidFill>
              </a:rPr>
              <a:t> </a:t>
            </a:r>
            <a:r>
              <a:rPr lang="en-US" sz="4800" b="1" dirty="0" err="1">
                <a:solidFill>
                  <a:srgbClr val="FF0000"/>
                </a:solidFill>
              </a:rPr>
              <a:t>thực</a:t>
            </a:r>
            <a:r>
              <a:rPr lang="en-US" sz="4800" b="1" dirty="0">
                <a:solidFill>
                  <a:srgbClr val="FF0000"/>
                </a:solidFill>
              </a:rPr>
              <a:t> </a:t>
            </a:r>
            <a:r>
              <a:rPr lang="en-US" sz="4800" b="1" dirty="0" err="1">
                <a:solidFill>
                  <a:srgbClr val="FF0000"/>
                </a:solidFill>
              </a:rPr>
              <a:t>phẩm</a:t>
            </a:r>
            <a:endParaRPr lang="en-US" sz="4800" b="1" dirty="0">
              <a:solidFill>
                <a:srgbClr val="FF0000"/>
              </a:solidFill>
              <a:latin typeface="Calibri"/>
            </a:endParaRPr>
          </a:p>
        </p:txBody>
      </p:sp>
    </p:spTree>
    <p:extLst>
      <p:ext uri="{BB962C8B-B14F-4D97-AF65-F5344CB8AC3E}">
        <p14:creationId xmlns:p14="http://schemas.microsoft.com/office/powerpoint/2010/main" val="1637038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76637"/>
            <a:ext cx="11277036" cy="678091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3E0CF24A-607F-E4B9-BBF7-225C1A5FCEDF}"/>
              </a:ext>
            </a:extLst>
          </p:cNvPr>
          <p:cNvSpPr/>
          <p:nvPr/>
        </p:nvSpPr>
        <p:spPr>
          <a:xfrm>
            <a:off x="686465" y="228600"/>
            <a:ext cx="11315035" cy="1028700"/>
          </a:xfrm>
          <a:prstGeom prst="rect">
            <a:avLst/>
          </a:prstGeom>
          <a:solidFill>
            <a:srgbClr val="FC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3300" b="1" dirty="0">
                <a:solidFill>
                  <a:srgbClr val="002060"/>
                </a:solidFill>
                <a:latin typeface="Cambria" panose="02040503050406030204" pitchFamily="18" charset="0"/>
                <a:ea typeface="Cambria" panose="02040503050406030204" pitchFamily="18" charset="0"/>
              </a:rPr>
              <a:t>Trong những thực phẩm dưới đây, thực phẩm nào bị nhiễm nấm mốc? Vì sao em biết?</a:t>
            </a:r>
            <a:endParaRPr lang="en-US" sz="3300" b="1" dirty="0">
              <a:solidFill>
                <a:srgbClr val="00206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75FD20B-4A80-C75F-3C88-2A83A208C308}"/>
              </a:ext>
            </a:extLst>
          </p:cNvPr>
          <p:cNvPicPr>
            <a:picLocks noChangeAspect="1"/>
          </p:cNvPicPr>
          <p:nvPr/>
        </p:nvPicPr>
        <p:blipFill>
          <a:blip r:embed="rId3"/>
          <a:stretch>
            <a:fillRect/>
          </a:stretch>
        </p:blipFill>
        <p:spPr>
          <a:xfrm>
            <a:off x="1195387" y="1804987"/>
            <a:ext cx="9648825" cy="4124325"/>
          </a:xfrm>
          <a:prstGeom prst="rect">
            <a:avLst/>
          </a:prstGeom>
        </p:spPr>
      </p:pic>
    </p:spTree>
    <p:extLst>
      <p:ext uri="{BB962C8B-B14F-4D97-AF65-F5344CB8AC3E}">
        <p14:creationId xmlns:p14="http://schemas.microsoft.com/office/powerpoint/2010/main" val="4217788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76637"/>
            <a:ext cx="11277036" cy="678091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E0CF24A-607F-E4B9-BBF7-225C1A5FCEDF}"/>
              </a:ext>
            </a:extLst>
          </p:cNvPr>
          <p:cNvSpPr/>
          <p:nvPr/>
        </p:nvSpPr>
        <p:spPr>
          <a:xfrm>
            <a:off x="2515266" y="142875"/>
            <a:ext cx="7228810" cy="8286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phẩm</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bị</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nhiễm</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nấm</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độc</a:t>
            </a:r>
            <a:endParaRPr kumimoji="0" lang="en-US"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B88F9653-C75F-788B-6BF2-979E8A9D3060}"/>
              </a:ext>
            </a:extLst>
          </p:cNvPr>
          <p:cNvPicPr>
            <a:picLocks noChangeAspect="1"/>
          </p:cNvPicPr>
          <p:nvPr/>
        </p:nvPicPr>
        <p:blipFill>
          <a:blip r:embed="rId3"/>
          <a:stretch>
            <a:fillRect/>
          </a:stretch>
        </p:blipFill>
        <p:spPr>
          <a:xfrm>
            <a:off x="814387" y="1319212"/>
            <a:ext cx="2805113" cy="2425137"/>
          </a:xfrm>
          <a:prstGeom prst="rect">
            <a:avLst/>
          </a:prstGeom>
        </p:spPr>
      </p:pic>
      <p:pic>
        <p:nvPicPr>
          <p:cNvPr id="6" name="Picture 5">
            <a:extLst>
              <a:ext uri="{FF2B5EF4-FFF2-40B4-BE49-F238E27FC236}">
                <a16:creationId xmlns:a16="http://schemas.microsoft.com/office/drawing/2014/main" id="{AECF4B0E-C5A0-71FB-DF51-24E80934D24D}"/>
              </a:ext>
            </a:extLst>
          </p:cNvPr>
          <p:cNvPicPr>
            <a:picLocks noChangeAspect="1"/>
          </p:cNvPicPr>
          <p:nvPr/>
        </p:nvPicPr>
        <p:blipFill>
          <a:blip r:embed="rId4"/>
          <a:stretch>
            <a:fillRect/>
          </a:stretch>
        </p:blipFill>
        <p:spPr>
          <a:xfrm>
            <a:off x="3762374" y="1376900"/>
            <a:ext cx="2664855" cy="2385475"/>
          </a:xfrm>
          <a:prstGeom prst="rect">
            <a:avLst/>
          </a:prstGeom>
        </p:spPr>
      </p:pic>
      <p:pic>
        <p:nvPicPr>
          <p:cNvPr id="8" name="Picture 7">
            <a:extLst>
              <a:ext uri="{FF2B5EF4-FFF2-40B4-BE49-F238E27FC236}">
                <a16:creationId xmlns:a16="http://schemas.microsoft.com/office/drawing/2014/main" id="{D1E101EF-5208-086B-EA5B-4FDE88DD42AA}"/>
              </a:ext>
            </a:extLst>
          </p:cNvPr>
          <p:cNvPicPr>
            <a:picLocks noChangeAspect="1"/>
          </p:cNvPicPr>
          <p:nvPr/>
        </p:nvPicPr>
        <p:blipFill>
          <a:blip r:embed="rId5"/>
          <a:stretch>
            <a:fillRect/>
          </a:stretch>
        </p:blipFill>
        <p:spPr>
          <a:xfrm>
            <a:off x="709612" y="4029075"/>
            <a:ext cx="2986469" cy="2324100"/>
          </a:xfrm>
          <a:prstGeom prst="rect">
            <a:avLst/>
          </a:prstGeom>
        </p:spPr>
      </p:pic>
      <p:pic>
        <p:nvPicPr>
          <p:cNvPr id="12" name="Picture 11">
            <a:extLst>
              <a:ext uri="{FF2B5EF4-FFF2-40B4-BE49-F238E27FC236}">
                <a16:creationId xmlns:a16="http://schemas.microsoft.com/office/drawing/2014/main" id="{88766B1A-3FBE-395B-071E-8FE5072CD2A1}"/>
              </a:ext>
            </a:extLst>
          </p:cNvPr>
          <p:cNvPicPr>
            <a:picLocks noChangeAspect="1"/>
          </p:cNvPicPr>
          <p:nvPr/>
        </p:nvPicPr>
        <p:blipFill>
          <a:blip r:embed="rId6"/>
          <a:stretch>
            <a:fillRect/>
          </a:stretch>
        </p:blipFill>
        <p:spPr>
          <a:xfrm>
            <a:off x="3805237" y="4081462"/>
            <a:ext cx="2747963" cy="2271713"/>
          </a:xfrm>
          <a:prstGeom prst="rect">
            <a:avLst/>
          </a:prstGeom>
        </p:spPr>
      </p:pic>
      <p:sp>
        <p:nvSpPr>
          <p:cNvPr id="13" name="Rectangle 12">
            <a:extLst>
              <a:ext uri="{FF2B5EF4-FFF2-40B4-BE49-F238E27FC236}">
                <a16:creationId xmlns:a16="http://schemas.microsoft.com/office/drawing/2014/main" id="{7DD23371-65DB-E49F-C27A-9160B86AE94C}"/>
              </a:ext>
            </a:extLst>
          </p:cNvPr>
          <p:cNvSpPr/>
          <p:nvPr/>
        </p:nvSpPr>
        <p:spPr>
          <a:xfrm>
            <a:off x="6962775" y="2916328"/>
            <a:ext cx="4552950" cy="1938992"/>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V</a:t>
            </a:r>
            <a:r>
              <a:rPr lang="vi-VN"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ì thực phẩm đó đã bị biến dạng, đổi màu. </a:t>
            </a:r>
            <a:endPar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91226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81750" y="914718"/>
            <a:ext cx="10666611" cy="1599991"/>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986832" y="4328823"/>
              <a:ext cx="8774691" cy="599881"/>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20000"/>
                </a:lnSpc>
                <a:spcBef>
                  <a:spcPts val="0"/>
                </a:spcBef>
                <a:defRPr/>
              </a:pPr>
              <a:r>
                <a:rPr lang="vi-VN" sz="3200" b="1" dirty="0">
                  <a:solidFill>
                    <a:srgbClr val="FF0000"/>
                  </a:solidFill>
                  <a:latin typeface="Cambria" panose="02040503050406030204" pitchFamily="18" charset="0"/>
                  <a:ea typeface="Cambria" panose="02040503050406030204" pitchFamily="18" charset="0"/>
                </a:rPr>
                <a:t>Điều gì sẽ xảy ra nếu chúng ta nếu chúng ta ăn phải những thực phẩm bị nhiễm nấm mốc?</a:t>
              </a: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2181394"/>
            <a:ext cx="4527512" cy="452751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1057940" y="1067098"/>
            <a:ext cx="1142851" cy="106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565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309">
              <a:defRPr/>
            </a:pPr>
            <a:r>
              <a:rPr lang="en-US">
                <a:solidFill>
                  <a:prstClr val="white"/>
                </a:solidFill>
                <a:latin typeface="Calibri"/>
              </a:rPr>
              <a:t>Nếu gặp nấm lạ thì không nên lại gần, sờ bàn tay, càng không nên ăn thử để tránh bị dị ứng hoặc ngộ độc.</a:t>
            </a:r>
          </a:p>
        </p:txBody>
      </p:sp>
      <p:pic>
        <p:nvPicPr>
          <p:cNvPr id="3" name="Picture 2">
            <a:extLst>
              <a:ext uri="{FF2B5EF4-FFF2-40B4-BE49-F238E27FC236}">
                <a16:creationId xmlns:a16="http://schemas.microsoft.com/office/drawing/2014/main" id="{91D63DC7-4EDF-EBD2-2D0F-DC38EC65A768}"/>
              </a:ext>
            </a:extLst>
          </p:cNvPr>
          <p:cNvPicPr>
            <a:picLocks noChangeAspect="1"/>
          </p:cNvPicPr>
          <p:nvPr/>
        </p:nvPicPr>
        <p:blipFill>
          <a:blip r:embed="rId3"/>
          <a:stretch>
            <a:fillRect/>
          </a:stretch>
        </p:blipFill>
        <p:spPr>
          <a:xfrm>
            <a:off x="666749" y="1737354"/>
            <a:ext cx="11039475" cy="3543706"/>
          </a:xfrm>
          <a:prstGeom prst="rect">
            <a:avLst/>
          </a:prstGeom>
        </p:spPr>
      </p:pic>
    </p:spTree>
    <p:extLst>
      <p:ext uri="{BB962C8B-B14F-4D97-AF65-F5344CB8AC3E}">
        <p14:creationId xmlns:p14="http://schemas.microsoft.com/office/powerpoint/2010/main" val="312989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38</TotalTime>
  <Words>464</Words>
  <PresentationFormat>Widescreen</PresentationFormat>
  <Paragraphs>31</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#9Slide05 SVNClementine</vt:lpstr>
      <vt:lpstr>Arial</vt:lpstr>
      <vt:lpstr>Calibri</vt:lpstr>
      <vt:lpstr>Calibri Light</vt:lpstr>
      <vt:lpstr>Cambria</vt:lpstr>
      <vt:lpstr>Georgia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2023-12-29T09:28:49Z</dcterms:created>
  <dcterms:modified xsi:type="dcterms:W3CDTF">2024-01-11T14:26:44Z</dcterms:modified>
</cp:coreProperties>
</file>