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7"/>
  </p:notesMasterIdLst>
  <p:sldIdLst>
    <p:sldId id="256" r:id="rId2"/>
    <p:sldId id="257" r:id="rId3"/>
    <p:sldId id="259" r:id="rId4"/>
    <p:sldId id="260" r:id="rId5"/>
    <p:sldId id="262" r:id="rId6"/>
    <p:sldId id="278" r:id="rId7"/>
    <p:sldId id="287" r:id="rId8"/>
    <p:sldId id="263" r:id="rId9"/>
    <p:sldId id="272" r:id="rId10"/>
    <p:sldId id="264" r:id="rId11"/>
    <p:sldId id="273" r:id="rId12"/>
    <p:sldId id="265" r:id="rId13"/>
    <p:sldId id="288" r:id="rId14"/>
    <p:sldId id="268" r:id="rId15"/>
    <p:sldId id="269" r:id="rId16"/>
  </p:sldIdLst>
  <p:sldSz cx="18288000" cy="10287000"/>
  <p:notesSz cx="6858000" cy="9144000"/>
  <p:embeddedFontLst>
    <p:embeddedFont>
      <p:font typeface="Dancing Script" panose="020B0604020202020204" charset="0"/>
      <p:regular r:id="rId18"/>
    </p:embeddedFont>
    <p:embeddedFont>
      <p:font typeface="Calibri" panose="020F0502020204030204" pitchFamily="34" charset="0"/>
      <p:regular r:id="rId19"/>
      <p:bold r:id="rId20"/>
      <p:italic r:id="rId21"/>
      <p:boldItalic r:id="rId2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9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BC" initials="T" lastIdx="3"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5" d="100"/>
          <a:sy n="45" d="100"/>
        </p:scale>
        <p:origin x="798" y="-234"/>
      </p:cViewPr>
      <p:guideLst>
        <p:guide orient="horz" pos="2160"/>
        <p:guide pos="2896"/>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FD42F7-718C-4B98-AAEC-167E6DDD60A7}" type="datetimeFigureOut">
              <a:rPr lang="en-US" smtClean="0"/>
              <a:t>27/8/2022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B2AA4F-B828-4D7C-AFD3-893933DAFCB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t>27/8/2022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t>27/8/2022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t>27/8/2022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t>27/8/2022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t>27/8/2022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t>27/8/2022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t>27/8/2022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t>27/8/2022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t>27/8/2022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27/8/2022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t>27/8/2022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t>27/8/2022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6.svg"/><Relationship Id="rId3" Type="http://schemas.openxmlformats.org/officeDocument/2006/relationships/image" Target="../media/image1.svg"/><Relationship Id="rId7" Type="http://schemas.openxmlformats.org/officeDocument/2006/relationships/image" Target="../media/image3.svg"/><Relationship Id="rId12"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5.svg"/><Relationship Id="rId5" Type="http://schemas.openxmlformats.org/officeDocument/2006/relationships/image" Target="../media/image2.svg"/><Relationship Id="rId10" Type="http://schemas.openxmlformats.org/officeDocument/2006/relationships/image" Target="../media/image5.png"/><Relationship Id="rId4" Type="http://schemas.openxmlformats.org/officeDocument/2006/relationships/image" Target="../media/image2.png"/><Relationship Id="rId9" Type="http://schemas.openxmlformats.org/officeDocument/2006/relationships/image" Target="../media/image4.svg"/></Relationships>
</file>

<file path=ppt/slides/_rels/slide10.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30.png"/><Relationship Id="rId1" Type="http://schemas.openxmlformats.org/officeDocument/2006/relationships/slideLayout" Target="../slideLayouts/slideLayout7.xml"/><Relationship Id="rId5" Type="http://schemas.openxmlformats.org/officeDocument/2006/relationships/image" Target="../media/image28.svg"/><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30.png"/><Relationship Id="rId1" Type="http://schemas.openxmlformats.org/officeDocument/2006/relationships/slideLayout" Target="../slideLayouts/slideLayout7.xml"/><Relationship Id="rId5" Type="http://schemas.openxmlformats.org/officeDocument/2006/relationships/image" Target="../media/image28.svg"/><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svg"/><Relationship Id="rId7" Type="http://schemas.openxmlformats.org/officeDocument/2006/relationships/image" Target="../media/image7.svg"/><Relationship Id="rId2" Type="http://schemas.openxmlformats.org/officeDocument/2006/relationships/image" Target="../media/image32.png"/><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32.svg"/><Relationship Id="rId5" Type="http://schemas.openxmlformats.org/officeDocument/2006/relationships/image" Target="../media/image30.svg"/><Relationship Id="rId10" Type="http://schemas.openxmlformats.org/officeDocument/2006/relationships/image" Target="../media/image35.png"/><Relationship Id="rId4" Type="http://schemas.openxmlformats.org/officeDocument/2006/relationships/image" Target="../media/image33.png"/><Relationship Id="rId9" Type="http://schemas.openxmlformats.org/officeDocument/2006/relationships/image" Target="../media/image31.svg"/></Relationships>
</file>

<file path=ppt/slides/_rels/slide13.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3.sv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2.svg"/><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2.svg"/><Relationship Id="rId3" Type="http://schemas.openxmlformats.org/officeDocument/2006/relationships/image" Target="../media/image14.svg"/><Relationship Id="rId7" Type="http://schemas.openxmlformats.org/officeDocument/2006/relationships/image" Target="../media/image28.svg"/><Relationship Id="rId12"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31.png"/><Relationship Id="rId11" Type="http://schemas.openxmlformats.org/officeDocument/2006/relationships/image" Target="../media/image34.svg"/><Relationship Id="rId5" Type="http://schemas.openxmlformats.org/officeDocument/2006/relationships/image" Target="../media/image15.svg"/><Relationship Id="rId10" Type="http://schemas.openxmlformats.org/officeDocument/2006/relationships/image" Target="../media/image37.png"/><Relationship Id="rId4" Type="http://schemas.openxmlformats.org/officeDocument/2006/relationships/image" Target="../media/image15.png"/><Relationship Id="rId9" Type="http://schemas.openxmlformats.org/officeDocument/2006/relationships/image" Target="../media/image33.svg"/></Relationships>
</file>

<file path=ppt/slides/_rels/slide15.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2.svg"/><Relationship Id="rId3" Type="http://schemas.openxmlformats.org/officeDocument/2006/relationships/image" Target="../media/image7.svg"/><Relationship Id="rId7" Type="http://schemas.openxmlformats.org/officeDocument/2006/relationships/image" Target="../media/image9.svg"/><Relationship Id="rId12"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11.svg"/><Relationship Id="rId5" Type="http://schemas.openxmlformats.org/officeDocument/2006/relationships/image" Target="../media/image8.svg"/><Relationship Id="rId15" Type="http://schemas.openxmlformats.org/officeDocument/2006/relationships/image" Target="../media/image13.svg"/><Relationship Id="rId10" Type="http://schemas.openxmlformats.org/officeDocument/2006/relationships/image" Target="../media/image11.png"/><Relationship Id="rId4" Type="http://schemas.openxmlformats.org/officeDocument/2006/relationships/image" Target="../media/image8.png"/><Relationship Id="rId9" Type="http://schemas.openxmlformats.org/officeDocument/2006/relationships/image" Target="../media/image10.svg"/><Relationship Id="rId14" Type="http://schemas.openxmlformats.org/officeDocument/2006/relationships/image" Target="../media/image13.png"/></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2.svg"/><Relationship Id="rId3" Type="http://schemas.openxmlformats.org/officeDocument/2006/relationships/image" Target="../media/image7.svg"/><Relationship Id="rId7" Type="http://schemas.openxmlformats.org/officeDocument/2006/relationships/image" Target="../media/image9.svg"/><Relationship Id="rId12"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11.svg"/><Relationship Id="rId5" Type="http://schemas.openxmlformats.org/officeDocument/2006/relationships/image" Target="../media/image8.svg"/><Relationship Id="rId15" Type="http://schemas.openxmlformats.org/officeDocument/2006/relationships/image" Target="../media/image13.svg"/><Relationship Id="rId10" Type="http://schemas.openxmlformats.org/officeDocument/2006/relationships/image" Target="../media/image11.png"/><Relationship Id="rId4" Type="http://schemas.openxmlformats.org/officeDocument/2006/relationships/image" Target="../media/image8.png"/><Relationship Id="rId9" Type="http://schemas.openxmlformats.org/officeDocument/2006/relationships/image" Target="../media/image10.svg"/><Relationship Id="rId14" Type="http://schemas.openxmlformats.org/officeDocument/2006/relationships/image" Target="../media/image13.png"/></Relationships>
</file>

<file path=ppt/slides/_rels/slide3.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4.svg"/><Relationship Id="rId7" Type="http://schemas.openxmlformats.org/officeDocument/2006/relationships/image" Target="../media/image16.sv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5.png"/><Relationship Id="rId9" Type="http://schemas.openxmlformats.org/officeDocument/2006/relationships/image" Target="../media/image18.jpeg"/></Relationships>
</file>

<file path=ppt/slides/_rels/slide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4.svg"/><Relationship Id="rId7" Type="http://schemas.openxmlformats.org/officeDocument/2006/relationships/image" Target="../media/image18.sv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7.svg"/><Relationship Id="rId4" Type="http://schemas.openxmlformats.org/officeDocument/2006/relationships/image" Target="../media/image19.png"/><Relationship Id="rId9" Type="http://schemas.openxmlformats.org/officeDocument/2006/relationships/image" Target="../media/image5.svg"/></Relationships>
</file>

<file path=ppt/slides/_rels/slide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4.svg"/><Relationship Id="rId7" Type="http://schemas.openxmlformats.org/officeDocument/2006/relationships/image" Target="../media/image5.sv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19.svg"/><Relationship Id="rId4" Type="http://schemas.openxmlformats.org/officeDocument/2006/relationships/image" Target="../media/image21.png"/><Relationship Id="rId9" Type="http://schemas.openxmlformats.org/officeDocument/2006/relationships/image" Target="../media/image20.svg"/></Relationships>
</file>

<file path=ppt/slides/_rels/slide6.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3.sv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2.svg"/><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3" Type="http://schemas.openxmlformats.org/officeDocument/2006/relationships/image" Target="../media/image21.svg"/><Relationship Id="rId7" Type="http://schemas.openxmlformats.org/officeDocument/2006/relationships/image" Target="../media/image23.sv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2.svg"/><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slideLayout" Target="../slideLayouts/slideLayout7.xml"/><Relationship Id="rId7" Type="http://schemas.openxmlformats.org/officeDocument/2006/relationships/image" Target="../media/image25.sv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7.png"/><Relationship Id="rId5" Type="http://schemas.openxmlformats.org/officeDocument/2006/relationships/image" Target="../media/image24.svg"/><Relationship Id="rId10" Type="http://schemas.openxmlformats.org/officeDocument/2006/relationships/image" Target="../media/image29.png"/><Relationship Id="rId4" Type="http://schemas.openxmlformats.org/officeDocument/2006/relationships/image" Target="../media/image26.png"/><Relationship Id="rId9" Type="http://schemas.openxmlformats.org/officeDocument/2006/relationships/image" Target="../media/image26.svg"/></Relationships>
</file>

<file path=ppt/slides/_rels/slide9.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2.svg"/><Relationship Id="rId3" Type="http://schemas.openxmlformats.org/officeDocument/2006/relationships/image" Target="../media/image7.svg"/><Relationship Id="rId7" Type="http://schemas.openxmlformats.org/officeDocument/2006/relationships/image" Target="../media/image9.svg"/><Relationship Id="rId12"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11.svg"/><Relationship Id="rId5" Type="http://schemas.openxmlformats.org/officeDocument/2006/relationships/image" Target="../media/image8.svg"/><Relationship Id="rId15" Type="http://schemas.openxmlformats.org/officeDocument/2006/relationships/image" Target="../media/image13.svg"/><Relationship Id="rId10" Type="http://schemas.openxmlformats.org/officeDocument/2006/relationships/image" Target="../media/image11.png"/><Relationship Id="rId4" Type="http://schemas.openxmlformats.org/officeDocument/2006/relationships/image" Target="../media/image8.png"/><Relationship Id="rId9" Type="http://schemas.openxmlformats.org/officeDocument/2006/relationships/image" Target="../media/image10.svg"/><Relationship Id="rId1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DDACD"/>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20783"/>
          <a:stretch>
            <a:fillRect/>
          </a:stretch>
        </p:blipFill>
        <p:spPr>
          <a:xfrm rot="5400000">
            <a:off x="5727412" y="-135490"/>
            <a:ext cx="6642675" cy="11199331"/>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3412007">
            <a:off x="-937674" y="6974551"/>
            <a:ext cx="2506139" cy="6072144"/>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8352294" y="588942"/>
            <a:ext cx="1583412" cy="2262017"/>
          </a:xfrm>
          <a:prstGeom prst="rect">
            <a:avLst/>
          </a:prstGeom>
        </p:spPr>
      </p:pic>
      <p:sp>
        <p:nvSpPr>
          <p:cNvPr id="6" name="TextBox 6"/>
          <p:cNvSpPr txBox="1"/>
          <p:nvPr/>
        </p:nvSpPr>
        <p:spPr>
          <a:xfrm>
            <a:off x="3695065" y="2988945"/>
            <a:ext cx="10712450" cy="4389755"/>
          </a:xfrm>
          <a:prstGeom prst="rect">
            <a:avLst/>
          </a:prstGeom>
        </p:spPr>
        <p:txBody>
          <a:bodyPr wrap="square" lIns="0" tIns="0" rIns="0" bIns="0" rtlCol="0" anchor="t">
            <a:spAutoFit/>
          </a:bodyPr>
          <a:lstStyle/>
          <a:p>
            <a:pPr algn="ctr">
              <a:lnSpc>
                <a:spcPts val="11410"/>
              </a:lnSpc>
            </a:pPr>
            <a:r>
              <a:rPr lang="en-US" sz="9200">
                <a:solidFill>
                  <a:srgbClr val="2C2C2E"/>
                </a:solidFill>
                <a:latin typeface="Dancing Script" panose="03080600040507000D00"/>
              </a:rPr>
              <a:t>Bài 8: </a:t>
            </a:r>
          </a:p>
          <a:p>
            <a:pPr algn="ctr">
              <a:lnSpc>
                <a:spcPts val="11410"/>
              </a:lnSpc>
            </a:pPr>
            <a:r>
              <a:rPr lang="en-US" sz="9200">
                <a:solidFill>
                  <a:srgbClr val="2C2C2E"/>
                </a:solidFill>
                <a:latin typeface="Dancing Script" panose="03080600040507000D00"/>
              </a:rPr>
              <a:t>Thế giới đa dạng của thông tin</a:t>
            </a:r>
          </a:p>
        </p:txBody>
      </p:sp>
      <p:pic>
        <p:nvPicPr>
          <p:cNvPr id="9" name="Picture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7365178">
            <a:off x="16868972" y="6490419"/>
            <a:ext cx="2838056" cy="6876348"/>
          </a:xfrm>
          <a:prstGeom prst="rect">
            <a:avLst/>
          </a:prstGeom>
        </p:spPr>
      </p:pic>
      <p:pic>
        <p:nvPicPr>
          <p:cNvPr id="10" name="Picture 10"/>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7478474">
            <a:off x="16974755" y="-1828935"/>
            <a:ext cx="1329320" cy="4778603"/>
          </a:xfrm>
          <a:prstGeom prst="rect">
            <a:avLst/>
          </a:prstGeom>
        </p:spPr>
      </p:pic>
      <p:pic>
        <p:nvPicPr>
          <p:cNvPr id="11" name="Picture 11"/>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flipH="1">
            <a:off x="15895837" y="3784935"/>
            <a:ext cx="3601458" cy="3126266"/>
          </a:xfrm>
          <a:prstGeom prst="rect">
            <a:avLst/>
          </a:prstGeom>
        </p:spPr>
      </p:pic>
      <p:pic>
        <p:nvPicPr>
          <p:cNvPr id="12" name="Picture 12"/>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485334" y="3784935"/>
            <a:ext cx="3601458" cy="3126266"/>
          </a:xfrm>
          <a:prstGeom prst="rect">
            <a:avLst/>
          </a:prstGeom>
        </p:spPr>
      </p:pic>
      <p:pic>
        <p:nvPicPr>
          <p:cNvPr id="13" name="Picture 13"/>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rot="7638463">
            <a:off x="-484764" y="-3529373"/>
            <a:ext cx="969528" cy="6583212"/>
          </a:xfrm>
          <a:prstGeom prst="rect">
            <a:avLst/>
          </a:prstGeom>
        </p:spPr>
      </p:pic>
      <p:sp>
        <p:nvSpPr>
          <p:cNvPr id="5" name="Text Box 4"/>
          <p:cNvSpPr txBox="1"/>
          <p:nvPr/>
        </p:nvSpPr>
        <p:spPr>
          <a:xfrm>
            <a:off x="7239000" y="8953500"/>
            <a:ext cx="8484235" cy="584775"/>
          </a:xfrm>
          <a:prstGeom prst="rect">
            <a:avLst/>
          </a:prstGeom>
          <a:noFill/>
        </p:spPr>
        <p:txBody>
          <a:bodyPr wrap="square" rtlCol="0">
            <a:spAutoFit/>
          </a:bodyPr>
          <a:lstStyle/>
          <a:p>
            <a:endParaRPr lang="en-US" sz="3200" i="1">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EF9DD"/>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59086" t="9333" b="31146"/>
          <a:stretch>
            <a:fillRect/>
          </a:stretch>
        </p:blipFill>
        <p:spPr>
          <a:xfrm rot="5400000">
            <a:off x="2659757" y="-768964"/>
            <a:ext cx="4159081" cy="8080845"/>
          </a:xfrm>
          <a:prstGeom prst="rect">
            <a:avLst/>
          </a:prstGeom>
        </p:spPr>
      </p:pic>
      <p:grpSp>
        <p:nvGrpSpPr>
          <p:cNvPr id="3" name="Group 3"/>
          <p:cNvGrpSpPr/>
          <p:nvPr/>
        </p:nvGrpSpPr>
        <p:grpSpPr>
          <a:xfrm>
            <a:off x="1510665" y="1858010"/>
            <a:ext cx="6730365" cy="2251864"/>
            <a:chOff x="0" y="-133350"/>
            <a:chExt cx="8239905" cy="2220427"/>
          </a:xfrm>
        </p:grpSpPr>
        <p:sp>
          <p:nvSpPr>
            <p:cNvPr id="4" name="TextBox 4"/>
            <p:cNvSpPr txBox="1"/>
            <p:nvPr/>
          </p:nvSpPr>
          <p:spPr>
            <a:xfrm>
              <a:off x="56788" y="-133350"/>
              <a:ext cx="8126329" cy="1132678"/>
            </a:xfrm>
            <a:prstGeom prst="rect">
              <a:avLst/>
            </a:prstGeom>
          </p:spPr>
          <p:txBody>
            <a:bodyPr lIns="0" tIns="0" rIns="0" bIns="0" rtlCol="0" anchor="t">
              <a:spAutoFit/>
            </a:bodyPr>
            <a:lstStyle/>
            <a:p>
              <a:pPr algn="ctr">
                <a:lnSpc>
                  <a:spcPts val="8960"/>
                </a:lnSpc>
                <a:spcBef>
                  <a:spcPct val="0"/>
                </a:spcBef>
              </a:pPr>
              <a:r>
                <a:rPr lang="en-US" sz="6400">
                  <a:solidFill>
                    <a:srgbClr val="2C2C2E"/>
                  </a:solidFill>
                  <a:latin typeface="Dancing Script" panose="03080600040507000D00"/>
                </a:rPr>
                <a:t>Tác giả</a:t>
              </a:r>
            </a:p>
          </p:txBody>
        </p:sp>
        <p:sp>
          <p:nvSpPr>
            <p:cNvPr id="5" name="TextBox 5"/>
            <p:cNvSpPr txBox="1"/>
            <p:nvPr/>
          </p:nvSpPr>
          <p:spPr>
            <a:xfrm>
              <a:off x="0" y="1715779"/>
              <a:ext cx="8239905" cy="371298"/>
            </a:xfrm>
            <a:prstGeom prst="rect">
              <a:avLst/>
            </a:prstGeom>
          </p:spPr>
          <p:txBody>
            <a:bodyPr lIns="0" tIns="0" rIns="0" bIns="0" rtlCol="0" anchor="t">
              <a:spAutoFit/>
            </a:bodyPr>
            <a:lstStyle/>
            <a:p>
              <a:pPr algn="ctr">
                <a:lnSpc>
                  <a:spcPts val="2940"/>
                </a:lnSpc>
                <a:spcBef>
                  <a:spcPct val="0"/>
                </a:spcBef>
              </a:pPr>
              <a:r>
                <a:rPr lang="en-US" sz="6000">
                  <a:solidFill>
                    <a:srgbClr val="2C2C2E"/>
                  </a:solidFill>
                  <a:latin typeface="Times New Roman" panose="02020603050405020304" charset="0"/>
                  <a:cs typeface="Times New Roman" panose="02020603050405020304" charset="0"/>
                </a:rPr>
                <a:t>Trịnh Xuân Thuận</a:t>
              </a:r>
            </a:p>
          </p:txBody>
        </p:sp>
      </p:grpSp>
      <p:sp>
        <p:nvSpPr>
          <p:cNvPr id="7" name="TextBox 7"/>
          <p:cNvSpPr txBox="1"/>
          <p:nvPr/>
        </p:nvSpPr>
        <p:spPr>
          <a:xfrm>
            <a:off x="837565" y="5585460"/>
            <a:ext cx="8728710" cy="807720"/>
          </a:xfrm>
          <a:prstGeom prst="rect">
            <a:avLst/>
          </a:prstGeom>
        </p:spPr>
        <p:txBody>
          <a:bodyPr wrap="square" lIns="0" tIns="0" rIns="0" bIns="0" rtlCol="0" anchor="t">
            <a:spAutoFit/>
          </a:bodyPr>
          <a:lstStyle/>
          <a:p>
            <a:pPr indent="0">
              <a:lnSpc>
                <a:spcPts val="3150"/>
              </a:lnSpc>
              <a:spcBef>
                <a:spcPct val="0"/>
              </a:spcBef>
            </a:pPr>
            <a:endParaRPr lang="en-US" sz="4400">
              <a:solidFill>
                <a:srgbClr val="2C2C2E"/>
              </a:solidFill>
              <a:latin typeface="Muli Bold Bold"/>
            </a:endParaRPr>
          </a:p>
          <a:p>
            <a:pPr indent="0">
              <a:lnSpc>
                <a:spcPts val="3150"/>
              </a:lnSpc>
              <a:spcBef>
                <a:spcPct val="0"/>
              </a:spcBef>
            </a:pPr>
            <a:endParaRPr lang="en-US" sz="4400">
              <a:solidFill>
                <a:srgbClr val="2C2C2E"/>
              </a:solidFill>
              <a:latin typeface="Times New Roman" panose="02020603050405020304" charset="0"/>
              <a:cs typeface="Times New Roman" panose="02020603050405020304" charset="0"/>
            </a:endParaRPr>
          </a:p>
        </p:txBody>
      </p:sp>
      <p:pic>
        <p:nvPicPr>
          <p:cNvPr id="25" name="Picture 2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5400000">
            <a:off x="-1136614" y="1852684"/>
            <a:ext cx="1831436" cy="2616337"/>
          </a:xfrm>
          <a:prstGeom prst="rect">
            <a:avLst/>
          </a:prstGeom>
        </p:spPr>
      </p:pic>
      <p:sp>
        <p:nvSpPr>
          <p:cNvPr id="30" name="Text Box 29"/>
          <p:cNvSpPr txBox="1"/>
          <p:nvPr/>
        </p:nvSpPr>
        <p:spPr>
          <a:xfrm>
            <a:off x="9006840" y="341630"/>
            <a:ext cx="8868410" cy="8955405"/>
          </a:xfrm>
          <a:prstGeom prst="rect">
            <a:avLst/>
          </a:prstGeom>
          <a:noFill/>
        </p:spPr>
        <p:txBody>
          <a:bodyPr wrap="square" rtlCol="0">
            <a:spAutoFit/>
          </a:bodyPr>
          <a:lstStyle/>
          <a:p>
            <a:pPr algn="just"/>
            <a:r>
              <a:rPr lang="en-US" sz="4800">
                <a:latin typeface="Times New Roman" panose="02020603050405020304" charset="0"/>
                <a:cs typeface="Times New Roman" panose="02020603050405020304" charset="0"/>
              </a:rPr>
              <a:t>- Trịnh Xuân Thuận sinh năm 1948</a:t>
            </a:r>
          </a:p>
          <a:p>
            <a:pPr algn="just"/>
            <a:r>
              <a:rPr lang="en-US" sz="4800">
                <a:latin typeface="Times New Roman" panose="02020603050405020304" charset="0"/>
                <a:cs typeface="Times New Roman" panose="02020603050405020304" charset="0"/>
              </a:rPr>
              <a:t>- Quê quán: Hà Nội</a:t>
            </a:r>
          </a:p>
          <a:p>
            <a:pPr algn="just"/>
            <a:r>
              <a:rPr lang="en-US" sz="4800">
                <a:latin typeface="Times New Roman" panose="02020603050405020304" charset="0"/>
                <a:cs typeface="Times New Roman" panose="02020603050405020304" charset="0"/>
              </a:rPr>
              <a:t>- Là nhà vật lí, thiên văn học, giáo sư của đại học Vơ-gin-ni-a (Mỹ); ông còn là một nhà văn, nhà triết học, nhà hoạt động môi trường vì hòa bình</a:t>
            </a:r>
          </a:p>
          <a:p>
            <a:pPr algn="just"/>
            <a:r>
              <a:rPr lang="en-US" sz="4800">
                <a:latin typeface="Times New Roman" panose="02020603050405020304" charset="0"/>
                <a:cs typeface="Times New Roman" panose="02020603050405020304" charset="0"/>
              </a:rPr>
              <a:t>- Các tác phẩm tiêu biểu: </a:t>
            </a:r>
            <a:r>
              <a:rPr lang="en-US" sz="4800" i="1">
                <a:latin typeface="Times New Roman" panose="02020603050405020304" charset="0"/>
                <a:cs typeface="Times New Roman" panose="02020603050405020304" charset="0"/>
              </a:rPr>
              <a:t>Số phận của vũ trụ - Bích Beng và sau đó (1992), Hỗn độn và hài hòa (1998), Những con đường của ánh sáng (2007), Vũ trụ và hoa sen (2011)</a:t>
            </a:r>
            <a:r>
              <a:rPr lang="en-US" sz="4800">
                <a:latin typeface="Times New Roman" panose="02020603050405020304" charset="0"/>
                <a:cs typeface="Times New Roman" panose="02020603050405020304" charset="0"/>
              </a:rPr>
              <a:t>…</a:t>
            </a:r>
          </a:p>
        </p:txBody>
      </p:sp>
    </p:spTree>
  </p:cSld>
  <p:clrMapOvr>
    <a:masterClrMapping/>
  </p:clrMapOvr>
  <mc:AlternateContent xmlns:mc="http://schemas.openxmlformats.org/markup-compatibility/2006" xmlns:p14="http://schemas.microsoft.com/office/powerpoint/2010/main">
    <mc:Choice Requires="p14">
      <p:transition>
        <p:wipe/>
      </p:transition>
    </mc:Choice>
    <mc:Fallback xmlns="">
      <p:transition>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box(in)">
                                      <p:cBhvr>
                                        <p:cTn id="12" dur="2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EF9DD"/>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59086" t="9333" b="31146"/>
          <a:stretch>
            <a:fillRect/>
          </a:stretch>
        </p:blipFill>
        <p:spPr>
          <a:xfrm rot="5400000">
            <a:off x="2136140" y="-245110"/>
            <a:ext cx="4159250" cy="7033895"/>
          </a:xfrm>
          <a:prstGeom prst="rect">
            <a:avLst/>
          </a:prstGeom>
        </p:spPr>
      </p:pic>
      <p:grpSp>
        <p:nvGrpSpPr>
          <p:cNvPr id="3" name="Group 3"/>
          <p:cNvGrpSpPr/>
          <p:nvPr/>
        </p:nvGrpSpPr>
        <p:grpSpPr>
          <a:xfrm>
            <a:off x="1119505" y="1739900"/>
            <a:ext cx="6544310" cy="2569210"/>
            <a:chOff x="-466200" y="-95782"/>
            <a:chExt cx="9001336" cy="2122338"/>
          </a:xfrm>
        </p:grpSpPr>
        <p:sp>
          <p:nvSpPr>
            <p:cNvPr id="4" name="TextBox 4"/>
            <p:cNvSpPr txBox="1"/>
            <p:nvPr/>
          </p:nvSpPr>
          <p:spPr>
            <a:xfrm>
              <a:off x="-102620" y="-95782"/>
              <a:ext cx="8285773" cy="948915"/>
            </a:xfrm>
            <a:prstGeom prst="rect">
              <a:avLst/>
            </a:prstGeom>
          </p:spPr>
          <p:txBody>
            <a:bodyPr wrap="square" lIns="0" tIns="0" rIns="0" bIns="0" rtlCol="0" anchor="t">
              <a:spAutoFit/>
            </a:bodyPr>
            <a:lstStyle/>
            <a:p>
              <a:pPr algn="ctr">
                <a:lnSpc>
                  <a:spcPts val="8960"/>
                </a:lnSpc>
                <a:spcBef>
                  <a:spcPct val="0"/>
                </a:spcBef>
              </a:pPr>
              <a:r>
                <a:rPr lang="en-US" sz="6400">
                  <a:solidFill>
                    <a:srgbClr val="2C2C2E"/>
                  </a:solidFill>
                  <a:latin typeface="Times New Roman" panose="02020603050405020304" charset="0"/>
                  <a:cs typeface="Times New Roman" panose="02020603050405020304" charset="0"/>
                </a:rPr>
                <a:t>Văn bản</a:t>
              </a:r>
            </a:p>
          </p:txBody>
        </p:sp>
        <p:sp>
          <p:nvSpPr>
            <p:cNvPr id="5" name="TextBox 5"/>
            <p:cNvSpPr txBox="1"/>
            <p:nvPr/>
          </p:nvSpPr>
          <p:spPr>
            <a:xfrm>
              <a:off x="-466200" y="1715497"/>
              <a:ext cx="9001336" cy="311059"/>
            </a:xfrm>
            <a:prstGeom prst="rect">
              <a:avLst/>
            </a:prstGeom>
          </p:spPr>
          <p:txBody>
            <a:bodyPr wrap="square" lIns="0" tIns="0" rIns="0" bIns="0" rtlCol="0" anchor="t">
              <a:spAutoFit/>
            </a:bodyPr>
            <a:lstStyle/>
            <a:p>
              <a:pPr algn="ctr">
                <a:lnSpc>
                  <a:spcPts val="2940"/>
                </a:lnSpc>
                <a:spcBef>
                  <a:spcPct val="0"/>
                </a:spcBef>
              </a:pPr>
              <a:r>
                <a:rPr lang="en-US" sz="6600" i="1">
                  <a:solidFill>
                    <a:srgbClr val="2C2C2E"/>
                  </a:solidFill>
                  <a:latin typeface="Times New Roman" panose="02020603050405020304" charset="0"/>
                  <a:cs typeface="Times New Roman" panose="02020603050405020304" charset="0"/>
                </a:rPr>
                <a:t>Sự sống và cái chết</a:t>
              </a:r>
            </a:p>
          </p:txBody>
        </p:sp>
      </p:grpSp>
      <p:sp>
        <p:nvSpPr>
          <p:cNvPr id="7" name="TextBox 7"/>
          <p:cNvSpPr txBox="1"/>
          <p:nvPr/>
        </p:nvSpPr>
        <p:spPr>
          <a:xfrm>
            <a:off x="837565" y="5585460"/>
            <a:ext cx="8728710" cy="807720"/>
          </a:xfrm>
          <a:prstGeom prst="rect">
            <a:avLst/>
          </a:prstGeom>
        </p:spPr>
        <p:txBody>
          <a:bodyPr wrap="square" lIns="0" tIns="0" rIns="0" bIns="0" rtlCol="0" anchor="t">
            <a:spAutoFit/>
          </a:bodyPr>
          <a:lstStyle/>
          <a:p>
            <a:pPr indent="0">
              <a:lnSpc>
                <a:spcPts val="3150"/>
              </a:lnSpc>
              <a:spcBef>
                <a:spcPct val="0"/>
              </a:spcBef>
            </a:pPr>
            <a:endParaRPr lang="en-US" sz="4400">
              <a:solidFill>
                <a:srgbClr val="2C2C2E"/>
              </a:solidFill>
              <a:latin typeface="Muli Bold Bold"/>
            </a:endParaRPr>
          </a:p>
          <a:p>
            <a:pPr indent="0">
              <a:lnSpc>
                <a:spcPts val="3150"/>
              </a:lnSpc>
              <a:spcBef>
                <a:spcPct val="0"/>
              </a:spcBef>
            </a:pPr>
            <a:endParaRPr lang="en-US" sz="4400">
              <a:solidFill>
                <a:srgbClr val="2C2C2E"/>
              </a:solidFill>
              <a:latin typeface="Times New Roman" panose="02020603050405020304" charset="0"/>
              <a:cs typeface="Times New Roman" panose="02020603050405020304" charset="0"/>
            </a:endParaRPr>
          </a:p>
        </p:txBody>
      </p:sp>
      <p:pic>
        <p:nvPicPr>
          <p:cNvPr id="25" name="Picture 2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5400000">
            <a:off x="-1136614" y="1852684"/>
            <a:ext cx="1831436" cy="2616337"/>
          </a:xfrm>
          <a:prstGeom prst="rect">
            <a:avLst/>
          </a:prstGeom>
        </p:spPr>
      </p:pic>
      <p:sp>
        <p:nvSpPr>
          <p:cNvPr id="30" name="Text Box 29"/>
          <p:cNvSpPr txBox="1"/>
          <p:nvPr/>
        </p:nvSpPr>
        <p:spPr>
          <a:xfrm>
            <a:off x="7823200" y="133350"/>
            <a:ext cx="9863455" cy="10433050"/>
          </a:xfrm>
          <a:prstGeom prst="rect">
            <a:avLst/>
          </a:prstGeom>
          <a:noFill/>
        </p:spPr>
        <p:txBody>
          <a:bodyPr wrap="square" rtlCol="0">
            <a:spAutoFit/>
          </a:bodyPr>
          <a:lstStyle/>
          <a:p>
            <a:pPr algn="just"/>
            <a:r>
              <a:rPr lang="en-US" sz="4800">
                <a:latin typeface="Times New Roman" panose="02020603050405020304" charset="0"/>
                <a:cs typeface="Times New Roman" panose="02020603050405020304" charset="0"/>
              </a:rPr>
              <a:t>- Xuất xứ: </a:t>
            </a:r>
            <a:r>
              <a:rPr lang="en-US" sz="4800" i="1">
                <a:latin typeface="Times New Roman" panose="02020603050405020304" charset="0"/>
                <a:cs typeface="Times New Roman" panose="02020603050405020304" charset="0"/>
              </a:rPr>
              <a:t>Sự sống và cái chết</a:t>
            </a:r>
            <a:r>
              <a:rPr lang="en-US" sz="4800">
                <a:latin typeface="Times New Roman" panose="02020603050405020304" charset="0"/>
                <a:cs typeface="Times New Roman" panose="02020603050405020304" charset="0"/>
              </a:rPr>
              <a:t>  in trong cuốn </a:t>
            </a:r>
            <a:r>
              <a:rPr lang="en-US" sz="4800" i="1">
                <a:latin typeface="Times New Roman" panose="02020603050405020304" charset="0"/>
                <a:cs typeface="Times New Roman" panose="02020603050405020304" charset="0"/>
              </a:rPr>
              <a:t>Từ điển yêu thích bầu trời và các vì sao</a:t>
            </a:r>
          </a:p>
          <a:p>
            <a:pPr algn="just"/>
            <a:r>
              <a:rPr lang="en-US" sz="4800">
                <a:latin typeface="Times New Roman" panose="02020603050405020304" charset="0"/>
                <a:cs typeface="Times New Roman" panose="02020603050405020304" charset="0"/>
              </a:rPr>
              <a:t>- Bố cục: </a:t>
            </a:r>
          </a:p>
          <a:p>
            <a:pPr algn="just"/>
            <a:r>
              <a:rPr lang="en-US" sz="4800">
                <a:latin typeface="Times New Roman" panose="02020603050405020304" charset="0"/>
                <a:cs typeface="Times New Roman" panose="02020603050405020304" charset="0"/>
              </a:rPr>
              <a:t>+ Đoạn 1: Hai hướng đi cơ bản của lịch sử sự sống trên Trái Đất</a:t>
            </a:r>
          </a:p>
          <a:p>
            <a:pPr algn="just"/>
            <a:r>
              <a:rPr lang="en-US" sz="4800">
                <a:latin typeface="Times New Roman" panose="02020603050405020304" charset="0"/>
                <a:cs typeface="Times New Roman" panose="02020603050405020304" charset="0"/>
              </a:rPr>
              <a:t>+ Đoạn 2: Chuyến du hành ngược thời gian về nơi xa xưa của Trái Đất</a:t>
            </a:r>
          </a:p>
          <a:p>
            <a:pPr algn="just"/>
            <a:r>
              <a:rPr lang="en-US" sz="4800">
                <a:latin typeface="Times New Roman" panose="02020603050405020304" charset="0"/>
                <a:cs typeface="Times New Roman" panose="02020603050405020304" charset="0"/>
              </a:rPr>
              <a:t>+ Đoạn 3: Sự thích nghi, sinh tồn, tuyệt chủng của các loài trong quá trình tiến hóa</a:t>
            </a:r>
          </a:p>
          <a:p>
            <a:pPr algn="just"/>
            <a:r>
              <a:rPr lang="en-US" sz="4800">
                <a:latin typeface="Times New Roman" panose="02020603050405020304" charset="0"/>
                <a:cs typeface="Times New Roman" panose="02020603050405020304" charset="0"/>
              </a:rPr>
              <a:t>+ Đoạn 4: Mối quan hệ giữa sự sống và cái chết, vai trò của chúng đối với các sinh vật trên Trái Đất</a:t>
            </a:r>
          </a:p>
        </p:txBody>
      </p:sp>
    </p:spTree>
  </p:cSld>
  <p:clrMapOvr>
    <a:masterClrMapping/>
  </p:clrMapOvr>
  <mc:AlternateContent xmlns:mc="http://schemas.openxmlformats.org/markup-compatibility/2006" xmlns:p14="http://schemas.microsoft.com/office/powerpoint/2010/main">
    <mc:Choice Requires="p14">
      <p:transition>
        <p:wipe/>
      </p:transition>
    </mc:Choice>
    <mc:Fallback xmlns="">
      <p:transition>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p:tgtEl>
                                          <p:spTgt spid="30"/>
                                        </p:tgtEl>
                                        <p:attrNameLst>
                                          <p:attrName>ppt_y</p:attrName>
                                        </p:attrNameLst>
                                      </p:cBhvr>
                                      <p:tavLst>
                                        <p:tav tm="0">
                                          <p:val>
                                            <p:strVal val="#ppt_y+#ppt_h*1.125000"/>
                                          </p:val>
                                        </p:tav>
                                        <p:tav tm="100000">
                                          <p:val>
                                            <p:strVal val="#ppt_y"/>
                                          </p:val>
                                        </p:tav>
                                      </p:tavLst>
                                    </p:anim>
                                    <p:animEffect transition="in" filter="wipe(up)">
                                      <p:cBhvr>
                                        <p:cTn id="1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DDACD"/>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1603987" y="6892043"/>
            <a:ext cx="3851890" cy="7205918"/>
          </a:xfrm>
          <a:prstGeom prst="rect">
            <a:avLst/>
          </a:prstGeom>
        </p:spPr>
      </p:pic>
      <p:pic>
        <p:nvPicPr>
          <p:cNvPr id="8" name="Picture 8"/>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0046175" y="939183"/>
            <a:ext cx="4845000" cy="14561475"/>
          </a:xfrm>
          <a:prstGeom prst="rect">
            <a:avLst/>
          </a:prstGeom>
        </p:spPr>
      </p:pic>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r="1233" b="84121"/>
          <a:stretch>
            <a:fillRect/>
          </a:stretch>
        </p:blipFill>
        <p:spPr>
          <a:xfrm>
            <a:off x="8823828" y="9162671"/>
            <a:ext cx="13861436" cy="1124329"/>
          </a:xfrm>
          <a:prstGeom prst="rect">
            <a:avLst/>
          </a:prstGeom>
        </p:spPr>
      </p:pic>
      <p:pic>
        <p:nvPicPr>
          <p:cNvPr id="10" name="Picture 10"/>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r="1233" b="84121"/>
          <a:stretch>
            <a:fillRect/>
          </a:stretch>
        </p:blipFill>
        <p:spPr>
          <a:xfrm>
            <a:off x="-6930718" y="9162671"/>
            <a:ext cx="13861436" cy="1124329"/>
          </a:xfrm>
          <a:prstGeom prst="rect">
            <a:avLst/>
          </a:prstGeom>
        </p:spPr>
      </p:pic>
      <p:pic>
        <p:nvPicPr>
          <p:cNvPr id="11" name="Picture 11"/>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t="30812" b="3179"/>
          <a:stretch>
            <a:fillRect/>
          </a:stretch>
        </p:blipFill>
        <p:spPr>
          <a:xfrm>
            <a:off x="2611850" y="8219920"/>
            <a:ext cx="3688272" cy="1237070"/>
          </a:xfrm>
          <a:prstGeom prst="rect">
            <a:avLst/>
          </a:prstGeom>
        </p:spPr>
      </p:pic>
      <p:pic>
        <p:nvPicPr>
          <p:cNvPr id="12" name="Picture 12"/>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3358456" y="5342190"/>
            <a:ext cx="5497373" cy="4114800"/>
          </a:xfrm>
          <a:prstGeom prst="rect">
            <a:avLst/>
          </a:prstGeom>
        </p:spPr>
      </p:pic>
      <p:sp>
        <p:nvSpPr>
          <p:cNvPr id="13" name="Text Box 12"/>
          <p:cNvSpPr txBox="1"/>
          <p:nvPr/>
        </p:nvSpPr>
        <p:spPr>
          <a:xfrm>
            <a:off x="458470" y="906780"/>
            <a:ext cx="10716895" cy="7477760"/>
          </a:xfrm>
          <a:prstGeom prst="rect">
            <a:avLst/>
          </a:prstGeom>
          <a:noFill/>
        </p:spPr>
        <p:txBody>
          <a:bodyPr wrap="square" rtlCol="0">
            <a:spAutoFit/>
          </a:bodyPr>
          <a:lstStyle/>
          <a:p>
            <a:r>
              <a:rPr lang="en-US" sz="4800" b="1">
                <a:latin typeface="Times New Roman" panose="02020603050405020304" charset="0"/>
                <a:cs typeface="Times New Roman" panose="02020603050405020304" charset="0"/>
              </a:rPr>
              <a:t>Chia lớp thành 8 nhóm:</a:t>
            </a:r>
          </a:p>
          <a:p>
            <a:r>
              <a:rPr lang="en-US" sz="4800">
                <a:latin typeface="Times New Roman" panose="02020603050405020304" charset="0"/>
                <a:cs typeface="Times New Roman" panose="02020603050405020304" charset="0"/>
              </a:rPr>
              <a:t>- Nhóm 1, 2: Trả lời câu hỏi 1,2 trang 77</a:t>
            </a:r>
          </a:p>
          <a:p>
            <a:r>
              <a:rPr lang="en-US" sz="4800">
                <a:latin typeface="Times New Roman" panose="02020603050405020304" charset="0"/>
                <a:cs typeface="Times New Roman" panose="02020603050405020304" charset="0"/>
              </a:rPr>
              <a:t>- Nhóm 3, 4: Trả lời câu hỏi 3,4 trang 77</a:t>
            </a:r>
          </a:p>
          <a:p>
            <a:r>
              <a:rPr lang="en-US" sz="4800">
                <a:latin typeface="Times New Roman" panose="02020603050405020304" charset="0"/>
                <a:cs typeface="Times New Roman" panose="02020603050405020304" charset="0"/>
              </a:rPr>
              <a:t>- Nhóm 5, 6: Trả lời câu hỏi 5, 6 trang 77</a:t>
            </a:r>
          </a:p>
          <a:p>
            <a:r>
              <a:rPr lang="en-US" sz="4800">
                <a:latin typeface="Times New Roman" panose="02020603050405020304" charset="0"/>
                <a:cs typeface="Times New Roman" panose="02020603050405020304" charset="0"/>
              </a:rPr>
              <a:t>- Nhóm 7, 8: Trả lời câu hỏi 7, 8 trang 77</a:t>
            </a:r>
          </a:p>
          <a:p>
            <a:endParaRPr lang="en-US" sz="4800">
              <a:latin typeface="Times New Roman" panose="02020603050405020304" charset="0"/>
              <a:cs typeface="Times New Roman" panose="02020603050405020304" charset="0"/>
            </a:endParaRPr>
          </a:p>
          <a:p>
            <a:r>
              <a:rPr lang="en-US" sz="4800">
                <a:latin typeface="Times New Roman" panose="02020603050405020304" charset="0"/>
                <a:cs typeface="Times New Roman" panose="02020603050405020304" charset="0"/>
              </a:rPr>
              <a:t>Thời gian suy nghĩ: 10 phút</a:t>
            </a:r>
          </a:p>
          <a:p>
            <a:r>
              <a:rPr lang="en-US" sz="4800">
                <a:latin typeface="Times New Roman" panose="02020603050405020304" charset="0"/>
                <a:cs typeface="Times New Roman" panose="02020603050405020304" charset="0"/>
              </a:rPr>
              <a:t>GV cho bốc thăm 4 nhóm lần lượt lên trình bày</a:t>
            </a:r>
          </a:p>
          <a:p>
            <a:r>
              <a:rPr lang="en-US" sz="4800">
                <a:latin typeface="Times New Roman" panose="02020603050405020304" charset="0"/>
                <a:cs typeface="Times New Roman" panose="02020603050405020304" charset="0"/>
              </a:rPr>
              <a:t>Các nhóm khác nhận xét, bổ sung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ox(in)">
                                      <p:cBhvr>
                                        <p:cTn id="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446405" y="802640"/>
            <a:ext cx="17778095" cy="8561070"/>
            <a:chOff x="577046" y="636973"/>
            <a:chExt cx="5461328" cy="5707463"/>
          </a:xfrm>
        </p:grpSpPr>
        <p:sp>
          <p:nvSpPr>
            <p:cNvPr id="22" name="Rectangle: Folded Corner 21"/>
            <p:cNvSpPr/>
            <p:nvPr/>
          </p:nvSpPr>
          <p:spPr>
            <a:xfrm>
              <a:off x="627188" y="636973"/>
              <a:ext cx="5411186" cy="5584054"/>
            </a:xfrm>
            <a:custGeom>
              <a:avLst/>
              <a:gdLst>
                <a:gd name="connsiteX0" fmla="*/ 0 w 5411186"/>
                <a:gd name="connsiteY0" fmla="*/ 0 h 5584054"/>
                <a:gd name="connsiteX1" fmla="*/ 5411186 w 5411186"/>
                <a:gd name="connsiteY1" fmla="*/ 0 h 5584054"/>
                <a:gd name="connsiteX2" fmla="*/ 5411186 w 5411186"/>
                <a:gd name="connsiteY2" fmla="*/ 4682172 h 5584054"/>
                <a:gd name="connsiteX3" fmla="*/ 4509304 w 5411186"/>
                <a:gd name="connsiteY3" fmla="*/ 5584054 h 5584054"/>
                <a:gd name="connsiteX4" fmla="*/ 0 w 5411186"/>
                <a:gd name="connsiteY4" fmla="*/ 5584054 h 5584054"/>
                <a:gd name="connsiteX5" fmla="*/ 0 w 5411186"/>
                <a:gd name="connsiteY5" fmla="*/ 0 h 5584054"/>
                <a:gd name="connsiteX0-1" fmla="*/ 4509304 w 5411186"/>
                <a:gd name="connsiteY0-2" fmla="*/ 5584054 h 5584054"/>
                <a:gd name="connsiteX1-3" fmla="*/ 4689680 w 5411186"/>
                <a:gd name="connsiteY1-4" fmla="*/ 4862548 h 5584054"/>
                <a:gd name="connsiteX2-5" fmla="*/ 5411186 w 5411186"/>
                <a:gd name="connsiteY2-6" fmla="*/ 4682172 h 5584054"/>
                <a:gd name="connsiteX3-7" fmla="*/ 4509304 w 5411186"/>
                <a:gd name="connsiteY3-8" fmla="*/ 5584054 h 5584054"/>
                <a:gd name="connsiteX0-9" fmla="*/ 4509304 w 5411186"/>
                <a:gd name="connsiteY0-10" fmla="*/ 5584054 h 5584054"/>
                <a:gd name="connsiteX1-11" fmla="*/ 4689680 w 5411186"/>
                <a:gd name="connsiteY1-12" fmla="*/ 4862548 h 5584054"/>
                <a:gd name="connsiteX2-13" fmla="*/ 5411186 w 5411186"/>
                <a:gd name="connsiteY2-14" fmla="*/ 4682172 h 5584054"/>
                <a:gd name="connsiteX3-15" fmla="*/ 4509304 w 5411186"/>
                <a:gd name="connsiteY3-16" fmla="*/ 5584054 h 5584054"/>
                <a:gd name="connsiteX4-17" fmla="*/ 0 w 5411186"/>
                <a:gd name="connsiteY4-18" fmla="*/ 5584054 h 5584054"/>
                <a:gd name="connsiteX5-19" fmla="*/ 0 w 5411186"/>
                <a:gd name="connsiteY5-20" fmla="*/ 0 h 5584054"/>
                <a:gd name="connsiteX6" fmla="*/ 5411186 w 5411186"/>
                <a:gd name="connsiteY6" fmla="*/ 0 h 5584054"/>
                <a:gd name="connsiteX7" fmla="*/ 5411186 w 5411186"/>
                <a:gd name="connsiteY7" fmla="*/ 4682172 h 5584054"/>
              </a:gdLst>
              <a:ahLst/>
              <a:cxnLst>
                <a:cxn ang="0">
                  <a:pos x="connsiteX0-1" y="connsiteY0-2"/>
                </a:cxn>
                <a:cxn ang="0">
                  <a:pos x="connsiteX1-3" y="connsiteY1-4"/>
                </a:cxn>
                <a:cxn ang="0">
                  <a:pos x="connsiteX2-5" y="connsiteY2-6"/>
                </a:cxn>
                <a:cxn ang="0">
                  <a:pos x="connsiteX3-7" y="connsiteY3-8"/>
                </a:cxn>
                <a:cxn ang="0">
                  <a:pos x="connsiteX4-17" y="connsiteY4-18"/>
                </a:cxn>
                <a:cxn ang="0">
                  <a:pos x="connsiteX5-19" y="connsiteY5-20"/>
                </a:cxn>
                <a:cxn ang="0">
                  <a:pos x="connsiteX6" y="connsiteY6"/>
                </a:cxn>
                <a:cxn ang="0">
                  <a:pos x="connsiteX7" y="connsiteY7"/>
                </a:cxn>
              </a:cxnLst>
              <a:rect l="l" t="t" r="r" b="b"/>
              <a:pathLst>
                <a:path w="5411186" h="5584054" stroke="0" extrusionOk="0">
                  <a:moveTo>
                    <a:pt x="0" y="0"/>
                  </a:moveTo>
                  <a:cubicBezTo>
                    <a:pt x="1297512" y="-155391"/>
                    <a:pt x="4847388" y="39760"/>
                    <a:pt x="5411186" y="0"/>
                  </a:cubicBezTo>
                  <a:cubicBezTo>
                    <a:pt x="5335610" y="708961"/>
                    <a:pt x="5401269" y="3482119"/>
                    <a:pt x="5411186" y="4682172"/>
                  </a:cubicBezTo>
                  <a:cubicBezTo>
                    <a:pt x="5116127" y="4926731"/>
                    <a:pt x="4656761" y="5396999"/>
                    <a:pt x="4509304" y="5584054"/>
                  </a:cubicBezTo>
                  <a:cubicBezTo>
                    <a:pt x="2907032" y="5646268"/>
                    <a:pt x="1575599" y="5620158"/>
                    <a:pt x="0" y="5584054"/>
                  </a:cubicBezTo>
                  <a:cubicBezTo>
                    <a:pt x="146263" y="4784113"/>
                    <a:pt x="-114835" y="2455397"/>
                    <a:pt x="0" y="0"/>
                  </a:cubicBezTo>
                  <a:close/>
                </a:path>
                <a:path w="5411186" h="5584054" fill="darkenLess" stroke="0" extrusionOk="0">
                  <a:moveTo>
                    <a:pt x="4509304" y="5584054"/>
                  </a:moveTo>
                  <a:cubicBezTo>
                    <a:pt x="4490744" y="5401356"/>
                    <a:pt x="4639032" y="5014870"/>
                    <a:pt x="4689680" y="4862548"/>
                  </a:cubicBezTo>
                  <a:cubicBezTo>
                    <a:pt x="4971634" y="4826749"/>
                    <a:pt x="5133494" y="4697419"/>
                    <a:pt x="5411186" y="4682172"/>
                  </a:cubicBezTo>
                  <a:cubicBezTo>
                    <a:pt x="5027238" y="4957871"/>
                    <a:pt x="4977301" y="5250017"/>
                    <a:pt x="4509304" y="5584054"/>
                  </a:cubicBezTo>
                  <a:close/>
                </a:path>
                <a:path w="5411186" h="5584054" fill="none" extrusionOk="0">
                  <a:moveTo>
                    <a:pt x="4509304" y="5584054"/>
                  </a:moveTo>
                  <a:cubicBezTo>
                    <a:pt x="4600300" y="5259264"/>
                    <a:pt x="4608016" y="5209695"/>
                    <a:pt x="4689680" y="4862548"/>
                  </a:cubicBezTo>
                  <a:cubicBezTo>
                    <a:pt x="4806656" y="4782897"/>
                    <a:pt x="5059502" y="4784176"/>
                    <a:pt x="5411186" y="4682172"/>
                  </a:cubicBezTo>
                  <a:cubicBezTo>
                    <a:pt x="5108354" y="4961495"/>
                    <a:pt x="4751148" y="5438789"/>
                    <a:pt x="4509304" y="5584054"/>
                  </a:cubicBezTo>
                  <a:cubicBezTo>
                    <a:pt x="3363706" y="5617268"/>
                    <a:pt x="1187995" y="5605793"/>
                    <a:pt x="0" y="5584054"/>
                  </a:cubicBezTo>
                  <a:cubicBezTo>
                    <a:pt x="-66881" y="3593239"/>
                    <a:pt x="127622" y="2542010"/>
                    <a:pt x="0" y="0"/>
                  </a:cubicBezTo>
                  <a:cubicBezTo>
                    <a:pt x="2006227" y="88229"/>
                    <a:pt x="3295585" y="19194"/>
                    <a:pt x="5411186" y="0"/>
                  </a:cubicBezTo>
                  <a:cubicBezTo>
                    <a:pt x="5318101" y="1008021"/>
                    <a:pt x="5350474" y="2518841"/>
                    <a:pt x="5411186" y="4682172"/>
                  </a:cubicBezTo>
                </a:path>
                <a:path w="5411186" h="5584054" fill="none" stroke="0" extrusionOk="0">
                  <a:moveTo>
                    <a:pt x="4509304" y="5584054"/>
                  </a:moveTo>
                  <a:cubicBezTo>
                    <a:pt x="4615988" y="5388486"/>
                    <a:pt x="4657107" y="5098012"/>
                    <a:pt x="4689680" y="4862548"/>
                  </a:cubicBezTo>
                  <a:cubicBezTo>
                    <a:pt x="4791980" y="4848129"/>
                    <a:pt x="5331946" y="4704964"/>
                    <a:pt x="5411186" y="4682172"/>
                  </a:cubicBezTo>
                  <a:cubicBezTo>
                    <a:pt x="5048909" y="4960805"/>
                    <a:pt x="4927577" y="5160559"/>
                    <a:pt x="4509304" y="5584054"/>
                  </a:cubicBezTo>
                  <a:cubicBezTo>
                    <a:pt x="3675575" y="5622410"/>
                    <a:pt x="1735869" y="5516635"/>
                    <a:pt x="0" y="5584054"/>
                  </a:cubicBezTo>
                  <a:cubicBezTo>
                    <a:pt x="-92148" y="2939593"/>
                    <a:pt x="94148" y="2481414"/>
                    <a:pt x="0" y="0"/>
                  </a:cubicBezTo>
                  <a:cubicBezTo>
                    <a:pt x="1666402" y="-35107"/>
                    <a:pt x="3720640" y="23663"/>
                    <a:pt x="5411186" y="0"/>
                  </a:cubicBezTo>
                  <a:cubicBezTo>
                    <a:pt x="5406073" y="1788866"/>
                    <a:pt x="5406966" y="3378693"/>
                    <a:pt x="5411186" y="4682172"/>
                  </a:cubicBezTo>
                </a:path>
              </a:pathLst>
            </a:custGeom>
            <a:solidFill>
              <a:schemeClr val="accent3">
                <a:lumMod val="20000"/>
                <a:lumOff val="80000"/>
              </a:schemeClr>
            </a:solidFill>
            <a:ln w="3810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700" b="0" i="0" u="none" strike="noStrike" kern="1200" cap="none" spc="0" normalizeH="0" baseline="0" noProof="0" dirty="0">
                <a:ln>
                  <a:noFill/>
                </a:ln>
                <a:solidFill>
                  <a:prstClr val="white"/>
                </a:solidFill>
                <a:effectLst/>
                <a:uLnTx/>
                <a:uFillTx/>
                <a:latin typeface="Avenir Next LT Pro"/>
                <a:ea typeface="+mn-ea"/>
                <a:cs typeface="+mn-cs"/>
              </a:endParaRPr>
            </a:p>
          </p:txBody>
        </p:sp>
        <p:sp>
          <p:nvSpPr>
            <p:cNvPr id="23" name="Rectangle: Rounded Corners 22"/>
            <p:cNvSpPr/>
            <p:nvPr/>
          </p:nvSpPr>
          <p:spPr>
            <a:xfrm>
              <a:off x="976249" y="733070"/>
              <a:ext cx="4453890" cy="723053"/>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4800" b="1" i="0" u="none" strike="noStrike" kern="1200" cap="none" spc="0" normalizeH="0" baseline="0" noProof="0" dirty="0">
                  <a:ln>
                    <a:noFill/>
                  </a:ln>
                  <a:solidFill>
                    <a:srgbClr val="FF0000"/>
                  </a:solidFill>
                  <a:effectLst/>
                  <a:uLnTx/>
                  <a:uFillTx/>
                  <a:latin typeface="Times New Roman" panose="02020603050405020304" charset="0"/>
                  <a:ea typeface="+mn-ea"/>
                  <a:cs typeface="Times New Roman" panose="02020603050405020304" charset="0"/>
                </a:rPr>
                <a:t>Nội dung cơ bản</a:t>
              </a:r>
            </a:p>
          </p:txBody>
        </p:sp>
        <p:sp>
          <p:nvSpPr>
            <p:cNvPr id="24" name="Rectangle 23"/>
            <p:cNvSpPr/>
            <p:nvPr/>
          </p:nvSpPr>
          <p:spPr>
            <a:xfrm>
              <a:off x="767546" y="1549257"/>
              <a:ext cx="4714240" cy="35949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700" b="0" i="0" u="none" strike="noStrike" kern="1200" cap="none" spc="0" normalizeH="0" baseline="0" noProof="0" dirty="0">
                <a:ln>
                  <a:noFill/>
                </a:ln>
                <a:solidFill>
                  <a:srgbClr val="8D6F5B">
                    <a:lumMod val="50000"/>
                  </a:srgbClr>
                </a:solidFill>
                <a:effectLst/>
                <a:uLnTx/>
                <a:uFillTx/>
                <a:latin typeface="Avenir Next LT Pro"/>
                <a:ea typeface="+mn-ea"/>
                <a:cs typeface="+mn-cs"/>
              </a:endParaRPr>
            </a:p>
          </p:txBody>
        </p:sp>
        <p:pic>
          <p:nvPicPr>
            <p:cNvPr id="25" name="Graphic 24" descr="Agriculture with solid fill"/>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577046" y="5237825"/>
              <a:ext cx="1002330" cy="1026712"/>
            </a:xfrm>
            <a:prstGeom prst="rect">
              <a:avLst/>
            </a:prstGeom>
          </p:spPr>
        </p:pic>
        <p:pic>
          <p:nvPicPr>
            <p:cNvPr id="28" name="Graphic 27" descr="Anger Symbol outline"/>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2667315" y="5430036"/>
              <a:ext cx="914400" cy="914400"/>
            </a:xfrm>
            <a:prstGeom prst="rect">
              <a:avLst/>
            </a:prstGeom>
          </p:spPr>
        </p:pic>
        <p:pic>
          <p:nvPicPr>
            <p:cNvPr id="29" name="Graphic 28" descr="Cherry Blossom outline"/>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4183970" y="5306627"/>
              <a:ext cx="914400" cy="914400"/>
            </a:xfrm>
            <a:prstGeom prst="rect">
              <a:avLst/>
            </a:prstGeom>
          </p:spPr>
        </p:pic>
      </p:grpSp>
      <p:sp>
        <p:nvSpPr>
          <p:cNvPr id="5" name="Text Box 4"/>
          <p:cNvSpPr txBox="1"/>
          <p:nvPr/>
        </p:nvSpPr>
        <p:spPr>
          <a:xfrm>
            <a:off x="1242060" y="2118360"/>
            <a:ext cx="15177770" cy="6247130"/>
          </a:xfrm>
          <a:prstGeom prst="rect">
            <a:avLst/>
          </a:prstGeom>
          <a:noFill/>
        </p:spPr>
        <p:txBody>
          <a:bodyPr wrap="square" rtlCol="0">
            <a:spAutoFit/>
          </a:bodyPr>
          <a:lstStyle/>
          <a:p>
            <a:pPr algn="just"/>
            <a:r>
              <a:rPr lang="en-US" sz="4000">
                <a:latin typeface="Times New Roman" panose="02020603050405020304" charset="0"/>
                <a:cs typeface="Times New Roman" panose="02020603050405020304" charset="0"/>
              </a:rPr>
              <a:t>- </a:t>
            </a:r>
            <a:r>
              <a:rPr lang="en-US" sz="4000" i="1">
                <a:latin typeface="Times New Roman" panose="02020603050405020304" charset="0"/>
                <a:cs typeface="Times New Roman" panose="02020603050405020304" charset="0"/>
              </a:rPr>
              <a:t>Sự sống và cái chết </a:t>
            </a:r>
            <a:r>
              <a:rPr lang="en-US" sz="4000">
                <a:latin typeface="Times New Roman" panose="02020603050405020304" charset="0"/>
                <a:cs typeface="Times New Roman" panose="02020603050405020304" charset="0"/>
              </a:rPr>
              <a:t> : Sự phát triển phức tạp và đa dạng của trái đất</a:t>
            </a:r>
          </a:p>
          <a:p>
            <a:pPr algn="just"/>
            <a:r>
              <a:rPr lang="en-US" sz="4000">
                <a:latin typeface="Times New Roman" panose="02020603050405020304" charset="0"/>
                <a:cs typeface="Times New Roman" panose="02020603050405020304" charset="0"/>
              </a:rPr>
              <a:t>=&gt; tiếp cận đề tài trên phương diện khoa học, chính xác, khách quan dựa trên những kiến thức hiểu biết sâu sắc của tác giả về đề tài.</a:t>
            </a:r>
          </a:p>
          <a:p>
            <a:pPr algn="just"/>
            <a:r>
              <a:rPr lang="en-US" sz="4000">
                <a:latin typeface="Times New Roman" panose="02020603050405020304" charset="0"/>
                <a:cs typeface="Times New Roman" panose="02020603050405020304" charset="0"/>
              </a:rPr>
              <a:t>- Sơ đồ tư duy về sự sống trên Trái Đất theo 2 yếu tố</a:t>
            </a:r>
          </a:p>
          <a:p>
            <a:pPr algn="just"/>
            <a:r>
              <a:rPr lang="en-US" sz="4000">
                <a:latin typeface="Times New Roman" panose="02020603050405020304" charset="0"/>
                <a:cs typeface="Times New Roman" panose="02020603050405020304" charset="0"/>
              </a:rPr>
              <a:t>+ Lịch sử phát triển: các dấu mốc thời gian</a:t>
            </a:r>
          </a:p>
          <a:p>
            <a:pPr algn="just"/>
            <a:r>
              <a:rPr lang="en-US" sz="4000">
                <a:latin typeface="Times New Roman" panose="02020603050405020304" charset="0"/>
                <a:cs typeface="Times New Roman" panose="02020603050405020304" charset="0"/>
              </a:rPr>
              <a:t>+ Diện mạo của sự sống được thể hiện qua sự phong phú của các loài</a:t>
            </a:r>
          </a:p>
          <a:p>
            <a:pPr algn="just"/>
            <a:r>
              <a:rPr lang="en-US" sz="4000">
                <a:latin typeface="Times New Roman" panose="02020603050405020304" charset="0"/>
                <a:cs typeface="Times New Roman" panose="02020603050405020304" charset="0"/>
                <a:sym typeface="+mn-ea"/>
              </a:rPr>
              <a:t>- Mối quan hệ giữa đấu tranh sinh tồn và tiến hóa, giữa sự sống và cái chết là mối quan hệ cùng tồn tại, cùng phát triển, không loại trừ nhau, cái này là một phần của cái kia, tương hỗ, phụ thuộc lẫn nhau </a:t>
            </a:r>
            <a:endParaRPr lang="en-US" sz="4000">
              <a:latin typeface="Times New Roman" panose="02020603050405020304" charset="0"/>
              <a:cs typeface="Times New Roman" panose="02020603050405020304" charset="0"/>
            </a:endParaRPr>
          </a:p>
          <a:p>
            <a:pPr algn="just"/>
            <a:endParaRPr lang="en-US" sz="4000">
              <a:latin typeface="Times New Roman" panose="02020603050405020304" charset="0"/>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ox(in)">
                                      <p:cBhvr>
                                        <p:cTn id="7" dur="2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93A4D8"/>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4106" t="868" r="28177"/>
          <a:stretch>
            <a:fillRect/>
          </a:stretch>
        </p:blipFill>
        <p:spPr>
          <a:xfrm rot="5400000">
            <a:off x="4652645" y="-2907182"/>
            <a:ext cx="8305628" cy="16238830"/>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118389">
            <a:off x="2673412" y="2837670"/>
            <a:ext cx="12125579" cy="573209"/>
          </a:xfrm>
          <a:prstGeom prst="rect">
            <a:avLst/>
          </a:prstGeom>
        </p:spPr>
      </p:pic>
      <p:sp>
        <p:nvSpPr>
          <p:cNvPr id="4" name="TextBox 4"/>
          <p:cNvSpPr txBox="1"/>
          <p:nvPr/>
        </p:nvSpPr>
        <p:spPr>
          <a:xfrm>
            <a:off x="3096260" y="1782445"/>
            <a:ext cx="12410440" cy="1148715"/>
          </a:xfrm>
          <a:prstGeom prst="rect">
            <a:avLst/>
          </a:prstGeom>
        </p:spPr>
        <p:txBody>
          <a:bodyPr wrap="square" lIns="0" tIns="0" rIns="0" bIns="0" rtlCol="0" anchor="t">
            <a:spAutoFit/>
          </a:bodyPr>
          <a:lstStyle/>
          <a:p>
            <a:pPr algn="ctr">
              <a:lnSpc>
                <a:spcPts val="8960"/>
              </a:lnSpc>
              <a:spcBef>
                <a:spcPct val="0"/>
              </a:spcBef>
            </a:pPr>
            <a:r>
              <a:rPr lang="en-US" sz="6600">
                <a:solidFill>
                  <a:srgbClr val="2C2C2E"/>
                </a:solidFill>
                <a:latin typeface="Times New Roman" panose="02020603050405020304" charset="0"/>
                <a:cs typeface="Times New Roman" panose="02020603050405020304" charset="0"/>
              </a:rPr>
              <a:t>KẾT LUẬN</a:t>
            </a:r>
          </a:p>
        </p:txBody>
      </p:sp>
      <p:grpSp>
        <p:nvGrpSpPr>
          <p:cNvPr id="8" name="Group 8"/>
          <p:cNvGrpSpPr/>
          <p:nvPr/>
        </p:nvGrpSpPr>
        <p:grpSpPr>
          <a:xfrm>
            <a:off x="2116804" y="3600043"/>
            <a:ext cx="6737985" cy="5626100"/>
            <a:chOff x="-520700" y="-2301452"/>
            <a:chExt cx="8983980" cy="7501466"/>
          </a:xfrm>
        </p:grpSpPr>
        <p:sp>
          <p:nvSpPr>
            <p:cNvPr id="9" name="TextBox 9"/>
            <p:cNvSpPr txBox="1"/>
            <p:nvPr/>
          </p:nvSpPr>
          <p:spPr>
            <a:xfrm>
              <a:off x="778933" y="-2301452"/>
              <a:ext cx="6975687" cy="550333"/>
            </a:xfrm>
            <a:prstGeom prst="rect">
              <a:avLst/>
            </a:prstGeom>
          </p:spPr>
          <p:txBody>
            <a:bodyPr wrap="square" lIns="0" tIns="0" rIns="0" bIns="0" rtlCol="0" anchor="t">
              <a:spAutoFit/>
            </a:bodyPr>
            <a:lstStyle/>
            <a:p>
              <a:pPr algn="ctr">
                <a:lnSpc>
                  <a:spcPts val="3220"/>
                </a:lnSpc>
                <a:spcBef>
                  <a:spcPct val="0"/>
                </a:spcBef>
              </a:pPr>
              <a:r>
                <a:rPr lang="en-US" sz="4400">
                  <a:solidFill>
                    <a:srgbClr val="FF0000"/>
                  </a:solidFill>
                  <a:latin typeface="Times New Roman" panose="02020603050405020304" charset="0"/>
                  <a:cs typeface="Times New Roman" panose="02020603050405020304" charset="0"/>
                </a:rPr>
                <a:t>Nghệ thuật</a:t>
              </a:r>
            </a:p>
          </p:txBody>
        </p:sp>
        <p:sp>
          <p:nvSpPr>
            <p:cNvPr id="10" name="TextBox 10"/>
            <p:cNvSpPr txBox="1"/>
            <p:nvPr/>
          </p:nvSpPr>
          <p:spPr>
            <a:xfrm>
              <a:off x="-520700" y="-1868805"/>
              <a:ext cx="8983980" cy="7068819"/>
            </a:xfrm>
            <a:prstGeom prst="rect">
              <a:avLst/>
            </a:prstGeom>
          </p:spPr>
          <p:txBody>
            <a:bodyPr wrap="square" lIns="0" tIns="0" rIns="0" bIns="0" rtlCol="0" anchor="t">
              <a:spAutoFit/>
            </a:bodyPr>
            <a:lstStyle/>
            <a:p>
              <a:pPr marL="0" lvl="0" indent="0" algn="ctr">
                <a:lnSpc>
                  <a:spcPts val="2940"/>
                </a:lnSpc>
                <a:spcBef>
                  <a:spcPct val="0"/>
                </a:spcBef>
              </a:pPr>
              <a:endParaRPr lang="en-US" sz="3600" u="none">
                <a:solidFill>
                  <a:srgbClr val="2C2C2E"/>
                </a:solidFill>
                <a:latin typeface="Times New Roman" panose="02020603050405020304" charset="0"/>
                <a:cs typeface="Times New Roman" panose="02020603050405020304" charset="0"/>
              </a:endParaRPr>
            </a:p>
            <a:p>
              <a:pPr marL="0" lvl="0" indent="0" algn="ctr" fontAlgn="auto">
                <a:lnSpc>
                  <a:spcPct val="100000"/>
                </a:lnSpc>
                <a:spcBef>
                  <a:spcPct val="0"/>
                </a:spcBef>
              </a:pPr>
              <a:r>
                <a:rPr lang="en-US" sz="4000" u="none">
                  <a:solidFill>
                    <a:srgbClr val="2C2C2E"/>
                  </a:solidFill>
                  <a:latin typeface="Times New Roman" panose="02020603050405020304" charset="0"/>
                  <a:cs typeface="Times New Roman" panose="02020603050405020304" charset="0"/>
                </a:rPr>
                <a:t>-  Các yếu tố miêu tả, biểu cảm, nghị luận…sử dụng một cách linh hoạt</a:t>
              </a:r>
            </a:p>
            <a:p>
              <a:pPr marL="0" lvl="0" indent="0" algn="ctr" fontAlgn="auto">
                <a:lnSpc>
                  <a:spcPct val="100000"/>
                </a:lnSpc>
                <a:spcBef>
                  <a:spcPct val="0"/>
                </a:spcBef>
              </a:pPr>
              <a:r>
                <a:rPr lang="en-US" sz="4000" u="none">
                  <a:solidFill>
                    <a:srgbClr val="2C2C2E"/>
                  </a:solidFill>
                  <a:latin typeface="Times New Roman" panose="02020603050405020304" charset="0"/>
                  <a:cs typeface="Times New Roman" panose="02020603050405020304" charset="0"/>
                </a:rPr>
                <a:t>- Dẫn chứng, lập luận chính xác, chặt chẽ, sắc bén góp phần tăng tính hấp dẫn của văn bản</a:t>
              </a:r>
            </a:p>
            <a:p>
              <a:pPr marL="0" lvl="0" indent="0" algn="ctr" fontAlgn="auto">
                <a:lnSpc>
                  <a:spcPct val="100000"/>
                </a:lnSpc>
                <a:spcBef>
                  <a:spcPct val="0"/>
                </a:spcBef>
              </a:pPr>
              <a:r>
                <a:rPr lang="en-US" sz="4000" u="none">
                  <a:solidFill>
                    <a:srgbClr val="2C2C2E"/>
                  </a:solidFill>
                  <a:latin typeface="Times New Roman" panose="02020603050405020304" charset="0"/>
                  <a:cs typeface="Times New Roman" panose="02020603050405020304" charset="0"/>
                </a:rPr>
                <a:t>- Ngôn ngữ giàu hình ảnh, mang sắc thái biểu cảm cao.</a:t>
              </a:r>
            </a:p>
          </p:txBody>
        </p:sp>
      </p:grpSp>
      <p:sp>
        <p:nvSpPr>
          <p:cNvPr id="13" name="TextBox 13"/>
          <p:cNvSpPr txBox="1"/>
          <p:nvPr/>
        </p:nvSpPr>
        <p:spPr>
          <a:xfrm>
            <a:off x="9899015" y="2934335"/>
            <a:ext cx="6807200" cy="6670675"/>
          </a:xfrm>
          <a:prstGeom prst="rect">
            <a:avLst/>
          </a:prstGeom>
        </p:spPr>
        <p:txBody>
          <a:bodyPr wrap="square" lIns="0" tIns="0" rIns="0" bIns="0" rtlCol="0" anchor="t">
            <a:spAutoFit/>
          </a:bodyPr>
          <a:lstStyle/>
          <a:p>
            <a:pPr marL="0" lvl="0" indent="0" algn="ctr">
              <a:lnSpc>
                <a:spcPts val="2940"/>
              </a:lnSpc>
              <a:spcBef>
                <a:spcPct val="0"/>
              </a:spcBef>
            </a:pPr>
            <a:endParaRPr lang="en-US" sz="4000" u="none">
              <a:solidFill>
                <a:srgbClr val="FF0000"/>
              </a:solidFill>
              <a:latin typeface="Times New Roman" panose="02020603050405020304" charset="0"/>
              <a:cs typeface="Times New Roman" panose="02020603050405020304" charset="0"/>
            </a:endParaRPr>
          </a:p>
          <a:p>
            <a:pPr marL="0" lvl="0" indent="0" algn="ctr">
              <a:lnSpc>
                <a:spcPts val="2940"/>
              </a:lnSpc>
              <a:spcBef>
                <a:spcPct val="0"/>
              </a:spcBef>
            </a:pPr>
            <a:r>
              <a:rPr lang="en-US" sz="4400" u="none">
                <a:solidFill>
                  <a:srgbClr val="FF0000"/>
                </a:solidFill>
                <a:latin typeface="Times New Roman" panose="02020603050405020304" charset="0"/>
                <a:cs typeface="Times New Roman" panose="02020603050405020304" charset="0"/>
              </a:rPr>
              <a:t>Nội dung</a:t>
            </a:r>
          </a:p>
          <a:p>
            <a:pPr marL="0" lvl="0" indent="0" algn="dist">
              <a:lnSpc>
                <a:spcPts val="2940"/>
              </a:lnSpc>
              <a:spcBef>
                <a:spcPct val="0"/>
              </a:spcBef>
            </a:pPr>
            <a:endParaRPr lang="en-US" sz="4000" u="none">
              <a:solidFill>
                <a:srgbClr val="FF0000"/>
              </a:solidFill>
              <a:latin typeface="Times New Roman" panose="02020603050405020304" charset="0"/>
              <a:cs typeface="Times New Roman" panose="02020603050405020304" charset="0"/>
            </a:endParaRPr>
          </a:p>
          <a:p>
            <a:pPr marL="0" lvl="0" indent="0" algn="just" fontAlgn="auto">
              <a:lnSpc>
                <a:spcPct val="100000"/>
              </a:lnSpc>
              <a:spcBef>
                <a:spcPct val="0"/>
              </a:spcBef>
            </a:pPr>
            <a:r>
              <a:rPr lang="en-US" sz="4000" u="none">
                <a:solidFill>
                  <a:srgbClr val="2C2C2E"/>
                </a:solidFill>
                <a:latin typeface="Times New Roman" panose="02020603050405020304" charset="0"/>
                <a:cs typeface="Times New Roman" panose="02020603050405020304" charset="0"/>
              </a:rPr>
              <a:t>- Quá trình phát triển lâu dài phức tạp của Trái Đất</a:t>
            </a:r>
          </a:p>
          <a:p>
            <a:pPr marL="0" lvl="0" indent="0" algn="just" fontAlgn="auto">
              <a:lnSpc>
                <a:spcPct val="100000"/>
              </a:lnSpc>
              <a:spcBef>
                <a:spcPct val="0"/>
              </a:spcBef>
            </a:pPr>
            <a:r>
              <a:rPr lang="en-US" sz="4000" u="none">
                <a:solidFill>
                  <a:srgbClr val="2C2C2E"/>
                </a:solidFill>
                <a:latin typeface="Times New Roman" panose="02020603050405020304" charset="0"/>
                <a:cs typeface="Times New Roman" panose="02020603050405020304" charset="0"/>
              </a:rPr>
              <a:t>- Sự tiến hóa phong phú đa dang của các loài sinh vật trên Trái Đất</a:t>
            </a:r>
          </a:p>
          <a:p>
            <a:pPr marL="0" lvl="0" indent="0" algn="just" fontAlgn="auto">
              <a:lnSpc>
                <a:spcPct val="100000"/>
              </a:lnSpc>
              <a:spcBef>
                <a:spcPct val="0"/>
              </a:spcBef>
            </a:pPr>
            <a:r>
              <a:rPr lang="en-US" sz="4000" u="none">
                <a:solidFill>
                  <a:srgbClr val="2C2C2E"/>
                </a:solidFill>
                <a:latin typeface="Times New Roman" panose="02020603050405020304" charset="0"/>
                <a:cs typeface="Times New Roman" panose="02020603050405020304" charset="0"/>
              </a:rPr>
              <a:t>- Thái độ ngưỡng mộ trân trọng của tác giả</a:t>
            </a:r>
          </a:p>
          <a:p>
            <a:pPr marL="0" lvl="0" indent="0" algn="just" fontAlgn="auto">
              <a:lnSpc>
                <a:spcPct val="100000"/>
              </a:lnSpc>
              <a:spcBef>
                <a:spcPct val="0"/>
              </a:spcBef>
            </a:pPr>
            <a:r>
              <a:rPr lang="en-US" sz="4000" u="none">
                <a:solidFill>
                  <a:srgbClr val="2C2C2E"/>
                </a:solidFill>
                <a:latin typeface="Times New Roman" panose="02020603050405020304" charset="0"/>
                <a:cs typeface="Times New Roman" panose="02020603050405020304" charset="0"/>
              </a:rPr>
              <a:t>- Lời kêu gọi : bảo vệ hành tinh xanh của chúng ta</a:t>
            </a:r>
          </a:p>
        </p:txBody>
      </p:sp>
      <p:pic>
        <p:nvPicPr>
          <p:cNvPr id="17" name="Picture 1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3139912" y="-1731023"/>
            <a:ext cx="2423432" cy="3462045"/>
          </a:xfrm>
          <a:prstGeom prst="rect">
            <a:avLst/>
          </a:prstGeom>
        </p:spPr>
      </p:pic>
      <p:pic>
        <p:nvPicPr>
          <p:cNvPr id="18" name="Picture 1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12859211" y="-1731023"/>
            <a:ext cx="2423432" cy="3462045"/>
          </a:xfrm>
          <a:prstGeom prst="rect">
            <a:avLst/>
          </a:prstGeom>
        </p:spPr>
      </p:pic>
      <p:pic>
        <p:nvPicPr>
          <p:cNvPr id="19" name="Picture 1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8703508" flipH="1" flipV="1">
            <a:off x="-327530" y="7103447"/>
            <a:ext cx="1463286" cy="5260180"/>
          </a:xfrm>
          <a:prstGeom prst="rect">
            <a:avLst/>
          </a:prstGeom>
        </p:spPr>
      </p:pic>
      <p:pic>
        <p:nvPicPr>
          <p:cNvPr id="20" name="Picture 20"/>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rot="7365178">
            <a:off x="17242618" y="6295363"/>
            <a:ext cx="2838056" cy="6876348"/>
          </a:xfrm>
          <a:prstGeom prst="rect">
            <a:avLst/>
          </a:prstGeom>
        </p:spPr>
      </p:pic>
      <p:pic>
        <p:nvPicPr>
          <p:cNvPr id="23" name="Picture 16"/>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flipH="1">
            <a:off x="9067800" y="4252595"/>
            <a:ext cx="831215" cy="1859915"/>
          </a:xfrm>
          <a:prstGeom prst="rect">
            <a:avLst/>
          </a:prstGeom>
        </p:spPr>
      </p:pic>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p14:dur="500">
        <p159:morph option="byObject"/>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ox(in)">
                                      <p:cBhvr>
                                        <p:cTn id="13" dur="20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DDACD"/>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r="1233" b="84121"/>
          <a:stretch>
            <a:fillRect/>
          </a:stretch>
        </p:blipFill>
        <p:spPr>
          <a:xfrm>
            <a:off x="-578054" y="9258300"/>
            <a:ext cx="19095904" cy="1548908"/>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4028041" y="-3413121"/>
            <a:ext cx="5424428" cy="5325802"/>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444161">
            <a:off x="5577840" y="1324610"/>
            <a:ext cx="12282170" cy="6199505"/>
          </a:xfrm>
          <a:prstGeom prst="rect">
            <a:avLst/>
          </a:prstGeom>
        </p:spPr>
      </p:pic>
      <p:pic>
        <p:nvPicPr>
          <p:cNvPr id="5" name="Picture 5"/>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13028042" y="8221290"/>
            <a:ext cx="4114800" cy="1412504"/>
          </a:xfrm>
          <a:prstGeom prst="rect">
            <a:avLst/>
          </a:prstGeom>
        </p:spPr>
      </p:pic>
      <p:pic>
        <p:nvPicPr>
          <p:cNvPr id="6" name="Picture 6"/>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162144" y="3834966"/>
            <a:ext cx="5610378" cy="6038567"/>
          </a:xfrm>
          <a:prstGeom prst="rect">
            <a:avLst/>
          </a:prstGeom>
        </p:spPr>
      </p:pic>
      <p:pic>
        <p:nvPicPr>
          <p:cNvPr id="7" name="Picture 7"/>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7129852" y="6507360"/>
            <a:ext cx="2341983" cy="3126434"/>
          </a:xfrm>
          <a:prstGeom prst="rect">
            <a:avLst/>
          </a:prstGeom>
        </p:spPr>
      </p:pic>
      <p:pic>
        <p:nvPicPr>
          <p:cNvPr id="8" name="Picture 8"/>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1342333" y="639898"/>
            <a:ext cx="3208526" cy="2545565"/>
          </a:xfrm>
          <a:prstGeom prst="rect">
            <a:avLst/>
          </a:prstGeom>
        </p:spPr>
      </p:pic>
      <p:sp>
        <p:nvSpPr>
          <p:cNvPr id="10" name="Text Box 9"/>
          <p:cNvSpPr txBox="1"/>
          <p:nvPr/>
        </p:nvSpPr>
        <p:spPr>
          <a:xfrm>
            <a:off x="6680835" y="1962785"/>
            <a:ext cx="9686290" cy="4687570"/>
          </a:xfrm>
          <a:prstGeom prst="rect">
            <a:avLst/>
          </a:prstGeom>
          <a:noFill/>
        </p:spPr>
        <p:txBody>
          <a:bodyPr wrap="square" rtlCol="0">
            <a:spAutoFit/>
          </a:bodyPr>
          <a:lstStyle/>
          <a:p>
            <a:pPr algn="ctr">
              <a:lnSpc>
                <a:spcPts val="8960"/>
              </a:lnSpc>
              <a:spcBef>
                <a:spcPct val="0"/>
              </a:spcBef>
            </a:pPr>
            <a:r>
              <a:rPr lang="en-US" sz="5400">
                <a:solidFill>
                  <a:srgbClr val="FF0000"/>
                </a:solidFill>
                <a:latin typeface="Times New Roman" panose="02020603050405020304" charset="0"/>
                <a:cs typeface="Times New Roman" panose="02020603050405020304" charset="0"/>
                <a:sym typeface="+mn-ea"/>
              </a:rPr>
              <a:t>Luyện  tập</a:t>
            </a:r>
            <a:endParaRPr lang="en-US" sz="5400">
              <a:solidFill>
                <a:srgbClr val="FF0000"/>
              </a:solidFill>
              <a:latin typeface="Times New Roman" panose="02020603050405020304" charset="0"/>
              <a:cs typeface="Times New Roman" panose="02020603050405020304" charset="0"/>
            </a:endParaRPr>
          </a:p>
          <a:p>
            <a:pPr algn="ctr">
              <a:lnSpc>
                <a:spcPts val="8960"/>
              </a:lnSpc>
              <a:spcBef>
                <a:spcPct val="0"/>
              </a:spcBef>
            </a:pPr>
            <a:r>
              <a:rPr lang="en-US" sz="4400" i="1">
                <a:solidFill>
                  <a:srgbClr val="2C2C2E"/>
                </a:solidFill>
                <a:latin typeface="Times New Roman" panose="02020603050405020304" charset="0"/>
                <a:cs typeface="Times New Roman" panose="02020603050405020304" charset="0"/>
                <a:sym typeface="+mn-ea"/>
              </a:rPr>
              <a:t>Thu thập thông tin về một loài sinh vật mà bạn muốn tìm hiểu và trình bày thông tin đó bằng một đoạn văn khoảng 150 chữ</a:t>
            </a:r>
            <a:endParaRPr lang="en-US" sz="4400" i="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DDACD"/>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r="1233" b="84121"/>
          <a:stretch>
            <a:fillRect/>
          </a:stretch>
        </p:blipFill>
        <p:spPr>
          <a:xfrm>
            <a:off x="-578054" y="9258300"/>
            <a:ext cx="19095904" cy="1548908"/>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4028041" y="-3413121"/>
            <a:ext cx="5424428" cy="5325802"/>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444161">
            <a:off x="7916172" y="3409797"/>
            <a:ext cx="7979387" cy="3467406"/>
          </a:xfrm>
          <a:prstGeom prst="rect">
            <a:avLst/>
          </a:prstGeom>
        </p:spPr>
      </p:pic>
      <p:pic>
        <p:nvPicPr>
          <p:cNvPr id="5" name="Picture 5"/>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13028042" y="8221290"/>
            <a:ext cx="4114800" cy="1412504"/>
          </a:xfrm>
          <a:prstGeom prst="rect">
            <a:avLst/>
          </a:prstGeom>
        </p:spPr>
      </p:pic>
      <p:pic>
        <p:nvPicPr>
          <p:cNvPr id="6" name="Picture 6"/>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162144" y="3834966"/>
            <a:ext cx="5610378" cy="6038567"/>
          </a:xfrm>
          <a:prstGeom prst="rect">
            <a:avLst/>
          </a:prstGeom>
        </p:spPr>
      </p:pic>
      <p:pic>
        <p:nvPicPr>
          <p:cNvPr id="7" name="Picture 7"/>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7129852" y="6507360"/>
            <a:ext cx="2341983" cy="3126434"/>
          </a:xfrm>
          <a:prstGeom prst="rect">
            <a:avLst/>
          </a:prstGeom>
        </p:spPr>
      </p:pic>
      <p:pic>
        <p:nvPicPr>
          <p:cNvPr id="8" name="Picture 8"/>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1342333" y="639898"/>
            <a:ext cx="3208526" cy="2545565"/>
          </a:xfrm>
          <a:prstGeom prst="rect">
            <a:avLst/>
          </a:prstGeom>
        </p:spPr>
      </p:pic>
      <p:sp>
        <p:nvSpPr>
          <p:cNvPr id="9" name="TextBox 9"/>
          <p:cNvSpPr txBox="1"/>
          <p:nvPr/>
        </p:nvSpPr>
        <p:spPr>
          <a:xfrm>
            <a:off x="8324215" y="4389120"/>
            <a:ext cx="7149465" cy="1148715"/>
          </a:xfrm>
          <a:prstGeom prst="rect">
            <a:avLst/>
          </a:prstGeom>
        </p:spPr>
        <p:txBody>
          <a:bodyPr wrap="square" lIns="0" tIns="0" rIns="0" bIns="0" rtlCol="0" anchor="t">
            <a:spAutoFit/>
          </a:bodyPr>
          <a:lstStyle/>
          <a:p>
            <a:pPr algn="ctr">
              <a:lnSpc>
                <a:spcPts val="8960"/>
              </a:lnSpc>
              <a:spcBef>
                <a:spcPct val="0"/>
              </a:spcBef>
            </a:pPr>
            <a:r>
              <a:rPr lang="en-US" sz="6400">
                <a:solidFill>
                  <a:srgbClr val="2C2C2E"/>
                </a:solidFill>
                <a:latin typeface="Dancing Script" panose="03080600040507000D00"/>
              </a:rPr>
              <a:t> </a:t>
            </a:r>
            <a:r>
              <a:rPr lang="en-US" sz="9600">
                <a:solidFill>
                  <a:srgbClr val="2C2C2E"/>
                </a:solidFill>
                <a:latin typeface="Times New Roman" panose="02020603050405020304" charset="0"/>
                <a:cs typeface="Times New Roman" panose="02020603050405020304" charset="0"/>
              </a:rPr>
              <a:t>Khởi động</a:t>
            </a:r>
          </a:p>
        </p:txBody>
      </p:sp>
    </p:spTree>
  </p:cSld>
  <p:clrMapOvr>
    <a:masterClrMapping/>
  </p:clrMapOvr>
  <mc:AlternateContent xmlns:mc="http://schemas.openxmlformats.org/markup-compatibility/2006" xmlns:p14="http://schemas.microsoft.com/office/powerpoint/2010/main">
    <mc:Choice Requires="p14">
      <p:transition spd="slow">
        <p:wipe/>
      </p:transition>
    </mc:Choice>
    <mc:Fallback xmlns="">
      <p:transition spd="slow">
        <p:wip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DDACD"/>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4106" t="868" r="28177"/>
          <a:stretch>
            <a:fillRect/>
          </a:stretch>
        </p:blipFill>
        <p:spPr>
          <a:xfrm rot="5400000">
            <a:off x="4652645" y="-2907182"/>
            <a:ext cx="8305628" cy="16238830"/>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118389">
            <a:off x="2292868" y="1945782"/>
            <a:ext cx="13436991" cy="635203"/>
          </a:xfrm>
          <a:prstGeom prst="rect">
            <a:avLst/>
          </a:prstGeom>
        </p:spPr>
      </p:pic>
      <p:sp>
        <p:nvSpPr>
          <p:cNvPr id="4" name="TextBox 4"/>
          <p:cNvSpPr txBox="1"/>
          <p:nvPr/>
        </p:nvSpPr>
        <p:spPr>
          <a:xfrm>
            <a:off x="2933065" y="1149350"/>
            <a:ext cx="12261215" cy="1148715"/>
          </a:xfrm>
          <a:prstGeom prst="rect">
            <a:avLst/>
          </a:prstGeom>
        </p:spPr>
        <p:txBody>
          <a:bodyPr wrap="square" lIns="0" tIns="0" rIns="0" bIns="0" rtlCol="0" anchor="t">
            <a:spAutoFit/>
          </a:bodyPr>
          <a:lstStyle/>
          <a:p>
            <a:pPr>
              <a:lnSpc>
                <a:spcPts val="8960"/>
              </a:lnSpc>
              <a:spcBef>
                <a:spcPct val="0"/>
              </a:spcBef>
            </a:pPr>
            <a:r>
              <a:rPr lang="en-US" sz="6400">
                <a:solidFill>
                  <a:srgbClr val="2C2C2E"/>
                </a:solidFill>
                <a:latin typeface="Times New Roman" panose="02020603050405020304" charset="0"/>
                <a:cs typeface="Times New Roman" panose="02020603050405020304" charset="0"/>
              </a:rPr>
              <a:t>Em hãy đọc hai văn bản sau:</a:t>
            </a:r>
          </a:p>
        </p:txBody>
      </p:sp>
      <p:pic>
        <p:nvPicPr>
          <p:cNvPr id="5" name="Picture 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10632204">
            <a:off x="-801370" y="-962025"/>
            <a:ext cx="2776855" cy="2410460"/>
          </a:xfrm>
          <a:prstGeom prst="rect">
            <a:avLst/>
          </a:prstGeom>
        </p:spPr>
      </p:pic>
      <p:pic>
        <p:nvPicPr>
          <p:cNvPr id="13" name="Picture 12" descr="p10-11-r_oacc"/>
          <p:cNvPicPr>
            <a:picLocks noChangeAspect="1"/>
          </p:cNvPicPr>
          <p:nvPr/>
        </p:nvPicPr>
        <p:blipFill>
          <a:blip r:embed="rId8"/>
          <a:stretch>
            <a:fillRect/>
          </a:stretch>
        </p:blipFill>
        <p:spPr>
          <a:xfrm>
            <a:off x="1137285" y="2451735"/>
            <a:ext cx="8558530" cy="6949440"/>
          </a:xfrm>
          <a:prstGeom prst="rect">
            <a:avLst/>
          </a:prstGeom>
        </p:spPr>
      </p:pic>
      <p:pic>
        <p:nvPicPr>
          <p:cNvPr id="14" name="Picture 13" descr="9-bien-phap-moi-nhat-phong-chong-dich-covid-19-nguoi-dan-can-biet1596014669"/>
          <p:cNvPicPr>
            <a:picLocks noChangeAspect="1"/>
          </p:cNvPicPr>
          <p:nvPr/>
        </p:nvPicPr>
        <p:blipFill>
          <a:blip r:embed="rId9"/>
          <a:stretch>
            <a:fillRect/>
          </a:stretch>
        </p:blipFill>
        <p:spPr>
          <a:xfrm>
            <a:off x="10265410" y="2458085"/>
            <a:ext cx="6203315" cy="684784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wedge/>
      </p:transition>
    </mc:Choice>
    <mc:Fallback xmlns="">
      <p:transition spd="slow">
        <p:wedg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p:tgtEl>
                                          <p:spTgt spid="13"/>
                                        </p:tgtEl>
                                        <p:attrNameLst>
                                          <p:attrName>ppt_y</p:attrName>
                                        </p:attrNameLst>
                                      </p:cBhvr>
                                      <p:tavLst>
                                        <p:tav tm="0">
                                          <p:val>
                                            <p:strVal val="#ppt_y+#ppt_h*1.125000"/>
                                          </p:val>
                                        </p:tav>
                                        <p:tav tm="100000">
                                          <p:val>
                                            <p:strVal val="#ppt_y"/>
                                          </p:val>
                                        </p:tav>
                                      </p:tavLst>
                                    </p:anim>
                                    <p:animEffect transition="in" filter="wipe(up)">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ox(in)">
                                      <p:cBhvr>
                                        <p:cTn id="19"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93A4D8"/>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4648200" y="495300"/>
            <a:ext cx="10111105" cy="10013950"/>
          </a:xfrm>
          <a:prstGeom prst="rect">
            <a:avLst/>
          </a:prstGeom>
        </p:spPr>
      </p:pic>
      <p:sp>
        <p:nvSpPr>
          <p:cNvPr id="4" name="TextBox 4"/>
          <p:cNvSpPr txBox="1"/>
          <p:nvPr/>
        </p:nvSpPr>
        <p:spPr>
          <a:xfrm>
            <a:off x="4843145" y="861695"/>
            <a:ext cx="9641840" cy="10242550"/>
          </a:xfrm>
          <a:prstGeom prst="rect">
            <a:avLst/>
          </a:prstGeom>
        </p:spPr>
        <p:txBody>
          <a:bodyPr wrap="square" lIns="0" tIns="0" rIns="0" bIns="0" rtlCol="0" anchor="t">
            <a:spAutoFit/>
          </a:bodyPr>
          <a:lstStyle/>
          <a:p>
            <a:pPr marL="0" lvl="0" indent="0" algn="just">
              <a:lnSpc>
                <a:spcPts val="11410"/>
              </a:lnSpc>
              <a:spcBef>
                <a:spcPct val="0"/>
              </a:spcBef>
            </a:pPr>
            <a:r>
              <a:rPr lang="en-US" sz="5400" u="none">
                <a:solidFill>
                  <a:srgbClr val="FF0000"/>
                </a:solidFill>
                <a:latin typeface="Times New Roman" panose="02020603050405020304" charset="0"/>
                <a:cs typeface="Times New Roman" panose="02020603050405020304" charset="0"/>
              </a:rPr>
              <a:t>1. Em nắm được thông được gì từ những bức ảnh trên?</a:t>
            </a:r>
          </a:p>
          <a:p>
            <a:pPr marL="0" lvl="0" indent="0" algn="just">
              <a:lnSpc>
                <a:spcPts val="11410"/>
              </a:lnSpc>
              <a:spcBef>
                <a:spcPct val="0"/>
              </a:spcBef>
            </a:pPr>
            <a:r>
              <a:rPr lang="en-US" sz="5400" u="none">
                <a:solidFill>
                  <a:srgbClr val="FF0000"/>
                </a:solidFill>
                <a:latin typeface="Times New Roman" panose="02020603050405020304" charset="0"/>
                <a:cs typeface="Times New Roman" panose="02020603050405020304" charset="0"/>
              </a:rPr>
              <a:t>2. Từ những bức ảnh trên, bản thân em cần làm thế nào để tiếp nhận thông tin đa dạng, phong phú trong cuộc sống thường ngày?</a:t>
            </a:r>
          </a:p>
          <a:p>
            <a:pPr marL="0" lvl="0" indent="0" algn="ctr">
              <a:lnSpc>
                <a:spcPts val="11410"/>
              </a:lnSpc>
              <a:spcBef>
                <a:spcPct val="0"/>
              </a:spcBef>
            </a:pPr>
            <a:endParaRPr lang="en-US" sz="5400" u="none">
              <a:solidFill>
                <a:srgbClr val="FF0000"/>
              </a:solidFill>
              <a:latin typeface="Times New Roman" panose="02020603050405020304" charset="0"/>
              <a:cs typeface="Times New Roman" panose="02020603050405020304" charset="0"/>
            </a:endParaRPr>
          </a:p>
        </p:txBody>
      </p:sp>
      <p:pic>
        <p:nvPicPr>
          <p:cNvPr id="8" name="Picture 8"/>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3412007">
            <a:off x="-1253070" y="6222228"/>
            <a:ext cx="2506139" cy="6072144"/>
          </a:xfrm>
          <a:prstGeom prst="rect">
            <a:avLst/>
          </a:prstGeom>
        </p:spPr>
      </p:pic>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7365178">
            <a:off x="16868972" y="5820126"/>
            <a:ext cx="2838056" cy="6876348"/>
          </a:xfrm>
          <a:prstGeom prst="rect">
            <a:avLst/>
          </a:prstGeom>
        </p:spPr>
      </p:pic>
      <p:pic>
        <p:nvPicPr>
          <p:cNvPr id="10" name="Picture 10"/>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flipH="1">
            <a:off x="15458571" y="-515383"/>
            <a:ext cx="3601458" cy="3126266"/>
          </a:xfrm>
          <a:prstGeom prst="rect">
            <a:avLst/>
          </a:prstGeom>
        </p:spPr>
      </p:pic>
      <p:pic>
        <p:nvPicPr>
          <p:cNvPr id="11" name="Picture 11"/>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772029" y="-515383"/>
            <a:ext cx="3601458" cy="3126266"/>
          </a:xfrm>
          <a:prstGeom prst="rect">
            <a:avLst/>
          </a:prstGeom>
        </p:spPr>
      </p:pic>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p:tgtEl>
                                          <p:spTgt spid="4">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4">
                                            <p:txEl>
                                              <p:pRg st="0" end="0"/>
                                            </p:txEl>
                                          </p:spTgt>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p:tgtEl>
                                          <p:spTgt spid="4">
                                            <p:txEl>
                                              <p:pRg st="1" end="1"/>
                                            </p:txEl>
                                          </p:spTgt>
                                        </p:tgtEl>
                                        <p:attrNameLst>
                                          <p:attrName>ppt_y</p:attrName>
                                        </p:attrNameLst>
                                      </p:cBhvr>
                                      <p:tavLst>
                                        <p:tav tm="0">
                                          <p:val>
                                            <p:strVal val="#ppt_y+#ppt_h*1.125000"/>
                                          </p:val>
                                        </p:tav>
                                        <p:tav tm="100000">
                                          <p:val>
                                            <p:strVal val="#ppt_y"/>
                                          </p:val>
                                        </p:tav>
                                      </p:tavLst>
                                    </p:anim>
                                    <p:animEffect transition="in" filter="wipe(up)">
                                      <p:cBhvr>
                                        <p:cTn id="14"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93A4D8"/>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4106" t="868" r="28177"/>
          <a:stretch>
            <a:fillRect/>
          </a:stretch>
        </p:blipFill>
        <p:spPr>
          <a:xfrm rot="5400000">
            <a:off x="4652645" y="-2907182"/>
            <a:ext cx="8305628" cy="16238830"/>
          </a:xfrm>
          <a:prstGeom prst="rect">
            <a:avLst/>
          </a:prstGeom>
        </p:spPr>
      </p:pic>
      <p:sp>
        <p:nvSpPr>
          <p:cNvPr id="4" name="TextBox 4"/>
          <p:cNvSpPr txBox="1"/>
          <p:nvPr/>
        </p:nvSpPr>
        <p:spPr>
          <a:xfrm>
            <a:off x="1642110" y="1086485"/>
            <a:ext cx="14542135" cy="1651635"/>
          </a:xfrm>
          <a:prstGeom prst="rect">
            <a:avLst/>
          </a:prstGeom>
        </p:spPr>
        <p:txBody>
          <a:bodyPr wrap="square" lIns="0" tIns="0" rIns="0" bIns="0" rtlCol="0" anchor="t">
            <a:spAutoFit/>
          </a:bodyPr>
          <a:lstStyle/>
          <a:p>
            <a:pPr algn="ctr">
              <a:lnSpc>
                <a:spcPts val="6440"/>
              </a:lnSpc>
              <a:spcBef>
                <a:spcPct val="0"/>
              </a:spcBef>
            </a:pPr>
            <a:r>
              <a:rPr lang="en-US" sz="6000">
                <a:solidFill>
                  <a:srgbClr val="2C2C2E"/>
                </a:solidFill>
                <a:latin typeface="Times New Roman" panose="02020603050405020304" charset="0"/>
                <a:cs typeface="Times New Roman" panose="02020603050405020304" charset="0"/>
              </a:rPr>
              <a:t>Chia 4 nhóm: Tìm hiểu và trình bày tri thức ngữ văn</a:t>
            </a:r>
          </a:p>
        </p:txBody>
      </p:sp>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306195" y="2933700"/>
            <a:ext cx="3709035" cy="4774565"/>
          </a:xfrm>
          <a:prstGeom prst="rect">
            <a:avLst/>
          </a:prstGeom>
        </p:spPr>
      </p:pic>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5157470" y="3138805"/>
            <a:ext cx="3684905" cy="4569460"/>
          </a:xfrm>
          <a:prstGeom prst="rect">
            <a:avLst/>
          </a:prstGeom>
        </p:spPr>
      </p:pic>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8910955" y="3139440"/>
            <a:ext cx="3779520" cy="4759960"/>
          </a:xfrm>
          <a:prstGeom prst="rect">
            <a:avLst/>
          </a:prstGeom>
        </p:spPr>
      </p:pic>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10632204" flipH="1">
            <a:off x="15301426" y="-1255051"/>
            <a:ext cx="4107789" cy="3565789"/>
          </a:xfrm>
          <a:prstGeom prst="rect">
            <a:avLst/>
          </a:prstGeom>
        </p:spPr>
      </p:pic>
      <p:sp>
        <p:nvSpPr>
          <p:cNvPr id="9" name="TextBox 9"/>
          <p:cNvSpPr txBox="1"/>
          <p:nvPr/>
        </p:nvSpPr>
        <p:spPr>
          <a:xfrm>
            <a:off x="2503170" y="7849870"/>
            <a:ext cx="1444625" cy="412750"/>
          </a:xfrm>
          <a:prstGeom prst="rect">
            <a:avLst/>
          </a:prstGeom>
        </p:spPr>
        <p:txBody>
          <a:bodyPr wrap="square" lIns="0" tIns="0" rIns="0" bIns="0" rtlCol="0" anchor="t">
            <a:spAutoFit/>
          </a:bodyPr>
          <a:lstStyle/>
          <a:p>
            <a:pPr marL="0" lvl="0" indent="0" algn="ctr">
              <a:lnSpc>
                <a:spcPts val="3220"/>
              </a:lnSpc>
              <a:spcBef>
                <a:spcPct val="0"/>
              </a:spcBef>
            </a:pPr>
            <a:r>
              <a:rPr lang="en-US" sz="2300" u="none">
                <a:solidFill>
                  <a:srgbClr val="2C2C2E"/>
                </a:solidFill>
                <a:latin typeface="Muli Bold Bold"/>
              </a:rPr>
              <a:t>Nhóm 1</a:t>
            </a:r>
          </a:p>
        </p:txBody>
      </p:sp>
      <p:sp>
        <p:nvSpPr>
          <p:cNvPr id="10" name="TextBox 10"/>
          <p:cNvSpPr txBox="1"/>
          <p:nvPr/>
        </p:nvSpPr>
        <p:spPr>
          <a:xfrm>
            <a:off x="5274310" y="7945755"/>
            <a:ext cx="3342640" cy="412750"/>
          </a:xfrm>
          <a:prstGeom prst="rect">
            <a:avLst/>
          </a:prstGeom>
        </p:spPr>
        <p:txBody>
          <a:bodyPr wrap="square" lIns="0" tIns="0" rIns="0" bIns="0" rtlCol="0" anchor="t">
            <a:spAutoFit/>
          </a:bodyPr>
          <a:lstStyle/>
          <a:p>
            <a:pPr marL="0" lvl="0" indent="0" algn="ctr">
              <a:lnSpc>
                <a:spcPts val="3220"/>
              </a:lnSpc>
              <a:spcBef>
                <a:spcPct val="0"/>
              </a:spcBef>
            </a:pPr>
            <a:r>
              <a:rPr lang="en-US" sz="2300" u="none">
                <a:solidFill>
                  <a:srgbClr val="2C2C2E"/>
                </a:solidFill>
                <a:latin typeface="Muli Bold Bold"/>
              </a:rPr>
              <a:t>Nhóm 2</a:t>
            </a:r>
          </a:p>
        </p:txBody>
      </p:sp>
      <p:sp>
        <p:nvSpPr>
          <p:cNvPr id="11" name="TextBox 11"/>
          <p:cNvSpPr txBox="1"/>
          <p:nvPr/>
        </p:nvSpPr>
        <p:spPr>
          <a:xfrm>
            <a:off x="9128760" y="7921625"/>
            <a:ext cx="3129280" cy="412750"/>
          </a:xfrm>
          <a:prstGeom prst="rect">
            <a:avLst/>
          </a:prstGeom>
        </p:spPr>
        <p:txBody>
          <a:bodyPr wrap="square" lIns="0" tIns="0" rIns="0" bIns="0" rtlCol="0" anchor="t">
            <a:spAutoFit/>
          </a:bodyPr>
          <a:lstStyle/>
          <a:p>
            <a:pPr marL="0" lvl="0" indent="0" algn="ctr">
              <a:lnSpc>
                <a:spcPts val="3220"/>
              </a:lnSpc>
              <a:spcBef>
                <a:spcPct val="0"/>
              </a:spcBef>
            </a:pPr>
            <a:r>
              <a:rPr lang="en-US" sz="2300" u="none">
                <a:solidFill>
                  <a:srgbClr val="2C2C2E"/>
                </a:solidFill>
                <a:latin typeface="Muli Bold Bold"/>
              </a:rPr>
              <a:t>Nhóm 3</a:t>
            </a:r>
          </a:p>
        </p:txBody>
      </p:sp>
      <p:pic>
        <p:nvPicPr>
          <p:cNvPr id="12" name="Picture 12"/>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2586275">
            <a:off x="-280670" y="7303770"/>
            <a:ext cx="1463040" cy="4767580"/>
          </a:xfrm>
          <a:prstGeom prst="rect">
            <a:avLst/>
          </a:prstGeom>
        </p:spPr>
      </p:pic>
      <p:sp>
        <p:nvSpPr>
          <p:cNvPr id="13" name="Text Box 12"/>
          <p:cNvSpPr txBox="1"/>
          <p:nvPr/>
        </p:nvSpPr>
        <p:spPr>
          <a:xfrm>
            <a:off x="2242820" y="4601845"/>
            <a:ext cx="2385060" cy="1938020"/>
          </a:xfrm>
          <a:prstGeom prst="rect">
            <a:avLst/>
          </a:prstGeom>
          <a:noFill/>
        </p:spPr>
        <p:txBody>
          <a:bodyPr wrap="square" rtlCol="0">
            <a:spAutoFit/>
          </a:bodyPr>
          <a:lstStyle/>
          <a:p>
            <a:r>
              <a:rPr lang="en-US" sz="4000">
                <a:latin typeface="Times New Roman" panose="02020603050405020304" charset="0"/>
                <a:cs typeface="Times New Roman" panose="02020603050405020304" charset="0"/>
              </a:rPr>
              <a:t>Đặc  trưng văn bản thông tin</a:t>
            </a:r>
          </a:p>
        </p:txBody>
      </p:sp>
      <p:sp>
        <p:nvSpPr>
          <p:cNvPr id="14" name="Text Box 13"/>
          <p:cNvSpPr txBox="1"/>
          <p:nvPr/>
        </p:nvSpPr>
        <p:spPr>
          <a:xfrm>
            <a:off x="6099175" y="4954905"/>
            <a:ext cx="2245995" cy="768350"/>
          </a:xfrm>
          <a:prstGeom prst="rect">
            <a:avLst/>
          </a:prstGeom>
          <a:noFill/>
        </p:spPr>
        <p:txBody>
          <a:bodyPr wrap="square" rtlCol="0">
            <a:spAutoFit/>
          </a:bodyPr>
          <a:lstStyle/>
          <a:p>
            <a:r>
              <a:rPr lang="en-US" sz="4400">
                <a:latin typeface="Times New Roman" panose="02020603050405020304" charset="0"/>
                <a:cs typeface="Times New Roman" panose="02020603050405020304" charset="0"/>
              </a:rPr>
              <a:t>Bản tin</a:t>
            </a:r>
          </a:p>
        </p:txBody>
      </p:sp>
      <p:pic>
        <p:nvPicPr>
          <p:cNvPr id="15"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3030200" y="3018155"/>
            <a:ext cx="3764915" cy="5126990"/>
          </a:xfrm>
          <a:prstGeom prst="rect">
            <a:avLst/>
          </a:prstGeom>
        </p:spPr>
      </p:pic>
      <p:sp>
        <p:nvSpPr>
          <p:cNvPr id="16" name="Text Box 15"/>
          <p:cNvSpPr txBox="1"/>
          <p:nvPr/>
        </p:nvSpPr>
        <p:spPr>
          <a:xfrm>
            <a:off x="9718040" y="4065270"/>
            <a:ext cx="2633345" cy="2861310"/>
          </a:xfrm>
          <a:prstGeom prst="rect">
            <a:avLst/>
          </a:prstGeom>
          <a:noFill/>
        </p:spPr>
        <p:txBody>
          <a:bodyPr wrap="square" rtlCol="0">
            <a:spAutoFit/>
          </a:bodyPr>
          <a:lstStyle/>
          <a:p>
            <a:r>
              <a:rPr lang="en-US" sz="3600">
                <a:latin typeface="Times New Roman" panose="02020603050405020304" charset="0"/>
                <a:cs typeface="Times New Roman" panose="02020603050405020304" charset="0"/>
              </a:rPr>
              <a:t>Văn bản nội quy, văn bản hướng dẫn nơi công cộng</a:t>
            </a:r>
          </a:p>
        </p:txBody>
      </p:sp>
      <p:sp>
        <p:nvSpPr>
          <p:cNvPr id="17" name="Text Box 16"/>
          <p:cNvSpPr txBox="1"/>
          <p:nvPr/>
        </p:nvSpPr>
        <p:spPr>
          <a:xfrm>
            <a:off x="13795375" y="4183380"/>
            <a:ext cx="2388870" cy="2799715"/>
          </a:xfrm>
          <a:prstGeom prst="rect">
            <a:avLst/>
          </a:prstGeom>
          <a:noFill/>
        </p:spPr>
        <p:txBody>
          <a:bodyPr wrap="square" rtlCol="0">
            <a:spAutoFit/>
          </a:bodyPr>
          <a:lstStyle/>
          <a:p>
            <a:r>
              <a:rPr lang="en-US" sz="4400">
                <a:latin typeface="Times New Roman" panose="02020603050405020304" charset="0"/>
                <a:cs typeface="Times New Roman" panose="02020603050405020304" charset="0"/>
              </a:rPr>
              <a:t>Sử dụng phương tiện phi ngôn ngữ</a:t>
            </a:r>
          </a:p>
        </p:txBody>
      </p:sp>
      <p:sp>
        <p:nvSpPr>
          <p:cNvPr id="19" name="TextBox 11"/>
          <p:cNvSpPr txBox="1"/>
          <p:nvPr/>
        </p:nvSpPr>
        <p:spPr>
          <a:xfrm>
            <a:off x="12922250" y="8048625"/>
            <a:ext cx="3418840" cy="412750"/>
          </a:xfrm>
          <a:prstGeom prst="rect">
            <a:avLst/>
          </a:prstGeom>
        </p:spPr>
        <p:txBody>
          <a:bodyPr wrap="square" lIns="0" tIns="0" rIns="0" bIns="0" rtlCol="0" anchor="t">
            <a:spAutoFit/>
          </a:bodyPr>
          <a:lstStyle/>
          <a:p>
            <a:pPr marL="0" lvl="0" indent="0" algn="ctr">
              <a:lnSpc>
                <a:spcPts val="3220"/>
              </a:lnSpc>
              <a:spcBef>
                <a:spcPct val="0"/>
              </a:spcBef>
            </a:pPr>
            <a:r>
              <a:rPr lang="en-US" sz="2300" u="none">
                <a:solidFill>
                  <a:srgbClr val="2C2C2E"/>
                </a:solidFill>
                <a:latin typeface="Muli Bold Bold"/>
              </a:rPr>
              <a:t>Nhóm 4</a:t>
            </a:r>
          </a:p>
        </p:txBody>
      </p:sp>
    </p:spTree>
  </p:cSld>
  <p:clrMapOvr>
    <a:masterClrMapping/>
  </p:clrMapOvr>
  <mc:AlternateContent xmlns:mc="http://schemas.openxmlformats.org/markup-compatibility/2006" xmlns:p14="http://schemas.microsoft.com/office/powerpoint/2010/main">
    <mc:Choice Requires="p14">
      <p:transition spd="slow">
        <p:wheel spokes="8"/>
      </p:transition>
    </mc:Choice>
    <mc:Fallback xmlns="">
      <p:transition spd="slow">
        <p:wheel spokes="8"/>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circle(in)">
                                      <p:cBhvr>
                                        <p:cTn id="11" dur="20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ox(in)">
                                      <p:cBhvr>
                                        <p:cTn id="16" dur="20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p:tgtEl>
                                          <p:spTgt spid="10"/>
                                        </p:tgtEl>
                                        <p:attrNameLst>
                                          <p:attrName>ppt_y</p:attrName>
                                        </p:attrNameLst>
                                      </p:cBhvr>
                                      <p:tavLst>
                                        <p:tav tm="0">
                                          <p:val>
                                            <p:strVal val="#ppt_y+#ppt_h*1.125000"/>
                                          </p:val>
                                        </p:tav>
                                        <p:tav tm="100000">
                                          <p:val>
                                            <p:strVal val="#ppt_y"/>
                                          </p:val>
                                        </p:tav>
                                      </p:tavLst>
                                    </p:anim>
                                    <p:animEffect transition="in" filter="wipe(up)">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p:tgtEl>
                                          <p:spTgt spid="7"/>
                                        </p:tgtEl>
                                        <p:attrNameLst>
                                          <p:attrName>ppt_y</p:attrName>
                                        </p:attrNameLst>
                                      </p:cBhvr>
                                      <p:tavLst>
                                        <p:tav tm="0">
                                          <p:val>
                                            <p:strVal val="#ppt_y+#ppt_h*1.125000"/>
                                          </p:val>
                                        </p:tav>
                                        <p:tav tm="100000">
                                          <p:val>
                                            <p:strVal val="#ppt_y"/>
                                          </p:val>
                                        </p:tav>
                                      </p:tavLst>
                                    </p:anim>
                                    <p:animEffect transition="in" filter="wipe(up)">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p:tgtEl>
                                          <p:spTgt spid="11"/>
                                        </p:tgtEl>
                                        <p:attrNameLst>
                                          <p:attrName>ppt_y</p:attrName>
                                        </p:attrNameLst>
                                      </p:cBhvr>
                                      <p:tavLst>
                                        <p:tav tm="0">
                                          <p:val>
                                            <p:strVal val="#ppt_y+#ppt_h*1.125000"/>
                                          </p:val>
                                        </p:tav>
                                        <p:tav tm="100000">
                                          <p:val>
                                            <p:strVal val="#ppt_y"/>
                                          </p:val>
                                        </p:tav>
                                      </p:tavLst>
                                    </p:anim>
                                    <p:animEffect transition="in" filter="wipe(up)">
                                      <p:cBhvr>
                                        <p:cTn id="38" dur="5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p:tgtEl>
                                          <p:spTgt spid="15"/>
                                        </p:tgtEl>
                                        <p:attrNameLst>
                                          <p:attrName>ppt_y</p:attrName>
                                        </p:attrNameLst>
                                      </p:cBhvr>
                                      <p:tavLst>
                                        <p:tav tm="0">
                                          <p:val>
                                            <p:strVal val="#ppt_y+#ppt_h*1.125000"/>
                                          </p:val>
                                        </p:tav>
                                        <p:tav tm="100000">
                                          <p:val>
                                            <p:strVal val="#ppt_y"/>
                                          </p:val>
                                        </p:tav>
                                      </p:tavLst>
                                    </p:anim>
                                    <p:animEffect transition="in" filter="wipe(up)">
                                      <p:cBhvr>
                                        <p:cTn id="44" dur="500"/>
                                        <p:tgtEl>
                                          <p:spTgt spid="15"/>
                                        </p:tgtEl>
                                      </p:cBhvr>
                                    </p:animEffect>
                                  </p:childTnLst>
                                </p:cTn>
                              </p:par>
                            </p:childTnLst>
                          </p:cTn>
                        </p:par>
                      </p:childTnLst>
                    </p:cTn>
                  </p:par>
                  <p:par>
                    <p:cTn id="45" fill="hold">
                      <p:stCondLst>
                        <p:cond delay="indefinite"/>
                      </p:stCondLst>
                      <p:childTnLst>
                        <p:par>
                          <p:cTn id="46" fill="hold">
                            <p:stCondLst>
                              <p:cond delay="0"/>
                            </p:stCondLst>
                            <p:childTnLst>
                              <p:par>
                                <p:cTn id="47" presetID="7" presetClass="entr" presetSubtype="4"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0" fill="hold"/>
                                        <p:tgtEl>
                                          <p:spTgt spid="19"/>
                                        </p:tgtEl>
                                        <p:attrNameLst>
                                          <p:attrName>ppt_x</p:attrName>
                                        </p:attrNameLst>
                                      </p:cBhvr>
                                      <p:tavLst>
                                        <p:tav tm="0">
                                          <p:val>
                                            <p:strVal val="#ppt_x"/>
                                          </p:val>
                                        </p:tav>
                                        <p:tav tm="100000">
                                          <p:val>
                                            <p:strVal val="#ppt_x"/>
                                          </p:val>
                                        </p:tav>
                                      </p:tavLst>
                                    </p:anim>
                                    <p:anim calcmode="lin" valueType="num">
                                      <p:cBhvr additive="base">
                                        <p:cTn id="50" dur="50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P spid="11"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762000" y="1028700"/>
            <a:ext cx="8169910" cy="8561070"/>
            <a:chOff x="577046" y="636973"/>
            <a:chExt cx="5446698" cy="5707463"/>
          </a:xfrm>
        </p:grpSpPr>
        <p:sp>
          <p:nvSpPr>
            <p:cNvPr id="22" name="Rectangle: Folded Corner 21"/>
            <p:cNvSpPr/>
            <p:nvPr/>
          </p:nvSpPr>
          <p:spPr>
            <a:xfrm>
              <a:off x="612558" y="636973"/>
              <a:ext cx="5411186" cy="5584054"/>
            </a:xfrm>
            <a:custGeom>
              <a:avLst/>
              <a:gdLst>
                <a:gd name="connsiteX0" fmla="*/ 0 w 5411186"/>
                <a:gd name="connsiteY0" fmla="*/ 0 h 5584054"/>
                <a:gd name="connsiteX1" fmla="*/ 5411186 w 5411186"/>
                <a:gd name="connsiteY1" fmla="*/ 0 h 5584054"/>
                <a:gd name="connsiteX2" fmla="*/ 5411186 w 5411186"/>
                <a:gd name="connsiteY2" fmla="*/ 4682172 h 5584054"/>
                <a:gd name="connsiteX3" fmla="*/ 4509304 w 5411186"/>
                <a:gd name="connsiteY3" fmla="*/ 5584054 h 5584054"/>
                <a:gd name="connsiteX4" fmla="*/ 0 w 5411186"/>
                <a:gd name="connsiteY4" fmla="*/ 5584054 h 5584054"/>
                <a:gd name="connsiteX5" fmla="*/ 0 w 5411186"/>
                <a:gd name="connsiteY5" fmla="*/ 0 h 5584054"/>
                <a:gd name="connsiteX0-1" fmla="*/ 4509304 w 5411186"/>
                <a:gd name="connsiteY0-2" fmla="*/ 5584054 h 5584054"/>
                <a:gd name="connsiteX1-3" fmla="*/ 4689680 w 5411186"/>
                <a:gd name="connsiteY1-4" fmla="*/ 4862548 h 5584054"/>
                <a:gd name="connsiteX2-5" fmla="*/ 5411186 w 5411186"/>
                <a:gd name="connsiteY2-6" fmla="*/ 4682172 h 5584054"/>
                <a:gd name="connsiteX3-7" fmla="*/ 4509304 w 5411186"/>
                <a:gd name="connsiteY3-8" fmla="*/ 5584054 h 5584054"/>
                <a:gd name="connsiteX0-9" fmla="*/ 4509304 w 5411186"/>
                <a:gd name="connsiteY0-10" fmla="*/ 5584054 h 5584054"/>
                <a:gd name="connsiteX1-11" fmla="*/ 4689680 w 5411186"/>
                <a:gd name="connsiteY1-12" fmla="*/ 4862548 h 5584054"/>
                <a:gd name="connsiteX2-13" fmla="*/ 5411186 w 5411186"/>
                <a:gd name="connsiteY2-14" fmla="*/ 4682172 h 5584054"/>
                <a:gd name="connsiteX3-15" fmla="*/ 4509304 w 5411186"/>
                <a:gd name="connsiteY3-16" fmla="*/ 5584054 h 5584054"/>
                <a:gd name="connsiteX4-17" fmla="*/ 0 w 5411186"/>
                <a:gd name="connsiteY4-18" fmla="*/ 5584054 h 5584054"/>
                <a:gd name="connsiteX5-19" fmla="*/ 0 w 5411186"/>
                <a:gd name="connsiteY5-20" fmla="*/ 0 h 5584054"/>
                <a:gd name="connsiteX6" fmla="*/ 5411186 w 5411186"/>
                <a:gd name="connsiteY6" fmla="*/ 0 h 5584054"/>
                <a:gd name="connsiteX7" fmla="*/ 5411186 w 5411186"/>
                <a:gd name="connsiteY7" fmla="*/ 4682172 h 5584054"/>
              </a:gdLst>
              <a:ahLst/>
              <a:cxnLst>
                <a:cxn ang="0">
                  <a:pos x="connsiteX0-1" y="connsiteY0-2"/>
                </a:cxn>
                <a:cxn ang="0">
                  <a:pos x="connsiteX1-3" y="connsiteY1-4"/>
                </a:cxn>
                <a:cxn ang="0">
                  <a:pos x="connsiteX2-5" y="connsiteY2-6"/>
                </a:cxn>
                <a:cxn ang="0">
                  <a:pos x="connsiteX3-7" y="connsiteY3-8"/>
                </a:cxn>
                <a:cxn ang="0">
                  <a:pos x="connsiteX4-17" y="connsiteY4-18"/>
                </a:cxn>
                <a:cxn ang="0">
                  <a:pos x="connsiteX5-19" y="connsiteY5-20"/>
                </a:cxn>
                <a:cxn ang="0">
                  <a:pos x="connsiteX6" y="connsiteY6"/>
                </a:cxn>
                <a:cxn ang="0">
                  <a:pos x="connsiteX7" y="connsiteY7"/>
                </a:cxn>
              </a:cxnLst>
              <a:rect l="l" t="t" r="r" b="b"/>
              <a:pathLst>
                <a:path w="5411186" h="5584054" stroke="0" extrusionOk="0">
                  <a:moveTo>
                    <a:pt x="0" y="0"/>
                  </a:moveTo>
                  <a:cubicBezTo>
                    <a:pt x="1297512" y="-155391"/>
                    <a:pt x="4847388" y="39760"/>
                    <a:pt x="5411186" y="0"/>
                  </a:cubicBezTo>
                  <a:cubicBezTo>
                    <a:pt x="5335610" y="708961"/>
                    <a:pt x="5401269" y="3482119"/>
                    <a:pt x="5411186" y="4682172"/>
                  </a:cubicBezTo>
                  <a:cubicBezTo>
                    <a:pt x="5116127" y="4926731"/>
                    <a:pt x="4656761" y="5396999"/>
                    <a:pt x="4509304" y="5584054"/>
                  </a:cubicBezTo>
                  <a:cubicBezTo>
                    <a:pt x="2907032" y="5646268"/>
                    <a:pt x="1575599" y="5620158"/>
                    <a:pt x="0" y="5584054"/>
                  </a:cubicBezTo>
                  <a:cubicBezTo>
                    <a:pt x="146263" y="4784113"/>
                    <a:pt x="-114835" y="2455397"/>
                    <a:pt x="0" y="0"/>
                  </a:cubicBezTo>
                  <a:close/>
                </a:path>
                <a:path w="5411186" h="5584054" fill="darkenLess" stroke="0" extrusionOk="0">
                  <a:moveTo>
                    <a:pt x="4509304" y="5584054"/>
                  </a:moveTo>
                  <a:cubicBezTo>
                    <a:pt x="4490744" y="5401356"/>
                    <a:pt x="4639032" y="5014870"/>
                    <a:pt x="4689680" y="4862548"/>
                  </a:cubicBezTo>
                  <a:cubicBezTo>
                    <a:pt x="4971634" y="4826749"/>
                    <a:pt x="5133494" y="4697419"/>
                    <a:pt x="5411186" y="4682172"/>
                  </a:cubicBezTo>
                  <a:cubicBezTo>
                    <a:pt x="5027238" y="4957871"/>
                    <a:pt x="4977301" y="5250017"/>
                    <a:pt x="4509304" y="5584054"/>
                  </a:cubicBezTo>
                  <a:close/>
                </a:path>
                <a:path w="5411186" h="5584054" fill="none" extrusionOk="0">
                  <a:moveTo>
                    <a:pt x="4509304" y="5584054"/>
                  </a:moveTo>
                  <a:cubicBezTo>
                    <a:pt x="4600300" y="5259264"/>
                    <a:pt x="4608016" y="5209695"/>
                    <a:pt x="4689680" y="4862548"/>
                  </a:cubicBezTo>
                  <a:cubicBezTo>
                    <a:pt x="4806656" y="4782897"/>
                    <a:pt x="5059502" y="4784176"/>
                    <a:pt x="5411186" y="4682172"/>
                  </a:cubicBezTo>
                  <a:cubicBezTo>
                    <a:pt x="5108354" y="4961495"/>
                    <a:pt x="4751148" y="5438789"/>
                    <a:pt x="4509304" y="5584054"/>
                  </a:cubicBezTo>
                  <a:cubicBezTo>
                    <a:pt x="3363706" y="5617268"/>
                    <a:pt x="1187995" y="5605793"/>
                    <a:pt x="0" y="5584054"/>
                  </a:cubicBezTo>
                  <a:cubicBezTo>
                    <a:pt x="-66881" y="3593239"/>
                    <a:pt x="127622" y="2542010"/>
                    <a:pt x="0" y="0"/>
                  </a:cubicBezTo>
                  <a:cubicBezTo>
                    <a:pt x="2006227" y="88229"/>
                    <a:pt x="3295585" y="19194"/>
                    <a:pt x="5411186" y="0"/>
                  </a:cubicBezTo>
                  <a:cubicBezTo>
                    <a:pt x="5318101" y="1008021"/>
                    <a:pt x="5350474" y="2518841"/>
                    <a:pt x="5411186" y="4682172"/>
                  </a:cubicBezTo>
                </a:path>
                <a:path w="5411186" h="5584054" fill="none" stroke="0" extrusionOk="0">
                  <a:moveTo>
                    <a:pt x="4509304" y="5584054"/>
                  </a:moveTo>
                  <a:cubicBezTo>
                    <a:pt x="4615988" y="5388486"/>
                    <a:pt x="4657107" y="5098012"/>
                    <a:pt x="4689680" y="4862548"/>
                  </a:cubicBezTo>
                  <a:cubicBezTo>
                    <a:pt x="4791980" y="4848129"/>
                    <a:pt x="5331946" y="4704964"/>
                    <a:pt x="5411186" y="4682172"/>
                  </a:cubicBezTo>
                  <a:cubicBezTo>
                    <a:pt x="5048909" y="4960805"/>
                    <a:pt x="4927577" y="5160559"/>
                    <a:pt x="4509304" y="5584054"/>
                  </a:cubicBezTo>
                  <a:cubicBezTo>
                    <a:pt x="3675575" y="5622410"/>
                    <a:pt x="1735869" y="5516635"/>
                    <a:pt x="0" y="5584054"/>
                  </a:cubicBezTo>
                  <a:cubicBezTo>
                    <a:pt x="-92148" y="2939593"/>
                    <a:pt x="94148" y="2481414"/>
                    <a:pt x="0" y="0"/>
                  </a:cubicBezTo>
                  <a:cubicBezTo>
                    <a:pt x="1666402" y="-35107"/>
                    <a:pt x="3720640" y="23663"/>
                    <a:pt x="5411186" y="0"/>
                  </a:cubicBezTo>
                  <a:cubicBezTo>
                    <a:pt x="5406073" y="1788866"/>
                    <a:pt x="5406966" y="3378693"/>
                    <a:pt x="5411186" y="4682172"/>
                  </a:cubicBezTo>
                </a:path>
              </a:pathLst>
            </a:custGeom>
            <a:solidFill>
              <a:schemeClr val="accent3">
                <a:lumMod val="20000"/>
                <a:lumOff val="80000"/>
              </a:schemeClr>
            </a:solidFill>
            <a:ln w="3810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700" b="0" i="0" u="none" strike="noStrike" kern="1200" cap="none" spc="0" normalizeH="0" baseline="0" noProof="0" dirty="0">
                <a:ln>
                  <a:noFill/>
                </a:ln>
                <a:solidFill>
                  <a:prstClr val="white"/>
                </a:solidFill>
                <a:effectLst/>
                <a:uLnTx/>
                <a:uFillTx/>
                <a:latin typeface="Avenir Next LT Pro"/>
                <a:ea typeface="+mn-ea"/>
                <a:cs typeface="+mn-cs"/>
              </a:endParaRPr>
            </a:p>
          </p:txBody>
        </p:sp>
        <p:sp>
          <p:nvSpPr>
            <p:cNvPr id="23" name="Rectangle: Rounded Corners 22"/>
            <p:cNvSpPr/>
            <p:nvPr/>
          </p:nvSpPr>
          <p:spPr>
            <a:xfrm>
              <a:off x="976249" y="733070"/>
              <a:ext cx="4453890" cy="723053"/>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600" b="1" i="0" u="none" strike="noStrike" kern="1200" cap="none" spc="0" normalizeH="0" baseline="0" noProof="0" dirty="0">
                  <a:ln>
                    <a:noFill/>
                  </a:ln>
                  <a:solidFill>
                    <a:srgbClr val="FF0000"/>
                  </a:solidFill>
                  <a:effectLst/>
                  <a:uLnTx/>
                  <a:uFillTx/>
                  <a:latin typeface="Times New Roman" panose="02020603050405020304" charset="0"/>
                  <a:ea typeface="+mn-ea"/>
                  <a:cs typeface="Times New Roman" panose="02020603050405020304" charset="0"/>
                </a:rPr>
                <a:t>ĐẶC TRƯNG CỦA VĂN BẢN THÔNG TIN</a:t>
              </a:r>
            </a:p>
          </p:txBody>
        </p:sp>
        <p:sp>
          <p:nvSpPr>
            <p:cNvPr id="24" name="Rectangle 23"/>
            <p:cNvSpPr/>
            <p:nvPr/>
          </p:nvSpPr>
          <p:spPr>
            <a:xfrm>
              <a:off x="767546" y="1549680"/>
              <a:ext cx="4714240" cy="35949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700" b="0" i="0" u="none" strike="noStrike" kern="1200" cap="none" spc="0" normalizeH="0" baseline="0" noProof="0" dirty="0">
                <a:ln>
                  <a:noFill/>
                </a:ln>
                <a:solidFill>
                  <a:srgbClr val="8D6F5B">
                    <a:lumMod val="50000"/>
                  </a:srgbClr>
                </a:solidFill>
                <a:effectLst/>
                <a:uLnTx/>
                <a:uFillTx/>
                <a:latin typeface="Avenir Next LT Pro"/>
                <a:ea typeface="+mn-ea"/>
                <a:cs typeface="+mn-cs"/>
              </a:endParaRPr>
            </a:p>
          </p:txBody>
        </p:sp>
        <p:pic>
          <p:nvPicPr>
            <p:cNvPr id="25" name="Graphic 24" descr="Agriculture with solid fill"/>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577046" y="5237825"/>
              <a:ext cx="1002330" cy="1026712"/>
            </a:xfrm>
            <a:prstGeom prst="rect">
              <a:avLst/>
            </a:prstGeom>
          </p:spPr>
        </p:pic>
        <p:pic>
          <p:nvPicPr>
            <p:cNvPr id="28" name="Graphic 27" descr="Anger Symbol outline"/>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2667315" y="5430036"/>
              <a:ext cx="914400" cy="914400"/>
            </a:xfrm>
            <a:prstGeom prst="rect">
              <a:avLst/>
            </a:prstGeom>
          </p:spPr>
        </p:pic>
        <p:pic>
          <p:nvPicPr>
            <p:cNvPr id="29" name="Graphic 28" descr="Cherry Blossom outline"/>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4183970" y="5306627"/>
              <a:ext cx="914400" cy="914400"/>
            </a:xfrm>
            <a:prstGeom prst="rect">
              <a:avLst/>
            </a:prstGeom>
          </p:spPr>
        </p:pic>
      </p:grpSp>
      <p:sp>
        <p:nvSpPr>
          <p:cNvPr id="5" name="Text Box 4"/>
          <p:cNvSpPr txBox="1"/>
          <p:nvPr/>
        </p:nvSpPr>
        <p:spPr>
          <a:xfrm>
            <a:off x="1075690" y="2637790"/>
            <a:ext cx="7061200" cy="5015865"/>
          </a:xfrm>
          <a:prstGeom prst="rect">
            <a:avLst/>
          </a:prstGeom>
          <a:noFill/>
        </p:spPr>
        <p:txBody>
          <a:bodyPr wrap="square" rtlCol="0">
            <a:spAutoFit/>
          </a:bodyPr>
          <a:lstStyle/>
          <a:p>
            <a:r>
              <a:rPr lang="en-US" sz="3200">
                <a:latin typeface="Times New Roman" panose="02020603050405020304" charset="0"/>
                <a:cs typeface="Times New Roman" panose="02020603050405020304" charset="0"/>
              </a:rPr>
              <a:t>- Dùng để cung cấp thông tin</a:t>
            </a:r>
          </a:p>
          <a:p>
            <a:r>
              <a:rPr lang="en-US" sz="3200">
                <a:latin typeface="Times New Roman" panose="02020603050405020304" charset="0"/>
                <a:cs typeface="Times New Roman" panose="02020603050405020304" charset="0"/>
              </a:rPr>
              <a:t>- Trong đời sống, có nhiều loại văn bản thông tin như: báo cáo, bản tin, thông báo, thư từ, diễn văn, tiểu luận...</a:t>
            </a:r>
          </a:p>
          <a:p>
            <a:r>
              <a:rPr lang="en-US" sz="3200">
                <a:latin typeface="Times New Roman" panose="02020603050405020304" charset="0"/>
                <a:cs typeface="Times New Roman" panose="02020603050405020304" charset="0"/>
              </a:rPr>
              <a:t>- Văn bản thông tin thường dẫn tên người, địa điểm, thời gian, số liệu xác thực, có thể kiểm chứng</a:t>
            </a:r>
          </a:p>
          <a:p>
            <a:r>
              <a:rPr lang="en-US" sz="3200">
                <a:latin typeface="Times New Roman" panose="02020603050405020304" charset="0"/>
                <a:cs typeface="Times New Roman" panose="02020603050405020304" charset="0"/>
              </a:rPr>
              <a:t>- Ngôn ngữ sáng rõ, đơn nghĩa</a:t>
            </a:r>
          </a:p>
          <a:p>
            <a:r>
              <a:rPr lang="en-US" sz="3200">
                <a:latin typeface="Times New Roman" panose="02020603050405020304" charset="0"/>
                <a:cs typeface="Times New Roman" panose="02020603050405020304" charset="0"/>
              </a:rPr>
              <a:t>- Lồng ghép thông tin với một hay nhiều yếu tố như miêu tả, biểu cảm, nghị luận</a:t>
            </a:r>
          </a:p>
        </p:txBody>
      </p:sp>
      <p:grpSp>
        <p:nvGrpSpPr>
          <p:cNvPr id="10" name="Group 9"/>
          <p:cNvGrpSpPr/>
          <p:nvPr/>
        </p:nvGrpSpPr>
        <p:grpSpPr>
          <a:xfrm flipH="1">
            <a:off x="9161780" y="1028065"/>
            <a:ext cx="8587105" cy="8747125"/>
            <a:chOff x="577046" y="636973"/>
            <a:chExt cx="5446698" cy="5707463"/>
          </a:xfrm>
        </p:grpSpPr>
        <p:sp>
          <p:nvSpPr>
            <p:cNvPr id="11" name="Rectangle: Folded Corner 21"/>
            <p:cNvSpPr/>
            <p:nvPr/>
          </p:nvSpPr>
          <p:spPr>
            <a:xfrm>
              <a:off x="612558" y="636973"/>
              <a:ext cx="5411186" cy="5584054"/>
            </a:xfrm>
            <a:custGeom>
              <a:avLst/>
              <a:gdLst>
                <a:gd name="connsiteX0" fmla="*/ 0 w 5411186"/>
                <a:gd name="connsiteY0" fmla="*/ 0 h 5584054"/>
                <a:gd name="connsiteX1" fmla="*/ 5411186 w 5411186"/>
                <a:gd name="connsiteY1" fmla="*/ 0 h 5584054"/>
                <a:gd name="connsiteX2" fmla="*/ 5411186 w 5411186"/>
                <a:gd name="connsiteY2" fmla="*/ 4682172 h 5584054"/>
                <a:gd name="connsiteX3" fmla="*/ 4509304 w 5411186"/>
                <a:gd name="connsiteY3" fmla="*/ 5584054 h 5584054"/>
                <a:gd name="connsiteX4" fmla="*/ 0 w 5411186"/>
                <a:gd name="connsiteY4" fmla="*/ 5584054 h 5584054"/>
                <a:gd name="connsiteX5" fmla="*/ 0 w 5411186"/>
                <a:gd name="connsiteY5" fmla="*/ 0 h 5584054"/>
                <a:gd name="connsiteX0-1" fmla="*/ 4509304 w 5411186"/>
                <a:gd name="connsiteY0-2" fmla="*/ 5584054 h 5584054"/>
                <a:gd name="connsiteX1-3" fmla="*/ 4689680 w 5411186"/>
                <a:gd name="connsiteY1-4" fmla="*/ 4862548 h 5584054"/>
                <a:gd name="connsiteX2-5" fmla="*/ 5411186 w 5411186"/>
                <a:gd name="connsiteY2-6" fmla="*/ 4682172 h 5584054"/>
                <a:gd name="connsiteX3-7" fmla="*/ 4509304 w 5411186"/>
                <a:gd name="connsiteY3-8" fmla="*/ 5584054 h 5584054"/>
                <a:gd name="connsiteX0-9" fmla="*/ 4509304 w 5411186"/>
                <a:gd name="connsiteY0-10" fmla="*/ 5584054 h 5584054"/>
                <a:gd name="connsiteX1-11" fmla="*/ 4689680 w 5411186"/>
                <a:gd name="connsiteY1-12" fmla="*/ 4862548 h 5584054"/>
                <a:gd name="connsiteX2-13" fmla="*/ 5411186 w 5411186"/>
                <a:gd name="connsiteY2-14" fmla="*/ 4682172 h 5584054"/>
                <a:gd name="connsiteX3-15" fmla="*/ 4509304 w 5411186"/>
                <a:gd name="connsiteY3-16" fmla="*/ 5584054 h 5584054"/>
                <a:gd name="connsiteX4-17" fmla="*/ 0 w 5411186"/>
                <a:gd name="connsiteY4-18" fmla="*/ 5584054 h 5584054"/>
                <a:gd name="connsiteX5-19" fmla="*/ 0 w 5411186"/>
                <a:gd name="connsiteY5-20" fmla="*/ 0 h 5584054"/>
                <a:gd name="connsiteX6" fmla="*/ 5411186 w 5411186"/>
                <a:gd name="connsiteY6" fmla="*/ 0 h 5584054"/>
                <a:gd name="connsiteX7" fmla="*/ 5411186 w 5411186"/>
                <a:gd name="connsiteY7" fmla="*/ 4682172 h 5584054"/>
              </a:gdLst>
              <a:ahLst/>
              <a:cxnLst>
                <a:cxn ang="0">
                  <a:pos x="connsiteX0-1" y="connsiteY0-2"/>
                </a:cxn>
                <a:cxn ang="0">
                  <a:pos x="connsiteX1-3" y="connsiteY1-4"/>
                </a:cxn>
                <a:cxn ang="0">
                  <a:pos x="connsiteX2-5" y="connsiteY2-6"/>
                </a:cxn>
                <a:cxn ang="0">
                  <a:pos x="connsiteX3-7" y="connsiteY3-8"/>
                </a:cxn>
                <a:cxn ang="0">
                  <a:pos x="connsiteX4-17" y="connsiteY4-18"/>
                </a:cxn>
                <a:cxn ang="0">
                  <a:pos x="connsiteX5-19" y="connsiteY5-20"/>
                </a:cxn>
                <a:cxn ang="0">
                  <a:pos x="connsiteX6" y="connsiteY6"/>
                </a:cxn>
                <a:cxn ang="0">
                  <a:pos x="connsiteX7" y="connsiteY7"/>
                </a:cxn>
              </a:cxnLst>
              <a:rect l="l" t="t" r="r" b="b"/>
              <a:pathLst>
                <a:path w="5411186" h="5584054" stroke="0" extrusionOk="0">
                  <a:moveTo>
                    <a:pt x="0" y="0"/>
                  </a:moveTo>
                  <a:cubicBezTo>
                    <a:pt x="1297512" y="-155391"/>
                    <a:pt x="4847388" y="39760"/>
                    <a:pt x="5411186" y="0"/>
                  </a:cubicBezTo>
                  <a:cubicBezTo>
                    <a:pt x="5335610" y="708961"/>
                    <a:pt x="5401269" y="3482119"/>
                    <a:pt x="5411186" y="4682172"/>
                  </a:cubicBezTo>
                  <a:cubicBezTo>
                    <a:pt x="5116127" y="4926731"/>
                    <a:pt x="4656761" y="5396999"/>
                    <a:pt x="4509304" y="5584054"/>
                  </a:cubicBezTo>
                  <a:cubicBezTo>
                    <a:pt x="2907032" y="5646268"/>
                    <a:pt x="1575599" y="5620158"/>
                    <a:pt x="0" y="5584054"/>
                  </a:cubicBezTo>
                  <a:cubicBezTo>
                    <a:pt x="146263" y="4784113"/>
                    <a:pt x="-114835" y="2455397"/>
                    <a:pt x="0" y="0"/>
                  </a:cubicBezTo>
                  <a:close/>
                </a:path>
                <a:path w="5411186" h="5584054" fill="darkenLess" stroke="0" extrusionOk="0">
                  <a:moveTo>
                    <a:pt x="4509304" y="5584054"/>
                  </a:moveTo>
                  <a:cubicBezTo>
                    <a:pt x="4490744" y="5401356"/>
                    <a:pt x="4639032" y="5014870"/>
                    <a:pt x="4689680" y="4862548"/>
                  </a:cubicBezTo>
                  <a:cubicBezTo>
                    <a:pt x="4971634" y="4826749"/>
                    <a:pt x="5133494" y="4697419"/>
                    <a:pt x="5411186" y="4682172"/>
                  </a:cubicBezTo>
                  <a:cubicBezTo>
                    <a:pt x="5027238" y="4957871"/>
                    <a:pt x="4977301" y="5250017"/>
                    <a:pt x="4509304" y="5584054"/>
                  </a:cubicBezTo>
                  <a:close/>
                </a:path>
                <a:path w="5411186" h="5584054" fill="none" extrusionOk="0">
                  <a:moveTo>
                    <a:pt x="4509304" y="5584054"/>
                  </a:moveTo>
                  <a:cubicBezTo>
                    <a:pt x="4600300" y="5259264"/>
                    <a:pt x="4608016" y="5209695"/>
                    <a:pt x="4689680" y="4862548"/>
                  </a:cubicBezTo>
                  <a:cubicBezTo>
                    <a:pt x="4806656" y="4782897"/>
                    <a:pt x="5059502" y="4784176"/>
                    <a:pt x="5411186" y="4682172"/>
                  </a:cubicBezTo>
                  <a:cubicBezTo>
                    <a:pt x="5108354" y="4961495"/>
                    <a:pt x="4751148" y="5438789"/>
                    <a:pt x="4509304" y="5584054"/>
                  </a:cubicBezTo>
                  <a:cubicBezTo>
                    <a:pt x="3363706" y="5617268"/>
                    <a:pt x="1187995" y="5605793"/>
                    <a:pt x="0" y="5584054"/>
                  </a:cubicBezTo>
                  <a:cubicBezTo>
                    <a:pt x="-66881" y="3593239"/>
                    <a:pt x="127622" y="2542010"/>
                    <a:pt x="0" y="0"/>
                  </a:cubicBezTo>
                  <a:cubicBezTo>
                    <a:pt x="2006227" y="88229"/>
                    <a:pt x="3295585" y="19194"/>
                    <a:pt x="5411186" y="0"/>
                  </a:cubicBezTo>
                  <a:cubicBezTo>
                    <a:pt x="5318101" y="1008021"/>
                    <a:pt x="5350474" y="2518841"/>
                    <a:pt x="5411186" y="4682172"/>
                  </a:cubicBezTo>
                </a:path>
                <a:path w="5411186" h="5584054" fill="none" stroke="0" extrusionOk="0">
                  <a:moveTo>
                    <a:pt x="4509304" y="5584054"/>
                  </a:moveTo>
                  <a:cubicBezTo>
                    <a:pt x="4615988" y="5388486"/>
                    <a:pt x="4657107" y="5098012"/>
                    <a:pt x="4689680" y="4862548"/>
                  </a:cubicBezTo>
                  <a:cubicBezTo>
                    <a:pt x="4791980" y="4848129"/>
                    <a:pt x="5331946" y="4704964"/>
                    <a:pt x="5411186" y="4682172"/>
                  </a:cubicBezTo>
                  <a:cubicBezTo>
                    <a:pt x="5048909" y="4960805"/>
                    <a:pt x="4927577" y="5160559"/>
                    <a:pt x="4509304" y="5584054"/>
                  </a:cubicBezTo>
                  <a:cubicBezTo>
                    <a:pt x="3675575" y="5622410"/>
                    <a:pt x="1735869" y="5516635"/>
                    <a:pt x="0" y="5584054"/>
                  </a:cubicBezTo>
                  <a:cubicBezTo>
                    <a:pt x="-92148" y="2939593"/>
                    <a:pt x="94148" y="2481414"/>
                    <a:pt x="0" y="0"/>
                  </a:cubicBezTo>
                  <a:cubicBezTo>
                    <a:pt x="1666402" y="-35107"/>
                    <a:pt x="3720640" y="23663"/>
                    <a:pt x="5411186" y="0"/>
                  </a:cubicBezTo>
                  <a:cubicBezTo>
                    <a:pt x="5406073" y="1788866"/>
                    <a:pt x="5406966" y="3378693"/>
                    <a:pt x="5411186" y="4682172"/>
                  </a:cubicBezTo>
                </a:path>
              </a:pathLst>
            </a:custGeom>
            <a:solidFill>
              <a:schemeClr val="accent3">
                <a:lumMod val="20000"/>
                <a:lumOff val="80000"/>
              </a:schemeClr>
            </a:solidFill>
            <a:ln w="3810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700" b="0" i="0" u="none" strike="noStrike" kern="1200" cap="none" spc="0" normalizeH="0" baseline="0" noProof="0" dirty="0">
                <a:ln>
                  <a:noFill/>
                </a:ln>
                <a:solidFill>
                  <a:prstClr val="white"/>
                </a:solidFill>
                <a:effectLst/>
                <a:uLnTx/>
                <a:uFillTx/>
                <a:latin typeface="Avenir Next LT Pro"/>
                <a:ea typeface="+mn-ea"/>
                <a:cs typeface="+mn-cs"/>
              </a:endParaRPr>
            </a:p>
          </p:txBody>
        </p:sp>
        <p:sp>
          <p:nvSpPr>
            <p:cNvPr id="13" name="Rectangle: Rounded Corners 22"/>
            <p:cNvSpPr/>
            <p:nvPr/>
          </p:nvSpPr>
          <p:spPr>
            <a:xfrm>
              <a:off x="976249" y="733070"/>
              <a:ext cx="4453890" cy="723053"/>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600" b="1" i="0" u="none" strike="noStrike" kern="1200" cap="none" spc="0" normalizeH="0" baseline="0" noProof="0" dirty="0">
                  <a:ln>
                    <a:noFill/>
                  </a:ln>
                  <a:solidFill>
                    <a:srgbClr val="FF0000"/>
                  </a:solidFill>
                  <a:effectLst/>
                  <a:uLnTx/>
                  <a:uFillTx/>
                  <a:latin typeface="Times New Roman" panose="02020603050405020304" charset="0"/>
                  <a:ea typeface="+mn-ea"/>
                  <a:cs typeface="Times New Roman" panose="02020603050405020304" charset="0"/>
                </a:rPr>
                <a:t>BẢN TIN</a:t>
              </a:r>
            </a:p>
          </p:txBody>
        </p:sp>
        <p:sp>
          <p:nvSpPr>
            <p:cNvPr id="14" name="Rectangle 23"/>
            <p:cNvSpPr/>
            <p:nvPr/>
          </p:nvSpPr>
          <p:spPr>
            <a:xfrm>
              <a:off x="767546" y="1549680"/>
              <a:ext cx="4714240" cy="35949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700" b="0" i="0" u="none" strike="noStrike" kern="1200" cap="none" spc="0" normalizeH="0" baseline="0" noProof="0" dirty="0">
                <a:ln>
                  <a:noFill/>
                </a:ln>
                <a:solidFill>
                  <a:srgbClr val="8D6F5B">
                    <a:lumMod val="50000"/>
                  </a:srgbClr>
                </a:solidFill>
                <a:effectLst/>
                <a:uLnTx/>
                <a:uFillTx/>
                <a:latin typeface="Avenir Next LT Pro"/>
                <a:ea typeface="+mn-ea"/>
                <a:cs typeface="+mn-cs"/>
              </a:endParaRPr>
            </a:p>
          </p:txBody>
        </p:sp>
        <p:pic>
          <p:nvPicPr>
            <p:cNvPr id="15" name="Graphic 24" descr="Agriculture with solid fill"/>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577046" y="5237825"/>
              <a:ext cx="1002330" cy="1026712"/>
            </a:xfrm>
            <a:prstGeom prst="rect">
              <a:avLst/>
            </a:prstGeom>
          </p:spPr>
        </p:pic>
        <p:pic>
          <p:nvPicPr>
            <p:cNvPr id="16" name="Graphic 27" descr="Anger Symbol outline"/>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2667315" y="5430036"/>
              <a:ext cx="914400" cy="914400"/>
            </a:xfrm>
            <a:prstGeom prst="rect">
              <a:avLst/>
            </a:prstGeom>
          </p:spPr>
        </p:pic>
        <p:pic>
          <p:nvPicPr>
            <p:cNvPr id="18" name="Graphic 28" descr="Cherry Blossom outline"/>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4183970" y="5306627"/>
              <a:ext cx="914400" cy="914400"/>
            </a:xfrm>
            <a:prstGeom prst="rect">
              <a:avLst/>
            </a:prstGeom>
          </p:spPr>
        </p:pic>
      </p:grpSp>
      <p:sp>
        <p:nvSpPr>
          <p:cNvPr id="26" name="Text Box 25"/>
          <p:cNvSpPr txBox="1"/>
          <p:nvPr/>
        </p:nvSpPr>
        <p:spPr>
          <a:xfrm>
            <a:off x="10005060" y="2628900"/>
            <a:ext cx="7322185" cy="5015865"/>
          </a:xfrm>
          <a:prstGeom prst="rect">
            <a:avLst/>
          </a:prstGeom>
          <a:noFill/>
        </p:spPr>
        <p:txBody>
          <a:bodyPr wrap="square" rtlCol="0">
            <a:spAutoFit/>
          </a:bodyPr>
          <a:lstStyle/>
          <a:p>
            <a:r>
              <a:rPr lang="en-US" sz="3200">
                <a:latin typeface="Times New Roman" panose="02020603050405020304" charset="0"/>
                <a:cs typeface="Times New Roman" panose="02020603050405020304" charset="0"/>
              </a:rPr>
              <a:t>- Nội dung là các sự kiện cập nhật, thu hút sự quan tâm, chú ý của nhiều người và tạo được sức tác động xã hội</a:t>
            </a:r>
          </a:p>
          <a:p>
            <a:r>
              <a:rPr lang="en-US" sz="3200">
                <a:latin typeface="Times New Roman" panose="02020603050405020304" charset="0"/>
                <a:cs typeface="Times New Roman" panose="02020603050405020304" charset="0"/>
              </a:rPr>
              <a:t>- Thông tin cần mang tính xác thực cao</a:t>
            </a:r>
          </a:p>
          <a:p>
            <a:r>
              <a:rPr lang="en-US" sz="3200">
                <a:latin typeface="Times New Roman" panose="02020603050405020304" charset="0"/>
                <a:cs typeface="Times New Roman" panose="02020603050405020304" charset="0"/>
              </a:rPr>
              <a:t>- Ngôn ngữ ngắn gọn, sáng rõ, đơn giản</a:t>
            </a:r>
          </a:p>
          <a:p>
            <a:r>
              <a:rPr lang="en-US" sz="3200">
                <a:latin typeface="Times New Roman" panose="02020603050405020304" charset="0"/>
                <a:cs typeface="Times New Roman" panose="02020603050405020304" charset="0"/>
              </a:rPr>
              <a:t>- Vẫn cho phép người viết thể hiện quan điểm của mình đối với sự kiện, con người, hiện tượng được đề cập, với điều kiện quan điểm người viết không làm thay đổi bản chất của những thông tin được cung cấp</a:t>
            </a:r>
          </a:p>
        </p:txBody>
      </p:sp>
    </p:spTree>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ox(in)">
                                      <p:cBhvr>
                                        <p:cTn id="7" dur="2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ox(in)">
                                      <p:cBhvr>
                                        <p:cTn id="1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p:cNvGrpSpPr/>
          <p:nvPr/>
        </p:nvGrpSpPr>
        <p:grpSpPr>
          <a:xfrm>
            <a:off x="762000" y="1028700"/>
            <a:ext cx="8169910" cy="8561070"/>
            <a:chOff x="577046" y="636973"/>
            <a:chExt cx="5446698" cy="5707463"/>
          </a:xfrm>
        </p:grpSpPr>
        <p:sp>
          <p:nvSpPr>
            <p:cNvPr id="22" name="Rectangle: Folded Corner 21"/>
            <p:cNvSpPr/>
            <p:nvPr/>
          </p:nvSpPr>
          <p:spPr>
            <a:xfrm>
              <a:off x="612558" y="636973"/>
              <a:ext cx="5411186" cy="5584054"/>
            </a:xfrm>
            <a:custGeom>
              <a:avLst/>
              <a:gdLst>
                <a:gd name="connsiteX0" fmla="*/ 0 w 5411186"/>
                <a:gd name="connsiteY0" fmla="*/ 0 h 5584054"/>
                <a:gd name="connsiteX1" fmla="*/ 5411186 w 5411186"/>
                <a:gd name="connsiteY1" fmla="*/ 0 h 5584054"/>
                <a:gd name="connsiteX2" fmla="*/ 5411186 w 5411186"/>
                <a:gd name="connsiteY2" fmla="*/ 4682172 h 5584054"/>
                <a:gd name="connsiteX3" fmla="*/ 4509304 w 5411186"/>
                <a:gd name="connsiteY3" fmla="*/ 5584054 h 5584054"/>
                <a:gd name="connsiteX4" fmla="*/ 0 w 5411186"/>
                <a:gd name="connsiteY4" fmla="*/ 5584054 h 5584054"/>
                <a:gd name="connsiteX5" fmla="*/ 0 w 5411186"/>
                <a:gd name="connsiteY5" fmla="*/ 0 h 5584054"/>
                <a:gd name="connsiteX0-1" fmla="*/ 4509304 w 5411186"/>
                <a:gd name="connsiteY0-2" fmla="*/ 5584054 h 5584054"/>
                <a:gd name="connsiteX1-3" fmla="*/ 4689680 w 5411186"/>
                <a:gd name="connsiteY1-4" fmla="*/ 4862548 h 5584054"/>
                <a:gd name="connsiteX2-5" fmla="*/ 5411186 w 5411186"/>
                <a:gd name="connsiteY2-6" fmla="*/ 4682172 h 5584054"/>
                <a:gd name="connsiteX3-7" fmla="*/ 4509304 w 5411186"/>
                <a:gd name="connsiteY3-8" fmla="*/ 5584054 h 5584054"/>
                <a:gd name="connsiteX0-9" fmla="*/ 4509304 w 5411186"/>
                <a:gd name="connsiteY0-10" fmla="*/ 5584054 h 5584054"/>
                <a:gd name="connsiteX1-11" fmla="*/ 4689680 w 5411186"/>
                <a:gd name="connsiteY1-12" fmla="*/ 4862548 h 5584054"/>
                <a:gd name="connsiteX2-13" fmla="*/ 5411186 w 5411186"/>
                <a:gd name="connsiteY2-14" fmla="*/ 4682172 h 5584054"/>
                <a:gd name="connsiteX3-15" fmla="*/ 4509304 w 5411186"/>
                <a:gd name="connsiteY3-16" fmla="*/ 5584054 h 5584054"/>
                <a:gd name="connsiteX4-17" fmla="*/ 0 w 5411186"/>
                <a:gd name="connsiteY4-18" fmla="*/ 5584054 h 5584054"/>
                <a:gd name="connsiteX5-19" fmla="*/ 0 w 5411186"/>
                <a:gd name="connsiteY5-20" fmla="*/ 0 h 5584054"/>
                <a:gd name="connsiteX6" fmla="*/ 5411186 w 5411186"/>
                <a:gd name="connsiteY6" fmla="*/ 0 h 5584054"/>
                <a:gd name="connsiteX7" fmla="*/ 5411186 w 5411186"/>
                <a:gd name="connsiteY7" fmla="*/ 4682172 h 5584054"/>
              </a:gdLst>
              <a:ahLst/>
              <a:cxnLst>
                <a:cxn ang="0">
                  <a:pos x="connsiteX0-1" y="connsiteY0-2"/>
                </a:cxn>
                <a:cxn ang="0">
                  <a:pos x="connsiteX1-3" y="connsiteY1-4"/>
                </a:cxn>
                <a:cxn ang="0">
                  <a:pos x="connsiteX2-5" y="connsiteY2-6"/>
                </a:cxn>
                <a:cxn ang="0">
                  <a:pos x="connsiteX3-7" y="connsiteY3-8"/>
                </a:cxn>
                <a:cxn ang="0">
                  <a:pos x="connsiteX4-17" y="connsiteY4-18"/>
                </a:cxn>
                <a:cxn ang="0">
                  <a:pos x="connsiteX5-19" y="connsiteY5-20"/>
                </a:cxn>
                <a:cxn ang="0">
                  <a:pos x="connsiteX6" y="connsiteY6"/>
                </a:cxn>
                <a:cxn ang="0">
                  <a:pos x="connsiteX7" y="connsiteY7"/>
                </a:cxn>
              </a:cxnLst>
              <a:rect l="l" t="t" r="r" b="b"/>
              <a:pathLst>
                <a:path w="5411186" h="5584054" stroke="0" extrusionOk="0">
                  <a:moveTo>
                    <a:pt x="0" y="0"/>
                  </a:moveTo>
                  <a:cubicBezTo>
                    <a:pt x="1297512" y="-155391"/>
                    <a:pt x="4847388" y="39760"/>
                    <a:pt x="5411186" y="0"/>
                  </a:cubicBezTo>
                  <a:cubicBezTo>
                    <a:pt x="5335610" y="708961"/>
                    <a:pt x="5401269" y="3482119"/>
                    <a:pt x="5411186" y="4682172"/>
                  </a:cubicBezTo>
                  <a:cubicBezTo>
                    <a:pt x="5116127" y="4926731"/>
                    <a:pt x="4656761" y="5396999"/>
                    <a:pt x="4509304" y="5584054"/>
                  </a:cubicBezTo>
                  <a:cubicBezTo>
                    <a:pt x="2907032" y="5646268"/>
                    <a:pt x="1575599" y="5620158"/>
                    <a:pt x="0" y="5584054"/>
                  </a:cubicBezTo>
                  <a:cubicBezTo>
                    <a:pt x="146263" y="4784113"/>
                    <a:pt x="-114835" y="2455397"/>
                    <a:pt x="0" y="0"/>
                  </a:cubicBezTo>
                  <a:close/>
                </a:path>
                <a:path w="5411186" h="5584054" fill="darkenLess" stroke="0" extrusionOk="0">
                  <a:moveTo>
                    <a:pt x="4509304" y="5584054"/>
                  </a:moveTo>
                  <a:cubicBezTo>
                    <a:pt x="4490744" y="5401356"/>
                    <a:pt x="4639032" y="5014870"/>
                    <a:pt x="4689680" y="4862548"/>
                  </a:cubicBezTo>
                  <a:cubicBezTo>
                    <a:pt x="4971634" y="4826749"/>
                    <a:pt x="5133494" y="4697419"/>
                    <a:pt x="5411186" y="4682172"/>
                  </a:cubicBezTo>
                  <a:cubicBezTo>
                    <a:pt x="5027238" y="4957871"/>
                    <a:pt x="4977301" y="5250017"/>
                    <a:pt x="4509304" y="5584054"/>
                  </a:cubicBezTo>
                  <a:close/>
                </a:path>
                <a:path w="5411186" h="5584054" fill="none" extrusionOk="0">
                  <a:moveTo>
                    <a:pt x="4509304" y="5584054"/>
                  </a:moveTo>
                  <a:cubicBezTo>
                    <a:pt x="4600300" y="5259264"/>
                    <a:pt x="4608016" y="5209695"/>
                    <a:pt x="4689680" y="4862548"/>
                  </a:cubicBezTo>
                  <a:cubicBezTo>
                    <a:pt x="4806656" y="4782897"/>
                    <a:pt x="5059502" y="4784176"/>
                    <a:pt x="5411186" y="4682172"/>
                  </a:cubicBezTo>
                  <a:cubicBezTo>
                    <a:pt x="5108354" y="4961495"/>
                    <a:pt x="4751148" y="5438789"/>
                    <a:pt x="4509304" y="5584054"/>
                  </a:cubicBezTo>
                  <a:cubicBezTo>
                    <a:pt x="3363706" y="5617268"/>
                    <a:pt x="1187995" y="5605793"/>
                    <a:pt x="0" y="5584054"/>
                  </a:cubicBezTo>
                  <a:cubicBezTo>
                    <a:pt x="-66881" y="3593239"/>
                    <a:pt x="127622" y="2542010"/>
                    <a:pt x="0" y="0"/>
                  </a:cubicBezTo>
                  <a:cubicBezTo>
                    <a:pt x="2006227" y="88229"/>
                    <a:pt x="3295585" y="19194"/>
                    <a:pt x="5411186" y="0"/>
                  </a:cubicBezTo>
                  <a:cubicBezTo>
                    <a:pt x="5318101" y="1008021"/>
                    <a:pt x="5350474" y="2518841"/>
                    <a:pt x="5411186" y="4682172"/>
                  </a:cubicBezTo>
                </a:path>
                <a:path w="5411186" h="5584054" fill="none" stroke="0" extrusionOk="0">
                  <a:moveTo>
                    <a:pt x="4509304" y="5584054"/>
                  </a:moveTo>
                  <a:cubicBezTo>
                    <a:pt x="4615988" y="5388486"/>
                    <a:pt x="4657107" y="5098012"/>
                    <a:pt x="4689680" y="4862548"/>
                  </a:cubicBezTo>
                  <a:cubicBezTo>
                    <a:pt x="4791980" y="4848129"/>
                    <a:pt x="5331946" y="4704964"/>
                    <a:pt x="5411186" y="4682172"/>
                  </a:cubicBezTo>
                  <a:cubicBezTo>
                    <a:pt x="5048909" y="4960805"/>
                    <a:pt x="4927577" y="5160559"/>
                    <a:pt x="4509304" y="5584054"/>
                  </a:cubicBezTo>
                  <a:cubicBezTo>
                    <a:pt x="3675575" y="5622410"/>
                    <a:pt x="1735869" y="5516635"/>
                    <a:pt x="0" y="5584054"/>
                  </a:cubicBezTo>
                  <a:cubicBezTo>
                    <a:pt x="-92148" y="2939593"/>
                    <a:pt x="94148" y="2481414"/>
                    <a:pt x="0" y="0"/>
                  </a:cubicBezTo>
                  <a:cubicBezTo>
                    <a:pt x="1666402" y="-35107"/>
                    <a:pt x="3720640" y="23663"/>
                    <a:pt x="5411186" y="0"/>
                  </a:cubicBezTo>
                  <a:cubicBezTo>
                    <a:pt x="5406073" y="1788866"/>
                    <a:pt x="5406966" y="3378693"/>
                    <a:pt x="5411186" y="4682172"/>
                  </a:cubicBezTo>
                </a:path>
              </a:pathLst>
            </a:custGeom>
            <a:solidFill>
              <a:schemeClr val="accent3">
                <a:lumMod val="20000"/>
                <a:lumOff val="80000"/>
              </a:schemeClr>
            </a:solidFill>
            <a:ln w="3810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700" b="0" i="0" u="none" strike="noStrike" kern="1200" cap="none" spc="0" normalizeH="0" baseline="0" noProof="0" dirty="0">
                <a:ln>
                  <a:noFill/>
                </a:ln>
                <a:solidFill>
                  <a:prstClr val="white"/>
                </a:solidFill>
                <a:effectLst/>
                <a:uLnTx/>
                <a:uFillTx/>
                <a:latin typeface="Avenir Next LT Pro"/>
                <a:ea typeface="+mn-ea"/>
                <a:cs typeface="+mn-cs"/>
              </a:endParaRPr>
            </a:p>
          </p:txBody>
        </p:sp>
        <p:sp>
          <p:nvSpPr>
            <p:cNvPr id="23" name="Rectangle: Rounded Corners 22"/>
            <p:cNvSpPr/>
            <p:nvPr/>
          </p:nvSpPr>
          <p:spPr>
            <a:xfrm>
              <a:off x="787870" y="733071"/>
              <a:ext cx="4911596" cy="723064"/>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600" b="1" i="0" u="none" strike="noStrike" kern="1200" cap="none" spc="0" normalizeH="0" baseline="0" noProof="0" dirty="0">
                  <a:ln>
                    <a:noFill/>
                  </a:ln>
                  <a:solidFill>
                    <a:srgbClr val="FF0000"/>
                  </a:solidFill>
                  <a:effectLst/>
                  <a:uLnTx/>
                  <a:uFillTx/>
                  <a:latin typeface="Times New Roman" panose="02020603050405020304" charset="0"/>
                  <a:ea typeface="+mn-ea"/>
                  <a:cs typeface="Times New Roman" panose="02020603050405020304" charset="0"/>
                </a:rPr>
                <a:t>VĂN BẢN NỘI QUY, VĂN BẢN HƯỚNG DẪN NƠI CÔNG CỘNG</a:t>
              </a:r>
            </a:p>
          </p:txBody>
        </p:sp>
        <p:sp>
          <p:nvSpPr>
            <p:cNvPr id="24" name="Rectangle 23"/>
            <p:cNvSpPr/>
            <p:nvPr/>
          </p:nvSpPr>
          <p:spPr>
            <a:xfrm>
              <a:off x="767546" y="1549680"/>
              <a:ext cx="4714240" cy="35949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700" b="0" i="0" u="none" strike="noStrike" kern="1200" cap="none" spc="0" normalizeH="0" baseline="0" noProof="0" dirty="0">
                <a:ln>
                  <a:noFill/>
                </a:ln>
                <a:solidFill>
                  <a:srgbClr val="8D6F5B">
                    <a:lumMod val="50000"/>
                  </a:srgbClr>
                </a:solidFill>
                <a:effectLst/>
                <a:uLnTx/>
                <a:uFillTx/>
                <a:latin typeface="Avenir Next LT Pro"/>
                <a:ea typeface="+mn-ea"/>
                <a:cs typeface="+mn-cs"/>
              </a:endParaRPr>
            </a:p>
          </p:txBody>
        </p:sp>
        <p:pic>
          <p:nvPicPr>
            <p:cNvPr id="25" name="Graphic 24" descr="Agriculture with solid fill"/>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577046" y="5237825"/>
              <a:ext cx="1002330" cy="1026712"/>
            </a:xfrm>
            <a:prstGeom prst="rect">
              <a:avLst/>
            </a:prstGeom>
          </p:spPr>
        </p:pic>
        <p:pic>
          <p:nvPicPr>
            <p:cNvPr id="28" name="Graphic 27" descr="Anger Symbol outline"/>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2667315" y="5430036"/>
              <a:ext cx="914400" cy="914400"/>
            </a:xfrm>
            <a:prstGeom prst="rect">
              <a:avLst/>
            </a:prstGeom>
          </p:spPr>
        </p:pic>
        <p:pic>
          <p:nvPicPr>
            <p:cNvPr id="29" name="Graphic 28" descr="Cherry Blossom outline"/>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4183970" y="5306627"/>
              <a:ext cx="914400" cy="914400"/>
            </a:xfrm>
            <a:prstGeom prst="rect">
              <a:avLst/>
            </a:prstGeom>
          </p:spPr>
        </p:pic>
      </p:grpSp>
      <p:sp>
        <p:nvSpPr>
          <p:cNvPr id="5" name="Text Box 4"/>
          <p:cNvSpPr txBox="1"/>
          <p:nvPr/>
        </p:nvSpPr>
        <p:spPr>
          <a:xfrm>
            <a:off x="1075690" y="2637790"/>
            <a:ext cx="7061200" cy="4030980"/>
          </a:xfrm>
          <a:prstGeom prst="rect">
            <a:avLst/>
          </a:prstGeom>
          <a:noFill/>
        </p:spPr>
        <p:txBody>
          <a:bodyPr wrap="square" rtlCol="0">
            <a:spAutoFit/>
          </a:bodyPr>
          <a:lstStyle/>
          <a:p>
            <a:r>
              <a:rPr lang="en-US" sz="3200">
                <a:latin typeface="Times New Roman" panose="02020603050405020304" charset="0"/>
                <a:cs typeface="Times New Roman" panose="02020603050405020304" charset="0"/>
              </a:rPr>
              <a:t>- Thường xuất hiện ở không gian như bảo tàng, di tích, thư viện, trường học...</a:t>
            </a:r>
          </a:p>
          <a:p>
            <a:r>
              <a:rPr lang="en-US" sz="3200">
                <a:latin typeface="Times New Roman" panose="02020603050405020304" charset="0"/>
                <a:cs typeface="Times New Roman" panose="02020603050405020304" charset="0"/>
              </a:rPr>
              <a:t>- Giúp người đọc hiểu rõ hơn các yêu cầu, quy định cần được tuân thủ, từ đó có những hành vi đúng đắn, phù hợp</a:t>
            </a:r>
          </a:p>
          <a:p>
            <a:r>
              <a:rPr lang="en-US" sz="3200">
                <a:latin typeface="Times New Roman" panose="02020603050405020304" charset="0"/>
                <a:cs typeface="Times New Roman" panose="02020603050405020304" charset="0"/>
              </a:rPr>
              <a:t>- Có cấu trúc chặt chẽ, mạch lạc</a:t>
            </a:r>
          </a:p>
          <a:p>
            <a:r>
              <a:rPr lang="en-US" sz="3200">
                <a:latin typeface="Times New Roman" panose="02020603050405020304" charset="0"/>
                <a:cs typeface="Times New Roman" panose="02020603050405020304" charset="0"/>
              </a:rPr>
              <a:t>- Ngôn ngữ khách quan, chính xác, rõ ràng, dễ hiểu</a:t>
            </a:r>
          </a:p>
        </p:txBody>
      </p:sp>
      <p:grpSp>
        <p:nvGrpSpPr>
          <p:cNvPr id="10" name="Group 9"/>
          <p:cNvGrpSpPr/>
          <p:nvPr/>
        </p:nvGrpSpPr>
        <p:grpSpPr>
          <a:xfrm flipH="1">
            <a:off x="9161780" y="1028065"/>
            <a:ext cx="8587105" cy="8747125"/>
            <a:chOff x="577046" y="636973"/>
            <a:chExt cx="5446698" cy="5707463"/>
          </a:xfrm>
        </p:grpSpPr>
        <p:sp>
          <p:nvSpPr>
            <p:cNvPr id="11" name="Rectangle: Folded Corner 21"/>
            <p:cNvSpPr/>
            <p:nvPr/>
          </p:nvSpPr>
          <p:spPr>
            <a:xfrm>
              <a:off x="612558" y="636973"/>
              <a:ext cx="5411186" cy="5584054"/>
            </a:xfrm>
            <a:custGeom>
              <a:avLst/>
              <a:gdLst>
                <a:gd name="connsiteX0" fmla="*/ 0 w 5411186"/>
                <a:gd name="connsiteY0" fmla="*/ 0 h 5584054"/>
                <a:gd name="connsiteX1" fmla="*/ 5411186 w 5411186"/>
                <a:gd name="connsiteY1" fmla="*/ 0 h 5584054"/>
                <a:gd name="connsiteX2" fmla="*/ 5411186 w 5411186"/>
                <a:gd name="connsiteY2" fmla="*/ 4682172 h 5584054"/>
                <a:gd name="connsiteX3" fmla="*/ 4509304 w 5411186"/>
                <a:gd name="connsiteY3" fmla="*/ 5584054 h 5584054"/>
                <a:gd name="connsiteX4" fmla="*/ 0 w 5411186"/>
                <a:gd name="connsiteY4" fmla="*/ 5584054 h 5584054"/>
                <a:gd name="connsiteX5" fmla="*/ 0 w 5411186"/>
                <a:gd name="connsiteY5" fmla="*/ 0 h 5584054"/>
                <a:gd name="connsiteX0-1" fmla="*/ 4509304 w 5411186"/>
                <a:gd name="connsiteY0-2" fmla="*/ 5584054 h 5584054"/>
                <a:gd name="connsiteX1-3" fmla="*/ 4689680 w 5411186"/>
                <a:gd name="connsiteY1-4" fmla="*/ 4862548 h 5584054"/>
                <a:gd name="connsiteX2-5" fmla="*/ 5411186 w 5411186"/>
                <a:gd name="connsiteY2-6" fmla="*/ 4682172 h 5584054"/>
                <a:gd name="connsiteX3-7" fmla="*/ 4509304 w 5411186"/>
                <a:gd name="connsiteY3-8" fmla="*/ 5584054 h 5584054"/>
                <a:gd name="connsiteX0-9" fmla="*/ 4509304 w 5411186"/>
                <a:gd name="connsiteY0-10" fmla="*/ 5584054 h 5584054"/>
                <a:gd name="connsiteX1-11" fmla="*/ 4689680 w 5411186"/>
                <a:gd name="connsiteY1-12" fmla="*/ 4862548 h 5584054"/>
                <a:gd name="connsiteX2-13" fmla="*/ 5411186 w 5411186"/>
                <a:gd name="connsiteY2-14" fmla="*/ 4682172 h 5584054"/>
                <a:gd name="connsiteX3-15" fmla="*/ 4509304 w 5411186"/>
                <a:gd name="connsiteY3-16" fmla="*/ 5584054 h 5584054"/>
                <a:gd name="connsiteX4-17" fmla="*/ 0 w 5411186"/>
                <a:gd name="connsiteY4-18" fmla="*/ 5584054 h 5584054"/>
                <a:gd name="connsiteX5-19" fmla="*/ 0 w 5411186"/>
                <a:gd name="connsiteY5-20" fmla="*/ 0 h 5584054"/>
                <a:gd name="connsiteX6" fmla="*/ 5411186 w 5411186"/>
                <a:gd name="connsiteY6" fmla="*/ 0 h 5584054"/>
                <a:gd name="connsiteX7" fmla="*/ 5411186 w 5411186"/>
                <a:gd name="connsiteY7" fmla="*/ 4682172 h 5584054"/>
              </a:gdLst>
              <a:ahLst/>
              <a:cxnLst>
                <a:cxn ang="0">
                  <a:pos x="connsiteX0-1" y="connsiteY0-2"/>
                </a:cxn>
                <a:cxn ang="0">
                  <a:pos x="connsiteX1-3" y="connsiteY1-4"/>
                </a:cxn>
                <a:cxn ang="0">
                  <a:pos x="connsiteX2-5" y="connsiteY2-6"/>
                </a:cxn>
                <a:cxn ang="0">
                  <a:pos x="connsiteX3-7" y="connsiteY3-8"/>
                </a:cxn>
                <a:cxn ang="0">
                  <a:pos x="connsiteX4-17" y="connsiteY4-18"/>
                </a:cxn>
                <a:cxn ang="0">
                  <a:pos x="connsiteX5-19" y="connsiteY5-20"/>
                </a:cxn>
                <a:cxn ang="0">
                  <a:pos x="connsiteX6" y="connsiteY6"/>
                </a:cxn>
                <a:cxn ang="0">
                  <a:pos x="connsiteX7" y="connsiteY7"/>
                </a:cxn>
              </a:cxnLst>
              <a:rect l="l" t="t" r="r" b="b"/>
              <a:pathLst>
                <a:path w="5411186" h="5584054" stroke="0" extrusionOk="0">
                  <a:moveTo>
                    <a:pt x="0" y="0"/>
                  </a:moveTo>
                  <a:cubicBezTo>
                    <a:pt x="1297512" y="-155391"/>
                    <a:pt x="4847388" y="39760"/>
                    <a:pt x="5411186" y="0"/>
                  </a:cubicBezTo>
                  <a:cubicBezTo>
                    <a:pt x="5335610" y="708961"/>
                    <a:pt x="5401269" y="3482119"/>
                    <a:pt x="5411186" y="4682172"/>
                  </a:cubicBezTo>
                  <a:cubicBezTo>
                    <a:pt x="5116127" y="4926731"/>
                    <a:pt x="4656761" y="5396999"/>
                    <a:pt x="4509304" y="5584054"/>
                  </a:cubicBezTo>
                  <a:cubicBezTo>
                    <a:pt x="2907032" y="5646268"/>
                    <a:pt x="1575599" y="5620158"/>
                    <a:pt x="0" y="5584054"/>
                  </a:cubicBezTo>
                  <a:cubicBezTo>
                    <a:pt x="146263" y="4784113"/>
                    <a:pt x="-114835" y="2455397"/>
                    <a:pt x="0" y="0"/>
                  </a:cubicBezTo>
                  <a:close/>
                </a:path>
                <a:path w="5411186" h="5584054" fill="darkenLess" stroke="0" extrusionOk="0">
                  <a:moveTo>
                    <a:pt x="4509304" y="5584054"/>
                  </a:moveTo>
                  <a:cubicBezTo>
                    <a:pt x="4490744" y="5401356"/>
                    <a:pt x="4639032" y="5014870"/>
                    <a:pt x="4689680" y="4862548"/>
                  </a:cubicBezTo>
                  <a:cubicBezTo>
                    <a:pt x="4971634" y="4826749"/>
                    <a:pt x="5133494" y="4697419"/>
                    <a:pt x="5411186" y="4682172"/>
                  </a:cubicBezTo>
                  <a:cubicBezTo>
                    <a:pt x="5027238" y="4957871"/>
                    <a:pt x="4977301" y="5250017"/>
                    <a:pt x="4509304" y="5584054"/>
                  </a:cubicBezTo>
                  <a:close/>
                </a:path>
                <a:path w="5411186" h="5584054" fill="none" extrusionOk="0">
                  <a:moveTo>
                    <a:pt x="4509304" y="5584054"/>
                  </a:moveTo>
                  <a:cubicBezTo>
                    <a:pt x="4600300" y="5259264"/>
                    <a:pt x="4608016" y="5209695"/>
                    <a:pt x="4689680" y="4862548"/>
                  </a:cubicBezTo>
                  <a:cubicBezTo>
                    <a:pt x="4806656" y="4782897"/>
                    <a:pt x="5059502" y="4784176"/>
                    <a:pt x="5411186" y="4682172"/>
                  </a:cubicBezTo>
                  <a:cubicBezTo>
                    <a:pt x="5108354" y="4961495"/>
                    <a:pt x="4751148" y="5438789"/>
                    <a:pt x="4509304" y="5584054"/>
                  </a:cubicBezTo>
                  <a:cubicBezTo>
                    <a:pt x="3363706" y="5617268"/>
                    <a:pt x="1187995" y="5605793"/>
                    <a:pt x="0" y="5584054"/>
                  </a:cubicBezTo>
                  <a:cubicBezTo>
                    <a:pt x="-66881" y="3593239"/>
                    <a:pt x="127622" y="2542010"/>
                    <a:pt x="0" y="0"/>
                  </a:cubicBezTo>
                  <a:cubicBezTo>
                    <a:pt x="2006227" y="88229"/>
                    <a:pt x="3295585" y="19194"/>
                    <a:pt x="5411186" y="0"/>
                  </a:cubicBezTo>
                  <a:cubicBezTo>
                    <a:pt x="5318101" y="1008021"/>
                    <a:pt x="5350474" y="2518841"/>
                    <a:pt x="5411186" y="4682172"/>
                  </a:cubicBezTo>
                </a:path>
                <a:path w="5411186" h="5584054" fill="none" stroke="0" extrusionOk="0">
                  <a:moveTo>
                    <a:pt x="4509304" y="5584054"/>
                  </a:moveTo>
                  <a:cubicBezTo>
                    <a:pt x="4615988" y="5388486"/>
                    <a:pt x="4657107" y="5098012"/>
                    <a:pt x="4689680" y="4862548"/>
                  </a:cubicBezTo>
                  <a:cubicBezTo>
                    <a:pt x="4791980" y="4848129"/>
                    <a:pt x="5331946" y="4704964"/>
                    <a:pt x="5411186" y="4682172"/>
                  </a:cubicBezTo>
                  <a:cubicBezTo>
                    <a:pt x="5048909" y="4960805"/>
                    <a:pt x="4927577" y="5160559"/>
                    <a:pt x="4509304" y="5584054"/>
                  </a:cubicBezTo>
                  <a:cubicBezTo>
                    <a:pt x="3675575" y="5622410"/>
                    <a:pt x="1735869" y="5516635"/>
                    <a:pt x="0" y="5584054"/>
                  </a:cubicBezTo>
                  <a:cubicBezTo>
                    <a:pt x="-92148" y="2939593"/>
                    <a:pt x="94148" y="2481414"/>
                    <a:pt x="0" y="0"/>
                  </a:cubicBezTo>
                  <a:cubicBezTo>
                    <a:pt x="1666402" y="-35107"/>
                    <a:pt x="3720640" y="23663"/>
                    <a:pt x="5411186" y="0"/>
                  </a:cubicBezTo>
                  <a:cubicBezTo>
                    <a:pt x="5406073" y="1788866"/>
                    <a:pt x="5406966" y="3378693"/>
                    <a:pt x="5411186" y="4682172"/>
                  </a:cubicBezTo>
                </a:path>
              </a:pathLst>
            </a:custGeom>
            <a:solidFill>
              <a:schemeClr val="accent3">
                <a:lumMod val="20000"/>
                <a:lumOff val="80000"/>
              </a:schemeClr>
            </a:solidFill>
            <a:ln w="3810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700" b="0" i="0" u="none" strike="noStrike" kern="1200" cap="none" spc="0" normalizeH="0" baseline="0" noProof="0" dirty="0">
                <a:ln>
                  <a:noFill/>
                </a:ln>
                <a:solidFill>
                  <a:prstClr val="white"/>
                </a:solidFill>
                <a:effectLst/>
                <a:uLnTx/>
                <a:uFillTx/>
                <a:latin typeface="Avenir Next LT Pro"/>
                <a:ea typeface="+mn-ea"/>
                <a:cs typeface="+mn-cs"/>
              </a:endParaRPr>
            </a:p>
          </p:txBody>
        </p:sp>
        <p:sp>
          <p:nvSpPr>
            <p:cNvPr id="13" name="Rectangle: Rounded Corners 22"/>
            <p:cNvSpPr/>
            <p:nvPr/>
          </p:nvSpPr>
          <p:spPr>
            <a:xfrm>
              <a:off x="976249" y="733070"/>
              <a:ext cx="4453890" cy="723053"/>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600" b="1" i="0" u="none" strike="noStrike" kern="1200" cap="none" spc="0" normalizeH="0" baseline="0" noProof="0" dirty="0">
                  <a:ln>
                    <a:noFill/>
                  </a:ln>
                  <a:solidFill>
                    <a:srgbClr val="FF0000"/>
                  </a:solidFill>
                  <a:effectLst/>
                  <a:uLnTx/>
                  <a:uFillTx/>
                  <a:latin typeface="Times New Roman" panose="02020603050405020304" charset="0"/>
                  <a:ea typeface="+mn-ea"/>
                  <a:cs typeface="Times New Roman" panose="02020603050405020304" charset="0"/>
                </a:rPr>
                <a:t>SỬ DỤNG PHƯƠNG TIỆN PHI NGÔN NGỮ</a:t>
              </a:r>
            </a:p>
          </p:txBody>
        </p:sp>
        <p:sp>
          <p:nvSpPr>
            <p:cNvPr id="14" name="Rectangle 23"/>
            <p:cNvSpPr/>
            <p:nvPr/>
          </p:nvSpPr>
          <p:spPr>
            <a:xfrm>
              <a:off x="767546" y="1549680"/>
              <a:ext cx="4714240" cy="35949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700" b="0" i="0" u="none" strike="noStrike" kern="1200" cap="none" spc="0" normalizeH="0" baseline="0" noProof="0" dirty="0">
                <a:ln>
                  <a:noFill/>
                </a:ln>
                <a:solidFill>
                  <a:srgbClr val="8D6F5B">
                    <a:lumMod val="50000"/>
                  </a:srgbClr>
                </a:solidFill>
                <a:effectLst/>
                <a:uLnTx/>
                <a:uFillTx/>
                <a:latin typeface="Avenir Next LT Pro"/>
                <a:ea typeface="+mn-ea"/>
                <a:cs typeface="+mn-cs"/>
              </a:endParaRPr>
            </a:p>
          </p:txBody>
        </p:sp>
        <p:pic>
          <p:nvPicPr>
            <p:cNvPr id="15" name="Graphic 24" descr="Agriculture with solid fill"/>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577046" y="5237825"/>
              <a:ext cx="1002330" cy="1026712"/>
            </a:xfrm>
            <a:prstGeom prst="rect">
              <a:avLst/>
            </a:prstGeom>
          </p:spPr>
        </p:pic>
        <p:pic>
          <p:nvPicPr>
            <p:cNvPr id="16" name="Graphic 27" descr="Anger Symbol outline"/>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2667315" y="5430036"/>
              <a:ext cx="914400" cy="914400"/>
            </a:xfrm>
            <a:prstGeom prst="rect">
              <a:avLst/>
            </a:prstGeom>
          </p:spPr>
        </p:pic>
        <p:pic>
          <p:nvPicPr>
            <p:cNvPr id="18" name="Graphic 28" descr="Cherry Blossom outline"/>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4183970" y="5306627"/>
              <a:ext cx="914400" cy="914400"/>
            </a:xfrm>
            <a:prstGeom prst="rect">
              <a:avLst/>
            </a:prstGeom>
          </p:spPr>
        </p:pic>
      </p:grpSp>
      <p:sp>
        <p:nvSpPr>
          <p:cNvPr id="26" name="Text Box 25"/>
          <p:cNvSpPr txBox="1"/>
          <p:nvPr/>
        </p:nvSpPr>
        <p:spPr>
          <a:xfrm>
            <a:off x="10005060" y="2628900"/>
            <a:ext cx="7322185" cy="4030980"/>
          </a:xfrm>
          <a:prstGeom prst="rect">
            <a:avLst/>
          </a:prstGeom>
          <a:noFill/>
        </p:spPr>
        <p:txBody>
          <a:bodyPr wrap="square" rtlCol="0">
            <a:spAutoFit/>
          </a:bodyPr>
          <a:lstStyle/>
          <a:p>
            <a:r>
              <a:rPr lang="en-US" sz="3200">
                <a:latin typeface="Times New Roman" panose="02020603050405020304" charset="0"/>
                <a:cs typeface="Times New Roman" panose="02020603050405020304" charset="0"/>
              </a:rPr>
              <a:t>- Các số liệu thường được sử dụng để cung cấp những thông tin cụ thể, chính xác</a:t>
            </a:r>
          </a:p>
          <a:p>
            <a:r>
              <a:rPr lang="en-US" sz="3200">
                <a:latin typeface="Times New Roman" panose="02020603050405020304" charset="0"/>
                <a:cs typeface="Times New Roman" panose="02020603050405020304" charset="0"/>
              </a:rPr>
              <a:t>- Các đường nối giữa các hình vẽ để biểu đạt mối quan hệ giữa các thông tin</a:t>
            </a:r>
          </a:p>
          <a:p>
            <a:r>
              <a:rPr lang="en-US" sz="3200">
                <a:latin typeface="Times New Roman" panose="02020603050405020304" charset="0"/>
                <a:cs typeface="Times New Roman" panose="02020603050405020304" charset="0"/>
              </a:rPr>
              <a:t>- Các biểu đồ, sơ đồ giúp trình bày thông tin một cách hệ thống</a:t>
            </a:r>
          </a:p>
          <a:p>
            <a:r>
              <a:rPr lang="en-US" sz="3200">
                <a:latin typeface="Times New Roman" panose="02020603050405020304" charset="0"/>
                <a:cs typeface="Times New Roman" panose="02020603050405020304" charset="0"/>
              </a:rPr>
              <a:t>- Các hình ảnh làm tăng tính hấp dẫn và trực quan của thông tin</a:t>
            </a:r>
          </a:p>
        </p:txBody>
      </p:sp>
    </p:spTree>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ox(in)">
                                      <p:cBhvr>
                                        <p:cTn id="7" dur="2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ox(in)">
                                      <p:cBhvr>
                                        <p:cTn id="1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DDACD"/>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rot="1372819">
            <a:off x="-60325" y="3065145"/>
            <a:ext cx="3197225" cy="5034280"/>
          </a:xfrm>
          <a:prstGeom prst="rect">
            <a:avLst/>
          </a:prstGeom>
        </p:spPr>
      </p:pic>
      <p:sp>
        <p:nvSpPr>
          <p:cNvPr id="5" name="TextBox 5"/>
          <p:cNvSpPr txBox="1"/>
          <p:nvPr/>
        </p:nvSpPr>
        <p:spPr>
          <a:xfrm>
            <a:off x="1939925" y="307975"/>
            <a:ext cx="17087215" cy="1651635"/>
          </a:xfrm>
          <a:prstGeom prst="rect">
            <a:avLst/>
          </a:prstGeom>
        </p:spPr>
        <p:txBody>
          <a:bodyPr wrap="square" lIns="0" tIns="0" rIns="0" bIns="0" rtlCol="0" anchor="t">
            <a:spAutoFit/>
          </a:bodyPr>
          <a:lstStyle/>
          <a:p>
            <a:pPr>
              <a:lnSpc>
                <a:spcPts val="12880"/>
              </a:lnSpc>
              <a:spcBef>
                <a:spcPct val="0"/>
              </a:spcBef>
            </a:pPr>
            <a:r>
              <a:rPr lang="en-US" sz="4800">
                <a:solidFill>
                  <a:srgbClr val="2C2C2E"/>
                </a:solidFill>
                <a:latin typeface="Times New Roman" panose="02020603050405020304" charset="0"/>
                <a:cs typeface="Times New Roman" panose="02020603050405020304" charset="0"/>
              </a:rPr>
              <a:t>Cho học sinh xem video về sự hình thành sự sống trên Trái Đất</a:t>
            </a:r>
          </a:p>
        </p:txBody>
      </p:sp>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7365178">
            <a:off x="15936292" y="6848826"/>
            <a:ext cx="2838056" cy="6876348"/>
          </a:xfrm>
          <a:prstGeom prst="rect">
            <a:avLst/>
          </a:prstGeom>
        </p:spPr>
      </p:pic>
      <p:pic>
        <p:nvPicPr>
          <p:cNvPr id="9" name="Picture 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255364">
            <a:off x="2677160" y="1661160"/>
            <a:ext cx="12297410" cy="916940"/>
          </a:xfrm>
          <a:prstGeom prst="rect">
            <a:avLst/>
          </a:prstGeom>
        </p:spPr>
      </p:pic>
      <p:pic>
        <p:nvPicPr>
          <p:cNvPr id="12" name="Quá trình Hình thành của sự sống Trên trái đất">
            <a:hlinkClick r:id="" action="ppaction://media"/>
          </p:cNvPr>
          <p:cNvPicPr/>
          <p:nvPr>
            <a:videoFile r:link="rId2"/>
            <p:extLst>
              <p:ext uri="{DAA4B4D4-6D71-4841-9C94-3DE7FCFB9230}">
                <p14:media xmlns:p14="http://schemas.microsoft.com/office/powerpoint/2010/main" r:embed="rId1"/>
              </p:ext>
            </p:extLst>
          </p:nvPr>
        </p:nvPicPr>
        <p:blipFill>
          <a:blip r:embed="rId10"/>
          <a:stretch>
            <a:fillRect/>
          </a:stretch>
        </p:blipFill>
        <p:spPr>
          <a:xfrm>
            <a:off x="4064635" y="2687320"/>
            <a:ext cx="13025120" cy="4391025"/>
          </a:xfrm>
          <a:prstGeom prst="rect">
            <a:avLst/>
          </a:prstGeom>
        </p:spPr>
      </p:pic>
      <p:sp>
        <p:nvSpPr>
          <p:cNvPr id="14" name="Text Box 13"/>
          <p:cNvSpPr txBox="1"/>
          <p:nvPr/>
        </p:nvSpPr>
        <p:spPr>
          <a:xfrm>
            <a:off x="3049270" y="7806690"/>
            <a:ext cx="14204950" cy="2306955"/>
          </a:xfrm>
          <a:prstGeom prst="rect">
            <a:avLst/>
          </a:prstGeom>
          <a:noFill/>
        </p:spPr>
        <p:txBody>
          <a:bodyPr wrap="square" rtlCol="0">
            <a:spAutoFit/>
          </a:bodyPr>
          <a:lstStyle/>
          <a:p>
            <a:pPr algn="just"/>
            <a:r>
              <a:rPr lang="en-US" sz="4800" i="1">
                <a:latin typeface="Times New Roman" panose="02020603050405020304" charset="0"/>
                <a:cs typeface="Times New Roman" panose="02020603050405020304" charset="0"/>
              </a:rPr>
              <a:t>Qua video trên và bằng trải nghiệm của mình, em hãy chia sẻ những hiểu biết về biểu hiện của sự sống trên Trái đất?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ox(in)">
                                      <p:cBhvr>
                                        <p:cTn id="16"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DDACD"/>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r="1233" b="84121"/>
          <a:stretch>
            <a:fillRect/>
          </a:stretch>
        </p:blipFill>
        <p:spPr>
          <a:xfrm>
            <a:off x="-578054" y="9258300"/>
            <a:ext cx="19095904" cy="1548908"/>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14028041" y="-3413121"/>
            <a:ext cx="5424428" cy="5325802"/>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444161">
            <a:off x="6504305" y="2445385"/>
            <a:ext cx="11071225" cy="4445000"/>
          </a:xfrm>
          <a:prstGeom prst="rect">
            <a:avLst/>
          </a:prstGeom>
        </p:spPr>
      </p:pic>
      <p:pic>
        <p:nvPicPr>
          <p:cNvPr id="5" name="Picture 5"/>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13028042" y="8221290"/>
            <a:ext cx="4114800" cy="1412504"/>
          </a:xfrm>
          <a:prstGeom prst="rect">
            <a:avLst/>
          </a:prstGeom>
        </p:spPr>
      </p:pic>
      <p:pic>
        <p:nvPicPr>
          <p:cNvPr id="6" name="Picture 6"/>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162144" y="3834966"/>
            <a:ext cx="5610378" cy="6038567"/>
          </a:xfrm>
          <a:prstGeom prst="rect">
            <a:avLst/>
          </a:prstGeom>
        </p:spPr>
      </p:pic>
      <p:pic>
        <p:nvPicPr>
          <p:cNvPr id="7" name="Picture 7"/>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7129852" y="6507360"/>
            <a:ext cx="2341983" cy="3126434"/>
          </a:xfrm>
          <a:prstGeom prst="rect">
            <a:avLst/>
          </a:prstGeom>
        </p:spPr>
      </p:pic>
      <p:pic>
        <p:nvPicPr>
          <p:cNvPr id="8" name="Picture 8"/>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1342333" y="639898"/>
            <a:ext cx="3208526" cy="2545565"/>
          </a:xfrm>
          <a:prstGeom prst="rect">
            <a:avLst/>
          </a:prstGeom>
        </p:spPr>
      </p:pic>
      <p:sp>
        <p:nvSpPr>
          <p:cNvPr id="9" name="TextBox 9"/>
          <p:cNvSpPr txBox="1"/>
          <p:nvPr/>
        </p:nvSpPr>
        <p:spPr>
          <a:xfrm>
            <a:off x="7323455" y="3338195"/>
            <a:ext cx="9757410" cy="2298065"/>
          </a:xfrm>
          <a:prstGeom prst="rect">
            <a:avLst/>
          </a:prstGeom>
        </p:spPr>
        <p:txBody>
          <a:bodyPr wrap="square" lIns="0" tIns="0" rIns="0" bIns="0" rtlCol="0" anchor="t">
            <a:spAutoFit/>
          </a:bodyPr>
          <a:lstStyle/>
          <a:p>
            <a:pPr algn="ctr">
              <a:lnSpc>
                <a:spcPts val="8960"/>
              </a:lnSpc>
              <a:spcBef>
                <a:spcPct val="0"/>
              </a:spcBef>
            </a:pPr>
            <a:r>
              <a:rPr lang="en-US" sz="6400" i="1">
                <a:solidFill>
                  <a:srgbClr val="2C2C2E"/>
                </a:solidFill>
                <a:latin typeface="Times New Roman" panose="02020603050405020304" charset="0"/>
                <a:cs typeface="Times New Roman" panose="02020603050405020304" charset="0"/>
              </a:rPr>
              <a:t>Văn bản 1</a:t>
            </a:r>
            <a:endParaRPr lang="en-US" sz="6400">
              <a:solidFill>
                <a:srgbClr val="2C2C2E"/>
              </a:solidFill>
              <a:latin typeface="Times New Roman" panose="02020603050405020304" charset="0"/>
              <a:cs typeface="Times New Roman" panose="02020603050405020304" charset="0"/>
            </a:endParaRPr>
          </a:p>
          <a:p>
            <a:pPr algn="ctr">
              <a:lnSpc>
                <a:spcPts val="8960"/>
              </a:lnSpc>
              <a:spcBef>
                <a:spcPct val="0"/>
              </a:spcBef>
            </a:pPr>
            <a:r>
              <a:rPr lang="en-US" sz="6400">
                <a:solidFill>
                  <a:srgbClr val="2C2C2E"/>
                </a:solidFill>
                <a:latin typeface="Times New Roman" panose="02020603050405020304" charset="0"/>
                <a:cs typeface="Times New Roman" panose="02020603050405020304" charset="0"/>
              </a:rPr>
              <a:t> </a:t>
            </a:r>
            <a:r>
              <a:rPr lang="en-US" sz="6400">
                <a:solidFill>
                  <a:srgbClr val="FF0000"/>
                </a:solidFill>
                <a:latin typeface="Times New Roman" panose="02020603050405020304" charset="0"/>
                <a:cs typeface="Times New Roman" panose="02020603050405020304" charset="0"/>
              </a:rPr>
              <a:t>SỰ SỐNG VÀ CÁI CHẾT</a:t>
            </a:r>
          </a:p>
        </p:txBody>
      </p:sp>
    </p:spTree>
  </p:cSld>
  <p:clrMapOvr>
    <a:masterClrMapping/>
  </p:clrMapOvr>
  <mc:AlternateContent xmlns:mc="http://schemas.openxmlformats.org/markup-compatibility/2006" xmlns:p14="http://schemas.microsoft.com/office/powerpoint/2010/main">
    <mc:Choice Requires="p14">
      <p:transition spd="med">
        <p:newsflash/>
      </p:transition>
    </mc:Choice>
    <mc:Fallback xmlns="">
      <p:transition spd="med">
        <p:newsfla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1111</Words>
  <Application>Microsoft Office PowerPoint</Application>
  <PresentationFormat>Custom</PresentationFormat>
  <Paragraphs>85</Paragraphs>
  <Slides>15</Slides>
  <Notes>0</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Arial</vt:lpstr>
      <vt:lpstr>Dancing Script</vt:lpstr>
      <vt:lpstr>Times New Roman</vt:lpstr>
      <vt:lpstr>Calibri</vt:lpstr>
      <vt:lpstr>Muli Bold Bold</vt:lpstr>
      <vt:lpstr>Avenir Next LT Pro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Hồng và Màu kem Minh họa Lớp Khoa học Giáo dục Bài thuyết trình</dc:title>
  <dc:creator/>
  <cp:lastModifiedBy>Admin</cp:lastModifiedBy>
  <cp:revision>17</cp:revision>
  <dcterms:created xsi:type="dcterms:W3CDTF">2006-08-16T00:00:00Z</dcterms:created>
  <dcterms:modified xsi:type="dcterms:W3CDTF">2022-08-27T08:39:04Z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D0606F2298BE4034A66E46E132661F7C</vt:lpwstr>
  </property>
  <property fmtid="{D5CDD505-2E9C-101B-9397-08002B2CF9AE}" pid="3" name="KSOProductBuildVer">
    <vt:lpwstr>1033-11.2.0.11254</vt:lpwstr>
  </property>
</Properties>
</file>