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3" r:id="rId1"/>
  </p:sldMasterIdLst>
  <p:notesMasterIdLst>
    <p:notesMasterId r:id="rId16"/>
  </p:notesMasterIdLst>
  <p:sldIdLst>
    <p:sldId id="446" r:id="rId2"/>
    <p:sldId id="447" r:id="rId3"/>
    <p:sldId id="490" r:id="rId4"/>
    <p:sldId id="496" r:id="rId5"/>
    <p:sldId id="494" r:id="rId6"/>
    <p:sldId id="495" r:id="rId7"/>
    <p:sldId id="497" r:id="rId8"/>
    <p:sldId id="500" r:id="rId9"/>
    <p:sldId id="498" r:id="rId10"/>
    <p:sldId id="359" r:id="rId11"/>
    <p:sldId id="503" r:id="rId12"/>
    <p:sldId id="504" r:id="rId13"/>
    <p:sldId id="505" r:id="rId14"/>
    <p:sldId id="50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h Phuong" initials="HP" lastIdx="5" clrIdx="0">
    <p:extLst>
      <p:ext uri="{19B8F6BF-5375-455C-9EA6-DF929625EA0E}">
        <p15:presenceInfo xmlns:p15="http://schemas.microsoft.com/office/powerpoint/2012/main" userId="Hanh Phu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FF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7" autoAdjust="0"/>
    <p:restoredTop sz="94660"/>
  </p:normalViewPr>
  <p:slideViewPr>
    <p:cSldViewPr snapToGrid="0">
      <p:cViewPr varScale="1">
        <p:scale>
          <a:sx n="96" d="100"/>
          <a:sy n="96" d="100"/>
        </p:scale>
        <p:origin x="8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0-06-25T20:23:55.199" idx="4">
    <p:pos x="10" y="10"/>
    <p:text>Vào bài: Dân số của Việt Nam năm 2016 khoảng bao nhiêu triệu người? ? Giả sử mỗi người một ngày thải ra môi trường một bao ni lông thì cả nước một ngày thải ra môi trường bao nhiêu bao bì ni lông?   Hơn 90.000.000 (90 triệu người)</p:text>
    <p:extLst>
      <p:ext uri="{C676402C-5697-4E1C-873F-D02D1690AC5C}">
        <p15:threadingInfo xmlns:p15="http://schemas.microsoft.com/office/powerpoint/2012/main" timeZoneBias="-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7ED2E9-7C8F-489F-94FD-DA9D044F9A08}" type="datetimeFigureOut">
              <a:rPr lang="en-SG" smtClean="0"/>
              <a:t>14/8/2022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F9B25-FE2E-4317-8ABE-EE7DC14E9EDD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9929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HankNguyenn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HankNguyenn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HankNguyenn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dirty="0" err="1"/>
              <a:t>Giáo</a:t>
            </a:r>
            <a:r>
              <a:rPr lang="en-SG" dirty="0"/>
              <a:t> </a:t>
            </a:r>
            <a:r>
              <a:rPr lang="en-SG" dirty="0" err="1"/>
              <a:t>án</a:t>
            </a:r>
            <a:r>
              <a:rPr lang="en-SG" dirty="0"/>
              <a:t> </a:t>
            </a:r>
            <a:r>
              <a:rPr lang="en-SG" dirty="0" err="1"/>
              <a:t>của</a:t>
            </a:r>
            <a:r>
              <a:rPr lang="en-SG" dirty="0"/>
              <a:t> </a:t>
            </a:r>
            <a:r>
              <a:rPr lang="en-SG" dirty="0" err="1"/>
              <a:t>Hạnh</a:t>
            </a:r>
            <a:r>
              <a:rPr lang="en-SG" dirty="0"/>
              <a:t> </a:t>
            </a:r>
            <a:r>
              <a:rPr lang="en-SG" dirty="0" err="1"/>
              <a:t>Nguyễn</a:t>
            </a:r>
            <a:r>
              <a:rPr lang="en-SG" dirty="0"/>
              <a:t>: </a:t>
            </a:r>
            <a:r>
              <a:rPr lang="en-SG" dirty="0">
                <a:hlinkClick r:id="rId3"/>
              </a:rPr>
              <a:t>https://www.facebook.com/HankNguyenn</a:t>
            </a:r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B25-FE2E-4317-8ABE-EE7DC14E9EDD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036949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dirty="0" err="1"/>
              <a:t>Giáo</a:t>
            </a:r>
            <a:r>
              <a:rPr lang="en-SG" dirty="0"/>
              <a:t> </a:t>
            </a:r>
            <a:r>
              <a:rPr lang="en-SG" dirty="0" err="1"/>
              <a:t>án</a:t>
            </a:r>
            <a:r>
              <a:rPr lang="en-SG" dirty="0"/>
              <a:t> </a:t>
            </a:r>
            <a:r>
              <a:rPr lang="en-SG" dirty="0" err="1"/>
              <a:t>của</a:t>
            </a:r>
            <a:r>
              <a:rPr lang="en-SG" dirty="0"/>
              <a:t> </a:t>
            </a:r>
            <a:r>
              <a:rPr lang="en-SG" dirty="0" err="1"/>
              <a:t>Hạnh</a:t>
            </a:r>
            <a:r>
              <a:rPr lang="en-SG" dirty="0"/>
              <a:t> </a:t>
            </a:r>
            <a:r>
              <a:rPr lang="en-SG" dirty="0" err="1"/>
              <a:t>Nguyễn</a:t>
            </a:r>
            <a:r>
              <a:rPr lang="en-SG" dirty="0"/>
              <a:t>: </a:t>
            </a:r>
            <a:r>
              <a:rPr lang="en-SG" dirty="0">
                <a:hlinkClick r:id="rId3"/>
              </a:rPr>
              <a:t>https://www.facebook.com/HankNguyenn</a:t>
            </a:r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B25-FE2E-4317-8ABE-EE7DC14E9EDD}" type="slidenum">
              <a:rPr lang="en-SG" smtClean="0"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818429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SG" dirty="0" err="1"/>
              <a:t>Giáo</a:t>
            </a:r>
            <a:r>
              <a:rPr lang="en-SG" dirty="0"/>
              <a:t> </a:t>
            </a:r>
            <a:r>
              <a:rPr lang="en-SG" dirty="0" err="1"/>
              <a:t>án</a:t>
            </a:r>
            <a:r>
              <a:rPr lang="en-SG" dirty="0"/>
              <a:t> </a:t>
            </a:r>
            <a:r>
              <a:rPr lang="en-SG" dirty="0" err="1"/>
              <a:t>của</a:t>
            </a:r>
            <a:r>
              <a:rPr lang="en-SG" dirty="0"/>
              <a:t> </a:t>
            </a:r>
            <a:r>
              <a:rPr lang="en-SG" dirty="0" err="1"/>
              <a:t>Hạnh</a:t>
            </a:r>
            <a:r>
              <a:rPr lang="en-SG" dirty="0"/>
              <a:t> </a:t>
            </a:r>
            <a:r>
              <a:rPr lang="en-SG" dirty="0" err="1"/>
              <a:t>Nguyễn</a:t>
            </a:r>
            <a:r>
              <a:rPr lang="en-SG" dirty="0"/>
              <a:t>: </a:t>
            </a:r>
            <a:r>
              <a:rPr lang="en-SG" dirty="0">
                <a:hlinkClick r:id="rId3"/>
              </a:rPr>
              <a:t>https://www.facebook.com/HankNguyenn</a:t>
            </a:r>
            <a:endParaRPr lang="en-SG" dirty="0"/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BF9B25-FE2E-4317-8ABE-EE7DC14E9EDD}" type="slidenum">
              <a:rPr lang="en-SG" smtClean="0"/>
              <a:t>10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2308825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9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462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632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9839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43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0931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971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259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05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319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967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4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07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38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550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62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24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C10B419-FF10-4B1A-ACF4-A90B728DFC1A}" type="datetimeFigureOut">
              <a:rPr lang="en-US" smtClean="0"/>
              <a:t>8/14/2022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83E3DEF7-8BFF-473F-BBF9-2145226EC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744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  <p:sldLayoutId id="2147483739" r:id="rId16"/>
    <p:sldLayoutId id="2147483740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083" descr="3">
            <a:extLst>
              <a:ext uri="{FF2B5EF4-FFF2-40B4-BE49-F238E27FC236}">
                <a16:creationId xmlns="" xmlns:a16="http://schemas.microsoft.com/office/drawing/2014/main" id="{1DC62D50-E8C6-4E95-A9FC-C845406ED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264" y="2611272"/>
            <a:ext cx="10465673" cy="42467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40FF071-5A9D-47AB-92C9-E237279AEB38}"/>
              </a:ext>
            </a:extLst>
          </p:cNvPr>
          <p:cNvSpPr txBox="1"/>
          <p:nvPr/>
        </p:nvSpPr>
        <p:spPr>
          <a:xfrm flipH="1">
            <a:off x="889264" y="257033"/>
            <a:ext cx="11011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Bài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8. </a:t>
            </a:r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Thế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giới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đa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dạng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của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 </a:t>
            </a:r>
            <a:r>
              <a:rPr lang="en-US" sz="4800" b="1" dirty="0" err="1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thông</a:t>
            </a:r>
            <a:r>
              <a:rPr lang="en-US" sz="4800" b="1" dirty="0" smtClean="0">
                <a:solidFill>
                  <a:srgbClr val="0000FF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tin</a:t>
            </a:r>
            <a:endParaRPr lang="vi-VN" sz="4800" b="1" dirty="0" smtClean="0">
              <a:solidFill>
                <a:srgbClr val="0000FF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631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>
            <a:extLst>
              <a:ext uri="{FF2B5EF4-FFF2-40B4-BE49-F238E27FC236}">
                <a16:creationId xmlns="" xmlns:a16="http://schemas.microsoft.com/office/drawing/2014/main" id="{01100988-9703-44E7-AD11-E0CA134A1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381000"/>
            <a:ext cx="12334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vi-VN" altLang="vi-VN" sz="4000">
              <a:solidFill>
                <a:schemeClr val="tx2"/>
              </a:solidFill>
              <a:latin typeface="VNI-Times" pitchFamily="2" charset="0"/>
            </a:endParaRPr>
          </a:p>
        </p:txBody>
      </p:sp>
      <p:sp>
        <p:nvSpPr>
          <p:cNvPr id="12291" name="Rectangle 5">
            <a:extLst>
              <a:ext uri="{FF2B5EF4-FFF2-40B4-BE49-F238E27FC236}">
                <a16:creationId xmlns="" xmlns:a16="http://schemas.microsoft.com/office/drawing/2014/main" id="{B1A4FFED-D1ED-4718-A3A9-38320F9F33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4152" y="3429000"/>
            <a:ext cx="9067801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vi-VN" sz="2400" dirty="0">
              <a:latin typeface="Times New Roman" panose="02020603050405020304" pitchFamily="18" charset="0"/>
            </a:endParaRPr>
          </a:p>
        </p:txBody>
      </p:sp>
      <p:sp>
        <p:nvSpPr>
          <p:cNvPr id="17" name="文本框 20">
            <a:extLst>
              <a:ext uri="{FF2B5EF4-FFF2-40B4-BE49-F238E27FC236}">
                <a16:creationId xmlns="" xmlns:a16="http://schemas.microsoft.com/office/drawing/2014/main" id="{B0501CF7-1F08-4015-8C9F-1E6BD6FF0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1" y="919714"/>
            <a:ext cx="8767400" cy="33759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 (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96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2):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7B69EB3E-6568-457D-A981-AF0B47146887}"/>
              </a:ext>
            </a:extLst>
          </p:cNvPr>
          <p:cNvSpPr txBox="1"/>
          <p:nvPr/>
        </p:nvSpPr>
        <p:spPr>
          <a:xfrm flipH="1">
            <a:off x="3367088" y="-41656"/>
            <a:ext cx="5709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Củng</a:t>
            </a:r>
            <a:r>
              <a:rPr lang="en-SG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SG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SG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</a:t>
            </a:r>
            <a:r>
              <a:rPr lang="en-SG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SG" sz="4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</a:t>
            </a:r>
            <a:endParaRPr lang="en-SG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237477"/>
              </p:ext>
            </p:extLst>
          </p:nvPr>
        </p:nvGraphicFramePr>
        <p:xfrm>
          <a:off x="795131" y="1496362"/>
          <a:ext cx="10674627" cy="4819034"/>
        </p:xfrm>
        <a:graphic>
          <a:graphicData uri="http://schemas.openxmlformats.org/drawingml/2006/table">
            <a:tbl>
              <a:tblPr firstRow="1" firstCol="1" bandRow="1"/>
              <a:tblGrid>
                <a:gridCol w="1232452"/>
                <a:gridCol w="815008"/>
                <a:gridCol w="2286000"/>
                <a:gridCol w="6341167"/>
              </a:tblGrid>
              <a:tr h="402012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Tên tác giả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00"/>
                        </a:spcAft>
                      </a:pPr>
                      <a:r>
                        <a:rPr lang="en-US" sz="1400" dirty="0">
                          <a:solidFill>
                            <a:srgbClr val="585858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ADVERTISING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 bằng chứng, số liệu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6835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chết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Trịnh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Xuân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Lịch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Trái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Đất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mối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chết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Sự sống của các sinh vật trên Trái Đất vào 3 tỉ năm trước, 500 triệu năm trước, 140 triệu năm trước.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Sự xuất hiện và tuyệt chủng của các loài sinh vật như bọ ba thùy, khủng long.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5731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truyền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Nguyễn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Huyên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tuyền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Nam,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đặc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tâm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dân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ở,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nữ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khiếu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thẩm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mĩ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chất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tôn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giáo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ảnh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hưởng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nghệ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Nam.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Miêu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trúc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điêu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khắc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Nam.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danh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vật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2716"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 hồi tầng ozone: Thành công hiếm hoi của nỗ lực toàn cầu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Lê My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vin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khiến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toàn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mốc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1970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mỏng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1985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đà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biến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mất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1987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Nghị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thư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Mông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tơ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rê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-an…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ứng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hóa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đến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bào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mòn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0480" marR="30480" algn="just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dự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tầng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ozone.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4916" marR="249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42" y="-79513"/>
            <a:ext cx="11261035" cy="6937513"/>
          </a:xfrm>
        </p:spPr>
        <p:txBody>
          <a:bodyPr>
            <a:normAutofit/>
          </a:bodyPr>
          <a:lstStyle/>
          <a:p>
            <a:pPr marL="0" marR="30480" indent="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 (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96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2):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nôi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SGK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6,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9: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nguồn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nhờ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tồn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muôn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loài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đựng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trạng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tổn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bởi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vô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marR="30480" indent="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0480" marR="30480" algn="just">
              <a:lnSpc>
                <a:spcPts val="18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ozone,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ngừa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gửi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gắm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1283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4364866" cy="5734878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(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96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sgk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2):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5365" y="0"/>
            <a:ext cx="65366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1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7296" y="-11291"/>
            <a:ext cx="5019002" cy="686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26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0"/>
            <a:ext cx="12192000" cy="6858001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THPT NGUYỄN THỊ MINH KHAI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NỘI QUY THƯ VIỆN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      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lặng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photocopy)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chịu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tùy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mức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bồi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hút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thuốc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chất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riêng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rung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photocopy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8.00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11h30</a:t>
            </a:r>
          </a:p>
          <a:p>
            <a:pPr marL="0" indent="0">
              <a:buNone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Chiều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13h30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16h30</a:t>
            </a:r>
          </a:p>
          <a:p>
            <a:pPr marL="0" indent="0">
              <a:buNone/>
            </a:pP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trừ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lễ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11736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E27B1CD9-8506-4B85-AF88-A8F33A3AB2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331" y="194868"/>
            <a:ext cx="6348997" cy="63489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04999E3F-EC22-46B5-A730-1E67A4244D16}"/>
              </a:ext>
            </a:extLst>
          </p:cNvPr>
          <p:cNvSpPr txBox="1"/>
          <p:nvPr/>
        </p:nvSpPr>
        <p:spPr>
          <a:xfrm flipH="1">
            <a:off x="1449006" y="2150816"/>
            <a:ext cx="177127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G" sz="4400" b="1" dirty="0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III. </a:t>
            </a:r>
            <a:r>
              <a:rPr lang="en-SG" sz="4400" b="1" dirty="0" err="1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Nói</a:t>
            </a:r>
            <a:r>
              <a:rPr lang="en-SG" sz="4400" b="1" dirty="0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SG" sz="4400" b="1" dirty="0" err="1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và</a:t>
            </a:r>
            <a:r>
              <a:rPr lang="en-SG" sz="4400" b="1" dirty="0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 </a:t>
            </a:r>
            <a:r>
              <a:rPr lang="en-SG" sz="4400" b="1" dirty="0" err="1" smtClean="0">
                <a:solidFill>
                  <a:srgbClr val="FF0000"/>
                </a:solidFill>
                <a:latin typeface="#9Slide03 Arima Madurai Black" panose="00000A00000000000000" pitchFamily="2" charset="0"/>
                <a:cs typeface="#9Slide03 Arima Madurai Black" panose="00000A00000000000000" pitchFamily="2" charset="0"/>
              </a:rPr>
              <a:t>nghe</a:t>
            </a:r>
            <a:endParaRPr lang="en-SG" sz="4400" b="1" dirty="0">
              <a:solidFill>
                <a:srgbClr val="FF0000"/>
              </a:solidFill>
              <a:latin typeface="#9Slide03 Arima Madurai Black" panose="00000A00000000000000" pitchFamily="2" charset="0"/>
              <a:cs typeface="#9Slide03 Arima Madurai Black" panose="00000A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37367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Callout 7"/>
          <p:cNvSpPr/>
          <p:nvPr/>
        </p:nvSpPr>
        <p:spPr>
          <a:xfrm>
            <a:off x="526780" y="2001436"/>
            <a:ext cx="6591863" cy="2590800"/>
          </a:xfrm>
          <a:prstGeom prst="cloud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22824" y="336171"/>
            <a:ext cx="89938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SG" sz="6600" b="1" dirty="0" smtClean="0">
                <a:blipFill dpi="0" rotWithShape="1">
                  <a:blip r:embed="rId2"/>
                  <a:srcRect/>
                  <a:tile tx="0" ty="0" sx="100000" sy="100000" flip="none" algn="tl"/>
                </a:blipFill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</a:t>
            </a:r>
            <a:endParaRPr lang="en-SG" sz="6600" b="1" dirty="0">
              <a:blipFill dpi="0" rotWithShape="1">
                <a:blip r:embed="rId2"/>
                <a:srcRect/>
                <a:tile tx="0" ty="0" sx="100000" sy="100000" flip="none" algn="tl"/>
              </a:blip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9502" y="0"/>
            <a:ext cx="4954932" cy="6858000"/>
          </a:xfrm>
          <a:prstGeom prst="rect">
            <a:avLst/>
          </a:prstGeom>
        </p:spPr>
      </p:pic>
      <p:grpSp>
        <p:nvGrpSpPr>
          <p:cNvPr id="6" name="Group 57">
            <a:extLst>
              <a:ext uri="{FF2B5EF4-FFF2-40B4-BE49-F238E27FC236}">
                <a16:creationId xmlns="" xmlns:a16="http://schemas.microsoft.com/office/drawing/2014/main" id="{B28CA1F5-ADB4-49EC-9BE2-E9653AC56EA9}"/>
              </a:ext>
            </a:extLst>
          </p:cNvPr>
          <p:cNvGrpSpPr/>
          <p:nvPr/>
        </p:nvGrpSpPr>
        <p:grpSpPr>
          <a:xfrm>
            <a:off x="8195931" y="2683565"/>
            <a:ext cx="616226" cy="613271"/>
            <a:chOff x="3366979" y="2846702"/>
            <a:chExt cx="1201996" cy="1201996"/>
          </a:xfrm>
          <a:solidFill>
            <a:srgbClr val="FF66FF"/>
          </a:solidFill>
        </p:grpSpPr>
        <p:sp>
          <p:nvSpPr>
            <p:cNvPr id="7" name="Oval 6">
              <a:extLst>
                <a:ext uri="{FF2B5EF4-FFF2-40B4-BE49-F238E27FC236}">
                  <a16:creationId xmlns="" xmlns:a16="http://schemas.microsoft.com/office/drawing/2014/main" id="{A793A7B8-40F3-415B-8CAA-AE3118A4C8AD}"/>
                </a:ext>
              </a:extLst>
            </p:cNvPr>
            <p:cNvSpPr/>
            <p:nvPr/>
          </p:nvSpPr>
          <p:spPr>
            <a:xfrm>
              <a:off x="3366979" y="2846702"/>
              <a:ext cx="1201996" cy="1201996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Oval 16">
              <a:extLst>
                <a:ext uri="{FF2B5EF4-FFF2-40B4-BE49-F238E27FC236}">
                  <a16:creationId xmlns="" xmlns:a16="http://schemas.microsoft.com/office/drawing/2014/main" id="{A13D4897-099A-4D2A-A37E-1B3E2EC9E096}"/>
                </a:ext>
              </a:extLst>
            </p:cNvPr>
            <p:cNvSpPr/>
            <p:nvPr/>
          </p:nvSpPr>
          <p:spPr>
            <a:xfrm>
              <a:off x="3543007" y="3022730"/>
              <a:ext cx="849940" cy="8499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335" tIns="13335" rIns="13335" bIns="13335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Group 57">
            <a:extLst>
              <a:ext uri="{FF2B5EF4-FFF2-40B4-BE49-F238E27FC236}">
                <a16:creationId xmlns="" xmlns:a16="http://schemas.microsoft.com/office/drawing/2014/main" id="{B28CA1F5-ADB4-49EC-9BE2-E9653AC56EA9}"/>
              </a:ext>
            </a:extLst>
          </p:cNvPr>
          <p:cNvGrpSpPr/>
          <p:nvPr/>
        </p:nvGrpSpPr>
        <p:grpSpPr>
          <a:xfrm>
            <a:off x="9452113" y="983974"/>
            <a:ext cx="616226" cy="655983"/>
            <a:chOff x="3366979" y="2846702"/>
            <a:chExt cx="1201996" cy="1201996"/>
          </a:xfrm>
          <a:solidFill>
            <a:srgbClr val="FF66FF"/>
          </a:solidFill>
        </p:grpSpPr>
        <p:sp>
          <p:nvSpPr>
            <p:cNvPr id="11" name="Oval 10">
              <a:extLst>
                <a:ext uri="{FF2B5EF4-FFF2-40B4-BE49-F238E27FC236}">
                  <a16:creationId xmlns="" xmlns:a16="http://schemas.microsoft.com/office/drawing/2014/main" id="{A793A7B8-40F3-415B-8CAA-AE3118A4C8AD}"/>
                </a:ext>
              </a:extLst>
            </p:cNvPr>
            <p:cNvSpPr/>
            <p:nvPr/>
          </p:nvSpPr>
          <p:spPr>
            <a:xfrm>
              <a:off x="3366979" y="2846702"/>
              <a:ext cx="1201996" cy="1201996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Oval 16">
              <a:extLst>
                <a:ext uri="{FF2B5EF4-FFF2-40B4-BE49-F238E27FC236}">
                  <a16:creationId xmlns="" xmlns:a16="http://schemas.microsoft.com/office/drawing/2014/main" id="{A13D4897-099A-4D2A-A37E-1B3E2EC9E096}"/>
                </a:ext>
              </a:extLst>
            </p:cNvPr>
            <p:cNvSpPr/>
            <p:nvPr/>
          </p:nvSpPr>
          <p:spPr>
            <a:xfrm>
              <a:off x="3543007" y="3022730"/>
              <a:ext cx="849940" cy="849940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3335" tIns="13335" rIns="13335" bIns="13335" spcCol="1270" anchor="ctr"/>
            <a:lstStyle/>
            <a:p>
              <a:pPr algn="ctr" defTabSz="9334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US" sz="21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5245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loud Callout 6"/>
          <p:cNvSpPr/>
          <p:nvPr/>
        </p:nvSpPr>
        <p:spPr>
          <a:xfrm>
            <a:off x="238538" y="-139148"/>
            <a:ext cx="11280913" cy="577105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85800" indent="-685800">
              <a:buFontTx/>
              <a:buChar char="-"/>
            </a:pP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indent="-685800">
              <a:buFontTx/>
              <a:buChar char="-"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80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6" cy="51899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đậm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nghiêng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bổ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sung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then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 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soạn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073426" y="198783"/>
            <a:ext cx="4548441" cy="1063279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081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261" y="427383"/>
            <a:ext cx="10724321" cy="6430617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b="1" dirty="0" smtClean="0">
                <a:solidFill>
                  <a:srgbClr val="FF0000"/>
                </a:solidFill>
              </a:rPr>
              <a:t>2. </a:t>
            </a:r>
            <a:r>
              <a:rPr lang="en-US" b="1" dirty="0" err="1" smtClean="0">
                <a:solidFill>
                  <a:srgbClr val="FF0000"/>
                </a:solidFill>
              </a:rPr>
              <a:t>Thảo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luận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FF0000"/>
                </a:solidFill>
              </a:rPr>
              <a:t>a.Yêu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cầu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người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nói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và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người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nghe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b="1" dirty="0" err="1">
                <a:solidFill>
                  <a:srgbClr val="FF0000"/>
                </a:solidFill>
              </a:rPr>
              <a:t>Người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nói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* </a:t>
            </a:r>
            <a:r>
              <a:rPr lang="en-US" dirty="0" err="1">
                <a:solidFill>
                  <a:schemeClr val="tx1"/>
                </a:solidFill>
              </a:rPr>
              <a:t>Trình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bày</a:t>
            </a:r>
            <a:r>
              <a:rPr lang="en-US" dirty="0">
                <a:solidFill>
                  <a:schemeClr val="tx1"/>
                </a:solidFill>
              </a:rPr>
              <a:t> ý </a:t>
            </a:r>
            <a:r>
              <a:rPr lang="en-US" dirty="0" err="1">
                <a:solidFill>
                  <a:schemeClr val="tx1"/>
                </a:solidFill>
              </a:rPr>
              <a:t>kiến</a:t>
            </a:r>
            <a:r>
              <a:rPr lang="en-US" dirty="0">
                <a:solidFill>
                  <a:schemeClr val="tx1"/>
                </a:solidFill>
              </a:rPr>
              <a:t>: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- </a:t>
            </a:r>
            <a:r>
              <a:rPr lang="en-US" dirty="0" err="1">
                <a:solidFill>
                  <a:schemeClr val="tx1"/>
                </a:solidFill>
              </a:rPr>
              <a:t>Mở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đầu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Trước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trình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bày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nội</a:t>
            </a:r>
            <a:r>
              <a:rPr lang="en-US" dirty="0">
                <a:solidFill>
                  <a:schemeClr val="tx1"/>
                </a:solidFill>
              </a:rPr>
              <a:t> dung </a:t>
            </a:r>
            <a:r>
              <a:rPr lang="en-US" dirty="0" err="1">
                <a:solidFill>
                  <a:schemeClr val="tx1"/>
                </a:solidFill>
              </a:rPr>
              <a:t>chính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cần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thuyết</a:t>
            </a:r>
            <a:r>
              <a:rPr lang="en-US" dirty="0">
                <a:solidFill>
                  <a:schemeClr val="tx1"/>
                </a:solidFill>
              </a:rPr>
              <a:t> minh </a:t>
            </a:r>
            <a:r>
              <a:rPr lang="en-US" dirty="0" err="1">
                <a:solidFill>
                  <a:schemeClr val="tx1"/>
                </a:solidFill>
              </a:rPr>
              <a:t>cụ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mục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đích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bối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cảnh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sử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dụng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của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văn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bản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nội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quy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hoặc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văn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bản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hướng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dẫn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nơi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công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cộng</a:t>
            </a:r>
            <a:r>
              <a:rPr lang="en-US" dirty="0">
                <a:solidFill>
                  <a:schemeClr val="tx1"/>
                </a:solidFill>
              </a:rPr>
              <a:t>.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- </a:t>
            </a:r>
            <a:r>
              <a:rPr lang="en-US" dirty="0" err="1">
                <a:solidFill>
                  <a:schemeClr val="tx1"/>
                </a:solidFill>
              </a:rPr>
              <a:t>Triển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khai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Kết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hợp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giữa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phần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nói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và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phần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trình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chiếu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văn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bản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bảng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biểu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sơ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đồ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hình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ảnh</a:t>
            </a:r>
            <a:r>
              <a:rPr lang="en-US" dirty="0">
                <a:solidFill>
                  <a:schemeClr val="tx1"/>
                </a:solidFill>
              </a:rPr>
              <a:t>…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- </a:t>
            </a:r>
            <a:r>
              <a:rPr lang="en-US" dirty="0" err="1">
                <a:solidFill>
                  <a:schemeClr val="tx1"/>
                </a:solidFill>
              </a:rPr>
              <a:t>Kết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luận</a:t>
            </a:r>
            <a:r>
              <a:rPr lang="en-US" dirty="0">
                <a:solidFill>
                  <a:schemeClr val="tx1"/>
                </a:solidFill>
              </a:rPr>
              <a:t>: </a:t>
            </a:r>
            <a:r>
              <a:rPr lang="en-US" dirty="0" err="1">
                <a:solidFill>
                  <a:schemeClr val="tx1"/>
                </a:solidFill>
              </a:rPr>
              <a:t>Nhấn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mạnh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các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điểm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mấu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chốt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cần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được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trao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đổi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thảo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luận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thêm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dirty="0">
                <a:solidFill>
                  <a:schemeClr val="tx1"/>
                </a:solidFill>
              </a:rPr>
              <a:t>*</a:t>
            </a:r>
            <a:r>
              <a:rPr lang="en-US" dirty="0" err="1">
                <a:solidFill>
                  <a:schemeClr val="tx1"/>
                </a:solidFill>
              </a:rPr>
              <a:t>Tiếp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trao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đổi</a:t>
            </a:r>
            <a:r>
              <a:rPr lang="en-US" dirty="0">
                <a:solidFill>
                  <a:schemeClr val="tx1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 - </a:t>
            </a:r>
            <a:r>
              <a:rPr lang="en-US" dirty="0" err="1">
                <a:solidFill>
                  <a:schemeClr val="tx1"/>
                </a:solidFill>
              </a:rPr>
              <a:t>Thể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hiện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tinh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thần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cầu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thị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   - </a:t>
            </a:r>
            <a:r>
              <a:rPr lang="en-US" dirty="0" err="1">
                <a:solidFill>
                  <a:schemeClr val="tx1"/>
                </a:solidFill>
              </a:rPr>
              <a:t>Bảo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vệ</a:t>
            </a:r>
            <a:r>
              <a:rPr lang="en-US" dirty="0">
                <a:solidFill>
                  <a:schemeClr val="tx1"/>
                </a:solidFill>
              </a:rPr>
              <a:t> ý </a:t>
            </a:r>
            <a:r>
              <a:rPr lang="en-US" dirty="0" err="1">
                <a:solidFill>
                  <a:schemeClr val="tx1"/>
                </a:solidFill>
              </a:rPr>
              <a:t>kiến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của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mình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làm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rõ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thêm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những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điều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khiến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người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nghe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băn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khoăn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r>
              <a:rPr lang="en-US" b="1" dirty="0" err="1">
                <a:solidFill>
                  <a:srgbClr val="FF0000"/>
                </a:solidFill>
              </a:rPr>
              <a:t>Người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nghe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   - </a:t>
            </a:r>
            <a:r>
              <a:rPr lang="en-US" dirty="0" err="1">
                <a:solidFill>
                  <a:schemeClr val="tx1"/>
                </a:solidFill>
              </a:rPr>
              <a:t>Nắm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bắt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đúng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nội</a:t>
            </a:r>
            <a:r>
              <a:rPr lang="en-US" dirty="0">
                <a:solidFill>
                  <a:schemeClr val="tx1"/>
                </a:solidFill>
              </a:rPr>
              <a:t> dung ý </a:t>
            </a:r>
            <a:r>
              <a:rPr lang="en-US" dirty="0" err="1">
                <a:solidFill>
                  <a:schemeClr val="tx1"/>
                </a:solidFill>
              </a:rPr>
              <a:t>kiến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của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người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nói</a:t>
            </a:r>
            <a:r>
              <a:rPr lang="en-US" dirty="0">
                <a:solidFill>
                  <a:schemeClr val="tx1"/>
                </a:solidFill>
              </a:rPr>
              <a:t>.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- </a:t>
            </a:r>
            <a:r>
              <a:rPr lang="en-US" dirty="0" err="1">
                <a:solidFill>
                  <a:schemeClr val="tx1"/>
                </a:solidFill>
              </a:rPr>
              <a:t>Nêu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nhận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xét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về</a:t>
            </a:r>
            <a:r>
              <a:rPr lang="en-US" dirty="0">
                <a:solidFill>
                  <a:schemeClr val="tx1"/>
                </a:solidFill>
              </a:rPr>
              <a:t> ý </a:t>
            </a:r>
            <a:r>
              <a:rPr lang="en-US" dirty="0" err="1">
                <a:solidFill>
                  <a:schemeClr val="tx1"/>
                </a:solidFill>
              </a:rPr>
              <a:t>kiến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tham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gia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thảo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luận</a:t>
            </a:r>
            <a:r>
              <a:rPr lang="en-US" dirty="0">
                <a:solidFill>
                  <a:schemeClr val="tx1"/>
                </a:solidFill>
              </a:rPr>
              <a:t>.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   - </a:t>
            </a:r>
            <a:r>
              <a:rPr lang="en-US" dirty="0" err="1">
                <a:solidFill>
                  <a:schemeClr val="tx1"/>
                </a:solidFill>
              </a:rPr>
              <a:t>Đặt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câu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hỏi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để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người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nói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làm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rõ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thêm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về</a:t>
            </a:r>
            <a:r>
              <a:rPr lang="en-US" dirty="0">
                <a:solidFill>
                  <a:schemeClr val="tx1"/>
                </a:solidFill>
              </a:rPr>
              <a:t> ý </a:t>
            </a:r>
            <a:r>
              <a:rPr lang="en-US" dirty="0" err="1">
                <a:solidFill>
                  <a:schemeClr val="tx1"/>
                </a:solidFill>
              </a:rPr>
              <a:t>kiến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đã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phát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biểu</a:t>
            </a:r>
            <a:r>
              <a:rPr lang="en-US" dirty="0">
                <a:solidFill>
                  <a:schemeClr val="tx1"/>
                </a:solidFill>
              </a:rPr>
              <a:t>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013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647" y="471923"/>
            <a:ext cx="2774605" cy="608790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3.Thảo </a:t>
            </a:r>
            <a:r>
              <a:rPr lang="en-US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278" y="309832"/>
            <a:ext cx="8448262" cy="6328042"/>
          </a:xfrm>
        </p:spPr>
      </p:pic>
    </p:spTree>
    <p:extLst>
      <p:ext uri="{BB962C8B-B14F-4D97-AF65-F5344CB8AC3E}">
        <p14:creationId xmlns:p14="http://schemas.microsoft.com/office/powerpoint/2010/main" val="2162339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/>
          <p:cNvSpPr/>
          <p:nvPr/>
        </p:nvSpPr>
        <p:spPr>
          <a:xfrm>
            <a:off x="1828801" y="457199"/>
            <a:ext cx="8294273" cy="4691269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kĩ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081322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974519"/>
              </p:ext>
            </p:extLst>
          </p:nvPr>
        </p:nvGraphicFramePr>
        <p:xfrm>
          <a:off x="775252" y="596347"/>
          <a:ext cx="10634869" cy="4870186"/>
        </p:xfrm>
        <a:graphic>
          <a:graphicData uri="http://schemas.openxmlformats.org/drawingml/2006/table">
            <a:tbl>
              <a:tblPr firstRow="1" firstCol="1" bandRow="1"/>
              <a:tblGrid>
                <a:gridCol w="623682"/>
                <a:gridCol w="8161642"/>
                <a:gridCol w="914018"/>
                <a:gridCol w="935527"/>
              </a:tblGrid>
              <a:tr h="367727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quả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885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5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những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với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99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Nêu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nhận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xét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ưu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thảo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luận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2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tưởng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rõ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ràng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425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phương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tiện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phi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lí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5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 hiện việc đối thoại với người nghe trên tinh thần hợp tác, tạo ra không khí thảo luận cởi mở, có tính xây dựng.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5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Thống nhất được với những người tham gia thảo luận về phương án sửa chữa, hoàn thiện văn bản.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246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871</TotalTime>
  <Words>1034</Words>
  <Application>Microsoft Office PowerPoint</Application>
  <PresentationFormat>Widescreen</PresentationFormat>
  <Paragraphs>102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#9Slide03 Arima Madurai Black</vt:lpstr>
      <vt:lpstr>Calibri</vt:lpstr>
      <vt:lpstr>Century Gothic</vt:lpstr>
      <vt:lpstr>Times New Roman</vt:lpstr>
      <vt:lpstr>VNI-Times</vt:lpstr>
      <vt:lpstr>Wingdings 3</vt:lpstr>
      <vt:lpstr>Slice</vt:lpstr>
      <vt:lpstr>PowerPoint Presentation</vt:lpstr>
      <vt:lpstr>PowerPoint Presentation</vt:lpstr>
      <vt:lpstr>PowerPoint Presentation</vt:lpstr>
      <vt:lpstr>PowerPoint Presentation</vt:lpstr>
      <vt:lpstr> </vt:lpstr>
      <vt:lpstr>PowerPoint Presentation</vt:lpstr>
      <vt:lpstr>3.Thảo luận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Tuan Anh</dc:creator>
  <cp:lastModifiedBy>NHIEU</cp:lastModifiedBy>
  <cp:revision>105</cp:revision>
  <dcterms:created xsi:type="dcterms:W3CDTF">2018-04-07T09:22:02Z</dcterms:created>
  <dcterms:modified xsi:type="dcterms:W3CDTF">2022-08-14T14:23:35Z</dcterms:modified>
</cp:coreProperties>
</file>