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02" r:id="rId3"/>
    <p:sldId id="303" r:id="rId4"/>
    <p:sldId id="304" r:id="rId5"/>
    <p:sldId id="305" r:id="rId6"/>
    <p:sldId id="308" r:id="rId7"/>
    <p:sldId id="309" r:id="rId8"/>
    <p:sldId id="315" r:id="rId9"/>
    <p:sldId id="310" r:id="rId10"/>
    <p:sldId id="311" r:id="rId11"/>
    <p:sldId id="312" r:id="rId12"/>
    <p:sldId id="313" r:id="rId13"/>
    <p:sldId id="314" r:id="rId14"/>
    <p:sldId id="280" r:id="rId15"/>
  </p:sldIdLst>
  <p:sldSz cx="24387175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5400" autoAdjust="0"/>
  </p:normalViewPr>
  <p:slideViewPr>
    <p:cSldViewPr>
      <p:cViewPr varScale="1">
        <p:scale>
          <a:sx n="36" d="100"/>
          <a:sy n="36" d="100"/>
        </p:scale>
        <p:origin x="600" y="24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9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9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1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6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422046" y="333375"/>
            <a:ext cx="1202810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THẲNG (</a:t>
            </a:r>
            <a:r>
              <a:rPr lang="en-US" sz="510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3: PHƯƠNG PHÁP TỌA ĐỘ TRONG MẶT PHẲNG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78287" y="4469240"/>
            <a:ext cx="13632086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sp>
        <p:nvSpPr>
          <p:cNvPr id="31" name="Rounded Rectangle 30"/>
          <p:cNvSpPr/>
          <p:nvPr/>
        </p:nvSpPr>
        <p:spPr>
          <a:xfrm>
            <a:off x="3155036" y="5063714"/>
            <a:ext cx="171287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328535" y="8691054"/>
            <a:ext cx="17825340" cy="907199"/>
            <a:chOff x="7483861" y="7543801"/>
            <a:chExt cx="17825340" cy="907200"/>
          </a:xfrm>
        </p:grpSpPr>
        <p:sp>
          <p:nvSpPr>
            <p:cNvPr id="70" name="TextBox 43"/>
            <p:cNvSpPr txBox="1"/>
            <p:nvPr/>
          </p:nvSpPr>
          <p:spPr>
            <a:xfrm>
              <a:off x="8993187" y="7620003"/>
              <a:ext cx="1631601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72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74" name="Round Same Side Corner Rectangle 73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1" name="TextBox 48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3330259" y="5460380"/>
            <a:ext cx="14851072" cy="907202"/>
            <a:chOff x="7459670" y="7543799"/>
            <a:chExt cx="14851072" cy="907203"/>
          </a:xfrm>
        </p:grpSpPr>
        <p:sp>
          <p:nvSpPr>
            <p:cNvPr id="64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6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68" name="Round Same Side Corner Rectangle 6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9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3410646" y="6524930"/>
            <a:ext cx="16447829" cy="861774"/>
            <a:chOff x="644526" y="2766774"/>
            <a:chExt cx="16447829" cy="861774"/>
          </a:xfrm>
        </p:grpSpPr>
        <p:sp>
          <p:nvSpPr>
            <p:cNvPr id="53" name="TextBox 36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TextBox 38"/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75475" y="7665588"/>
            <a:ext cx="16100439" cy="861774"/>
            <a:chOff x="644526" y="2766774"/>
            <a:chExt cx="16100439" cy="861774"/>
          </a:xfrm>
        </p:grpSpPr>
        <p:sp>
          <p:nvSpPr>
            <p:cNvPr id="50" name="TextBox 40"/>
            <p:cNvSpPr txBox="1"/>
            <p:nvPr/>
          </p:nvSpPr>
          <p:spPr>
            <a:xfrm>
              <a:off x="1906586" y="2766774"/>
              <a:ext cx="14838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TextBox 42"/>
            <p:cNvSpPr txBox="1"/>
            <p:nvPr/>
          </p:nvSpPr>
          <p:spPr>
            <a:xfrm>
              <a:off x="762959" y="2795826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5475" y="9657673"/>
            <a:ext cx="16840199" cy="861774"/>
            <a:chOff x="644526" y="2766774"/>
            <a:chExt cx="16840199" cy="861774"/>
          </a:xfrm>
        </p:grpSpPr>
        <p:sp>
          <p:nvSpPr>
            <p:cNvPr id="47" name="TextBox 52"/>
            <p:cNvSpPr txBox="1"/>
            <p:nvPr/>
          </p:nvSpPr>
          <p:spPr>
            <a:xfrm>
              <a:off x="1906586" y="2766774"/>
              <a:ext cx="15578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TextBox 54"/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28535" y="10748454"/>
            <a:ext cx="14646001" cy="907199"/>
            <a:chOff x="7483861" y="7543801"/>
            <a:chExt cx="14646001" cy="907200"/>
          </a:xfrm>
        </p:grpSpPr>
        <p:sp>
          <p:nvSpPr>
            <p:cNvPr id="41" name="TextBox 64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43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5" name="Round Same Side Corner Rectangle 44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6" name="TextBox 69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39" name="TextBox 55"/>
          <p:cNvSpPr txBox="1"/>
          <p:nvPr/>
        </p:nvSpPr>
        <p:spPr>
          <a:xfrm>
            <a:off x="4865743" y="11714656"/>
            <a:ext cx="14992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 THỨC TÍNH KHOẢNG CÁCH TỪ MỘT ĐIỂM ĐẾN MỘT ĐƯỜNG THẲNG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Round Same Side Corner Rectangle 39"/>
          <p:cNvSpPr/>
          <p:nvPr/>
        </p:nvSpPr>
        <p:spPr>
          <a:xfrm>
            <a:off x="3339533" y="11857904"/>
            <a:ext cx="1409204" cy="950867"/>
          </a:xfrm>
          <a:prstGeom prst="round2Same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VII</a:t>
            </a:r>
            <a:endParaRPr 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4" name="TextBox 22"/>
          <p:cNvSpPr txBox="1"/>
          <p:nvPr/>
        </p:nvSpPr>
        <p:spPr>
          <a:xfrm>
            <a:off x="2277347" y="3587491"/>
            <a:ext cx="18873953" cy="1107965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1: PHƯƠNG TRÌNH ĐƯỜNG THẲNG (</a:t>
            </a:r>
            <a:r>
              <a:rPr lang="en-US" sz="6600" b="1" dirty="0" err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6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1)</a:t>
            </a:r>
            <a:endParaRPr lang="en-US" sz="66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733800"/>
            <a:ext cx="22664057" cy="1869748"/>
            <a:chOff x="534987" y="1869705"/>
            <a:chExt cx="22664057" cy="1869748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nl-NL" sz="4800" dirty="0">
                      <a:latin typeface="Times New Roman" pitchFamily="18" charset="0"/>
                      <a:cs typeface="Times New Roman" pitchFamily="18" charset="0"/>
                    </a:rPr>
                    <a:t>Vectơ nào dưới đây là một vectơ chỉ phương của đường thẳng đi qua hai điểm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−3;2</m:t>
                          </m:r>
                        </m:e>
                      </m:d>
                    </m:oMath>
                  </a14:m>
                  <a:r>
                    <a:rPr lang="nl-NL" sz="48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1;4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?</m:t>
                      </m:r>
                    </m:oMath>
                  </a14:m>
                  <a:endParaRPr lang="en-US"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 t="-5128" b="-1575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344241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3442417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30432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30432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34551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3455177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305763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305763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7924800"/>
            <a:ext cx="22617763" cy="3327974"/>
            <a:chOff x="593981" y="5410200"/>
            <a:chExt cx="22617763" cy="3327974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3327974"/>
              <a:chOff x="1270510" y="5267367"/>
              <a:chExt cx="22617763" cy="332797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29565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</a:pPr>
              <a:endParaRPr lang="en-US" sz="4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29980" y="8075309"/>
                <a:ext cx="16082366" cy="1172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nl-NL" sz="4800">
                        <a:latin typeface="Cambria Math"/>
                      </a:rPr>
                      <m:t>𝐴𝐵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có một vectơ 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>
                            <a:latin typeface="Cambria Math"/>
                          </a:rPr>
                          <m:t>4;2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80" y="8075309"/>
                <a:ext cx="16082366" cy="1172629"/>
              </a:xfrm>
              <a:prstGeom prst="rect">
                <a:avLst/>
              </a:prstGeom>
              <a:blipFill rotWithShape="0">
                <a:blip r:embed="rId8"/>
                <a:stretch>
                  <a:fillRect l="-1744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1787" y="9271574"/>
                <a:ext cx="17679955" cy="16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=(4;2)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nl-NL" sz="4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cũng là một </a:t>
                </a: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vectơ chỉ phương của đường thẳng </a:t>
                </a:r>
                <a14:m>
                  <m:oMath xmlns:m="http://schemas.openxmlformats.org/officeDocument/2006/math">
                    <m:r>
                      <a:rPr lang="nl-NL" sz="4800">
                        <a:latin typeface="Cambria Math"/>
                      </a:rPr>
                      <m:t>𝐴𝐵</m:t>
                    </m:r>
                  </m:oMath>
                </a14:m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87" y="9271574"/>
                <a:ext cx="17679955" cy="1664110"/>
              </a:xfrm>
              <a:prstGeom prst="rect">
                <a:avLst/>
              </a:prstGeom>
              <a:blipFill rotWithShape="0">
                <a:blip r:embed="rId9"/>
                <a:stretch>
                  <a:fillRect l="-1586" t="-2564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5601624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5693940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5601625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1423750"/>
            <a:chOff x="534987" y="1793505"/>
            <a:chExt cx="22683477" cy="142375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347550"/>
              <a:chOff x="534987" y="1647866"/>
              <a:chExt cx="22664057" cy="134755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27452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12465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46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−2;3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VTCP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1;−4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124650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93" b="-102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5601625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5867400"/>
                <a:ext cx="3768083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=1−4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5867400"/>
                <a:ext cx="3768083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5791200"/>
                <a:ext cx="3449086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=3−4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5791200"/>
                <a:ext cx="3449086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79587" y="5823022"/>
                <a:ext cx="3760838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=−4+3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9587" y="5823022"/>
                <a:ext cx="3760838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5823022"/>
                <a:ext cx="3456267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=−4+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5823022"/>
                <a:ext cx="3456267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8559226"/>
            <a:ext cx="22617763" cy="3861374"/>
            <a:chOff x="593981" y="5410200"/>
            <a:chExt cx="22617763" cy="3861374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3861374"/>
              <a:chOff x="1270510" y="5267367"/>
              <a:chExt cx="22617763" cy="386137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34899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2644464" y="6339351"/>
                  <a:ext cx="20186213" cy="2932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600" i="1">
                                <a:latin typeface="Cambria Math"/>
                                <a:ea typeface="Arial"/>
                                <a:cs typeface="Times New Roman"/>
                              </a:rPr>
                              <m:t>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đ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qua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a:rPr lang="vi-VN" sz="4600" i="1">
                            <a:latin typeface="Cambria Math"/>
                            <a:ea typeface="Arial"/>
                            <a:cs typeface="Times New Roman"/>
                          </a:rPr>
                          <m:t>𝑀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600" i="1">
                                <a:latin typeface="Cambria Math"/>
                                <a:ea typeface="Arial"/>
                                <a:cs typeface="Times New Roman"/>
                              </a:rPr>
                              <m:t>−2;3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VTCP</m:t>
                        </m:r>
                        <m:r>
                          <a:rPr lang="en-US" sz="4600" b="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en-US" sz="46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600" i="1">
                                <a:latin typeface="Cambria Math"/>
                              </a:rPr>
                              <m:t>1;−4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ươ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: </m:t>
                        </m:r>
                      </m:oMath>
                    </m:oMathPara>
                  </a14:m>
                  <a:endParaRPr lang="en-US" sz="4600" dirty="0" smtClean="0">
                    <a:latin typeface="Times New Roman"/>
                    <a:ea typeface="Arial"/>
                    <a:cs typeface="Times New Roman"/>
                  </a:endParaRPr>
                </a:p>
                <a:p>
                  <a:pPr algn="just">
                    <a:lnSpc>
                      <a:spcPct val="115000"/>
                    </a:lnSpc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6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6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𝑑</m:t>
                            </m:r>
                          </m:e>
                        </m:d>
                        <m:r>
                          <a:rPr lang="en-US" sz="46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=−2+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=3−4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  <m:r>
                          <m:rPr>
                            <m:nor/>
                          </m:rPr>
                          <a:rPr lang="vi-VN" sz="4600" dirty="0">
                            <a:latin typeface="Times New Roman"/>
                            <a:ea typeface="Arial"/>
                            <a:cs typeface="Times New Roman"/>
                          </a:rPr>
                          <m:t>.</m:t>
                        </m:r>
                      </m:oMath>
                    </m:oMathPara>
                  </a14:m>
                  <a:endParaRPr lang="en-US" sz="4600" dirty="0">
                    <a:latin typeface="Times New Roman"/>
                    <a:ea typeface="Arial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464" y="6339351"/>
                  <a:ext cx="20186213" cy="293222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1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23900" y="6248400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469490" y="6340716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550326" y="6248400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2305110"/>
            <a:chOff x="534987" y="1793505"/>
            <a:chExt cx="22683477" cy="230511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281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2;0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0;3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−3;−1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song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2813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106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178310" y="6248401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172645" y="6819050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26781" y="6514176"/>
                <a:ext cx="3058722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81" y="6514176"/>
                <a:ext cx="3058722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242832" y="6437976"/>
                <a:ext cx="334886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=5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832" y="6437976"/>
                <a:ext cx="3348865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20593" y="6469798"/>
                <a:ext cx="334886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593" y="6469798"/>
                <a:ext cx="3348865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430581" y="6469797"/>
                <a:ext cx="3456267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3+5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581" y="6469797"/>
                <a:ext cx="3456267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9693114"/>
                <a:ext cx="20186213" cy="1046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𝐶𝐴</m:t>
                        </m:r>
                      </m:e>
                    </m:acc>
                    <m:r>
                      <a:rPr lang="fr-FR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5;1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. 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  <m:r>
                      <m:rPr>
                        <m:nor/>
                      </m:rPr>
                      <a:rPr lang="en-US" sz="4800">
                        <a:latin typeface="Cambria Math"/>
                        <a:ea typeface="Arial"/>
                        <a:cs typeface="Times New Roman"/>
                      </a:rPr>
                      <m:t>//</m:t>
                    </m:r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𝐴𝐶</m:t>
                    </m:r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𝐶𝐴</m:t>
                        </m:r>
                      </m:e>
                    </m:acc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5;1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. </a:t>
                </a:r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9693114"/>
                <a:ext cx="20186213" cy="1046259"/>
              </a:xfrm>
              <a:prstGeom prst="rect">
                <a:avLst/>
              </a:prstGeom>
              <a:blipFill rotWithShape="0">
                <a:blip r:embed="rId8"/>
                <a:stretch>
                  <a:fillRect l="-936" b="-26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8866" y="11201400"/>
                <a:ext cx="18800392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Lại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0;3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, do đó phương trình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=5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=3+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  <a:endParaRPr lang="en-US" sz="48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1201400"/>
                <a:ext cx="18800392" cy="1740028"/>
              </a:xfrm>
              <a:prstGeom prst="rect">
                <a:avLst/>
              </a:prstGeom>
              <a:blipFill rotWithShape="0">
                <a:blip r:embed="rId9"/>
                <a:stretch>
                  <a:fillRect l="-1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23900" y="6248400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469490" y="6340716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550326" y="6248400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2400667"/>
            <a:chOff x="534987" y="1793505"/>
            <a:chExt cx="2268347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2;0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0;3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i="1">
                              <a:latin typeface="Cambria Math"/>
                            </a:rPr>
                            <m:t>;−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𝐵𝑀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178310" y="6248401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172645" y="6819050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26781" y="6514176"/>
                <a:ext cx="3775264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=−1+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=−1+4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81" y="6514176"/>
                <a:ext cx="3775264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242832" y="6437976"/>
                <a:ext cx="304429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832" y="6437976"/>
                <a:ext cx="3044295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20593" y="6469798"/>
                <a:ext cx="3753656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593" y="6469798"/>
                <a:ext cx="3753656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430581" y="6469797"/>
                <a:ext cx="3341684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581" y="6469797"/>
                <a:ext cx="3341684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9220200"/>
                <a:ext cx="20186213" cy="1455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vi-VN" sz="4800" dirty="0" smtClean="0">
                    <a:latin typeface="Times New Roman"/>
                    <a:ea typeface="Arial"/>
                    <a:cs typeface="Times New Roman"/>
                  </a:rPr>
                  <a:t>Ta 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trung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điểm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𝐴𝐶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; </m:t>
                        </m:r>
                        <m:f>
                          <m:f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i="1" dirty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 err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i="1" dirty="0" err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⇒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(−1;−1)</m:t>
                    </m:r>
                  </m:oMath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9220200"/>
                <a:ext cx="20186213" cy="1455921"/>
              </a:xfrm>
              <a:prstGeom prst="rect">
                <a:avLst/>
              </a:prstGeom>
              <a:blipFill rotWithShape="0">
                <a:blip r:embed="rId8"/>
                <a:stretch>
                  <a:fillRect l="-936" b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8866" y="10515600"/>
                <a:ext cx="17535121" cy="920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Vì 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qua B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nhận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𝐵𝑀</m:t>
                        </m:r>
                      </m:e>
                    </m:acc>
                    <m:r>
                      <a:rPr lang="fr-FR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−1</m:t>
                        </m:r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−4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vectơ</a:t>
                </a:r>
                <a:r>
                  <a:rPr lang="vi-VN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chỉ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phương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0515600"/>
                <a:ext cx="17535121" cy="920637"/>
              </a:xfrm>
              <a:prstGeom prst="rect">
                <a:avLst/>
              </a:prstGeom>
              <a:blipFill rotWithShape="0">
                <a:blip r:embed="rId9"/>
                <a:stretch>
                  <a:fillRect l="-1599" t="-5298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68866" y="11506200"/>
                <a:ext cx="18800392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Times New Roman"/>
                    <a:ea typeface="Arial"/>
                    <a:cs typeface="Times New Roman"/>
                  </a:rPr>
                  <a:t>D</a:t>
                </a:r>
                <a:r>
                  <a:rPr lang="vi-VN" sz="4400" dirty="0">
                    <a:latin typeface="Times New Roman"/>
                    <a:ea typeface="Arial"/>
                    <a:cs typeface="Times New Roman"/>
                  </a:rPr>
                  <a:t>o đó phương trình </a:t>
                </a:r>
                <a:r>
                  <a:rPr lang="en-US" sz="4400" i="1" dirty="0" smtClean="0">
                    <a:latin typeface="Times New Roman"/>
                    <a:ea typeface="Arial"/>
                    <a:cs typeface="Times New Roman"/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4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4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vi-VN" sz="44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400" i="1" dirty="0" smtClean="0">
                    <a:latin typeface="Times New Roman"/>
                    <a:ea typeface="Arial"/>
                    <a:cs typeface="Times New Roman"/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vi-VN" sz="4400" dirty="0">
                    <a:latin typeface="Times New Roman"/>
                    <a:ea typeface="Arial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=−1+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=−1+4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ℝ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vi-VN" sz="44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  <a:endParaRPr lang="en-US" sz="4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1506200"/>
                <a:ext cx="18800392" cy="1602683"/>
              </a:xfrm>
              <a:prstGeom prst="rect">
                <a:avLst/>
              </a:prstGeom>
              <a:blipFill rotWithShape="0">
                <a:blip r:embed="rId10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4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775" y="3232593"/>
            <a:ext cx="21926763" cy="2429210"/>
            <a:chOff x="922775" y="3232593"/>
            <a:chExt cx="21926763" cy="2429210"/>
          </a:xfrm>
        </p:grpSpPr>
        <p:grpSp>
          <p:nvGrpSpPr>
            <p:cNvPr id="32" name="Group 31"/>
            <p:cNvGrpSpPr/>
            <p:nvPr/>
          </p:nvGrpSpPr>
          <p:grpSpPr>
            <a:xfrm>
              <a:off x="922775" y="3232593"/>
              <a:ext cx="21926763" cy="2429210"/>
              <a:chOff x="920677" y="3232969"/>
              <a:chExt cx="21929301" cy="2429491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304309" y="3654766"/>
                <a:ext cx="16545669" cy="1597162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088" name="Pentagon 217087"/>
              <p:cNvSpPr/>
              <p:nvPr/>
            </p:nvSpPr>
            <p:spPr>
              <a:xfrm>
                <a:off x="920677" y="3232969"/>
                <a:ext cx="5151437" cy="2429491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47578" y="3630628"/>
                <a:ext cx="4392488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ECTƠ CHỈ PHƯƠNG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950252" y="3611941"/>
                  <a:ext cx="14996935" cy="17278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được gọi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 đường 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nếu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4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hoặc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trùng</a:t>
                  </a:r>
                  <a:r>
                    <a:rPr lang="en-US" sz="48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252" y="3611941"/>
                  <a:ext cx="14996935" cy="172784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829" t="-7774" b="-144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22775" y="6248400"/>
            <a:ext cx="21926763" cy="4223747"/>
            <a:chOff x="922775" y="6248400"/>
            <a:chExt cx="21926763" cy="4223747"/>
          </a:xfrm>
        </p:grpSpPr>
        <p:grpSp>
          <p:nvGrpSpPr>
            <p:cNvPr id="33" name="Group 32"/>
            <p:cNvGrpSpPr/>
            <p:nvPr/>
          </p:nvGrpSpPr>
          <p:grpSpPr>
            <a:xfrm>
              <a:off x="922775" y="6248400"/>
              <a:ext cx="21926763" cy="4223747"/>
              <a:chOff x="920677" y="6267294"/>
              <a:chExt cx="21929301" cy="4224234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304309" y="6779270"/>
                <a:ext cx="16545669" cy="3451359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>
                <a:off x="920677" y="6267294"/>
                <a:ext cx="5151437" cy="422423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88567" y="7535341"/>
                <a:ext cx="5099644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THAM SỐ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659759" y="7010400"/>
                  <a:ext cx="15897028" cy="29569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Cho đường thẳng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đi qua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là </a:t>
                  </a:r>
                  <a:r>
                    <a:rPr lang="en-US" sz="44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vi-VN" sz="4400" dirty="0" smtClean="0">
                      <a:latin typeface="Times New Roman" pitchFamily="18" charset="0"/>
                      <a:cs typeface="Times New Roman" pitchFamily="18" charset="0"/>
                    </a:rPr>
                    <a:t>ectơ</a:t>
                  </a:r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chỉ phương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Khi </a:t>
                  </a:r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đó phương trình tham số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nl-NL" sz="4400">
                          <a:latin typeface="Times New Roman" pitchFamily="18" charset="0"/>
                          <a:cs typeface="Times New Roman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i="1">
                              <a:latin typeface="Cambria Math"/>
                            </a:rPr>
                            <m:t>𝑡</m:t>
                          </m:r>
                          <m:r>
                            <a:rPr lang="nl-NL" sz="4400" i="1">
                              <a:latin typeface="Cambria Math"/>
                            </a:rPr>
                            <m:t>∈</m:t>
                          </m:r>
                          <m:r>
                            <a:rPr lang="nl-NL" sz="4400" i="1">
                              <a:latin typeface="Cambria Math"/>
                            </a:rPr>
                            <m:t>ℝ</m:t>
                          </m:r>
                        </m:e>
                      </m:d>
                    </m:oMath>
                  </a14:m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759" y="7010400"/>
                  <a:ext cx="15897028" cy="29569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34" t="-3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124200"/>
            <a:ext cx="22262517" cy="2705214"/>
            <a:chOff x="1076414" y="4334859"/>
            <a:chExt cx="22262517" cy="270521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05662" cy="2368982"/>
              <a:chOff x="637542" y="1083939"/>
              <a:chExt cx="8586840" cy="93267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586840" cy="9307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6802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được gọi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vi-VN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chỉ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 đường thẳng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en-US" sz="4800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nếu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en-US" sz="4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 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giá của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song </a:t>
                    </a:r>
                    <a:r>
                      <a:rPr lang="en-US" sz="48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song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hoặc 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trùng</a:t>
                    </a:r>
                    <a:r>
                      <a:rPr lang="en-US" sz="4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en-US" sz="48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vi-VN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68026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2473" r="-535" b="-144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6580396"/>
            <a:ext cx="12675447" cy="5459204"/>
            <a:chOff x="1390107" y="4038600"/>
            <a:chExt cx="12675447" cy="5459204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12675447" cy="5421763"/>
              <a:chOff x="1232452" y="2495616"/>
              <a:chExt cx="12675447" cy="542176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12675447" cy="5059094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7450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V="1">
            <a:off x="14619718" y="7891060"/>
            <a:ext cx="8719213" cy="17208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6792699" y="7470086"/>
            <a:ext cx="2104870" cy="4209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4963899" y="7891060"/>
            <a:ext cx="1790416" cy="3429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8927296" y="6854287"/>
            <a:ext cx="3094903" cy="615799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7661315" y="6852185"/>
                <a:ext cx="918038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6852185"/>
                <a:ext cx="918038" cy="7463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169301" y="8732189"/>
                <a:ext cx="457200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9301" y="8732189"/>
                <a:ext cx="457200" cy="7463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49387" y="7582991"/>
                <a:ext cx="12420600" cy="216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phương</a:t>
                </a:r>
                <a:endParaRPr lang="en-US" sz="44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7582991"/>
                <a:ext cx="12420600" cy="2168222"/>
              </a:xfrm>
              <a:prstGeom prst="rect">
                <a:avLst/>
              </a:prstGeom>
              <a:blipFill rotWithShape="0">
                <a:blip r:embed="rId6"/>
                <a:stretch>
                  <a:fillRect l="-1816" t="-5618" b="-10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449387" y="9915942"/>
            <a:ext cx="1242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ectơ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6792699" y="8483880"/>
            <a:ext cx="3567455" cy="7134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661315" y="8128709"/>
                <a:ext cx="367637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8128709"/>
                <a:ext cx="367637" cy="746358"/>
              </a:xfrm>
              <a:prstGeom prst="rect">
                <a:avLst/>
              </a:prstGeom>
              <a:blipFill rotWithShape="0">
                <a:blip r:embed="rId7"/>
                <a:stretch>
                  <a:fillRect r="-6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 flipH="1">
            <a:off x="16845199" y="10390621"/>
            <a:ext cx="4104740" cy="8291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4963899" y="11219793"/>
            <a:ext cx="1790416" cy="3429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0978831" y="10183021"/>
            <a:ext cx="1043368" cy="2076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7661315" y="10180918"/>
                <a:ext cx="367637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10180918"/>
                <a:ext cx="367637" cy="746358"/>
              </a:xfrm>
              <a:prstGeom prst="rect">
                <a:avLst/>
              </a:prstGeom>
              <a:blipFill rotWithShape="0">
                <a:blip r:embed="rId8"/>
                <a:stretch>
                  <a:fillRect r="-6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5" grpId="0"/>
      <p:bldP spid="61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4330169"/>
            <a:chOff x="1076414" y="4334859"/>
            <a:chExt cx="22325581" cy="4330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993937"/>
              <a:chOff x="637542" y="1083939"/>
              <a:chExt cx="8611674" cy="157243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5724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1266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 </a:t>
                    </a:r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vi-VN" sz="4800" dirty="0" smtClean="0">
                        <a:latin typeface="Times New Roman" pitchFamily="18" charset="0"/>
                        <a:cs typeface="Times New Roman" pitchFamily="18" charset="0"/>
                      </a:rPr>
                      <a:t>ectơ</a:t>
                    </a:r>
                    <a:r>
                      <a:rPr lang="nl-NL" sz="4800" dirty="0" smtClean="0">
                        <a:latin typeface="Times New Roman" pitchFamily="18" charset="0"/>
                        <a:cs typeface="Times New Roman" pitchFamily="18" charset="0"/>
                      </a:rPr>
                      <a:t> chỉ phương 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Khi đó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)∈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⇔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&amp;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&amp;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  <m:r>
                          <m:rPr>
                            <m:nor/>
                          </m:rPr>
                          <a:rPr lang="nl-NL" sz="48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 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ℝ</m:t>
                            </m:r>
                          </m:e>
                        </m:d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(1).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Hệ (1) gọi là </a:t>
                    </a:r>
                    <a:r>
                      <a:rPr lang="nl-NL" sz="4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phương trình tham số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của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gọi là tham số.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126668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4167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390107" y="8382000"/>
            <a:ext cx="21948824" cy="2819400"/>
            <a:chOff x="1390107" y="8382000"/>
            <a:chExt cx="21948824" cy="2819400"/>
          </a:xfrm>
        </p:grpSpPr>
        <p:grpSp>
          <p:nvGrpSpPr>
            <p:cNvPr id="54" name="Group 53"/>
            <p:cNvGrpSpPr/>
            <p:nvPr/>
          </p:nvGrpSpPr>
          <p:grpSpPr>
            <a:xfrm>
              <a:off x="1390107" y="8382000"/>
              <a:ext cx="21948824" cy="2819400"/>
              <a:chOff x="1390107" y="4038600"/>
              <a:chExt cx="21948824" cy="281940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1390107" y="4076041"/>
                <a:ext cx="21948824" cy="2781959"/>
                <a:chOff x="1232452" y="2495616"/>
                <a:chExt cx="21948824" cy="2781959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1232452" y="2858285"/>
                  <a:ext cx="21948824" cy="2419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1661194" y="4038600"/>
                <a:ext cx="28745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614981" y="9456003"/>
                  <a:ext cx="21018005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nl-NL" sz="4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có phương trình tham số là (1), khi đó </a:t>
                  </a:r>
                  <a14:m>
                    <m:oMath xmlns:m="http://schemas.openxmlformats.org/officeDocument/2006/math"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𝛥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𝑎𝑡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𝑏𝑡</m:t>
                          </m:r>
                        </m:e>
                      </m:d>
                    </m:oMath>
                  </a14:m>
                  <a:r>
                    <a:rPr lang="nl-NL" sz="4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nl-NL" sz="4800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cụ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981" y="9456003"/>
                  <a:ext cx="21018005" cy="15696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18" t="-8527" b="-19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75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7391399"/>
            <a:ext cx="21819676" cy="2971800"/>
            <a:chOff x="1270511" y="5867400"/>
            <a:chExt cx="21819676" cy="328779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3016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3481742"/>
            <a:chOff x="1272674" y="3461657"/>
            <a:chExt cx="21841827" cy="3481742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3481742"/>
              <a:chOff x="1268078" y="3405486"/>
              <a:chExt cx="21841827" cy="3481742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309627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1" y="3906146"/>
                  <a:ext cx="18074485" cy="2927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=2−3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=5+9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d>
                    </m:oMath>
                  </a14:m>
                  <a:endPara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1" y="3906146"/>
                  <a:ext cx="18074485" cy="292759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51" b="-10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47860" y="8220690"/>
                <a:ext cx="187557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Cho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60" y="8220690"/>
                <a:ext cx="18755709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49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93733" y="9296400"/>
                <a:ext cx="210440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33" y="9296400"/>
                <a:ext cx="21044054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33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4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6553200"/>
            <a:ext cx="21819676" cy="6705600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2752813"/>
            <a:chOff x="1272674" y="3461657"/>
            <a:chExt cx="21841827" cy="2752813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2752813"/>
              <a:chOff x="1268078" y="3405486"/>
              <a:chExt cx="21841827" cy="2752813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2367348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2" y="3906146"/>
                  <a:ext cx="16078200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thỏa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 qua điểm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(5;−2) 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=(−1;3)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 qua 2 điểm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;2)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2" y="3906146"/>
                  <a:ext cx="16078200" cy="23083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44" t="-5820" b="-134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33393" y="7315200"/>
                <a:ext cx="18755709" cy="2478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 qua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(5;−2)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=(−1;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3)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hương trình tham số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=5−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=−2+3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93" y="7315200"/>
                <a:ext cx="18755709" cy="2478692"/>
              </a:xfrm>
              <a:prstGeom prst="rect">
                <a:avLst/>
              </a:prstGeom>
              <a:blipFill rotWithShape="0">
                <a:blip r:embed="rId4"/>
                <a:stretch>
                  <a:fillRect l="-1495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70447" y="9794596"/>
                <a:ext cx="21044054" cy="331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</a:t>
                </a:r>
                <a:r>
                  <a:rPr lang="nl-NL" sz="4800" dirty="0"/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(−1;2)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=(4;−1)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hương trình tham số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=−1+4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=2−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447" y="9794596"/>
                <a:ext cx="21044054" cy="3311804"/>
              </a:xfrm>
              <a:prstGeom prst="rect">
                <a:avLst/>
              </a:prstGeom>
              <a:blipFill rotWithShape="0">
                <a:blip r:embed="rId5"/>
                <a:stretch>
                  <a:fillRect l="-1333" t="-4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1372842" y="3593406"/>
            <a:ext cx="21868726" cy="867479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937700" y="3657600"/>
                <a:ext cx="21649603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3657600"/>
                <a:ext cx="21649603" cy="1740028"/>
              </a:xfrm>
              <a:prstGeom prst="rect">
                <a:avLst/>
              </a:prstGeom>
              <a:blipFill rotWithShape="0">
                <a:blip r:embed="rId3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7"/>
          <p:cNvGrpSpPr/>
          <p:nvPr/>
        </p:nvGrpSpPr>
        <p:grpSpPr>
          <a:xfrm>
            <a:off x="1240345" y="3346965"/>
            <a:ext cx="235123" cy="226625"/>
            <a:chOff x="217543" y="8657358"/>
            <a:chExt cx="263525" cy="254000"/>
          </a:xfrm>
        </p:grpSpPr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17543" y="8657358"/>
              <a:ext cx="263525" cy="254000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239768" y="8674820"/>
              <a:ext cx="217488" cy="214313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37700" y="5562600"/>
                <a:ext cx="19735800" cy="318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có: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suy ra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5562600"/>
                <a:ext cx="19735800" cy="3189206"/>
              </a:xfrm>
              <a:prstGeom prst="rect">
                <a:avLst/>
              </a:prstGeom>
              <a:blipFill rotWithShape="0">
                <a:blip r:embed="rId4"/>
                <a:stretch>
                  <a:fillRect l="-1421" t="-4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37700" y="9232677"/>
                <a:ext cx="16002000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9232677"/>
                <a:ext cx="16002000" cy="1168397"/>
              </a:xfrm>
              <a:prstGeom prst="rect">
                <a:avLst/>
              </a:prstGeom>
              <a:blipFill rotWithShape="0">
                <a:blip r:embed="rId5"/>
                <a:stretch>
                  <a:fillRect l="-1752" t="-4712" b="-5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37700" y="10881944"/>
                <a:ext cx="20193000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hệ số góc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10881944"/>
                <a:ext cx="20193000" cy="1168397"/>
              </a:xfrm>
              <a:prstGeom prst="rect">
                <a:avLst/>
              </a:prstGeom>
              <a:blipFill rotWithShape="0">
                <a:blip r:embed="rId6"/>
                <a:stretch>
                  <a:fillRect l="-1389" t="-4688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1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9" name="Group 54"/>
          <p:cNvGrpSpPr/>
          <p:nvPr/>
        </p:nvGrpSpPr>
        <p:grpSpPr>
          <a:xfrm>
            <a:off x="1272674" y="3461657"/>
            <a:ext cx="21841827" cy="4313685"/>
            <a:chOff x="1268078" y="3405486"/>
            <a:chExt cx="21841827" cy="4313685"/>
          </a:xfrm>
        </p:grpSpPr>
        <p:sp>
          <p:nvSpPr>
            <p:cNvPr id="50" name="Rounded Rectangle 49"/>
            <p:cNvSpPr/>
            <p:nvPr/>
          </p:nvSpPr>
          <p:spPr>
            <a:xfrm>
              <a:off x="1268078" y="3790950"/>
              <a:ext cx="21841827" cy="392822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10902" y="3906146"/>
                <a:ext cx="16078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3906146"/>
                <a:ext cx="160782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74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5587" y="4906644"/>
                <a:ext cx="3048000" cy="839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87" y="4906644"/>
                <a:ext cx="3048000" cy="8399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122118" y="5879905"/>
                <a:ext cx="24403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118" y="5879905"/>
                <a:ext cx="2440312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122118" y="6874422"/>
                <a:ext cx="54883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Không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tồn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tại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118" y="6874422"/>
                <a:ext cx="5488312" cy="769441"/>
              </a:xfrm>
              <a:prstGeom prst="rect">
                <a:avLst/>
              </a:prstGeom>
              <a:blipFill rotWithShape="0">
                <a:blip r:embed="rId6"/>
                <a:stretch>
                  <a:fillRect t="-1349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87" name="TextBox 8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0902" y="4840070"/>
                <a:ext cx="4434685" cy="90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=(−1;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4840070"/>
                <a:ext cx="4434685" cy="908005"/>
              </a:xfrm>
              <a:prstGeom prst="rect">
                <a:avLst/>
              </a:prstGeom>
              <a:blipFill rotWithShape="0">
                <a:blip r:embed="rId7"/>
                <a:stretch>
                  <a:fillRect l="-6327" t="-6711" b="-34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0902" y="5851002"/>
                <a:ext cx="35964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3;0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5851002"/>
                <a:ext cx="3596485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77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0902" y="6784926"/>
                <a:ext cx="35964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=(0;3)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6784926"/>
                <a:ext cx="3596485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77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6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54" grpId="0"/>
      <p:bldP spid="60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87" name="TextBox 8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chính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76414" y="3747030"/>
            <a:ext cx="22325581" cy="4025369"/>
            <a:chOff x="1076414" y="4334859"/>
            <a:chExt cx="22325581" cy="4025369"/>
          </a:xfrm>
        </p:grpSpPr>
        <p:grpSp>
          <p:nvGrpSpPr>
            <p:cNvPr id="61" name="Group 5"/>
            <p:cNvGrpSpPr/>
            <p:nvPr/>
          </p:nvGrpSpPr>
          <p:grpSpPr>
            <a:xfrm>
              <a:off x="1533269" y="4671091"/>
              <a:ext cx="21868726" cy="3689137"/>
              <a:chOff x="637542" y="1083939"/>
              <a:chExt cx="8611674" cy="14524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637542" y="1083939"/>
                <a:ext cx="8611674" cy="145243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698996" y="1336358"/>
                    <a:ext cx="8525386" cy="1116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≠0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và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≠0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 là </a:t>
                    </a:r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vi-VN" sz="4800" dirty="0" smtClean="0">
                        <a:latin typeface="Times New Roman" pitchFamily="18" charset="0"/>
                        <a:cs typeface="Times New Roman" pitchFamily="18" charset="0"/>
                      </a:rPr>
                      <a:t>ectơ</a:t>
                    </a:r>
                    <a:r>
                      <a:rPr lang="nl-NL" sz="4800" dirty="0" smtClean="0">
                        <a:latin typeface="Times New Roman" pitchFamily="18" charset="0"/>
                        <a:cs typeface="Times New Roman" pitchFamily="18" charset="0"/>
                      </a:rPr>
                      <a:t> chỉ phương 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Khi đó phương trình chính tắc của đường thẳng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có dạng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Δ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: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111605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47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1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1390107" y="8153400"/>
            <a:ext cx="21948824" cy="2209800"/>
            <a:chOff x="1390107" y="8382000"/>
            <a:chExt cx="21948824" cy="2209800"/>
          </a:xfrm>
        </p:grpSpPr>
        <p:grpSp>
          <p:nvGrpSpPr>
            <p:cNvPr id="106" name="Group 105"/>
            <p:cNvGrpSpPr/>
            <p:nvPr/>
          </p:nvGrpSpPr>
          <p:grpSpPr>
            <a:xfrm>
              <a:off x="1390107" y="8382000"/>
              <a:ext cx="21948824" cy="2209800"/>
              <a:chOff x="1390107" y="4038600"/>
              <a:chExt cx="21948824" cy="220980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1390107" y="4076041"/>
                <a:ext cx="21948824" cy="2172359"/>
                <a:chOff x="1232452" y="2495616"/>
                <a:chExt cx="21948824" cy="2172359"/>
              </a:xfrm>
            </p:grpSpPr>
            <p:sp>
              <p:nvSpPr>
                <p:cNvPr id="110" name="Rounded Rectangle 109"/>
                <p:cNvSpPr/>
                <p:nvPr/>
              </p:nvSpPr>
              <p:spPr>
                <a:xfrm>
                  <a:off x="1232452" y="2858285"/>
                  <a:ext cx="21948824" cy="18096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1661194" y="4038600"/>
                <a:ext cx="184858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1614981" y="9456003"/>
                  <a:ext cx="2155140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hoặc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chính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tắc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981" y="9456003"/>
                  <a:ext cx="21551406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01" t="-16176" r="-424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42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733800"/>
            <a:ext cx="22664057" cy="1908571"/>
            <a:chOff x="534987" y="1869705"/>
            <a:chExt cx="22664057" cy="1908571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183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/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 vectơ chỉ phương của đường thẳng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=2+3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=−3−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183237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339804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2;–3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3398046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341080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3;–1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3410806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304320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3043205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342523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3;–3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342523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7467600"/>
            <a:ext cx="22617763" cy="3784309"/>
            <a:chOff x="1270510" y="5267367"/>
            <a:chExt cx="22617763" cy="3784309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4128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4978709" y="7671374"/>
                <a:ext cx="16892278" cy="1960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Arial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+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𝑎𝑡</m:t>
                              </m:r>
                            </m:e>
                            <m:e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Arial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+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𝑏𝑡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vect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ơ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ỉ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vi-VN" sz="4400" i="1">
                              <a:latin typeface="Cambria Math"/>
                              <a:ea typeface="Arial"/>
                              <a:cs typeface="Times New Roman"/>
                            </a:rPr>
                            <m:t>𝑢</m:t>
                          </m:r>
                        </m:e>
                      </m:acc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=(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𝑎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;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𝑏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709" y="7671374"/>
                <a:ext cx="16892278" cy="19600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79806" y="9665275"/>
                <a:ext cx="18926708" cy="1471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=2+3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=−3−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vect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ơ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ỉ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=(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3</m:t>
                      </m:r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−1</m:t>
                      </m:r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806" y="9665275"/>
                <a:ext cx="18926708" cy="14710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760</Words>
  <Application>Microsoft Office PowerPoint</Application>
  <PresentationFormat>Custom</PresentationFormat>
  <Paragraphs>218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AutoBVT</cp:lastModifiedBy>
  <cp:revision>85</cp:revision>
  <dcterms:created xsi:type="dcterms:W3CDTF">2013-08-31T11:42:51Z</dcterms:created>
  <dcterms:modified xsi:type="dcterms:W3CDTF">2020-03-20T02:46:36Z</dcterms:modified>
</cp:coreProperties>
</file>