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5" r:id="rId3"/>
    <p:sldId id="268" r:id="rId4"/>
    <p:sldId id="276" r:id="rId5"/>
    <p:sldId id="277" r:id="rId6"/>
    <p:sldId id="345" r:id="rId7"/>
    <p:sldId id="278" r:id="rId8"/>
    <p:sldId id="279" r:id="rId9"/>
    <p:sldId id="367" r:id="rId10"/>
    <p:sldId id="368" r:id="rId11"/>
    <p:sldId id="356" r:id="rId12"/>
    <p:sldId id="371" r:id="rId13"/>
    <p:sldId id="372" r:id="rId14"/>
    <p:sldId id="373" r:id="rId15"/>
    <p:sldId id="369" r:id="rId16"/>
    <p:sldId id="374" r:id="rId17"/>
    <p:sldId id="375" r:id="rId18"/>
    <p:sldId id="363" r:id="rId19"/>
    <p:sldId id="364" r:id="rId20"/>
    <p:sldId id="365" r:id="rId21"/>
    <p:sldId id="376" r:id="rId22"/>
    <p:sldId id="285" r:id="rId23"/>
    <p:sldId id="301" r:id="rId24"/>
    <p:sldId id="286" r:id="rId25"/>
    <p:sldId id="287" r:id="rId26"/>
    <p:sldId id="28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2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44485" y="2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3d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notesSlide" Target="../notesSlides/notesSlide3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microsoft.com/office/2007/relationships/media" Target="../media/media9.mp3"/><Relationship Id="rId10" Type="http://schemas.openxmlformats.org/officeDocument/2006/relationships/audio" Target="../media/media6.mp3"/><Relationship Id="rId19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microsoft.com/office/2007/relationships/media" Target="../media/media16.mp3"/><Relationship Id="rId18" Type="http://schemas.openxmlformats.org/officeDocument/2006/relationships/audio" Target="../media/media18.mp3"/><Relationship Id="rId3" Type="http://schemas.microsoft.com/office/2007/relationships/media" Target="../media/media11.mp3"/><Relationship Id="rId21" Type="http://schemas.openxmlformats.org/officeDocument/2006/relationships/slideLayout" Target="../slideLayouts/slideLayout13.xml"/><Relationship Id="rId7" Type="http://schemas.microsoft.com/office/2007/relationships/media" Target="../media/media13.mp3"/><Relationship Id="rId12" Type="http://schemas.openxmlformats.org/officeDocument/2006/relationships/audio" Target="../media/media15.mp3"/><Relationship Id="rId17" Type="http://schemas.microsoft.com/office/2007/relationships/media" Target="../media/media18.mp3"/><Relationship Id="rId2" Type="http://schemas.openxmlformats.org/officeDocument/2006/relationships/audio" Target="../media/media10.mp3"/><Relationship Id="rId16" Type="http://schemas.openxmlformats.org/officeDocument/2006/relationships/audio" Target="../media/media17.mp3"/><Relationship Id="rId20" Type="http://schemas.openxmlformats.org/officeDocument/2006/relationships/audio" Target="../media/media19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microsoft.com/office/2007/relationships/media" Target="../media/media15.mp3"/><Relationship Id="rId5" Type="http://schemas.microsoft.com/office/2007/relationships/media" Target="../media/media12.mp3"/><Relationship Id="rId15" Type="http://schemas.microsoft.com/office/2007/relationships/media" Target="../media/media17.mp3"/><Relationship Id="rId10" Type="http://schemas.openxmlformats.org/officeDocument/2006/relationships/audio" Target="../media/media14.mp3"/><Relationship Id="rId19" Type="http://schemas.microsoft.com/office/2007/relationships/media" Target="../media/media19.mp3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audio" Target="../media/media16.mp3"/><Relationship Id="rId2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136" y="0"/>
            <a:ext cx="13054191" cy="7531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2772201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All about food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Lesson 3d: Everyday English</a:t>
            </a:r>
            <a:r>
              <a:rPr lang="en-US" sz="4400" b="1" dirty="0">
                <a:solidFill>
                  <a:schemeClr val="accent6"/>
                </a:solidFill>
              </a:rPr>
              <a:t>   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chemeClr val="accent5"/>
                </a:solidFill>
              </a:rPr>
              <a:t>Page 59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12" y="451438"/>
            <a:ext cx="3906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2. Listen and check. Act out the dialogue in pairs.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637" y="0"/>
            <a:ext cx="7326040" cy="6814517"/>
          </a:xfrm>
          <a:prstGeom prst="rect">
            <a:avLst/>
          </a:prstGeom>
        </p:spPr>
      </p:pic>
      <p:pic>
        <p:nvPicPr>
          <p:cNvPr id="6" name="CD2-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530" y="2413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989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296" y="646043"/>
            <a:ext cx="414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Asking about quantity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791" y="1490869"/>
            <a:ext cx="7792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How many + _____________________+ …?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How much + _____________________+ …?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2608" y="1664200"/>
            <a:ext cx="4164496" cy="60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countable noun (plural)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308" y="2381118"/>
            <a:ext cx="336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uncountable noun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6791" y="3320580"/>
            <a:ext cx="6096000" cy="13181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A: How much </a:t>
            </a:r>
            <a:r>
              <a:rPr lang="en-US" sz="2800" u="sng" dirty="0">
                <a:solidFill>
                  <a:schemeClr val="accent1"/>
                </a:solidFill>
              </a:rPr>
              <a:t>sugar</a:t>
            </a:r>
            <a:r>
              <a:rPr lang="en-US" sz="2800" dirty="0">
                <a:solidFill>
                  <a:schemeClr val="accent1"/>
                </a:solidFill>
              </a:rPr>
              <a:t> do we need?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/>
                </a:solidFill>
              </a:rPr>
              <a:t>B: We need </a:t>
            </a:r>
            <a:r>
              <a:rPr lang="en-US" sz="2800" u="sng" dirty="0">
                <a:solidFill>
                  <a:schemeClr val="accent6"/>
                </a:solidFill>
              </a:rPr>
              <a:t>200 </a:t>
            </a:r>
            <a:r>
              <a:rPr lang="en-US" sz="2800" u="sng" dirty="0" err="1">
                <a:solidFill>
                  <a:schemeClr val="accent6"/>
                </a:solidFill>
              </a:rPr>
              <a:t>grammes</a:t>
            </a:r>
            <a:r>
              <a:rPr lang="en-US" sz="2800" dirty="0">
                <a:solidFill>
                  <a:schemeClr val="accent6"/>
                </a:solidFill>
              </a:rPr>
              <a:t> of sugar.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6791" y="4816206"/>
            <a:ext cx="6096000" cy="13181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A: How many </a:t>
            </a:r>
            <a:r>
              <a:rPr lang="en-US" sz="2800" u="sng" dirty="0">
                <a:solidFill>
                  <a:schemeClr val="accent1"/>
                </a:solidFill>
              </a:rPr>
              <a:t>eggs</a:t>
            </a:r>
            <a:r>
              <a:rPr lang="en-US" sz="2800" dirty="0">
                <a:solidFill>
                  <a:schemeClr val="accent1"/>
                </a:solidFill>
              </a:rPr>
              <a:t> do we need?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/>
                </a:solidFill>
              </a:rPr>
              <a:t>B: We need </a:t>
            </a:r>
            <a:r>
              <a:rPr lang="en-US" sz="2800" u="sng" dirty="0">
                <a:solidFill>
                  <a:schemeClr val="accent6"/>
                </a:solidFill>
              </a:rPr>
              <a:t>two</a:t>
            </a:r>
            <a:r>
              <a:rPr lang="en-US" sz="2800" dirty="0">
                <a:solidFill>
                  <a:schemeClr val="accent6"/>
                </a:solidFill>
              </a:rPr>
              <a:t> eggs.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504" y="3428302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391494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1456" y="721765"/>
            <a:ext cx="710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Put the following words into two groups: countable and uncountable nouns. 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84237"/>
              </p:ext>
            </p:extLst>
          </p:nvPr>
        </p:nvGraphicFramePr>
        <p:xfrm>
          <a:off x="1574800" y="2637918"/>
          <a:ext cx="8364330" cy="254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Countable nouns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Uncountable nouns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1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663" y="3260035"/>
            <a:ext cx="395577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butter, milk, flour, baking powder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8300" y="3714326"/>
            <a:ext cx="39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strawberries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61" y="1798983"/>
            <a:ext cx="83488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4472C4"/>
                </a:solidFill>
              </a:rPr>
              <a:t>butter, milk, flour, baking powder, strawberries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8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930" y="821779"/>
            <a:ext cx="8736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Underline the correct word.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1 How many/much milk do you need?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2 How many/much eggs do you need?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3 How many/much strawberries do you need?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4 How many/much baking powder do you need?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929809" y="2246243"/>
            <a:ext cx="64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4936435" y="3021495"/>
            <a:ext cx="732845" cy="3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4936435" y="3723860"/>
            <a:ext cx="20244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926496" y="4422912"/>
            <a:ext cx="2365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66322" y="1709530"/>
            <a:ext cx="934278" cy="6361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6518" y="2429634"/>
            <a:ext cx="1031847" cy="6361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6518" y="3167270"/>
            <a:ext cx="1017099" cy="6361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66322" y="3909247"/>
            <a:ext cx="934278" cy="6361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55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62673"/>
            <a:ext cx="6718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3 Look at the ingredients in the recipe. Ask and answer questions as in the example.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249" y="14270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A: How much butter do we need?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B: We need 120 </a:t>
            </a:r>
            <a:r>
              <a:rPr lang="en-US" sz="2800" dirty="0" err="1">
                <a:solidFill>
                  <a:schemeClr val="accent6"/>
                </a:solidFill>
              </a:rPr>
              <a:t>grammes</a:t>
            </a:r>
            <a:r>
              <a:rPr lang="en-US" sz="2800" dirty="0">
                <a:solidFill>
                  <a:schemeClr val="accent6"/>
                </a:solidFill>
              </a:rPr>
              <a:t> of butter.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249" y="238111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A: How much flour do we need?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B: We need 180 </a:t>
            </a:r>
            <a:r>
              <a:rPr lang="en-US" sz="2800" dirty="0" err="1">
                <a:solidFill>
                  <a:schemeClr val="accent6"/>
                </a:solidFill>
              </a:rPr>
              <a:t>grammes</a:t>
            </a:r>
            <a:r>
              <a:rPr lang="en-US" sz="2800" dirty="0">
                <a:solidFill>
                  <a:schemeClr val="accent6"/>
                </a:solidFill>
              </a:rPr>
              <a:t> of flour.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248" y="3319434"/>
            <a:ext cx="6342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A: How much baking powder do we need?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B: We need 2 teaspoons of baking powder.</a:t>
            </a:r>
            <a:r>
              <a:rPr lang="en-US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249" y="429400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A: How much milk do we need?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B: We need 120 </a:t>
            </a:r>
            <a:r>
              <a:rPr lang="en-US" sz="2800" dirty="0" err="1">
                <a:solidFill>
                  <a:schemeClr val="accent6"/>
                </a:solidFill>
              </a:rPr>
              <a:t>millilitres</a:t>
            </a:r>
            <a:r>
              <a:rPr lang="en-US" sz="2800" dirty="0">
                <a:solidFill>
                  <a:schemeClr val="accent6"/>
                </a:solidFill>
              </a:rPr>
              <a:t> of milk.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249" y="52481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A: How many strawberries do we need? </a:t>
            </a:r>
            <a:r>
              <a:rPr lang="en-US" sz="2800" dirty="0">
                <a:solidFill>
                  <a:schemeClr val="accent6"/>
                </a:solidFill>
              </a:rPr>
              <a:t>B: We need 12 strawberries.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96" y="368107"/>
            <a:ext cx="56864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1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455" y="580647"/>
            <a:ext cx="8935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★ Match the sentences (1-5) to the sentences (a-e).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553" y="1517519"/>
            <a:ext cx="5280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Is it easy to make?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Wow, it sounds simple! </a:t>
            </a:r>
            <a:r>
              <a:rPr lang="en-US" sz="3200" dirty="0">
                <a:solidFill>
                  <a:srgbClr val="FF000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How long do you bake it for? </a:t>
            </a:r>
            <a:r>
              <a:rPr lang="en-US" sz="3200" dirty="0">
                <a:solidFill>
                  <a:srgbClr val="FF000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And then? </a:t>
            </a:r>
            <a:r>
              <a:rPr lang="en-US" sz="3200" dirty="0">
                <a:solidFill>
                  <a:srgbClr val="FF0000"/>
                </a:solidFill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How much cheese do you need? </a:t>
            </a:r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2495" y="1517520"/>
            <a:ext cx="42572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>
                <a:solidFill>
                  <a:schemeClr val="accent1"/>
                </a:solidFill>
              </a:rPr>
              <a:t> It really is!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For 25 minutes.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>
                <a:solidFill>
                  <a:schemeClr val="accent1"/>
                </a:solidFill>
              </a:rPr>
              <a:t> Yes, it is.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About 100 </a:t>
            </a:r>
            <a:r>
              <a:rPr lang="en-US" sz="3200" dirty="0" err="1">
                <a:solidFill>
                  <a:schemeClr val="accent1"/>
                </a:solidFill>
              </a:rPr>
              <a:t>grammes</a:t>
            </a:r>
            <a:r>
              <a:rPr lang="en-US" sz="3200" dirty="0">
                <a:solidFill>
                  <a:schemeClr val="accent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chemeClr val="accent1"/>
                </a:solidFill>
              </a:rPr>
              <a:t> Then, heat the mix in a saucepan.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44009" y="1967948"/>
            <a:ext cx="3011556" cy="144117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4903470" y="2077278"/>
            <a:ext cx="2309025" cy="5859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01617" y="4244009"/>
            <a:ext cx="4253948" cy="725556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2183130" y="4263887"/>
            <a:ext cx="5072435" cy="1313953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5933661" y="2822713"/>
            <a:ext cx="1401417" cy="49198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5935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326" y="411681"/>
            <a:ext cx="114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Complete the dialogue. Use the sentences in the previous exercise.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329" y="1105786"/>
            <a:ext cx="112113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Thomas</a:t>
            </a:r>
            <a:r>
              <a:rPr lang="en-US" sz="2800" dirty="0"/>
              <a:t> The baked potato is delicious.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Suzie</a:t>
            </a:r>
            <a:r>
              <a:rPr lang="en-US" sz="2800" dirty="0"/>
              <a:t> Thanks! It’s my grandmother’s recipe.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Thomas</a:t>
            </a:r>
            <a:r>
              <a:rPr lang="en-US" sz="2800" dirty="0"/>
              <a:t> 1) _____________________________________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Suzie</a:t>
            </a:r>
            <a:r>
              <a:rPr lang="en-US" sz="2800" dirty="0"/>
              <a:t> Yes, it is. First of all, wash the potato and grate some cheese.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Thomas</a:t>
            </a:r>
            <a:r>
              <a:rPr lang="en-US" sz="2800" dirty="0"/>
              <a:t> 2) _________________________________________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Suzie</a:t>
            </a:r>
            <a:r>
              <a:rPr lang="en-US" sz="2800" dirty="0"/>
              <a:t> About 80 </a:t>
            </a:r>
            <a:r>
              <a:rPr lang="en-US" sz="2800" dirty="0" err="1"/>
              <a:t>grammes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Thomas</a:t>
            </a:r>
            <a:r>
              <a:rPr lang="en-US" sz="2800" dirty="0"/>
              <a:t> OK. 3) _____________________________________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Suzie</a:t>
            </a:r>
            <a:r>
              <a:rPr lang="en-US" sz="2800" dirty="0"/>
              <a:t> Then, you bake the potato in the oven.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Thomas </a:t>
            </a:r>
            <a:r>
              <a:rPr lang="en-US" sz="2800" dirty="0"/>
              <a:t>4) ___________________________________________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Suzie</a:t>
            </a:r>
            <a:r>
              <a:rPr lang="en-US" sz="2800" dirty="0"/>
              <a:t> For 30 minutes. Then, cut open your potato and add the cheese.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Thomas</a:t>
            </a:r>
            <a:r>
              <a:rPr lang="en-US" sz="2800" dirty="0"/>
              <a:t> 5) _________________________________________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Suzie </a:t>
            </a:r>
            <a:r>
              <a:rPr lang="en-US" sz="2800" dirty="0"/>
              <a:t>It really is!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5270" y="1953200"/>
            <a:ext cx="538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easy to make?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5270" y="2815362"/>
            <a:ext cx="538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much cheese do you need?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652" y="3674071"/>
            <a:ext cx="538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And then?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2652" y="4521485"/>
            <a:ext cx="538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long do you bake it for?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0069" y="5383647"/>
            <a:ext cx="538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Wow, it sounds simple! </a:t>
            </a:r>
          </a:p>
        </p:txBody>
      </p:sp>
    </p:spTree>
    <p:extLst>
      <p:ext uri="{BB962C8B-B14F-4D97-AF65-F5344CB8AC3E}">
        <p14:creationId xmlns:p14="http://schemas.microsoft.com/office/powerpoint/2010/main" val="39539388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Production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23402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3344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4 Think of an unusual dish. Tell your partner how to make it. Act out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a dialogue similar to the one in Exercise 1. Mind the sentence stress.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6096" y="1533714"/>
            <a:ext cx="6655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A: This potato dish is delicious!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B: Thanks! It’s my own recipe.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A: Is it easy to make?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B: Yes. First, wash the potatoes carefully. 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A: And then?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B: Then, put them in a saucepan and add some carrots, butter, sugar and salt.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A: How long do you cook them for?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B: Cook them for about ten minutes. Mix them together and add a little yoghurt.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A: Wow, it sounds simple!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023"/>
            <a:ext cx="5294180" cy="54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5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6957"/>
            <a:ext cx="30612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Pronunciation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2857" y="635456"/>
            <a:ext cx="2442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Word stress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81787"/>
            <a:ext cx="124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50" b="1" dirty="0">
                <a:solidFill>
                  <a:schemeClr val="accent1"/>
                </a:solidFill>
              </a:rPr>
              <a:t>Listen and underline the stressed syllables. Then listen again and repeat.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270" y="2005061"/>
            <a:ext cx="1207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Each word below has got one stress. We only stress vowels, e.g. </a:t>
            </a:r>
            <a:r>
              <a:rPr lang="en-US" sz="3200" i="1" u="sng" dirty="0">
                <a:solidFill>
                  <a:schemeClr val="accent1"/>
                </a:solidFill>
              </a:rPr>
              <a:t>o</a:t>
            </a:r>
            <a:r>
              <a:rPr lang="en-US" sz="3200" i="1" dirty="0">
                <a:solidFill>
                  <a:schemeClr val="accent1"/>
                </a:solidFill>
              </a:rPr>
              <a:t>range</a:t>
            </a:r>
            <a:r>
              <a:rPr lang="en-US" sz="3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29409" y="2512893"/>
            <a:ext cx="8140148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• apple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• chicken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• cereal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• tomato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• pepper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• onion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• coffee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• lemon </a:t>
            </a:r>
          </a:p>
        </p:txBody>
      </p:sp>
      <p:pic>
        <p:nvPicPr>
          <p:cNvPr id="21" name="ap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05891" y="2728335"/>
            <a:ext cx="487363" cy="487363"/>
          </a:xfrm>
          <a:prstGeom prst="rect">
            <a:avLst/>
          </a:prstGeom>
        </p:spPr>
      </p:pic>
      <p:pic>
        <p:nvPicPr>
          <p:cNvPr id="22" name="chick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35099" y="3479848"/>
            <a:ext cx="487363" cy="487363"/>
          </a:xfrm>
          <a:prstGeom prst="rect">
            <a:avLst/>
          </a:prstGeom>
        </p:spPr>
      </p:pic>
      <p:pic>
        <p:nvPicPr>
          <p:cNvPr id="23" name="cerea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05891" y="4210022"/>
            <a:ext cx="487363" cy="487363"/>
          </a:xfrm>
          <a:prstGeom prst="rect">
            <a:avLst/>
          </a:prstGeom>
        </p:spPr>
      </p:pic>
      <p:pic>
        <p:nvPicPr>
          <p:cNvPr id="25" name="toma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05890" y="4917553"/>
            <a:ext cx="487363" cy="487363"/>
          </a:xfrm>
          <a:prstGeom prst="rect">
            <a:avLst/>
          </a:prstGeom>
        </p:spPr>
      </p:pic>
      <p:pic>
        <p:nvPicPr>
          <p:cNvPr id="26" name="pepp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512088" y="2726874"/>
            <a:ext cx="487363" cy="487363"/>
          </a:xfrm>
          <a:prstGeom prst="rect">
            <a:avLst/>
          </a:prstGeom>
        </p:spPr>
      </p:pic>
      <p:pic>
        <p:nvPicPr>
          <p:cNvPr id="27" name="onion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83384" y="3479848"/>
            <a:ext cx="487363" cy="487363"/>
          </a:xfrm>
          <a:prstGeom prst="rect">
            <a:avLst/>
          </a:prstGeom>
        </p:spPr>
      </p:pic>
      <p:pic>
        <p:nvPicPr>
          <p:cNvPr id="28" name="lemon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411969" y="4917552"/>
            <a:ext cx="487363" cy="487363"/>
          </a:xfrm>
          <a:prstGeom prst="rect">
            <a:avLst/>
          </a:prstGeom>
        </p:spPr>
      </p:pic>
      <p:pic>
        <p:nvPicPr>
          <p:cNvPr id="29" name="coffe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06576" y="4136222"/>
            <a:ext cx="487363" cy="487363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176670" y="3214237"/>
            <a:ext cx="3279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2504661" y="5384993"/>
            <a:ext cx="458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31282" y="4623585"/>
            <a:ext cx="3279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96000" y="5379431"/>
            <a:ext cx="3279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096000" y="3214237"/>
            <a:ext cx="575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6095540" y="3921998"/>
            <a:ext cx="2394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6096000" y="4623585"/>
            <a:ext cx="4472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31282" y="3921998"/>
            <a:ext cx="6062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123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1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3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4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36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7950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2237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509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69384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6523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Practise</a:t>
            </a:r>
            <a:r>
              <a:rPr lang="en-US" sz="3600" b="1" dirty="0"/>
              <a:t>  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63663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4008107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 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745" y="44390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6580" y="582257"/>
            <a:ext cx="5678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Underline the stressed syllables.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0077" y="1311965"/>
            <a:ext cx="9760225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oranges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sugar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pasta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yoghurt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pepper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cucumbers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potatoes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strawberries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vegetable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recipe </a:t>
            </a:r>
          </a:p>
        </p:txBody>
      </p:sp>
      <p:pic>
        <p:nvPicPr>
          <p:cNvPr id="5" name="vegeta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26369" y="3741117"/>
            <a:ext cx="487363" cy="487363"/>
          </a:xfrm>
          <a:prstGeom prst="rect">
            <a:avLst/>
          </a:prstGeom>
        </p:spPr>
      </p:pic>
      <p:pic>
        <p:nvPicPr>
          <p:cNvPr id="6" name="cucumber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477078" y="1578397"/>
            <a:ext cx="487363" cy="487363"/>
          </a:xfrm>
          <a:prstGeom prst="rect">
            <a:avLst/>
          </a:prstGeom>
        </p:spPr>
      </p:pic>
      <p:pic>
        <p:nvPicPr>
          <p:cNvPr id="7" name="strawberrie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785314" y="3036654"/>
            <a:ext cx="487363" cy="487363"/>
          </a:xfrm>
          <a:prstGeom prst="rect">
            <a:avLst/>
          </a:prstGeom>
        </p:spPr>
      </p:pic>
      <p:pic>
        <p:nvPicPr>
          <p:cNvPr id="8" name="potato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26368" y="2282860"/>
            <a:ext cx="487363" cy="487363"/>
          </a:xfrm>
          <a:prstGeom prst="rect">
            <a:avLst/>
          </a:prstGeom>
        </p:spPr>
      </p:pic>
      <p:pic>
        <p:nvPicPr>
          <p:cNvPr id="9" name="recip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839006" y="4535483"/>
            <a:ext cx="487363" cy="487363"/>
          </a:xfrm>
          <a:prstGeom prst="rect">
            <a:avLst/>
          </a:prstGeom>
        </p:spPr>
      </p:pic>
      <p:pic>
        <p:nvPicPr>
          <p:cNvPr id="10" name="orang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227561" y="1592090"/>
            <a:ext cx="487363" cy="487363"/>
          </a:xfrm>
          <a:prstGeom prst="rect">
            <a:avLst/>
          </a:prstGeom>
        </p:spPr>
      </p:pic>
      <p:pic>
        <p:nvPicPr>
          <p:cNvPr id="11" name="sugar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862898" y="2359577"/>
            <a:ext cx="487363" cy="487363"/>
          </a:xfrm>
          <a:prstGeom prst="rect">
            <a:avLst/>
          </a:prstGeom>
        </p:spPr>
      </p:pic>
      <p:pic>
        <p:nvPicPr>
          <p:cNvPr id="12" name="pepper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106580" y="4592910"/>
            <a:ext cx="487363" cy="487363"/>
          </a:xfrm>
          <a:prstGeom prst="rect">
            <a:avLst/>
          </a:prstGeom>
        </p:spPr>
      </p:pic>
      <p:pic>
        <p:nvPicPr>
          <p:cNvPr id="13" name="pasta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106580" y="3036654"/>
            <a:ext cx="487363" cy="487363"/>
          </a:xfrm>
          <a:prstGeom prst="rect">
            <a:avLst/>
          </a:prstGeom>
        </p:spPr>
      </p:pic>
      <p:pic>
        <p:nvPicPr>
          <p:cNvPr id="15" name="yoghurt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227561" y="3772574"/>
            <a:ext cx="487363" cy="487363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1701060" y="1973452"/>
            <a:ext cx="200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08791" y="2746446"/>
            <a:ext cx="359282" cy="6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37875" y="3434114"/>
            <a:ext cx="508369" cy="5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737875" y="4187877"/>
            <a:ext cx="330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701060" y="4935660"/>
            <a:ext cx="545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00189" y="1973452"/>
            <a:ext cx="387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6935303" y="2713207"/>
            <a:ext cx="314519" cy="6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520614" y="3437104"/>
            <a:ext cx="8877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584669" y="4162625"/>
            <a:ext cx="701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00190" y="4935660"/>
            <a:ext cx="387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452" y="582257"/>
            <a:ext cx="227606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30353929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3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3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1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8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0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9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6409"/>
            <a:ext cx="1219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Make a dialogue with your friend, talking about a recipe to make a dish. Use the phrases to give instructions you have learnt today.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8415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911" y="1718908"/>
            <a:ext cx="106633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 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Giving 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911" y="3739864"/>
            <a:ext cx="106633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Word stress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771297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giving instructions to show how to make a dish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Workbook</a:t>
            </a:r>
            <a:r>
              <a:rPr lang="en-US" sz="3600" i="1" dirty="0">
                <a:solidFill>
                  <a:srgbClr val="0070C0"/>
                </a:solidFill>
              </a:rPr>
              <a:t> (p. 31)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60 SB)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5" y="2077278"/>
            <a:ext cx="10088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36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give instructions in cooking.</a:t>
            </a: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learn word stress.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7383"/>
            <a:ext cx="23356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2774" y="488938"/>
            <a:ext cx="937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Fill in the gaps with the correct cooking tools.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2896" y="1558138"/>
            <a:ext cx="62119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............................ beat eggs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…………………………. mix vegetables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…………………………. bake a cake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…………………………. grate carrots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…………………………. peel potatoes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8097" y="1640756"/>
            <a:ext cx="19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8096" y="2395077"/>
            <a:ext cx="19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spoon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957" y="3115342"/>
            <a:ext cx="19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cake tin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8096" y="3820400"/>
            <a:ext cx="19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8097" y="4574721"/>
            <a:ext cx="19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knife</a:t>
            </a:r>
          </a:p>
        </p:txBody>
      </p:sp>
    </p:spTree>
    <p:extLst>
      <p:ext uri="{BB962C8B-B14F-4D97-AF65-F5344CB8AC3E}">
        <p14:creationId xmlns:p14="http://schemas.microsoft.com/office/powerpoint/2010/main" val="8107627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7383"/>
            <a:ext cx="23356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3561" y="488938"/>
            <a:ext cx="944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Discuss the ingredients and the steps to make a cake.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9261" y="1580322"/>
            <a:ext cx="6679096" cy="43632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Recipe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Beat the butter and sugar.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Break the eggs.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Mix in the flour, milk and baking powder.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Pour the mixture into the cake tin.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Add the strawberries to the cake tin.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Bake it for 45 minutes.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5315" y="1580322"/>
            <a:ext cx="3727173" cy="43632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Ingredients </a:t>
            </a:r>
          </a:p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Flour  </a:t>
            </a:r>
          </a:p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Eggs</a:t>
            </a:r>
          </a:p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Baking powder</a:t>
            </a:r>
          </a:p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Milk</a:t>
            </a:r>
          </a:p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Strawberry </a:t>
            </a:r>
          </a:p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Butter</a:t>
            </a:r>
          </a:p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Sugar </a:t>
            </a:r>
          </a:p>
        </p:txBody>
      </p:sp>
    </p:spTree>
    <p:extLst>
      <p:ext uri="{BB962C8B-B14F-4D97-AF65-F5344CB8AC3E}">
        <p14:creationId xmlns:p14="http://schemas.microsoft.com/office/powerpoint/2010/main" val="17392152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78" y="205571"/>
            <a:ext cx="10125075" cy="6591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8661" y="566530"/>
            <a:ext cx="6689035" cy="6291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accent1"/>
                </a:solidFill>
              </a:rPr>
              <a:t>Nat</a:t>
            </a:r>
            <a:r>
              <a:rPr lang="en-US" sz="2500" dirty="0"/>
              <a:t> This cake is delicious!</a:t>
            </a:r>
          </a:p>
          <a:p>
            <a:r>
              <a:rPr lang="en-US" sz="2500" dirty="0">
                <a:solidFill>
                  <a:srgbClr val="00B050"/>
                </a:solidFill>
              </a:rPr>
              <a:t>Helen</a:t>
            </a:r>
            <a:r>
              <a:rPr lang="en-US" sz="2500" dirty="0"/>
              <a:t> Thanks! It’s my grandma’s recipe.</a:t>
            </a:r>
          </a:p>
          <a:p>
            <a:r>
              <a:rPr lang="en-US" sz="2500" dirty="0"/>
              <a:t> </a:t>
            </a:r>
            <a:r>
              <a:rPr lang="en-US" sz="2500" dirty="0">
                <a:solidFill>
                  <a:schemeClr val="accent1"/>
                </a:solidFill>
              </a:rPr>
              <a:t>Nat</a:t>
            </a:r>
            <a:r>
              <a:rPr lang="en-US" sz="2500" dirty="0"/>
              <a:t> 1) __________________________________</a:t>
            </a:r>
          </a:p>
          <a:p>
            <a:r>
              <a:rPr lang="en-US" sz="2500" dirty="0">
                <a:solidFill>
                  <a:srgbClr val="00B050"/>
                </a:solidFill>
              </a:rPr>
              <a:t>Helen</a:t>
            </a:r>
            <a:r>
              <a:rPr lang="en-US" sz="2500" dirty="0"/>
              <a:t> Yes. First of all, beat the butter and sugar. </a:t>
            </a:r>
          </a:p>
          <a:p>
            <a:r>
              <a:rPr lang="en-US" sz="2500" dirty="0"/>
              <a:t>2) ______________________________________</a:t>
            </a:r>
          </a:p>
          <a:p>
            <a:r>
              <a:rPr lang="en-US" sz="2500" dirty="0"/>
              <a:t>________________________________________</a:t>
            </a:r>
            <a:endParaRPr lang="en-US" dirty="0"/>
          </a:p>
          <a:p>
            <a:r>
              <a:rPr lang="en-US" sz="2500" dirty="0"/>
              <a:t>Then, mix some more.</a:t>
            </a:r>
          </a:p>
          <a:p>
            <a:r>
              <a:rPr lang="en-US" sz="2500" dirty="0"/>
              <a:t> </a:t>
            </a:r>
            <a:r>
              <a:rPr lang="en-US" sz="2500" dirty="0">
                <a:solidFill>
                  <a:schemeClr val="accent1"/>
                </a:solidFill>
              </a:rPr>
              <a:t>Nat</a:t>
            </a:r>
            <a:r>
              <a:rPr lang="en-US" sz="2500" dirty="0"/>
              <a:t> 3) _________________________________</a:t>
            </a:r>
          </a:p>
          <a:p>
            <a:r>
              <a:rPr lang="en-US" sz="2500" dirty="0">
                <a:solidFill>
                  <a:srgbClr val="00B050"/>
                </a:solidFill>
              </a:rPr>
              <a:t>Helen</a:t>
            </a:r>
            <a:r>
              <a:rPr lang="en-US" sz="2500" dirty="0"/>
              <a:t> Then, use a spoon to mix in the flour, milk and baking powder, and pour it into the cake tin.</a:t>
            </a:r>
          </a:p>
          <a:p>
            <a:r>
              <a:rPr lang="en-US" sz="2500" dirty="0"/>
              <a:t>Finally, slice the strawberries and add them to</a:t>
            </a:r>
          </a:p>
          <a:p>
            <a:r>
              <a:rPr lang="en-US" sz="2500" dirty="0"/>
              <a:t>the cake tin.</a:t>
            </a:r>
          </a:p>
          <a:p>
            <a:r>
              <a:rPr lang="en-US" sz="2500" dirty="0"/>
              <a:t> </a:t>
            </a:r>
            <a:r>
              <a:rPr lang="en-US" sz="2500" dirty="0">
                <a:solidFill>
                  <a:schemeClr val="accent1"/>
                </a:solidFill>
              </a:rPr>
              <a:t>Nat</a:t>
            </a:r>
            <a:r>
              <a:rPr lang="en-US" sz="2500" dirty="0"/>
              <a:t> 4) __________________________________</a:t>
            </a:r>
          </a:p>
          <a:p>
            <a:r>
              <a:rPr lang="en-US" sz="2500" dirty="0">
                <a:solidFill>
                  <a:srgbClr val="00B050"/>
                </a:solidFill>
              </a:rPr>
              <a:t>Helen</a:t>
            </a:r>
            <a:r>
              <a:rPr lang="en-US" sz="2500" dirty="0"/>
              <a:t> For forty minutes at 220 degrees Celsius.</a:t>
            </a:r>
          </a:p>
          <a:p>
            <a:r>
              <a:rPr lang="en-US" sz="2500" dirty="0"/>
              <a:t> </a:t>
            </a:r>
            <a:r>
              <a:rPr lang="en-US" sz="2500" dirty="0">
                <a:solidFill>
                  <a:schemeClr val="accent1"/>
                </a:solidFill>
              </a:rPr>
              <a:t>Nat</a:t>
            </a:r>
            <a:r>
              <a:rPr lang="en-US" sz="2500" dirty="0"/>
              <a:t> 5) ___________________________</a:t>
            </a:r>
          </a:p>
          <a:p>
            <a:r>
              <a:rPr lang="en-US" sz="2500" dirty="0">
                <a:solidFill>
                  <a:srgbClr val="00B050"/>
                </a:solidFill>
              </a:rPr>
              <a:t>Helen</a:t>
            </a:r>
            <a:r>
              <a:rPr lang="en-US" sz="2500" dirty="0"/>
              <a:t> It really is.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1186" y="1369895"/>
            <a:ext cx="3717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D</a:t>
            </a:r>
            <a:r>
              <a:rPr lang="en-US" sz="2500" dirty="0">
                <a:solidFill>
                  <a:srgbClr val="FF0000"/>
                </a:solidFill>
              </a:rPr>
              <a:t> Is it easy to make?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566" y="2123615"/>
            <a:ext cx="4949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E</a:t>
            </a:r>
            <a:r>
              <a:rPr lang="en-US" sz="2500" dirty="0">
                <a:solidFill>
                  <a:srgbClr val="FF0000"/>
                </a:solidFill>
              </a:rPr>
              <a:t> Next, break the eggs and add them to the bowl, one at a time.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4792" y="3267406"/>
            <a:ext cx="3717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A</a:t>
            </a:r>
            <a:r>
              <a:rPr lang="en-US" sz="2500" dirty="0">
                <a:solidFill>
                  <a:srgbClr val="FF0000"/>
                </a:solidFill>
              </a:rPr>
              <a:t> And then?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1174" y="5159566"/>
            <a:ext cx="4244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C</a:t>
            </a:r>
            <a:r>
              <a:rPr lang="en-US" sz="2500" dirty="0">
                <a:solidFill>
                  <a:srgbClr val="FF0000"/>
                </a:solidFill>
              </a:rPr>
              <a:t> How long do you bake it for?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1186" y="5932288"/>
            <a:ext cx="3717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B</a:t>
            </a:r>
            <a:r>
              <a:rPr lang="en-US" sz="2500" dirty="0">
                <a:solidFill>
                  <a:srgbClr val="FF0000"/>
                </a:solidFill>
              </a:rPr>
              <a:t> Wow, it sounds simple!</a:t>
            </a:r>
          </a:p>
        </p:txBody>
      </p:sp>
    </p:spTree>
    <p:extLst>
      <p:ext uri="{BB962C8B-B14F-4D97-AF65-F5344CB8AC3E}">
        <p14:creationId xmlns:p14="http://schemas.microsoft.com/office/powerpoint/2010/main" val="34993586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1057</Words>
  <Application>Microsoft Office PowerPoint</Application>
  <PresentationFormat>Widescreen</PresentationFormat>
  <Paragraphs>184</Paragraphs>
  <Slides>26</Slides>
  <Notes>3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247</cp:revision>
  <dcterms:created xsi:type="dcterms:W3CDTF">2021-09-24T06:18:33Z</dcterms:created>
  <dcterms:modified xsi:type="dcterms:W3CDTF">2023-08-02T10:45:35Z</dcterms:modified>
</cp:coreProperties>
</file>