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312" r:id="rId5"/>
    <p:sldId id="316" r:id="rId6"/>
    <p:sldId id="356" r:id="rId7"/>
    <p:sldId id="354" r:id="rId8"/>
    <p:sldId id="355" r:id="rId9"/>
    <p:sldId id="357" r:id="rId10"/>
    <p:sldId id="359" r:id="rId11"/>
    <p:sldId id="358" r:id="rId12"/>
    <p:sldId id="360" r:id="rId13"/>
    <p:sldId id="361" r:id="rId14"/>
    <p:sldId id="362" r:id="rId15"/>
    <p:sldId id="363" r:id="rId16"/>
    <p:sldId id="364" r:id="rId17"/>
    <p:sldId id="366" r:id="rId18"/>
    <p:sldId id="365" r:id="rId19"/>
    <p:sldId id="367" r:id="rId20"/>
    <p:sldId id="368" r:id="rId21"/>
    <p:sldId id="369" r:id="rId22"/>
    <p:sldId id="370" r:id="rId23"/>
    <p:sldId id="371" r:id="rId24"/>
    <p:sldId id="372" r:id="rId25"/>
    <p:sldId id="349" r:id="rId26"/>
    <p:sldId id="350" r:id="rId27"/>
    <p:sldId id="351" r:id="rId28"/>
    <p:sldId id="352" r:id="rId29"/>
    <p:sldId id="336"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4/4/2022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8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97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8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76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6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xmlns=""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xmlns=""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xmlns=""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xmlns=""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xmlns=""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xmlns=""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xmlns=""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xmlns=""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xmlns=""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xmlns=""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xmlns=""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xmlns=""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xmlns=""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xmlns=""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xmlns=""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xmlns=""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xmlns=""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xmlns=""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xmlns=""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xmlns=""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xmlns=""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xmlns=""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xmlns=""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xmlns=""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48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27</a:t>
            </a:r>
            <a:r>
              <a:rPr lang="en-US" sz="4800" spc="0">
                <a:ln w="0"/>
                <a:solidFill>
                  <a:schemeClr val="accent1">
                    <a:lumMod val="50000"/>
                  </a:schemeClr>
                </a:solidFill>
                <a:latin typeface="Times New Roman" panose="02020603050405020304" pitchFamily="18" charset="0"/>
                <a:cs typeface="Times New Roman" panose="02020603050405020304" pitchFamily="18" charset="0"/>
              </a:rPr>
              <a:t/>
            </a:r>
            <a:br>
              <a:rPr lang="en-US" sz="4800" spc="0">
                <a:ln w="0"/>
                <a:solidFill>
                  <a:schemeClr val="accent1">
                    <a:lumMod val="50000"/>
                  </a:schemeClr>
                </a:solidFill>
                <a:latin typeface="Times New Roman" panose="02020603050405020304" pitchFamily="18" charset="0"/>
                <a:cs typeface="Times New Roman" panose="02020603050405020304" pitchFamily="18" charset="0"/>
              </a:rPr>
            </a:b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THAM SỐ CỦA HÀM</a:t>
            </a:r>
            <a:endParaRPr lang="en-US" sz="48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1881" y="1092658"/>
            <a:ext cx="7702378" cy="3724096"/>
          </a:xfrm>
          <a:prstGeom prst="rect">
            <a:avLst/>
          </a:prstGeom>
        </p:spPr>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sử dụng chương trình con.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a:latin typeface="Times New Roman" panose="02020603050405020304" pitchFamily="18" charset="0"/>
                <a:ea typeface="Times New Roman" panose="02020603050405020304" pitchFamily="18" charset="0"/>
                <a:cs typeface="Times New Roman" panose="02020603050405020304" pitchFamily="18" charset="0"/>
              </a:rPr>
              <a:t>trước hai dãy số B, C, chương trình chính cần tính tổng các số hạng dương của mỗi dãy này. Chúng ta sẽ thiết lập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để tính tổng các số hạng lớn hơn của một dãy A. Chương trình chính sẽ gọi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437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6439" t="59873" r="24361" b="22550"/>
          <a:stretch/>
        </p:blipFill>
        <p:spPr>
          <a:xfrm>
            <a:off x="0" y="4547285"/>
            <a:ext cx="6797801" cy="2310715"/>
          </a:xfrm>
          <a:prstGeom prst="rect">
            <a:avLst/>
          </a:prstGeom>
          <a:ln>
            <a:solidFill>
              <a:schemeClr val="tx2">
                <a:lumMod val="25000"/>
                <a:lumOff val="75000"/>
              </a:schemeClr>
            </a:solidFill>
          </a:ln>
        </p:spPr>
      </p:pic>
      <p:pic>
        <p:nvPicPr>
          <p:cNvPr id="9" name="Picture 8"/>
          <p:cNvPicPr>
            <a:picLocks noChangeAspect="1"/>
          </p:cNvPicPr>
          <p:nvPr/>
        </p:nvPicPr>
        <p:blipFill rotWithShape="1">
          <a:blip r:embed="rId3"/>
          <a:srcRect l="47393" t="12922" r="6630" b="47888"/>
          <a:stretch/>
        </p:blipFill>
        <p:spPr>
          <a:xfrm>
            <a:off x="2744623" y="0"/>
            <a:ext cx="9447377" cy="4547285"/>
          </a:xfrm>
          <a:prstGeom prst="rect">
            <a:avLst/>
          </a:prstGeom>
          <a:ln>
            <a:solidFill>
              <a:schemeClr val="tx2">
                <a:lumMod val="25000"/>
                <a:lumOff val="75000"/>
              </a:schemeClr>
            </a:solidFill>
          </a:ln>
        </p:spPr>
      </p:pic>
    </p:spTree>
    <p:extLst>
      <p:ext uri="{BB962C8B-B14F-4D97-AF65-F5344CB8AC3E}">
        <p14:creationId xmlns:p14="http://schemas.microsoft.com/office/powerpoint/2010/main" val="156711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54875" y="1344814"/>
            <a:ext cx="6096000" cy="3847207"/>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ED7D31"/>
                </a:solidFill>
                <a:latin typeface="Times New Roman" panose="02020603050405020304" pitchFamily="18" charset="0"/>
                <a:ea typeface="Times New Roman" panose="02020603050405020304" pitchFamily="18" charset="0"/>
              </a:rPr>
              <a:t>	Sử </a:t>
            </a:r>
            <a:r>
              <a:rPr lang="en-US" sz="2800">
                <a:solidFill>
                  <a:srgbClr val="ED7D31"/>
                </a:solidFill>
                <a:latin typeface="Times New Roman" panose="02020603050405020304" pitchFamily="18" charset="0"/>
                <a:ea typeface="Times New Roman" panose="02020603050405020304" pitchFamily="18" charset="0"/>
              </a:rPr>
              <a:t>dụng chương trình con có thể giúp phân chia việc giải một bài toán lớn thành giải quyết các bài toán nhỏ và phát huy được tinh thần làm </a:t>
            </a:r>
            <a:r>
              <a:rPr lang="en-US" sz="2800">
                <a:solidFill>
                  <a:srgbClr val="ED7D31"/>
                </a:solidFill>
                <a:latin typeface="Times New Roman" panose="02020603050405020304" pitchFamily="18" charset="0"/>
                <a:ea typeface="Times New Roman" panose="02020603050405020304" pitchFamily="18" charset="0"/>
              </a:rPr>
              <a:t>việc </a:t>
            </a:r>
            <a:r>
              <a:rPr lang="en-US" sz="2800" smtClean="0">
                <a:solidFill>
                  <a:srgbClr val="ED7D31"/>
                </a:solidFill>
                <a:latin typeface="Times New Roman" panose="02020603050405020304" pitchFamily="18" charset="0"/>
                <a:ea typeface="Times New Roman" panose="02020603050405020304" pitchFamily="18" charset="0"/>
              </a:rPr>
              <a:t>nhóm. </a:t>
            </a:r>
            <a:r>
              <a:rPr lang="en-US" sz="2800">
                <a:solidFill>
                  <a:srgbClr val="ED7D31"/>
                </a:solidFill>
                <a:latin typeface="Times New Roman" panose="02020603050405020304" pitchFamily="18" charset="0"/>
                <a:ea typeface="Times New Roman" panose="02020603050405020304" pitchFamily="18" charset="0"/>
              </a:rPr>
              <a:t>Chương trình chính có cấu trúc rõ ràng, dễ hiểu hơn; Nếu cần hiệu chỉnh, phát triển và nâng cấp cũng thuận tiện hơn.</a:t>
            </a:r>
            <a:endParaRPr lang="en-US" sz="2800"/>
          </a:p>
        </p:txBody>
      </p:sp>
    </p:spTree>
    <p:extLst>
      <p:ext uri="{BB962C8B-B14F-4D97-AF65-F5344CB8AC3E}">
        <p14:creationId xmlns:p14="http://schemas.microsoft.com/office/powerpoint/2010/main" val="113546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207740" y="172995"/>
            <a:ext cx="8789774" cy="4544556"/>
          </a:xfrm>
          <a:prstGeom prst="cloudCallout">
            <a:avLst>
              <a:gd name="adj1" fmla="val -39390"/>
              <a:gd name="adj2" fmla="val 5543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hàm prime, em hãy viết chương trình in ra các số nguyên tố trong khoảng từ m đến n, với m, n là hai số tự nhiên và 1 &lt; m &lt;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rPr>
              <a:t>2</a:t>
            </a:r>
            <a:r>
              <a:rPr lang="en-US" sz="2800">
                <a:solidFill>
                  <a:schemeClr val="accent1">
                    <a:lumMod val="50000"/>
                  </a:schemeClr>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hãy nêu một công việc/bài toán nào đó mà có thể sử dụng hàm để giải</a:t>
            </a:r>
            <a:endParaRPr lang="en-US" sz="2800"/>
          </a:p>
        </p:txBody>
      </p:sp>
      <p:pic>
        <p:nvPicPr>
          <p:cNvPr id="8" name="Picture 7"/>
          <p:cNvPicPr>
            <a:picLocks noChangeAspect="1"/>
          </p:cNvPicPr>
          <p:nvPr/>
        </p:nvPicPr>
        <p:blipFill>
          <a:blip r:embed="rId2"/>
          <a:stretch>
            <a:fillRect/>
          </a:stretch>
        </p:blipFill>
        <p:spPr>
          <a:xfrm>
            <a:off x="0" y="4871032"/>
            <a:ext cx="3311611" cy="1986967"/>
          </a:xfrm>
          <a:prstGeom prst="rect">
            <a:avLst/>
          </a:prstGeom>
        </p:spPr>
      </p:pic>
    </p:spTree>
    <p:extLst>
      <p:ext uri="{BB962C8B-B14F-4D97-AF65-F5344CB8AC3E}">
        <p14:creationId xmlns:p14="http://schemas.microsoft.com/office/powerpoint/2010/main" val="285717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812324" y="123570"/>
            <a:ext cx="9111048" cy="5856387"/>
          </a:xfrm>
          <a:prstGeom prst="cloudCallout">
            <a:avLst>
              <a:gd name="adj1" fmla="val -52569"/>
              <a:gd name="adj2" fmla="val 3973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chính yêu cầu nhập số tự nhiên n từ bàn phím và in các số nguyên tố nhỏ hơn hoặc bằng n ra màn hình. Trong phần thực hành của Bài 26 em đã biết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Câu Hỏi Đuôi trong tiếng Anh | VOC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8756"/>
            <a:ext cx="1359243" cy="135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2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7177" y="282651"/>
            <a:ext cx="3875100" cy="743473"/>
          </a:xfrm>
          <a:prstGeom prst="rect">
            <a:avLst/>
          </a:prstGeom>
        </p:spPr>
        <p:txBody>
          <a:bodyPr wrap="none">
            <a:spAutoFit/>
          </a:bodyPr>
          <a:lstStyle/>
          <a:p>
            <a:pPr algn="just">
              <a:lnSpc>
                <a:spcPct val="115000"/>
              </a:lnSpc>
              <a:spcAft>
                <a:spcPts val="0"/>
              </a:spcAft>
            </a:pPr>
            <a:r>
              <a:rPr lang="en-US" sz="40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3. 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133599" y="1293093"/>
            <a:ext cx="8073081" cy="5078313"/>
          </a:xfrm>
          <a:prstGeom prst="rect">
            <a:avLst/>
          </a:prstGeom>
        </p:spPr>
        <p:txBody>
          <a:bodyPr wrap="square">
            <a:spAutoFit/>
          </a:bodyPr>
          <a:lstStyle/>
          <a:p>
            <a:pPr algn="just">
              <a:spcBef>
                <a:spcPts val="1200"/>
              </a:spcBef>
              <a:spcAft>
                <a:spcPts val="1200"/>
              </a:spcAft>
            </a:pPr>
            <a:r>
              <a:rPr lang="en-US" sz="28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Truyển giá trị cho đối số của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f_sum(A, </a:t>
            </a:r>
            <a:r>
              <a:rPr lang="en-US" sz="2800">
                <a:latin typeface="Times New Roman" panose="02020603050405020304" pitchFamily="18" charset="0"/>
                <a:ea typeface="Times New Roman" panose="02020603050405020304" pitchFamily="18" charset="0"/>
                <a:cs typeface="Times New Roman" panose="02020603050405020304" pitchFamily="18" charset="0"/>
              </a:rPr>
              <a:t>b) có chức năng tính tổng các số của danh sách A theo quy định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 0 thì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khác 0 thì chỉ tính tổng các số dương của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luôn kiểm tra giá trị của đối số b khi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991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774" t="12922" r="27615" b="57686"/>
          <a:stretch/>
        </p:blipFill>
        <p:spPr>
          <a:xfrm>
            <a:off x="2520778" y="1037967"/>
            <a:ext cx="6153665" cy="4150147"/>
          </a:xfrm>
          <a:prstGeom prst="rect">
            <a:avLst/>
          </a:prstGeom>
          <a:ln>
            <a:solidFill>
              <a:schemeClr val="tx2">
                <a:lumMod val="25000"/>
                <a:lumOff val="75000"/>
              </a:schemeClr>
            </a:solidFill>
          </a:ln>
        </p:spPr>
      </p:pic>
    </p:spTree>
    <p:extLst>
      <p:ext uri="{BB962C8B-B14F-4D97-AF65-F5344CB8AC3E}">
        <p14:creationId xmlns:p14="http://schemas.microsoft.com/office/powerpoint/2010/main" val="276737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5502" y="529700"/>
            <a:ext cx="10989275" cy="5478423"/>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hàm f_dem(msg, sep) có chức năng đếm số từ của một xâu msg với kí tự tách từ là sep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chemeClr val="accent4">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tách xâu msg thành các từ, ta dùng lệnh split(). Tham số sep chính là tham số của lệnh split().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358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7011" t="12922" r="7583" b="52956"/>
          <a:stretch/>
        </p:blipFill>
        <p:spPr>
          <a:xfrm>
            <a:off x="1693981" y="1334530"/>
            <a:ext cx="9550668" cy="4053015"/>
          </a:xfrm>
          <a:prstGeom prst="rect">
            <a:avLst/>
          </a:prstGeom>
          <a:ln>
            <a:solidFill>
              <a:schemeClr val="tx2">
                <a:lumMod val="25000"/>
                <a:lumOff val="75000"/>
              </a:schemeClr>
            </a:solidFill>
          </a:ln>
        </p:spPr>
      </p:pic>
    </p:spTree>
    <p:extLst>
      <p:ext uri="{BB962C8B-B14F-4D97-AF65-F5344CB8AC3E}">
        <p14:creationId xmlns:p14="http://schemas.microsoft.com/office/powerpoint/2010/main" val="329702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958033"/>
            <a:ext cx="7356389" cy="4585871"/>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merge_str(s1, s2) với s1, s2 là hai xâu cần gộp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Hàm này sẽ gộp hai xâu s1, s2 theo cách, lấy lần lượt kí tự s1, s2 đưa vào xâu kết quả. Nếu có một xâu hết kí tự thì đưa phần còn lại của xâu dài hơn vào xâu kết quả. Ví dụ nếu s1 = “1111”, s2 = “0000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xâu kết quả là “10101010”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Gọi S là xâu kết quả trước và sau khi gộp hai xâu s1 và s2,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124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7697" y="46506"/>
            <a:ext cx="1927654" cy="17669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raphical user interface, application, Word&#10;&#10;Description automatically generated"/>
          <p:cNvPicPr/>
          <p:nvPr/>
        </p:nvPicPr>
        <p:blipFill rotWithShape="1">
          <a:blip r:embed="rId4"/>
          <a:srcRect l="58739" t="35132" r="2783" b="47147"/>
          <a:stretch/>
        </p:blipFill>
        <p:spPr bwMode="auto">
          <a:xfrm>
            <a:off x="784259" y="2165641"/>
            <a:ext cx="10534530" cy="3716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033" t="11233" r="65008" b="35389"/>
          <a:stretch/>
        </p:blipFill>
        <p:spPr>
          <a:xfrm>
            <a:off x="0" y="35681"/>
            <a:ext cx="7685903" cy="682231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3"/>
          <a:srcRect l="652" t="42652" r="79889" b="21199"/>
          <a:stretch/>
        </p:blipFill>
        <p:spPr>
          <a:xfrm>
            <a:off x="7685903" y="1259693"/>
            <a:ext cx="4506097" cy="4726985"/>
          </a:xfrm>
          <a:prstGeom prst="rect">
            <a:avLst/>
          </a:prstGeom>
        </p:spPr>
      </p:pic>
    </p:spTree>
    <p:extLst>
      <p:ext uri="{BB962C8B-B14F-4D97-AF65-F5344CB8AC3E}">
        <p14:creationId xmlns:p14="http://schemas.microsoft.com/office/powerpoint/2010/main" val="165773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05285" y="426993"/>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9" name="Rectangle 8"/>
          <p:cNvSpPr/>
          <p:nvPr/>
        </p:nvSpPr>
        <p:spPr>
          <a:xfrm>
            <a:off x="345989" y="1555009"/>
            <a:ext cx="11368216" cy="443198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power(a, b, c) với a, b, b là số nguyên. Hàm trả lại giá trị (a+b)</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change() có hai tham số là xâu ho_ten và số c. Hàm sẽ trả lại xâu kí tự ho_ten là chữ in hoa nếu c = 0. Nếu tham số c khác 0 thì hàm trả lại xâu ho_ten là chữ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thường.</a:t>
            </a:r>
          </a:p>
          <a:p>
            <a:pPr marL="342900" lvl="0" indent="-342900" algn="just">
              <a:spcBef>
                <a:spcPts val="600"/>
              </a:spcBef>
              <a:spcAft>
                <a:spcPts val="600"/>
              </a:spcAft>
              <a:buClr>
                <a:srgbClr val="FF0000"/>
              </a:buClr>
              <a:buFont typeface="+mj-lt"/>
              <a:buAutoNum type="arabicPeriod"/>
            </a:pPr>
            <a:r>
              <a:rPr lang="nl-NL" sz="2800" smtClean="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trình thực hiện. Nhập hai số tự nhiên từ bàn phím, hai số cách nhau bởi dấu phẩy, in ra ước chung lớn nhất (UCLN) của </a:t>
            </a:r>
            <a:r>
              <a:rPr lang="nl-NL" sz="2800">
                <a:latin typeface="Times New Roman" panose="02020603050405020304" pitchFamily="18" charset="0"/>
                <a:cs typeface="Times New Roman" panose="02020603050405020304" pitchFamily="18" charset="0"/>
              </a:rPr>
              <a:t>hai </a:t>
            </a:r>
            <a:r>
              <a:rPr lang="nl-NL" sz="2800" smtClean="0">
                <a:latin typeface="Times New Roman" panose="02020603050405020304" pitchFamily="18" charset="0"/>
                <a:cs typeface="Times New Roman" panose="02020603050405020304" pitchFamily="18" charset="0"/>
              </a:rPr>
              <a:t>số.</a:t>
            </a:r>
          </a:p>
          <a:p>
            <a:pPr marL="342900" lvl="0" indent="-342900" algn="just">
              <a:spcBef>
                <a:spcPts val="600"/>
              </a:spcBef>
              <a:spcAft>
                <a:spcPts val="600"/>
              </a:spcAft>
              <a:buClr>
                <a:srgbClr val="FF0000"/>
              </a:buClr>
              <a:buFont typeface="+mj-lt"/>
              <a:buAutoNum type="arabicPeriod"/>
            </a:pPr>
            <a:r>
              <a:rPr lang="nl-NL" sz="2800" smtClean="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trình thực hiên. Nhập n số tự nhiên từ bàn phím, hai số cách nhau bởi dấu cách. Tính và in ra tổng của các số </a:t>
            </a:r>
            <a:r>
              <a:rPr lang="nl-NL" sz="2800">
                <a:latin typeface="Times New Roman" panose="02020603050405020304" pitchFamily="18" charset="0"/>
                <a:cs typeface="Times New Roman" panose="02020603050405020304" pitchFamily="18" charset="0"/>
              </a:rPr>
              <a:t>này</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71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22</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A6BC1C-D267-441D-A1ED-A2DCCC7C2E97}"/>
              </a:ext>
            </a:extLst>
          </p:cNvPr>
          <p:cNvPicPr>
            <a:picLocks noChangeAspect="1"/>
          </p:cNvPicPr>
          <p:nvPr/>
        </p:nvPicPr>
        <p:blipFill rotWithShape="1">
          <a:blip r:embed="rId3"/>
          <a:srcRect l="3636" t="22209" r="62727" b="52527"/>
          <a:stretch/>
        </p:blipFill>
        <p:spPr>
          <a:xfrm>
            <a:off x="2895598" y="3166263"/>
            <a:ext cx="6082145" cy="2568473"/>
          </a:xfrm>
          <a:prstGeom prst="rect">
            <a:avLst/>
          </a:prstGeom>
          <a:ln>
            <a:solidFill>
              <a:schemeClr val="accent1"/>
            </a:solidFill>
          </a:ln>
        </p:spPr>
      </p:pic>
    </p:spTree>
    <p:extLst>
      <p:ext uri="{BB962C8B-B14F-4D97-AF65-F5344CB8AC3E}">
        <p14:creationId xmlns:p14="http://schemas.microsoft.com/office/powerpoint/2010/main" val="116438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23</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407E5-EFFA-4317-91E5-EB536A6D0659}"/>
              </a:ext>
            </a:extLst>
          </p:cNvPr>
          <p:cNvPicPr>
            <a:picLocks noChangeAspect="1"/>
          </p:cNvPicPr>
          <p:nvPr/>
        </p:nvPicPr>
        <p:blipFill rotWithShape="1">
          <a:blip r:embed="rId3"/>
          <a:srcRect l="32045" t="65867" r="44091" b="16953"/>
          <a:stretch/>
        </p:blipFill>
        <p:spPr>
          <a:xfrm>
            <a:off x="3373582" y="3517742"/>
            <a:ext cx="5237018" cy="2119745"/>
          </a:xfrm>
          <a:prstGeom prst="rect">
            <a:avLst/>
          </a:prstGeom>
          <a:ln>
            <a:solidFill>
              <a:schemeClr val="accent1"/>
            </a:solidFill>
          </a:ln>
        </p:spPr>
      </p:pic>
    </p:spTree>
    <p:extLst>
      <p:ext uri="{BB962C8B-B14F-4D97-AF65-F5344CB8AC3E}">
        <p14:creationId xmlns:p14="http://schemas.microsoft.com/office/powerpoint/2010/main" val="138927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24</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17C17F-BC83-4F12-A69D-C241A69D1FD9}"/>
              </a:ext>
            </a:extLst>
          </p:cNvPr>
          <p:cNvPicPr>
            <a:picLocks noChangeAspect="1"/>
          </p:cNvPicPr>
          <p:nvPr/>
        </p:nvPicPr>
        <p:blipFill rotWithShape="1">
          <a:blip r:embed="rId3"/>
          <a:srcRect l="45796" t="11698" r="11932" b="38472"/>
          <a:stretch/>
        </p:blipFill>
        <p:spPr>
          <a:xfrm>
            <a:off x="2382982" y="1953492"/>
            <a:ext cx="7495309" cy="4767984"/>
          </a:xfrm>
          <a:prstGeom prst="rect">
            <a:avLst/>
          </a:prstGeom>
          <a:ln>
            <a:solidFill>
              <a:schemeClr val="accent1"/>
            </a:solidFill>
          </a:ln>
        </p:spPr>
      </p:pic>
    </p:spTree>
    <p:extLst>
      <p:ext uri="{BB962C8B-B14F-4D97-AF65-F5344CB8AC3E}">
        <p14:creationId xmlns:p14="http://schemas.microsoft.com/office/powerpoint/2010/main" val="2135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25</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F9A1DC49-8917-4989-940A-6ECAD2A8039E}"/>
              </a:ext>
            </a:extLst>
          </p:cNvPr>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35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26</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9" y="1191424"/>
            <a:ext cx="11244649" cy="3785652"/>
          </a:xfrm>
          <a:prstGeom prst="rect">
            <a:avLst/>
          </a:prstGeom>
        </p:spPr>
        <p:txBody>
          <a:bodyPr wrap="square">
            <a:spAutoFit/>
          </a:bodyPr>
          <a:lstStyle/>
          <a:p>
            <a:pPr algn="just">
              <a:spcBef>
                <a:spcPts val="1200"/>
              </a:spcBef>
              <a:spcAft>
                <a:spcPts val="1200"/>
              </a:spcAft>
            </a:pPr>
            <a:r>
              <a:rPr lang="en-US" sz="3200" b="1">
                <a:solidFill>
                  <a:srgbClr val="EB8015"/>
                </a:solidFill>
                <a:latin typeface="Times New Roman" panose="02020603050405020304" pitchFamily="18" charset="0"/>
                <a:ea typeface="Times New Roman" panose="02020603050405020304" pitchFamily="18" charset="0"/>
                <a:cs typeface="Times New Roman" panose="02020603050405020304" pitchFamily="18" charset="0"/>
              </a:rPr>
              <a:t>Ví dụ.</a:t>
            </a:r>
            <a:r>
              <a:rPr lang="en-US" sz="32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Cách truyền dữ liệu qua tham số</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1 &gt;&gt;&gt;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3200">
                <a:latin typeface="Times New Roman" panose="02020603050405020304" pitchFamily="18" charset="0"/>
                <a:ea typeface="Times New Roman" panose="02020603050405020304" pitchFamily="18" charset="0"/>
                <a:cs typeface="Times New Roman" panose="02020603050405020304" pitchFamily="18" charset="0"/>
              </a:rPr>
              <a:t>  f(a,b,c):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có 3 tham số a, b, c</a:t>
            </a: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a+b+c</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3  </a:t>
            </a: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3200">
                <a:latin typeface="Times New Roman" panose="02020603050405020304" pitchFamily="18" charset="0"/>
                <a:ea typeface="Times New Roman" panose="02020603050405020304" pitchFamily="18" charset="0"/>
                <a:cs typeface="Times New Roman" panose="02020603050405020304" pitchFamily="18" charset="0"/>
              </a:rPr>
              <a:t>f(1,2,3)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giá trị cụ thể</a:t>
            </a: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4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2584956" y="179858"/>
            <a:ext cx="8458982" cy="707886"/>
          </a:xfrm>
          <a:prstGeom prst="rect">
            <a:avLst/>
          </a:prstGeom>
        </p:spPr>
        <p:txBody>
          <a:bodyPr wrap="none">
            <a:spAutoFit/>
          </a:bodyPr>
          <a:lstStyle/>
          <a:p>
            <a:r>
              <a:rPr lang="en-US" sz="4000" b="1">
                <a:solidFill>
                  <a:schemeClr val="accent1">
                    <a:lumMod val="50000"/>
                  </a:schemeClr>
                </a:solidFill>
                <a:latin typeface="Times New Roman" panose="02020603050405020304" pitchFamily="18" charset="0"/>
                <a:ea typeface="Times New Roman" panose="02020603050405020304" pitchFamily="18" charset="0"/>
              </a:rPr>
              <a:t>1. THAM SỐ VÀ ĐỐI SỐ CỦA HÀM</a:t>
            </a:r>
            <a:endParaRPr lang="en-US" sz="4000">
              <a:solidFill>
                <a:schemeClr val="accent1">
                  <a:lumMod val="50000"/>
                </a:schemeClr>
              </a:solidFill>
            </a:endParaRPr>
          </a:p>
        </p:txBody>
      </p:sp>
    </p:spTree>
    <p:extLst>
      <p:ext uri="{BB962C8B-B14F-4D97-AF65-F5344CB8AC3E}">
        <p14:creationId xmlns:p14="http://schemas.microsoft.com/office/powerpoint/2010/main" val="41023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3" y="741405"/>
            <a:ext cx="11269362" cy="5201424"/>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5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x,y,z = 10,20,5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6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f(x,y,z)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biến đã có giá trị</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7  35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8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f(a,b,c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bị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lỗi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tham số được truyền vào chưa có giá trị</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10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File “&lt;pyshell#6&gt;”,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NameError: name ‘a’ is not defined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13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&gt;&gt;&gt;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944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6020" y="1067945"/>
            <a:ext cx="6639697" cy="5016758"/>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được định nghĩa khi khai báo hàm và được dùng như biến trong định nghĩa hàm</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là giá trị được truyền vào khi gọi hàm. Khi gọi hàm, các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số (parameter)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sẽ được truyền bằng giá trị thông qua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số (argument)</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số lượng giá trị được truyền vào hàm bằng với số tham số trong khai báo của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193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540476" y="447378"/>
            <a:ext cx="9465276" cy="4666369"/>
          </a:xfrm>
          <a:prstGeom prst="cloudCallout">
            <a:avLst>
              <a:gd name="adj1" fmla="val -37021"/>
              <a:gd name="adj2" fmla="val 61970"/>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hàm khi khai báo có một tham số, nhưng khi gọi hàm có thể có hai đối số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Giả sử hàm f có hai tham số x, y khi khai báo, hàm sẽ trả lại giá trị x + 2y. Lời gọi hàm f(10,a) có lỗi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Tổng hợp các câu hỏi tâm lý học thường gặp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1" y="4517510"/>
            <a:ext cx="2340490" cy="234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161535" y="312819"/>
            <a:ext cx="10577384" cy="6174974"/>
          </a:xfrm>
          <a:prstGeom prst="cloudCallout">
            <a:avLst>
              <a:gd name="adj1" fmla="val -47936"/>
              <a:gd name="adj2" fmla="val 456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Bài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đưa ra là viết chương trình chính yêu cầu nhập số tự nhiên n từ bàn phím và in các số nguyên tố nhỏ hơn hoặc bằng n ra màn hình. Trong phần thực hành của Bài 26 em đã biết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478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0462" y="183796"/>
            <a:ext cx="932306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CÁCH SỬ DỤNG CHƯƠNG TRÌNH CON </a:t>
            </a:r>
            <a:endParaRPr lang="en-US" sz="36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360462" y="1647348"/>
            <a:ext cx="7327235" cy="306545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Việc kiểm tra một số có là số nguyên tố được lặp đi lặp lại từ 1 đến n và do đó nên sử dụng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sẽ giúp chương trình cấu trúc rõ ràng và dễ hiểu hơn.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hoàn chỉnh giải bài toán trên có thể được viết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389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202" t="12586" r="20456" b="45819"/>
          <a:stretch/>
        </p:blipFill>
        <p:spPr>
          <a:xfrm>
            <a:off x="5352535" y="0"/>
            <a:ext cx="6771503" cy="491798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2"/>
          <a:srcRect l="47202" t="60033" r="25787" b="14442"/>
          <a:stretch/>
        </p:blipFill>
        <p:spPr>
          <a:xfrm>
            <a:off x="0" y="3632886"/>
            <a:ext cx="5655276" cy="3017923"/>
          </a:xfrm>
          <a:prstGeom prst="rect">
            <a:avLst/>
          </a:prstGeom>
          <a:ln>
            <a:solidFill>
              <a:schemeClr val="tx2">
                <a:lumMod val="25000"/>
                <a:lumOff val="75000"/>
              </a:schemeClr>
            </a:solidFill>
          </a:ln>
        </p:spPr>
      </p:pic>
    </p:spTree>
    <p:extLst>
      <p:ext uri="{BB962C8B-B14F-4D97-AF65-F5344CB8AC3E}">
        <p14:creationId xmlns:p14="http://schemas.microsoft.com/office/powerpoint/2010/main" val="1227723450"/>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3.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604</TotalTime>
  <Words>969</Words>
  <PresentationFormat>Widescreen</PresentationFormat>
  <Paragraphs>96</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Source Sans Pro</vt:lpstr>
      <vt:lpstr>Source Sans Pro </vt:lpstr>
      <vt:lpstr>Source Sans Pro SemiBold</vt:lpstr>
      <vt:lpstr>Times New Roman</vt:lpstr>
      <vt:lpstr>1_FunkyShapesVTI</vt:lpstr>
      <vt:lpstr>BÀI 27 THAM SỐ CỦA HÀM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2022-01-16T09:26:58Z</dcterms:created>
  <dcterms:modified xsi:type="dcterms:W3CDTF">2022-04-04T10:06:30Z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