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ppt/tags/tag2.xml" ContentType="application/vnd.openxmlformats-officedocument.presentationml.tags+xml"/>
  <Override PartName="/ppt/activeX/activeX2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8" r:id="rId2"/>
    <p:sldId id="269" r:id="rId3"/>
    <p:sldId id="283" r:id="rId4"/>
    <p:sldId id="285" r:id="rId5"/>
    <p:sldId id="258" r:id="rId6"/>
    <p:sldId id="286" r:id="rId7"/>
    <p:sldId id="263" r:id="rId8"/>
    <p:sldId id="264" r:id="rId9"/>
    <p:sldId id="281" r:id="rId10"/>
    <p:sldId id="287" r:id="rId11"/>
    <p:sldId id="267" r:id="rId12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99CCFF"/>
    <a:srgbClr val="CCEC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30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5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_rels/activeX2.xml.rels><?xml version="1.0" encoding="UTF-8" standalone="yes"?>
<Relationships xmlns="http://schemas.openxmlformats.org/package/2006/relationships"><Relationship Id="rId1" Type="http://schemas.microsoft.com/office/2006/relationships/activeXControlBinary" Target="activeX2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activeX/activeX2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F28132-0E51-456D-87BC-58FE82C92E4E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841E9E-E5A7-49A3-9404-163C6313E8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1856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8D22A-F147-40A3-8F96-84C81D7834A2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3A4E51-6430-451E-A630-53980CD31EF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0466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B992C-AD90-4AF4-B2CE-03081182CACE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575D59-CE89-489C-A3AE-990246795C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0234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3DFEA-22AD-4169-AD87-B3A09792C2C9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A77CE5-2A77-4563-ADA5-54F716ACFE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9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6DDDF-658A-403F-8980-F36173EBBD9D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34F6AE-9E67-4BFF-94BE-DA5786ECDC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50391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D7BB-39A0-44DD-80D2-836ACB000B6F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848683-59A8-40C8-9243-B7114D24BB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33733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3AEF0F-FE66-4C21-B93A-973613122DC8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A4634-736E-4183-96EB-6975766051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8576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18CBB-9CA3-4BBF-819C-B9D1AE5E5C5A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5B04AA-67E2-4DDA-8792-13D540DD01B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1446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66400-C1B3-4762-9606-E6F65F8F1DFD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D2C27A-7C61-414F-B30C-89708A3EA46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1167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7D30E7-6CD7-49A6-8FA2-CEC74F4B35A4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0AA064-FB95-4961-80FB-06B76E76653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403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767CD2-2452-475F-B56F-8644D41E075D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12D347-C881-4199-94A5-C3DBEE8EE0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1849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2F0E25C-F503-4658-978E-47297504A7F9}" type="datetimeFigureOut">
              <a:rPr lang="en-US"/>
              <a:pPr>
                <a:defRPr/>
              </a:pPr>
              <a:t>3/10/2020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6D03C7FE-D344-4061-A7B8-BBF706B84B3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2.png"/><Relationship Id="rId4" Type="http://schemas.openxmlformats.org/officeDocument/2006/relationships/hyperlink" Target="PHAN%20XA%20TOAN%20PHAN.mp4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hyperlink" Target="PHAN%20XA%20TOAN%20PHAN.mp4" TargetMode="Externa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BANG%20SO%20LIEU1.xls" TargetMode="External"/><Relationship Id="rId2" Type="http://schemas.openxmlformats.org/officeDocument/2006/relationships/hyperlink" Target="Snell's%20law%20of%20Refraction.mp4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tags" Target="../tags/tag2.xml"/><Relationship Id="rId7" Type="http://schemas.openxmlformats.org/officeDocument/2006/relationships/image" Target="../media/image3.jpeg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jpeg"/><Relationship Id="rId5" Type="http://schemas.openxmlformats.org/officeDocument/2006/relationships/image" Target="../media/image1.jpeg"/><Relationship Id="rId4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5" name="AutoShape 5">
            <a:hlinkClick r:id="rId4" highlightClick="1"/>
          </p:cNvPr>
          <p:cNvSpPr>
            <a:spLocks noChangeArrowheads="1"/>
          </p:cNvSpPr>
          <p:nvPr/>
        </p:nvSpPr>
        <p:spPr bwMode="auto">
          <a:xfrm>
            <a:off x="8534400" y="6324600"/>
            <a:ext cx="609600" cy="533400"/>
          </a:xfrm>
          <a:prstGeom prst="actionButtonMovi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46086" r:id="rId2" imgW="8380952" imgH="6323810"/>
        </mc:Choice>
        <mc:Fallback>
          <p:control r:id="rId2" imgW="8380952" imgH="6323810">
            <p:pic>
              <p:nvPicPr>
                <p:cNvPr id="46084" name="ShockwaveFlash1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57200" y="228600"/>
                  <a:ext cx="8382000" cy="6324600"/>
                </a:xfrm>
                <a:prstGeom prst="rect">
                  <a:avLst/>
                </a:prstGeom>
                <a:noFill/>
                <a:ln w="9525"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3" descr="flower&amp;butterf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86200"/>
            <a:ext cx="4572000" cy="2503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7" name="TextBox 7"/>
          <p:cNvSpPr txBox="1">
            <a:spLocks noChangeArrowheads="1"/>
          </p:cNvSpPr>
          <p:nvPr/>
        </p:nvSpPr>
        <p:spPr bwMode="auto">
          <a:xfrm>
            <a:off x="457200" y="1905000"/>
            <a:ext cx="8229600" cy="155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 ƠN THẦY CÔ ĐÃ ĐỀN DỰ.</a:t>
            </a:r>
          </a:p>
          <a:p>
            <a:pPr algn="ctr" eaLnBrk="1" hangingPunct="1"/>
            <a:endParaRPr lang="en-US" altLang="en-US" sz="1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/>
            <a:r>
              <a:rPr lang="en-US" alt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CHÚC SỨC KHỎE, THÀNH ĐẠT 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33" name="Picture 9" descr="brokpe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74613"/>
            <a:ext cx="2895600" cy="2516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4" name="Picture 10" descr="6i8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743200"/>
            <a:ext cx="5257800" cy="3960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636" name="Picture 3" descr="refraction_glass_spoo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2" r="17461" b="45555"/>
          <a:stretch>
            <a:fillRect/>
          </a:stretch>
        </p:blipFill>
        <p:spPr bwMode="auto">
          <a:xfrm>
            <a:off x="5257800" y="76200"/>
            <a:ext cx="215582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8" name="AutoShape 14">
            <a:hlinkClick r:id="rId5" action="ppaction://hlinkfile" highlightClick="1"/>
          </p:cNvPr>
          <p:cNvSpPr>
            <a:spLocks noChangeArrowheads="1"/>
          </p:cNvSpPr>
          <p:nvPr/>
        </p:nvSpPr>
        <p:spPr bwMode="auto">
          <a:xfrm>
            <a:off x="8001000" y="5257800"/>
            <a:ext cx="609600" cy="533400"/>
          </a:xfrm>
          <a:prstGeom prst="actionButtonMovie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6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6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66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4" name="Text Box 4">
            <a:hlinkClick r:id="rId2" action="ppaction://hlinkfile"/>
          </p:cNvPr>
          <p:cNvSpPr txBox="1">
            <a:spLocks noChangeArrowheads="1"/>
          </p:cNvSpPr>
          <p:nvPr/>
        </p:nvSpPr>
        <p:spPr bwMode="auto">
          <a:xfrm>
            <a:off x="3352800" y="1524000"/>
            <a:ext cx="23479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u="sng">
                <a:solidFill>
                  <a:srgbClr val="000099"/>
                </a:solidFill>
              </a:rPr>
              <a:t>Thí nghiệm</a:t>
            </a:r>
          </a:p>
        </p:txBody>
      </p:sp>
      <p:sp>
        <p:nvSpPr>
          <p:cNvPr id="40967" name="Text Box 7">
            <a:hlinkClick r:id="rId3" action="ppaction://hlinkfile"/>
          </p:cNvPr>
          <p:cNvSpPr txBox="1">
            <a:spLocks noChangeArrowheads="1"/>
          </p:cNvSpPr>
          <p:nvPr/>
        </p:nvSpPr>
        <p:spPr bwMode="auto">
          <a:xfrm>
            <a:off x="8001000" y="5715000"/>
            <a:ext cx="90281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b="1" smtClean="0"/>
              <a:t>Đồ Thị</a:t>
            </a:r>
            <a:endParaRPr lang="en-US" altLang="en-US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09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4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4" grpId="0"/>
      <p:bldP spid="409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r>
              <a:rPr lang="en-US" altLang="en-US" sz="4000" b="1" i="1" smtClean="0"/>
              <a:t/>
            </a:r>
            <a:br>
              <a:rPr lang="en-US" altLang="en-US" sz="4000" b="1" i="1" smtClean="0"/>
            </a:br>
            <a:endParaRPr lang="vi-VN" altLang="en-US" sz="4000" b="1" i="1" smtClean="0">
              <a:latin typeface="Calibri" panose="020F0502020204030204" pitchFamily="34" charset="0"/>
            </a:endParaRPr>
          </a:p>
        </p:txBody>
      </p:sp>
      <p:grpSp>
        <p:nvGrpSpPr>
          <p:cNvPr id="43011" name="Group 53"/>
          <p:cNvGrpSpPr>
            <a:grpSpLocks/>
          </p:cNvGrpSpPr>
          <p:nvPr/>
        </p:nvGrpSpPr>
        <p:grpSpPr bwMode="auto">
          <a:xfrm>
            <a:off x="2359025" y="2159000"/>
            <a:ext cx="4876800" cy="3200400"/>
            <a:chOff x="1344" y="2064"/>
            <a:chExt cx="2736" cy="1776"/>
          </a:xfrm>
        </p:grpSpPr>
        <p:sp>
          <p:nvSpPr>
            <p:cNvPr id="43012" name="Rectangle 54" descr="Dashed horizontal"/>
            <p:cNvSpPr>
              <a:spLocks noChangeArrowheads="1"/>
            </p:cNvSpPr>
            <p:nvPr/>
          </p:nvSpPr>
          <p:spPr bwMode="auto">
            <a:xfrm>
              <a:off x="1344" y="2640"/>
              <a:ext cx="2736" cy="1200"/>
            </a:xfrm>
            <a:prstGeom prst="rect">
              <a:avLst/>
            </a:prstGeom>
            <a:pattFill prst="dashHorz">
              <a:fgClr>
                <a:srgbClr val="009999"/>
              </a:fgClr>
              <a:bgClr>
                <a:schemeClr val="bg1"/>
              </a:bgClr>
            </a:pattFill>
            <a:ln w="38100">
              <a:solidFill>
                <a:schemeClr val="hlink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</a:endParaRPr>
            </a:p>
          </p:txBody>
        </p:sp>
        <p:sp>
          <p:nvSpPr>
            <p:cNvPr id="43013" name="Line 55"/>
            <p:cNvSpPr>
              <a:spLocks noChangeShapeType="1"/>
            </p:cNvSpPr>
            <p:nvPr/>
          </p:nvSpPr>
          <p:spPr bwMode="auto">
            <a:xfrm>
              <a:off x="1344" y="2064"/>
              <a:ext cx="0" cy="17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14" name="Line 56"/>
            <p:cNvSpPr>
              <a:spLocks noChangeShapeType="1"/>
            </p:cNvSpPr>
            <p:nvPr/>
          </p:nvSpPr>
          <p:spPr bwMode="auto">
            <a:xfrm>
              <a:off x="4080" y="2064"/>
              <a:ext cx="0" cy="1776"/>
            </a:xfrm>
            <a:prstGeom prst="line">
              <a:avLst/>
            </a:prstGeom>
            <a:noFill/>
            <a:ln w="38100">
              <a:solidFill>
                <a:schemeClr val="hlink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1066800" y="2070100"/>
            <a:ext cx="7426325" cy="3433763"/>
            <a:chOff x="554" y="1873"/>
            <a:chExt cx="4678" cy="2163"/>
          </a:xfrm>
        </p:grpSpPr>
        <p:grpSp>
          <p:nvGrpSpPr>
            <p:cNvPr id="43016" name="Group 35"/>
            <p:cNvGrpSpPr>
              <a:grpSpLocks/>
            </p:cNvGrpSpPr>
            <p:nvPr/>
          </p:nvGrpSpPr>
          <p:grpSpPr bwMode="auto">
            <a:xfrm>
              <a:off x="554" y="1884"/>
              <a:ext cx="2006" cy="2152"/>
              <a:chOff x="986" y="2047"/>
              <a:chExt cx="2006" cy="2152"/>
            </a:xfrm>
          </p:grpSpPr>
          <p:grpSp>
            <p:nvGrpSpPr>
              <p:cNvPr id="43017" name="Group 36"/>
              <p:cNvGrpSpPr>
                <a:grpSpLocks/>
              </p:cNvGrpSpPr>
              <p:nvPr/>
            </p:nvGrpSpPr>
            <p:grpSpPr bwMode="auto">
              <a:xfrm rot="2696400">
                <a:off x="986" y="2047"/>
                <a:ext cx="1920" cy="93"/>
                <a:chOff x="1440" y="1407"/>
                <a:chExt cx="2304" cy="0"/>
              </a:xfrm>
            </p:grpSpPr>
            <p:sp>
              <p:nvSpPr>
                <p:cNvPr id="43018" name="Line 37"/>
                <p:cNvSpPr>
                  <a:spLocks noChangeShapeType="1"/>
                </p:cNvSpPr>
                <p:nvPr/>
              </p:nvSpPr>
              <p:spPr bwMode="auto">
                <a:xfrm flipH="1">
                  <a:off x="1440" y="1407"/>
                  <a:ext cx="2304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 type="none" w="sm" len="sm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19" name="Line 38"/>
                <p:cNvSpPr>
                  <a:spLocks noChangeShapeType="1"/>
                </p:cNvSpPr>
                <p:nvPr/>
              </p:nvSpPr>
              <p:spPr bwMode="auto">
                <a:xfrm flipH="1">
                  <a:off x="2508" y="1407"/>
                  <a:ext cx="180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20" name="Group 39"/>
              <p:cNvGrpSpPr>
                <a:grpSpLocks/>
              </p:cNvGrpSpPr>
              <p:nvPr/>
            </p:nvGrpSpPr>
            <p:grpSpPr bwMode="auto">
              <a:xfrm rot="3854156">
                <a:off x="2180" y="3387"/>
                <a:ext cx="1517" cy="107"/>
                <a:chOff x="1440" y="1407"/>
                <a:chExt cx="2304" cy="0"/>
              </a:xfrm>
            </p:grpSpPr>
            <p:sp>
              <p:nvSpPr>
                <p:cNvPr id="43021" name="Line 40"/>
                <p:cNvSpPr>
                  <a:spLocks noChangeShapeType="1"/>
                </p:cNvSpPr>
                <p:nvPr/>
              </p:nvSpPr>
              <p:spPr bwMode="auto">
                <a:xfrm flipH="1">
                  <a:off x="1440" y="1407"/>
                  <a:ext cx="2304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 type="none" w="sm" len="sm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22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2508" y="1407"/>
                  <a:ext cx="180" cy="0"/>
                </a:xfrm>
                <a:prstGeom prst="line">
                  <a:avLst/>
                </a:prstGeom>
                <a:noFill/>
                <a:ln w="57150">
                  <a:solidFill>
                    <a:srgbClr val="FF0000"/>
                  </a:solidFill>
                  <a:round/>
                  <a:headEnd type="triangle" w="med" len="med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3023" name="Group 42"/>
            <p:cNvGrpSpPr>
              <a:grpSpLocks/>
            </p:cNvGrpSpPr>
            <p:nvPr/>
          </p:nvGrpSpPr>
          <p:grpSpPr bwMode="auto">
            <a:xfrm rot="18903600" flipH="1">
              <a:off x="3312" y="1873"/>
              <a:ext cx="1920" cy="93"/>
              <a:chOff x="1440" y="1407"/>
              <a:chExt cx="2304" cy="0"/>
            </a:xfrm>
          </p:grpSpPr>
          <p:sp>
            <p:nvSpPr>
              <p:cNvPr id="43024" name="Line 43"/>
              <p:cNvSpPr>
                <a:spLocks noChangeShapeType="1"/>
              </p:cNvSpPr>
              <p:nvPr/>
            </p:nvSpPr>
            <p:spPr bwMode="auto">
              <a:xfrm flipH="1">
                <a:off x="1440" y="1407"/>
                <a:ext cx="2304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5" name="Line 44"/>
              <p:cNvSpPr>
                <a:spLocks noChangeShapeType="1"/>
              </p:cNvSpPr>
              <p:nvPr/>
            </p:nvSpPr>
            <p:spPr bwMode="auto">
              <a:xfrm flipH="1">
                <a:off x="2508" y="1407"/>
                <a:ext cx="180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26" name="Group 45"/>
            <p:cNvGrpSpPr>
              <a:grpSpLocks/>
            </p:cNvGrpSpPr>
            <p:nvPr/>
          </p:nvGrpSpPr>
          <p:grpSpPr bwMode="auto">
            <a:xfrm rot="17745844" flipH="1">
              <a:off x="2521" y="3213"/>
              <a:ext cx="1517" cy="107"/>
              <a:chOff x="1440" y="1407"/>
              <a:chExt cx="2304" cy="0"/>
            </a:xfrm>
          </p:grpSpPr>
          <p:sp>
            <p:nvSpPr>
              <p:cNvPr id="43027" name="Line 46"/>
              <p:cNvSpPr>
                <a:spLocks noChangeShapeType="1"/>
              </p:cNvSpPr>
              <p:nvPr/>
            </p:nvSpPr>
            <p:spPr bwMode="auto">
              <a:xfrm flipH="1">
                <a:off x="1440" y="1407"/>
                <a:ext cx="2304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28" name="Line 47"/>
              <p:cNvSpPr>
                <a:spLocks noChangeShapeType="1"/>
              </p:cNvSpPr>
              <p:nvPr/>
            </p:nvSpPr>
            <p:spPr bwMode="auto">
              <a:xfrm flipH="1">
                <a:off x="2508" y="1407"/>
                <a:ext cx="180" cy="0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6701" name="Line 29"/>
          <p:cNvSpPr>
            <a:spLocks noChangeShapeType="1"/>
          </p:cNvSpPr>
          <p:nvPr/>
        </p:nvSpPr>
        <p:spPr bwMode="auto">
          <a:xfrm flipH="1">
            <a:off x="3738563" y="1793875"/>
            <a:ext cx="36512" cy="2408238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02" name="Text Box 30"/>
          <p:cNvSpPr txBox="1">
            <a:spLocks noChangeArrowheads="1"/>
          </p:cNvSpPr>
          <p:nvPr/>
        </p:nvSpPr>
        <p:spPr bwMode="auto">
          <a:xfrm>
            <a:off x="1292225" y="1282700"/>
            <a:ext cx="5334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  <a:latin typeface="Calibri" panose="020F0502020204030204" pitchFamily="34" charset="0"/>
              </a:rPr>
              <a:t>S</a:t>
            </a:r>
          </a:p>
        </p:txBody>
      </p:sp>
      <p:sp>
        <p:nvSpPr>
          <p:cNvPr id="156703" name="Text Box 31"/>
          <p:cNvSpPr txBox="1">
            <a:spLocks noChangeArrowheads="1"/>
          </p:cNvSpPr>
          <p:nvPr/>
        </p:nvSpPr>
        <p:spPr bwMode="auto">
          <a:xfrm>
            <a:off x="3806825" y="2547938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accent2"/>
                </a:solidFill>
                <a:latin typeface="VNI-Times" pitchFamily="2" charset="0"/>
              </a:rPr>
              <a:t>I</a:t>
            </a:r>
          </a:p>
        </p:txBody>
      </p:sp>
      <p:sp>
        <p:nvSpPr>
          <p:cNvPr id="43032" name="Text Box 32"/>
          <p:cNvSpPr txBox="1">
            <a:spLocks noChangeArrowheads="1"/>
          </p:cNvSpPr>
          <p:nvPr/>
        </p:nvSpPr>
        <p:spPr bwMode="auto">
          <a:xfrm>
            <a:off x="6511925" y="2478088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Calibri" panose="020F0502020204030204" pitchFamily="34" charset="0"/>
              </a:rPr>
              <a:t>n</a:t>
            </a:r>
            <a:r>
              <a:rPr lang="en-US" altLang="en-US" sz="3600" baseline="-25000"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43033" name="Text Box 33"/>
          <p:cNvSpPr txBox="1">
            <a:spLocks noChangeArrowheads="1"/>
          </p:cNvSpPr>
          <p:nvPr/>
        </p:nvSpPr>
        <p:spPr bwMode="auto">
          <a:xfrm>
            <a:off x="6511925" y="3154363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>
                <a:latin typeface="Calibri" panose="020F0502020204030204" pitchFamily="34" charset="0"/>
              </a:rPr>
              <a:t>n</a:t>
            </a:r>
            <a:r>
              <a:rPr lang="en-US" altLang="en-US" sz="3600" baseline="-25000">
                <a:latin typeface="Calibri" panose="020F0502020204030204" pitchFamily="34" charset="0"/>
              </a:rPr>
              <a:t>2</a:t>
            </a:r>
          </a:p>
        </p:txBody>
      </p:sp>
      <p:sp>
        <p:nvSpPr>
          <p:cNvPr id="156720" name="Line 48"/>
          <p:cNvSpPr>
            <a:spLocks noChangeShapeType="1"/>
          </p:cNvSpPr>
          <p:nvPr/>
        </p:nvSpPr>
        <p:spPr bwMode="auto">
          <a:xfrm>
            <a:off x="5843588" y="1793875"/>
            <a:ext cx="1587" cy="24384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6721" name="Text Box 49"/>
          <p:cNvSpPr txBox="1">
            <a:spLocks noChangeArrowheads="1"/>
          </p:cNvSpPr>
          <p:nvPr/>
        </p:nvSpPr>
        <p:spPr bwMode="auto">
          <a:xfrm>
            <a:off x="8099425" y="1219200"/>
            <a:ext cx="381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accent2"/>
                </a:solidFill>
                <a:latin typeface="Calibri" panose="020F0502020204030204" pitchFamily="34" charset="0"/>
              </a:rPr>
              <a:t>R</a:t>
            </a:r>
          </a:p>
        </p:txBody>
      </p:sp>
      <p:grpSp>
        <p:nvGrpSpPr>
          <p:cNvPr id="9" name="Group 62"/>
          <p:cNvGrpSpPr>
            <a:grpSpLocks/>
          </p:cNvGrpSpPr>
          <p:nvPr/>
        </p:nvGrpSpPr>
        <p:grpSpPr bwMode="auto">
          <a:xfrm>
            <a:off x="1076325" y="2065338"/>
            <a:ext cx="7426325" cy="3433762"/>
            <a:chOff x="554" y="1873"/>
            <a:chExt cx="4678" cy="2163"/>
          </a:xfrm>
        </p:grpSpPr>
        <p:grpSp>
          <p:nvGrpSpPr>
            <p:cNvPr id="43037" name="Group 63"/>
            <p:cNvGrpSpPr>
              <a:grpSpLocks/>
            </p:cNvGrpSpPr>
            <p:nvPr/>
          </p:nvGrpSpPr>
          <p:grpSpPr bwMode="auto">
            <a:xfrm>
              <a:off x="554" y="1884"/>
              <a:ext cx="2006" cy="2152"/>
              <a:chOff x="986" y="2047"/>
              <a:chExt cx="2006" cy="2152"/>
            </a:xfrm>
          </p:grpSpPr>
          <p:grpSp>
            <p:nvGrpSpPr>
              <p:cNvPr id="43038" name="Group 64"/>
              <p:cNvGrpSpPr>
                <a:grpSpLocks/>
              </p:cNvGrpSpPr>
              <p:nvPr/>
            </p:nvGrpSpPr>
            <p:grpSpPr bwMode="auto">
              <a:xfrm rot="2696400">
                <a:off x="986" y="2047"/>
                <a:ext cx="1920" cy="93"/>
                <a:chOff x="1440" y="1407"/>
                <a:chExt cx="2304" cy="0"/>
              </a:xfrm>
            </p:grpSpPr>
            <p:sp>
              <p:nvSpPr>
                <p:cNvPr id="43039" name="Line 65"/>
                <p:cNvSpPr>
                  <a:spLocks noChangeShapeType="1"/>
                </p:cNvSpPr>
                <p:nvPr/>
              </p:nvSpPr>
              <p:spPr bwMode="auto">
                <a:xfrm flipH="1">
                  <a:off x="1440" y="1407"/>
                  <a:ext cx="2304" cy="0"/>
                </a:xfrm>
                <a:prstGeom prst="line">
                  <a:avLst/>
                </a:prstGeom>
                <a:noFill/>
                <a:ln w="57150">
                  <a:solidFill>
                    <a:srgbClr val="CC0099"/>
                  </a:solidFill>
                  <a:round/>
                  <a:headEnd type="none" w="sm" len="sm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40" name="Line 66"/>
                <p:cNvSpPr>
                  <a:spLocks noChangeShapeType="1"/>
                </p:cNvSpPr>
                <p:nvPr/>
              </p:nvSpPr>
              <p:spPr bwMode="auto">
                <a:xfrm flipH="1">
                  <a:off x="2508" y="1407"/>
                  <a:ext cx="180" cy="0"/>
                </a:xfrm>
                <a:prstGeom prst="line">
                  <a:avLst/>
                </a:prstGeom>
                <a:noFill/>
                <a:ln w="57150">
                  <a:solidFill>
                    <a:srgbClr val="CC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43041" name="Group 67"/>
              <p:cNvGrpSpPr>
                <a:grpSpLocks/>
              </p:cNvGrpSpPr>
              <p:nvPr/>
            </p:nvGrpSpPr>
            <p:grpSpPr bwMode="auto">
              <a:xfrm rot="3854156">
                <a:off x="2180" y="3387"/>
                <a:ext cx="1517" cy="107"/>
                <a:chOff x="1440" y="1407"/>
                <a:chExt cx="2304" cy="0"/>
              </a:xfrm>
            </p:grpSpPr>
            <p:sp>
              <p:nvSpPr>
                <p:cNvPr id="43042" name="Line 68"/>
                <p:cNvSpPr>
                  <a:spLocks noChangeShapeType="1"/>
                </p:cNvSpPr>
                <p:nvPr/>
              </p:nvSpPr>
              <p:spPr bwMode="auto">
                <a:xfrm flipH="1">
                  <a:off x="1440" y="1407"/>
                  <a:ext cx="2304" cy="0"/>
                </a:xfrm>
                <a:prstGeom prst="line">
                  <a:avLst/>
                </a:prstGeom>
                <a:noFill/>
                <a:ln w="57150">
                  <a:solidFill>
                    <a:srgbClr val="CC0099"/>
                  </a:solidFill>
                  <a:round/>
                  <a:headEnd type="none" w="sm" len="sm"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43043" name="Line 69"/>
                <p:cNvSpPr>
                  <a:spLocks noChangeShapeType="1"/>
                </p:cNvSpPr>
                <p:nvPr/>
              </p:nvSpPr>
              <p:spPr bwMode="auto">
                <a:xfrm flipH="1">
                  <a:off x="2508" y="1407"/>
                  <a:ext cx="180" cy="0"/>
                </a:xfrm>
                <a:prstGeom prst="line">
                  <a:avLst/>
                </a:prstGeom>
                <a:noFill/>
                <a:ln w="57150">
                  <a:solidFill>
                    <a:srgbClr val="CC0099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grpSp>
          <p:nvGrpSpPr>
            <p:cNvPr id="43044" name="Group 70"/>
            <p:cNvGrpSpPr>
              <a:grpSpLocks/>
            </p:cNvGrpSpPr>
            <p:nvPr/>
          </p:nvGrpSpPr>
          <p:grpSpPr bwMode="auto">
            <a:xfrm rot="18903600" flipH="1">
              <a:off x="3312" y="1873"/>
              <a:ext cx="1920" cy="93"/>
              <a:chOff x="1440" y="1407"/>
              <a:chExt cx="2304" cy="0"/>
            </a:xfrm>
          </p:grpSpPr>
          <p:sp>
            <p:nvSpPr>
              <p:cNvPr id="43045" name="Line 71"/>
              <p:cNvSpPr>
                <a:spLocks noChangeShapeType="1"/>
              </p:cNvSpPr>
              <p:nvPr/>
            </p:nvSpPr>
            <p:spPr bwMode="auto">
              <a:xfrm flipH="1">
                <a:off x="1440" y="1407"/>
                <a:ext cx="2304" cy="0"/>
              </a:xfrm>
              <a:prstGeom prst="line">
                <a:avLst/>
              </a:prstGeom>
              <a:noFill/>
              <a:ln w="57150">
                <a:solidFill>
                  <a:srgbClr val="CC0099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6" name="Line 72"/>
              <p:cNvSpPr>
                <a:spLocks noChangeShapeType="1"/>
              </p:cNvSpPr>
              <p:nvPr/>
            </p:nvSpPr>
            <p:spPr bwMode="auto">
              <a:xfrm flipH="1">
                <a:off x="2508" y="1407"/>
                <a:ext cx="180" cy="0"/>
              </a:xfrm>
              <a:prstGeom prst="line">
                <a:avLst/>
              </a:prstGeom>
              <a:noFill/>
              <a:ln w="57150">
                <a:solidFill>
                  <a:srgbClr val="CC0099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3047" name="Group 73"/>
            <p:cNvGrpSpPr>
              <a:grpSpLocks/>
            </p:cNvGrpSpPr>
            <p:nvPr/>
          </p:nvGrpSpPr>
          <p:grpSpPr bwMode="auto">
            <a:xfrm rot="17745844" flipH="1">
              <a:off x="2521" y="3213"/>
              <a:ext cx="1517" cy="107"/>
              <a:chOff x="1440" y="1407"/>
              <a:chExt cx="2304" cy="0"/>
            </a:xfrm>
          </p:grpSpPr>
          <p:sp>
            <p:nvSpPr>
              <p:cNvPr id="43048" name="Line 74"/>
              <p:cNvSpPr>
                <a:spLocks noChangeShapeType="1"/>
              </p:cNvSpPr>
              <p:nvPr/>
            </p:nvSpPr>
            <p:spPr bwMode="auto">
              <a:xfrm flipH="1">
                <a:off x="1440" y="1407"/>
                <a:ext cx="2304" cy="0"/>
              </a:xfrm>
              <a:prstGeom prst="line">
                <a:avLst/>
              </a:prstGeom>
              <a:noFill/>
              <a:ln w="57150">
                <a:solidFill>
                  <a:srgbClr val="CC0099"/>
                </a:solidFill>
                <a:round/>
                <a:headEnd type="none" w="sm" len="sm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49" name="Line 75"/>
              <p:cNvSpPr>
                <a:spLocks noChangeShapeType="1"/>
              </p:cNvSpPr>
              <p:nvPr/>
            </p:nvSpPr>
            <p:spPr bwMode="auto">
              <a:xfrm flipH="1">
                <a:off x="2508" y="1407"/>
                <a:ext cx="180" cy="0"/>
              </a:xfrm>
              <a:prstGeom prst="line">
                <a:avLst/>
              </a:prstGeom>
              <a:noFill/>
              <a:ln w="57150">
                <a:solidFill>
                  <a:srgbClr val="CC0099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56750" name="Text Box 78"/>
          <p:cNvSpPr txBox="1">
            <a:spLocks noChangeArrowheads="1"/>
          </p:cNvSpPr>
          <p:nvPr/>
        </p:nvSpPr>
        <p:spPr bwMode="auto">
          <a:xfrm>
            <a:off x="5365750" y="2514600"/>
            <a:ext cx="533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accent2"/>
                </a:solidFill>
                <a:latin typeface="VNI-Times" pitchFamily="2" charset="0"/>
              </a:rPr>
              <a:t>K</a:t>
            </a:r>
          </a:p>
        </p:txBody>
      </p:sp>
      <p:sp>
        <p:nvSpPr>
          <p:cNvPr id="156751" name="Text Box 79"/>
          <p:cNvSpPr txBox="1">
            <a:spLocks noChangeArrowheads="1"/>
          </p:cNvSpPr>
          <p:nvPr/>
        </p:nvSpPr>
        <p:spPr bwMode="auto">
          <a:xfrm>
            <a:off x="4568825" y="5321300"/>
            <a:ext cx="381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600" b="1">
                <a:solidFill>
                  <a:schemeClr val="accent2"/>
                </a:solidFill>
                <a:latin typeface="VNI-Times" pitchFamily="2" charset="0"/>
              </a:rPr>
              <a:t>J</a:t>
            </a:r>
          </a:p>
        </p:txBody>
      </p:sp>
      <p:sp>
        <p:nvSpPr>
          <p:cNvPr id="156761" name="AutoShape 89"/>
          <p:cNvSpPr>
            <a:spLocks noChangeArrowheads="1"/>
          </p:cNvSpPr>
          <p:nvPr/>
        </p:nvSpPr>
        <p:spPr bwMode="auto">
          <a:xfrm rot="-8356577">
            <a:off x="1254125" y="762000"/>
            <a:ext cx="381000" cy="304800"/>
          </a:xfrm>
          <a:prstGeom prst="flowChartDelay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56765" name="AutoShape 93"/>
          <p:cNvSpPr>
            <a:spLocks noChangeArrowheads="1"/>
          </p:cNvSpPr>
          <p:nvPr/>
        </p:nvSpPr>
        <p:spPr bwMode="auto">
          <a:xfrm rot="-2778656">
            <a:off x="7775575" y="896938"/>
            <a:ext cx="381000" cy="304800"/>
          </a:xfrm>
          <a:prstGeom prst="flowChartDelay">
            <a:avLst/>
          </a:prstGeom>
          <a:solidFill>
            <a:srgbClr val="CC00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10" name="TextBox 6"/>
          <p:cNvSpPr txBox="1">
            <a:spLocks noChangeArrowheads="1"/>
          </p:cNvSpPr>
          <p:nvPr/>
        </p:nvSpPr>
        <p:spPr bwMode="auto">
          <a:xfrm>
            <a:off x="838200" y="5759450"/>
            <a:ext cx="784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19099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Ánh sáng truyền đi theo đường nào thì cũng truyền ngược lại theo đường đó.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5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6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>
                                        <p:cTn id="14" dur="500" fill="hold"/>
                                        <p:tgtEl>
                                          <p:spTgt spid="1567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1567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15676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56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56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56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56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56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56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1000"/>
                                        <p:tgtEl>
                                          <p:spTgt spid="15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1567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1" dur="500" fill="hold"/>
                                        <p:tgtEl>
                                          <p:spTgt spid="1567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52" dur="500" fill="hold"/>
                                        <p:tgtEl>
                                          <p:spTgt spid="1567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15676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7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702" grpId="0"/>
      <p:bldP spid="156703" grpId="0"/>
      <p:bldP spid="156721" grpId="0"/>
      <p:bldP spid="156750" grpId="0"/>
      <p:bldP spid="156751" grpId="0"/>
      <p:bldP spid="156761" grpId="0" animBg="1"/>
      <p:bldP spid="156761" grpId="1" animBg="1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62" name="Picture 14" descr="brokpe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2057400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3" name="Picture 15" descr="6i8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24400"/>
            <a:ext cx="251460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3" descr="refraction_glass_spoon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2" r="17461" b="45555"/>
          <a:stretch>
            <a:fillRect/>
          </a:stretch>
        </p:blipFill>
        <p:spPr bwMode="auto">
          <a:xfrm>
            <a:off x="533400" y="2133600"/>
            <a:ext cx="209073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9" name="Picture 3" descr="brokpen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8600"/>
            <a:ext cx="2057400" cy="1787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0" name="Picture 4" descr="6i8o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4724400"/>
            <a:ext cx="2514600" cy="1893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061" name="Picture 3" descr="refraction_glass_spoon.jp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72" r="17461" b="45555"/>
          <a:stretch>
            <a:fillRect/>
          </a:stretch>
        </p:blipFill>
        <p:spPr bwMode="auto">
          <a:xfrm>
            <a:off x="533400" y="2133600"/>
            <a:ext cx="2090738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controls>
      <mc:AlternateContent xmlns:mc="http://schemas.openxmlformats.org/markup-compatibility/2006">
        <mc:Choice xmlns:v="urn:schemas-microsoft-com:vml" Requires="v">
          <p:control spid="45062" r:id="rId2" imgW="6095238" imgH="4800000"/>
        </mc:Choice>
        <mc:Fallback>
          <p:control r:id="rId2" imgW="6095238" imgH="4800000">
            <p:pic>
              <p:nvPicPr>
                <p:cNvPr id="45058" name="ShockwaveFlash1"/>
                <p:cNvPicPr preferRelativeResize="0">
                  <a:picLocks noChangeArrowheads="1" noChangeShapeType="1"/>
                </p:cNvPicPr>
                <p:nvPr>
                  <p:custDataLst>
                    <p:tags r:id="rId3"/>
                  </p:custDataLst>
                </p:nvPr>
              </p:nvPicPr>
              <p:blipFill>
                <a:blip r:embed="rId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2895600" y="990600"/>
                  <a:ext cx="6094413" cy="48006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 descr="flower&amp;butterf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800600"/>
            <a:ext cx="320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5" descr="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2057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1905000"/>
            <a:ext cx="8763000" cy="3168650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566738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66788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309688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52588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ct val="120000"/>
              </a:lnSpc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Câu 1:  Chọn câu trả lời đúng.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Trong hiện tượng khúc xạ ánh sáng: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góc khúc xạ luôn bé hơn góc tới.             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góc khúc xạ luôn lớn hơn góc tới.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góc khúc xạ đồng biến với góc tới.        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2800">
                <a:solidFill>
                  <a:schemeClr val="hlin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 góc khúc xạ nghịch biến với góc tới.</a:t>
            </a: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657600" y="685800"/>
            <a:ext cx="2103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u="sng"/>
              <a:t>CỦNG CỐ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4" dur="2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 descr="flower&amp;butterf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5105400"/>
            <a:ext cx="320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1" name="Picture 5" descr="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743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28600" y="1905000"/>
            <a:ext cx="8763000" cy="3228975"/>
          </a:xfrm>
          <a:prstGeom prst="rect">
            <a:avLst/>
          </a:prstGeom>
          <a:noFill/>
        </p:spPr>
        <p:txBody>
          <a:bodyPr>
            <a:spAutoFit/>
          </a:bodyPr>
          <a:lstStyle>
            <a:lvl1pPr indent="682625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082675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425575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68475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11375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685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257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829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940175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3200" b="1">
                <a:latin typeface="VNI-Times" pitchFamily="2" charset="0"/>
              </a:rPr>
              <a:t>Caâu 2: Chieát suaát tuyeät ñoái cuûa moät moâi tröôøng truyeàn aùnh saùng</a:t>
            </a:r>
          </a:p>
          <a:p>
            <a:pPr eaLnBrk="1" hangingPunct="1"/>
            <a:endParaRPr lang="en-US" altLang="en-US" sz="1400" b="1">
              <a:latin typeface="VNI-Times" pitchFamily="2" charset="0"/>
            </a:endParaRPr>
          </a:p>
          <a:p>
            <a:pPr eaLnBrk="1" hangingPunct="1"/>
            <a:r>
              <a:rPr lang="en-US" altLang="en-US" sz="3200">
                <a:solidFill>
                  <a:srgbClr val="000099"/>
                </a:solidFill>
                <a:latin typeface="VNI-Times" pitchFamily="2" charset="0"/>
              </a:rPr>
              <a:t>	A. luoân lôùn hôn 1.     </a:t>
            </a:r>
          </a:p>
          <a:p>
            <a:pPr eaLnBrk="1" hangingPunct="1"/>
            <a:r>
              <a:rPr lang="en-US" altLang="en-US" sz="3200">
                <a:solidFill>
                  <a:srgbClr val="000099"/>
                </a:solidFill>
                <a:latin typeface="VNI-Times" pitchFamily="2" charset="0"/>
              </a:rPr>
              <a:t>	B. luoân nhoû hôn 1.       </a:t>
            </a:r>
          </a:p>
          <a:p>
            <a:pPr eaLnBrk="1" hangingPunct="1"/>
            <a:r>
              <a:rPr lang="en-US" altLang="en-US" sz="3200">
                <a:solidFill>
                  <a:srgbClr val="000099"/>
                </a:solidFill>
                <a:latin typeface="VNI-Times" pitchFamily="2" charset="0"/>
              </a:rPr>
              <a:t>	C. luoân baèng 1.    </a:t>
            </a:r>
          </a:p>
          <a:p>
            <a:pPr eaLnBrk="1" hangingPunct="1"/>
            <a:r>
              <a:rPr lang="en-US" altLang="en-US" sz="3200">
                <a:solidFill>
                  <a:srgbClr val="000099"/>
                </a:solidFill>
                <a:latin typeface="VNI-Times" pitchFamily="2" charset="0"/>
              </a:rPr>
              <a:t>	D. coù theå baèng 0.</a:t>
            </a:r>
            <a:endParaRPr lang="en-US" altLang="en-US" sz="4800">
              <a:solidFill>
                <a:srgbClr val="000099"/>
              </a:solidFill>
              <a:latin typeface="VNI-Times" pitchFamily="2" charset="0"/>
              <a:cs typeface="Times New Roman" panose="02020603050405020304" pitchFamily="18" charset="0"/>
            </a:endParaRP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3657600" y="685800"/>
            <a:ext cx="2103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u="sng"/>
              <a:t>CỦNG CỐ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3" dur="2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3" descr="flower&amp;butterf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5105400"/>
            <a:ext cx="3200400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5" name="Picture 5" descr="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52400"/>
            <a:ext cx="19812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7" name="Text Box 5"/>
          <p:cNvSpPr txBox="1">
            <a:spLocks noChangeArrowheads="1"/>
          </p:cNvSpPr>
          <p:nvPr/>
        </p:nvSpPr>
        <p:spPr bwMode="auto">
          <a:xfrm>
            <a:off x="3657600" y="685800"/>
            <a:ext cx="2103438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 b="1" u="sng"/>
              <a:t>CỦNG CỐ</a:t>
            </a:r>
          </a:p>
        </p:txBody>
      </p:sp>
      <p:sp>
        <p:nvSpPr>
          <p:cNvPr id="38918" name="Rectangle 3"/>
          <p:cNvSpPr>
            <a:spLocks noChangeArrowheads="1"/>
          </p:cNvSpPr>
          <p:nvPr/>
        </p:nvSpPr>
        <p:spPr bwMode="auto">
          <a:xfrm>
            <a:off x="533400" y="2017713"/>
            <a:ext cx="8421688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b="1" i="1" u="sng">
                <a:latin typeface="Times New Roman" panose="02020603050405020304" pitchFamily="18" charset="0"/>
              </a:rPr>
              <a:t>Câu 3:</a:t>
            </a:r>
            <a:r>
              <a:rPr lang="en-US" altLang="en-US" b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</a:rPr>
              <a:t>Chiếu một tia sáng từ trong nước ra ngoài không khí thì hình vẽ nào sau đây biểu diễn </a:t>
            </a:r>
            <a:r>
              <a:rPr lang="en-US" altLang="en-US" sz="2800" b="1" i="1" u="sng">
                <a:latin typeface="Times New Roman" panose="02020603050405020304" pitchFamily="18" charset="0"/>
              </a:rPr>
              <a:t>đúng</a:t>
            </a:r>
            <a:r>
              <a:rPr lang="en-US" altLang="en-US" sz="2800" b="1" i="1">
                <a:latin typeface="Times New Roman" panose="02020603050405020304" pitchFamily="18" charset="0"/>
              </a:rPr>
              <a:t> </a:t>
            </a:r>
            <a:r>
              <a:rPr lang="en-US" altLang="en-US" sz="2800" b="1">
                <a:latin typeface="Times New Roman" panose="02020603050405020304" pitchFamily="18" charset="0"/>
              </a:rPr>
              <a:t>tia tới và tia khúc xạ:</a:t>
            </a:r>
            <a:endParaRPr lang="en-US" altLang="en-US" sz="2800">
              <a:latin typeface="Times New Roman" panose="02020603050405020304" pitchFamily="18" charset="0"/>
            </a:endParaRP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latin typeface="Times New Roman" panose="02020603050405020304" pitchFamily="18" charset="0"/>
              </a:rPr>
              <a:t>	  </a:t>
            </a:r>
            <a:r>
              <a:rPr lang="en-US" altLang="en-US" b="1">
                <a:latin typeface="Times New Roman" panose="02020603050405020304" pitchFamily="18" charset="0"/>
              </a:rPr>
              <a:t>A.</a:t>
            </a:r>
            <a:r>
              <a:rPr lang="en-US" altLang="en-US">
                <a:latin typeface="Times New Roman" panose="02020603050405020304" pitchFamily="18" charset="0"/>
              </a:rPr>
              <a:t>               </a:t>
            </a:r>
            <a:r>
              <a:rPr lang="en-US" altLang="en-US" b="1">
                <a:latin typeface="Times New Roman" panose="02020603050405020304" pitchFamily="18" charset="0"/>
              </a:rPr>
              <a:t>B.</a:t>
            </a:r>
            <a:r>
              <a:rPr lang="en-US" altLang="en-US">
                <a:latin typeface="Times New Roman" panose="02020603050405020304" pitchFamily="18" charset="0"/>
              </a:rPr>
              <a:t>                </a:t>
            </a:r>
            <a:r>
              <a:rPr lang="en-US" altLang="en-US" b="1">
                <a:latin typeface="Times New Roman" panose="02020603050405020304" pitchFamily="18" charset="0"/>
              </a:rPr>
              <a:t>C.</a:t>
            </a:r>
            <a:r>
              <a:rPr lang="en-US" altLang="en-US">
                <a:latin typeface="Times New Roman" panose="02020603050405020304" pitchFamily="18" charset="0"/>
              </a:rPr>
              <a:t>                 </a:t>
            </a:r>
            <a:r>
              <a:rPr lang="en-US" altLang="en-US" b="1">
                <a:latin typeface="Times New Roman" panose="02020603050405020304" pitchFamily="18" charset="0"/>
              </a:rPr>
              <a:t>D.</a:t>
            </a:r>
            <a:r>
              <a:rPr lang="en-US" altLang="en-US">
                <a:latin typeface="Times New Roman" panose="02020603050405020304" pitchFamily="18" charset="0"/>
              </a:rPr>
              <a:t> </a:t>
            </a:r>
          </a:p>
        </p:txBody>
      </p:sp>
      <p:pic>
        <p:nvPicPr>
          <p:cNvPr id="38925" name="Picture 1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959225"/>
            <a:ext cx="1828800" cy="1374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6" name="Picture 1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910013"/>
            <a:ext cx="1676400" cy="14239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7" name="Picture 1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908425"/>
            <a:ext cx="1676400" cy="1425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928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092575"/>
            <a:ext cx="1838325" cy="124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29" name="Oval 17"/>
          <p:cNvSpPr>
            <a:spLocks noChangeArrowheads="1"/>
          </p:cNvSpPr>
          <p:nvPr/>
        </p:nvSpPr>
        <p:spPr bwMode="auto">
          <a:xfrm>
            <a:off x="6248400" y="3352800"/>
            <a:ext cx="2514600" cy="2514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VIDEO_FILES_RECORD" val="&lt;Videos&gt;&lt;Video Name=&quot;khuc xa anh sang_258_1_03643.flv&quot; Position=&quot;1&quot; SlideID=&quot;258&quot;/&gt;&lt;/Videos&gt;&#10;"/>
  <p:tag name="MMPROD_UIDATA" val="&lt;database version=&quot;7.0&quot;&gt;&lt;object type=&quot;1&quot; unique_id=&quot;10001&quot;&gt;&lt;property id=&quot;20226&quot; value=&quot;C:\Users\KY ANH\Desktop\KHUC XA ANH SANG.ppt&quot;/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58&quot;/&gt;&lt;/object&gt;&lt;object type=&quot;3&quot; unique_id=&quot;10006&quot;&gt;&lt;property id=&quot;20148&quot; value=&quot;5&quot;/&gt;&lt;property id=&quot;20300&quot; value=&quot;Slide 4&quot;/&gt;&lt;property id=&quot;20307&quot; value=&quot;259&quot;/&gt;&lt;/object&gt;&lt;object type=&quot;3&quot; unique_id=&quot;10007&quot;&gt;&lt;property id=&quot;20148&quot; value=&quot;5&quot;/&gt;&lt;property id=&quot;20300&quot; value=&quot;Slide 6&quot;/&gt;&lt;property id=&quot;20307&quot; value=&quot;268&quot;/&gt;&lt;/object&gt;&lt;object type=&quot;3&quot; unique_id=&quot;10011&quot;&gt;&lt;property id=&quot;20148&quot; value=&quot;5&quot;/&gt;&lt;property id=&quot;20300&quot; value=&quot;Slide 15&quot;/&gt;&lt;property id=&quot;20307&quot; value=&quot;263&quot;/&gt;&lt;/object&gt;&lt;object type=&quot;3&quot; unique_id=&quot;10012&quot;&gt;&lt;property id=&quot;20148&quot; value=&quot;5&quot;/&gt;&lt;property id=&quot;20300&quot; value=&quot;Slide 16&quot;/&gt;&lt;property id=&quot;20307&quot; value=&quot;264&quot;/&gt;&lt;/object&gt;&lt;object type=&quot;3&quot; unique_id=&quot;10014&quot;&gt;&lt;property id=&quot;20148&quot; value=&quot;5&quot;/&gt;&lt;property id=&quot;20300&quot; value=&quot;Slide 19&quot;/&gt;&lt;property id=&quot;20307&quot; value=&quot;267&quot;/&gt;&lt;/object&gt;&lt;object type=&quot;3&quot; unique_id=&quot;10166&quot;&gt;&lt;property id=&quot;20148&quot; value=&quot;5&quot;/&gt;&lt;property id=&quot;20300&quot; value=&quot;Slide 3&quot;/&gt;&lt;property id=&quot;20307&quot; value=&quot;269&quot;/&gt;&lt;/object&gt;&lt;object type=&quot;3&quot; unique_id=&quot;10167&quot;&gt;&lt;property id=&quot;20148&quot; value=&quot;5&quot;/&gt;&lt;property id=&quot;20300&quot; value=&quot;Slide 5&quot;/&gt;&lt;property id=&quot;20307&quot; value=&quot;270&quot;/&gt;&lt;/object&gt;&lt;object type=&quot;3&quot; unique_id=&quot;10280&quot;&gt;&lt;property id=&quot;20148&quot; value=&quot;5&quot;/&gt;&lt;property id=&quot;20300&quot; value=&quot;Slide 7&quot;/&gt;&lt;property id=&quot;20307&quot; value=&quot;271&quot;/&gt;&lt;/object&gt;&lt;object type=&quot;3&quot; unique_id=&quot;10450&quot;&gt;&lt;property id=&quot;20148&quot; value=&quot;5&quot;/&gt;&lt;property id=&quot;20300&quot; value=&quot;Slide 8&quot;/&gt;&lt;property id=&quot;20307&quot; value=&quot;272&quot;/&gt;&lt;/object&gt;&lt;object type=&quot;3&quot; unique_id=&quot;10451&quot;&gt;&lt;property id=&quot;20148&quot; value=&quot;5&quot;/&gt;&lt;property id=&quot;20300&quot; value=&quot;Slide 9&quot;/&gt;&lt;property id=&quot;20307&quot; value=&quot;273&quot;/&gt;&lt;/object&gt;&lt;object type=&quot;3&quot; unique_id=&quot;10532&quot;&gt;&lt;property id=&quot;20148&quot; value=&quot;5&quot;/&gt;&lt;property id=&quot;20300&quot; value=&quot;Slide 10&quot;/&gt;&lt;property id=&quot;20307&quot; value=&quot;274&quot;/&gt;&lt;/object&gt;&lt;object type=&quot;3&quot; unique_id=&quot;10829&quot;&gt;&lt;property id=&quot;20148&quot; value=&quot;5&quot;/&gt;&lt;property id=&quot;20300&quot; value=&quot;Slide 12&quot;/&gt;&lt;property id=&quot;20307&quot; value=&quot;275&quot;/&gt;&lt;/object&gt;&lt;object type=&quot;3&quot; unique_id=&quot;10830&quot;&gt;&lt;property id=&quot;20148&quot; value=&quot;5&quot;/&gt;&lt;property id=&quot;20300&quot; value=&quot;Slide 13&quot;/&gt;&lt;property id=&quot;20307&quot; value=&quot;276&quot;/&gt;&lt;/object&gt;&lt;object type=&quot;3&quot; unique_id=&quot;10964&quot;&gt;&lt;property id=&quot;20148&quot; value=&quot;5&quot;/&gt;&lt;property id=&quot;20300&quot; value=&quot;Slide 14&quot;/&gt;&lt;property id=&quot;20307&quot; value=&quot;277&quot;/&gt;&lt;/object&gt;&lt;object type=&quot;3&quot; unique_id=&quot;11099&quot;&gt;&lt;property id=&quot;20148&quot; value=&quot;5&quot;/&gt;&lt;property id=&quot;20300&quot; value=&quot;Slide 1&quot;/&gt;&lt;property id=&quot;20307&quot; value=&quot;278&quot;/&gt;&lt;/object&gt;&lt;object type=&quot;3&quot; unique_id=&quot;11443&quot;&gt;&lt;property id=&quot;20148&quot; value=&quot;5&quot;/&gt;&lt;property id=&quot;20300&quot; value=&quot;Slide 17&quot;/&gt;&lt;property id=&quot;20307&quot; value=&quot;281&quot;/&gt;&lt;/object&gt;&lt;object type=&quot;3&quot; unique_id=&quot;11445&quot;&gt;&lt;property id=&quot;20148&quot; value=&quot;5&quot;/&gt;&lt;property id=&quot;20300&quot; value=&quot;Slide 18&quot;/&gt;&lt;property id=&quot;20307&quot; value=&quot;280&quot;/&gt;&lt;/object&gt;&lt;object type=&quot;3&quot; unique_id=&quot;11466&quot;&gt;&lt;property id=&quot;20148&quot; value=&quot;5&quot;/&gt;&lt;property id=&quot;20300&quot; value=&quot;Slide 11&quot;/&gt;&lt;property id=&quot;20307&quot; value=&quot;282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DELAY" val="0"/>
  <p:tag name="MMPROD_IS_H264" val="0"/>
  <p:tag name="SLIDEID" val="258"/>
  <p:tag name="MMPROD_FLV_FILE_PATH" val="C:\Users\KY ANH\Desktop\KHUC XA ANH SANG\Assets\khuc xa anh sang_258_1_03643.flv"/>
  <p:tag name="MMPROD_DURATION" val="47020"/>
  <p:tag name="MMPROD_START_TIME" val="0"/>
  <p:tag name="MMPROD_STOP_TIME" val="47020"/>
  <p:tag name="MMPROD_FADE_EFFECT_IN" val="0"/>
  <p:tag name="MMPROD_FADE_EFFECT_OUT" val="0"/>
  <p:tag name="MMPROD_FADE_SPEED" val="1"/>
  <p:tag name="MMPROD_MUTE_AUDIO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154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VNI-Times</vt:lpstr>
      <vt:lpstr>Times New Roman</vt:lpstr>
      <vt:lpstr>Office Theme</vt:lpstr>
      <vt:lpstr>PowerPoint Presentation</vt:lpstr>
      <vt:lpstr>PowerPoint Presentation</vt:lpstr>
      <vt:lpstr>PowerPoint Presentation</vt:lpstr>
      <vt:lpstr>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Admin</cp:lastModifiedBy>
  <cp:revision>54</cp:revision>
  <dcterms:created xsi:type="dcterms:W3CDTF">2013-03-04T08:14:00Z</dcterms:created>
  <dcterms:modified xsi:type="dcterms:W3CDTF">2020-03-10T13:57:39Z</dcterms:modified>
</cp:coreProperties>
</file>