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  <p:sldMasterId id="2147483814" r:id="rId2"/>
  </p:sldMasterIdLst>
  <p:sldIdLst>
    <p:sldId id="268" r:id="rId3"/>
    <p:sldId id="256" r:id="rId4"/>
    <p:sldId id="266" r:id="rId5"/>
    <p:sldId id="257" r:id="rId6"/>
    <p:sldId id="267" r:id="rId7"/>
    <p:sldId id="259" r:id="rId8"/>
    <p:sldId id="260" r:id="rId9"/>
    <p:sldId id="258" r:id="rId10"/>
    <p:sldId id="261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 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Sheet2!$A$1:$C$1</c:f>
              <c:strCache>
                <c:ptCount val="3"/>
                <c:pt idx="0">
                  <c:v>Xanh</c:v>
                </c:pt>
                <c:pt idx="1">
                  <c:v>Vàng</c:v>
                </c:pt>
                <c:pt idx="2">
                  <c:v>Đỏ</c:v>
                </c:pt>
              </c:strCache>
            </c:strRef>
          </c:cat>
          <c:val>
            <c:numRef>
              <c:f>Sheet2!$A$2:$C$2</c:f>
              <c:numCache>
                <c:formatCode>General</c:formatCode>
                <c:ptCount val="3"/>
                <c:pt idx="0">
                  <c:v>5</c:v>
                </c:pt>
                <c:pt idx="1">
                  <c:v>12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2398208"/>
        <c:axId val="232629376"/>
      </c:barChart>
      <c:catAx>
        <c:axId val="232398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32629376"/>
        <c:crosses val="autoZero"/>
        <c:auto val="1"/>
        <c:lblAlgn val="ctr"/>
        <c:lblOffset val="100"/>
        <c:noMultiLvlLbl val="0"/>
      </c:catAx>
      <c:valAx>
        <c:axId val="232629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398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19050">
      <a:solidFill>
        <a:schemeClr val="accent1">
          <a:lumMod val="7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baseline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ĐỒ</a:t>
            </a:r>
            <a:endParaRPr lang="en-US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45827077865266835"/>
          <c:y val="1.8518518518518517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Nữ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Sheet1!$A$4:$A$8</c:f>
              <c:strCache>
                <c:ptCount val="5"/>
                <c:pt idx="0">
                  <c:v>Bóng đá</c:v>
                </c:pt>
                <c:pt idx="1">
                  <c:v>Cầu lông</c:v>
                </c:pt>
                <c:pt idx="2">
                  <c:v>Bơi lội </c:v>
                </c:pt>
                <c:pt idx="3">
                  <c:v>Bóng rổ</c:v>
                </c:pt>
                <c:pt idx="4">
                  <c:v>Khác</c:v>
                </c:pt>
              </c:strCache>
            </c:strRef>
          </c:cat>
          <c:val>
            <c:numRef>
              <c:f>Sheet1!$B$4:$B$8</c:f>
              <c:numCache>
                <c:formatCode>General</c:formatCode>
                <c:ptCount val="5"/>
                <c:pt idx="0">
                  <c:v>3</c:v>
                </c:pt>
                <c:pt idx="1">
                  <c:v>5</c:v>
                </c:pt>
                <c:pt idx="2">
                  <c:v>7</c:v>
                </c:pt>
                <c:pt idx="3">
                  <c:v>1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Sheet1!$C$3</c:f>
              <c:strCache>
                <c:ptCount val="1"/>
                <c:pt idx="0">
                  <c:v>Nam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Sheet1!$A$4:$A$8</c:f>
              <c:strCache>
                <c:ptCount val="5"/>
                <c:pt idx="0">
                  <c:v>Bóng đá</c:v>
                </c:pt>
                <c:pt idx="1">
                  <c:v>Cầu lông</c:v>
                </c:pt>
                <c:pt idx="2">
                  <c:v>Bơi lội </c:v>
                </c:pt>
                <c:pt idx="3">
                  <c:v>Bóng rổ</c:v>
                </c:pt>
                <c:pt idx="4">
                  <c:v>Khác</c:v>
                </c:pt>
              </c:strCache>
            </c:strRef>
          </c:cat>
          <c:val>
            <c:numRef>
              <c:f>Sheet1!$C$4:$C$8</c:f>
              <c:numCache>
                <c:formatCode>General</c:formatCode>
                <c:ptCount val="5"/>
                <c:pt idx="0">
                  <c:v>6</c:v>
                </c:pt>
                <c:pt idx="1">
                  <c:v>5</c:v>
                </c:pt>
                <c:pt idx="2">
                  <c:v>2</c:v>
                </c:pt>
                <c:pt idx="3">
                  <c:v>3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6343680"/>
        <c:axId val="236345216"/>
      </c:barChart>
      <c:catAx>
        <c:axId val="236343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36345216"/>
        <c:crosses val="autoZero"/>
        <c:auto val="1"/>
        <c:lblAlgn val="ctr"/>
        <c:lblOffset val="100"/>
        <c:noMultiLvlLbl val="0"/>
      </c:catAx>
      <c:valAx>
        <c:axId val="236345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343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19050">
      <a:solidFill>
        <a:schemeClr val="accent1">
          <a:lumMod val="60000"/>
          <a:lumOff val="4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818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009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6609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79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006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5836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30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7746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7720-D044-4DF3-86B7-25E8754BFEB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ECB3-59BB-4BA7-8803-75C03DBD7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929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7720-D044-4DF3-86B7-25E8754BFEB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ECB3-59BB-4BA7-8803-75C03DBD7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5003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7720-D044-4DF3-86B7-25E8754BFEB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ECB3-59BB-4BA7-8803-75C03DBD7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258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395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7720-D044-4DF3-86B7-25E8754BFEB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ECB3-59BB-4BA7-8803-75C03DBD7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978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7720-D044-4DF3-86B7-25E8754BFEB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ECB3-59BB-4BA7-8803-75C03DBD7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3353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7720-D044-4DF3-86B7-25E8754BFEB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ECB3-59BB-4BA7-8803-75C03DBD7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5868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7720-D044-4DF3-86B7-25E8754BFEB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ECB3-59BB-4BA7-8803-75C03DBD7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9968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7720-D044-4DF3-86B7-25E8754BFEB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ECB3-59BB-4BA7-8803-75C03DBD7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1997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7720-D044-4DF3-86B7-25E8754BFEB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ECB3-59BB-4BA7-8803-75C03DBD7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9530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7720-D044-4DF3-86B7-25E8754BFEB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ECB3-59BB-4BA7-8803-75C03DBD7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629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7720-D044-4DF3-86B7-25E8754BFEB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ECB3-59BB-4BA7-8803-75C03DBD7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486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777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424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8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696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275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711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9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C392-6BFC-467A-8059-F420A8CD95E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64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  <p:sldLayoutId id="2147483811" r:id="rId14"/>
    <p:sldLayoutId id="2147483812" r:id="rId15"/>
    <p:sldLayoutId id="214748381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t="-4000" r="-3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97720-D044-4DF3-86B7-25E8754BFEB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4ECB3-59BB-4BA7-8803-75C03DBD74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749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chart" Target="../charts/chart1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78844" y="1905000"/>
            <a:ext cx="8636000" cy="2032485"/>
          </a:xfrm>
          <a:prstGeom prst="rect">
            <a:avLst/>
          </a:prstGeom>
        </p:spPr>
        <p:txBody>
          <a:bodyPr>
            <a:prstTxWarp prst="textInflateBottom">
              <a:avLst/>
            </a:prstTxWarp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CHÀO MỪNG CÁC THẦY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CÔ </a:t>
            </a:r>
            <a:r>
              <a:rPr lang="en-US" b="1" dirty="0">
                <a:solidFill>
                  <a:srgbClr val="FF0000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VÀ CÁC EM HỌC SINH THAM DỰ BÀI HỌC NGÀY HÔM NAY!</a:t>
            </a:r>
            <a:endParaRPr lang="en-US" dirty="0">
              <a:solidFill>
                <a:srgbClr val="FF0000"/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94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03563" y="360219"/>
            <a:ext cx="108065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9.37: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Minh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ngẫu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túi,xem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Minh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100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58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 Minh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9763" y="2606988"/>
            <a:ext cx="10972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Minh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564414"/>
              </p:ext>
            </p:extLst>
          </p:nvPr>
        </p:nvGraphicFramePr>
        <p:xfrm>
          <a:off x="4260273" y="3652528"/>
          <a:ext cx="1711036" cy="947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3" imgW="711000" imgH="393480" progId="Equation.DSMT4">
                  <p:embed/>
                </p:oleObj>
              </mc:Choice>
              <mc:Fallback>
                <p:oleObj name="Equation" r:id="rId3" imgW="711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60273" y="3652528"/>
                        <a:ext cx="1711036" cy="9471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41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8654" y="498764"/>
            <a:ext cx="114854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9.38:</a:t>
            </a: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Quỳnh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ngẫu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8654" y="2214283"/>
            <a:ext cx="1161010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bi; 2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2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049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10898" y="1299882"/>
            <a:ext cx="105294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kép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59223" y="578223"/>
            <a:ext cx="10381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0898" y="2883316"/>
            <a:ext cx="10995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9.49;9.51;9.55 SBT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89, 90,91.</a:t>
            </a:r>
          </a:p>
        </p:txBody>
      </p:sp>
    </p:spTree>
    <p:extLst>
      <p:ext uri="{BB962C8B-B14F-4D97-AF65-F5344CB8AC3E}">
        <p14:creationId xmlns:p14="http://schemas.microsoft.com/office/powerpoint/2010/main" val="185102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310164" y="1052137"/>
            <a:ext cx="12046868" cy="5791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8224" y="528917"/>
            <a:ext cx="6683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9212" y="0"/>
            <a:ext cx="956085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TẬP CUỐI CHƯƠNG IX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44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320842"/>
            <a:ext cx="11774905" cy="6384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59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7600" y="265302"/>
            <a:ext cx="8961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TẬP CUỐI CHƯƠNG IX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7600" y="1505249"/>
            <a:ext cx="102209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9.34: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7600" y="788522"/>
            <a:ext cx="5565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11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2737" y="529389"/>
            <a:ext cx="99300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315441"/>
              </p:ext>
            </p:extLst>
          </p:nvPr>
        </p:nvGraphicFramePr>
        <p:xfrm>
          <a:off x="1042735" y="1507957"/>
          <a:ext cx="9079832" cy="4025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9916"/>
                <a:gridCol w="4539916"/>
              </a:tblGrid>
              <a:tr h="587359">
                <a:tc gridSpan="2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0863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Nữ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47242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l-NL" sz="2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Bạn yêu thích đội bóng nào ?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0863">
                <a:tc gridSpan="2">
                  <a:txBody>
                    <a:bodyPr/>
                    <a:lstStyle/>
                    <a:p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Manchester United   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0863">
                <a:tc gridSpan="2">
                  <a:txBody>
                    <a:bodyPr/>
                    <a:lstStyle/>
                    <a:p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Manchester City 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4138">
                <a:tc gridSpan="2">
                  <a:txBody>
                    <a:bodyPr/>
                    <a:lstStyle/>
                    <a:p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Liverpool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0863">
                <a:tc gridSpan="2">
                  <a:txBody>
                    <a:bodyPr/>
                    <a:lstStyle/>
                    <a:p>
                      <a:r>
                        <a:rPr lang="en-US" sz="28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Khác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9" name="Picture 18" descr="[Kết nối tri thức và cuộc sống] Giải toán 6 Bài tập cuối chương I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874" y="2236046"/>
            <a:ext cx="200660" cy="220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 descr="[Kết nối tri thức và cuộc sống] Giải toán 6 Bài tập cuối chương I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2555" y="2211045"/>
            <a:ext cx="200660" cy="220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 descr="[Kết nối tri thức và cuộc sống] Giải toán 6 Bài tập cuối chương I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6843" y="3548209"/>
            <a:ext cx="200660" cy="220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 descr="[Kết nối tri thức và cuộc sống] Giải toán 6 Bài tập cuối chương I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473" y="4689158"/>
            <a:ext cx="200660" cy="220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 descr="[Kết nối tri thức và cuộc sống] Giải toán 6 Bài tập cuối chương I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5069" y="4084041"/>
            <a:ext cx="200660" cy="220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 descr="[Kết nối tri thức và cuộc sống] Giải toán 6 Bài tập cuối chương I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460" y="5118756"/>
            <a:ext cx="200660" cy="2209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871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6483" y="537883"/>
            <a:ext cx="110131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9.35: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4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Nam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276" y="1452283"/>
            <a:ext cx="6564132" cy="16002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66483" y="3052484"/>
            <a:ext cx="111072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buAutoNum type="alphaLcParenR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AutoNum type="alphaLcParenR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710492"/>
              </p:ext>
            </p:extLst>
          </p:nvPr>
        </p:nvGraphicFramePr>
        <p:xfrm>
          <a:off x="972342" y="4195485"/>
          <a:ext cx="8128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lần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28809"/>
              </p:ext>
            </p:extLst>
          </p:nvPr>
        </p:nvGraphicFramePr>
        <p:xfrm>
          <a:off x="766483" y="6283384"/>
          <a:ext cx="812799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(2) </a:t>
                      </a: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(3) </a:t>
                      </a: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864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3620" y="308467"/>
            <a:ext cx="3751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3620" y="677799"/>
            <a:ext cx="81623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3620" y="1169079"/>
            <a:ext cx="10690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418468"/>
              </p:ext>
            </p:extLst>
          </p:nvPr>
        </p:nvGraphicFramePr>
        <p:xfrm>
          <a:off x="908762" y="1100919"/>
          <a:ext cx="8128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lần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7433158"/>
              </p:ext>
            </p:extLst>
          </p:nvPr>
        </p:nvGraphicFramePr>
        <p:xfrm>
          <a:off x="3519042" y="2331600"/>
          <a:ext cx="4828707" cy="1769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3620" y="2618509"/>
            <a:ext cx="9502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7297" y="4067939"/>
            <a:ext cx="109866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7167067"/>
              </p:ext>
            </p:extLst>
          </p:nvPr>
        </p:nvGraphicFramePr>
        <p:xfrm>
          <a:off x="4794250" y="23717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" name="Equation" r:id="rId4" imgW="114120" imgH="177480" progId="Equation.DSMT4">
                  <p:embed/>
                </p:oleObj>
              </mc:Choice>
              <mc:Fallback>
                <p:oleObj name="Equation" r:id="rId4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94250" y="2371725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114644"/>
              </p:ext>
            </p:extLst>
          </p:nvPr>
        </p:nvGraphicFramePr>
        <p:xfrm>
          <a:off x="9742632" y="3941762"/>
          <a:ext cx="1523538" cy="7742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" name="Equation" r:id="rId6" imgW="774360" imgH="393480" progId="Equation.DSMT4">
                  <p:embed/>
                </p:oleObj>
              </mc:Choice>
              <mc:Fallback>
                <p:oleObj name="Equation" r:id="rId6" imgW="7743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742632" y="3941762"/>
                        <a:ext cx="1523538" cy="7742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9243293"/>
              </p:ext>
            </p:extLst>
          </p:nvPr>
        </p:nvGraphicFramePr>
        <p:xfrm>
          <a:off x="9742632" y="4729873"/>
          <a:ext cx="1341400" cy="681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" name="Equation" r:id="rId8" imgW="774360" imgH="393480" progId="Equation.DSMT4">
                  <p:embed/>
                </p:oleObj>
              </mc:Choice>
              <mc:Fallback>
                <p:oleObj name="Equation" r:id="rId8" imgW="7743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742632" y="4729873"/>
                        <a:ext cx="1341400" cy="6816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800199"/>
              </p:ext>
            </p:extLst>
          </p:nvPr>
        </p:nvGraphicFramePr>
        <p:xfrm>
          <a:off x="9610346" y="5450003"/>
          <a:ext cx="1251618" cy="6360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" name="Equation" r:id="rId10" imgW="774360" imgH="393480" progId="Equation.DSMT4">
                  <p:embed/>
                </p:oleObj>
              </mc:Choice>
              <mc:Fallback>
                <p:oleObj name="Equation" r:id="rId10" imgW="7743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610346" y="5450003"/>
                        <a:ext cx="1251618" cy="6360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592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9" grpId="0">
        <p:bldAsOne/>
      </p:bldGraphic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0005" y="450761"/>
            <a:ext cx="108053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9.36: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9.11</a:t>
            </a:r>
          </a:p>
          <a:p>
            <a:pPr marL="342900" indent="-342900">
              <a:buAutoNum type="alphaLcParenR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AutoNum type="alphaLcParenR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92808"/>
              </p:ext>
            </p:extLst>
          </p:nvPr>
        </p:nvGraphicFramePr>
        <p:xfrm>
          <a:off x="1615141" y="2608731"/>
          <a:ext cx="8127999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6484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Nữ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64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64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lông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64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Bơi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lội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64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rổ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64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785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5708604"/>
              </p:ext>
            </p:extLst>
          </p:nvPr>
        </p:nvGraphicFramePr>
        <p:xfrm>
          <a:off x="1479176" y="1191083"/>
          <a:ext cx="6091517" cy="3402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82781" y="1191083"/>
            <a:ext cx="540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2781" y="4870280"/>
            <a:ext cx="1113905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lội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37626" y="268941"/>
            <a:ext cx="2249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360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809</TotalTime>
  <Words>673</Words>
  <Application>Microsoft Office PowerPoint</Application>
  <PresentationFormat>Custom</PresentationFormat>
  <Paragraphs>95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Facet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64</cp:revision>
  <dcterms:created xsi:type="dcterms:W3CDTF">2021-07-22T13:02:47Z</dcterms:created>
  <dcterms:modified xsi:type="dcterms:W3CDTF">2021-08-23T06:37:16Z</dcterms:modified>
</cp:coreProperties>
</file>