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4"/>
    <p:sldMasterId id="2147483691" r:id="rId5"/>
    <p:sldMasterId id="2147483692" r:id="rId6"/>
    <p:sldMasterId id="2147483693" r:id="rId7"/>
    <p:sldMasterId id="2147483694" r:id="rId8"/>
    <p:sldMasterId id="2147483695" r:id="rId9"/>
    <p:sldMasterId id="2147483696" r:id="rId10"/>
    <p:sldMasterId id="214748369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7.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11" Type="http://schemas.openxmlformats.org/officeDocument/2006/relationships/slideMaster" Target="slideMasters/slideMaster8.xml"/><Relationship Id="rId33" Type="http://schemas.openxmlformats.org/officeDocument/2006/relationships/slide" Target="slides/slide21.xml"/><Relationship Id="rId10" Type="http://schemas.openxmlformats.org/officeDocument/2006/relationships/slideMaster" Target="slideMasters/slideMaster7.xml"/><Relationship Id="rId32" Type="http://schemas.openxmlformats.org/officeDocument/2006/relationships/slide" Target="slides/slide20.xml"/><Relationship Id="rId13" Type="http://schemas.openxmlformats.org/officeDocument/2006/relationships/slide" Target="slides/slide1.xml"/><Relationship Id="rId35" Type="http://schemas.openxmlformats.org/officeDocument/2006/relationships/slide" Target="slides/slide23.xml"/><Relationship Id="rId12" Type="http://schemas.openxmlformats.org/officeDocument/2006/relationships/notesMaster" Target="notesMasters/notesMaster1.xml"/><Relationship Id="rId34" Type="http://schemas.openxmlformats.org/officeDocument/2006/relationships/slide" Target="slides/slide22.xml"/><Relationship Id="rId15" Type="http://schemas.openxmlformats.org/officeDocument/2006/relationships/slide" Target="slides/slide3.xml"/><Relationship Id="rId37" Type="http://schemas.openxmlformats.org/officeDocument/2006/relationships/slide" Target="slides/slide25.xml"/><Relationship Id="rId14" Type="http://schemas.openxmlformats.org/officeDocument/2006/relationships/slide" Target="slides/slide2.xml"/><Relationship Id="rId36" Type="http://schemas.openxmlformats.org/officeDocument/2006/relationships/slide" Target="slides/slide24.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513" name="Google Shape;5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4" name="Google Shape;51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698" name="Google Shape;69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9" name="Google Shape;69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407" name="Google Shape;4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3" name="Google Shape;73;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4" name="Google Shape;74;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0" name="Google Shape;80;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1" name="Google Shape;101;p15"/>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02" name="Google Shape;102;p15"/>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5"/>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6"/>
          <p:cNvSpPr txBox="1"/>
          <p:nvPr>
            <p:ph type="title"/>
          </p:nvPr>
        </p:nvSpPr>
        <p:spPr>
          <a:xfrm rot="5400000">
            <a:off x="4942880" y="2448522"/>
            <a:ext cx="5181601" cy="15037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7" name="Google Shape;107;p16"/>
          <p:cNvSpPr txBox="1"/>
          <p:nvPr>
            <p:ph idx="1" type="body"/>
          </p:nvPr>
        </p:nvSpPr>
        <p:spPr>
          <a:xfrm rot="5400000">
            <a:off x="1170978" y="294679"/>
            <a:ext cx="5181601" cy="5811443"/>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08" name="Google Shape;108;p16"/>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6"/>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6"/>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3" name="Google Shape;113;p17"/>
          <p:cNvSpPr txBox="1"/>
          <p:nvPr>
            <p:ph idx="1" type="body"/>
          </p:nvPr>
        </p:nvSpPr>
        <p:spPr>
          <a:xfrm rot="5400000">
            <a:off x="2799556" y="305593"/>
            <a:ext cx="3541712" cy="7429500"/>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14" name="Google Shape;114;p1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7" name="Shape 117"/>
        <p:cNvGrpSpPr/>
        <p:nvPr/>
      </p:nvGrpSpPr>
      <p:grpSpPr>
        <a:xfrm>
          <a:off x="0" y="0"/>
          <a:ext cx="0" cy="0"/>
          <a:chOff x="0" y="0"/>
          <a:chExt cx="0" cy="0"/>
        </a:xfrm>
      </p:grpSpPr>
      <p:sp>
        <p:nvSpPr>
          <p:cNvPr id="118" name="Google Shape;118;p18"/>
          <p:cNvSpPr txBox="1"/>
          <p:nvPr>
            <p:ph type="title"/>
          </p:nvPr>
        </p:nvSpPr>
        <p:spPr>
          <a:xfrm>
            <a:off x="856060"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9" name="Google Shape;119;p18"/>
          <p:cNvSpPr txBox="1"/>
          <p:nvPr>
            <p:ph idx="1" type="body"/>
          </p:nvPr>
        </p:nvSpPr>
        <p:spPr>
          <a:xfrm>
            <a:off x="856058" y="2674463"/>
            <a:ext cx="2397674"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0" name="Google Shape;120;p18"/>
          <p:cNvSpPr txBox="1"/>
          <p:nvPr>
            <p:ph idx="2" type="body"/>
          </p:nvPr>
        </p:nvSpPr>
        <p:spPr>
          <a:xfrm>
            <a:off x="856059" y="3360263"/>
            <a:ext cx="2396432"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1" name="Google Shape;121;p18"/>
          <p:cNvSpPr txBox="1"/>
          <p:nvPr>
            <p:ph idx="3" type="body"/>
          </p:nvPr>
        </p:nvSpPr>
        <p:spPr>
          <a:xfrm>
            <a:off x="3386075" y="2677635"/>
            <a:ext cx="238828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2" name="Google Shape;122;p18"/>
          <p:cNvSpPr txBox="1"/>
          <p:nvPr>
            <p:ph idx="4" type="body"/>
          </p:nvPr>
        </p:nvSpPr>
        <p:spPr>
          <a:xfrm>
            <a:off x="3386075" y="3363435"/>
            <a:ext cx="238895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3" name="Google Shape;123;p18"/>
          <p:cNvSpPr txBox="1"/>
          <p:nvPr>
            <p:ph idx="5" type="body"/>
          </p:nvPr>
        </p:nvSpPr>
        <p:spPr>
          <a:xfrm>
            <a:off x="5889332" y="2674463"/>
            <a:ext cx="2396226"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4" name="Google Shape;124;p18"/>
          <p:cNvSpPr txBox="1"/>
          <p:nvPr>
            <p:ph idx="6" type="body"/>
          </p:nvPr>
        </p:nvSpPr>
        <p:spPr>
          <a:xfrm>
            <a:off x="5889332" y="3360263"/>
            <a:ext cx="2396226"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5" name="Google Shape;125;p1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8" name="Shape 128"/>
        <p:cNvGrpSpPr/>
        <p:nvPr/>
      </p:nvGrpSpPr>
      <p:grpSpPr>
        <a:xfrm>
          <a:off x="0" y="0"/>
          <a:ext cx="0" cy="0"/>
          <a:chOff x="0" y="0"/>
          <a:chExt cx="0" cy="0"/>
        </a:xfrm>
      </p:grpSpPr>
      <p:sp>
        <p:nvSpPr>
          <p:cNvPr id="129" name="Google Shape;129;p19"/>
          <p:cNvSpPr txBox="1"/>
          <p:nvPr>
            <p:ph type="title"/>
          </p:nvPr>
        </p:nvSpPr>
        <p:spPr>
          <a:xfrm>
            <a:off x="856058" y="2134042"/>
            <a:ext cx="74295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0" name="Google Shape;130;p19"/>
          <p:cNvSpPr txBox="1"/>
          <p:nvPr>
            <p:ph idx="1" type="body"/>
          </p:nvPr>
        </p:nvSpPr>
        <p:spPr>
          <a:xfrm>
            <a:off x="856023" y="4657655"/>
            <a:ext cx="742837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1" name="Google Shape;131;p19"/>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34" name="Shape 134"/>
        <p:cNvGrpSpPr/>
        <p:nvPr/>
      </p:nvGrpSpPr>
      <p:grpSpPr>
        <a:xfrm>
          <a:off x="0" y="0"/>
          <a:ext cx="0" cy="0"/>
          <a:chOff x="0" y="0"/>
          <a:chExt cx="0" cy="0"/>
        </a:xfrm>
      </p:grpSpPr>
      <p:sp>
        <p:nvSpPr>
          <p:cNvPr id="135" name="Google Shape;135;p20"/>
          <p:cNvSpPr txBox="1"/>
          <p:nvPr>
            <p:ph type="title"/>
          </p:nvPr>
        </p:nvSpPr>
        <p:spPr>
          <a:xfrm>
            <a:off x="856093" y="609600"/>
            <a:ext cx="7429466"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6" name="Google Shape;136;p20"/>
          <p:cNvSpPr txBox="1"/>
          <p:nvPr>
            <p:ph idx="1" type="body"/>
          </p:nvPr>
        </p:nvSpPr>
        <p:spPr>
          <a:xfrm>
            <a:off x="856058" y="4419600"/>
            <a:ext cx="7428344"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7" name="Google Shape;137;p20"/>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40" name="Shape 140"/>
        <p:cNvGrpSpPr/>
        <p:nvPr/>
      </p:nvGrpSpPr>
      <p:grpSpPr>
        <a:xfrm>
          <a:off x="0" y="0"/>
          <a:ext cx="0" cy="0"/>
          <a:chOff x="0" y="0"/>
          <a:chExt cx="0" cy="0"/>
        </a:xfrm>
      </p:grpSpPr>
      <p:sp>
        <p:nvSpPr>
          <p:cNvPr id="141" name="Google Shape;141;p21"/>
          <p:cNvSpPr txBox="1"/>
          <p:nvPr>
            <p:ph type="title"/>
          </p:nvPr>
        </p:nvSpPr>
        <p:spPr>
          <a:xfrm>
            <a:off x="856058" y="4304665"/>
            <a:ext cx="7434266"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p21"/>
          <p:cNvSpPr/>
          <p:nvPr>
            <p:ph idx="2" type="pic"/>
          </p:nvPr>
        </p:nvSpPr>
        <p:spPr>
          <a:xfrm>
            <a:off x="856058" y="606426"/>
            <a:ext cx="7434266" cy="3299778"/>
          </a:xfrm>
          <a:prstGeom prst="round2DiagRect">
            <a:avLst>
              <a:gd fmla="val 5101"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43" name="Google Shape;143;p21"/>
          <p:cNvSpPr txBox="1"/>
          <p:nvPr>
            <p:ph idx="1" type="body"/>
          </p:nvPr>
        </p:nvSpPr>
        <p:spPr>
          <a:xfrm>
            <a:off x="856024" y="5124020"/>
            <a:ext cx="7433144"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44" name="Google Shape;144;p21"/>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2"/>
          <p:cNvSpPr txBox="1"/>
          <p:nvPr>
            <p:ph type="title"/>
          </p:nvPr>
        </p:nvSpPr>
        <p:spPr>
          <a:xfrm>
            <a:off x="856061" y="609600"/>
            <a:ext cx="3753962"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22"/>
          <p:cNvSpPr/>
          <p:nvPr>
            <p:ph idx="2" type="pic"/>
          </p:nvPr>
        </p:nvSpPr>
        <p:spPr>
          <a:xfrm>
            <a:off x="4832866" y="609600"/>
            <a:ext cx="3452693" cy="5181602"/>
          </a:xfrm>
          <a:prstGeom prst="round2DiagRect">
            <a:avLst>
              <a:gd fmla="val 6074"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50" name="Google Shape;150;p22"/>
          <p:cNvSpPr txBox="1"/>
          <p:nvPr>
            <p:ph idx="1" type="body"/>
          </p:nvPr>
        </p:nvSpPr>
        <p:spPr>
          <a:xfrm>
            <a:off x="856059" y="2249486"/>
            <a:ext cx="3753964" cy="35417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1" name="Google Shape;151;p22"/>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23"/>
          <p:cNvSpPr txBox="1"/>
          <p:nvPr>
            <p:ph type="title"/>
          </p:nvPr>
        </p:nvSpPr>
        <p:spPr>
          <a:xfrm>
            <a:off x="860029" y="609601"/>
            <a:ext cx="2892028"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6" name="Google Shape;156;p23"/>
          <p:cNvSpPr txBox="1"/>
          <p:nvPr>
            <p:ph idx="1" type="body"/>
          </p:nvPr>
        </p:nvSpPr>
        <p:spPr>
          <a:xfrm>
            <a:off x="3867150" y="592666"/>
            <a:ext cx="4418407" cy="5198534"/>
          </a:xfrm>
          <a:prstGeom prst="rect">
            <a:avLst/>
          </a:prstGeom>
          <a:noFill/>
          <a:ln>
            <a:noFill/>
          </a:ln>
        </p:spPr>
        <p:txBody>
          <a:bodyPr anchorCtr="0" anchor="ctr"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7" name="Google Shape;157;p23"/>
          <p:cNvSpPr txBox="1"/>
          <p:nvPr>
            <p:ph idx="2" type="body"/>
          </p:nvPr>
        </p:nvSpPr>
        <p:spPr>
          <a:xfrm>
            <a:off x="860029" y="2249486"/>
            <a:ext cx="2892028" cy="35417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8" name="Google Shape;158;p23"/>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3"/>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3"/>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4"/>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4"/>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4"/>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25"/>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7" name="Google Shape;167;p25"/>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5"/>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5"/>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0" name="Shape 170"/>
        <p:cNvGrpSpPr/>
        <p:nvPr/>
      </p:nvGrpSpPr>
      <p:grpSpPr>
        <a:xfrm>
          <a:off x="0" y="0"/>
          <a:ext cx="0" cy="0"/>
          <a:chOff x="0" y="0"/>
          <a:chExt cx="0" cy="0"/>
        </a:xfrm>
      </p:grpSpPr>
      <p:sp>
        <p:nvSpPr>
          <p:cNvPr id="171" name="Google Shape;171;p26"/>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2" name="Google Shape;172;p26"/>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73" name="Google Shape;173;p26"/>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4" name="Google Shape;174;p26"/>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75" name="Google Shape;175;p26"/>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6" name="Google Shape;176;p26"/>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6"/>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1" name="Google Shape;181;p27"/>
          <p:cNvSpPr txBox="1"/>
          <p:nvPr>
            <p:ph idx="1" type="body"/>
          </p:nvPr>
        </p:nvSpPr>
        <p:spPr>
          <a:xfrm>
            <a:off x="856058" y="2249486"/>
            <a:ext cx="3658792"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82" name="Google Shape;182;p27"/>
          <p:cNvSpPr txBox="1"/>
          <p:nvPr>
            <p:ph idx="2" type="body"/>
          </p:nvPr>
        </p:nvSpPr>
        <p:spPr>
          <a:xfrm>
            <a:off x="4629151" y="2249486"/>
            <a:ext cx="3656408"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83" name="Google Shape;183;p2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28"/>
          <p:cNvSpPr txBox="1"/>
          <p:nvPr>
            <p:ph type="title"/>
          </p:nvPr>
        </p:nvSpPr>
        <p:spPr>
          <a:xfrm>
            <a:off x="856058" y="1419227"/>
            <a:ext cx="74295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8" name="Google Shape;188;p28"/>
          <p:cNvSpPr txBox="1"/>
          <p:nvPr>
            <p:ph idx="1" type="body"/>
          </p:nvPr>
        </p:nvSpPr>
        <p:spPr>
          <a:xfrm>
            <a:off x="856058" y="4424362"/>
            <a:ext cx="74295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89" name="Google Shape;189;p2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8" name="Shape 198"/>
        <p:cNvGrpSpPr/>
        <p:nvPr/>
      </p:nvGrpSpPr>
      <p:grpSpPr>
        <a:xfrm>
          <a:off x="0" y="0"/>
          <a:ext cx="0" cy="0"/>
          <a:chOff x="0" y="0"/>
          <a:chExt cx="0" cy="0"/>
        </a:xfrm>
      </p:grpSpPr>
      <p:sp>
        <p:nvSpPr>
          <p:cNvPr id="199" name="Google Shape;199;p30"/>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 name="Google Shape;200;p30"/>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30"/>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30"/>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3" name="Google Shape;203;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2" name="Shape 212"/>
        <p:cNvGrpSpPr/>
        <p:nvPr/>
      </p:nvGrpSpPr>
      <p:grpSpPr>
        <a:xfrm>
          <a:off x="0" y="0"/>
          <a:ext cx="0" cy="0"/>
          <a:chOff x="0" y="0"/>
          <a:chExt cx="0" cy="0"/>
        </a:xfrm>
      </p:grpSpPr>
      <p:sp>
        <p:nvSpPr>
          <p:cNvPr id="213" name="Google Shape;213;p3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4" name="Google Shape;214;p32"/>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5" name="Google Shape;215;p32"/>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6" name="Google Shape;216;p32"/>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7" name="Google Shape;217;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6" name="Shape 226"/>
        <p:cNvGrpSpPr/>
        <p:nvPr/>
      </p:nvGrpSpPr>
      <p:grpSpPr>
        <a:xfrm>
          <a:off x="0" y="0"/>
          <a:ext cx="0" cy="0"/>
          <a:chOff x="0" y="0"/>
          <a:chExt cx="0" cy="0"/>
        </a:xfrm>
      </p:grpSpPr>
      <p:sp>
        <p:nvSpPr>
          <p:cNvPr id="227" name="Google Shape;227;p3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8" name="Google Shape;228;p3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5" name="Shape 25"/>
        <p:cNvGrpSpPr/>
        <p:nvPr/>
      </p:nvGrpSpPr>
      <p:grpSpPr>
        <a:xfrm>
          <a:off x="0" y="0"/>
          <a:ext cx="0" cy="0"/>
          <a:chOff x="0" y="0"/>
          <a:chExt cx="0" cy="0"/>
        </a:xfrm>
      </p:grpSpPr>
      <p:sp>
        <p:nvSpPr>
          <p:cNvPr id="26" name="Google Shape;26;p4"/>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2" name="Shape 232"/>
        <p:cNvGrpSpPr/>
        <p:nvPr/>
      </p:nvGrpSpPr>
      <p:grpSpPr>
        <a:xfrm>
          <a:off x="0" y="0"/>
          <a:ext cx="0" cy="0"/>
          <a:chOff x="0" y="0"/>
          <a:chExt cx="0" cy="0"/>
        </a:xfrm>
      </p:grpSpPr>
      <p:sp>
        <p:nvSpPr>
          <p:cNvPr id="233" name="Google Shape;233;p3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4" name="Google Shape;234;p35"/>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8" name="Shape 238"/>
        <p:cNvGrpSpPr/>
        <p:nvPr/>
      </p:nvGrpSpPr>
      <p:grpSpPr>
        <a:xfrm>
          <a:off x="0" y="0"/>
          <a:ext cx="0" cy="0"/>
          <a:chOff x="0" y="0"/>
          <a:chExt cx="0" cy="0"/>
        </a:xfrm>
      </p:grpSpPr>
      <p:sp>
        <p:nvSpPr>
          <p:cNvPr id="239" name="Google Shape;239;p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0" name="Google Shape;240;p36"/>
          <p:cNvSpPr/>
          <p:nvPr>
            <p:ph idx="2" type="pic"/>
          </p:nvPr>
        </p:nvSpPr>
        <p:spPr>
          <a:xfrm>
            <a:off x="3887391" y="987426"/>
            <a:ext cx="4629150" cy="4873625"/>
          </a:xfrm>
          <a:prstGeom prst="rect">
            <a:avLst/>
          </a:prstGeom>
          <a:noFill/>
          <a:ln>
            <a:noFill/>
          </a:ln>
        </p:spPr>
      </p:sp>
      <p:sp>
        <p:nvSpPr>
          <p:cNvPr id="241" name="Google Shape;241;p3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42" name="Google Shape;242;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5" name="Shape 245"/>
        <p:cNvGrpSpPr/>
        <p:nvPr/>
      </p:nvGrpSpPr>
      <p:grpSpPr>
        <a:xfrm>
          <a:off x="0" y="0"/>
          <a:ext cx="0" cy="0"/>
          <a:chOff x="0" y="0"/>
          <a:chExt cx="0" cy="0"/>
        </a:xfrm>
      </p:grpSpPr>
      <p:sp>
        <p:nvSpPr>
          <p:cNvPr id="246" name="Google Shape;246;p3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7" name="Google Shape;247;p3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48" name="Google Shape;248;p3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49" name="Google Shape;249;p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8" name="Google Shape;258;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1" name="Shape 261"/>
        <p:cNvGrpSpPr/>
        <p:nvPr/>
      </p:nvGrpSpPr>
      <p:grpSpPr>
        <a:xfrm>
          <a:off x="0" y="0"/>
          <a:ext cx="0" cy="0"/>
          <a:chOff x="0" y="0"/>
          <a:chExt cx="0" cy="0"/>
        </a:xfrm>
      </p:grpSpPr>
      <p:sp>
        <p:nvSpPr>
          <p:cNvPr id="262" name="Google Shape;262;p4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3" name="Google Shape;263;p4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4" name="Google Shape;264;p4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5" name="Google Shape;265;p4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6" name="Google Shape;266;p4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7" name="Google Shape;267;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0" name="Shape 270"/>
        <p:cNvGrpSpPr/>
        <p:nvPr/>
      </p:nvGrpSpPr>
      <p:grpSpPr>
        <a:xfrm>
          <a:off x="0" y="0"/>
          <a:ext cx="0" cy="0"/>
          <a:chOff x="0" y="0"/>
          <a:chExt cx="0" cy="0"/>
        </a:xfrm>
      </p:grpSpPr>
      <p:sp>
        <p:nvSpPr>
          <p:cNvPr id="271" name="Google Shape;271;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2" name="Google Shape;272;p4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4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7" name="Shape 277"/>
        <p:cNvGrpSpPr/>
        <p:nvPr/>
      </p:nvGrpSpPr>
      <p:grpSpPr>
        <a:xfrm>
          <a:off x="0" y="0"/>
          <a:ext cx="0" cy="0"/>
          <a:chOff x="0" y="0"/>
          <a:chExt cx="0" cy="0"/>
        </a:xfrm>
      </p:grpSpPr>
      <p:sp>
        <p:nvSpPr>
          <p:cNvPr id="278" name="Google Shape;278;p4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9" name="Google Shape;279;p4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80" name="Google Shape;280;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3" name="Shape 283"/>
        <p:cNvGrpSpPr/>
        <p:nvPr/>
      </p:nvGrpSpPr>
      <p:grpSpPr>
        <a:xfrm>
          <a:off x="0" y="0"/>
          <a:ext cx="0" cy="0"/>
          <a:chOff x="0" y="0"/>
          <a:chExt cx="0" cy="0"/>
        </a:xfrm>
      </p:grpSpPr>
      <p:sp>
        <p:nvSpPr>
          <p:cNvPr id="284" name="Google Shape;284;p4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5" name="Google Shape;285;p4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6" name="Google Shape;286;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9" name="Shape 289"/>
        <p:cNvGrpSpPr/>
        <p:nvPr/>
      </p:nvGrpSpPr>
      <p:grpSpPr>
        <a:xfrm>
          <a:off x="0" y="0"/>
          <a:ext cx="0" cy="0"/>
          <a:chOff x="0" y="0"/>
          <a:chExt cx="0" cy="0"/>
        </a:xfrm>
      </p:grpSpPr>
      <p:sp>
        <p:nvSpPr>
          <p:cNvPr id="290" name="Google Shape;290;p4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1" name="Google Shape;291;p4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2" name="Google Shape;292;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 name="Shape 30"/>
        <p:cNvGrpSpPr/>
        <p:nvPr/>
      </p:nvGrpSpPr>
      <p:grpSpPr>
        <a:xfrm>
          <a:off x="0" y="0"/>
          <a:ext cx="0" cy="0"/>
          <a:chOff x="0" y="0"/>
          <a:chExt cx="0" cy="0"/>
        </a:xfrm>
      </p:grpSpPr>
      <p:sp>
        <p:nvSpPr>
          <p:cNvPr id="31" name="Google Shape;31;p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03" name="Shape 303"/>
        <p:cNvGrpSpPr/>
        <p:nvPr/>
      </p:nvGrpSpPr>
      <p:grpSpPr>
        <a:xfrm>
          <a:off x="0" y="0"/>
          <a:ext cx="0" cy="0"/>
          <a:chOff x="0" y="0"/>
          <a:chExt cx="0" cy="0"/>
        </a:xfrm>
      </p:grpSpPr>
      <p:sp>
        <p:nvSpPr>
          <p:cNvPr id="304" name="Google Shape;304;p46"/>
          <p:cNvSpPr txBox="1"/>
          <p:nvPr>
            <p:ph type="ctrTitle"/>
          </p:nvPr>
        </p:nvSpPr>
        <p:spPr>
          <a:xfrm>
            <a:off x="1900238" y="1122363"/>
            <a:ext cx="659368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48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5" name="Google Shape;305;p46"/>
          <p:cNvSpPr txBox="1"/>
          <p:nvPr>
            <p:ph idx="1" type="subTitle"/>
          </p:nvPr>
        </p:nvSpPr>
        <p:spPr>
          <a:xfrm>
            <a:off x="1900238" y="3602038"/>
            <a:ext cx="6593681"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306" name="Google Shape;306;p46"/>
          <p:cNvSpPr txBox="1"/>
          <p:nvPr>
            <p:ph idx="10" type="dt"/>
          </p:nvPr>
        </p:nvSpPr>
        <p:spPr>
          <a:xfrm>
            <a:off x="5800725" y="541020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6"/>
          <p:cNvSpPr txBox="1"/>
          <p:nvPr>
            <p:ph idx="11" type="ftr"/>
          </p:nvPr>
        </p:nvSpPr>
        <p:spPr>
          <a:xfrm>
            <a:off x="1900237" y="5410200"/>
            <a:ext cx="384333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46"/>
          <p:cNvSpPr txBox="1"/>
          <p:nvPr>
            <p:ph idx="12" type="sldNum"/>
          </p:nvPr>
        </p:nvSpPr>
        <p:spPr>
          <a:xfrm>
            <a:off x="7915275" y="5410200"/>
            <a:ext cx="5794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21" name="Shape 321"/>
        <p:cNvGrpSpPr/>
        <p:nvPr/>
      </p:nvGrpSpPr>
      <p:grpSpPr>
        <a:xfrm>
          <a:off x="0" y="0"/>
          <a:ext cx="0" cy="0"/>
          <a:chOff x="0" y="0"/>
          <a:chExt cx="0" cy="0"/>
        </a:xfrm>
      </p:grpSpPr>
      <p:sp>
        <p:nvSpPr>
          <p:cNvPr id="322" name="Google Shape;322;p48"/>
          <p:cNvSpPr txBox="1"/>
          <p:nvPr>
            <p:ph type="title"/>
          </p:nvPr>
        </p:nvSpPr>
        <p:spPr>
          <a:xfrm>
            <a:off x="1084659" y="609600"/>
            <a:ext cx="6977064"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3" name="Google Shape;323;p48"/>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324" name="Google Shape;324;p48"/>
          <p:cNvSpPr txBox="1"/>
          <p:nvPr>
            <p:ph idx="2" type="body"/>
          </p:nvPr>
        </p:nvSpPr>
        <p:spPr>
          <a:xfrm>
            <a:off x="856058" y="4309919"/>
            <a:ext cx="74295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325" name="Google Shape;325;p4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38" name="Shape 338"/>
        <p:cNvGrpSpPr/>
        <p:nvPr/>
      </p:nvGrpSpPr>
      <p:grpSpPr>
        <a:xfrm>
          <a:off x="0" y="0"/>
          <a:ext cx="0" cy="0"/>
          <a:chOff x="0" y="0"/>
          <a:chExt cx="0" cy="0"/>
        </a:xfrm>
      </p:grpSpPr>
      <p:sp>
        <p:nvSpPr>
          <p:cNvPr id="339" name="Google Shape;339;p50"/>
          <p:cNvSpPr txBox="1"/>
          <p:nvPr>
            <p:ph type="title"/>
          </p:nvPr>
        </p:nvSpPr>
        <p:spPr>
          <a:xfrm>
            <a:off x="856059"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0" name="Google Shape;340;p50"/>
          <p:cNvSpPr txBox="1"/>
          <p:nvPr>
            <p:ph idx="1" type="body"/>
          </p:nvPr>
        </p:nvSpPr>
        <p:spPr>
          <a:xfrm>
            <a:off x="856060" y="4404596"/>
            <a:ext cx="239643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1" name="Google Shape;341;p50"/>
          <p:cNvSpPr/>
          <p:nvPr>
            <p:ph idx="2" type="pic"/>
          </p:nvPr>
        </p:nvSpPr>
        <p:spPr>
          <a:xfrm>
            <a:off x="856060" y="2666998"/>
            <a:ext cx="239643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2" name="Google Shape;342;p50"/>
          <p:cNvSpPr txBox="1"/>
          <p:nvPr>
            <p:ph idx="3" type="body"/>
          </p:nvPr>
        </p:nvSpPr>
        <p:spPr>
          <a:xfrm>
            <a:off x="856060" y="4980859"/>
            <a:ext cx="239643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3" name="Google Shape;343;p50"/>
          <p:cNvSpPr txBox="1"/>
          <p:nvPr>
            <p:ph idx="4" type="body"/>
          </p:nvPr>
        </p:nvSpPr>
        <p:spPr>
          <a:xfrm>
            <a:off x="3366790" y="4404596"/>
            <a:ext cx="24003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4" name="Google Shape;344;p50"/>
          <p:cNvSpPr/>
          <p:nvPr>
            <p:ph idx="5" type="pic"/>
          </p:nvPr>
        </p:nvSpPr>
        <p:spPr>
          <a:xfrm>
            <a:off x="3366790" y="2666998"/>
            <a:ext cx="2399205"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5" name="Google Shape;345;p50"/>
          <p:cNvSpPr txBox="1"/>
          <p:nvPr>
            <p:ph idx="6" type="body"/>
          </p:nvPr>
        </p:nvSpPr>
        <p:spPr>
          <a:xfrm>
            <a:off x="3365695" y="4980857"/>
            <a:ext cx="24003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6" name="Google Shape;346;p50"/>
          <p:cNvSpPr txBox="1"/>
          <p:nvPr>
            <p:ph idx="7" type="body"/>
          </p:nvPr>
        </p:nvSpPr>
        <p:spPr>
          <a:xfrm>
            <a:off x="5889426" y="4404595"/>
            <a:ext cx="239305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7" name="Google Shape;347;p50"/>
          <p:cNvSpPr/>
          <p:nvPr>
            <p:ph idx="8" type="pic"/>
          </p:nvPr>
        </p:nvSpPr>
        <p:spPr>
          <a:xfrm>
            <a:off x="5889332" y="2666998"/>
            <a:ext cx="2396227"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8" name="Google Shape;348;p50"/>
          <p:cNvSpPr txBox="1"/>
          <p:nvPr>
            <p:ph idx="9" type="body"/>
          </p:nvPr>
        </p:nvSpPr>
        <p:spPr>
          <a:xfrm>
            <a:off x="5889332" y="4980855"/>
            <a:ext cx="2396226"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9" name="Google Shape;349;p50"/>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50"/>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0"/>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p:nvPr>
            <p:ph idx="2" type="pic"/>
          </p:nvPr>
        </p:nvSpPr>
        <p:spPr>
          <a:xfrm>
            <a:off x="1792288" y="612775"/>
            <a:ext cx="5486400" cy="4114800"/>
          </a:xfrm>
          <a:prstGeom prst="rect">
            <a:avLst/>
          </a:prstGeom>
          <a:noFill/>
          <a:ln>
            <a:noFill/>
          </a:ln>
        </p:spPr>
      </p:sp>
      <p:sp>
        <p:nvSpPr>
          <p:cNvPr id="45" name="Google Shape;45;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2" name="Google Shape;52;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3" name="Google Shape;53;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4" name="Google Shape;64;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5" name="Google Shape;65;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6" name="Google Shape;66;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7" name="Google Shape;67;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theme" Target="../theme/theme5.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7.xml"/><Relationship Id="rId3"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7.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slideLayout" Target="../slideLayouts/slideLayout40.xml"/><Relationship Id="rId5" Type="http://schemas.openxmlformats.org/officeDocument/2006/relationships/theme" Target="../theme/theme1.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slideLayout" Target="../slideLayouts/slideLayout41.xml"/><Relationship Id="rId6" Type="http://schemas.openxmlformats.org/officeDocument/2006/relationships/theme" Target="../theme/theme2.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slideLayout" Target="../slideLayouts/slideLayout42.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9" name="Shape 89"/>
        <p:cNvGrpSpPr/>
        <p:nvPr/>
      </p:nvGrpSpPr>
      <p:grpSpPr>
        <a:xfrm>
          <a:off x="0" y="0"/>
          <a:ext cx="0" cy="0"/>
          <a:chOff x="0" y="0"/>
          <a:chExt cx="0" cy="0"/>
        </a:xfrm>
      </p:grpSpPr>
      <p:pic>
        <p:nvPicPr>
          <p:cNvPr descr="\\DROBO-FS\QuickDrops\JB\PPTX NG\Droplets\LightingOverlay.png" id="90" name="Google Shape;90;p14"/>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91" name="Google Shape;91;p14"/>
          <p:cNvGrpSpPr/>
          <p:nvPr/>
        </p:nvGrpSpPr>
        <p:grpSpPr>
          <a:xfrm>
            <a:off x="-12191" y="0"/>
            <a:ext cx="9040367" cy="6858000"/>
            <a:chOff x="-12192" y="0"/>
            <a:chExt cx="9039741" cy="6858001"/>
          </a:xfrm>
        </p:grpSpPr>
        <p:pic>
          <p:nvPicPr>
            <p:cNvPr id="92" name="Google Shape;92;p14"/>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93" name="Google Shape;93;p14"/>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94" name="Google Shape;94;p14"/>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95" name="Google Shape;95;p14"/>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96" name="Google Shape;96;p14"/>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97" name="Google Shape;97;p14"/>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98" name="Google Shape;98;p14"/>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4" name="Google Shape;194;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5" name="Google Shape;195;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96" name="Google Shape;196;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97" name="Google Shape;197;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7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08" name="Google Shape;208;p3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09" name="Google Shape;209;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10" name="Google Shape;210;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11" name="Google Shape;211;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22" name="Google Shape;222;p3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23" name="Google Shape;223;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24" name="Google Shape;224;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25" name="Google Shape;225;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5" name="Shape 295"/>
        <p:cNvGrpSpPr/>
        <p:nvPr/>
      </p:nvGrpSpPr>
      <p:grpSpPr>
        <a:xfrm>
          <a:off x="0" y="0"/>
          <a:ext cx="0" cy="0"/>
          <a:chOff x="0" y="0"/>
          <a:chExt cx="0" cy="0"/>
        </a:xfrm>
      </p:grpSpPr>
      <p:pic>
        <p:nvPicPr>
          <p:cNvPr descr="\\DROBO-FS\QuickDrops\JB\PPTX NG\Droplets\LightingOverlay.png" id="296" name="Google Shape;296;p45"/>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pic>
        <p:nvPicPr>
          <p:cNvPr id="297" name="Google Shape;297;p45"/>
          <p:cNvPicPr preferRelativeResize="0"/>
          <p:nvPr/>
        </p:nvPicPr>
        <p:blipFill rotWithShape="1">
          <a:blip r:embed="rId3">
            <a:alphaModFix/>
          </a:blip>
          <a:srcRect b="0" l="0" r="0" t="0"/>
          <a:stretch/>
        </p:blipFill>
        <p:spPr>
          <a:xfrm>
            <a:off x="0" y="0"/>
            <a:ext cx="2298700" cy="6858000"/>
          </a:xfrm>
          <a:prstGeom prst="rect">
            <a:avLst/>
          </a:prstGeom>
          <a:noFill/>
          <a:ln>
            <a:noFill/>
          </a:ln>
        </p:spPr>
      </p:pic>
      <p:sp>
        <p:nvSpPr>
          <p:cNvPr id="298" name="Google Shape;298;p45"/>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299" name="Google Shape;299;p45"/>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00" name="Google Shape;300;p45"/>
          <p:cNvSpPr txBox="1"/>
          <p:nvPr>
            <p:ph idx="10" type="dt"/>
          </p:nvPr>
        </p:nvSpPr>
        <p:spPr>
          <a:xfrm>
            <a:off x="5800725" y="541020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01" name="Google Shape;301;p45"/>
          <p:cNvSpPr txBox="1"/>
          <p:nvPr>
            <p:ph idx="11" type="ftr"/>
          </p:nvPr>
        </p:nvSpPr>
        <p:spPr>
          <a:xfrm>
            <a:off x="1900237" y="5410200"/>
            <a:ext cx="384333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02" name="Google Shape;302;p45"/>
          <p:cNvSpPr txBox="1"/>
          <p:nvPr>
            <p:ph idx="12" type="sldNum"/>
          </p:nvPr>
        </p:nvSpPr>
        <p:spPr>
          <a:xfrm>
            <a:off x="7915275" y="5410200"/>
            <a:ext cx="5794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7"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9" name="Shape 309"/>
        <p:cNvGrpSpPr/>
        <p:nvPr/>
      </p:nvGrpSpPr>
      <p:grpSpPr>
        <a:xfrm>
          <a:off x="0" y="0"/>
          <a:ext cx="0" cy="0"/>
          <a:chOff x="0" y="0"/>
          <a:chExt cx="0" cy="0"/>
        </a:xfrm>
      </p:grpSpPr>
      <p:pic>
        <p:nvPicPr>
          <p:cNvPr descr="\\DROBO-FS\QuickDrops\JB\PPTX NG\Droplets\LightingOverlay.png" id="310" name="Google Shape;310;p47"/>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11" name="Google Shape;311;p47"/>
          <p:cNvGrpSpPr/>
          <p:nvPr/>
        </p:nvGrpSpPr>
        <p:grpSpPr>
          <a:xfrm>
            <a:off x="-12191" y="0"/>
            <a:ext cx="9040367" cy="6858000"/>
            <a:chOff x="-12192" y="0"/>
            <a:chExt cx="9039741" cy="6858001"/>
          </a:xfrm>
        </p:grpSpPr>
        <p:pic>
          <p:nvPicPr>
            <p:cNvPr id="312" name="Google Shape;312;p47"/>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313" name="Google Shape;313;p47"/>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314" name="Google Shape;314;p47"/>
          <p:cNvSpPr txBox="1"/>
          <p:nvPr/>
        </p:nvSpPr>
        <p:spPr>
          <a:xfrm>
            <a:off x="696912" y="719137"/>
            <a:ext cx="457200" cy="58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Twentieth Century"/>
              <a:buNone/>
            </a:pPr>
            <a:r>
              <a:rPr b="0" i="0" lang="en-US" sz="8000" u="none">
                <a:solidFill>
                  <a:schemeClr val="lt1"/>
                </a:solidFill>
                <a:latin typeface="Twentieth Century"/>
                <a:ea typeface="Twentieth Century"/>
                <a:cs typeface="Twentieth Century"/>
                <a:sym typeface="Twentieth Century"/>
              </a:rPr>
              <a:t>“</a:t>
            </a:r>
            <a:endParaRPr/>
          </a:p>
        </p:txBody>
      </p:sp>
      <p:sp>
        <p:nvSpPr>
          <p:cNvPr id="315" name="Google Shape;315;p47"/>
          <p:cNvSpPr txBox="1"/>
          <p:nvPr/>
        </p:nvSpPr>
        <p:spPr>
          <a:xfrm>
            <a:off x="7816850" y="2765425"/>
            <a:ext cx="457200" cy="58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Twentieth Century"/>
              <a:buNone/>
            </a:pPr>
            <a:r>
              <a:rPr b="0" i="0" lang="en-US" sz="8000" u="none">
                <a:solidFill>
                  <a:schemeClr val="lt1"/>
                </a:solidFill>
                <a:latin typeface="Twentieth Century"/>
                <a:ea typeface="Twentieth Century"/>
                <a:cs typeface="Twentieth Century"/>
                <a:sym typeface="Twentieth Century"/>
              </a:rPr>
              <a:t>”</a:t>
            </a:r>
            <a:endParaRPr/>
          </a:p>
        </p:txBody>
      </p:sp>
      <p:sp>
        <p:nvSpPr>
          <p:cNvPr id="316" name="Google Shape;316;p4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317" name="Google Shape;317;p47"/>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18" name="Google Shape;318;p4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19" name="Google Shape;319;p4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20" name="Google Shape;320;p4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8"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8" name="Shape 328"/>
        <p:cNvGrpSpPr/>
        <p:nvPr/>
      </p:nvGrpSpPr>
      <p:grpSpPr>
        <a:xfrm>
          <a:off x="0" y="0"/>
          <a:ext cx="0" cy="0"/>
          <a:chOff x="0" y="0"/>
          <a:chExt cx="0" cy="0"/>
        </a:xfrm>
      </p:grpSpPr>
      <p:pic>
        <p:nvPicPr>
          <p:cNvPr descr="\\DROBO-FS\QuickDrops\JB\PPTX NG\Droplets\LightingOverlay.png" id="329" name="Google Shape;329;p49"/>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30" name="Google Shape;330;p49"/>
          <p:cNvGrpSpPr/>
          <p:nvPr/>
        </p:nvGrpSpPr>
        <p:grpSpPr>
          <a:xfrm>
            <a:off x="-12191" y="0"/>
            <a:ext cx="9040367" cy="6858000"/>
            <a:chOff x="-12192" y="0"/>
            <a:chExt cx="9039741" cy="6858001"/>
          </a:xfrm>
        </p:grpSpPr>
        <p:pic>
          <p:nvPicPr>
            <p:cNvPr id="331" name="Google Shape;331;p49"/>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332" name="Google Shape;332;p49"/>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333" name="Google Shape;333;p49"/>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334" name="Google Shape;334;p49"/>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35" name="Google Shape;335;p49"/>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36" name="Google Shape;336;p49"/>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37" name="Google Shape;337;p49"/>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40.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62.png"/><Relationship Id="rId13" Type="http://schemas.openxmlformats.org/officeDocument/2006/relationships/image" Target="../media/image55.png"/><Relationship Id="rId12" Type="http://schemas.openxmlformats.org/officeDocument/2006/relationships/image" Target="../media/image48.png"/><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43.png"/><Relationship Id="rId9" Type="http://schemas.openxmlformats.org/officeDocument/2006/relationships/image" Target="../media/image49.png"/><Relationship Id="rId5" Type="http://schemas.openxmlformats.org/officeDocument/2006/relationships/image" Target="../media/image46.png"/><Relationship Id="rId6" Type="http://schemas.openxmlformats.org/officeDocument/2006/relationships/image" Target="../media/image45.png"/><Relationship Id="rId7" Type="http://schemas.openxmlformats.org/officeDocument/2006/relationships/image" Target="../media/image42.png"/><Relationship Id="rId8"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50.png"/><Relationship Id="rId5"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56.png"/><Relationship Id="rId5" Type="http://schemas.openxmlformats.org/officeDocument/2006/relationships/image" Target="../media/image59.png"/><Relationship Id="rId6"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21.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33.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1"/>
          <p:cNvPicPr preferRelativeResize="0"/>
          <p:nvPr/>
        </p:nvPicPr>
        <p:blipFill rotWithShape="1">
          <a:blip r:embed="rId3">
            <a:alphaModFix/>
          </a:blip>
          <a:srcRect b="0" l="0" r="0" t="0"/>
          <a:stretch/>
        </p:blipFill>
        <p:spPr>
          <a:xfrm>
            <a:off x="117475" y="209550"/>
            <a:ext cx="3590925" cy="2913062"/>
          </a:xfrm>
          <a:prstGeom prst="rect">
            <a:avLst/>
          </a:prstGeom>
          <a:noFill/>
          <a:ln>
            <a:noFill/>
          </a:ln>
        </p:spPr>
      </p:pic>
      <p:pic>
        <p:nvPicPr>
          <p:cNvPr id="357" name="Google Shape;357;p51"/>
          <p:cNvPicPr preferRelativeResize="0"/>
          <p:nvPr/>
        </p:nvPicPr>
        <p:blipFill rotWithShape="1">
          <a:blip r:embed="rId4">
            <a:alphaModFix/>
          </a:blip>
          <a:srcRect b="0" l="0" r="0" t="0"/>
          <a:stretch/>
        </p:blipFill>
        <p:spPr>
          <a:xfrm>
            <a:off x="3873500" y="3198812"/>
            <a:ext cx="5146675" cy="3540125"/>
          </a:xfrm>
          <a:prstGeom prst="rect">
            <a:avLst/>
          </a:prstGeom>
          <a:noFill/>
          <a:ln>
            <a:noFill/>
          </a:ln>
        </p:spPr>
      </p:pic>
      <p:pic>
        <p:nvPicPr>
          <p:cNvPr id="358" name="Google Shape;358;p51"/>
          <p:cNvPicPr preferRelativeResize="0"/>
          <p:nvPr/>
        </p:nvPicPr>
        <p:blipFill rotWithShape="1">
          <a:blip r:embed="rId5">
            <a:alphaModFix/>
          </a:blip>
          <a:srcRect b="0" l="0" r="0" t="0"/>
          <a:stretch/>
        </p:blipFill>
        <p:spPr>
          <a:xfrm>
            <a:off x="3897312" y="180975"/>
            <a:ext cx="5075237" cy="2862262"/>
          </a:xfrm>
          <a:prstGeom prst="rect">
            <a:avLst/>
          </a:prstGeom>
          <a:noFill/>
          <a:ln>
            <a:noFill/>
          </a:ln>
        </p:spPr>
      </p:pic>
      <p:pic>
        <p:nvPicPr>
          <p:cNvPr id="359" name="Google Shape;359;p51"/>
          <p:cNvPicPr preferRelativeResize="0"/>
          <p:nvPr/>
        </p:nvPicPr>
        <p:blipFill rotWithShape="1">
          <a:blip r:embed="rId6">
            <a:alphaModFix/>
          </a:blip>
          <a:srcRect b="0" l="0" r="0" t="0"/>
          <a:stretch/>
        </p:blipFill>
        <p:spPr>
          <a:xfrm>
            <a:off x="117475" y="3303587"/>
            <a:ext cx="3590925" cy="3330575"/>
          </a:xfrm>
          <a:prstGeom prst="rect">
            <a:avLst/>
          </a:prstGeom>
          <a:noFill/>
          <a:ln>
            <a:noFill/>
          </a:ln>
        </p:spPr>
      </p:pic>
      <p:sp>
        <p:nvSpPr>
          <p:cNvPr id="360" name="Google Shape;360;p51"/>
          <p:cNvSpPr txBox="1"/>
          <p:nvPr/>
        </p:nvSpPr>
        <p:spPr>
          <a:xfrm>
            <a:off x="1066800" y="2362200"/>
            <a:ext cx="7010400" cy="215423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Times New Roman"/>
              <a:buNone/>
            </a:pPr>
            <a:r>
              <a:rPr b="1" i="0" lang="en-US" sz="6000" u="none" cap="none" strike="noStrike">
                <a:solidFill>
                  <a:schemeClr val="dk1"/>
                </a:solidFill>
                <a:latin typeface="Times New Roman"/>
                <a:ea typeface="Times New Roman"/>
                <a:cs typeface="Times New Roman"/>
                <a:sym typeface="Times New Roman"/>
              </a:rPr>
              <a:t>Bài 14:</a:t>
            </a:r>
            <a:r>
              <a:rPr b="1" i="0" lang="en-US" sz="6000" u="none" cap="none" strike="noStrik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cap="none" strike="noStrike">
                <a:solidFill>
                  <a:srgbClr val="FF0000"/>
                </a:solidFill>
                <a:latin typeface="Times New Roman"/>
                <a:ea typeface="Times New Roman"/>
                <a:cs typeface="Times New Roman"/>
                <a:sym typeface="Times New Roman"/>
              </a:rPr>
              <a:t>BÀI TẬP VỀ SÓNG</a:t>
            </a:r>
            <a:endParaRPr/>
          </a:p>
          <a:p>
            <a:pPr indent="0" lvl="0" marL="0" marR="0" rtl="0" algn="l">
              <a:lnSpc>
                <a:spcPct val="100000"/>
              </a:lnSpc>
              <a:spcBef>
                <a:spcPts val="0"/>
              </a:spcBef>
              <a:spcAft>
                <a:spcPts val="0"/>
              </a:spcAft>
              <a:buNone/>
            </a:pPr>
            <a:r>
              <a:t/>
            </a:r>
            <a:endParaRPr b="1" i="0" sz="6000" u="none">
              <a:solidFill>
                <a:srgbClr val="FF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17" name="Google Shape;517;p60"/>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18" name="Google Shape;518;p60"/>
          <p:cNvSpPr/>
          <p:nvPr/>
        </p:nvSpPr>
        <p:spPr>
          <a:xfrm>
            <a:off x="0" y="142875"/>
            <a:ext cx="987425" cy="1001712"/>
          </a:xfrm>
          <a:custGeom>
            <a:rect b="b" l="l" r="r" t="t"/>
            <a:pathLst>
              <a:path extrusionOk="0" h="1001713" w="987425">
                <a:moveTo>
                  <a:pt x="1" y="382619"/>
                </a:moveTo>
                <a:lnTo>
                  <a:pt x="377165" y="382622"/>
                </a:lnTo>
                <a:lnTo>
                  <a:pt x="493713" y="0"/>
                </a:lnTo>
                <a:lnTo>
                  <a:pt x="610260" y="382622"/>
                </a:lnTo>
                <a:lnTo>
                  <a:pt x="987424" y="382619"/>
                </a:lnTo>
                <a:lnTo>
                  <a:pt x="682291" y="619090"/>
                </a:lnTo>
                <a:lnTo>
                  <a:pt x="798843" y="1001710"/>
                </a:lnTo>
                <a:lnTo>
                  <a:pt x="493713" y="765235"/>
                </a:lnTo>
                <a:lnTo>
                  <a:pt x="188582" y="1001710"/>
                </a:lnTo>
                <a:lnTo>
                  <a:pt x="305134" y="619090"/>
                </a:lnTo>
                <a:lnTo>
                  <a:pt x="1" y="382619"/>
                </a:lnTo>
                <a:close/>
              </a:path>
            </a:pathLst>
          </a:custGeom>
          <a:gradFill>
            <a:gsLst>
              <a:gs pos="0">
                <a:srgbClr val="00FFFF"/>
              </a:gs>
              <a:gs pos="100000">
                <a:srgbClr val="FF0066"/>
              </a:gs>
            </a:gsLst>
            <a:path path="circle">
              <a:fillToRect b="50%" l="50%" r="50%" t="50%"/>
            </a:path>
            <a:tileRect/>
          </a:gradFill>
          <a:ln cap="flat" cmpd="sng" w="9525">
            <a:solidFill>
              <a:srgbClr val="D60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5</a:t>
            </a:r>
            <a:endParaRPr/>
          </a:p>
        </p:txBody>
      </p:sp>
      <p:sp>
        <p:nvSpPr>
          <p:cNvPr id="519" name="Google Shape;519;p60"/>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0" name="Google Shape;520;p60"/>
          <p:cNvSpPr txBox="1"/>
          <p:nvPr/>
        </p:nvSpPr>
        <p:spPr>
          <a:xfrm>
            <a:off x="2665412" y="428625"/>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521" name="Google Shape;521;p60"/>
          <p:cNvSpPr/>
          <p:nvPr/>
        </p:nvSpPr>
        <p:spPr>
          <a:xfrm rot="1020000">
            <a:off x="228600" y="3886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2" name="Google Shape;522;p60"/>
          <p:cNvSpPr/>
          <p:nvPr/>
        </p:nvSpPr>
        <p:spPr>
          <a:xfrm>
            <a:off x="3810000" y="446087"/>
            <a:ext cx="2178050" cy="2220912"/>
          </a:xfrm>
          <a:custGeom>
            <a:rect b="b" l="l" r="r" t="t"/>
            <a:pathLst>
              <a:path extrusionOk="0" h="2220912" w="2178050">
                <a:moveTo>
                  <a:pt x="2" y="848311"/>
                </a:moveTo>
                <a:lnTo>
                  <a:pt x="831946" y="848317"/>
                </a:lnTo>
                <a:lnTo>
                  <a:pt x="1089025" y="0"/>
                </a:lnTo>
                <a:lnTo>
                  <a:pt x="1346104" y="848317"/>
                </a:lnTo>
                <a:lnTo>
                  <a:pt x="2178048" y="848311"/>
                </a:lnTo>
                <a:lnTo>
                  <a:pt x="1504988" y="1372593"/>
                </a:lnTo>
                <a:lnTo>
                  <a:pt x="1762078" y="2220906"/>
                </a:lnTo>
                <a:lnTo>
                  <a:pt x="1089025" y="1696614"/>
                </a:lnTo>
                <a:lnTo>
                  <a:pt x="415972" y="2220906"/>
                </a:lnTo>
                <a:lnTo>
                  <a:pt x="673062" y="1372593"/>
                </a:lnTo>
                <a:lnTo>
                  <a:pt x="2" y="848311"/>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3" name="Google Shape;523;p60"/>
          <p:cNvSpPr txBox="1"/>
          <p:nvPr/>
        </p:nvSpPr>
        <p:spPr>
          <a:xfrm>
            <a:off x="2616200" y="3092450"/>
            <a:ext cx="4654550" cy="641350"/>
          </a:xfrm>
          <a:prstGeom prst="rect">
            <a:avLst/>
          </a:prstGeom>
          <a:noFill/>
          <a:ln>
            <a:noFill/>
          </a:ln>
          <a:effectLst>
            <a:outerShdw blurRad="63500" dir="2700000" dist="35921">
              <a:schemeClr val="lt2"/>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Ngôi sao may mắn !</a:t>
            </a:r>
            <a:endParaRPr/>
          </a:p>
        </p:txBody>
      </p:sp>
      <p:sp>
        <p:nvSpPr>
          <p:cNvPr id="524" name="Google Shape;524;p60"/>
          <p:cNvSpPr/>
          <p:nvPr/>
        </p:nvSpPr>
        <p:spPr>
          <a:xfrm>
            <a:off x="304800" y="2438400"/>
            <a:ext cx="685800" cy="609600"/>
          </a:xfrm>
          <a:custGeom>
            <a:rect b="b" l="l" r="r" t="t"/>
            <a:pathLst>
              <a:path extrusionOk="0" h="609600" w="685800">
                <a:moveTo>
                  <a:pt x="1" y="232846"/>
                </a:moveTo>
                <a:lnTo>
                  <a:pt x="261954" y="232848"/>
                </a:lnTo>
                <a:lnTo>
                  <a:pt x="342900" y="0"/>
                </a:lnTo>
                <a:lnTo>
                  <a:pt x="423846" y="232848"/>
                </a:lnTo>
                <a:lnTo>
                  <a:pt x="685799" y="232846"/>
                </a:lnTo>
                <a:lnTo>
                  <a:pt x="473874" y="376752"/>
                </a:lnTo>
                <a:lnTo>
                  <a:pt x="554823" y="609598"/>
                </a:lnTo>
                <a:lnTo>
                  <a:pt x="342900" y="465690"/>
                </a:lnTo>
                <a:lnTo>
                  <a:pt x="130977" y="609598"/>
                </a:lnTo>
                <a:lnTo>
                  <a:pt x="211926" y="376752"/>
                </a:lnTo>
                <a:lnTo>
                  <a:pt x="1" y="232846"/>
                </a:lnTo>
                <a:close/>
              </a:path>
            </a:pathLst>
          </a:cu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5" name="Google Shape;525;p60"/>
          <p:cNvSpPr/>
          <p:nvPr/>
        </p:nvSpPr>
        <p:spPr>
          <a:xfrm>
            <a:off x="5562600" y="5867400"/>
            <a:ext cx="4572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6" name="Google Shape;526;p60"/>
          <p:cNvSpPr/>
          <p:nvPr/>
        </p:nvSpPr>
        <p:spPr>
          <a:xfrm>
            <a:off x="7696200" y="5943600"/>
            <a:ext cx="533400" cy="533400"/>
          </a:xfrm>
          <a:custGeom>
            <a:rect b="b" l="l" r="r" t="t"/>
            <a:pathLst>
              <a:path extrusionOk="0" h="533400" w="533400">
                <a:moveTo>
                  <a:pt x="1" y="203740"/>
                </a:moveTo>
                <a:lnTo>
                  <a:pt x="203742" y="203742"/>
                </a:lnTo>
                <a:lnTo>
                  <a:pt x="266700" y="0"/>
                </a:lnTo>
                <a:lnTo>
                  <a:pt x="329658" y="203742"/>
                </a:lnTo>
                <a:lnTo>
                  <a:pt x="533399" y="203740"/>
                </a:lnTo>
                <a:lnTo>
                  <a:pt x="368569" y="329658"/>
                </a:lnTo>
                <a:lnTo>
                  <a:pt x="431529" y="533399"/>
                </a:lnTo>
                <a:lnTo>
                  <a:pt x="266700" y="407479"/>
                </a:lnTo>
                <a:lnTo>
                  <a:pt x="101871" y="533399"/>
                </a:lnTo>
                <a:lnTo>
                  <a:pt x="164831" y="329658"/>
                </a:lnTo>
                <a:lnTo>
                  <a:pt x="1" y="203740"/>
                </a:lnTo>
                <a:close/>
              </a:path>
            </a:pathLst>
          </a:cu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7" name="Google Shape;527;p60"/>
          <p:cNvSpPr/>
          <p:nvPr/>
        </p:nvSpPr>
        <p:spPr>
          <a:xfrm>
            <a:off x="1447800" y="5943600"/>
            <a:ext cx="493712" cy="539750"/>
          </a:xfrm>
          <a:prstGeom prst="star4">
            <a:avLst>
              <a:gd fmla="val 12500" name="adj"/>
            </a:avLst>
          </a:prstGeom>
          <a:gradFill>
            <a:gsLst>
              <a:gs pos="0">
                <a:srgbClr val="06E81C"/>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8" name="Google Shape;528;p60"/>
          <p:cNvSpPr/>
          <p:nvPr/>
        </p:nvSpPr>
        <p:spPr>
          <a:xfrm>
            <a:off x="8382000" y="5181600"/>
            <a:ext cx="403225" cy="392112"/>
          </a:xfrm>
          <a:custGeom>
            <a:rect b="b" l="l" r="r" t="t"/>
            <a:pathLst>
              <a:path extrusionOk="0" h="392113" w="403225">
                <a:moveTo>
                  <a:pt x="0" y="149773"/>
                </a:moveTo>
                <a:lnTo>
                  <a:pt x="154019" y="149775"/>
                </a:lnTo>
                <a:lnTo>
                  <a:pt x="201613" y="0"/>
                </a:lnTo>
                <a:lnTo>
                  <a:pt x="249206" y="149775"/>
                </a:lnTo>
                <a:lnTo>
                  <a:pt x="403225" y="149773"/>
                </a:lnTo>
                <a:lnTo>
                  <a:pt x="278620" y="242338"/>
                </a:lnTo>
                <a:lnTo>
                  <a:pt x="326216" y="392112"/>
                </a:lnTo>
                <a:lnTo>
                  <a:pt x="201613" y="299546"/>
                </a:lnTo>
                <a:lnTo>
                  <a:pt x="77009" y="392112"/>
                </a:lnTo>
                <a:lnTo>
                  <a:pt x="124605" y="242338"/>
                </a:lnTo>
                <a:lnTo>
                  <a:pt x="0" y="149773"/>
                </a:lnTo>
                <a:close/>
              </a:path>
            </a:pathLst>
          </a:cu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descr="36_1_11" id="529" name="Google Shape;529;p60"/>
          <p:cNvPicPr preferRelativeResize="0"/>
          <p:nvPr/>
        </p:nvPicPr>
        <p:blipFill rotWithShape="1">
          <a:blip r:embed="rId3">
            <a:alphaModFix/>
          </a:blip>
          <a:srcRect b="0" l="0" r="0" t="0"/>
          <a:stretch/>
        </p:blipFill>
        <p:spPr>
          <a:xfrm>
            <a:off x="4191000" y="4419600"/>
            <a:ext cx="1295400" cy="129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519"/>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522"/>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1000"/>
                                        <p:tgtEl>
                                          <p:spTgt spid="524"/>
                                        </p:tgtEl>
                                        <p:attrNameLst>
                                          <p:attrName>ppt_w</p:attrName>
                                        </p:attrNameLst>
                                      </p:cBhvr>
                                      <p:tavLst>
                                        <p:tav fmla="" tm="0">
                                          <p:val>
                                            <p:strVal val="0"/>
                                          </p:val>
                                        </p:tav>
                                        <p:tav fmla="" tm="100000">
                                          <p:val>
                                            <p:strVal val="#ppt_w"/>
                                          </p:val>
                                        </p:tav>
                                      </p:tavLst>
                                    </p:anim>
                                    <p:anim calcmode="lin" valueType="num">
                                      <p:cBhvr additive="base">
                                        <p:cTn dur="1000"/>
                                        <p:tgtEl>
                                          <p:spTgt spid="5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1000"/>
                                        <p:tgtEl>
                                          <p:spTgt spid="525"/>
                                        </p:tgtEl>
                                        <p:attrNameLst>
                                          <p:attrName>ppt_w</p:attrName>
                                        </p:attrNameLst>
                                      </p:cBhvr>
                                      <p:tavLst>
                                        <p:tav fmla="" tm="0">
                                          <p:val>
                                            <p:strVal val="0"/>
                                          </p:val>
                                        </p:tav>
                                        <p:tav fmla="" tm="100000">
                                          <p:val>
                                            <p:strVal val="#ppt_w"/>
                                          </p:val>
                                        </p:tav>
                                      </p:tavLst>
                                    </p:anim>
                                    <p:anim calcmode="lin" valueType="num">
                                      <p:cBhvr additive="base">
                                        <p:cTn dur="1000"/>
                                        <p:tgtEl>
                                          <p:spTgt spid="5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1000"/>
                                        <p:tgtEl>
                                          <p:spTgt spid="526"/>
                                        </p:tgtEl>
                                        <p:attrNameLst>
                                          <p:attrName>ppt_w</p:attrName>
                                        </p:attrNameLst>
                                      </p:cBhvr>
                                      <p:tavLst>
                                        <p:tav fmla="" tm="0">
                                          <p:val>
                                            <p:strVal val="0"/>
                                          </p:val>
                                        </p:tav>
                                        <p:tav fmla="" tm="100000">
                                          <p:val>
                                            <p:strVal val="#ppt_w"/>
                                          </p:val>
                                        </p:tav>
                                      </p:tavLst>
                                    </p:anim>
                                    <p:anim calcmode="lin" valueType="num">
                                      <p:cBhvr additive="base">
                                        <p:cTn dur="10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1000"/>
                                        <p:tgtEl>
                                          <p:spTgt spid="527"/>
                                        </p:tgtEl>
                                        <p:attrNameLst>
                                          <p:attrName>ppt_w</p:attrName>
                                        </p:attrNameLst>
                                      </p:cBhvr>
                                      <p:tavLst>
                                        <p:tav fmla="" tm="0">
                                          <p:val>
                                            <p:strVal val="0"/>
                                          </p:val>
                                        </p:tav>
                                        <p:tav fmla="" tm="100000">
                                          <p:val>
                                            <p:strVal val="#ppt_w"/>
                                          </p:val>
                                        </p:tav>
                                      </p:tavLst>
                                    </p:anim>
                                    <p:anim calcmode="lin" valueType="num">
                                      <p:cBhvr additive="base">
                                        <p:cTn dur="1000"/>
                                        <p:tgtEl>
                                          <p:spTgt spid="5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1000"/>
                                        <p:tgtEl>
                                          <p:spTgt spid="528"/>
                                        </p:tgtEl>
                                        <p:attrNameLst>
                                          <p:attrName>ppt_w</p:attrName>
                                        </p:attrNameLst>
                                      </p:cBhvr>
                                      <p:tavLst>
                                        <p:tav fmla="" tm="0">
                                          <p:val>
                                            <p:strVal val="0"/>
                                          </p:val>
                                        </p:tav>
                                        <p:tav fmla="" tm="100000">
                                          <p:val>
                                            <p:strVal val="#ppt_w"/>
                                          </p:val>
                                        </p:tav>
                                      </p:tavLst>
                                    </p:anim>
                                    <p:anim calcmode="lin" valueType="num">
                                      <p:cBhvr additive="base">
                                        <p:cTn dur="1000"/>
                                        <p:tgtEl>
                                          <p:spTgt spid="5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1"/>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35" name="Google Shape;535;p61"/>
          <p:cNvSpPr txBox="1"/>
          <p:nvPr/>
        </p:nvSpPr>
        <p:spPr>
          <a:xfrm>
            <a:off x="111125" y="715962"/>
            <a:ext cx="9032875"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1:</a:t>
            </a:r>
            <a:r>
              <a:rPr b="1" i="0" lang="en-US" sz="2800" u="none">
                <a:solidFill>
                  <a:srgbClr val="0000FF"/>
                </a:solidFill>
                <a:latin typeface="Times New Roman"/>
                <a:ea typeface="Times New Roman"/>
                <a:cs typeface="Times New Roman"/>
                <a:sym typeface="Times New Roman"/>
              </a:rPr>
              <a:t> </a:t>
            </a:r>
            <a:r>
              <a:rPr b="0" i="0" lang="en-US" sz="2500" u="none">
                <a:solidFill>
                  <a:schemeClr val="dk1"/>
                </a:solidFill>
                <a:latin typeface="Times New Roman"/>
                <a:ea typeface="Times New Roman"/>
                <a:cs typeface="Times New Roman"/>
                <a:sym typeface="Times New Roman"/>
              </a:rPr>
              <a:t>Một sóng âm có tần số 192 Hz và truyền đi được quãng đường 91,4 m trong 0,27 s. Hãy tính:</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Tốc độ truyền sóng.</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Bước sóng.</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Nếu tần số sóng là 442 Hz thì bước sóng và chu kì là bao nhiêu?</a:t>
            </a:r>
            <a:endParaRPr/>
          </a:p>
        </p:txBody>
      </p:sp>
      <p:sp>
        <p:nvSpPr>
          <p:cNvPr id="536" name="Google Shape;536;p61"/>
          <p:cNvSpPr txBox="1"/>
          <p:nvPr/>
        </p:nvSpPr>
        <p:spPr>
          <a:xfrm>
            <a:off x="3352800" y="2743200"/>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37" name="Google Shape;537;p61"/>
          <p:cNvSpPr txBox="1"/>
          <p:nvPr/>
        </p:nvSpPr>
        <p:spPr>
          <a:xfrm>
            <a:off x="1981200" y="3257550"/>
            <a:ext cx="3443287" cy="5222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Times New Roman"/>
              <a:buNone/>
            </a:pPr>
            <a:r>
              <a:rPr b="0" i="0" lang="en-US" sz="2800" u="none">
                <a:solidFill>
                  <a:srgbClr val="000000"/>
                </a:solidFill>
                <a:latin typeface="Times New Roman"/>
                <a:ea typeface="Times New Roman"/>
                <a:cs typeface="Times New Roman"/>
                <a:sym typeface="Times New Roman"/>
              </a:rPr>
              <a:t>a.</a:t>
            </a:r>
            <a:r>
              <a:rPr b="1" i="0" lang="en-US" sz="2800" u="none">
                <a:solidFill>
                  <a:srgbClr val="000000"/>
                </a:solidFill>
                <a:latin typeface="Times New Roman"/>
                <a:ea typeface="Times New Roman"/>
                <a:cs typeface="Times New Roman"/>
                <a:sym typeface="Times New Roman"/>
              </a:rPr>
              <a:t> </a:t>
            </a:r>
            <a:r>
              <a:rPr b="0" i="0" lang="en-US" sz="2800" u="none">
                <a:solidFill>
                  <a:srgbClr val="000000"/>
                </a:solidFill>
                <a:latin typeface="Times New Roman"/>
                <a:ea typeface="Times New Roman"/>
                <a:cs typeface="Times New Roman"/>
                <a:sym typeface="Times New Roman"/>
              </a:rPr>
              <a:t>Tốc độ truyền sóng:</a:t>
            </a:r>
            <a:endParaRPr/>
          </a:p>
        </p:txBody>
      </p:sp>
      <p:pic>
        <p:nvPicPr>
          <p:cNvPr id="538" name="Google Shape;538;p61"/>
          <p:cNvPicPr preferRelativeResize="0"/>
          <p:nvPr/>
        </p:nvPicPr>
        <p:blipFill rotWithShape="1">
          <a:blip r:embed="rId3">
            <a:alphaModFix/>
          </a:blip>
          <a:srcRect b="0" l="0" r="0" t="0"/>
          <a:stretch/>
        </p:blipFill>
        <p:spPr>
          <a:xfrm>
            <a:off x="5319712" y="3098800"/>
            <a:ext cx="3581400" cy="963612"/>
          </a:xfrm>
          <a:prstGeom prst="rect">
            <a:avLst/>
          </a:prstGeom>
          <a:noFill/>
          <a:ln>
            <a:noFill/>
          </a:ln>
        </p:spPr>
      </p:pic>
      <p:pic>
        <p:nvPicPr>
          <p:cNvPr id="539" name="Google Shape;539;p61"/>
          <p:cNvPicPr preferRelativeResize="0"/>
          <p:nvPr/>
        </p:nvPicPr>
        <p:blipFill rotWithShape="1">
          <a:blip r:embed="rId4">
            <a:alphaModFix/>
          </a:blip>
          <a:srcRect b="0" l="0" r="0" t="0"/>
          <a:stretch/>
        </p:blipFill>
        <p:spPr>
          <a:xfrm>
            <a:off x="4305300" y="4062412"/>
            <a:ext cx="4572000" cy="919162"/>
          </a:xfrm>
          <a:prstGeom prst="rect">
            <a:avLst/>
          </a:prstGeom>
          <a:noFill/>
          <a:ln>
            <a:noFill/>
          </a:ln>
        </p:spPr>
      </p:pic>
      <p:pic>
        <p:nvPicPr>
          <p:cNvPr id="540" name="Google Shape;540;p61"/>
          <p:cNvPicPr preferRelativeResize="0"/>
          <p:nvPr/>
        </p:nvPicPr>
        <p:blipFill rotWithShape="1">
          <a:blip r:embed="rId5">
            <a:alphaModFix/>
          </a:blip>
          <a:srcRect b="0" l="0" r="0" t="0"/>
          <a:stretch/>
        </p:blipFill>
        <p:spPr>
          <a:xfrm>
            <a:off x="4305300" y="5162550"/>
            <a:ext cx="3695700" cy="1619250"/>
          </a:xfrm>
          <a:prstGeom prst="rect">
            <a:avLst/>
          </a:prstGeom>
          <a:noFill/>
          <a:ln>
            <a:noFill/>
          </a:ln>
        </p:spPr>
      </p:pic>
      <p:sp>
        <p:nvSpPr>
          <p:cNvPr id="541" name="Google Shape;541;p61"/>
          <p:cNvSpPr txBox="1"/>
          <p:nvPr/>
        </p:nvSpPr>
        <p:spPr>
          <a:xfrm>
            <a:off x="1946275" y="4216400"/>
            <a:ext cx="2168525" cy="5222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 Bước sóng</a:t>
            </a:r>
            <a:endParaRPr/>
          </a:p>
        </p:txBody>
      </p:sp>
      <p:sp>
        <p:nvSpPr>
          <p:cNvPr id="542" name="Google Shape;542;p61"/>
          <p:cNvSpPr txBox="1"/>
          <p:nvPr/>
        </p:nvSpPr>
        <p:spPr>
          <a:xfrm>
            <a:off x="1946275" y="5038725"/>
            <a:ext cx="2133600" cy="9540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c. Bước sóng và chu kì là</a:t>
            </a:r>
            <a:endParaRPr/>
          </a:p>
        </p:txBody>
      </p:sp>
      <p:sp>
        <p:nvSpPr>
          <p:cNvPr id="543" name="Google Shape;543;p61"/>
          <p:cNvSpPr txBox="1"/>
          <p:nvPr/>
        </p:nvSpPr>
        <p:spPr>
          <a:xfrm>
            <a:off x="76200" y="2847975"/>
            <a:ext cx="1870075" cy="3324225"/>
          </a:xfrm>
          <a:prstGeom prst="rect">
            <a:avLst/>
          </a:prstGeom>
          <a:noFill/>
          <a:ln>
            <a:noFill/>
          </a:ln>
        </p:spPr>
        <p:txBody>
          <a:bodyPr anchorCtr="0" anchor="t" bIns="45700" lIns="91425" spcFirstLastPara="1" rIns="91425" wrap="square" tIns="45700">
            <a:spAutoFit/>
          </a:bodyPr>
          <a:lstStyle/>
          <a:p>
            <a:pPr indent="0" lvl="0" marL="0" marR="0" rtl="0" algn="just">
              <a:lnSpc>
                <a:spcPct val="46153"/>
              </a:lnSpc>
              <a:spcBef>
                <a:spcPts val="0"/>
              </a:spcBef>
              <a:spcAft>
                <a:spcPts val="0"/>
              </a:spcAft>
              <a:buClr>
                <a:schemeClr val="dk1"/>
              </a:buClr>
              <a:buSzPts val="2600"/>
              <a:buFont typeface="Times New Roman"/>
              <a:buNone/>
            </a:pPr>
            <a:r>
              <a:t/>
            </a:r>
            <a:endParaRPr b="1" i="0" sz="2600" u="none">
              <a:solidFill>
                <a:schemeClr val="dk1"/>
              </a:solidFill>
              <a:latin typeface="Times New Roman"/>
              <a:ea typeface="Times New Roman"/>
              <a:cs typeface="Times New Roman"/>
              <a:sym typeface="Times New Roman"/>
            </a:endParaRPr>
          </a:p>
          <a:p>
            <a:pPr indent="0" lvl="0" marL="0" marR="0" rtl="0" algn="just">
              <a:lnSpc>
                <a:spcPct val="76923"/>
              </a:lnSpc>
              <a:spcBef>
                <a:spcPts val="100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Tóm tắt</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f=192Hz</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s=91,4m</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t=0,27s</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a. v?</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b. λ?</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c. f’=442Hz</a:t>
            </a:r>
            <a:endParaRPr b="0" i="0" sz="2600" u="none">
              <a:solidFill>
                <a:schemeClr val="dk1"/>
              </a:solidFill>
              <a:latin typeface="Calibri"/>
              <a:ea typeface="Calibri"/>
              <a:cs typeface="Calibri"/>
              <a:sym typeface="Calibri"/>
            </a:endParaRPr>
          </a:p>
          <a:p>
            <a:pPr indent="0" lvl="0" marL="0" marR="0" rtl="0" algn="l">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    λ’ ?, T?</a:t>
            </a:r>
            <a:endParaRPr/>
          </a:p>
        </p:txBody>
      </p:sp>
      <p:cxnSp>
        <p:nvCxnSpPr>
          <p:cNvPr id="544" name="Google Shape;544;p61"/>
          <p:cNvCxnSpPr/>
          <p:nvPr/>
        </p:nvCxnSpPr>
        <p:spPr>
          <a:xfrm>
            <a:off x="1911350" y="3062287"/>
            <a:ext cx="0" cy="3352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50" name="Google Shape;550;p62"/>
          <p:cNvSpPr txBox="1"/>
          <p:nvPr/>
        </p:nvSpPr>
        <p:spPr>
          <a:xfrm>
            <a:off x="111125" y="841375"/>
            <a:ext cx="8804275"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2:</a:t>
            </a:r>
            <a:r>
              <a:rPr b="1" i="0" lang="en-US" sz="2800" u="none">
                <a:solidFill>
                  <a:srgbClr val="0000FF"/>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Trong thí nghiệm Hình 8.1 SGK, thiết bị tạo sóng dao dộng với tần số 2 Hz. Người ta đo được khoảng cách của 2 đỉnh sóng liên tiếp lần lượt là 10 cm. Tính tốc độ truyền sóng trên mặt nước.</a:t>
            </a:r>
            <a:endParaRPr/>
          </a:p>
        </p:txBody>
      </p:sp>
      <p:sp>
        <p:nvSpPr>
          <p:cNvPr id="551" name="Google Shape;551;p62"/>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52" name="Google Shape;552;p62"/>
          <p:cNvSpPr txBox="1"/>
          <p:nvPr/>
        </p:nvSpPr>
        <p:spPr>
          <a:xfrm>
            <a:off x="3657600" y="3352800"/>
            <a:ext cx="3429000" cy="523875"/>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Times New Roman"/>
              <a:buNone/>
            </a:pPr>
            <a:r>
              <a:rPr b="0" i="0" lang="en-US" sz="2800" u="none">
                <a:solidFill>
                  <a:srgbClr val="000000"/>
                </a:solidFill>
                <a:latin typeface="Times New Roman"/>
                <a:ea typeface="Times New Roman"/>
                <a:cs typeface="Times New Roman"/>
                <a:sym typeface="Times New Roman"/>
              </a:rPr>
              <a:t>Tốc độ truyền sóng:</a:t>
            </a:r>
            <a:endParaRPr/>
          </a:p>
        </p:txBody>
      </p:sp>
      <p:pic>
        <p:nvPicPr>
          <p:cNvPr id="553" name="Google Shape;553;p62"/>
          <p:cNvPicPr preferRelativeResize="0"/>
          <p:nvPr/>
        </p:nvPicPr>
        <p:blipFill rotWithShape="1">
          <a:blip r:embed="rId3">
            <a:alphaModFix/>
          </a:blip>
          <a:srcRect b="0" l="0" r="0" t="0"/>
          <a:stretch/>
        </p:blipFill>
        <p:spPr>
          <a:xfrm>
            <a:off x="3657600" y="4111625"/>
            <a:ext cx="4498975" cy="612775"/>
          </a:xfrm>
          <a:prstGeom prst="rect">
            <a:avLst/>
          </a:prstGeom>
          <a:noFill/>
          <a:ln>
            <a:noFill/>
          </a:ln>
        </p:spPr>
      </p:pic>
      <p:sp>
        <p:nvSpPr>
          <p:cNvPr id="554" name="Google Shape;554;p62"/>
          <p:cNvSpPr txBox="1"/>
          <p:nvPr/>
        </p:nvSpPr>
        <p:spPr>
          <a:xfrm>
            <a:off x="533400" y="2743200"/>
            <a:ext cx="1635125" cy="2878137"/>
          </a:xfrm>
          <a:prstGeom prst="rect">
            <a:avLst/>
          </a:prstGeom>
          <a:noFill/>
          <a:ln>
            <a:noFill/>
          </a:ln>
        </p:spPr>
        <p:txBody>
          <a:bodyPr anchorCtr="0" anchor="t" bIns="45700" lIns="91425" spcFirstLastPara="1" rIns="91425" wrap="square" tIns="45700">
            <a:spAutoFit/>
          </a:bodyPr>
          <a:lstStyle/>
          <a:p>
            <a:pPr indent="0" lvl="0" marL="0" marR="0" rtl="0" algn="just">
              <a:lnSpc>
                <a:spcPct val="42857"/>
              </a:lnSpc>
              <a:spcBef>
                <a:spcPts val="0"/>
              </a:spcBef>
              <a:spcAft>
                <a:spcPts val="0"/>
              </a:spcAft>
              <a:buClr>
                <a:schemeClr val="dk1"/>
              </a:buClr>
              <a:buSzPts val="2800"/>
              <a:buFont typeface="Times New Roman"/>
              <a:buNone/>
            </a:pPr>
            <a:r>
              <a:t/>
            </a:r>
            <a:endParaRPr b="1" i="0" sz="2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Tóm tắt</a:t>
            </a:r>
            <a:endParaRPr b="0" i="0" sz="2800" u="none">
              <a:solidFill>
                <a:schemeClr val="dk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chemeClr val="dk1"/>
              </a:buClr>
              <a:buSzPts val="800"/>
              <a:buFont typeface="Times New Roman"/>
              <a:buNone/>
            </a:pPr>
            <a:r>
              <a:t/>
            </a:r>
            <a:endParaRPr b="0" i="0" sz="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f=2Hz</a:t>
            </a:r>
            <a:endParaRPr b="0" i="0" sz="2800" u="none">
              <a:solidFill>
                <a:schemeClr val="dk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chemeClr val="dk1"/>
              </a:buClr>
              <a:buSzPts val="800"/>
              <a:buFont typeface="Times New Roman"/>
              <a:buNone/>
            </a:pPr>
            <a:r>
              <a:t/>
            </a:r>
            <a:endParaRPr b="0" i="0" sz="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λ=10cm</a:t>
            </a:r>
            <a:endParaRPr/>
          </a:p>
          <a:p>
            <a:pPr indent="0" lvl="0" marL="0" marR="0" rtl="0" algn="l">
              <a:lnSpc>
                <a:spcPct val="100000"/>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a:t>
            </a:r>
            <a:endParaRPr/>
          </a:p>
          <a:p>
            <a:pPr indent="0" lvl="0" marL="0" marR="0" rtl="0" algn="l">
              <a:lnSpc>
                <a:spcPct val="100000"/>
              </a:lnSpc>
              <a:spcBef>
                <a:spcPts val="600"/>
              </a:spcBef>
              <a:spcAft>
                <a:spcPts val="0"/>
              </a:spcAft>
              <a:buNone/>
            </a:pPr>
            <a:r>
              <a:t/>
            </a:r>
            <a:endParaRPr b="0" i="0" sz="2800" u="none">
              <a:solidFill>
                <a:schemeClr val="dk1"/>
              </a:solidFill>
              <a:latin typeface="Times New Roman"/>
              <a:ea typeface="Times New Roman"/>
              <a:cs typeface="Times New Roman"/>
              <a:sym typeface="Times New Roman"/>
            </a:endParaRPr>
          </a:p>
        </p:txBody>
      </p:sp>
      <p:cxnSp>
        <p:nvCxnSpPr>
          <p:cNvPr id="555" name="Google Shape;555;p62"/>
          <p:cNvCxnSpPr/>
          <p:nvPr/>
        </p:nvCxnSpPr>
        <p:spPr>
          <a:xfrm>
            <a:off x="2667000" y="2828925"/>
            <a:ext cx="0" cy="3352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3"/>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61" name="Google Shape;561;p63"/>
          <p:cNvSpPr txBox="1"/>
          <p:nvPr/>
        </p:nvSpPr>
        <p:spPr>
          <a:xfrm>
            <a:off x="111125" y="762000"/>
            <a:ext cx="8804275"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3:</a:t>
            </a:r>
            <a:r>
              <a:rPr b="1" i="0" lang="en-US" sz="2800" u="none">
                <a:solidFill>
                  <a:srgbClr val="0000FF"/>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Một sóng hình sin đang lan truyền từ trái sang phải trên một sợi dây dài, Hình 14.1 là hình ảnh của sóng ở một thời điểm xét. Cho biết tốc độ truyền sóng v = 1 m/s.</a:t>
            </a:r>
            <a:endParaRPr/>
          </a:p>
          <a:p>
            <a:pPr indent="-177800" lvl="0" marL="0" marR="0" rtl="0" algn="l">
              <a:lnSpc>
                <a:spcPct val="100000"/>
              </a:lnSpc>
              <a:spcBef>
                <a:spcPts val="0"/>
              </a:spcBef>
              <a:spcAft>
                <a:spcPts val="0"/>
              </a:spcAft>
              <a:buClr>
                <a:schemeClr val="dk1"/>
              </a:buClr>
              <a:buSzPts val="2800"/>
              <a:buFont typeface="Times New Roman"/>
              <a:buAutoNum type="alphaLcPeriod"/>
            </a:pPr>
            <a:r>
              <a:rPr b="0" i="0" lang="en-US" sz="2800" u="none">
                <a:solidFill>
                  <a:schemeClr val="dk1"/>
                </a:solidFill>
                <a:latin typeface="Times New Roman"/>
                <a:ea typeface="Times New Roman"/>
                <a:cs typeface="Times New Roman"/>
                <a:sym typeface="Times New Roman"/>
              </a:rPr>
              <a:t>Tính tần số của sóng.</a:t>
            </a:r>
            <a:endParaRPr/>
          </a:p>
          <a:p>
            <a:pPr indent="-177800" lvl="0" marL="0" marR="0" rtl="0" algn="l">
              <a:lnSpc>
                <a:spcPct val="100000"/>
              </a:lnSpc>
              <a:spcBef>
                <a:spcPts val="0"/>
              </a:spcBef>
              <a:spcAft>
                <a:spcPts val="0"/>
              </a:spcAft>
              <a:buClr>
                <a:schemeClr val="dk1"/>
              </a:buClr>
              <a:buSzPts val="2800"/>
              <a:buFont typeface="Times New Roman"/>
              <a:buAutoNum type="alphaLcPeriod"/>
            </a:pPr>
            <a:r>
              <a:rPr b="0" i="0" lang="en-US" sz="2800" u="none">
                <a:solidFill>
                  <a:schemeClr val="dk1"/>
                </a:solidFill>
                <a:latin typeface="Times New Roman"/>
                <a:ea typeface="Times New Roman"/>
                <a:cs typeface="Times New Roman"/>
                <a:sym typeface="Times New Roman"/>
              </a:rPr>
              <a:t>Hỏi điểm Q, P và O đang chuyển động lên hay xuống?</a:t>
            </a:r>
            <a:endParaRPr/>
          </a:p>
        </p:txBody>
      </p:sp>
      <p:pic>
        <p:nvPicPr>
          <p:cNvPr id="562" name="Google Shape;562;p63"/>
          <p:cNvPicPr preferRelativeResize="0"/>
          <p:nvPr/>
        </p:nvPicPr>
        <p:blipFill rotWithShape="1">
          <a:blip r:embed="rId3">
            <a:alphaModFix/>
          </a:blip>
          <a:srcRect b="0" l="0" r="0" t="0"/>
          <a:stretch/>
        </p:blipFill>
        <p:spPr>
          <a:xfrm>
            <a:off x="1143000" y="3101975"/>
            <a:ext cx="6400800" cy="3567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4"/>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68" name="Google Shape;568;p64"/>
          <p:cNvSpPr txBox="1"/>
          <p:nvPr/>
        </p:nvSpPr>
        <p:spPr>
          <a:xfrm>
            <a:off x="111125" y="762000"/>
            <a:ext cx="141287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3:</a:t>
            </a:r>
            <a:endParaRPr/>
          </a:p>
        </p:txBody>
      </p:sp>
      <p:pic>
        <p:nvPicPr>
          <p:cNvPr id="569" name="Google Shape;569;p64"/>
          <p:cNvPicPr preferRelativeResize="0"/>
          <p:nvPr/>
        </p:nvPicPr>
        <p:blipFill rotWithShape="1">
          <a:blip r:embed="rId3">
            <a:alphaModFix/>
          </a:blip>
          <a:srcRect b="0" l="0" r="0" t="0"/>
          <a:stretch/>
        </p:blipFill>
        <p:spPr>
          <a:xfrm>
            <a:off x="4343400" y="762000"/>
            <a:ext cx="4611687" cy="2570162"/>
          </a:xfrm>
          <a:prstGeom prst="rect">
            <a:avLst/>
          </a:prstGeom>
          <a:noFill/>
          <a:ln>
            <a:noFill/>
          </a:ln>
        </p:spPr>
      </p:pic>
      <p:sp>
        <p:nvSpPr>
          <p:cNvPr id="570" name="Google Shape;570;p64"/>
          <p:cNvSpPr txBox="1"/>
          <p:nvPr/>
        </p:nvSpPr>
        <p:spPr>
          <a:xfrm>
            <a:off x="249237" y="1198562"/>
            <a:ext cx="3124200" cy="460375"/>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r>
              <a:rPr b="0" i="0" lang="en-US" sz="2400" u="none">
                <a:solidFill>
                  <a:schemeClr val="dk1"/>
                </a:solidFill>
                <a:latin typeface="Times New Roman"/>
                <a:ea typeface="Times New Roman"/>
                <a:cs typeface="Times New Roman"/>
                <a:sym typeface="Times New Roman"/>
              </a:rPr>
              <a:t> Từ đồ thị ta được </a:t>
            </a:r>
            <a:endParaRPr/>
          </a:p>
        </p:txBody>
      </p:sp>
      <p:pic>
        <p:nvPicPr>
          <p:cNvPr id="571" name="Google Shape;571;p64"/>
          <p:cNvPicPr preferRelativeResize="0"/>
          <p:nvPr/>
        </p:nvPicPr>
        <p:blipFill rotWithShape="1">
          <a:blip r:embed="rId4">
            <a:alphaModFix/>
          </a:blip>
          <a:srcRect b="0" l="0" r="0" t="0"/>
          <a:stretch/>
        </p:blipFill>
        <p:spPr>
          <a:xfrm>
            <a:off x="249237" y="1744662"/>
            <a:ext cx="3962400" cy="1339850"/>
          </a:xfrm>
          <a:prstGeom prst="rect">
            <a:avLst/>
          </a:prstGeom>
          <a:noFill/>
          <a:ln>
            <a:noFill/>
          </a:ln>
        </p:spPr>
      </p:pic>
      <p:sp>
        <p:nvSpPr>
          <p:cNvPr id="572" name="Google Shape;572;p64"/>
          <p:cNvSpPr txBox="1"/>
          <p:nvPr/>
        </p:nvSpPr>
        <p:spPr>
          <a:xfrm>
            <a:off x="152400" y="3136900"/>
            <a:ext cx="4516437"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r>
              <a:rPr b="0" i="0" lang="en-US" sz="2400" u="none">
                <a:solidFill>
                  <a:schemeClr val="dk1"/>
                </a:solidFill>
                <a:latin typeface="Times New Roman"/>
                <a:ea typeface="Times New Roman"/>
                <a:cs typeface="Times New Roman"/>
                <a:sym typeface="Times New Roman"/>
              </a:rPr>
              <a:t> Quan sát từ đồ thị ta thấy sóng lan truyền tới điểm R bắt đầu đi lên</a:t>
            </a:r>
            <a:endParaRPr/>
          </a:p>
        </p:txBody>
      </p:sp>
      <p:sp>
        <p:nvSpPr>
          <p:cNvPr id="573" name="Google Shape;573;p64"/>
          <p:cNvSpPr txBox="1"/>
          <p:nvPr/>
        </p:nvSpPr>
        <p:spPr>
          <a:xfrm>
            <a:off x="207962" y="4044950"/>
            <a:ext cx="8402637" cy="849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Q cách R 1 bước sóng =&gt; Q cùng pha với R nên sóng tại điểm Q đi lên</a:t>
            </a:r>
            <a:endParaRPr/>
          </a:p>
        </p:txBody>
      </p:sp>
      <p:sp>
        <p:nvSpPr>
          <p:cNvPr id="574" name="Google Shape;574;p64"/>
          <p:cNvSpPr txBox="1"/>
          <p:nvPr/>
        </p:nvSpPr>
        <p:spPr>
          <a:xfrm>
            <a:off x="249237" y="4876800"/>
            <a:ext cx="8208962" cy="9413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P cách R 1,5 bước sóng =&gt; P ngược pha với R nên sóng tại điểm P đi xuống</a:t>
            </a:r>
            <a:endParaRPr/>
          </a:p>
        </p:txBody>
      </p:sp>
      <p:sp>
        <p:nvSpPr>
          <p:cNvPr id="575" name="Google Shape;575;p64"/>
          <p:cNvSpPr txBox="1"/>
          <p:nvPr/>
        </p:nvSpPr>
        <p:spPr>
          <a:xfrm>
            <a:off x="277812" y="5818187"/>
            <a:ext cx="8677275"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O cách R 2 bước sóng =&gt; O cùng pha với R nên sóng tại điểm O đi lên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5"/>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81" name="Google Shape;581;p65"/>
          <p:cNvSpPr txBox="1"/>
          <p:nvPr/>
        </p:nvSpPr>
        <p:spPr>
          <a:xfrm>
            <a:off x="152400" y="3276600"/>
            <a:ext cx="3138487" cy="115411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Times New Roman"/>
              <a:buNone/>
            </a:pPr>
            <a:r>
              <a:rPr b="1" i="0" lang="en-US" sz="2300" u="none">
                <a:solidFill>
                  <a:srgbClr val="000000"/>
                </a:solidFill>
                <a:latin typeface="Times New Roman"/>
                <a:ea typeface="Times New Roman"/>
                <a:cs typeface="Times New Roman"/>
                <a:sym typeface="Times New Roman"/>
              </a:rPr>
              <a:t>Giải: </a:t>
            </a:r>
            <a:r>
              <a:rPr b="0" i="0" lang="en-US" sz="2300" u="none">
                <a:solidFill>
                  <a:srgbClr val="000000"/>
                </a:solidFill>
                <a:latin typeface="Times New Roman"/>
                <a:ea typeface="Times New Roman"/>
                <a:cs typeface="Times New Roman"/>
                <a:sym typeface="Times New Roman"/>
              </a:rPr>
              <a:t>a. Khoảng vân i của hai ánh sáng màu đỏ và màu lục lần lượt là:</a:t>
            </a:r>
            <a:endParaRPr/>
          </a:p>
        </p:txBody>
      </p:sp>
      <p:pic>
        <p:nvPicPr>
          <p:cNvPr id="582" name="Google Shape;582;p65"/>
          <p:cNvPicPr preferRelativeResize="0"/>
          <p:nvPr/>
        </p:nvPicPr>
        <p:blipFill rotWithShape="1">
          <a:blip r:embed="rId3">
            <a:alphaModFix/>
          </a:blip>
          <a:srcRect b="0" l="0" r="0" t="0"/>
          <a:stretch/>
        </p:blipFill>
        <p:spPr>
          <a:xfrm>
            <a:off x="220662" y="4495800"/>
            <a:ext cx="2903537" cy="1219200"/>
          </a:xfrm>
          <a:prstGeom prst="rect">
            <a:avLst/>
          </a:prstGeom>
          <a:noFill/>
          <a:ln>
            <a:noFill/>
          </a:ln>
        </p:spPr>
      </p:pic>
      <p:sp>
        <p:nvSpPr>
          <p:cNvPr id="583" name="Google Shape;583;p65"/>
          <p:cNvSpPr txBox="1"/>
          <p:nvPr/>
        </p:nvSpPr>
        <p:spPr>
          <a:xfrm>
            <a:off x="3657600" y="3113087"/>
            <a:ext cx="5299075" cy="115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b. Vân chính giữa ứng với k=0 chung cho cả hai bức xạ, vân chính giữa là vân sáng có màu hỗn hợp của màu đỏ và màu lục.</a:t>
            </a:r>
            <a:endParaRPr/>
          </a:p>
        </p:txBody>
      </p:sp>
      <p:sp>
        <p:nvSpPr>
          <p:cNvPr id="584" name="Google Shape;584;p65"/>
          <p:cNvSpPr txBox="1"/>
          <p:nvPr/>
        </p:nvSpPr>
        <p:spPr>
          <a:xfrm>
            <a:off x="3727450" y="4267200"/>
            <a:ext cx="5111750" cy="115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Vân đầu tiên cùng màu với vân này ở tai điểm A và cách tâm O của vân chính giữa một khoảng x=OA sao cho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.i</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.i</a:t>
            </a:r>
            <a:r>
              <a:rPr b="0" baseline="-25000" i="0" lang="en-US" sz="2300" u="none">
                <a:solidFill>
                  <a:schemeClr val="dk1"/>
                </a:solidFill>
                <a:latin typeface="Times New Roman"/>
                <a:ea typeface="Times New Roman"/>
                <a:cs typeface="Times New Roman"/>
                <a:sym typeface="Times New Roman"/>
              </a:rPr>
              <a:t>2</a:t>
            </a:r>
            <a:endParaRPr/>
          </a:p>
        </p:txBody>
      </p:sp>
      <p:sp>
        <p:nvSpPr>
          <p:cNvPr id="585" name="Google Shape;585;p65"/>
          <p:cNvSpPr txBox="1"/>
          <p:nvPr/>
        </p:nvSpPr>
        <p:spPr>
          <a:xfrm>
            <a:off x="3733800" y="5410200"/>
            <a:ext cx="5029200" cy="138588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86956"/>
              </a:lnSpc>
              <a:spcBef>
                <a:spcPts val="0"/>
              </a:spcBef>
              <a:spcAft>
                <a:spcPts val="0"/>
              </a:spcAft>
              <a:buClr>
                <a:schemeClr val="dk1"/>
              </a:buClr>
              <a:buSzPts val="2300"/>
              <a:buFont typeface="Noto Sans Symbols"/>
              <a:buChar char="⬄"/>
            </a:pPr>
            <a:r>
              <a:rPr b="0" i="0" lang="en-US" sz="2300" u="none">
                <a:solidFill>
                  <a:schemeClr val="dk1"/>
                </a:solidFill>
                <a:latin typeface="Times New Roman"/>
                <a:ea typeface="Times New Roman"/>
                <a:cs typeface="Times New Roman"/>
                <a:sym typeface="Times New Roman"/>
              </a:rPr>
              <a:t>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.0,4=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.0,33 ⬄ 6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=5 k</a:t>
            </a:r>
            <a:r>
              <a:rPr b="0" baseline="-25000" i="0" lang="en-US" sz="2300" u="none">
                <a:solidFill>
                  <a:schemeClr val="dk1"/>
                </a:solidFill>
                <a:latin typeface="Times New Roman"/>
                <a:ea typeface="Times New Roman"/>
                <a:cs typeface="Times New Roman"/>
                <a:sym typeface="Times New Roman"/>
              </a:rPr>
              <a:t>2</a:t>
            </a:r>
            <a:endParaRPr b="0" i="0" sz="2300" u="none">
              <a:solidFill>
                <a:schemeClr val="dk1"/>
              </a:solidFill>
              <a:latin typeface="Calibri"/>
              <a:ea typeface="Calibri"/>
              <a:cs typeface="Calibri"/>
              <a:sym typeface="Calibri"/>
            </a:endParaRPr>
          </a:p>
          <a:p>
            <a:pPr indent="-285750" lvl="0" marL="285750" marR="0" rtl="0" algn="just">
              <a:lnSpc>
                <a:spcPct val="86956"/>
              </a:lnSpc>
              <a:spcBef>
                <a:spcPts val="100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Do vậy, giá trị nhỏ nhất của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là 5 và của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là 6 nên : </a:t>
            </a:r>
            <a:endParaRPr/>
          </a:p>
          <a:p>
            <a:pPr indent="-285750" lvl="0" marL="285750" marR="0" rtl="0" algn="just">
              <a:lnSpc>
                <a:spcPct val="86956"/>
              </a:lnSpc>
              <a:spcBef>
                <a:spcPts val="100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OA=6i</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 6.0,33=1,98mm</a:t>
            </a:r>
            <a:endParaRPr/>
          </a:p>
        </p:txBody>
      </p:sp>
      <p:cxnSp>
        <p:nvCxnSpPr>
          <p:cNvPr id="586" name="Google Shape;586;p65"/>
          <p:cNvCxnSpPr/>
          <p:nvPr/>
        </p:nvCxnSpPr>
        <p:spPr>
          <a:xfrm>
            <a:off x="3429000" y="3276600"/>
            <a:ext cx="0" cy="3352800"/>
          </a:xfrm>
          <a:prstGeom prst="straightConnector1">
            <a:avLst/>
          </a:prstGeom>
          <a:noFill/>
          <a:ln cap="flat" cmpd="sng" w="9525">
            <a:solidFill>
              <a:schemeClr val="dk1"/>
            </a:solidFill>
            <a:prstDash val="solid"/>
            <a:miter lim="800000"/>
            <a:headEnd len="med" w="med" type="none"/>
            <a:tailEnd len="med" w="med" type="none"/>
          </a:ln>
        </p:spPr>
      </p:cxnSp>
      <p:grpSp>
        <p:nvGrpSpPr>
          <p:cNvPr id="587" name="Google Shape;587;p65"/>
          <p:cNvGrpSpPr/>
          <p:nvPr/>
        </p:nvGrpSpPr>
        <p:grpSpPr>
          <a:xfrm>
            <a:off x="20637" y="720725"/>
            <a:ext cx="8791575" cy="2462212"/>
            <a:chOff x="20894" y="720085"/>
            <a:chExt cx="8790597" cy="2462213"/>
          </a:xfrm>
        </p:grpSpPr>
        <p:sp>
          <p:nvSpPr>
            <p:cNvPr id="588" name="Google Shape;588;p65"/>
            <p:cNvSpPr txBox="1"/>
            <p:nvPr/>
          </p:nvSpPr>
          <p:spPr>
            <a:xfrm>
              <a:off x="20894" y="720085"/>
              <a:ext cx="8790597" cy="2462213"/>
            </a:xfrm>
            <a:prstGeom prst="rect">
              <a:avLst/>
            </a:prstGeom>
            <a:blipFill rotWithShape="1">
              <a:blip r:embed="rId4">
                <a:alphaModFix/>
              </a:blip>
              <a:stretch>
                <a:fillRect b="-4206" l="-901" r="0" t="-1731"/>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600"/>
                <a:buFont typeface="Times New Roman"/>
                <a:buNone/>
              </a:pPr>
              <a:r>
                <a:rPr b="0" i="0" lang="en-US" sz="1600" u="none" cap="none" strike="noStrike">
                  <a:latin typeface="Times New Roman"/>
                  <a:ea typeface="Times New Roman"/>
                  <a:cs typeface="Times New Roman"/>
                  <a:sym typeface="Times New Roman"/>
                </a:rPr>
                <a:t> </a:t>
              </a:r>
              <a:endParaRPr/>
            </a:p>
          </p:txBody>
        </p:sp>
        <p:cxnSp>
          <p:nvCxnSpPr>
            <p:cNvPr id="589" name="Google Shape;589;p65"/>
            <p:cNvCxnSpPr/>
            <p:nvPr/>
          </p:nvCxnSpPr>
          <p:spPr>
            <a:xfrm flipH="1" rot="10800000">
              <a:off x="5791200" y="762000"/>
              <a:ext cx="76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590" name="Google Shape;590;p65"/>
            <p:cNvCxnSpPr/>
            <p:nvPr/>
          </p:nvCxnSpPr>
          <p:spPr>
            <a:xfrm flipH="1" rot="10800000">
              <a:off x="8382000" y="1143000"/>
              <a:ext cx="76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591" name="Google Shape;591;p65"/>
            <p:cNvCxnSpPr/>
            <p:nvPr/>
          </p:nvCxnSpPr>
          <p:spPr>
            <a:xfrm flipH="1" rot="10800000">
              <a:off x="5410200" y="2438400"/>
              <a:ext cx="76200" cy="76200"/>
            </a:xfrm>
            <a:prstGeom prst="straightConnector1">
              <a:avLst/>
            </a:prstGeom>
            <a:noFill/>
            <a:ln cap="flat" cmpd="sng" w="952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6"/>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597" name="Google Shape;597;p66"/>
          <p:cNvSpPr txBox="1"/>
          <p:nvPr/>
        </p:nvSpPr>
        <p:spPr>
          <a:xfrm>
            <a:off x="111125" y="841375"/>
            <a:ext cx="8804275"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Bài 1:</a:t>
            </a:r>
            <a:r>
              <a:rPr b="1" i="0" lang="en-US" sz="2400" u="none">
                <a:solidFill>
                  <a:srgbClr val="FF0000"/>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lò xo có chiều dài 1,2 m, đầu trên gắn vào một nhánh âm thoa, đầu dưới treo một quả cân. Dao động của âm thoa được duy trì bằng một nam châm điện để có tần số 50 Hz. Khi đó trên lò xo có sóng dừng và trên lò xo chỉ có một nhóm vòng dao động có biên độ cực đại. Tính tốc dộ truyền sóng trên lò xo. </a:t>
            </a:r>
            <a:endParaRPr/>
          </a:p>
        </p:txBody>
      </p:sp>
      <p:sp>
        <p:nvSpPr>
          <p:cNvPr id="598" name="Google Shape;598;p66"/>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99" name="Google Shape;599;p66"/>
          <p:cNvSpPr txBox="1"/>
          <p:nvPr/>
        </p:nvSpPr>
        <p:spPr>
          <a:xfrm>
            <a:off x="381000" y="3097212"/>
            <a:ext cx="1524000" cy="1503362"/>
          </a:xfrm>
          <a:prstGeom prst="rect">
            <a:avLst/>
          </a:prstGeom>
          <a:noFill/>
          <a:ln>
            <a:noFill/>
          </a:ln>
        </p:spPr>
        <p:txBody>
          <a:bodyPr anchorCtr="0" anchor="t" bIns="45700" lIns="91425" spcFirstLastPara="1" rIns="91425" wrap="square" tIns="45700">
            <a:spAutoFit/>
          </a:bodyPr>
          <a:lstStyle/>
          <a:p>
            <a:pPr indent="0" lvl="0" marL="0" marR="0" rtl="0" algn="just">
              <a:lnSpc>
                <a:spcPct val="833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Tóm tắt</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L=1,2m</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f=50Hz</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v=?</a:t>
            </a:r>
            <a:endParaRPr/>
          </a:p>
        </p:txBody>
      </p:sp>
      <p:sp>
        <p:nvSpPr>
          <p:cNvPr id="600" name="Google Shape;600;p66"/>
          <p:cNvSpPr txBox="1"/>
          <p:nvPr/>
        </p:nvSpPr>
        <p:spPr>
          <a:xfrm>
            <a:off x="2382837" y="3241675"/>
            <a:ext cx="6075362" cy="9413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Một nhóm vòng dao động với biên độ cực đại: n=1</a:t>
            </a:r>
            <a:endParaRPr/>
          </a:p>
        </p:txBody>
      </p:sp>
      <p:sp>
        <p:nvSpPr>
          <p:cNvPr id="601" name="Google Shape;601;p66"/>
          <p:cNvSpPr txBox="1"/>
          <p:nvPr/>
        </p:nvSpPr>
        <p:spPr>
          <a:xfrm>
            <a:off x="2438400" y="4310062"/>
            <a:ext cx="430847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Tốc độ truyền sóng trên lò xo:</a:t>
            </a:r>
            <a:endParaRPr/>
          </a:p>
        </p:txBody>
      </p:sp>
      <p:pic>
        <p:nvPicPr>
          <p:cNvPr id="602" name="Google Shape;602;p66"/>
          <p:cNvPicPr preferRelativeResize="0"/>
          <p:nvPr/>
        </p:nvPicPr>
        <p:blipFill rotWithShape="1">
          <a:blip r:embed="rId3">
            <a:alphaModFix/>
          </a:blip>
          <a:srcRect b="0" l="0" r="0" t="0"/>
          <a:stretch/>
        </p:blipFill>
        <p:spPr>
          <a:xfrm>
            <a:off x="2971800" y="4897437"/>
            <a:ext cx="4762500" cy="1465262"/>
          </a:xfrm>
          <a:prstGeom prst="rect">
            <a:avLst/>
          </a:prstGeom>
          <a:noFill/>
          <a:ln>
            <a:noFill/>
          </a:ln>
        </p:spPr>
      </p:pic>
      <p:cxnSp>
        <p:nvCxnSpPr>
          <p:cNvPr id="603" name="Google Shape;603;p66"/>
          <p:cNvCxnSpPr/>
          <p:nvPr/>
        </p:nvCxnSpPr>
        <p:spPr>
          <a:xfrm>
            <a:off x="1905000" y="3097212"/>
            <a:ext cx="0" cy="3151187"/>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2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7"/>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09" name="Google Shape;609;p67"/>
          <p:cNvSpPr txBox="1"/>
          <p:nvPr/>
        </p:nvSpPr>
        <p:spPr>
          <a:xfrm>
            <a:off x="304800" y="841375"/>
            <a:ext cx="8610600" cy="2570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2:</a:t>
            </a:r>
            <a:r>
              <a:rPr b="0" i="0" lang="en-US" sz="2300" u="none">
                <a:solidFill>
                  <a:srgbClr val="FF0000"/>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Một sóng hình sin được mô tả như hình 14.2</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Xác định bước sóng của sóng.</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Nếu chu kì sóng là 1 s thì tần số và tốc độ truyền sóng bằng bao nhiêu?</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Bước sóng sẽ bằng bao nhiêu nếu tần số tăng lên 5 Hz và tốc độ truyền sóng không đổi? Vẽ đồ thị (u-x) trong trường hợp này và đánh dấu rõ bước sóng trên đồ thị.</a:t>
            </a:r>
            <a:endParaRPr/>
          </a:p>
        </p:txBody>
      </p:sp>
      <p:pic>
        <p:nvPicPr>
          <p:cNvPr id="610" name="Google Shape;610;p67"/>
          <p:cNvPicPr preferRelativeResize="0"/>
          <p:nvPr/>
        </p:nvPicPr>
        <p:blipFill rotWithShape="1">
          <a:blip r:embed="rId3">
            <a:alphaModFix/>
          </a:blip>
          <a:srcRect b="0" l="0" r="0" t="0"/>
          <a:stretch/>
        </p:blipFill>
        <p:spPr>
          <a:xfrm>
            <a:off x="152400" y="3657600"/>
            <a:ext cx="8537575"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8"/>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16" name="Google Shape;616;p68"/>
          <p:cNvSpPr txBox="1"/>
          <p:nvPr/>
        </p:nvSpPr>
        <p:spPr>
          <a:xfrm>
            <a:off x="304800" y="381000"/>
            <a:ext cx="990600" cy="446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2:</a:t>
            </a:r>
            <a:endParaRPr/>
          </a:p>
        </p:txBody>
      </p:sp>
      <p:sp>
        <p:nvSpPr>
          <p:cNvPr id="617" name="Google Shape;617;p68"/>
          <p:cNvSpPr txBox="1"/>
          <p:nvPr/>
        </p:nvSpPr>
        <p:spPr>
          <a:xfrm>
            <a:off x="228600" y="914400"/>
            <a:ext cx="7646987" cy="5175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a. Từ đồ thị ta xác định được bước sóng là λ=50cm</a:t>
            </a:r>
            <a:endParaRPr/>
          </a:p>
        </p:txBody>
      </p:sp>
      <p:sp>
        <p:nvSpPr>
          <p:cNvPr id="618" name="Google Shape;618;p68"/>
          <p:cNvSpPr txBox="1"/>
          <p:nvPr/>
        </p:nvSpPr>
        <p:spPr>
          <a:xfrm>
            <a:off x="228600" y="1447800"/>
            <a:ext cx="4522787"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 Tần số và tốc độ của sóng</a:t>
            </a:r>
            <a:endParaRPr/>
          </a:p>
        </p:txBody>
      </p:sp>
      <p:pic>
        <p:nvPicPr>
          <p:cNvPr id="619" name="Google Shape;619;p68"/>
          <p:cNvPicPr preferRelativeResize="0"/>
          <p:nvPr/>
        </p:nvPicPr>
        <p:blipFill rotWithShape="1">
          <a:blip r:embed="rId3">
            <a:alphaModFix/>
          </a:blip>
          <a:srcRect b="0" l="0" r="0" t="0"/>
          <a:stretch/>
        </p:blipFill>
        <p:spPr>
          <a:xfrm>
            <a:off x="4389437" y="1335087"/>
            <a:ext cx="2849562" cy="1149350"/>
          </a:xfrm>
          <a:prstGeom prst="rect">
            <a:avLst/>
          </a:prstGeom>
          <a:noFill/>
          <a:ln>
            <a:noFill/>
          </a:ln>
        </p:spPr>
      </p:pic>
      <p:pic>
        <p:nvPicPr>
          <p:cNvPr id="620" name="Google Shape;620;p68"/>
          <p:cNvPicPr preferRelativeResize="0"/>
          <p:nvPr/>
        </p:nvPicPr>
        <p:blipFill rotWithShape="1">
          <a:blip r:embed="rId4">
            <a:alphaModFix/>
          </a:blip>
          <a:srcRect b="0" l="0" r="0" t="0"/>
          <a:stretch/>
        </p:blipFill>
        <p:spPr>
          <a:xfrm>
            <a:off x="3319462" y="3086100"/>
            <a:ext cx="2865437" cy="955675"/>
          </a:xfrm>
          <a:prstGeom prst="rect">
            <a:avLst/>
          </a:prstGeom>
          <a:noFill/>
          <a:ln>
            <a:noFill/>
          </a:ln>
        </p:spPr>
      </p:pic>
      <p:grpSp>
        <p:nvGrpSpPr>
          <p:cNvPr id="621" name="Google Shape;621;p68"/>
          <p:cNvGrpSpPr/>
          <p:nvPr/>
        </p:nvGrpSpPr>
        <p:grpSpPr>
          <a:xfrm>
            <a:off x="762000" y="3810000"/>
            <a:ext cx="7467600" cy="2881312"/>
            <a:chOff x="0" y="0"/>
            <a:chExt cx="7361899" cy="2603500"/>
          </a:xfrm>
        </p:grpSpPr>
        <p:cxnSp>
          <p:nvCxnSpPr>
            <p:cNvPr id="622" name="Google Shape;622;p68"/>
            <p:cNvCxnSpPr/>
            <p:nvPr/>
          </p:nvCxnSpPr>
          <p:spPr>
            <a:xfrm>
              <a:off x="757474" y="1506157"/>
              <a:ext cx="6400971" cy="0"/>
            </a:xfrm>
            <a:prstGeom prst="straightConnector1">
              <a:avLst/>
            </a:prstGeom>
            <a:noFill/>
            <a:ln cap="flat" cmpd="sng" w="28575">
              <a:solidFill>
                <a:schemeClr val="dk1"/>
              </a:solidFill>
              <a:prstDash val="solid"/>
              <a:miter lim="800000"/>
              <a:headEnd len="med" w="med" type="none"/>
              <a:tailEnd len="med" w="med" type="triangle"/>
            </a:ln>
          </p:spPr>
        </p:cxnSp>
        <p:cxnSp>
          <p:nvCxnSpPr>
            <p:cNvPr id="623" name="Google Shape;623;p68"/>
            <p:cNvCxnSpPr/>
            <p:nvPr/>
          </p:nvCxnSpPr>
          <p:spPr>
            <a:xfrm rot="10800000">
              <a:off x="757474" y="164960"/>
              <a:ext cx="0" cy="2438540"/>
            </a:xfrm>
            <a:prstGeom prst="straightConnector1">
              <a:avLst/>
            </a:prstGeom>
            <a:noFill/>
            <a:ln cap="flat" cmpd="sng" w="28575">
              <a:solidFill>
                <a:schemeClr val="dk1"/>
              </a:solidFill>
              <a:prstDash val="solid"/>
              <a:miter lim="800000"/>
              <a:headEnd len="med" w="med" type="none"/>
              <a:tailEnd len="med" w="med" type="stealth"/>
            </a:ln>
          </p:spPr>
        </p:cxnSp>
        <p:sp>
          <p:nvSpPr>
            <p:cNvPr id="624" name="Google Shape;624;p68"/>
            <p:cNvSpPr/>
            <p:nvPr/>
          </p:nvSpPr>
          <p:spPr>
            <a:xfrm>
              <a:off x="660442" y="976851"/>
              <a:ext cx="5657582" cy="1028489"/>
            </a:xfrm>
            <a:custGeom>
              <a:rect b="b" l="l" r="r" t="t"/>
              <a:pathLst>
                <a:path extrusionOk="0" h="2034273" w="5745562">
                  <a:moveTo>
                    <a:pt x="128967" y="194371"/>
                  </a:moveTo>
                  <a:cubicBezTo>
                    <a:pt x="101509" y="198165"/>
                    <a:pt x="128765" y="222658"/>
                    <a:pt x="128969" y="217134"/>
                  </a:cubicBezTo>
                  <a:cubicBezTo>
                    <a:pt x="129173" y="211610"/>
                    <a:pt x="-162127" y="383973"/>
                    <a:pt x="130193" y="161228"/>
                  </a:cubicBezTo>
                  <a:cubicBezTo>
                    <a:pt x="422513" y="-61517"/>
                    <a:pt x="764374" y="2034273"/>
                    <a:pt x="1074090" y="2034273"/>
                  </a:cubicBezTo>
                  <a:cubicBezTo>
                    <a:pt x="1383806" y="2034273"/>
                    <a:pt x="1683690" y="166144"/>
                    <a:pt x="1988490" y="161228"/>
                  </a:cubicBezTo>
                  <a:cubicBezTo>
                    <a:pt x="2293290" y="156312"/>
                    <a:pt x="2598090" y="2007234"/>
                    <a:pt x="2902890" y="2004776"/>
                  </a:cubicBezTo>
                  <a:cubicBezTo>
                    <a:pt x="3207690" y="2002318"/>
                    <a:pt x="3512490" y="146479"/>
                    <a:pt x="3817290" y="146479"/>
                  </a:cubicBezTo>
                  <a:cubicBezTo>
                    <a:pt x="4122090" y="146479"/>
                    <a:pt x="4424432" y="1999860"/>
                    <a:pt x="4731690" y="2004776"/>
                  </a:cubicBezTo>
                  <a:cubicBezTo>
                    <a:pt x="5038948" y="2009692"/>
                    <a:pt x="5508438" y="480776"/>
                    <a:pt x="5660838" y="175976"/>
                  </a:cubicBezTo>
                  <a:cubicBezTo>
                    <a:pt x="5813238" y="-128824"/>
                    <a:pt x="5729664" y="23576"/>
                    <a:pt x="5646090" y="175976"/>
                  </a:cubicBezTo>
                </a:path>
              </a:pathLst>
            </a:cu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p:txBody>
        </p:sp>
        <p:pic>
          <p:nvPicPr>
            <p:cNvPr id="625" name="Google Shape;625;p68"/>
            <p:cNvPicPr preferRelativeResize="0"/>
            <p:nvPr/>
          </p:nvPicPr>
          <p:blipFill rotWithShape="1">
            <a:blip r:embed="rId5">
              <a:alphaModFix/>
            </a:blip>
            <a:srcRect b="0" l="0" r="0" t="0"/>
            <a:stretch/>
          </p:blipFill>
          <p:spPr>
            <a:xfrm>
              <a:off x="328967" y="1271659"/>
              <a:ext cx="444500" cy="527050"/>
            </a:xfrm>
            <a:prstGeom prst="rect">
              <a:avLst/>
            </a:prstGeom>
            <a:noFill/>
            <a:ln>
              <a:noFill/>
            </a:ln>
          </p:spPr>
        </p:pic>
        <p:pic>
          <p:nvPicPr>
            <p:cNvPr id="626" name="Google Shape;626;p68"/>
            <p:cNvPicPr preferRelativeResize="0"/>
            <p:nvPr/>
          </p:nvPicPr>
          <p:blipFill rotWithShape="1">
            <a:blip r:embed="rId6">
              <a:alphaModFix/>
            </a:blip>
            <a:srcRect b="0" l="0" r="0" t="0"/>
            <a:stretch/>
          </p:blipFill>
          <p:spPr>
            <a:xfrm>
              <a:off x="289585" y="1839575"/>
              <a:ext cx="402770" cy="330200"/>
            </a:xfrm>
            <a:prstGeom prst="rect">
              <a:avLst/>
            </a:prstGeom>
            <a:noFill/>
            <a:ln>
              <a:noFill/>
            </a:ln>
          </p:spPr>
        </p:pic>
        <p:pic>
          <p:nvPicPr>
            <p:cNvPr id="627" name="Google Shape;627;p68"/>
            <p:cNvPicPr preferRelativeResize="0"/>
            <p:nvPr/>
          </p:nvPicPr>
          <p:blipFill rotWithShape="1">
            <a:blip r:embed="rId7">
              <a:alphaModFix/>
            </a:blip>
            <a:srcRect b="0" l="0" r="0" t="0"/>
            <a:stretch/>
          </p:blipFill>
          <p:spPr>
            <a:xfrm>
              <a:off x="327020" y="873968"/>
              <a:ext cx="333379" cy="449336"/>
            </a:xfrm>
            <a:prstGeom prst="rect">
              <a:avLst/>
            </a:prstGeom>
            <a:noFill/>
            <a:ln>
              <a:noFill/>
            </a:ln>
          </p:spPr>
        </p:pic>
        <p:pic>
          <p:nvPicPr>
            <p:cNvPr id="628" name="Google Shape;628;p68"/>
            <p:cNvPicPr preferRelativeResize="0"/>
            <p:nvPr/>
          </p:nvPicPr>
          <p:blipFill rotWithShape="1">
            <a:blip r:embed="rId8">
              <a:alphaModFix/>
            </a:blip>
            <a:srcRect b="0" l="0" r="0" t="0"/>
            <a:stretch/>
          </p:blipFill>
          <p:spPr>
            <a:xfrm>
              <a:off x="0" y="0"/>
              <a:ext cx="660400" cy="330200"/>
            </a:xfrm>
            <a:prstGeom prst="rect">
              <a:avLst/>
            </a:prstGeom>
            <a:noFill/>
            <a:ln>
              <a:noFill/>
            </a:ln>
          </p:spPr>
        </p:pic>
        <p:pic>
          <p:nvPicPr>
            <p:cNvPr id="629" name="Google Shape;629;p68"/>
            <p:cNvPicPr preferRelativeResize="0"/>
            <p:nvPr/>
          </p:nvPicPr>
          <p:blipFill rotWithShape="1">
            <a:blip r:embed="rId9">
              <a:alphaModFix/>
            </a:blip>
            <a:srcRect b="0" l="0" r="0" t="0"/>
            <a:stretch/>
          </p:blipFill>
          <p:spPr>
            <a:xfrm>
              <a:off x="6701499" y="1674475"/>
              <a:ext cx="660400" cy="330200"/>
            </a:xfrm>
            <a:prstGeom prst="rect">
              <a:avLst/>
            </a:prstGeom>
            <a:noFill/>
            <a:ln>
              <a:noFill/>
            </a:ln>
          </p:spPr>
        </p:pic>
        <p:cxnSp>
          <p:nvCxnSpPr>
            <p:cNvPr id="630" name="Google Shape;630;p68"/>
            <p:cNvCxnSpPr/>
            <p:nvPr/>
          </p:nvCxnSpPr>
          <p:spPr>
            <a:xfrm>
              <a:off x="2571344" y="976851"/>
              <a:ext cx="1920291" cy="0"/>
            </a:xfrm>
            <a:prstGeom prst="straightConnector1">
              <a:avLst/>
            </a:prstGeom>
            <a:noFill/>
            <a:ln cap="flat" cmpd="sng" w="28575">
              <a:solidFill>
                <a:schemeClr val="dk1"/>
              </a:solidFill>
              <a:prstDash val="solid"/>
              <a:miter lim="800000"/>
              <a:headEnd len="med" w="med" type="triangle"/>
              <a:tailEnd len="med" w="med" type="triangle"/>
            </a:ln>
          </p:spPr>
        </p:cxnSp>
        <p:pic>
          <p:nvPicPr>
            <p:cNvPr id="631" name="Google Shape;631;p68"/>
            <p:cNvPicPr preferRelativeResize="0"/>
            <p:nvPr/>
          </p:nvPicPr>
          <p:blipFill rotWithShape="1">
            <a:blip r:embed="rId10">
              <a:alphaModFix/>
            </a:blip>
            <a:srcRect b="0" l="0" r="0" t="0"/>
            <a:stretch/>
          </p:blipFill>
          <p:spPr>
            <a:xfrm>
              <a:off x="3254269" y="580329"/>
              <a:ext cx="336550" cy="396875"/>
            </a:xfrm>
            <a:prstGeom prst="rect">
              <a:avLst/>
            </a:prstGeom>
            <a:noFill/>
            <a:ln>
              <a:noFill/>
            </a:ln>
          </p:spPr>
        </p:pic>
        <p:cxnSp>
          <p:nvCxnSpPr>
            <p:cNvPr id="632" name="Google Shape;632;p68"/>
            <p:cNvCxnSpPr/>
            <p:nvPr/>
          </p:nvCxnSpPr>
          <p:spPr>
            <a:xfrm>
              <a:off x="2590124" y="1424394"/>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cxnSp>
          <p:nvCxnSpPr>
            <p:cNvPr id="633" name="Google Shape;633;p68"/>
            <p:cNvCxnSpPr/>
            <p:nvPr/>
          </p:nvCxnSpPr>
          <p:spPr>
            <a:xfrm>
              <a:off x="6252294" y="1435870"/>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cxnSp>
          <p:nvCxnSpPr>
            <p:cNvPr id="634" name="Google Shape;634;p68"/>
            <p:cNvCxnSpPr/>
            <p:nvPr/>
          </p:nvCxnSpPr>
          <p:spPr>
            <a:xfrm>
              <a:off x="4413383" y="1434435"/>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pic>
          <p:nvPicPr>
            <p:cNvPr id="635" name="Google Shape;635;p68"/>
            <p:cNvPicPr preferRelativeResize="0"/>
            <p:nvPr/>
          </p:nvPicPr>
          <p:blipFill rotWithShape="1">
            <a:blip r:embed="rId11">
              <a:alphaModFix/>
            </a:blip>
            <a:srcRect b="0" l="0" r="0" t="0"/>
            <a:stretch/>
          </p:blipFill>
          <p:spPr>
            <a:xfrm>
              <a:off x="2413201" y="1610975"/>
              <a:ext cx="317500" cy="393700"/>
            </a:xfrm>
            <a:prstGeom prst="rect">
              <a:avLst/>
            </a:prstGeom>
            <a:noFill/>
            <a:ln>
              <a:noFill/>
            </a:ln>
          </p:spPr>
        </p:pic>
        <p:pic>
          <p:nvPicPr>
            <p:cNvPr id="636" name="Google Shape;636;p68"/>
            <p:cNvPicPr preferRelativeResize="0"/>
            <p:nvPr/>
          </p:nvPicPr>
          <p:blipFill rotWithShape="1">
            <a:blip r:embed="rId12">
              <a:alphaModFix/>
            </a:blip>
            <a:srcRect b="0" l="0" r="0" t="0"/>
            <a:stretch/>
          </p:blipFill>
          <p:spPr>
            <a:xfrm>
              <a:off x="4215224" y="1694718"/>
              <a:ext cx="396375" cy="346828"/>
            </a:xfrm>
            <a:prstGeom prst="rect">
              <a:avLst/>
            </a:prstGeom>
            <a:noFill/>
            <a:ln>
              <a:noFill/>
            </a:ln>
          </p:spPr>
        </p:pic>
        <p:pic>
          <p:nvPicPr>
            <p:cNvPr id="637" name="Google Shape;637;p68"/>
            <p:cNvPicPr preferRelativeResize="0"/>
            <p:nvPr/>
          </p:nvPicPr>
          <p:blipFill rotWithShape="1">
            <a:blip r:embed="rId13">
              <a:alphaModFix/>
            </a:blip>
            <a:srcRect b="0" l="0" r="0" t="0"/>
            <a:stretch/>
          </p:blipFill>
          <p:spPr>
            <a:xfrm>
              <a:off x="6044440" y="1655630"/>
              <a:ext cx="391584" cy="381000"/>
            </a:xfrm>
            <a:prstGeom prst="rect">
              <a:avLst/>
            </a:prstGeom>
            <a:noFill/>
            <a:ln>
              <a:noFill/>
            </a:ln>
          </p:spPr>
        </p:pic>
      </p:grpSp>
      <p:sp>
        <p:nvSpPr>
          <p:cNvPr id="638" name="Google Shape;638;p68"/>
          <p:cNvSpPr txBox="1"/>
          <p:nvPr/>
        </p:nvSpPr>
        <p:spPr>
          <a:xfrm>
            <a:off x="152400" y="2590800"/>
            <a:ext cx="8991600" cy="8302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c. Khi tần số tăng lên 5Hz, tốc độ truyền sóng không đổi thì bước sóng khi đó là: </a:t>
            </a:r>
            <a:endParaRPr/>
          </a:p>
        </p:txBody>
      </p:sp>
      <p:sp>
        <p:nvSpPr>
          <p:cNvPr id="639" name="Google Shape;639;p68"/>
          <p:cNvSpPr txBox="1"/>
          <p:nvPr/>
        </p:nvSpPr>
        <p:spPr>
          <a:xfrm>
            <a:off x="0" y="32766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9"/>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45" name="Google Shape;645;p69"/>
          <p:cNvSpPr txBox="1"/>
          <p:nvPr/>
        </p:nvSpPr>
        <p:spPr>
          <a:xfrm>
            <a:off x="242887" y="841375"/>
            <a:ext cx="8824912" cy="2289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3:</a:t>
            </a:r>
            <a:r>
              <a:rPr b="1" i="0" lang="en-US" sz="2300" u="none">
                <a:solidFill>
                  <a:srgbClr val="FF0000"/>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Trong một thí nghiệm Y-âng về giao thoa ánh sáng, hai khe được chiếu bằng ánh sáng đơn sắc. Khoảng cách giữa 2 khe là 0,6 mm. Khoảng vân trên màn quan sát đo được là 1mm. Từ vị trí ban đầu, nếu tịnh tiến màn quan sát một đoạn 25 cm lại gần mặt phẳng chứa 2 khe thì khoảng vân mới trên màn là 0,8mm. Tính bước sóng của ánh sáng dùng làm thí nghiệm.</a:t>
            </a:r>
            <a:endParaRPr/>
          </a:p>
        </p:txBody>
      </p:sp>
      <p:sp>
        <p:nvSpPr>
          <p:cNvPr id="646" name="Google Shape;646;p69"/>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cxnSp>
        <p:nvCxnSpPr>
          <p:cNvPr id="647" name="Google Shape;647;p69"/>
          <p:cNvCxnSpPr/>
          <p:nvPr/>
        </p:nvCxnSpPr>
        <p:spPr>
          <a:xfrm>
            <a:off x="1905000" y="3097212"/>
            <a:ext cx="0" cy="3151187"/>
          </a:xfrm>
          <a:prstGeom prst="straightConnector1">
            <a:avLst/>
          </a:prstGeom>
          <a:noFill/>
          <a:ln cap="flat" cmpd="sng" w="9525">
            <a:solidFill>
              <a:schemeClr val="dk1"/>
            </a:solidFill>
            <a:prstDash val="solid"/>
            <a:miter lim="800000"/>
            <a:headEnd len="med" w="med" type="none"/>
            <a:tailEnd len="med" w="med" type="none"/>
          </a:ln>
        </p:spPr>
      </p:cxnSp>
      <p:sp>
        <p:nvSpPr>
          <p:cNvPr id="648" name="Google Shape;648;p69"/>
          <p:cNvSpPr txBox="1"/>
          <p:nvPr/>
        </p:nvSpPr>
        <p:spPr>
          <a:xfrm>
            <a:off x="201612" y="3327400"/>
            <a:ext cx="1627187" cy="2195512"/>
          </a:xfrm>
          <a:prstGeom prst="rect">
            <a:avLst/>
          </a:prstGeom>
          <a:noFill/>
          <a:ln>
            <a:noFill/>
          </a:ln>
        </p:spPr>
        <p:txBody>
          <a:bodyPr anchorCtr="0" anchor="t" bIns="45700" lIns="91425" spcFirstLastPara="1" rIns="91425" wrap="square" tIns="45700">
            <a:spAutoFit/>
          </a:bodyPr>
          <a:lstStyle/>
          <a:p>
            <a:pPr indent="0" lvl="0" marL="0" marR="0" rtl="0" algn="just">
              <a:lnSpc>
                <a:spcPct val="79166"/>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Tóm tắt</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a=0,6mm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i=1mm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D’=D-0,25</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i’=0,8mm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333333"/>
              </a:buClr>
              <a:buSzPts val="2400"/>
              <a:buFont typeface="Times New Roman"/>
              <a:buNone/>
            </a:pPr>
            <a:r>
              <a:rPr b="0" i="0" lang="en-US" sz="2400" u="none">
                <a:solidFill>
                  <a:srgbClr val="333333"/>
                </a:solidFill>
                <a:latin typeface="Times New Roman"/>
                <a:ea typeface="Times New Roman"/>
                <a:cs typeface="Times New Roman"/>
                <a:sym typeface="Times New Roman"/>
              </a:rPr>
              <a:t>λ=?</a:t>
            </a:r>
            <a:endParaRPr/>
          </a:p>
        </p:txBody>
      </p:sp>
      <p:sp>
        <p:nvSpPr>
          <p:cNvPr id="649" name="Google Shape;649;p69"/>
          <p:cNvSpPr txBox="1"/>
          <p:nvPr/>
        </p:nvSpPr>
        <p:spPr>
          <a:xfrm>
            <a:off x="2057400" y="3429000"/>
            <a:ext cx="5181600"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Vận dụng công thức khoảng vân i ta có:</a:t>
            </a:r>
            <a:endParaRPr/>
          </a:p>
        </p:txBody>
      </p:sp>
      <p:pic>
        <p:nvPicPr>
          <p:cNvPr id="650" name="Google Shape;650;p69"/>
          <p:cNvPicPr preferRelativeResize="0"/>
          <p:nvPr/>
        </p:nvPicPr>
        <p:blipFill rotWithShape="1">
          <a:blip r:embed="rId3">
            <a:alphaModFix/>
          </a:blip>
          <a:srcRect b="0" l="0" r="0" t="0"/>
          <a:stretch/>
        </p:blipFill>
        <p:spPr>
          <a:xfrm>
            <a:off x="7239000" y="3340100"/>
            <a:ext cx="1295400" cy="776287"/>
          </a:xfrm>
          <a:prstGeom prst="rect">
            <a:avLst/>
          </a:prstGeom>
          <a:noFill/>
          <a:ln>
            <a:noFill/>
          </a:ln>
        </p:spPr>
      </p:pic>
      <p:sp>
        <p:nvSpPr>
          <p:cNvPr id="651" name="Google Shape;651;p69"/>
          <p:cNvSpPr txBox="1"/>
          <p:nvPr/>
        </p:nvSpPr>
        <p:spPr>
          <a:xfrm>
            <a:off x="2362200" y="43434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id="652" name="Google Shape;652;p69"/>
          <p:cNvPicPr preferRelativeResize="0"/>
          <p:nvPr/>
        </p:nvPicPr>
        <p:blipFill rotWithShape="1">
          <a:blip r:embed="rId4">
            <a:alphaModFix/>
          </a:blip>
          <a:srcRect b="0" l="0" r="0" t="0"/>
          <a:stretch/>
        </p:blipFill>
        <p:spPr>
          <a:xfrm>
            <a:off x="3890962" y="4038600"/>
            <a:ext cx="3195637" cy="931862"/>
          </a:xfrm>
          <a:prstGeom prst="rect">
            <a:avLst/>
          </a:prstGeom>
          <a:noFill/>
          <a:ln>
            <a:noFill/>
          </a:ln>
        </p:spPr>
      </p:pic>
      <p:pic>
        <p:nvPicPr>
          <p:cNvPr id="653" name="Google Shape;653;p69"/>
          <p:cNvPicPr preferRelativeResize="0"/>
          <p:nvPr/>
        </p:nvPicPr>
        <p:blipFill rotWithShape="1">
          <a:blip r:embed="rId5">
            <a:alphaModFix/>
          </a:blip>
          <a:srcRect b="0" l="0" r="0" t="0"/>
          <a:stretch/>
        </p:blipFill>
        <p:spPr>
          <a:xfrm>
            <a:off x="3692525" y="5584825"/>
            <a:ext cx="3698875" cy="1020762"/>
          </a:xfrm>
          <a:prstGeom prst="rect">
            <a:avLst/>
          </a:prstGeom>
          <a:noFill/>
          <a:ln>
            <a:noFill/>
          </a:ln>
        </p:spPr>
      </p:pic>
      <p:sp>
        <p:nvSpPr>
          <p:cNvPr id="654" name="Google Shape;654;p69"/>
          <p:cNvSpPr txBox="1"/>
          <p:nvPr/>
        </p:nvSpPr>
        <p:spPr>
          <a:xfrm>
            <a:off x="4405312" y="5029200"/>
            <a:ext cx="2071687"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=&gt; D= 1,25m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000"/>
              <a:buFont typeface="Times New Roman"/>
              <a:buNone/>
            </a:pPr>
            <a:fld id="{00000000-1234-1234-1234-123412341234}" type="slidenum">
              <a:rPr b="0" i="0" lang="en-US" sz="1000" u="none">
                <a:solidFill>
                  <a:srgbClr val="FFFFFF"/>
                </a:solidFill>
                <a:latin typeface="Times New Roman"/>
                <a:ea typeface="Times New Roman"/>
                <a:cs typeface="Times New Roman"/>
                <a:sym typeface="Times New Roman"/>
              </a:rPr>
              <a:t>‹#›</a:t>
            </a:fld>
            <a:endParaRPr/>
          </a:p>
        </p:txBody>
      </p:sp>
      <p:sp>
        <p:nvSpPr>
          <p:cNvPr id="366" name="Google Shape;366;p52"/>
          <p:cNvSpPr/>
          <p:nvPr/>
        </p:nvSpPr>
        <p:spPr>
          <a:xfrm>
            <a:off x="685800" y="2133600"/>
            <a:ext cx="7543800" cy="9144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gradFill>
                  <a:gsLst>
                    <a:gs pos="0">
                      <a:srgbClr val="FF6600"/>
                    </a:gs>
                    <a:gs pos="50000">
                      <a:srgbClr val="FFD3B6"/>
                    </a:gs>
                    <a:gs pos="100000">
                      <a:srgbClr val="FF6600"/>
                    </a:gs>
                  </a:gsLst>
                  <a:lin ang="5400000" scaled="0"/>
                </a:gradFill>
                <a:latin typeface="Times New Roman"/>
              </a:rPr>
              <a:t>TÌM NGÔI SAO MAY MẮN !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0"/>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60" name="Google Shape;660;p70"/>
          <p:cNvSpPr txBox="1"/>
          <p:nvPr/>
        </p:nvSpPr>
        <p:spPr>
          <a:xfrm>
            <a:off x="152400" y="914400"/>
            <a:ext cx="8763000" cy="518953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1.</a:t>
            </a:r>
            <a:r>
              <a:rPr b="1" i="0" lang="en-US" sz="2400" u="none">
                <a:solidFill>
                  <a:srgbClr val="0000FF"/>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quan sát viên đứng ở bờ biện nhận thấy rằng khoảng cách giữa 5 ngọn sóng ℓiên tiếp ℓà 12m. Bước sóng ℓà: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a:t>
            </a:r>
            <a:r>
              <a:rPr b="0" i="0" lang="en-US" sz="2400" u="none">
                <a:solidFill>
                  <a:schemeClr val="dk1"/>
                </a:solidFill>
                <a:latin typeface="Times New Roman"/>
                <a:ea typeface="Times New Roman"/>
                <a:cs typeface="Times New Roman"/>
                <a:sym typeface="Times New Roman"/>
              </a:rPr>
              <a:t> 2m 					</a:t>
            </a:r>
            <a:r>
              <a:rPr b="1" i="0" lang="en-US" sz="2400" u="none">
                <a:solidFill>
                  <a:schemeClr val="dk1"/>
                </a:solidFill>
                <a:latin typeface="Times New Roman"/>
                <a:ea typeface="Times New Roman"/>
                <a:cs typeface="Times New Roman"/>
                <a:sym typeface="Times New Roman"/>
              </a:rPr>
              <a:t>B. </a:t>
            </a:r>
            <a:r>
              <a:rPr b="0" i="0" lang="en-US" sz="2400" u="none">
                <a:solidFill>
                  <a:schemeClr val="dk1"/>
                </a:solidFill>
                <a:latin typeface="Times New Roman"/>
                <a:ea typeface="Times New Roman"/>
                <a:cs typeface="Times New Roman"/>
                <a:sym typeface="Times New Roman"/>
              </a:rPr>
              <a:t>1,2m.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 </a:t>
            </a:r>
            <a:r>
              <a:rPr b="0" i="0" lang="en-US" sz="2400" u="none">
                <a:solidFill>
                  <a:schemeClr val="dk1"/>
                </a:solidFill>
                <a:latin typeface="Times New Roman"/>
                <a:ea typeface="Times New Roman"/>
                <a:cs typeface="Times New Roman"/>
                <a:sym typeface="Times New Roman"/>
              </a:rPr>
              <a:t>3m 					</a:t>
            </a:r>
            <a:r>
              <a:rPr b="1" i="0" lang="en-US" sz="2400" u="none">
                <a:solidFill>
                  <a:schemeClr val="dk1"/>
                </a:solidFill>
                <a:latin typeface="Times New Roman"/>
                <a:ea typeface="Times New Roman"/>
                <a:cs typeface="Times New Roman"/>
                <a:sym typeface="Times New Roman"/>
              </a:rPr>
              <a:t>D. </a:t>
            </a:r>
            <a:r>
              <a:rPr b="0" i="0" lang="en-US" sz="2400" u="none">
                <a:solidFill>
                  <a:schemeClr val="dk1"/>
                </a:solidFill>
                <a:latin typeface="Times New Roman"/>
                <a:ea typeface="Times New Roman"/>
                <a:cs typeface="Times New Roman"/>
                <a:sym typeface="Times New Roman"/>
              </a:rPr>
              <a:t>4m</a:t>
            </a:r>
            <a:endParaRPr b="0" i="0" sz="24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2.</a:t>
            </a:r>
            <a:r>
              <a:rPr b="1"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mũi nhọn S được gắn vào đầu A của một ℓá thép nằm ngang và chạm vào mặt nước. Khi ℓá thép nằm ngang và chạm vào mặt nước. Lá thép dao động với tần số f = 100Hz, S tạo ra trên mặt nước những vòng tròn đồng tâm, biết rằng khoảng cách giữa 11 gợn ℓồi ℓiên tiếp ℓà 10cm. Vận tốc truyền sóng trên mặt nước nhận giá trị nào trong các giá trị sau đây?</a:t>
            </a:r>
            <a:endParaRPr b="0" i="0" sz="24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 </a:t>
            </a:r>
            <a:r>
              <a:rPr b="0" i="0" lang="en-US" sz="2400" u="none">
                <a:solidFill>
                  <a:schemeClr val="dk1"/>
                </a:solidFill>
                <a:latin typeface="Times New Roman"/>
                <a:ea typeface="Times New Roman"/>
                <a:cs typeface="Times New Roman"/>
                <a:sym typeface="Times New Roman"/>
              </a:rPr>
              <a:t>v = 100cm/s 			</a:t>
            </a:r>
            <a:r>
              <a:rPr b="1" i="0" lang="en-US" sz="2400" u="none">
                <a:solidFill>
                  <a:schemeClr val="dk1"/>
                </a:solidFill>
                <a:latin typeface="Times New Roman"/>
                <a:ea typeface="Times New Roman"/>
                <a:cs typeface="Times New Roman"/>
                <a:sym typeface="Times New Roman"/>
              </a:rPr>
              <a:t>B. </a:t>
            </a:r>
            <a:r>
              <a:rPr b="0" i="0" lang="en-US" sz="2400" u="none">
                <a:solidFill>
                  <a:schemeClr val="dk1"/>
                </a:solidFill>
                <a:latin typeface="Times New Roman"/>
                <a:ea typeface="Times New Roman"/>
                <a:cs typeface="Times New Roman"/>
                <a:sym typeface="Times New Roman"/>
              </a:rPr>
              <a:t>v = 50cm/s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 </a:t>
            </a:r>
            <a:r>
              <a:rPr b="0" i="0" lang="en-US" sz="2400" u="none">
                <a:solidFill>
                  <a:schemeClr val="dk1"/>
                </a:solidFill>
                <a:latin typeface="Times New Roman"/>
                <a:ea typeface="Times New Roman"/>
                <a:cs typeface="Times New Roman"/>
                <a:sym typeface="Times New Roman"/>
              </a:rPr>
              <a:t>v = 10m/s 			</a:t>
            </a:r>
            <a:r>
              <a:rPr b="1" i="0" lang="en-US" sz="2400" u="none">
                <a:solidFill>
                  <a:schemeClr val="dk1"/>
                </a:solidFill>
                <a:latin typeface="Times New Roman"/>
                <a:ea typeface="Times New Roman"/>
                <a:cs typeface="Times New Roman"/>
                <a:sym typeface="Times New Roman"/>
              </a:rPr>
              <a:t>D. </a:t>
            </a:r>
            <a:r>
              <a:rPr b="0" i="0" lang="en-US" sz="2400" u="none">
                <a:solidFill>
                  <a:schemeClr val="dk1"/>
                </a:solidFill>
                <a:latin typeface="Times New Roman"/>
                <a:ea typeface="Times New Roman"/>
                <a:cs typeface="Times New Roman"/>
                <a:sym typeface="Times New Roman"/>
              </a:rPr>
              <a:t>0,1m/s</a:t>
            </a:r>
            <a:endParaRPr/>
          </a:p>
        </p:txBody>
      </p:sp>
      <p:sp>
        <p:nvSpPr>
          <p:cNvPr id="661" name="Google Shape;661;p70"/>
          <p:cNvSpPr/>
          <p:nvPr/>
        </p:nvSpPr>
        <p:spPr>
          <a:xfrm>
            <a:off x="1066800" y="2209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62" name="Google Shape;662;p70"/>
          <p:cNvSpPr/>
          <p:nvPr/>
        </p:nvSpPr>
        <p:spPr>
          <a:xfrm>
            <a:off x="381000" y="51054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1"/>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68" name="Google Shape;668;p71"/>
          <p:cNvSpPr txBox="1"/>
          <p:nvPr/>
        </p:nvSpPr>
        <p:spPr>
          <a:xfrm>
            <a:off x="152400" y="762000"/>
            <a:ext cx="8604250" cy="573722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3.</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Trong một thí nghiệm giao thoa trên mặt nước, hai nguồn kết hợp S</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và S</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dao động cùng pha với tần số f = 15Hz. Tại điểm M cách A và B ℓần ℓượt ℓà d</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 23cm và d</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 26,2 cm sóng có biên độ dao động cực đại, giữa M và đường trung trực của AB còn có một dãy cực đại. Vận tốc truyền sóng trên mặt nước ℓà:	</a:t>
            </a:r>
            <a:endParaRPr/>
          </a:p>
          <a:p>
            <a:pPr indent="0" lvl="0" marL="0" marR="0" rtl="0" algn="just">
              <a:lnSpc>
                <a:spcPct val="115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A. </a:t>
            </a:r>
            <a:r>
              <a:rPr b="0" i="0" lang="en-US" sz="2300" u="none">
                <a:solidFill>
                  <a:schemeClr val="dk1"/>
                </a:solidFill>
                <a:latin typeface="Times New Roman"/>
                <a:ea typeface="Times New Roman"/>
                <a:cs typeface="Times New Roman"/>
                <a:sym typeface="Times New Roman"/>
              </a:rPr>
              <a:t>18cm/s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21,5cm/s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24cm/s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25cm/s</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4.</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Sóng dừng trên dây dài 2m với hai đầu cố định. Vận tốc sóng trên dây ℓà 20m/s. Tìm tần số dao động của sóng dừng nếu biết tần số này khoảng từ 4Hz đến 6Hz.</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	A. </a:t>
            </a:r>
            <a:r>
              <a:rPr b="0" i="0" lang="en-US" sz="2300" u="none">
                <a:solidFill>
                  <a:schemeClr val="dk1"/>
                </a:solidFill>
                <a:latin typeface="Times New Roman"/>
                <a:ea typeface="Times New Roman"/>
                <a:cs typeface="Times New Roman"/>
                <a:sym typeface="Times New Roman"/>
              </a:rPr>
              <a:t>10Hz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5,5Hz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5Hz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4,5Hz</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5.</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Một sóng âm có tần số xác định truyền trong không khí và trong nước với tốc độ ℓần ℓượt ℓà 330m/s và 1452m/s. Khi sóng âm đó truyền từ nước ra không khí thì bước sóng của nó sẽ:</a:t>
            </a:r>
            <a:endParaRPr b="0" i="0" sz="23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A. </a:t>
            </a:r>
            <a:r>
              <a:rPr b="0" i="0" lang="en-US" sz="2300" u="none">
                <a:solidFill>
                  <a:schemeClr val="dk1"/>
                </a:solidFill>
                <a:latin typeface="Times New Roman"/>
                <a:ea typeface="Times New Roman"/>
                <a:cs typeface="Times New Roman"/>
                <a:sym typeface="Times New Roman"/>
              </a:rPr>
              <a:t>tăng 4 ℓần.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tăng 4,4 ℓần.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giảm 4,4 ℓần.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giảm 4 ℓần.</a:t>
            </a:r>
            <a:endParaRPr/>
          </a:p>
        </p:txBody>
      </p:sp>
      <p:sp>
        <p:nvSpPr>
          <p:cNvPr id="669" name="Google Shape;669;p71"/>
          <p:cNvSpPr/>
          <p:nvPr/>
        </p:nvSpPr>
        <p:spPr>
          <a:xfrm>
            <a:off x="4648200" y="2743200"/>
            <a:ext cx="401637" cy="381000"/>
          </a:xfrm>
          <a:custGeom>
            <a:rect b="b" l="l" r="r" t="t"/>
            <a:pathLst>
              <a:path extrusionOk="0" h="381000" w="401638">
                <a:moveTo>
                  <a:pt x="0" y="145529"/>
                </a:moveTo>
                <a:lnTo>
                  <a:pt x="153413" y="145530"/>
                </a:lnTo>
                <a:lnTo>
                  <a:pt x="200819" y="0"/>
                </a:lnTo>
                <a:lnTo>
                  <a:pt x="248225" y="145530"/>
                </a:lnTo>
                <a:lnTo>
                  <a:pt x="401638" y="145529"/>
                </a:lnTo>
                <a:lnTo>
                  <a:pt x="277524" y="235470"/>
                </a:lnTo>
                <a:lnTo>
                  <a:pt x="324932" y="380999"/>
                </a:lnTo>
                <a:lnTo>
                  <a:pt x="200819" y="291056"/>
                </a:lnTo>
                <a:lnTo>
                  <a:pt x="76706" y="380999"/>
                </a:lnTo>
                <a:lnTo>
                  <a:pt x="124114"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0" name="Google Shape;670;p71"/>
          <p:cNvSpPr/>
          <p:nvPr/>
        </p:nvSpPr>
        <p:spPr>
          <a:xfrm>
            <a:off x="5715000" y="44196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1" name="Google Shape;671;p71"/>
          <p:cNvSpPr/>
          <p:nvPr/>
        </p:nvSpPr>
        <p:spPr>
          <a:xfrm>
            <a:off x="4159250" y="6019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gtEl>
                                        <p:attrNameLst>
                                          <p:attrName>style.visibility</p:attrName>
                                        </p:attrNameLst>
                                      </p:cBhvr>
                                      <p:to>
                                        <p:strVal val="visible"/>
                                      </p:to>
                                    </p:set>
                                    <p:anim calcmode="lin" valueType="num">
                                      <p:cBhvr additive="base">
                                        <p:cTn dur="500"/>
                                        <p:tgtEl>
                                          <p:spTgt spid="6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2"/>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pic>
        <p:nvPicPr>
          <p:cNvPr id="677" name="Google Shape;677;p72"/>
          <p:cNvPicPr preferRelativeResize="0"/>
          <p:nvPr/>
        </p:nvPicPr>
        <p:blipFill rotWithShape="1">
          <a:blip r:embed="rId3">
            <a:alphaModFix/>
          </a:blip>
          <a:srcRect b="0" l="0" r="0" t="0"/>
          <a:stretch/>
        </p:blipFill>
        <p:spPr>
          <a:xfrm>
            <a:off x="914400" y="941387"/>
            <a:ext cx="7391400" cy="5459412"/>
          </a:xfrm>
          <a:prstGeom prst="rect">
            <a:avLst/>
          </a:prstGeom>
          <a:noFill/>
          <a:ln>
            <a:noFill/>
          </a:ln>
        </p:spPr>
      </p:pic>
      <p:sp>
        <p:nvSpPr>
          <p:cNvPr id="678" name="Google Shape;678;p72"/>
          <p:cNvSpPr/>
          <p:nvPr/>
        </p:nvSpPr>
        <p:spPr>
          <a:xfrm>
            <a:off x="5791200" y="17526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9" name="Google Shape;679;p72"/>
          <p:cNvSpPr/>
          <p:nvPr/>
        </p:nvSpPr>
        <p:spPr>
          <a:xfrm>
            <a:off x="5791200" y="3743325"/>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80" name="Google Shape;680;p72"/>
          <p:cNvSpPr/>
          <p:nvPr/>
        </p:nvSpPr>
        <p:spPr>
          <a:xfrm>
            <a:off x="1066800" y="4953000"/>
            <a:ext cx="533400" cy="381000"/>
          </a:xfrm>
          <a:custGeom>
            <a:rect b="b" l="l" r="r" t="t"/>
            <a:pathLst>
              <a:path extrusionOk="0" h="381000" w="533400">
                <a:moveTo>
                  <a:pt x="1" y="145529"/>
                </a:moveTo>
                <a:lnTo>
                  <a:pt x="225427" y="167946"/>
                </a:lnTo>
                <a:lnTo>
                  <a:pt x="266700" y="0"/>
                </a:lnTo>
                <a:lnTo>
                  <a:pt x="307973" y="167946"/>
                </a:lnTo>
                <a:lnTo>
                  <a:pt x="533399" y="145529"/>
                </a:lnTo>
                <a:lnTo>
                  <a:pt x="333482" y="226908"/>
                </a:lnTo>
                <a:lnTo>
                  <a:pt x="431529" y="380999"/>
                </a:lnTo>
                <a:lnTo>
                  <a:pt x="266700" y="263348"/>
                </a:lnTo>
                <a:lnTo>
                  <a:pt x="101871" y="380999"/>
                </a:lnTo>
                <a:lnTo>
                  <a:pt x="199918" y="226908"/>
                </a:lnTo>
                <a:lnTo>
                  <a:pt x="1"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
                                        <p:tgtEl>
                                          <p:spTgt spid="6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500"/>
                                        <p:tgtEl>
                                          <p:spTgt spid="6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3"/>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86" name="Google Shape;686;p73"/>
          <p:cNvSpPr txBox="1"/>
          <p:nvPr/>
        </p:nvSpPr>
        <p:spPr>
          <a:xfrm>
            <a:off x="304800" y="1196975"/>
            <a:ext cx="86106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9:</a:t>
            </a:r>
            <a:r>
              <a:rPr b="0" i="0" lang="en-US" sz="2400" u="none">
                <a:solidFill>
                  <a:schemeClr val="dk1"/>
                </a:solidFill>
                <a:latin typeface="Times New Roman"/>
                <a:ea typeface="Times New Roman"/>
                <a:cs typeface="Times New Roman"/>
                <a:sym typeface="Times New Roman"/>
              </a:rPr>
              <a:t> Trong thí nghiệm giao thoa ánh sáng của Y-âng. Hai khe hẹp cách nhau 1mm, khoảng cách từ màn quan sát đến màn chứa hai khe hẹp là 1,25m. Ánh sáng dùng trong thí nghiệm gồm hai ánh sáng đơn sắc có bước sóng λ</a:t>
            </a:r>
            <a:r>
              <a:rPr b="0" baseline="-25000" i="0" lang="en-US" sz="2400" u="none">
                <a:solidFill>
                  <a:schemeClr val="dk1"/>
                </a:solidFill>
                <a:latin typeface="Times New Roman"/>
                <a:ea typeface="Times New Roman"/>
                <a:cs typeface="Times New Roman"/>
                <a:sym typeface="Times New Roman"/>
              </a:rPr>
              <a:t>1</a:t>
            </a:r>
            <a:r>
              <a:rPr b="0" i="0" lang="en-US" sz="2400" u="none">
                <a:solidFill>
                  <a:schemeClr val="dk1"/>
                </a:solidFill>
                <a:latin typeface="Times New Roman"/>
                <a:ea typeface="Times New Roman"/>
                <a:cs typeface="Times New Roman"/>
                <a:sym typeface="Times New Roman"/>
              </a:rPr>
              <a:t> = 0,64μm và λ</a:t>
            </a:r>
            <a:r>
              <a:rPr b="0" baseline="-25000" i="0" lang="en-US" sz="2400" u="none">
                <a:solidFill>
                  <a:schemeClr val="dk1"/>
                </a:solidFill>
                <a:latin typeface="Times New Roman"/>
                <a:ea typeface="Times New Roman"/>
                <a:cs typeface="Times New Roman"/>
                <a:sym typeface="Times New Roman"/>
              </a:rPr>
              <a:t>2</a:t>
            </a:r>
            <a:r>
              <a:rPr b="0" i="0" lang="en-US" sz="2400" u="none">
                <a:solidFill>
                  <a:schemeClr val="dk1"/>
                </a:solidFill>
                <a:latin typeface="Times New Roman"/>
                <a:ea typeface="Times New Roman"/>
                <a:cs typeface="Times New Roman"/>
                <a:sym typeface="Times New Roman"/>
              </a:rPr>
              <a:t> = 0,48μm. Khoảng cách từ vân sáng trung tâm đến vân sáng cùng màu với nó và gần nó nhất là</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r>
              <a:rPr b="0" i="0" lang="en-US" sz="2400" u="none">
                <a:solidFill>
                  <a:schemeClr val="dk1"/>
                </a:solidFill>
                <a:latin typeface="Times New Roman"/>
                <a:ea typeface="Times New Roman"/>
                <a:cs typeface="Times New Roman"/>
                <a:sym typeface="Times New Roman"/>
              </a:rPr>
              <a:t> 3,6 mm		</a:t>
            </a:r>
            <a:r>
              <a:rPr b="1" i="0" lang="en-US" sz="2400" u="none">
                <a:solidFill>
                  <a:schemeClr val="dk1"/>
                </a:solidFill>
                <a:latin typeface="Times New Roman"/>
                <a:ea typeface="Times New Roman"/>
                <a:cs typeface="Times New Roman"/>
                <a:sym typeface="Times New Roman"/>
              </a:rPr>
              <a:t>B.</a:t>
            </a:r>
            <a:r>
              <a:rPr b="0" i="0" lang="en-US" sz="2400" u="none">
                <a:solidFill>
                  <a:schemeClr val="dk1"/>
                </a:solidFill>
                <a:latin typeface="Times New Roman"/>
                <a:ea typeface="Times New Roman"/>
                <a:cs typeface="Times New Roman"/>
                <a:sym typeface="Times New Roman"/>
              </a:rPr>
              <a:t> 4,8 mm	</a:t>
            </a:r>
            <a:r>
              <a:rPr b="1" i="0" lang="en-US" sz="2400" u="none">
                <a:solidFill>
                  <a:schemeClr val="dk1"/>
                </a:solidFill>
                <a:latin typeface="Times New Roman"/>
                <a:ea typeface="Times New Roman"/>
                <a:cs typeface="Times New Roman"/>
                <a:sym typeface="Times New Roman"/>
              </a:rPr>
              <a:t>C.</a:t>
            </a:r>
            <a:r>
              <a:rPr b="0" i="0" lang="en-US" sz="2400" u="none">
                <a:solidFill>
                  <a:schemeClr val="dk1"/>
                </a:solidFill>
                <a:latin typeface="Times New Roman"/>
                <a:ea typeface="Times New Roman"/>
                <a:cs typeface="Times New Roman"/>
                <a:sym typeface="Times New Roman"/>
              </a:rPr>
              <a:t> 1,2 mm	</a:t>
            </a:r>
            <a:r>
              <a:rPr b="1" i="0" lang="en-US" sz="2400" u="none">
                <a:solidFill>
                  <a:schemeClr val="dk1"/>
                </a:solidFill>
                <a:latin typeface="Times New Roman"/>
                <a:ea typeface="Times New Roman"/>
                <a:cs typeface="Times New Roman"/>
                <a:sym typeface="Times New Roman"/>
              </a:rPr>
              <a:t>D.</a:t>
            </a:r>
            <a:r>
              <a:rPr b="0" i="0" lang="en-US" sz="2400" u="none">
                <a:solidFill>
                  <a:schemeClr val="dk1"/>
                </a:solidFill>
                <a:latin typeface="Times New Roman"/>
                <a:ea typeface="Times New Roman"/>
                <a:cs typeface="Times New Roman"/>
                <a:sym typeface="Times New Roman"/>
              </a:rPr>
              <a:t> 2,4 mm</a:t>
            </a:r>
            <a:endParaRPr/>
          </a:p>
        </p:txBody>
      </p:sp>
      <p:sp>
        <p:nvSpPr>
          <p:cNvPr id="687" name="Google Shape;687;p73"/>
          <p:cNvSpPr/>
          <p:nvPr/>
        </p:nvSpPr>
        <p:spPr>
          <a:xfrm>
            <a:off x="304800" y="3787676"/>
            <a:ext cx="8763000" cy="2308324"/>
          </a:xfrm>
          <a:prstGeom prst="rect">
            <a:avLst/>
          </a:prstGeom>
          <a:blipFill rotWithShape="1">
            <a:blip r:embed="rId3">
              <a:alphaModFix/>
            </a:blip>
            <a:stretch>
              <a:fillRect b="0" l="-1042" r="0" t="-21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a:latin typeface="Times New Roman"/>
                <a:ea typeface="Times New Roman"/>
                <a:cs typeface="Times New Roman"/>
                <a:sym typeface="Times New Roman"/>
              </a:rPr>
              <a:t> </a:t>
            </a:r>
            <a:endParaRPr/>
          </a:p>
        </p:txBody>
      </p:sp>
      <p:sp>
        <p:nvSpPr>
          <p:cNvPr id="688" name="Google Shape;688;p73"/>
          <p:cNvSpPr/>
          <p:nvPr/>
        </p:nvSpPr>
        <p:spPr>
          <a:xfrm>
            <a:off x="6705600" y="30480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89" name="Google Shape;689;p73"/>
          <p:cNvSpPr/>
          <p:nvPr/>
        </p:nvSpPr>
        <p:spPr>
          <a:xfrm>
            <a:off x="304800" y="5257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500"/>
                                        <p:tgtEl>
                                          <p:spTgt spid="6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4"/>
          <p:cNvSpPr txBox="1"/>
          <p:nvPr/>
        </p:nvSpPr>
        <p:spPr>
          <a:xfrm>
            <a:off x="1692275" y="115887"/>
            <a:ext cx="5414962" cy="646112"/>
          </a:xfrm>
          <a:prstGeom prst="rect">
            <a:avLst/>
          </a:prstGeom>
          <a:solidFill>
            <a:srgbClr val="CCFF33"/>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IV. BÀI TẬP VỀ NHÀ</a:t>
            </a:r>
            <a:endParaRPr/>
          </a:p>
        </p:txBody>
      </p:sp>
      <p:sp>
        <p:nvSpPr>
          <p:cNvPr id="695" name="Google Shape;695;p74"/>
          <p:cNvSpPr txBox="1"/>
          <p:nvPr/>
        </p:nvSpPr>
        <p:spPr>
          <a:xfrm>
            <a:off x="457200" y="1143000"/>
            <a:ext cx="8001000" cy="4927600"/>
          </a:xfrm>
          <a:prstGeom prst="rect">
            <a:avLst/>
          </a:prstGeom>
          <a:noFill/>
          <a:ln>
            <a:noFill/>
          </a:ln>
        </p:spPr>
        <p:txBody>
          <a:bodyPr anchorCtr="0" anchor="t" bIns="45700" lIns="91425" spcFirstLastPara="1" rIns="91425" wrap="square" tIns="45700">
            <a:spAutoFit/>
          </a:bodyPr>
          <a:lstStyle/>
          <a:p>
            <a:pPr indent="0" lvl="0" marL="0" marR="0" rtl="0" algn="just">
              <a:lnSpc>
                <a:spcPct val="120833"/>
              </a:lnSpc>
              <a:spcBef>
                <a:spcPts val="0"/>
              </a:spcBef>
              <a:spcAft>
                <a:spcPts val="0"/>
              </a:spcAft>
              <a:buClr>
                <a:srgbClr val="000066"/>
              </a:buClr>
              <a:buSzPts val="2400"/>
              <a:buFont typeface="Times New Roman"/>
              <a:buNone/>
            </a:pPr>
            <a:r>
              <a:rPr b="0" i="0" lang="en-US" sz="2400" u="none">
                <a:solidFill>
                  <a:srgbClr val="000066"/>
                </a:solidFill>
                <a:latin typeface="Times New Roman"/>
                <a:ea typeface="Times New Roman"/>
                <a:cs typeface="Times New Roman"/>
                <a:sym typeface="Times New Roman"/>
              </a:rPr>
              <a:t>    </a:t>
            </a:r>
            <a:r>
              <a:rPr b="1" i="0" lang="en-US" sz="2400" u="none">
                <a:solidFill>
                  <a:srgbClr val="C00000"/>
                </a:solidFill>
                <a:latin typeface="Times New Roman"/>
                <a:ea typeface="Times New Roman"/>
                <a:cs typeface="Times New Roman"/>
                <a:sym typeface="Times New Roman"/>
              </a:rPr>
              <a:t>Em hãy dùng những kiến thức về sóng đã học để giải các bài tập sau:</a:t>
            </a:r>
            <a:endParaRPr b="1" i="0" sz="2400" u="none">
              <a:solidFill>
                <a:srgbClr val="C00000"/>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Bài 1:</a:t>
            </a:r>
            <a:r>
              <a:rPr b="0" i="0" lang="en-US" sz="2400" u="none">
                <a:solidFill>
                  <a:srgbClr val="000000"/>
                </a:solidFill>
                <a:latin typeface="Times New Roman"/>
                <a:ea typeface="Times New Roman"/>
                <a:cs typeface="Times New Roman"/>
                <a:sym typeface="Times New Roman"/>
              </a:rPr>
              <a:t> Một dây đàn có chiều dài 60cm đã được lên dây để phát ra nốt LA chuẩn với tần số f</a:t>
            </a:r>
            <a:r>
              <a:rPr b="0" baseline="-25000" i="0" lang="en-US" sz="2400" u="none">
                <a:solidFill>
                  <a:srgbClr val="000000"/>
                </a:solidFill>
                <a:latin typeface="Times New Roman"/>
                <a:ea typeface="Times New Roman"/>
                <a:cs typeface="Times New Roman"/>
                <a:sym typeface="Times New Roman"/>
              </a:rPr>
              <a:t>A</a:t>
            </a:r>
            <a:r>
              <a:rPr b="0" i="0" lang="en-US" sz="2400" u="none">
                <a:solidFill>
                  <a:srgbClr val="000000"/>
                </a:solidFill>
                <a:latin typeface="Times New Roman"/>
                <a:ea typeface="Times New Roman"/>
                <a:cs typeface="Times New Roman"/>
                <a:sym typeface="Times New Roman"/>
              </a:rPr>
              <a:t>= 220Hz. Nếu muốn dây đàn phát ra các âm LA chuẩn có tần số f’</a:t>
            </a:r>
            <a:r>
              <a:rPr b="0" baseline="-25000" i="0" lang="en-US" sz="2400" u="none">
                <a:solidFill>
                  <a:srgbClr val="000000"/>
                </a:solidFill>
                <a:latin typeface="Times New Roman"/>
                <a:ea typeface="Times New Roman"/>
                <a:cs typeface="Times New Roman"/>
                <a:sym typeface="Times New Roman"/>
              </a:rPr>
              <a:t>A</a:t>
            </a:r>
            <a:r>
              <a:rPr b="0" i="0" lang="en-US" sz="2400" u="none">
                <a:solidFill>
                  <a:srgbClr val="000000"/>
                </a:solidFill>
                <a:latin typeface="Times New Roman"/>
                <a:ea typeface="Times New Roman"/>
                <a:cs typeface="Times New Roman"/>
                <a:sym typeface="Times New Roman"/>
              </a:rPr>
              <a:t>= 440Hz và âm ĐÔ có tần số f = 262Hz, ta cần bấm trên dây đàn ở những vị trí sao cho chiều dài của dây ngắn lại bao nhiêu?</a:t>
            </a:r>
            <a:endParaRPr b="0" i="0" sz="2400" u="none">
              <a:solidFill>
                <a:schemeClr val="dk1"/>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chemeClr val="dk1"/>
              </a:buClr>
              <a:buSzPts val="2400"/>
              <a:buFont typeface="Times New Roman"/>
              <a:buNone/>
            </a:pPr>
            <a:r>
              <a:t/>
            </a:r>
            <a:endParaRPr b="1" i="0" sz="2400" u="none">
              <a:solidFill>
                <a:srgbClr val="000000"/>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Bài 2:</a:t>
            </a:r>
            <a:r>
              <a:rPr b="0" i="0" lang="en-US" sz="2400" u="none">
                <a:solidFill>
                  <a:srgbClr val="000000"/>
                </a:solidFill>
                <a:latin typeface="Times New Roman"/>
                <a:ea typeface="Times New Roman"/>
                <a:cs typeface="Times New Roman"/>
                <a:sym typeface="Times New Roman"/>
              </a:rPr>
              <a:t> Một người dùng búa gõ nhẹ vào đường sắt và cách đó 1376 m, người thứ hai áp tai vào đường sắt thì nghe thấy tiếng gõ sớm hơn 3,5 s so với tiếng gõ nghe trong không khí. Tốc độ âm trong không khí là 320 m/s. Tốc độ âm trong sắt là bao nhiêu?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5"/>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Hoàng Thị Thanh Thảo</a:t>
            </a:r>
            <a:endParaRPr/>
          </a:p>
        </p:txBody>
      </p:sp>
      <p:sp>
        <p:nvSpPr>
          <p:cNvPr id="702" name="Google Shape;702;p7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descr="Outlined diamond" id="703" name="Google Shape;703;p75"/>
          <p:cNvSpPr/>
          <p:nvPr/>
        </p:nvSpPr>
        <p:spPr>
          <a:xfrm>
            <a:off x="990600" y="1143000"/>
            <a:ext cx="7620000" cy="1295400"/>
          </a:xfrm>
          <a:prstGeom prst="rect">
            <a:avLst/>
          </a:prstGeom>
          <a:blipFill rotWithShape="1">
            <a:blip r:embed="rId3">
              <a:alphaModFix/>
            </a:blip>
            <a:stretch>
              <a:fillRect b="0" l="0" r="0" t="0"/>
            </a:stretch>
          </a:blipFill>
        </p:spPr>
        <p:txBody>
          <a:bodyPr>
            <a:prstTxWarp prst="textPlain"/>
          </a:bodyPr>
          <a:lstStyle/>
          <a:p>
            <a:pPr lvl="0" algn="l"/>
            <a:r>
              <a:rPr b="0" i="1">
                <a:ln cap="flat" cmpd="sng" w="12700">
                  <a:solidFill>
                    <a:srgbClr val="FF0066"/>
                  </a:solidFill>
                  <a:prstDash val="solid"/>
                  <a:miter lim="800000"/>
                  <a:headEnd len="sm" w="sm" type="none"/>
                  <a:tailEnd len="sm" w="sm" type="none"/>
                </a:ln>
                <a:solidFill>
                  <a:srgbClr val="FFFFFF"/>
                </a:solidFill>
                <a:latin typeface="Times New Roman"/>
              </a:rPr>
              <a:t>CHÚC CÁC EM HỌC TỐT ! </a:t>
            </a:r>
          </a:p>
        </p:txBody>
      </p:sp>
      <p:sp>
        <p:nvSpPr>
          <p:cNvPr id="704" name="Google Shape;704;p75"/>
          <p:cNvSpPr/>
          <p:nvPr/>
        </p:nvSpPr>
        <p:spPr>
          <a:xfrm>
            <a:off x="2362200" y="2667000"/>
            <a:ext cx="4298950" cy="1066800"/>
          </a:xfrm>
          <a:prstGeom prst="rect">
            <a:avLst/>
          </a:prstGeom>
        </p:spPr>
        <p:txBody>
          <a:bodyPr>
            <a:prstTxWarp prst="textPlain"/>
          </a:bodyPr>
          <a:lstStyle/>
          <a:p>
            <a:pPr lvl="0" algn="l"/>
            <a:r>
              <a:rPr b="0" i="1">
                <a:ln cap="flat" cmpd="sng" w="12700">
                  <a:solidFill>
                    <a:srgbClr val="0000FF"/>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5400000" scaled="0"/>
                </a:gradFill>
                <a:latin typeface="Times New Roman"/>
              </a:rPr>
              <a:t>Hẹn gặp lại tiết sau! </a:t>
            </a:r>
          </a:p>
        </p:txBody>
      </p:sp>
      <p:pic>
        <p:nvPicPr>
          <p:cNvPr descr="NEWTRAIN" id="705" name="Google Shape;705;p75"/>
          <p:cNvPicPr preferRelativeResize="0"/>
          <p:nvPr/>
        </p:nvPicPr>
        <p:blipFill rotWithShape="1">
          <a:blip r:embed="rId4">
            <a:alphaModFix/>
          </a:blip>
          <a:srcRect b="0" l="0" r="0" t="0"/>
          <a:stretch/>
        </p:blipFill>
        <p:spPr>
          <a:xfrm>
            <a:off x="0" y="6248400"/>
            <a:ext cx="9144000" cy="609600"/>
          </a:xfrm>
          <a:prstGeom prst="rect">
            <a:avLst/>
          </a:prstGeom>
          <a:noFill/>
          <a:ln>
            <a:noFill/>
          </a:ln>
        </p:spPr>
      </p:pic>
      <p:pic>
        <p:nvPicPr>
          <p:cNvPr descr="PIKACHU" id="706" name="Google Shape;706;p75"/>
          <p:cNvPicPr preferRelativeResize="0"/>
          <p:nvPr/>
        </p:nvPicPr>
        <p:blipFill rotWithShape="1">
          <a:blip r:embed="rId5">
            <a:alphaModFix/>
          </a:blip>
          <a:srcRect b="0" l="0" r="0" t="0"/>
          <a:stretch/>
        </p:blipFill>
        <p:spPr>
          <a:xfrm>
            <a:off x="8001000" y="6019800"/>
            <a:ext cx="1143000" cy="838200"/>
          </a:xfrm>
          <a:prstGeom prst="rect">
            <a:avLst/>
          </a:prstGeom>
          <a:noFill/>
          <a:ln>
            <a:noFill/>
          </a:ln>
        </p:spPr>
      </p:pic>
      <p:pic>
        <p:nvPicPr>
          <p:cNvPr descr="nhacso" id="707" name="Google Shape;707;p75"/>
          <p:cNvPicPr preferRelativeResize="0"/>
          <p:nvPr/>
        </p:nvPicPr>
        <p:blipFill rotWithShape="1">
          <a:blip r:embed="rId6">
            <a:alphaModFix/>
          </a:blip>
          <a:srcRect b="0" l="0" r="0" t="0"/>
          <a:stretch/>
        </p:blipFill>
        <p:spPr>
          <a:xfrm>
            <a:off x="1676400" y="4114800"/>
            <a:ext cx="2057400" cy="1981200"/>
          </a:xfrm>
          <a:prstGeom prst="rect">
            <a:avLst/>
          </a:prstGeom>
          <a:noFill/>
          <a:ln>
            <a:noFill/>
          </a:ln>
        </p:spPr>
      </p:pic>
      <p:sp>
        <p:nvSpPr>
          <p:cNvPr id="708" name="Google Shape;708;p75"/>
          <p:cNvSpPr/>
          <p:nvPr/>
        </p:nvSpPr>
        <p:spPr>
          <a:xfrm rot="540000">
            <a:off x="381000" y="334962"/>
            <a:ext cx="254000" cy="236537"/>
          </a:xfrm>
          <a:custGeom>
            <a:rect b="b" l="l" r="r" t="t"/>
            <a:pathLst>
              <a:path extrusionOk="0" h="236537" w="254000">
                <a:moveTo>
                  <a:pt x="0" y="90349"/>
                </a:moveTo>
                <a:lnTo>
                  <a:pt x="97020" y="90350"/>
                </a:lnTo>
                <a:lnTo>
                  <a:pt x="127000" y="0"/>
                </a:lnTo>
                <a:lnTo>
                  <a:pt x="156980" y="90350"/>
                </a:lnTo>
                <a:lnTo>
                  <a:pt x="254000" y="90349"/>
                </a:lnTo>
                <a:lnTo>
                  <a:pt x="175509" y="146187"/>
                </a:lnTo>
                <a:lnTo>
                  <a:pt x="205490" y="236536"/>
                </a:lnTo>
                <a:lnTo>
                  <a:pt x="127000" y="180697"/>
                </a:lnTo>
                <a:lnTo>
                  <a:pt x="48510" y="236536"/>
                </a:lnTo>
                <a:lnTo>
                  <a:pt x="78491" y="146187"/>
                </a:lnTo>
                <a:lnTo>
                  <a:pt x="0" y="90349"/>
                </a:lnTo>
                <a:close/>
              </a:path>
            </a:pathLst>
          </a:custGeom>
          <a:solidFill>
            <a:srgbClr val="66FFCC"/>
          </a:solidFill>
          <a:ln cap="flat" cmpd="sng" w="28575">
            <a:solidFill>
              <a:srgbClr val="00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09" name="Google Shape;709;p75"/>
          <p:cNvSpPr/>
          <p:nvPr/>
        </p:nvSpPr>
        <p:spPr>
          <a:xfrm rot="-1980000">
            <a:off x="457200" y="990600"/>
            <a:ext cx="304800" cy="228600"/>
          </a:xfrm>
          <a:custGeom>
            <a:rect b="b" l="l" r="r" t="t"/>
            <a:pathLst>
              <a:path extrusionOk="0" h="228600" w="304800">
                <a:moveTo>
                  <a:pt x="0" y="87317"/>
                </a:moveTo>
                <a:lnTo>
                  <a:pt x="116424" y="87318"/>
                </a:lnTo>
                <a:lnTo>
                  <a:pt x="152400" y="0"/>
                </a:lnTo>
                <a:lnTo>
                  <a:pt x="188376" y="87318"/>
                </a:lnTo>
                <a:lnTo>
                  <a:pt x="304800" y="87317"/>
                </a:lnTo>
                <a:lnTo>
                  <a:pt x="210611" y="141282"/>
                </a:lnTo>
                <a:lnTo>
                  <a:pt x="246588" y="228599"/>
                </a:lnTo>
                <a:lnTo>
                  <a:pt x="152400" y="174634"/>
                </a:lnTo>
                <a:lnTo>
                  <a:pt x="58212" y="228599"/>
                </a:lnTo>
                <a:lnTo>
                  <a:pt x="94189" y="141282"/>
                </a:lnTo>
                <a:lnTo>
                  <a:pt x="0" y="87317"/>
                </a:lnTo>
                <a:close/>
              </a:path>
            </a:pathLst>
          </a:custGeom>
          <a:solidFill>
            <a:srgbClr val="FFFF00"/>
          </a:solidFill>
          <a:ln cap="flat" cmpd="sng" w="28575">
            <a:solidFill>
              <a:srgbClr val="0066F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0" name="Google Shape;710;p75"/>
          <p:cNvSpPr/>
          <p:nvPr/>
        </p:nvSpPr>
        <p:spPr>
          <a:xfrm>
            <a:off x="762000" y="152400"/>
            <a:ext cx="228600" cy="228600"/>
          </a:xfrm>
          <a:custGeom>
            <a:rect b="b" l="l" r="r" t="t"/>
            <a:pathLst>
              <a:path extrusionOk="0" h="228600" w="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noFill/>
          <a:ln cap="flat" cmpd="sng" w="2857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1" name="Google Shape;711;p75"/>
          <p:cNvSpPr/>
          <p:nvPr/>
        </p:nvSpPr>
        <p:spPr>
          <a:xfrm rot="-1980000">
            <a:off x="762000" y="533400"/>
            <a:ext cx="228600" cy="228600"/>
          </a:xfrm>
          <a:custGeom>
            <a:rect b="b" l="l" r="r" t="t"/>
            <a:pathLst>
              <a:path extrusionOk="0" h="228600" w="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FF00"/>
          </a:solidFill>
          <a:ln cap="flat" cmpd="sng" w="28575">
            <a:solidFill>
              <a:srgbClr val="FF00F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2" name="Google Shape;712;p75"/>
          <p:cNvSpPr/>
          <p:nvPr/>
        </p:nvSpPr>
        <p:spPr>
          <a:xfrm rot="540000">
            <a:off x="228600" y="1295400"/>
            <a:ext cx="152400" cy="228600"/>
          </a:xfrm>
          <a:custGeom>
            <a:rect b="b" l="l" r="r" t="t"/>
            <a:pathLst>
              <a:path extrusionOk="0" h="228600" w="152400">
                <a:moveTo>
                  <a:pt x="0" y="87317"/>
                </a:moveTo>
                <a:lnTo>
                  <a:pt x="58212" y="87318"/>
                </a:lnTo>
                <a:lnTo>
                  <a:pt x="76200" y="0"/>
                </a:lnTo>
                <a:lnTo>
                  <a:pt x="94188" y="87318"/>
                </a:lnTo>
                <a:lnTo>
                  <a:pt x="152400" y="87317"/>
                </a:lnTo>
                <a:lnTo>
                  <a:pt x="105305" y="141282"/>
                </a:lnTo>
                <a:lnTo>
                  <a:pt x="123294" y="228599"/>
                </a:lnTo>
                <a:lnTo>
                  <a:pt x="76200" y="174634"/>
                </a:lnTo>
                <a:lnTo>
                  <a:pt x="29106" y="228599"/>
                </a:lnTo>
                <a:lnTo>
                  <a:pt x="47095" y="141282"/>
                </a:lnTo>
                <a:lnTo>
                  <a:pt x="0" y="87317"/>
                </a:lnTo>
                <a:close/>
              </a:path>
            </a:pathLst>
          </a:custGeom>
          <a:solidFill>
            <a:srgbClr val="FF0066"/>
          </a:solidFill>
          <a:ln cap="flat" cmpd="sng" w="38100">
            <a:solidFill>
              <a:srgbClr val="FFFF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3" name="Google Shape;713;p75"/>
          <p:cNvSpPr/>
          <p:nvPr/>
        </p:nvSpPr>
        <p:spPr>
          <a:xfrm rot="-780000">
            <a:off x="152400" y="762000"/>
            <a:ext cx="304800" cy="228600"/>
          </a:xfrm>
          <a:custGeom>
            <a:rect b="b" l="l" r="r" t="t"/>
            <a:pathLst>
              <a:path extrusionOk="0" h="228600" w="304800">
                <a:moveTo>
                  <a:pt x="0" y="87317"/>
                </a:moveTo>
                <a:lnTo>
                  <a:pt x="116424" y="87318"/>
                </a:lnTo>
                <a:lnTo>
                  <a:pt x="152400" y="0"/>
                </a:lnTo>
                <a:lnTo>
                  <a:pt x="188376" y="87318"/>
                </a:lnTo>
                <a:lnTo>
                  <a:pt x="304800" y="87317"/>
                </a:lnTo>
                <a:lnTo>
                  <a:pt x="210611" y="141282"/>
                </a:lnTo>
                <a:lnTo>
                  <a:pt x="246588" y="228599"/>
                </a:lnTo>
                <a:lnTo>
                  <a:pt x="152400" y="174634"/>
                </a:lnTo>
                <a:lnTo>
                  <a:pt x="58212" y="228599"/>
                </a:lnTo>
                <a:lnTo>
                  <a:pt x="94189" y="141282"/>
                </a:lnTo>
                <a:lnTo>
                  <a:pt x="0" y="87317"/>
                </a:lnTo>
                <a:close/>
              </a:path>
            </a:pathLst>
          </a:custGeom>
          <a:noFill/>
          <a:ln cap="flat" cmpd="sng" w="2857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4" name="Google Shape;714;p75"/>
          <p:cNvSpPr/>
          <p:nvPr/>
        </p:nvSpPr>
        <p:spPr>
          <a:xfrm>
            <a:off x="3505200" y="3886200"/>
            <a:ext cx="4038600" cy="1447800"/>
          </a:xfrm>
          <a:prstGeom prst="wedgeEllipseCallout">
            <a:avLst>
              <a:gd fmla="val -323" name="adj1"/>
              <a:gd fmla="val 22168" name="adj2"/>
            </a:avLst>
          </a:prstGeom>
          <a:solidFill>
            <a:srgbClr val="EAB4E4"/>
          </a:solidFill>
          <a:ln cap="flat" cmpd="sng" w="9525">
            <a:solidFill>
              <a:schemeClr val="dk1"/>
            </a:solidFill>
            <a:prstDash val="solid"/>
            <a:miter lim="800000"/>
            <a:headEnd len="sm" w="sm" type="none"/>
            <a:tailEnd len="sm" w="sm" type="none"/>
          </a:ln>
          <a:effectLst>
            <a:outerShdw blurRad="63500">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5" name="Google Shape;715;p75"/>
          <p:cNvSpPr txBox="1"/>
          <p:nvPr/>
        </p:nvSpPr>
        <p:spPr>
          <a:xfrm>
            <a:off x="4038600" y="4267200"/>
            <a:ext cx="3275012" cy="519112"/>
          </a:xfrm>
          <a:prstGeom prst="rect">
            <a:avLst/>
          </a:prstGeom>
          <a:noFill/>
          <a:ln>
            <a:noFill/>
          </a:ln>
          <a:effectLst>
            <a:outerShdw blurRad="63500" kx="5399948">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3"/>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Hoàng Thị Thanh Thảo</a:t>
            </a:r>
            <a:endParaRPr/>
          </a:p>
        </p:txBody>
      </p:sp>
      <p:sp>
        <p:nvSpPr>
          <p:cNvPr id="372" name="Google Shape;372;p5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descr="Dotted grid" id="373" name="Google Shape;373;p53"/>
          <p:cNvSpPr txBox="1"/>
          <p:nvPr/>
        </p:nvSpPr>
        <p:spPr>
          <a:xfrm>
            <a:off x="0" y="0"/>
            <a:ext cx="9144000" cy="7366000"/>
          </a:xfrm>
          <a:prstGeom prst="rect">
            <a:avLst/>
          </a:prstGeom>
          <a:blipFill rotWithShape="1">
            <a:blip r:embed="rId3">
              <a:alphaModFix/>
            </a:blip>
            <a:stretch>
              <a:fillRect b="0" l="0" r="0" t="0"/>
            </a:stretch>
          </a:blipFill>
          <a:ln cap="flat" cmpd="sng" w="9525">
            <a:solidFill>
              <a:srgbClr val="00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t/>
            </a:r>
            <a:endParaRPr b="1" i="0" sz="2800" u="none">
              <a:solidFill>
                <a:srgbClr val="0000CC"/>
              </a:solidFill>
              <a:latin typeface="Verdana"/>
              <a:ea typeface="Verdana"/>
              <a:cs typeface="Verdana"/>
              <a:sym typeface="Verdana"/>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Có 6 ngôi sao, trong đó là 5 ngôi sao ẩn chứa 5 câu hỏi tương ứng và 1 ngôi sao MAY MẮN.</a:t>
            </a:r>
            <a:endParaRPr/>
          </a:p>
          <a:p>
            <a:pPr indent="0" lvl="0" marL="0" marR="0" rtl="0" algn="just">
              <a:lnSpc>
                <a:spcPct val="100000"/>
              </a:lnSpc>
              <a:spcBef>
                <a:spcPts val="1400"/>
              </a:spcBef>
              <a:spcAft>
                <a:spcPts val="0"/>
              </a:spcAft>
              <a:buClr>
                <a:srgbClr val="FF00FF"/>
              </a:buClr>
              <a:buSzPts val="2800"/>
              <a:buFont typeface="Times New Roman"/>
              <a:buNone/>
            </a:pPr>
            <a:r>
              <a:rPr b="1" i="0" lang="en-US" sz="2800" u="none">
                <a:solidFill>
                  <a:srgbClr val="FF00FF"/>
                </a:solidFill>
                <a:latin typeface="Times New Roman"/>
                <a:ea typeface="Times New Roman"/>
                <a:cs typeface="Times New Roman"/>
                <a:sym typeface="Times New Roman"/>
              </a:rPr>
              <a:t>	</a:t>
            </a:r>
            <a:r>
              <a:rPr b="1" i="0" lang="en-US" sz="2800" u="none">
                <a:solidFill>
                  <a:srgbClr val="FF6600"/>
                </a:solidFill>
                <a:latin typeface="Times New Roman"/>
                <a:ea typeface="Times New Roman"/>
                <a:cs typeface="Times New Roman"/>
                <a:sym typeface="Times New Roman"/>
              </a:rPr>
              <a:t>Mỗi nhóm lần lượt chọn một ngôi sao. </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Nhóm chọn ngôi sao và trả lời </a:t>
            </a:r>
            <a:r>
              <a:rPr b="1" i="0" lang="en-US" sz="2800" u="none">
                <a:solidFill>
                  <a:srgbClr val="FF9933"/>
                </a:solidFill>
                <a:latin typeface="Times New Roman"/>
                <a:ea typeface="Times New Roman"/>
                <a:cs typeface="Times New Roman"/>
                <a:sym typeface="Times New Roman"/>
              </a:rPr>
              <a:t>đầy đủ</a:t>
            </a:r>
            <a:r>
              <a:rPr b="1" i="0" lang="en-US" sz="2800" u="none">
                <a:solidFill>
                  <a:schemeClr val="lt1"/>
                </a:solidFill>
                <a:latin typeface="Times New Roman"/>
                <a:ea typeface="Times New Roman"/>
                <a:cs typeface="Times New Roman"/>
                <a:sym typeface="Times New Roman"/>
              </a:rPr>
              <a:t> câu hỏi được </a:t>
            </a:r>
            <a:r>
              <a:rPr b="1" i="0" lang="en-US" sz="2800" u="none">
                <a:solidFill>
                  <a:srgbClr val="FF9933"/>
                </a:solidFill>
                <a:latin typeface="Times New Roman"/>
                <a:ea typeface="Times New Roman"/>
                <a:cs typeface="Times New Roman"/>
                <a:sym typeface="Times New Roman"/>
              </a:rPr>
              <a:t>10 điểm</a:t>
            </a:r>
            <a:r>
              <a:rPr b="1" i="0" lang="en-US" sz="2800" u="none">
                <a:solidFill>
                  <a:schemeClr val="lt1"/>
                </a:solidFill>
                <a:latin typeface="Times New Roman"/>
                <a:ea typeface="Times New Roman"/>
                <a:cs typeface="Times New Roman"/>
                <a:sym typeface="Times New Roman"/>
              </a:rPr>
              <a:t>, trả lời sai không được điểm. Thời gian suy nghĩ là </a:t>
            </a:r>
            <a:r>
              <a:rPr b="1" i="0" lang="en-US" sz="2800" u="none">
                <a:solidFill>
                  <a:srgbClr val="FF6600"/>
                </a:solidFill>
                <a:latin typeface="Times New Roman"/>
                <a:ea typeface="Times New Roman"/>
                <a:cs typeface="Times New Roman"/>
                <a:sym typeface="Times New Roman"/>
              </a:rPr>
              <a:t>5 giây</a:t>
            </a:r>
            <a:r>
              <a:rPr b="1" i="0" lang="en-US" sz="2800" u="none">
                <a:solidFill>
                  <a:schemeClr val="lt1"/>
                </a:solidFill>
                <a:latin typeface="Times New Roman"/>
                <a:ea typeface="Times New Roman"/>
                <a:cs typeface="Times New Roman"/>
                <a:sym typeface="Times New Roman"/>
              </a:rPr>
              <a:t>.</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Nhóm chọn ngôi sao ẩn sau là </a:t>
            </a:r>
            <a:r>
              <a:rPr b="1" i="0" lang="en-US" sz="2800" u="none">
                <a:solidFill>
                  <a:srgbClr val="FF9933"/>
                </a:solidFill>
                <a:latin typeface="Times New Roman"/>
                <a:ea typeface="Times New Roman"/>
                <a:cs typeface="Times New Roman"/>
                <a:sym typeface="Times New Roman"/>
              </a:rPr>
              <a:t>ngôi sao may mắn</a:t>
            </a:r>
            <a:r>
              <a:rPr b="1" i="0" lang="en-US" sz="2800" u="none">
                <a:solidFill>
                  <a:schemeClr val="lt1"/>
                </a:solidFill>
                <a:latin typeface="Times New Roman"/>
                <a:ea typeface="Times New Roman"/>
                <a:cs typeface="Times New Roman"/>
                <a:sym typeface="Times New Roman"/>
              </a:rPr>
              <a:t> sẽ được cộng </a:t>
            </a:r>
            <a:r>
              <a:rPr b="1" i="0" lang="en-US" sz="2800" u="none">
                <a:solidFill>
                  <a:srgbClr val="FF9933"/>
                </a:solidFill>
                <a:latin typeface="Times New Roman"/>
                <a:ea typeface="Times New Roman"/>
                <a:cs typeface="Times New Roman"/>
                <a:sym typeface="Times New Roman"/>
              </a:rPr>
              <a:t>10 điểm thưởng</a:t>
            </a:r>
            <a:r>
              <a:rPr b="1" i="0" lang="en-US" sz="2800" u="none">
                <a:solidFill>
                  <a:schemeClr val="lt1"/>
                </a:solidFill>
                <a:latin typeface="Times New Roman"/>
                <a:ea typeface="Times New Roman"/>
                <a:cs typeface="Times New Roman"/>
                <a:sym typeface="Times New Roman"/>
              </a:rPr>
              <a:t>, và được </a:t>
            </a:r>
            <a:r>
              <a:rPr b="1" i="0" lang="en-US" sz="2800" u="none">
                <a:solidFill>
                  <a:srgbClr val="FF9933"/>
                </a:solidFill>
                <a:latin typeface="Times New Roman"/>
                <a:ea typeface="Times New Roman"/>
                <a:cs typeface="Times New Roman"/>
                <a:sym typeface="Times New Roman"/>
              </a:rPr>
              <a:t>chọn ngôi sao tiếp</a:t>
            </a:r>
            <a:r>
              <a:rPr b="1" i="0" lang="en-US" sz="2800" u="none">
                <a:solidFill>
                  <a:schemeClr val="lt1"/>
                </a:solidFill>
                <a:latin typeface="Times New Roman"/>
                <a:ea typeface="Times New Roman"/>
                <a:cs typeface="Times New Roman"/>
                <a:sym typeface="Times New Roman"/>
              </a:rPr>
              <a:t> </a:t>
            </a:r>
            <a:r>
              <a:rPr b="1" i="0" lang="en-US" sz="2800" u="none">
                <a:solidFill>
                  <a:srgbClr val="FF9933"/>
                </a:solidFill>
                <a:latin typeface="Times New Roman"/>
                <a:ea typeface="Times New Roman"/>
                <a:cs typeface="Times New Roman"/>
                <a:sym typeface="Times New Roman"/>
              </a:rPr>
              <a:t>theo</a:t>
            </a:r>
            <a:r>
              <a:rPr b="1" i="0" lang="en-US" sz="2800" u="none">
                <a:solidFill>
                  <a:schemeClr val="lt1"/>
                </a:solidFill>
                <a:latin typeface="Times New Roman"/>
                <a:ea typeface="Times New Roman"/>
                <a:cs typeface="Times New Roman"/>
                <a:sym typeface="Times New Roman"/>
              </a:rPr>
              <a:t> để trả lời câu hỏi.</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Nếu nhóm chọn trả lời sai thì các </a:t>
            </a:r>
            <a:r>
              <a:rPr b="1" i="0" lang="en-US" sz="2800" u="none">
                <a:solidFill>
                  <a:srgbClr val="FF9933"/>
                </a:solidFill>
                <a:latin typeface="Times New Roman"/>
                <a:ea typeface="Times New Roman"/>
                <a:cs typeface="Times New Roman"/>
                <a:sym typeface="Times New Roman"/>
              </a:rPr>
              <a:t>nhóm khác</a:t>
            </a:r>
            <a:r>
              <a:rPr b="1" i="0" lang="en-US" sz="2800" u="none">
                <a:solidFill>
                  <a:schemeClr val="lt1"/>
                </a:solidFill>
                <a:latin typeface="Times New Roman"/>
                <a:ea typeface="Times New Roman"/>
                <a:cs typeface="Times New Roman"/>
                <a:sym typeface="Times New Roman"/>
              </a:rPr>
              <a:t> dành quyền trả lời (bằng cách đưa tay). Nếu trả lời đúng được </a:t>
            </a:r>
            <a:r>
              <a:rPr b="1" i="0" lang="en-US" sz="2800" u="none">
                <a:solidFill>
                  <a:srgbClr val="FF9933"/>
                </a:solidFill>
                <a:latin typeface="Times New Roman"/>
                <a:ea typeface="Times New Roman"/>
                <a:cs typeface="Times New Roman"/>
                <a:sym typeface="Times New Roman"/>
              </a:rPr>
              <a:t>5 điểm</a:t>
            </a:r>
            <a:r>
              <a:rPr b="1" i="0" lang="en-US" sz="2800" u="none">
                <a:solidFill>
                  <a:schemeClr val="lt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1" i="0" sz="2800" u="none">
              <a:solidFill>
                <a:schemeClr val="lt1"/>
              </a:solidFill>
              <a:latin typeface="Times New Roman"/>
              <a:ea typeface="Times New Roman"/>
              <a:cs typeface="Times New Roman"/>
              <a:sym typeface="Times New Roman"/>
            </a:endParaRPr>
          </a:p>
        </p:txBody>
      </p:sp>
      <p:sp>
        <p:nvSpPr>
          <p:cNvPr id="374" name="Google Shape;374;p53"/>
          <p:cNvSpPr/>
          <p:nvPr/>
        </p:nvSpPr>
        <p:spPr>
          <a:xfrm>
            <a:off x="8181975" y="24765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75" name="Google Shape;375;p53"/>
          <p:cNvSpPr/>
          <p:nvPr/>
        </p:nvSpPr>
        <p:spPr>
          <a:xfrm>
            <a:off x="8229600" y="6308725"/>
            <a:ext cx="427037" cy="576262"/>
          </a:xfrm>
          <a:custGeom>
            <a:rect b="b" l="l" r="r" t="t"/>
            <a:pathLst>
              <a:path extrusionOk="0" h="120000" w="120000">
                <a:moveTo>
                  <a:pt x="0" y="0"/>
                </a:moveTo>
                <a:lnTo>
                  <a:pt x="120000" y="0"/>
                </a:lnTo>
                <a:lnTo>
                  <a:pt x="120000" y="120000"/>
                </a:lnTo>
                <a:lnTo>
                  <a:pt x="0" y="120000"/>
                </a:lnTo>
                <a:close/>
                <a:moveTo>
                  <a:pt x="105000" y="60000"/>
                </a:moveTo>
                <a:lnTo>
                  <a:pt x="15000" y="26653"/>
                </a:lnTo>
                <a:lnTo>
                  <a:pt x="15000" y="93347"/>
                </a:lnTo>
                <a:close/>
              </a:path>
              <a:path extrusionOk="0" fill="darken" h="120000" w="120000">
                <a:moveTo>
                  <a:pt x="105000" y="60000"/>
                </a:moveTo>
                <a:lnTo>
                  <a:pt x="15000" y="26653"/>
                </a:lnTo>
                <a:lnTo>
                  <a:pt x="15000" y="93347"/>
                </a:lnTo>
                <a:close/>
              </a:path>
              <a:path extrusionOk="0" fill="none" h="120000" w="120000">
                <a:moveTo>
                  <a:pt x="105000" y="60000"/>
                </a:moveTo>
                <a:lnTo>
                  <a:pt x="15000" y="93347"/>
                </a:lnTo>
                <a:lnTo>
                  <a:pt x="15000" y="26653"/>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76" name="Google Shape;376;p53"/>
          <p:cNvSpPr/>
          <p:nvPr/>
        </p:nvSpPr>
        <p:spPr>
          <a:xfrm>
            <a:off x="2819400" y="152400"/>
            <a:ext cx="4038600" cy="611187"/>
          </a:xfrm>
          <a:prstGeom prst="rect">
            <a:avLst/>
          </a:prstGeom>
        </p:spPr>
        <p:txBody>
          <a:bodyPr>
            <a:prstTxWarp prst="textPlain"/>
          </a:bodyPr>
          <a:lstStyle/>
          <a:p>
            <a:pPr lvl="0" algn="l"/>
            <a:r>
              <a:rPr b="0" i="1">
                <a:ln cap="flat" cmpd="sng" w="9525">
                  <a:solidFill>
                    <a:srgbClr val="FF0066"/>
                  </a:solidFill>
                  <a:prstDash val="solid"/>
                  <a:miter lim="800000"/>
                  <a:headEnd len="sm" w="sm" type="none"/>
                  <a:tailEnd len="sm" w="sm" type="none"/>
                </a:ln>
                <a:solidFill>
                  <a:srgbClr val="FFCC00"/>
                </a:solidFill>
                <a:latin typeface="Times New Roman"/>
              </a:rPr>
              <a:t>LUẬT CHƠI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37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0" name="Shape 380"/>
        <p:cNvGrpSpPr/>
        <p:nvPr/>
      </p:nvGrpSpPr>
      <p:grpSpPr>
        <a:xfrm>
          <a:off x="0" y="0"/>
          <a:ext cx="0" cy="0"/>
          <a:chOff x="0" y="0"/>
          <a:chExt cx="0" cy="0"/>
        </a:xfrm>
      </p:grpSpPr>
      <p:sp>
        <p:nvSpPr>
          <p:cNvPr id="381" name="Google Shape;381;p5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382" name="Google Shape;382;p54"/>
          <p:cNvSpPr/>
          <p:nvPr/>
        </p:nvSpPr>
        <p:spPr>
          <a:xfrm>
            <a:off x="3636962" y="3773487"/>
            <a:ext cx="1720850" cy="1319212"/>
          </a:xfrm>
          <a:custGeom>
            <a:rect b="b" l="l" r="r" t="t"/>
            <a:pathLst>
              <a:path extrusionOk="0" h="1319212" w="1720850">
                <a:moveTo>
                  <a:pt x="2" y="503893"/>
                </a:moveTo>
                <a:lnTo>
                  <a:pt x="657310" y="503896"/>
                </a:lnTo>
                <a:lnTo>
                  <a:pt x="860425" y="0"/>
                </a:lnTo>
                <a:lnTo>
                  <a:pt x="1063540" y="503896"/>
                </a:lnTo>
                <a:lnTo>
                  <a:pt x="1720848" y="503893"/>
                </a:lnTo>
                <a:lnTo>
                  <a:pt x="1189072" y="815314"/>
                </a:lnTo>
                <a:lnTo>
                  <a:pt x="1392196" y="1319209"/>
                </a:lnTo>
                <a:lnTo>
                  <a:pt x="860425" y="1007781"/>
                </a:lnTo>
                <a:lnTo>
                  <a:pt x="328654" y="1319209"/>
                </a:lnTo>
                <a:lnTo>
                  <a:pt x="531778" y="815314"/>
                </a:lnTo>
                <a:lnTo>
                  <a:pt x="2" y="503893"/>
                </a:lnTo>
                <a:close/>
              </a:path>
            </a:pathLst>
          </a:custGeom>
          <a:gradFill>
            <a:gsLst>
              <a:gs pos="0">
                <a:srgbClr val="6600CC"/>
              </a:gs>
              <a:gs pos="50000">
                <a:schemeClr val="dk1"/>
              </a:gs>
              <a:gs pos="100000">
                <a:srgbClr val="6600CC"/>
              </a:gs>
            </a:gsLst>
            <a:lin ang="5400000" scaled="0"/>
          </a:gradFill>
          <a:ln cap="flat" cmpd="sng" w="9525">
            <a:solidFill>
              <a:srgbClr val="0000C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3" name="Google Shape;383;p54"/>
          <p:cNvSpPr/>
          <p:nvPr/>
        </p:nvSpPr>
        <p:spPr>
          <a:xfrm>
            <a:off x="5256212" y="4545012"/>
            <a:ext cx="1720850" cy="1319212"/>
          </a:xfrm>
          <a:custGeom>
            <a:rect b="b" l="l" r="r" t="t"/>
            <a:pathLst>
              <a:path extrusionOk="0" h="1319212" w="1720850">
                <a:moveTo>
                  <a:pt x="2" y="503893"/>
                </a:moveTo>
                <a:lnTo>
                  <a:pt x="657310" y="503896"/>
                </a:lnTo>
                <a:lnTo>
                  <a:pt x="860425" y="0"/>
                </a:lnTo>
                <a:lnTo>
                  <a:pt x="1063540" y="503896"/>
                </a:lnTo>
                <a:lnTo>
                  <a:pt x="1720848" y="503893"/>
                </a:lnTo>
                <a:lnTo>
                  <a:pt x="1189072" y="815314"/>
                </a:lnTo>
                <a:lnTo>
                  <a:pt x="1392196" y="1319209"/>
                </a:lnTo>
                <a:lnTo>
                  <a:pt x="860425" y="1007781"/>
                </a:lnTo>
                <a:lnTo>
                  <a:pt x="328654" y="1319209"/>
                </a:lnTo>
                <a:lnTo>
                  <a:pt x="531778" y="815314"/>
                </a:lnTo>
                <a:lnTo>
                  <a:pt x="2" y="503893"/>
                </a:lnTo>
                <a:close/>
              </a:path>
            </a:pathLst>
          </a:custGeom>
          <a:solidFill>
            <a:srgbClr val="990099"/>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4" name="Google Shape;384;p54"/>
          <p:cNvSpPr/>
          <p:nvPr/>
        </p:nvSpPr>
        <p:spPr>
          <a:xfrm rot="-420000">
            <a:off x="6816725" y="3630612"/>
            <a:ext cx="1658937" cy="1168400"/>
          </a:xfrm>
          <a:custGeom>
            <a:rect b="b" l="l" r="r" t="t"/>
            <a:pathLst>
              <a:path extrusionOk="0" h="1168400" w="1658938">
                <a:moveTo>
                  <a:pt x="2" y="446288"/>
                </a:moveTo>
                <a:lnTo>
                  <a:pt x="633661" y="446291"/>
                </a:lnTo>
                <a:lnTo>
                  <a:pt x="829469" y="0"/>
                </a:lnTo>
                <a:lnTo>
                  <a:pt x="1025277" y="446291"/>
                </a:lnTo>
                <a:lnTo>
                  <a:pt x="1658936" y="446288"/>
                </a:lnTo>
                <a:lnTo>
                  <a:pt x="1146292" y="722108"/>
                </a:lnTo>
                <a:lnTo>
                  <a:pt x="1342108" y="1168397"/>
                </a:lnTo>
                <a:lnTo>
                  <a:pt x="829469" y="892572"/>
                </a:lnTo>
                <a:lnTo>
                  <a:pt x="316830" y="1168397"/>
                </a:lnTo>
                <a:lnTo>
                  <a:pt x="512646" y="722108"/>
                </a:lnTo>
                <a:lnTo>
                  <a:pt x="2" y="446288"/>
                </a:lnTo>
                <a:close/>
              </a:path>
            </a:pathLst>
          </a:custGeom>
          <a:solidFill>
            <a:schemeClr val="accent2"/>
          </a:solidFill>
          <a:ln cap="flat" cmpd="sng" w="9525">
            <a:solidFill>
              <a:srgbClr val="FFFF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5" name="Google Shape;385;p54"/>
          <p:cNvSpPr/>
          <p:nvPr/>
        </p:nvSpPr>
        <p:spPr>
          <a:xfrm>
            <a:off x="6578600" y="2065337"/>
            <a:ext cx="1795462" cy="1293812"/>
          </a:xfrm>
          <a:custGeom>
            <a:rect b="b" l="l" r="r" t="t"/>
            <a:pathLst>
              <a:path extrusionOk="0" h="1293812" w="1795463">
                <a:moveTo>
                  <a:pt x="2" y="494191"/>
                </a:moveTo>
                <a:lnTo>
                  <a:pt x="685810" y="494194"/>
                </a:lnTo>
                <a:lnTo>
                  <a:pt x="897732" y="0"/>
                </a:lnTo>
                <a:lnTo>
                  <a:pt x="1109653" y="494194"/>
                </a:lnTo>
                <a:lnTo>
                  <a:pt x="1795461" y="494191"/>
                </a:lnTo>
                <a:lnTo>
                  <a:pt x="1240628" y="799616"/>
                </a:lnTo>
                <a:lnTo>
                  <a:pt x="1452559" y="1293809"/>
                </a:lnTo>
                <a:lnTo>
                  <a:pt x="897732" y="988378"/>
                </a:lnTo>
                <a:lnTo>
                  <a:pt x="342904" y="1293809"/>
                </a:lnTo>
                <a:lnTo>
                  <a:pt x="554835" y="799616"/>
                </a:lnTo>
                <a:lnTo>
                  <a:pt x="2" y="494191"/>
                </a:lnTo>
                <a:close/>
              </a:path>
            </a:pathLst>
          </a:custGeom>
          <a:solidFill>
            <a:schemeClr val="hlink"/>
          </a:solidFill>
          <a:ln cap="flat" cmpd="sng" w="9525">
            <a:solidFill>
              <a:schemeClr val="folHlink"/>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6" name="Google Shape;386;p54"/>
          <p:cNvSpPr/>
          <p:nvPr/>
        </p:nvSpPr>
        <p:spPr>
          <a:xfrm>
            <a:off x="5289550" y="1247775"/>
            <a:ext cx="1709737" cy="1495425"/>
          </a:xfrm>
          <a:custGeom>
            <a:rect b="b" l="l" r="r" t="t"/>
            <a:pathLst>
              <a:path extrusionOk="0" h="1495425" w="1709738">
                <a:moveTo>
                  <a:pt x="2" y="571200"/>
                </a:moveTo>
                <a:lnTo>
                  <a:pt x="653065" y="571204"/>
                </a:lnTo>
                <a:lnTo>
                  <a:pt x="854869" y="0"/>
                </a:lnTo>
                <a:lnTo>
                  <a:pt x="1056673" y="571204"/>
                </a:lnTo>
                <a:lnTo>
                  <a:pt x="1709736" y="571200"/>
                </a:lnTo>
                <a:lnTo>
                  <a:pt x="1181394" y="924220"/>
                </a:lnTo>
                <a:lnTo>
                  <a:pt x="1383206" y="1495421"/>
                </a:lnTo>
                <a:lnTo>
                  <a:pt x="854869" y="1142395"/>
                </a:lnTo>
                <a:lnTo>
                  <a:pt x="326532" y="1495421"/>
                </a:lnTo>
                <a:lnTo>
                  <a:pt x="528344" y="924220"/>
                </a:lnTo>
                <a:lnTo>
                  <a:pt x="2" y="571200"/>
                </a:lnTo>
                <a:close/>
              </a:path>
            </a:pathLst>
          </a:custGeom>
          <a:gradFill>
            <a:gsLst>
              <a:gs pos="0">
                <a:srgbClr val="D60093"/>
              </a:gs>
              <a:gs pos="50000">
                <a:schemeClr val="dk1"/>
              </a:gs>
              <a:gs pos="100000">
                <a:srgbClr val="D60093"/>
              </a:gs>
            </a:gsLst>
            <a:lin ang="5400000" scaled="0"/>
          </a:gradFill>
          <a:ln cap="flat" cmpd="sng" w="9525">
            <a:solidFill>
              <a:srgbClr val="D60093"/>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7" name="Google Shape;387;p54"/>
          <p:cNvSpPr txBox="1"/>
          <p:nvPr/>
        </p:nvSpPr>
        <p:spPr>
          <a:xfrm>
            <a:off x="7239000" y="6381750"/>
            <a:ext cx="1443037" cy="466725"/>
          </a:xfrm>
          <a:prstGeom prst="rect">
            <a:avLst/>
          </a:prstGeom>
          <a:solidFill>
            <a:srgbClr val="FFFF66"/>
          </a:solidFill>
          <a:ln cap="flat" cmpd="sng" w="9525">
            <a:solidFill>
              <a:srgbClr val="00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D0"/>
              </a:buClr>
              <a:buSzPts val="2400"/>
              <a:buFont typeface="Times New Roman"/>
              <a:buNone/>
            </a:pPr>
            <a:r>
              <a:rPr b="0" i="0" lang="en-US" sz="2400" u="none">
                <a:solidFill>
                  <a:srgbClr val="0000D0"/>
                </a:solidFill>
                <a:latin typeface="Times New Roman"/>
                <a:ea typeface="Times New Roman"/>
                <a:cs typeface="Times New Roman"/>
                <a:sym typeface="Times New Roman"/>
              </a:rPr>
              <a:t>Luật chơi</a:t>
            </a:r>
            <a:endParaRPr/>
          </a:p>
        </p:txBody>
      </p:sp>
      <p:sp>
        <p:nvSpPr>
          <p:cNvPr id="388" name="Google Shape;388;p54"/>
          <p:cNvSpPr/>
          <p:nvPr/>
        </p:nvSpPr>
        <p:spPr>
          <a:xfrm>
            <a:off x="8305800" y="3048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9" name="Google Shape;389;p54"/>
          <p:cNvSpPr/>
          <p:nvPr/>
        </p:nvSpPr>
        <p:spPr>
          <a:xfrm>
            <a:off x="4235450" y="1997075"/>
            <a:ext cx="3509962" cy="3433762"/>
          </a:xfrm>
          <a:prstGeom prst="ellipse">
            <a:avLst/>
          </a:prstGeom>
          <a:noFill/>
          <a:ln cap="flat" cmpd="sng" w="9525">
            <a:solidFill>
              <a:srgbClr val="CC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0" name="Google Shape;390;p54"/>
          <p:cNvSpPr/>
          <p:nvPr/>
        </p:nvSpPr>
        <p:spPr>
          <a:xfrm>
            <a:off x="4627562" y="2425700"/>
            <a:ext cx="2903537" cy="2133600"/>
          </a:xfrm>
          <a:custGeom>
            <a:rect b="b" l="l" r="r" t="t"/>
            <a:pathLst>
              <a:path extrusionOk="0" h="2133600" w="2903537">
                <a:moveTo>
                  <a:pt x="3" y="814961"/>
                </a:moveTo>
                <a:lnTo>
                  <a:pt x="1109059" y="814966"/>
                </a:lnTo>
                <a:lnTo>
                  <a:pt x="1451769" y="0"/>
                </a:lnTo>
                <a:lnTo>
                  <a:pt x="1794478" y="814966"/>
                </a:lnTo>
                <a:lnTo>
                  <a:pt x="2903534" y="814961"/>
                </a:lnTo>
                <a:lnTo>
                  <a:pt x="2006285" y="1318632"/>
                </a:lnTo>
                <a:lnTo>
                  <a:pt x="2349009" y="2133595"/>
                </a:lnTo>
                <a:lnTo>
                  <a:pt x="1451769" y="1629914"/>
                </a:lnTo>
                <a:lnTo>
                  <a:pt x="554528" y="2133595"/>
                </a:lnTo>
                <a:lnTo>
                  <a:pt x="897252" y="1318632"/>
                </a:lnTo>
                <a:lnTo>
                  <a:pt x="3" y="814961"/>
                </a:lnTo>
                <a:close/>
              </a:path>
            </a:pathLst>
          </a:custGeom>
          <a:gradFill>
            <a:gsLst>
              <a:gs pos="0">
                <a:srgbClr val="FFFF00"/>
              </a:gs>
              <a:gs pos="100000">
                <a:srgbClr val="FF0000"/>
              </a:gs>
            </a:gsLst>
            <a:path path="circle">
              <a:fillToRect b="50%" l="50%" r="50%" t="50%"/>
            </a:path>
            <a:tileRect/>
          </a:gradFill>
          <a:ln cap="flat" cmpd="sng" w="9525">
            <a:solidFill>
              <a:schemeClr val="accent1"/>
            </a:solidFill>
            <a:prstDash val="solid"/>
            <a:miter lim="524288"/>
            <a:headEnd len="sm" w="sm" type="none"/>
            <a:tailEnd len="sm" w="sm" type="none"/>
          </a:ln>
          <a:effectLst>
            <a:outerShdw blurRad="63500" sx="75000" dir="13500000" dist="107763" sy="75000">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1" name="Google Shape;391;p54"/>
          <p:cNvSpPr/>
          <p:nvPr/>
        </p:nvSpPr>
        <p:spPr>
          <a:xfrm>
            <a:off x="5338762" y="1228725"/>
            <a:ext cx="1709737" cy="1495425"/>
          </a:xfrm>
          <a:custGeom>
            <a:rect b="b" l="l" r="r" t="t"/>
            <a:pathLst>
              <a:path extrusionOk="0" h="1495425" w="1709737">
                <a:moveTo>
                  <a:pt x="2" y="571200"/>
                </a:moveTo>
                <a:lnTo>
                  <a:pt x="653065" y="571204"/>
                </a:lnTo>
                <a:lnTo>
                  <a:pt x="854869" y="0"/>
                </a:lnTo>
                <a:lnTo>
                  <a:pt x="1056672" y="571204"/>
                </a:lnTo>
                <a:lnTo>
                  <a:pt x="1709735" y="571200"/>
                </a:lnTo>
                <a:lnTo>
                  <a:pt x="1181393" y="924220"/>
                </a:lnTo>
                <a:lnTo>
                  <a:pt x="1383205" y="1495421"/>
                </a:lnTo>
                <a:lnTo>
                  <a:pt x="854869" y="1142395"/>
                </a:lnTo>
                <a:lnTo>
                  <a:pt x="326532" y="1495421"/>
                </a:lnTo>
                <a:lnTo>
                  <a:pt x="528344" y="924220"/>
                </a:lnTo>
                <a:lnTo>
                  <a:pt x="2" y="571200"/>
                </a:lnTo>
                <a:close/>
              </a:path>
            </a:pathLst>
          </a:custGeom>
          <a:gradFill>
            <a:gsLst>
              <a:gs pos="0">
                <a:srgbClr val="6600CC"/>
              </a:gs>
              <a:gs pos="100000">
                <a:srgbClr val="E2CEF5"/>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1</a:t>
            </a:r>
            <a:endParaRPr/>
          </a:p>
        </p:txBody>
      </p:sp>
      <p:sp>
        <p:nvSpPr>
          <p:cNvPr id="392" name="Google Shape;392;p54"/>
          <p:cNvSpPr/>
          <p:nvPr/>
        </p:nvSpPr>
        <p:spPr>
          <a:xfrm>
            <a:off x="6681787" y="2017712"/>
            <a:ext cx="1795462" cy="1293812"/>
          </a:xfrm>
          <a:custGeom>
            <a:rect b="b" l="l" r="r" t="t"/>
            <a:pathLst>
              <a:path extrusionOk="0" h="1293812" w="1795462">
                <a:moveTo>
                  <a:pt x="2" y="494191"/>
                </a:moveTo>
                <a:lnTo>
                  <a:pt x="685809" y="494194"/>
                </a:lnTo>
                <a:lnTo>
                  <a:pt x="897731" y="0"/>
                </a:lnTo>
                <a:lnTo>
                  <a:pt x="1109653" y="494194"/>
                </a:lnTo>
                <a:lnTo>
                  <a:pt x="1795460" y="494191"/>
                </a:lnTo>
                <a:lnTo>
                  <a:pt x="1240628" y="799616"/>
                </a:lnTo>
                <a:lnTo>
                  <a:pt x="1452558" y="1293809"/>
                </a:lnTo>
                <a:lnTo>
                  <a:pt x="897731" y="988378"/>
                </a:lnTo>
                <a:lnTo>
                  <a:pt x="342904" y="1293809"/>
                </a:lnTo>
                <a:lnTo>
                  <a:pt x="554834" y="799616"/>
                </a:lnTo>
                <a:lnTo>
                  <a:pt x="2" y="494191"/>
                </a:lnTo>
                <a:close/>
              </a:path>
            </a:pathLst>
          </a:custGeom>
          <a:gradFill>
            <a:gsLst>
              <a:gs pos="0">
                <a:srgbClr val="9900CC"/>
              </a:gs>
              <a:gs pos="100000">
                <a:srgbClr val="00FFFF"/>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2</a:t>
            </a:r>
            <a:endParaRPr/>
          </a:p>
        </p:txBody>
      </p:sp>
      <p:sp>
        <p:nvSpPr>
          <p:cNvPr id="393" name="Google Shape;393;p54"/>
          <p:cNvSpPr/>
          <p:nvPr/>
        </p:nvSpPr>
        <p:spPr>
          <a:xfrm rot="-420000">
            <a:off x="6765925" y="3644900"/>
            <a:ext cx="1687512" cy="1168400"/>
          </a:xfrm>
          <a:custGeom>
            <a:rect b="b" l="l" r="r" t="t"/>
            <a:pathLst>
              <a:path extrusionOk="0" h="1168400" w="1687513">
                <a:moveTo>
                  <a:pt x="2" y="446288"/>
                </a:moveTo>
                <a:lnTo>
                  <a:pt x="644576" y="446291"/>
                </a:lnTo>
                <a:lnTo>
                  <a:pt x="843757" y="0"/>
                </a:lnTo>
                <a:lnTo>
                  <a:pt x="1042937" y="446291"/>
                </a:lnTo>
                <a:lnTo>
                  <a:pt x="1687511" y="446288"/>
                </a:lnTo>
                <a:lnTo>
                  <a:pt x="1166037" y="722108"/>
                </a:lnTo>
                <a:lnTo>
                  <a:pt x="1365226" y="1168397"/>
                </a:lnTo>
                <a:lnTo>
                  <a:pt x="843757" y="892572"/>
                </a:lnTo>
                <a:lnTo>
                  <a:pt x="322287" y="1168397"/>
                </a:lnTo>
                <a:lnTo>
                  <a:pt x="521476" y="722108"/>
                </a:lnTo>
                <a:lnTo>
                  <a:pt x="2" y="446288"/>
                </a:lnTo>
                <a:close/>
              </a:path>
            </a:pathLst>
          </a:custGeom>
          <a:gradFill>
            <a:gsLst>
              <a:gs pos="0">
                <a:schemeClr val="lt1"/>
              </a:gs>
              <a:gs pos="100000">
                <a:srgbClr val="CC0099"/>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600"/>
              <a:buFont typeface="Times New Roman"/>
              <a:buNone/>
            </a:pPr>
            <a:r>
              <a:rPr b="1" i="0" lang="en-US" sz="3600" u="none">
                <a:solidFill>
                  <a:srgbClr val="006600"/>
                </a:solidFill>
                <a:latin typeface="Times New Roman"/>
                <a:ea typeface="Times New Roman"/>
                <a:cs typeface="Times New Roman"/>
                <a:sym typeface="Times New Roman"/>
              </a:rPr>
              <a:t>3</a:t>
            </a:r>
            <a:endParaRPr/>
          </a:p>
        </p:txBody>
      </p:sp>
      <p:sp>
        <p:nvSpPr>
          <p:cNvPr id="394" name="Google Shape;394;p54"/>
          <p:cNvSpPr/>
          <p:nvPr/>
        </p:nvSpPr>
        <p:spPr>
          <a:xfrm>
            <a:off x="5238750" y="4518025"/>
            <a:ext cx="1720850" cy="1319212"/>
          </a:xfrm>
          <a:custGeom>
            <a:rect b="b" l="l" r="r" t="t"/>
            <a:pathLst>
              <a:path extrusionOk="0" h="1319213" w="1720850">
                <a:moveTo>
                  <a:pt x="2" y="503893"/>
                </a:moveTo>
                <a:lnTo>
                  <a:pt x="657310" y="503897"/>
                </a:lnTo>
                <a:lnTo>
                  <a:pt x="860425" y="0"/>
                </a:lnTo>
                <a:lnTo>
                  <a:pt x="1063540" y="503897"/>
                </a:lnTo>
                <a:lnTo>
                  <a:pt x="1720848" y="503893"/>
                </a:lnTo>
                <a:lnTo>
                  <a:pt x="1189072" y="815315"/>
                </a:lnTo>
                <a:lnTo>
                  <a:pt x="1392196" y="1319210"/>
                </a:lnTo>
                <a:lnTo>
                  <a:pt x="860425" y="1007782"/>
                </a:lnTo>
                <a:lnTo>
                  <a:pt x="328654" y="1319210"/>
                </a:lnTo>
                <a:lnTo>
                  <a:pt x="531778" y="815315"/>
                </a:lnTo>
                <a:lnTo>
                  <a:pt x="2" y="503893"/>
                </a:lnTo>
                <a:close/>
              </a:path>
            </a:pathLst>
          </a:custGeom>
          <a:gradFill>
            <a:gsLst>
              <a:gs pos="0">
                <a:srgbClr val="156B13"/>
              </a:gs>
              <a:gs pos="50000">
                <a:srgbClr val="9CB86E"/>
              </a:gs>
              <a:gs pos="100000">
                <a:srgbClr val="DDEBCF"/>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3600"/>
              <a:buFont typeface="Times New Roman"/>
              <a:buNone/>
            </a:pPr>
            <a:r>
              <a:rPr b="1" i="0" lang="en-US" sz="3600" u="none">
                <a:solidFill>
                  <a:srgbClr val="CC0099"/>
                </a:solidFill>
                <a:latin typeface="Times New Roman"/>
                <a:ea typeface="Times New Roman"/>
                <a:cs typeface="Times New Roman"/>
                <a:sym typeface="Times New Roman"/>
              </a:rPr>
              <a:t>4</a:t>
            </a:r>
            <a:endParaRPr/>
          </a:p>
        </p:txBody>
      </p:sp>
      <p:sp>
        <p:nvSpPr>
          <p:cNvPr id="395" name="Google Shape;395;p54"/>
          <p:cNvSpPr/>
          <p:nvPr/>
        </p:nvSpPr>
        <p:spPr>
          <a:xfrm>
            <a:off x="3705225" y="3795712"/>
            <a:ext cx="1720850" cy="1306512"/>
          </a:xfrm>
          <a:custGeom>
            <a:rect b="b" l="l" r="r" t="t"/>
            <a:pathLst>
              <a:path extrusionOk="0" h="1306512" w="1720850">
                <a:moveTo>
                  <a:pt x="2" y="499042"/>
                </a:moveTo>
                <a:lnTo>
                  <a:pt x="657310" y="499045"/>
                </a:lnTo>
                <a:lnTo>
                  <a:pt x="860425" y="0"/>
                </a:lnTo>
                <a:lnTo>
                  <a:pt x="1063540" y="499045"/>
                </a:lnTo>
                <a:lnTo>
                  <a:pt x="1720848" y="499042"/>
                </a:lnTo>
                <a:lnTo>
                  <a:pt x="1189072" y="807465"/>
                </a:lnTo>
                <a:lnTo>
                  <a:pt x="1392196" y="1306509"/>
                </a:lnTo>
                <a:lnTo>
                  <a:pt x="860425" y="998079"/>
                </a:lnTo>
                <a:lnTo>
                  <a:pt x="328654" y="1306509"/>
                </a:lnTo>
                <a:lnTo>
                  <a:pt x="531778" y="807465"/>
                </a:lnTo>
                <a:lnTo>
                  <a:pt x="2" y="499042"/>
                </a:lnTo>
                <a:close/>
              </a:path>
            </a:pathLst>
          </a:custGeom>
          <a:gradFill>
            <a:gsLst>
              <a:gs pos="0">
                <a:srgbClr val="00FFFF"/>
              </a:gs>
              <a:gs pos="100000">
                <a:srgbClr val="FF0066">
                  <a:alpha val="97647"/>
                </a:srgbClr>
              </a:gs>
            </a:gsLst>
            <a:path path="circle">
              <a:fillToRect b="50%" l="50%" r="50%" t="50%"/>
            </a:path>
            <a:tileRect/>
          </a:gradFill>
          <a:ln cap="flat" cmpd="sng" w="9525">
            <a:solidFill>
              <a:srgbClr val="FF0000"/>
            </a:solidFill>
            <a:prstDash val="solid"/>
            <a:miter lim="800000"/>
            <a:headEnd len="sm" w="sm" type="none"/>
            <a:tailEnd len="sm" w="sm" type="none"/>
          </a:ln>
          <a:effectLst>
            <a:outerShdw blurRad="63500" sx="75000" dir="13500000" dist="107763" sy="75000">
              <a:schemeClr val="lt2">
                <a:alpha val="4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5</a:t>
            </a:r>
            <a:endParaRPr/>
          </a:p>
        </p:txBody>
      </p:sp>
      <p:sp>
        <p:nvSpPr>
          <p:cNvPr id="396" name="Google Shape;396;p54"/>
          <p:cNvSpPr/>
          <p:nvPr/>
        </p:nvSpPr>
        <p:spPr>
          <a:xfrm>
            <a:off x="8748712" y="5867400"/>
            <a:ext cx="395287" cy="519112"/>
          </a:xfrm>
          <a:custGeom>
            <a:rect b="b" l="l" r="r" t="t"/>
            <a:pathLst>
              <a:path extrusionOk="0" h="120000" w="120000">
                <a:moveTo>
                  <a:pt x="0" y="0"/>
                </a:moveTo>
                <a:lnTo>
                  <a:pt x="120000" y="0"/>
                </a:lnTo>
                <a:lnTo>
                  <a:pt x="120000" y="120000"/>
                </a:lnTo>
                <a:lnTo>
                  <a:pt x="0" y="120000"/>
                </a:lnTo>
                <a:close/>
                <a:moveTo>
                  <a:pt x="15000" y="60000"/>
                </a:moveTo>
                <a:lnTo>
                  <a:pt x="105000" y="25734"/>
                </a:lnTo>
                <a:lnTo>
                  <a:pt x="105000" y="94266"/>
                </a:lnTo>
                <a:close/>
              </a:path>
              <a:path extrusionOk="0" fill="darken" h="120000" w="120000">
                <a:moveTo>
                  <a:pt x="15000" y="60000"/>
                </a:moveTo>
                <a:lnTo>
                  <a:pt x="105000" y="25734"/>
                </a:lnTo>
                <a:lnTo>
                  <a:pt x="105000" y="94266"/>
                </a:lnTo>
                <a:close/>
              </a:path>
              <a:path extrusionOk="0" fill="none" h="120000" w="120000">
                <a:moveTo>
                  <a:pt x="15000" y="60000"/>
                </a:moveTo>
                <a:lnTo>
                  <a:pt x="105000" y="25734"/>
                </a:lnTo>
                <a:lnTo>
                  <a:pt x="105000" y="94266"/>
                </a:lnTo>
                <a:close/>
              </a:path>
              <a:path extrusionOk="0" fill="none" h="120000" w="120000">
                <a:moveTo>
                  <a:pt x="0" y="0"/>
                </a:moveTo>
                <a:lnTo>
                  <a:pt x="120000" y="0"/>
                </a:lnTo>
                <a:lnTo>
                  <a:pt x="120000" y="120000"/>
                </a:lnTo>
                <a:lnTo>
                  <a:pt x="0" y="120000"/>
                </a:lnTo>
                <a:close/>
              </a:path>
            </a:pathLst>
          </a:custGeom>
          <a:solidFill>
            <a:srgbClr val="FFFF99"/>
          </a:solidFill>
          <a:ln cap="flat" cmpd="sng" w="9525">
            <a:solidFill>
              <a:srgbClr val="FF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7" name="Google Shape;397;p54"/>
          <p:cNvSpPr txBox="1"/>
          <p:nvPr/>
        </p:nvSpPr>
        <p:spPr>
          <a:xfrm>
            <a:off x="112712" y="2714625"/>
            <a:ext cx="1092200" cy="638175"/>
          </a:xfrm>
          <a:prstGeom prst="rect">
            <a:avLst/>
          </a:prstGeom>
          <a:gradFill>
            <a:gsLst>
              <a:gs pos="0">
                <a:srgbClr val="00FF00"/>
              </a:gs>
              <a:gs pos="50000">
                <a:schemeClr val="lt1"/>
              </a:gs>
              <a:gs pos="100000">
                <a:srgbClr val="00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1</a:t>
            </a:r>
            <a:endParaRPr/>
          </a:p>
        </p:txBody>
      </p:sp>
      <p:sp>
        <p:nvSpPr>
          <p:cNvPr id="398" name="Google Shape;398;p54"/>
          <p:cNvSpPr/>
          <p:nvPr/>
        </p:nvSpPr>
        <p:spPr>
          <a:xfrm>
            <a:off x="2209800" y="1463675"/>
            <a:ext cx="822325" cy="669925"/>
          </a:xfrm>
          <a:custGeom>
            <a:rect b="b" l="l" r="r" t="t"/>
            <a:pathLst>
              <a:path extrusionOk="0" h="669925" w="822325">
                <a:moveTo>
                  <a:pt x="1" y="255888"/>
                </a:moveTo>
                <a:lnTo>
                  <a:pt x="314102" y="255890"/>
                </a:lnTo>
                <a:lnTo>
                  <a:pt x="411163" y="0"/>
                </a:lnTo>
                <a:lnTo>
                  <a:pt x="508223" y="255890"/>
                </a:lnTo>
                <a:lnTo>
                  <a:pt x="822324" y="255888"/>
                </a:lnTo>
                <a:lnTo>
                  <a:pt x="568210" y="414035"/>
                </a:lnTo>
                <a:lnTo>
                  <a:pt x="665274" y="669923"/>
                </a:lnTo>
                <a:lnTo>
                  <a:pt x="411163" y="511774"/>
                </a:lnTo>
                <a:lnTo>
                  <a:pt x="157051" y="669923"/>
                </a:lnTo>
                <a:lnTo>
                  <a:pt x="254115" y="414035"/>
                </a:lnTo>
                <a:lnTo>
                  <a:pt x="1" y="255888"/>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a:effectLst>
            <a:outerShdw blurRad="63500" dir="81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9" name="Google Shape;399;p54"/>
          <p:cNvSpPr/>
          <p:nvPr/>
        </p:nvSpPr>
        <p:spPr>
          <a:xfrm>
            <a:off x="1219200" y="381000"/>
            <a:ext cx="7162800" cy="6858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gradFill>
                  <a:gsLst>
                    <a:gs pos="0">
                      <a:srgbClr val="FF6600"/>
                    </a:gs>
                    <a:gs pos="50000">
                      <a:srgbClr val="FFD3B6"/>
                    </a:gs>
                    <a:gs pos="100000">
                      <a:srgbClr val="FF6600"/>
                    </a:gs>
                  </a:gsLst>
                  <a:lin ang="5400000" scaled="0"/>
                </a:gradFill>
                <a:latin typeface="Times New Roman"/>
              </a:rPr>
              <a:t>TÌM NGÔI SAO MAY MẮN ! </a:t>
            </a:r>
          </a:p>
        </p:txBody>
      </p:sp>
      <p:sp>
        <p:nvSpPr>
          <p:cNvPr id="400" name="Google Shape;400;p54"/>
          <p:cNvSpPr txBox="1"/>
          <p:nvPr/>
        </p:nvSpPr>
        <p:spPr>
          <a:xfrm>
            <a:off x="112712" y="4143375"/>
            <a:ext cx="1106487" cy="638175"/>
          </a:xfrm>
          <a:prstGeom prst="rect">
            <a:avLst/>
          </a:prstGeom>
          <a:gradFill>
            <a:gsLst>
              <a:gs pos="0">
                <a:srgbClr val="0000FF"/>
              </a:gs>
              <a:gs pos="50000">
                <a:schemeClr val="lt1"/>
              </a:gs>
              <a:gs pos="100000">
                <a:srgbClr val="0000FF"/>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2</a:t>
            </a:r>
            <a:endParaRPr/>
          </a:p>
        </p:txBody>
      </p:sp>
      <p:sp>
        <p:nvSpPr>
          <p:cNvPr id="401" name="Google Shape;401;p54"/>
          <p:cNvSpPr txBox="1"/>
          <p:nvPr/>
        </p:nvSpPr>
        <p:spPr>
          <a:xfrm>
            <a:off x="1752600" y="2724150"/>
            <a:ext cx="1106487" cy="638175"/>
          </a:xfrm>
          <a:prstGeom prst="rect">
            <a:avLst/>
          </a:prstGeom>
          <a:gradFill>
            <a:gsLst>
              <a:gs pos="0">
                <a:srgbClr val="FFFF00"/>
              </a:gs>
              <a:gs pos="50000">
                <a:schemeClr val="lt1"/>
              </a:gs>
              <a:gs pos="100000">
                <a:srgbClr val="FF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3</a:t>
            </a:r>
            <a:endParaRPr/>
          </a:p>
        </p:txBody>
      </p:sp>
      <p:sp>
        <p:nvSpPr>
          <p:cNvPr id="402" name="Google Shape;402;p54"/>
          <p:cNvSpPr/>
          <p:nvPr/>
        </p:nvSpPr>
        <p:spPr>
          <a:xfrm rot="-420000">
            <a:off x="3565525" y="2160587"/>
            <a:ext cx="1658937" cy="1168400"/>
          </a:xfrm>
          <a:custGeom>
            <a:rect b="b" l="l" r="r" t="t"/>
            <a:pathLst>
              <a:path extrusionOk="0" h="1168400" w="1658938">
                <a:moveTo>
                  <a:pt x="2" y="446288"/>
                </a:moveTo>
                <a:lnTo>
                  <a:pt x="633661" y="446291"/>
                </a:lnTo>
                <a:lnTo>
                  <a:pt x="829469" y="0"/>
                </a:lnTo>
                <a:lnTo>
                  <a:pt x="1025277" y="446291"/>
                </a:lnTo>
                <a:lnTo>
                  <a:pt x="1658936" y="446288"/>
                </a:lnTo>
                <a:lnTo>
                  <a:pt x="1146292" y="722108"/>
                </a:lnTo>
                <a:lnTo>
                  <a:pt x="1342108" y="1168397"/>
                </a:lnTo>
                <a:lnTo>
                  <a:pt x="829469" y="892572"/>
                </a:lnTo>
                <a:lnTo>
                  <a:pt x="316830" y="1168397"/>
                </a:lnTo>
                <a:lnTo>
                  <a:pt x="512646" y="722108"/>
                </a:lnTo>
                <a:lnTo>
                  <a:pt x="2" y="446288"/>
                </a:lnTo>
                <a:close/>
              </a:path>
            </a:pathLst>
          </a:custGeom>
          <a:solidFill>
            <a:schemeClr val="accent2"/>
          </a:solidFill>
          <a:ln cap="flat" cmpd="sng" w="9525">
            <a:solidFill>
              <a:srgbClr val="FFFF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03" name="Google Shape;403;p54"/>
          <p:cNvSpPr/>
          <p:nvPr/>
        </p:nvSpPr>
        <p:spPr>
          <a:xfrm rot="-420000">
            <a:off x="3536950" y="2165350"/>
            <a:ext cx="1687512" cy="1168400"/>
          </a:xfrm>
          <a:custGeom>
            <a:rect b="b" l="l" r="r" t="t"/>
            <a:pathLst>
              <a:path extrusionOk="0" h="1168400" w="1687513">
                <a:moveTo>
                  <a:pt x="2" y="446288"/>
                </a:moveTo>
                <a:lnTo>
                  <a:pt x="644576" y="446291"/>
                </a:lnTo>
                <a:lnTo>
                  <a:pt x="843757" y="0"/>
                </a:lnTo>
                <a:lnTo>
                  <a:pt x="1042937" y="446291"/>
                </a:lnTo>
                <a:lnTo>
                  <a:pt x="1687511" y="446288"/>
                </a:lnTo>
                <a:lnTo>
                  <a:pt x="1166037" y="722108"/>
                </a:lnTo>
                <a:lnTo>
                  <a:pt x="1365226" y="1168397"/>
                </a:lnTo>
                <a:lnTo>
                  <a:pt x="843757" y="892572"/>
                </a:lnTo>
                <a:lnTo>
                  <a:pt x="322287" y="1168397"/>
                </a:lnTo>
                <a:lnTo>
                  <a:pt x="521476" y="722108"/>
                </a:lnTo>
                <a:lnTo>
                  <a:pt x="2" y="446288"/>
                </a:lnTo>
                <a:close/>
              </a:path>
            </a:pathLst>
          </a:custGeom>
          <a:gradFill>
            <a:gsLst>
              <a:gs pos="0">
                <a:schemeClr val="lt1"/>
              </a:gs>
              <a:gs pos="100000">
                <a:srgbClr val="CC0099"/>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600"/>
              <a:buFont typeface="Times New Roman"/>
              <a:buNone/>
            </a:pPr>
            <a:r>
              <a:rPr b="1" i="0" lang="en-US" sz="3600" u="none">
                <a:solidFill>
                  <a:srgbClr val="006600"/>
                </a:solidFill>
                <a:latin typeface="Times New Roman"/>
                <a:ea typeface="Times New Roman"/>
                <a:cs typeface="Times New Roman"/>
                <a:sym typeface="Times New Roman"/>
              </a:rPr>
              <a:t>6</a:t>
            </a:r>
            <a:endParaRPr/>
          </a:p>
        </p:txBody>
      </p:sp>
      <p:sp>
        <p:nvSpPr>
          <p:cNvPr id="404" name="Google Shape;404;p54"/>
          <p:cNvSpPr txBox="1"/>
          <p:nvPr/>
        </p:nvSpPr>
        <p:spPr>
          <a:xfrm>
            <a:off x="1725612" y="4143375"/>
            <a:ext cx="1093787" cy="638175"/>
          </a:xfrm>
          <a:prstGeom prst="rect">
            <a:avLst/>
          </a:prstGeom>
          <a:gradFill>
            <a:gsLst>
              <a:gs pos="0">
                <a:srgbClr val="00FF00"/>
              </a:gs>
              <a:gs pos="50000">
                <a:schemeClr val="lt1"/>
              </a:gs>
              <a:gs pos="100000">
                <a:srgbClr val="00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par>
                                <p:cTn fill="hold" nodeType="withEffect" presetClass="emph" presetID="8" presetSubtype="0">
                                  <p:stCondLst>
                                    <p:cond delay="0"/>
                                  </p:stCondLst>
                                  <p:childTnLst>
                                    <p:animRot by="-21600000">
                                      <p:cBhvr>
                                        <p:cTn dur="2000" fill="hold"/>
                                        <p:tgtEl>
                                          <p:spTgt spid="388"/>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9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2"/>
                                        </p:tgtEl>
                                      </p:cBhvr>
                                    </p:animEffect>
                                    <p:set>
                                      <p:cBhvr>
                                        <p:cTn dur="1" fill="hold">
                                          <p:stCondLst>
                                            <p:cond delay="2000"/>
                                          </p:stCondLst>
                                        </p:cTn>
                                        <p:tgtEl>
                                          <p:spTgt spid="3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1"/>
                                        </p:tgtEl>
                                      </p:cBhvr>
                                    </p:animEffect>
                                    <p:set>
                                      <p:cBhvr>
                                        <p:cTn dur="1" fill="hold">
                                          <p:stCondLst>
                                            <p:cond delay="2000"/>
                                          </p:stCondLst>
                                        </p:cTn>
                                        <p:tgtEl>
                                          <p:spTgt spid="3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4"/>
                                        </p:tgtEl>
                                      </p:cBhvr>
                                    </p:animEffect>
                                    <p:set>
                                      <p:cBhvr>
                                        <p:cTn dur="1" fill="hold">
                                          <p:stCondLst>
                                            <p:cond delay="2000"/>
                                          </p:stCondLst>
                                        </p:cTn>
                                        <p:tgtEl>
                                          <p:spTgt spid="3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3"/>
                                        </p:tgtEl>
                                      </p:cBhvr>
                                    </p:animEffect>
                                    <p:set>
                                      <p:cBhvr>
                                        <p:cTn dur="1" fill="hold">
                                          <p:stCondLst>
                                            <p:cond delay="2000"/>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0"/>
                                        </p:tgtEl>
                                      </p:cBhvr>
                                    </p:animEffect>
                                    <p:set>
                                      <p:cBhvr>
                                        <p:cTn dur="1" fill="hold">
                                          <p:stCondLst>
                                            <p:cond delay="2000"/>
                                          </p:stCondLst>
                                        </p:cTn>
                                        <p:tgtEl>
                                          <p:spTgt spid="3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5"/>
                                        </p:tgtEl>
                                      </p:cBhvr>
                                    </p:animEffect>
                                    <p:set>
                                      <p:cBhvr>
                                        <p:cTn dur="1" fill="hold">
                                          <p:stCondLst>
                                            <p:cond delay="2000"/>
                                          </p:stCondLst>
                                        </p:cTn>
                                        <p:tgtEl>
                                          <p:spTgt spid="3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03"/>
                                        </p:tgtEl>
                                      </p:cBhvr>
                                    </p:animEffect>
                                    <p:set>
                                      <p:cBhvr>
                                        <p:cTn dur="1" fill="hold">
                                          <p:stCondLst>
                                            <p:cond delay="2000"/>
                                          </p:stCondLst>
                                        </p:cTn>
                                        <p:tgtEl>
                                          <p:spTgt spid="4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11" name="Google Shape;411;p55"/>
          <p:cNvSpPr/>
          <p:nvPr/>
        </p:nvSpPr>
        <p:spPr>
          <a:xfrm>
            <a:off x="8750300" y="6429375"/>
            <a:ext cx="393700" cy="428625"/>
          </a:xfrm>
          <a:custGeom>
            <a:rect b="b" l="l" r="r" t="t"/>
            <a:pathLst>
              <a:path extrusionOk="0" h="120000" w="120000">
                <a:moveTo>
                  <a:pt x="0" y="0"/>
                </a:moveTo>
                <a:lnTo>
                  <a:pt x="120000" y="0"/>
                </a:lnTo>
                <a:lnTo>
                  <a:pt x="120000" y="120000"/>
                </a:lnTo>
                <a:lnTo>
                  <a:pt x="0" y="120000"/>
                </a:lnTo>
                <a:close/>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darken" h="120000" w="120000">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none" h="120000" w="120000">
                <a:moveTo>
                  <a:pt x="105000" y="39333"/>
                </a:moveTo>
                <a:lnTo>
                  <a:pt x="93750" y="39333"/>
                </a:lnTo>
                <a:lnTo>
                  <a:pt x="93750" y="70333"/>
                </a:lnTo>
                <a:cubicBezTo>
                  <a:pt x="93750" y="87454"/>
                  <a:pt x="78640" y="101333"/>
                  <a:pt x="60000" y="101333"/>
                </a:cubicBezTo>
                <a:lnTo>
                  <a:pt x="48750" y="101333"/>
                </a:lnTo>
                <a:cubicBezTo>
                  <a:pt x="30110" y="101333"/>
                  <a:pt x="15000" y="87454"/>
                  <a:pt x="15000" y="70333"/>
                </a:cubicBezTo>
                <a:lnTo>
                  <a:pt x="15000" y="39333"/>
                </a:lnTo>
                <a:lnTo>
                  <a:pt x="37500" y="39333"/>
                </a:lnTo>
                <a:lnTo>
                  <a:pt x="37500" y="70333"/>
                </a:lnTo>
                <a:cubicBezTo>
                  <a:pt x="37500" y="76040"/>
                  <a:pt x="42537" y="80667"/>
                  <a:pt x="48750" y="80667"/>
                </a:cubicBezTo>
                <a:lnTo>
                  <a:pt x="60000" y="80667"/>
                </a:lnTo>
                <a:cubicBezTo>
                  <a:pt x="66213" y="80667"/>
                  <a:pt x="71250" y="76040"/>
                  <a:pt x="71250" y="70333"/>
                </a:cubicBezTo>
                <a:lnTo>
                  <a:pt x="71250" y="39333"/>
                </a:lnTo>
                <a:lnTo>
                  <a:pt x="60000" y="39333"/>
                </a:lnTo>
                <a:lnTo>
                  <a:pt x="82500" y="18667"/>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12" name="Google Shape;412;p55"/>
          <p:cNvSpPr/>
          <p:nvPr/>
        </p:nvSpPr>
        <p:spPr>
          <a:xfrm>
            <a:off x="0" y="0"/>
            <a:ext cx="1044575" cy="1057275"/>
          </a:xfrm>
          <a:custGeom>
            <a:rect b="b" l="l" r="r" t="t"/>
            <a:pathLst>
              <a:path extrusionOk="0" h="1057275" w="1044575">
                <a:moveTo>
                  <a:pt x="1" y="403842"/>
                </a:moveTo>
                <a:lnTo>
                  <a:pt x="398994" y="403845"/>
                </a:lnTo>
                <a:lnTo>
                  <a:pt x="522288" y="0"/>
                </a:lnTo>
                <a:lnTo>
                  <a:pt x="645581" y="403845"/>
                </a:lnTo>
                <a:lnTo>
                  <a:pt x="1044574" y="403842"/>
                </a:lnTo>
                <a:lnTo>
                  <a:pt x="721780" y="653429"/>
                </a:lnTo>
                <a:lnTo>
                  <a:pt x="845078" y="1057272"/>
                </a:lnTo>
                <a:lnTo>
                  <a:pt x="522288" y="807681"/>
                </a:lnTo>
                <a:lnTo>
                  <a:pt x="199497" y="1057272"/>
                </a:lnTo>
                <a:lnTo>
                  <a:pt x="322795" y="653429"/>
                </a:lnTo>
                <a:lnTo>
                  <a:pt x="1" y="403842"/>
                </a:lnTo>
                <a:close/>
              </a:path>
            </a:pathLst>
          </a:custGeom>
          <a:gradFill>
            <a:gsLst>
              <a:gs pos="0">
                <a:srgbClr val="6600CC"/>
              </a:gs>
              <a:gs pos="100000">
                <a:srgbClr val="E2CEF5"/>
              </a:gs>
            </a:gsLst>
            <a:path path="circle">
              <a:fillToRect b="50%" l="50%" r="50%" t="50%"/>
            </a:path>
            <a:tileRect/>
          </a:gradFill>
          <a:ln cap="flat" cmpd="sng" w="9525">
            <a:solidFill>
              <a:srgbClr val="00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1</a:t>
            </a:r>
            <a:endParaRPr/>
          </a:p>
        </p:txBody>
      </p:sp>
      <p:sp>
        <p:nvSpPr>
          <p:cNvPr id="413" name="Google Shape;413;p55"/>
          <p:cNvSpPr/>
          <p:nvPr/>
        </p:nvSpPr>
        <p:spPr>
          <a:xfrm>
            <a:off x="8382000" y="239712"/>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descr="Large grid" id="414" name="Google Shape;414;p55"/>
          <p:cNvSpPr txBox="1"/>
          <p:nvPr/>
        </p:nvSpPr>
        <p:spPr>
          <a:xfrm>
            <a:off x="1371600" y="304800"/>
            <a:ext cx="6781800" cy="554037"/>
          </a:xfrm>
          <a:prstGeom prst="rect">
            <a:avLst/>
          </a:prstGeom>
          <a:blipFill rotWithShape="1">
            <a:blip r:embed="rId3">
              <a:alphaModFix/>
            </a:blip>
            <a:stretch>
              <a:fillRect b="0" l="0" r="0" t="0"/>
            </a:stretch>
          </a:blipFill>
          <a:ln cap="flat" cmpd="sng" w="2857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Hãy trả lời câu hỏi sau</a:t>
            </a:r>
            <a:endParaRPr/>
          </a:p>
        </p:txBody>
      </p:sp>
      <p:sp>
        <p:nvSpPr>
          <p:cNvPr descr="Dotted grid" id="415" name="Google Shape;415;p55"/>
          <p:cNvSpPr/>
          <p:nvPr/>
        </p:nvSpPr>
        <p:spPr>
          <a:xfrm>
            <a:off x="838200" y="2879725"/>
            <a:ext cx="7010400" cy="3749675"/>
          </a:xfrm>
          <a:prstGeom prst="roundRect">
            <a:avLst>
              <a:gd fmla="val 16667" name="adj"/>
            </a:avLst>
          </a:prstGeom>
          <a:blipFill rotWithShape="1">
            <a:blip r:embed="rId4">
              <a:alphaModFix/>
            </a:blip>
            <a:stretch>
              <a:fillRect b="0" l="0" r="0" t="0"/>
            </a:stretch>
          </a:blipFill>
          <a:ln cap="flat" cmpd="sng" w="28575">
            <a:solidFill>
              <a:srgbClr val="66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Các đại lượng đặc trưng của sóng là:</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Biên độ sóng</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Bước sóng: λ (m)</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Chu kì: T (s)</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Tần số: f (Hz)</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Tốc độ: v (m/s)</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Cường độ sóng: I (W/m</a:t>
            </a:r>
            <a:r>
              <a:rPr b="0" baseline="30000" i="0" lang="en-US" sz="2800" u="none">
                <a:solidFill>
                  <a:schemeClr val="dk1"/>
                </a:solidFill>
                <a:latin typeface="Times New Roman"/>
                <a:ea typeface="Times New Roman"/>
                <a:cs typeface="Times New Roman"/>
                <a:sym typeface="Times New Roman"/>
              </a:rPr>
              <a:t>2</a:t>
            </a:r>
            <a:r>
              <a:rPr b="0" i="0" lang="en-US" sz="2800" u="none">
                <a:solidFill>
                  <a:schemeClr val="dk1"/>
                </a:solidFill>
                <a:latin typeface="Times New Roman"/>
                <a:ea typeface="Times New Roman"/>
                <a:cs typeface="Times New Roman"/>
                <a:sym typeface="Times New Roman"/>
              </a:rPr>
              <a:t>)</a:t>
            </a:r>
            <a:r>
              <a:rPr b="0" i="0" lang="en-US" sz="2800" u="none">
                <a:solidFill>
                  <a:srgbClr val="0000CC"/>
                </a:solidFill>
                <a:latin typeface="Times New Roman"/>
                <a:ea typeface="Times New Roman"/>
                <a:cs typeface="Times New Roman"/>
                <a:sym typeface="Times New Roman"/>
              </a:rPr>
              <a:t> </a:t>
            </a:r>
            <a:endParaRPr/>
          </a:p>
        </p:txBody>
      </p:sp>
      <p:pic>
        <p:nvPicPr>
          <p:cNvPr descr="Picture4" id="416" name="Google Shape;416;p55"/>
          <p:cNvPicPr preferRelativeResize="0"/>
          <p:nvPr/>
        </p:nvPicPr>
        <p:blipFill rotWithShape="1">
          <a:blip r:embed="rId5">
            <a:alphaModFix/>
          </a:blip>
          <a:srcRect b="0" l="0" r="0" t="0"/>
          <a:stretch/>
        </p:blipFill>
        <p:spPr>
          <a:xfrm rot="720000">
            <a:off x="6919912" y="5635625"/>
            <a:ext cx="790575" cy="914400"/>
          </a:xfrm>
          <a:prstGeom prst="rect">
            <a:avLst/>
          </a:prstGeom>
          <a:noFill/>
          <a:ln>
            <a:noFill/>
          </a:ln>
        </p:spPr>
      </p:pic>
      <p:sp>
        <p:nvSpPr>
          <p:cNvPr id="417" name="Google Shape;417;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18" name="Google Shape;418;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19" name="Google Shape;419;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20" name="Google Shape;420;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21" name="Google Shape;421;p55"/>
          <p:cNvSpPr/>
          <p:nvPr/>
        </p:nvSpPr>
        <p:spPr>
          <a:xfrm>
            <a:off x="8077200" y="32004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22" name="Google Shape;422;p55"/>
          <p:cNvPicPr preferRelativeResize="0"/>
          <p:nvPr/>
        </p:nvPicPr>
        <p:blipFill rotWithShape="1">
          <a:blip r:embed="rId6">
            <a:alphaModFix/>
          </a:blip>
          <a:srcRect b="0" l="0" r="0" t="0"/>
          <a:stretch/>
        </p:blipFill>
        <p:spPr>
          <a:xfrm>
            <a:off x="7848600" y="4800600"/>
            <a:ext cx="838200" cy="914400"/>
          </a:xfrm>
          <a:prstGeom prst="rect">
            <a:avLst/>
          </a:prstGeom>
          <a:noFill/>
          <a:ln>
            <a:noFill/>
          </a:ln>
        </p:spPr>
      </p:pic>
      <p:sp>
        <p:nvSpPr>
          <p:cNvPr id="423" name="Google Shape;423;p55"/>
          <p:cNvSpPr/>
          <p:nvPr/>
        </p:nvSpPr>
        <p:spPr>
          <a:xfrm rot="900000">
            <a:off x="304800" y="4094162"/>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24" name="Google Shape;424;p55"/>
          <p:cNvSpPr txBox="1"/>
          <p:nvPr/>
        </p:nvSpPr>
        <p:spPr>
          <a:xfrm>
            <a:off x="609600" y="990600"/>
            <a:ext cx="8001000" cy="1754187"/>
          </a:xfrm>
          <a:prstGeom prst="rect">
            <a:avLst/>
          </a:prstGeom>
          <a:solidFill>
            <a:srgbClr val="FFFF99"/>
          </a:solidFill>
          <a:ln cap="flat" cmpd="sng" w="2857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0" i="0" lang="en-US" sz="3600" u="none">
                <a:solidFill>
                  <a:schemeClr val="dk1"/>
                </a:solidFill>
                <a:latin typeface="Times New Roman"/>
                <a:ea typeface="Times New Roman"/>
                <a:cs typeface="Times New Roman"/>
                <a:sym typeface="Times New Roman"/>
              </a:rPr>
              <a:t>Em hãy nêu các đại lượng đặc trưng của sóng và kí hiệu, đơn vị thường sử dụng của các đại lượng đó?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13"/>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1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1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1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2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30" name="Google Shape;430;p56"/>
          <p:cNvSpPr/>
          <p:nvPr/>
        </p:nvSpPr>
        <p:spPr>
          <a:xfrm>
            <a:off x="8305800" y="6096000"/>
            <a:ext cx="390525" cy="428625"/>
          </a:xfrm>
          <a:custGeom>
            <a:rect b="b" l="l" r="r" t="t"/>
            <a:pathLst>
              <a:path extrusionOk="0" h="120000" w="120000">
                <a:moveTo>
                  <a:pt x="0" y="0"/>
                </a:moveTo>
                <a:lnTo>
                  <a:pt x="120000" y="0"/>
                </a:lnTo>
                <a:lnTo>
                  <a:pt x="120000" y="120000"/>
                </a:lnTo>
                <a:lnTo>
                  <a:pt x="0" y="120000"/>
                </a:lnTo>
                <a:close/>
                <a:moveTo>
                  <a:pt x="105000" y="39500"/>
                </a:moveTo>
                <a:lnTo>
                  <a:pt x="82500" y="19000"/>
                </a:lnTo>
                <a:lnTo>
                  <a:pt x="60000" y="39500"/>
                </a:lnTo>
                <a:lnTo>
                  <a:pt x="71250" y="39500"/>
                </a:lnTo>
                <a:lnTo>
                  <a:pt x="71250" y="70250"/>
                </a:lnTo>
                <a:cubicBezTo>
                  <a:pt x="71250" y="75911"/>
                  <a:pt x="66213" y="80500"/>
                  <a:pt x="60000" y="80500"/>
                </a:cubicBezTo>
                <a:lnTo>
                  <a:pt x="48750" y="80500"/>
                </a:lnTo>
                <a:cubicBezTo>
                  <a:pt x="42537" y="80500"/>
                  <a:pt x="37500" y="75911"/>
                  <a:pt x="37500" y="70250"/>
                </a:cubicBezTo>
                <a:lnTo>
                  <a:pt x="37500" y="39500"/>
                </a:lnTo>
                <a:lnTo>
                  <a:pt x="15000" y="39500"/>
                </a:lnTo>
                <a:lnTo>
                  <a:pt x="15000" y="70250"/>
                </a:lnTo>
                <a:cubicBezTo>
                  <a:pt x="15000" y="87233"/>
                  <a:pt x="30110" y="101000"/>
                  <a:pt x="48750" y="101000"/>
                </a:cubicBezTo>
                <a:lnTo>
                  <a:pt x="60000" y="101000"/>
                </a:lnTo>
                <a:cubicBezTo>
                  <a:pt x="78640" y="101000"/>
                  <a:pt x="93750" y="87233"/>
                  <a:pt x="93750" y="70250"/>
                </a:cubicBezTo>
                <a:lnTo>
                  <a:pt x="93750" y="39500"/>
                </a:lnTo>
                <a:close/>
              </a:path>
              <a:path extrusionOk="0" fill="darken" h="120000" w="120000">
                <a:moveTo>
                  <a:pt x="105000" y="39500"/>
                </a:moveTo>
                <a:lnTo>
                  <a:pt x="82500" y="19000"/>
                </a:lnTo>
                <a:lnTo>
                  <a:pt x="60000" y="39500"/>
                </a:lnTo>
                <a:lnTo>
                  <a:pt x="71250" y="39500"/>
                </a:lnTo>
                <a:lnTo>
                  <a:pt x="71250" y="70250"/>
                </a:lnTo>
                <a:cubicBezTo>
                  <a:pt x="71250" y="75911"/>
                  <a:pt x="66213" y="80500"/>
                  <a:pt x="60000" y="80500"/>
                </a:cubicBezTo>
                <a:lnTo>
                  <a:pt x="48750" y="80500"/>
                </a:lnTo>
                <a:cubicBezTo>
                  <a:pt x="42537" y="80500"/>
                  <a:pt x="37500" y="75911"/>
                  <a:pt x="37500" y="70250"/>
                </a:cubicBezTo>
                <a:lnTo>
                  <a:pt x="37500" y="39500"/>
                </a:lnTo>
                <a:lnTo>
                  <a:pt x="15000" y="39500"/>
                </a:lnTo>
                <a:lnTo>
                  <a:pt x="15000" y="70250"/>
                </a:lnTo>
                <a:cubicBezTo>
                  <a:pt x="15000" y="87233"/>
                  <a:pt x="30110" y="101000"/>
                  <a:pt x="48750" y="101000"/>
                </a:cubicBezTo>
                <a:lnTo>
                  <a:pt x="60000" y="101000"/>
                </a:lnTo>
                <a:cubicBezTo>
                  <a:pt x="78640" y="101000"/>
                  <a:pt x="93750" y="87233"/>
                  <a:pt x="93750" y="70250"/>
                </a:cubicBezTo>
                <a:lnTo>
                  <a:pt x="93750" y="39500"/>
                </a:lnTo>
                <a:close/>
              </a:path>
              <a:path extrusionOk="0" fill="none" h="120000" w="120000">
                <a:moveTo>
                  <a:pt x="105000" y="39500"/>
                </a:moveTo>
                <a:lnTo>
                  <a:pt x="93750" y="39500"/>
                </a:lnTo>
                <a:lnTo>
                  <a:pt x="93750" y="70250"/>
                </a:lnTo>
                <a:lnTo>
                  <a:pt x="93750" y="70250"/>
                </a:lnTo>
                <a:cubicBezTo>
                  <a:pt x="93750" y="87233"/>
                  <a:pt x="78640" y="101000"/>
                  <a:pt x="60000" y="101000"/>
                </a:cubicBezTo>
                <a:lnTo>
                  <a:pt x="48750" y="101000"/>
                </a:lnTo>
                <a:cubicBezTo>
                  <a:pt x="30110" y="101000"/>
                  <a:pt x="15000" y="87233"/>
                  <a:pt x="15000" y="70250"/>
                </a:cubicBezTo>
                <a:lnTo>
                  <a:pt x="15000" y="39500"/>
                </a:lnTo>
                <a:lnTo>
                  <a:pt x="37500" y="39500"/>
                </a:lnTo>
                <a:lnTo>
                  <a:pt x="37500" y="70250"/>
                </a:lnTo>
                <a:cubicBezTo>
                  <a:pt x="37500" y="75911"/>
                  <a:pt x="42537" y="80500"/>
                  <a:pt x="48750" y="80500"/>
                </a:cubicBezTo>
                <a:lnTo>
                  <a:pt x="60000" y="80500"/>
                </a:lnTo>
                <a:cubicBezTo>
                  <a:pt x="66213" y="80500"/>
                  <a:pt x="71250" y="75911"/>
                  <a:pt x="71250" y="70250"/>
                </a:cubicBezTo>
                <a:lnTo>
                  <a:pt x="71250" y="39500"/>
                </a:lnTo>
                <a:lnTo>
                  <a:pt x="60000" y="39500"/>
                </a:lnTo>
                <a:lnTo>
                  <a:pt x="82500" y="19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1" name="Google Shape;431;p56"/>
          <p:cNvSpPr/>
          <p:nvPr/>
        </p:nvSpPr>
        <p:spPr>
          <a:xfrm>
            <a:off x="0" y="0"/>
            <a:ext cx="1306512" cy="1196975"/>
          </a:xfrm>
          <a:custGeom>
            <a:rect b="b" l="l" r="r" t="t"/>
            <a:pathLst>
              <a:path extrusionOk="0" h="1196975" w="1306513">
                <a:moveTo>
                  <a:pt x="1" y="457203"/>
                </a:moveTo>
                <a:lnTo>
                  <a:pt x="499046" y="457206"/>
                </a:lnTo>
                <a:lnTo>
                  <a:pt x="653257" y="0"/>
                </a:lnTo>
                <a:lnTo>
                  <a:pt x="807467" y="457206"/>
                </a:lnTo>
                <a:lnTo>
                  <a:pt x="1306512" y="457203"/>
                </a:lnTo>
                <a:lnTo>
                  <a:pt x="902774" y="739768"/>
                </a:lnTo>
                <a:lnTo>
                  <a:pt x="1056990" y="1196972"/>
                </a:lnTo>
                <a:lnTo>
                  <a:pt x="653257" y="914401"/>
                </a:lnTo>
                <a:lnTo>
                  <a:pt x="249523" y="1196972"/>
                </a:lnTo>
                <a:lnTo>
                  <a:pt x="403739" y="739768"/>
                </a:lnTo>
                <a:lnTo>
                  <a:pt x="1" y="457203"/>
                </a:lnTo>
                <a:close/>
              </a:path>
            </a:pathLst>
          </a:custGeom>
          <a:gradFill>
            <a:gsLst>
              <a:gs pos="0">
                <a:srgbClr val="009900"/>
              </a:gs>
              <a:gs pos="100000">
                <a:srgbClr val="D7EFD7"/>
              </a:gs>
            </a:gsLst>
            <a:path path="circle">
              <a:fillToRect b="50%" l="50%" r="50%" t="50%"/>
            </a:path>
            <a:tileRect/>
          </a:gradFill>
          <a:ln cap="flat" cmpd="sng" w="9525">
            <a:solidFill>
              <a:schemeClr val="fo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4</a:t>
            </a:r>
            <a:endParaRPr/>
          </a:p>
        </p:txBody>
      </p:sp>
      <p:sp>
        <p:nvSpPr>
          <p:cNvPr id="432" name="Google Shape;432;p56"/>
          <p:cNvSpPr/>
          <p:nvPr/>
        </p:nvSpPr>
        <p:spPr>
          <a:xfrm>
            <a:off x="8447087" y="2286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3" name="Google Shape;433;p56"/>
          <p:cNvSpPr/>
          <p:nvPr/>
        </p:nvSpPr>
        <p:spPr>
          <a:xfrm rot="900000">
            <a:off x="74612" y="2936875"/>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4" name="Google Shape;434;p56"/>
          <p:cNvSpPr txBox="1"/>
          <p:nvPr/>
        </p:nvSpPr>
        <p:spPr>
          <a:xfrm>
            <a:off x="796925" y="793750"/>
            <a:ext cx="7508875" cy="1662112"/>
          </a:xfrm>
          <a:prstGeom prst="rect">
            <a:avLst/>
          </a:prstGeom>
          <a:solidFill>
            <a:srgbClr val="FFFF99"/>
          </a:solidFill>
          <a:ln cap="flat" cmpd="sng" w="2857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r>
              <a:rPr b="0" i="0" lang="en-US" sz="3400" u="none">
                <a:solidFill>
                  <a:schemeClr val="dk1"/>
                </a:solidFill>
                <a:latin typeface="Times New Roman"/>
                <a:ea typeface="Times New Roman"/>
                <a:cs typeface="Times New Roman"/>
                <a:sym typeface="Times New Roman"/>
              </a:rPr>
              <a:t>Em hãy viết công thức xác định vị trí vân sáng, vân tối trong hiện tượng giao thoa ánh sáng?</a:t>
            </a:r>
            <a:endParaRPr/>
          </a:p>
        </p:txBody>
      </p:sp>
      <p:pic>
        <p:nvPicPr>
          <p:cNvPr descr="Picture4" id="435" name="Google Shape;435;p56"/>
          <p:cNvPicPr preferRelativeResize="0"/>
          <p:nvPr/>
        </p:nvPicPr>
        <p:blipFill rotWithShape="1">
          <a:blip r:embed="rId3">
            <a:alphaModFix/>
          </a:blip>
          <a:srcRect b="0" l="0" r="0" t="0"/>
          <a:stretch/>
        </p:blipFill>
        <p:spPr>
          <a:xfrm rot="720000">
            <a:off x="6605587" y="5853112"/>
            <a:ext cx="790575" cy="914400"/>
          </a:xfrm>
          <a:prstGeom prst="rect">
            <a:avLst/>
          </a:prstGeom>
          <a:noFill/>
          <a:ln>
            <a:noFill/>
          </a:ln>
        </p:spPr>
      </p:pic>
      <p:sp>
        <p:nvSpPr>
          <p:cNvPr id="436" name="Google Shape;436;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37" name="Google Shape;437;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38" name="Google Shape;438;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39" name="Google Shape;439;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40" name="Google Shape;440;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41" name="Google Shape;441;p56"/>
          <p:cNvPicPr preferRelativeResize="0"/>
          <p:nvPr/>
        </p:nvPicPr>
        <p:blipFill rotWithShape="1">
          <a:blip r:embed="rId4">
            <a:alphaModFix/>
          </a:blip>
          <a:srcRect b="0" l="0" r="0" t="0"/>
          <a:stretch/>
        </p:blipFill>
        <p:spPr>
          <a:xfrm>
            <a:off x="7583487" y="5043487"/>
            <a:ext cx="838200" cy="914400"/>
          </a:xfrm>
          <a:prstGeom prst="rect">
            <a:avLst/>
          </a:prstGeom>
          <a:noFill/>
          <a:ln>
            <a:noFill/>
          </a:ln>
        </p:spPr>
      </p:pic>
      <p:grpSp>
        <p:nvGrpSpPr>
          <p:cNvPr id="442" name="Google Shape;442;p56"/>
          <p:cNvGrpSpPr/>
          <p:nvPr/>
        </p:nvGrpSpPr>
        <p:grpSpPr>
          <a:xfrm>
            <a:off x="407987" y="3303587"/>
            <a:ext cx="6858000" cy="2562225"/>
            <a:chOff x="533400" y="3394364"/>
            <a:chExt cx="6858000" cy="2563404"/>
          </a:xfrm>
        </p:grpSpPr>
        <p:sp>
          <p:nvSpPr>
            <p:cNvPr descr="Dotted grid" id="443" name="Google Shape;443;p56"/>
            <p:cNvSpPr/>
            <p:nvPr/>
          </p:nvSpPr>
          <p:spPr>
            <a:xfrm>
              <a:off x="533400" y="3394364"/>
              <a:ext cx="6858000" cy="2563404"/>
            </a:xfrm>
            <a:prstGeom prst="roundRect">
              <a:avLst>
                <a:gd fmla="val 16667" name="adj"/>
              </a:avLst>
            </a:prstGeom>
            <a:blipFill rotWithShape="1">
              <a:blip r:embed="rId5">
                <a:alphaModFix/>
              </a:blip>
              <a:stretch>
                <a:fillRect b="0" l="0" r="0" t="0"/>
              </a:stretch>
            </a:blipFill>
            <a:ln cap="flat" cmpd="sng" w="28575">
              <a:solidFill>
                <a:srgbClr val="66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Công thức xác định vị trí vân sáng, </a:t>
              </a:r>
              <a:endParaRPr/>
            </a:p>
            <a:p>
              <a:pPr indent="0" lvl="0" marL="0" marR="0" rtl="0" algn="just">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vân tối:</a:t>
              </a:r>
              <a:endParaRPr/>
            </a:p>
            <a:p>
              <a:pPr indent="0" lvl="0" marL="0" marR="0" rtl="0" algn="just">
                <a:lnSpc>
                  <a:spcPct val="100000"/>
                </a:lnSpc>
                <a:spcBef>
                  <a:spcPts val="0"/>
                </a:spcBef>
                <a:spcAft>
                  <a:spcPts val="0"/>
                </a:spcAft>
                <a:buClr>
                  <a:schemeClr val="dk1"/>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t/>
              </a:r>
              <a:endParaRPr b="0" i="0" sz="2800" u="none">
                <a:solidFill>
                  <a:srgbClr val="0000CC"/>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CC"/>
                </a:buClr>
                <a:buSzPts val="2800"/>
                <a:buFont typeface="Times New Roman"/>
                <a:buNone/>
              </a:pPr>
              <a:r>
                <a:rPr b="0" i="0" lang="en-US" sz="2800" u="none">
                  <a:solidFill>
                    <a:srgbClr val="0000CC"/>
                  </a:solidFill>
                  <a:latin typeface="Times New Roman"/>
                  <a:ea typeface="Times New Roman"/>
                  <a:cs typeface="Times New Roman"/>
                  <a:sym typeface="Times New Roman"/>
                </a:rPr>
                <a:t> </a:t>
              </a:r>
              <a:endParaRPr/>
            </a:p>
          </p:txBody>
        </p:sp>
        <p:pic>
          <p:nvPicPr>
            <p:cNvPr id="444" name="Google Shape;444;p56"/>
            <p:cNvPicPr preferRelativeResize="0"/>
            <p:nvPr/>
          </p:nvPicPr>
          <p:blipFill rotWithShape="1">
            <a:blip r:embed="rId6">
              <a:alphaModFix/>
            </a:blip>
            <a:srcRect b="0" l="0" r="0" t="0"/>
            <a:stretch/>
          </p:blipFill>
          <p:spPr>
            <a:xfrm>
              <a:off x="1313440" y="4614114"/>
              <a:ext cx="4812845" cy="110088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3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3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300"/>
                                  </p:stCondLst>
                                  <p:childTnLst>
                                    <p:set>
                                      <p:cBhvr>
                                        <p:cTn dur="1" fill="hold">
                                          <p:stCondLst>
                                            <p:cond delay="0"/>
                                          </p:stCondLst>
                                        </p:cTn>
                                        <p:tgtEl>
                                          <p:spTgt spid="43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2600"/>
                                  </p:stCondLst>
                                  <p:childTnLst>
                                    <p:set>
                                      <p:cBhvr>
                                        <p:cTn dur="1" fill="hold">
                                          <p:stCondLst>
                                            <p:cond delay="0"/>
                                          </p:stCondLst>
                                        </p:cTn>
                                        <p:tgtEl>
                                          <p:spTgt spid="43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200"/>
                                  </p:stCondLst>
                                  <p:childTnLst>
                                    <p:set>
                                      <p:cBhvr>
                                        <p:cTn dur="1" fill="hold">
                                          <p:stCondLst>
                                            <p:cond delay="0"/>
                                          </p:stCondLst>
                                        </p:cTn>
                                        <p:tgtEl>
                                          <p:spTgt spid="43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50" name="Google Shape;450;p57"/>
          <p:cNvSpPr/>
          <p:nvPr/>
        </p:nvSpPr>
        <p:spPr>
          <a:xfrm>
            <a:off x="0" y="0"/>
            <a:ext cx="1025525" cy="1225550"/>
          </a:xfrm>
          <a:custGeom>
            <a:rect b="b" l="l" r="r" t="t"/>
            <a:pathLst>
              <a:path extrusionOk="0" h="1225550" w="1025525">
                <a:moveTo>
                  <a:pt x="1" y="468117"/>
                </a:moveTo>
                <a:lnTo>
                  <a:pt x="391718" y="468121"/>
                </a:lnTo>
                <a:lnTo>
                  <a:pt x="512763" y="0"/>
                </a:lnTo>
                <a:lnTo>
                  <a:pt x="633807" y="468121"/>
                </a:lnTo>
                <a:lnTo>
                  <a:pt x="1025524" y="468117"/>
                </a:lnTo>
                <a:lnTo>
                  <a:pt x="708617" y="757428"/>
                </a:lnTo>
                <a:lnTo>
                  <a:pt x="829666" y="1225547"/>
                </a:lnTo>
                <a:lnTo>
                  <a:pt x="512763" y="936230"/>
                </a:lnTo>
                <a:lnTo>
                  <a:pt x="195859" y="1225547"/>
                </a:lnTo>
                <a:lnTo>
                  <a:pt x="316908" y="757428"/>
                </a:lnTo>
                <a:lnTo>
                  <a:pt x="1" y="468117"/>
                </a:lnTo>
                <a:close/>
              </a:path>
            </a:pathLst>
          </a:custGeom>
          <a:gradFill>
            <a:gsLst>
              <a:gs pos="0">
                <a:srgbClr val="660066"/>
              </a:gs>
              <a:gs pos="100000">
                <a:srgbClr val="00FFFF"/>
              </a:gs>
            </a:gsLst>
            <a:path path="circle">
              <a:fillToRect b="50%" l="50%" r="50%" t="50%"/>
            </a:path>
            <a:tileRect/>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3200"/>
              <a:buFont typeface="Times New Roman"/>
              <a:buNone/>
            </a:pPr>
            <a:r>
              <a:rPr b="1" i="0" lang="en-US" sz="3200" u="none">
                <a:solidFill>
                  <a:srgbClr val="FF0066"/>
                </a:solidFill>
                <a:latin typeface="Times New Roman"/>
                <a:ea typeface="Times New Roman"/>
                <a:cs typeface="Times New Roman"/>
                <a:sym typeface="Times New Roman"/>
              </a:rPr>
              <a:t>2</a:t>
            </a:r>
            <a:endParaRPr/>
          </a:p>
        </p:txBody>
      </p:sp>
      <p:sp>
        <p:nvSpPr>
          <p:cNvPr id="451" name="Google Shape;451;p57"/>
          <p:cNvSpPr/>
          <p:nvPr/>
        </p:nvSpPr>
        <p:spPr>
          <a:xfrm>
            <a:off x="8305800" y="6324600"/>
            <a:ext cx="393700" cy="428625"/>
          </a:xfrm>
          <a:custGeom>
            <a:rect b="b" l="l" r="r" t="t"/>
            <a:pathLst>
              <a:path extrusionOk="0" h="120000" w="120000">
                <a:moveTo>
                  <a:pt x="0" y="0"/>
                </a:moveTo>
                <a:lnTo>
                  <a:pt x="120000" y="0"/>
                </a:lnTo>
                <a:lnTo>
                  <a:pt x="120000" y="120000"/>
                </a:lnTo>
                <a:lnTo>
                  <a:pt x="0" y="120000"/>
                </a:lnTo>
                <a:close/>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darken" h="120000" w="120000">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none" h="120000" w="120000">
                <a:moveTo>
                  <a:pt x="105000" y="39333"/>
                </a:moveTo>
                <a:lnTo>
                  <a:pt x="93750" y="39333"/>
                </a:lnTo>
                <a:lnTo>
                  <a:pt x="93750" y="70333"/>
                </a:lnTo>
                <a:cubicBezTo>
                  <a:pt x="93750" y="87454"/>
                  <a:pt x="78640" y="101333"/>
                  <a:pt x="60000" y="101333"/>
                </a:cubicBezTo>
                <a:lnTo>
                  <a:pt x="48750" y="101333"/>
                </a:lnTo>
                <a:cubicBezTo>
                  <a:pt x="30110" y="101333"/>
                  <a:pt x="15000" y="87454"/>
                  <a:pt x="15000" y="70333"/>
                </a:cubicBezTo>
                <a:lnTo>
                  <a:pt x="15000" y="39333"/>
                </a:lnTo>
                <a:lnTo>
                  <a:pt x="37500" y="39333"/>
                </a:lnTo>
                <a:lnTo>
                  <a:pt x="37500" y="70333"/>
                </a:lnTo>
                <a:cubicBezTo>
                  <a:pt x="37500" y="76040"/>
                  <a:pt x="42537" y="80667"/>
                  <a:pt x="48750" y="80667"/>
                </a:cubicBezTo>
                <a:lnTo>
                  <a:pt x="60000" y="80667"/>
                </a:lnTo>
                <a:cubicBezTo>
                  <a:pt x="66213" y="80667"/>
                  <a:pt x="71250" y="76040"/>
                  <a:pt x="71250" y="70333"/>
                </a:cubicBezTo>
                <a:lnTo>
                  <a:pt x="71250" y="39333"/>
                </a:lnTo>
                <a:lnTo>
                  <a:pt x="60000" y="39333"/>
                </a:lnTo>
                <a:lnTo>
                  <a:pt x="82500" y="18667"/>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52" name="Google Shape;452;p57"/>
          <p:cNvSpPr/>
          <p:nvPr/>
        </p:nvSpPr>
        <p:spPr>
          <a:xfrm>
            <a:off x="8686800" y="1524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53" name="Google Shape;453;p57"/>
          <p:cNvSpPr/>
          <p:nvPr/>
        </p:nvSpPr>
        <p:spPr>
          <a:xfrm rot="1680000">
            <a:off x="152400" y="3505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descr="Small grid" id="454" name="Google Shape;454;p57"/>
          <p:cNvSpPr/>
          <p:nvPr/>
        </p:nvSpPr>
        <p:spPr>
          <a:xfrm>
            <a:off x="855662" y="3802062"/>
            <a:ext cx="4249737" cy="1371600"/>
          </a:xfrm>
          <a:prstGeom prst="roundRect">
            <a:avLst>
              <a:gd fmla="val 16667" name="adj"/>
            </a:avLst>
          </a:prstGeom>
          <a:blipFill rotWithShape="1">
            <a:blip r:embed="rId3">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chemeClr val="dk1"/>
              </a:buClr>
              <a:buSzPts val="4000"/>
              <a:buFont typeface="Times New Roman"/>
              <a:buNone/>
            </a:pPr>
            <a:r>
              <a:rPr b="0" i="0" lang="en-US" sz="4000" u="none">
                <a:solidFill>
                  <a:schemeClr val="dk1"/>
                </a:solidFill>
                <a:latin typeface="Times New Roman"/>
                <a:ea typeface="Times New Roman"/>
                <a:cs typeface="Times New Roman"/>
                <a:sym typeface="Times New Roman"/>
              </a:rPr>
              <a:t>v= λ.f = λ/T</a:t>
            </a:r>
            <a:endParaRPr/>
          </a:p>
        </p:txBody>
      </p:sp>
      <p:pic>
        <p:nvPicPr>
          <p:cNvPr descr="Picture4" id="455" name="Google Shape;455;p57"/>
          <p:cNvPicPr preferRelativeResize="0"/>
          <p:nvPr/>
        </p:nvPicPr>
        <p:blipFill rotWithShape="1">
          <a:blip r:embed="rId4">
            <a:alphaModFix/>
          </a:blip>
          <a:srcRect b="0" l="0" r="0" t="0"/>
          <a:stretch/>
        </p:blipFill>
        <p:spPr>
          <a:xfrm rot="720000">
            <a:off x="5410200" y="5486400"/>
            <a:ext cx="790575" cy="914400"/>
          </a:xfrm>
          <a:prstGeom prst="rect">
            <a:avLst/>
          </a:prstGeom>
          <a:noFill/>
          <a:ln>
            <a:noFill/>
          </a:ln>
        </p:spPr>
      </p:pic>
      <p:sp>
        <p:nvSpPr>
          <p:cNvPr id="456" name="Google Shape;456;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57" name="Google Shape;457;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58" name="Google Shape;458;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59" name="Google Shape;459;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60" name="Google Shape;460;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61" name="Google Shape;461;p57"/>
          <p:cNvPicPr preferRelativeResize="0"/>
          <p:nvPr/>
        </p:nvPicPr>
        <p:blipFill rotWithShape="1">
          <a:blip r:embed="rId5">
            <a:alphaModFix/>
          </a:blip>
          <a:srcRect b="0" l="0" r="0" t="0"/>
          <a:stretch/>
        </p:blipFill>
        <p:spPr>
          <a:xfrm>
            <a:off x="7086600" y="5105400"/>
            <a:ext cx="838200" cy="914400"/>
          </a:xfrm>
          <a:prstGeom prst="rect">
            <a:avLst/>
          </a:prstGeom>
          <a:noFill/>
          <a:ln>
            <a:noFill/>
          </a:ln>
        </p:spPr>
      </p:pic>
      <p:sp>
        <p:nvSpPr>
          <p:cNvPr id="462" name="Google Shape;462;p57"/>
          <p:cNvSpPr txBox="1"/>
          <p:nvPr/>
        </p:nvSpPr>
        <p:spPr>
          <a:xfrm>
            <a:off x="990600" y="914400"/>
            <a:ext cx="7162800" cy="1323975"/>
          </a:xfrm>
          <a:prstGeom prst="rect">
            <a:avLst/>
          </a:prstGeom>
          <a:solidFill>
            <a:srgbClr val="FF9999"/>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r>
              <a:rPr b="0" i="0" lang="en-US" sz="4000" u="none">
                <a:solidFill>
                  <a:schemeClr val="dk1"/>
                </a:solidFill>
                <a:latin typeface="Times New Roman"/>
                <a:ea typeface="Times New Roman"/>
                <a:cs typeface="Times New Roman"/>
                <a:sym typeface="Times New Roman"/>
              </a:rPr>
              <a:t>Em hãy nêu mối liên hệ giữa các đại lượng λ, v, f, 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5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5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5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5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5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2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ppt_w</p:attrName>
                                        </p:attrNameLst>
                                      </p:cBhvr>
                                      <p:tavLst>
                                        <p:tav fmla="" tm="0">
                                          <p:val>
                                            <p:strVal val="0"/>
                                          </p:val>
                                        </p:tav>
                                        <p:tav fmla="" tm="100000">
                                          <p:val>
                                            <p:strVal val="#ppt_w"/>
                                          </p:val>
                                        </p:tav>
                                      </p:tavLst>
                                    </p:anim>
                                    <p:anim calcmode="lin" valueType="num">
                                      <p:cBhvr additive="base">
                                        <p:cTn dur="500"/>
                                        <p:tgtEl>
                                          <p:spTgt spid="4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68" name="Google Shape;468;p58"/>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69" name="Google Shape;469;p58"/>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70" name="Google Shape;470;p58"/>
          <p:cNvSpPr txBox="1"/>
          <p:nvPr/>
        </p:nvSpPr>
        <p:spPr>
          <a:xfrm>
            <a:off x="2665412" y="373062"/>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471" name="Google Shape;471;p58"/>
          <p:cNvSpPr/>
          <p:nvPr/>
        </p:nvSpPr>
        <p:spPr>
          <a:xfrm rot="1020000">
            <a:off x="136525" y="2541587"/>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descr="Picture4" id="472" name="Google Shape;472;p58"/>
          <p:cNvPicPr preferRelativeResize="0"/>
          <p:nvPr/>
        </p:nvPicPr>
        <p:blipFill rotWithShape="1">
          <a:blip r:embed="rId3">
            <a:alphaModFix/>
          </a:blip>
          <a:srcRect b="0" l="0" r="0" t="0"/>
          <a:stretch/>
        </p:blipFill>
        <p:spPr>
          <a:xfrm flipH="1" rot="780000">
            <a:off x="276225" y="5724525"/>
            <a:ext cx="787400" cy="914400"/>
          </a:xfrm>
          <a:prstGeom prst="rect">
            <a:avLst/>
          </a:prstGeom>
          <a:noFill/>
          <a:ln>
            <a:noFill/>
          </a:ln>
        </p:spPr>
      </p:pic>
      <p:sp>
        <p:nvSpPr>
          <p:cNvPr id="473" name="Google Shape;473;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74" name="Google Shape;474;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75" name="Google Shape;475;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76" name="Google Shape;476;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77" name="Google Shape;477;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78" name="Google Shape;478;p58"/>
          <p:cNvPicPr preferRelativeResize="0"/>
          <p:nvPr/>
        </p:nvPicPr>
        <p:blipFill rotWithShape="1">
          <a:blip r:embed="rId4">
            <a:alphaModFix/>
          </a:blip>
          <a:srcRect b="0" l="0" r="0" t="0"/>
          <a:stretch/>
        </p:blipFill>
        <p:spPr>
          <a:xfrm>
            <a:off x="7696200" y="5275262"/>
            <a:ext cx="838200" cy="914400"/>
          </a:xfrm>
          <a:prstGeom prst="rect">
            <a:avLst/>
          </a:prstGeom>
          <a:noFill/>
          <a:ln>
            <a:noFill/>
          </a:ln>
        </p:spPr>
      </p:pic>
      <p:sp>
        <p:nvSpPr>
          <p:cNvPr id="479" name="Google Shape;479;p58"/>
          <p:cNvSpPr/>
          <p:nvPr/>
        </p:nvSpPr>
        <p:spPr>
          <a:xfrm>
            <a:off x="0" y="76200"/>
            <a:ext cx="1066800" cy="841375"/>
          </a:xfrm>
          <a:custGeom>
            <a:rect b="b" l="l" r="r" t="t"/>
            <a:pathLst>
              <a:path extrusionOk="0" h="841375" w="1066800">
                <a:moveTo>
                  <a:pt x="1" y="321376"/>
                </a:moveTo>
                <a:lnTo>
                  <a:pt x="407484" y="321378"/>
                </a:lnTo>
                <a:lnTo>
                  <a:pt x="533400" y="0"/>
                </a:lnTo>
                <a:lnTo>
                  <a:pt x="659316" y="321378"/>
                </a:lnTo>
                <a:lnTo>
                  <a:pt x="1066799" y="321376"/>
                </a:lnTo>
                <a:lnTo>
                  <a:pt x="737137" y="519996"/>
                </a:lnTo>
                <a:lnTo>
                  <a:pt x="863059" y="841373"/>
                </a:lnTo>
                <a:lnTo>
                  <a:pt x="533400" y="642749"/>
                </a:lnTo>
                <a:lnTo>
                  <a:pt x="203741" y="841373"/>
                </a:lnTo>
                <a:lnTo>
                  <a:pt x="329663" y="519996"/>
                </a:lnTo>
                <a:lnTo>
                  <a:pt x="1" y="321376"/>
                </a:lnTo>
                <a:close/>
              </a:path>
            </a:pathLst>
          </a:custGeom>
          <a:gradFill>
            <a:gsLst>
              <a:gs pos="0">
                <a:schemeClr val="lt1"/>
              </a:gs>
              <a:gs pos="100000">
                <a:srgbClr val="CC0099"/>
              </a:gs>
            </a:gsLst>
            <a:path path="circle">
              <a:fillToRect b="50%" l="50%" r="50%" t="50%"/>
            </a:path>
            <a:tileRect/>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3</a:t>
            </a:r>
            <a:endParaRPr/>
          </a:p>
        </p:txBody>
      </p:sp>
      <p:sp>
        <p:nvSpPr>
          <p:cNvPr id="480" name="Google Shape;480;p58"/>
          <p:cNvSpPr txBox="1"/>
          <p:nvPr/>
        </p:nvSpPr>
        <p:spPr>
          <a:xfrm>
            <a:off x="838200" y="396875"/>
            <a:ext cx="8382000" cy="1508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a:t>
            </a:r>
            <a:r>
              <a:rPr b="0" i="0" lang="en-US" sz="3200" u="none">
                <a:solidFill>
                  <a:srgbClr val="0000FF"/>
                </a:solidFill>
                <a:latin typeface="Times New Roman"/>
                <a:ea typeface="Times New Roman"/>
                <a:cs typeface="Times New Roman"/>
                <a:sym typeface="Times New Roman"/>
              </a:rPr>
              <a:t>H</a:t>
            </a:r>
            <a:r>
              <a:rPr b="0" i="0" lang="en-US" sz="3000" u="none">
                <a:solidFill>
                  <a:srgbClr val="0000FF"/>
                </a:solidFill>
                <a:latin typeface="Times New Roman"/>
                <a:ea typeface="Times New Roman"/>
                <a:cs typeface="Times New Roman"/>
                <a:sym typeface="Times New Roman"/>
              </a:rPr>
              <a:t>ãy cho biết hiện tượng giao thoa ánh sáng là gì? Định nghĩa khoảng vân i và biểu thức xác định khoảng vân i như thế nào?</a:t>
            </a:r>
            <a:endParaRPr/>
          </a:p>
        </p:txBody>
      </p:sp>
      <p:sp>
        <p:nvSpPr>
          <p:cNvPr id="481" name="Google Shape;481;p58"/>
          <p:cNvSpPr txBox="1"/>
          <p:nvPr/>
        </p:nvSpPr>
        <p:spPr>
          <a:xfrm>
            <a:off x="109537" y="-635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 </a:t>
            </a:r>
            <a:endParaRPr/>
          </a:p>
        </p:txBody>
      </p:sp>
      <p:grpSp>
        <p:nvGrpSpPr>
          <p:cNvPr id="482" name="Google Shape;482;p58"/>
          <p:cNvGrpSpPr/>
          <p:nvPr/>
        </p:nvGrpSpPr>
        <p:grpSpPr>
          <a:xfrm>
            <a:off x="882650" y="2225675"/>
            <a:ext cx="6813550" cy="3987800"/>
            <a:chOff x="882122" y="2225695"/>
            <a:chExt cx="6814078" cy="3987780"/>
          </a:xfrm>
        </p:grpSpPr>
        <p:sp>
          <p:nvSpPr>
            <p:cNvPr descr="Small grid" id="483" name="Google Shape;483;p58"/>
            <p:cNvSpPr/>
            <p:nvPr/>
          </p:nvSpPr>
          <p:spPr>
            <a:xfrm>
              <a:off x="882122" y="2225695"/>
              <a:ext cx="6814078" cy="3987780"/>
            </a:xfrm>
            <a:prstGeom prst="roundRect">
              <a:avLst>
                <a:gd fmla="val 16667" name="adj"/>
              </a:avLst>
            </a:prstGeom>
            <a:blipFill rotWithShape="1">
              <a:blip r:embed="rId5">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84" name="Google Shape;484;p58"/>
            <p:cNvSpPr txBox="1"/>
            <p:nvPr/>
          </p:nvSpPr>
          <p:spPr>
            <a:xfrm>
              <a:off x="1075744" y="2298345"/>
              <a:ext cx="6555031" cy="3531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Hiện tượng giao thoa ánh sáng: là hiện tượng hai sóng ánh sáng kết hợp gặp nhau thì có những vạch tối và vạch sáng xen kẽ lẫn nhau. Những vạch tối là chỗ hai sóng ánh sáng triệt tiêu nhau, những vạch sáng là chỗ hai sóng ánh sáng tăng cường lẫn nhau.</a:t>
              </a:r>
              <a:endParaRPr/>
            </a:p>
            <a:p>
              <a:pPr indent="0" lvl="0" marL="0" marR="0" rtl="0" algn="l">
                <a:lnSpc>
                  <a:spcPct val="100000"/>
                </a:lnSpc>
                <a:spcBef>
                  <a:spcPts val="30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3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Khoảng vân i là khoảng cách giữa hai vân sáng hoặc hai vân tối liên tiếp</a:t>
              </a:r>
              <a:endParaRPr/>
            </a:p>
            <a:p>
              <a:pPr indent="0" lvl="0" marL="0" marR="0" rtl="0" algn="l">
                <a:lnSpc>
                  <a:spcPct val="100000"/>
                </a:lnSpc>
                <a:spcBef>
                  <a:spcPts val="3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Biểu thức: </a:t>
              </a:r>
              <a:endParaRPr/>
            </a:p>
          </p:txBody>
        </p:sp>
        <p:pic>
          <p:nvPicPr>
            <p:cNvPr id="485" name="Google Shape;485;p58"/>
            <p:cNvPicPr preferRelativeResize="0"/>
            <p:nvPr/>
          </p:nvPicPr>
          <p:blipFill rotWithShape="1">
            <a:blip r:embed="rId6">
              <a:alphaModFix/>
            </a:blip>
            <a:srcRect b="0" l="0" r="0" t="0"/>
            <a:stretch/>
          </p:blipFill>
          <p:spPr>
            <a:xfrm>
              <a:off x="2700049" y="5324040"/>
              <a:ext cx="990600" cy="84908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7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7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75"/>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76"/>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par>
                                <p:cTn fill="hold" nodeType="withEffect" presetClass="emph" presetID="8" presetSubtype="0">
                                  <p:stCondLst>
                                    <p:cond delay="0"/>
                                  </p:stCondLst>
                                  <p:childTnLst>
                                    <p:animRot by="-21600000">
                                      <p:cBhvr>
                                        <p:cTn dur="2000" fill="hold"/>
                                        <p:tgtEl>
                                          <p:spTgt spid="4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91" name="Google Shape;491;p59"/>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2" name="Google Shape;492;p59"/>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3" name="Google Shape;493;p59"/>
          <p:cNvSpPr txBox="1"/>
          <p:nvPr/>
        </p:nvSpPr>
        <p:spPr>
          <a:xfrm>
            <a:off x="2665412" y="317500"/>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494" name="Google Shape;494;p59"/>
          <p:cNvSpPr/>
          <p:nvPr/>
        </p:nvSpPr>
        <p:spPr>
          <a:xfrm rot="1020000">
            <a:off x="228600" y="3886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1447800" y="360362"/>
            <a:ext cx="1371600" cy="554037"/>
          </a:xfrm>
          <a:prstGeom prst="rect">
            <a:avLst/>
          </a:prstGeom>
          <a:solidFill>
            <a:srgbClr val="FF9999"/>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endParaRPr/>
          </a:p>
        </p:txBody>
      </p:sp>
      <p:pic>
        <p:nvPicPr>
          <p:cNvPr descr="Picture4" id="496" name="Google Shape;496;p59"/>
          <p:cNvPicPr preferRelativeResize="0"/>
          <p:nvPr/>
        </p:nvPicPr>
        <p:blipFill rotWithShape="1">
          <a:blip r:embed="rId3">
            <a:alphaModFix/>
          </a:blip>
          <a:srcRect b="0" l="0" r="0" t="0"/>
          <a:stretch/>
        </p:blipFill>
        <p:spPr>
          <a:xfrm flipH="1" rot="780000">
            <a:off x="255587" y="5592762"/>
            <a:ext cx="787400" cy="914400"/>
          </a:xfrm>
          <a:prstGeom prst="rect">
            <a:avLst/>
          </a:prstGeom>
          <a:noFill/>
          <a:ln>
            <a:noFill/>
          </a:ln>
        </p:spPr>
      </p:pic>
      <p:sp>
        <p:nvSpPr>
          <p:cNvPr id="497" name="Google Shape;497;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98" name="Google Shape;498;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99" name="Google Shape;499;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500" name="Google Shape;500;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501" name="Google Shape;501;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502" name="Google Shape;502;p59"/>
          <p:cNvPicPr preferRelativeResize="0"/>
          <p:nvPr/>
        </p:nvPicPr>
        <p:blipFill rotWithShape="1">
          <a:blip r:embed="rId4">
            <a:alphaModFix/>
          </a:blip>
          <a:srcRect b="0" l="0" r="0" t="0"/>
          <a:stretch/>
        </p:blipFill>
        <p:spPr>
          <a:xfrm>
            <a:off x="7696200" y="5275262"/>
            <a:ext cx="838200" cy="914400"/>
          </a:xfrm>
          <a:prstGeom prst="rect">
            <a:avLst/>
          </a:prstGeom>
          <a:noFill/>
          <a:ln>
            <a:noFill/>
          </a:ln>
        </p:spPr>
      </p:pic>
      <p:sp>
        <p:nvSpPr>
          <p:cNvPr id="503" name="Google Shape;503;p59"/>
          <p:cNvSpPr/>
          <p:nvPr/>
        </p:nvSpPr>
        <p:spPr>
          <a:xfrm>
            <a:off x="228600" y="152400"/>
            <a:ext cx="1066800" cy="841375"/>
          </a:xfrm>
          <a:custGeom>
            <a:rect b="b" l="l" r="r" t="t"/>
            <a:pathLst>
              <a:path extrusionOk="0" h="841375" w="1066800">
                <a:moveTo>
                  <a:pt x="1" y="321376"/>
                </a:moveTo>
                <a:lnTo>
                  <a:pt x="407484" y="321378"/>
                </a:lnTo>
                <a:lnTo>
                  <a:pt x="533400" y="0"/>
                </a:lnTo>
                <a:lnTo>
                  <a:pt x="659316" y="321378"/>
                </a:lnTo>
                <a:lnTo>
                  <a:pt x="1066799" y="321376"/>
                </a:lnTo>
                <a:lnTo>
                  <a:pt x="737137" y="519996"/>
                </a:lnTo>
                <a:lnTo>
                  <a:pt x="863059" y="841373"/>
                </a:lnTo>
                <a:lnTo>
                  <a:pt x="533400" y="642749"/>
                </a:lnTo>
                <a:lnTo>
                  <a:pt x="203741" y="841373"/>
                </a:lnTo>
                <a:lnTo>
                  <a:pt x="329663" y="519996"/>
                </a:lnTo>
                <a:lnTo>
                  <a:pt x="1" y="321376"/>
                </a:lnTo>
                <a:close/>
              </a:path>
            </a:pathLst>
          </a:custGeom>
          <a:gradFill>
            <a:gsLst>
              <a:gs pos="0">
                <a:schemeClr val="lt1"/>
              </a:gs>
              <a:gs pos="100000">
                <a:srgbClr val="CC0099"/>
              </a:gs>
            </a:gsLst>
            <a:path path="circle">
              <a:fillToRect b="50%" l="50%" r="50%" t="50%"/>
            </a:path>
            <a:tileRect/>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6</a:t>
            </a:r>
            <a:endParaRPr/>
          </a:p>
        </p:txBody>
      </p:sp>
      <p:sp>
        <p:nvSpPr>
          <p:cNvPr id="504" name="Google Shape;504;p59"/>
          <p:cNvSpPr txBox="1"/>
          <p:nvPr/>
        </p:nvSpPr>
        <p:spPr>
          <a:xfrm>
            <a:off x="228600" y="1066800"/>
            <a:ext cx="8534400" cy="157003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Em nãy nêu điều kiện để có sóng dừng trên dây có 2 đầu cố định và điều kiện để có sóng dừng trên dây có một đầu cố định, một đầu tự do?</a:t>
            </a:r>
            <a:endParaRPr/>
          </a:p>
        </p:txBody>
      </p:sp>
      <p:sp>
        <p:nvSpPr>
          <p:cNvPr id="505" name="Google Shape;505;p59"/>
          <p:cNvSpPr txBox="1"/>
          <p:nvPr/>
        </p:nvSpPr>
        <p:spPr>
          <a:xfrm>
            <a:off x="0" y="0"/>
            <a:ext cx="8281987"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06" name="Google Shape;506;p59"/>
          <p:cNvSpPr txBox="1"/>
          <p:nvPr/>
        </p:nvSpPr>
        <p:spPr>
          <a:xfrm>
            <a:off x="0" y="0"/>
            <a:ext cx="8580437"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grpSp>
        <p:nvGrpSpPr>
          <p:cNvPr id="507" name="Google Shape;507;p59"/>
          <p:cNvGrpSpPr/>
          <p:nvPr/>
        </p:nvGrpSpPr>
        <p:grpSpPr>
          <a:xfrm>
            <a:off x="990600" y="2879725"/>
            <a:ext cx="6754812" cy="3333750"/>
            <a:chOff x="990600" y="2880479"/>
            <a:chExt cx="6698673" cy="3332995"/>
          </a:xfrm>
        </p:grpSpPr>
        <p:sp>
          <p:nvSpPr>
            <p:cNvPr descr="Dashed horizontal" id="508" name="Google Shape;508;p59"/>
            <p:cNvSpPr/>
            <p:nvPr/>
          </p:nvSpPr>
          <p:spPr>
            <a:xfrm>
              <a:off x="990600" y="2880479"/>
              <a:ext cx="6698673" cy="3332995"/>
            </a:xfrm>
            <a:prstGeom prst="roundRect">
              <a:avLst>
                <a:gd fmla="val 16667" name="adj"/>
              </a:avLst>
            </a:prstGeom>
            <a:blipFill rotWithShape="1">
              <a:blip r:embed="rId5">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Điều kiện để có sóng dừng trên dây:</a:t>
              </a:r>
              <a:endParaRPr/>
            </a:p>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+ 2 đầu cố định: </a:t>
              </a:r>
              <a:endParaRPr/>
            </a:p>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Một đầu cố định, một đầu tự do:</a:t>
              </a:r>
              <a:endParaRPr/>
            </a:p>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pic>
          <p:nvPicPr>
            <p:cNvPr id="509" name="Google Shape;509;p59"/>
            <p:cNvPicPr preferRelativeResize="0"/>
            <p:nvPr/>
          </p:nvPicPr>
          <p:blipFill rotWithShape="1">
            <a:blip r:embed="rId6">
              <a:alphaModFix/>
            </a:blip>
            <a:srcRect b="0" l="0" r="0" t="0"/>
            <a:stretch/>
          </p:blipFill>
          <p:spPr>
            <a:xfrm>
              <a:off x="4470833" y="3801410"/>
              <a:ext cx="1143000" cy="1000125"/>
            </a:xfrm>
            <a:prstGeom prst="rect">
              <a:avLst/>
            </a:prstGeom>
            <a:noFill/>
            <a:ln>
              <a:noFill/>
            </a:ln>
          </p:spPr>
        </p:pic>
        <p:pic>
          <p:nvPicPr>
            <p:cNvPr id="510" name="Google Shape;510;p59"/>
            <p:cNvPicPr preferRelativeResize="0"/>
            <p:nvPr/>
          </p:nvPicPr>
          <p:blipFill rotWithShape="1">
            <a:blip r:embed="rId7">
              <a:alphaModFix/>
            </a:blip>
            <a:srcRect b="0" l="0" r="0" t="0"/>
            <a:stretch/>
          </p:blipFill>
          <p:spPr>
            <a:xfrm>
              <a:off x="3427911" y="5215366"/>
              <a:ext cx="1829889" cy="88063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9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9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9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50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2000"/>
                                        <p:tgtEl>
                                          <p:spTgt spid="496"/>
                                        </p:tgtEl>
                                      </p:cBhvr>
                                    </p:animEffect>
                                  </p:childTnLst>
                                </p:cTn>
                              </p:par>
                              <p:par>
                                <p:cTn fill="hold" nodeType="withEffect" presetClass="emph" presetID="8" presetSubtype="0">
                                  <p:stCondLst>
                                    <p:cond delay="0"/>
                                  </p:stCondLst>
                                  <p:childTnLst>
                                    <p:animRot by="-21600000">
                                      <p:cBhvr>
                                        <p:cTn dur="2000" fill="hold"/>
                                        <p:tgtEl>
                                          <p:spTgt spid="49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