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4" r:id="rId6"/>
    <p:sldId id="268" r:id="rId7"/>
    <p:sldId id="296" r:id="rId8"/>
    <p:sldId id="297" r:id="rId9"/>
    <p:sldId id="298" r:id="rId10"/>
    <p:sldId id="301" r:id="rId11"/>
    <p:sldId id="302" r:id="rId12"/>
    <p:sldId id="306" r:id="rId13"/>
    <p:sldId id="307" r:id="rId14"/>
    <p:sldId id="299" r:id="rId15"/>
    <p:sldId id="300" r:id="rId16"/>
    <p:sldId id="279" r:id="rId17"/>
    <p:sldId id="263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FE6"/>
    <a:srgbClr val="ED7D31"/>
    <a:srgbClr val="15142A"/>
    <a:srgbClr val="FAED3B"/>
    <a:srgbClr val="70AD47"/>
    <a:srgbClr val="A7FDFF"/>
    <a:srgbClr val="0C0D0E"/>
    <a:srgbClr val="1F4E79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85" d="100"/>
          <a:sy n="85" d="100"/>
        </p:scale>
        <p:origin x="5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9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8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2.png"/><Relationship Id="rId17" Type="http://schemas.openxmlformats.org/officeDocument/2006/relationships/oleObject" Target="../embeddings/oleObject6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1.png"/><Relationship Id="rId19" Type="http://schemas.openxmlformats.org/officeDocument/2006/relationships/oleObject" Target="../embeddings/oleObject7.bin"/><Relationship Id="rId4" Type="http://schemas.openxmlformats.org/officeDocument/2006/relationships/image" Target="../media/image3.sv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220244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§1.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ĐỀU. HÌNH VUÔNG. LỤC GIÁC ĐỀU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262360" y="2433179"/>
            <a:ext cx="11809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III. HÌNH HỌC TRỰC QUAN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MẢNH GHÉP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06879" y="418653"/>
            <a:ext cx="96650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ABCDEG.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" y="418653"/>
            <a:ext cx="1264920" cy="1325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732677" y="1886366"/>
            <a:ext cx="2338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</a:t>
            </a:r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289560" y="6097950"/>
            <a:ext cx="1097280" cy="6453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958" y="3082921"/>
            <a:ext cx="3054215" cy="281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15952" y="2613157"/>
            <a:ext cx="92852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= BC = CD = DE = EG = GA.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5952" y="3696920"/>
            <a:ext cx="719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O.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300712" y="4491342"/>
            <a:ext cx="819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 = BE = CG.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270232" y="5211038"/>
            <a:ext cx="7987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D, E, G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8611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279503" y="191189"/>
            <a:ext cx="3630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 TẬP VỀ NHÀ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62823" y="1090349"/>
            <a:ext cx="103966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Quan sát hình dưới và chỉ ra ít nhất hai cách, để một con kiến bò từ C đến D theo đường chéo của các hình vuông nhỏ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60" y="2283281"/>
            <a:ext cx="2834640" cy="28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9943" y="5311829"/>
            <a:ext cx="6037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Vẽ hình vuông có cạnh bằng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5cm.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6505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>
            <a:off x="40602" y="39146"/>
            <a:ext cx="4292514" cy="653685"/>
            <a:chOff x="4871257" y="83128"/>
            <a:chExt cx="7232072" cy="653685"/>
          </a:xfrm>
          <a:solidFill>
            <a:schemeClr val="accent2"/>
          </a:solidFill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6834599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VẬN DỤNG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333116" y="775964"/>
            <a:ext cx="3630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 TẬP VỀ NHÀ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62823" y="1554458"/>
            <a:ext cx="112957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 kể tên một số vật dụng, họa tiết, công trình kiến trúc, ... có hình ảnh tam giác đều, hình vuông, hình lục giác đề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62823" y="2712698"/>
            <a:ext cx="112957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2. </a:t>
            </a:r>
            <a:r>
              <a:rPr lang="vi-VN" sz="2800" dirty="0">
                <a:solidFill>
                  <a:schemeClr val="accent1"/>
                </a:solidFill>
              </a:rPr>
              <a:t>Cắt và ghép để được một cái hộp có nắp theo hình gợi ý dưới đây: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60" y="3235918"/>
            <a:ext cx="3192780" cy="204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90961" y="5288366"/>
            <a:ext cx="112957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tam giác đều, hình vuông, hình lục giác 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57058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72440" y="1776490"/>
            <a:ext cx="112471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Học thuộc lại toàn bộ kiến thức về tam giác đều, hình vuông, lục giác đều.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Thực hành ghép hình, gấp giấy, cắt giấy để tạo ra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lục giác đều.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Chuẩn bị giờ sau: Tìm các hình trong thực tiễn gần gũi xung quanh có dạng hình chữ nhật, hình thoi và đọc trước nội dung bài 2 – Hình chữ nhật, hình thoi - SGK trang 98.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Rockwell" panose="02060603020205020403" pitchFamily="18" charset="0"/>
              </a:rPr>
              <a:t>ƯƠM MẦM TRI THỨC</a:t>
            </a:r>
            <a:endParaRPr lang="en-US" sz="7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3550920" y="4156118"/>
            <a:ext cx="2867784" cy="2488522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065520" y="1940322"/>
            <a:ext cx="2867784" cy="221579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106296" y="1899005"/>
            <a:ext cx="2867784" cy="221579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>
            <a:off x="40602" y="39146"/>
            <a:ext cx="4292514" cy="653685"/>
            <a:chOff x="4871257" y="83128"/>
            <a:chExt cx="723207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68345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447942" y="986215"/>
            <a:ext cx="105811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56181" y="596778"/>
            <a:ext cx="1504123" cy="1582542"/>
            <a:chOff x="-56181" y="596778"/>
            <a:chExt cx="1504123" cy="1582542"/>
          </a:xfrm>
        </p:grpSpPr>
        <p:grpSp>
          <p:nvGrpSpPr>
            <p:cNvPr id="33" name="Group 32"/>
            <p:cNvGrpSpPr/>
            <p:nvPr/>
          </p:nvGrpSpPr>
          <p:grpSpPr>
            <a:xfrm>
              <a:off x="-56181" y="596778"/>
              <a:ext cx="1504123" cy="1582542"/>
              <a:chOff x="7873351" y="3344218"/>
              <a:chExt cx="2846231" cy="2532753"/>
            </a:xfrm>
          </p:grpSpPr>
          <p:pic>
            <p:nvPicPr>
              <p:cNvPr id="35" name="Graphic 27" descr="Clipboard">
                <a:extLst>
                  <a:ext uri="{FF2B5EF4-FFF2-40B4-BE49-F238E27FC236}">
                    <a16:creationId xmlns:a16="http://schemas.microsoft.com/office/drawing/2014/main" id="{69A6127C-44C4-4935-8488-02212BF0E6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631394">
                <a:off x="7873351" y="3344218"/>
                <a:ext cx="2532753" cy="2532753"/>
              </a:xfrm>
              <a:prstGeom prst="rect">
                <a:avLst/>
              </a:prstGeom>
            </p:spPr>
          </p:pic>
          <p:pic>
            <p:nvPicPr>
              <p:cNvPr id="36" name="Graphic 31" descr="Pencil">
                <a:extLst>
                  <a:ext uri="{FF2B5EF4-FFF2-40B4-BE49-F238E27FC236}">
                    <a16:creationId xmlns:a16="http://schemas.microsoft.com/office/drawing/2014/main" id="{F21940DF-3AEF-4263-BDC6-04DEDCE8D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231180" y="3939943"/>
                <a:ext cx="1488402" cy="1488402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 rot="1090299">
              <a:off x="230630" y="926172"/>
              <a:ext cx="838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accent5"/>
                  </a:solidFill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981890"/>
              </p:ext>
            </p:extLst>
          </p:nvPr>
        </p:nvGraphicFramePr>
        <p:xfrm>
          <a:off x="156822" y="2123410"/>
          <a:ext cx="2946447" cy="1808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3858164" imgH="2371429" progId="Paint.Picture">
                  <p:embed/>
                </p:oleObj>
              </mc:Choice>
              <mc:Fallback>
                <p:oleObj name="Bitmap Image" r:id="rId7" imgW="3858164" imgH="23714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22" y="2123410"/>
                        <a:ext cx="2946447" cy="1808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629528"/>
              </p:ext>
            </p:extLst>
          </p:nvPr>
        </p:nvGraphicFramePr>
        <p:xfrm>
          <a:off x="3657600" y="2047211"/>
          <a:ext cx="2133600" cy="185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2381582" imgH="2066667" progId="Paint.Picture">
                  <p:embed/>
                </p:oleObj>
              </mc:Choice>
              <mc:Fallback>
                <p:oleObj name="Bitmap Image" r:id="rId9" imgW="2381582" imgH="20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47211"/>
                        <a:ext cx="2133600" cy="1851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124702"/>
              </p:ext>
            </p:extLst>
          </p:nvPr>
        </p:nvGraphicFramePr>
        <p:xfrm>
          <a:off x="6479436" y="2047211"/>
          <a:ext cx="2192124" cy="1902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1" imgW="2381582" imgH="2066667" progId="Paint.Picture">
                  <p:embed/>
                </p:oleObj>
              </mc:Choice>
              <mc:Fallback>
                <p:oleObj name="Bitmap Image" r:id="rId11" imgW="2381582" imgH="2066667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9436" y="2047211"/>
                        <a:ext cx="2192124" cy="19022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915150"/>
              </p:ext>
            </p:extLst>
          </p:nvPr>
        </p:nvGraphicFramePr>
        <p:xfrm>
          <a:off x="9077298" y="2288237"/>
          <a:ext cx="2951792" cy="159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3" imgW="2381582" imgH="2066667" progId="Paint.Picture">
                  <p:embed/>
                </p:oleObj>
              </mc:Choice>
              <mc:Fallback>
                <p:oleObj name="Bitmap Image" r:id="rId13" imgW="2381582" imgH="2066667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7298" y="2288237"/>
                        <a:ext cx="2951792" cy="1597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797675"/>
              </p:ext>
            </p:extLst>
          </p:nvPr>
        </p:nvGraphicFramePr>
        <p:xfrm>
          <a:off x="93157" y="4389120"/>
          <a:ext cx="2868039" cy="185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5" imgW="3180952" imgH="2066667" progId="Paint.Picture">
                  <p:embed/>
                </p:oleObj>
              </mc:Choice>
              <mc:Fallback>
                <p:oleObj name="Bitmap Image" r:id="rId15" imgW="3180952" imgH="206666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57" y="4389120"/>
                        <a:ext cx="2868039" cy="1859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579262"/>
              </p:ext>
            </p:extLst>
          </p:nvPr>
        </p:nvGraphicFramePr>
        <p:xfrm>
          <a:off x="3843000" y="4328160"/>
          <a:ext cx="2405400" cy="204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7" imgW="2857899" imgH="2429214" progId="Paint.Picture">
                  <p:embed/>
                </p:oleObj>
              </mc:Choice>
              <mc:Fallback>
                <p:oleObj name="Bitmap Image" r:id="rId17" imgW="2857899" imgH="2429214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000" y="4328160"/>
                        <a:ext cx="2405400" cy="2047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821636"/>
              </p:ext>
            </p:extLst>
          </p:nvPr>
        </p:nvGraphicFramePr>
        <p:xfrm>
          <a:off x="6873240" y="4176483"/>
          <a:ext cx="2849880" cy="2260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9" imgW="2409524" imgH="1914286" progId="Paint.Picture">
                  <p:embed/>
                </p:oleObj>
              </mc:Choice>
              <mc:Fallback>
                <p:oleObj name="Bitmap Image" r:id="rId19" imgW="2409524" imgH="1914286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240" y="4176483"/>
                        <a:ext cx="2849880" cy="22602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8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253731"/>
            <a:ext cx="109423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 (SGK/Tr96): Cho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ABCDEG.</a:t>
            </a:r>
          </a:p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AD, BE, CG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 (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9).</a:t>
            </a:r>
          </a:p>
          <a:p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11480" y="1377116"/>
            <a:ext cx="7223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OA = OB = OC = OD = OE = OG?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184" y="1638726"/>
            <a:ext cx="3442989" cy="316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0" y="6332174"/>
            <a:ext cx="4663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Mỗi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bàn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1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(2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phút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) </a:t>
            </a:r>
            <a:endParaRPr lang="en-US" sz="2000" i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11480" y="2468540"/>
            <a:ext cx="1310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11480" y="3219645"/>
            <a:ext cx="76477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Do ABCDEG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AD, BE, CG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ABO, BCO, CDO, DEO, EGO, GAO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11480" y="4972960"/>
            <a:ext cx="7647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OA = OB = OC = OD = OE = OG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6" grpId="0"/>
      <p:bldP spid="14" grpId="0"/>
      <p:bldP spid="15" grpId="0"/>
      <p:bldP spid="16" grpId="0"/>
      <p:bldP spid="17" grpId="0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253731"/>
            <a:ext cx="109423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3a (SGK/Tr97):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11.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065445"/>
            <a:ext cx="5016910" cy="237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47" y="1881654"/>
            <a:ext cx="4624413" cy="274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17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253731"/>
            <a:ext cx="109423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 (SGK/Tr97):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diêm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(hay 12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 tam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30480" y="6332174"/>
            <a:ext cx="5730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Chia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4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thực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(2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phút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  <a:endParaRPr lang="en-US" sz="2000" i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12" y="1597052"/>
            <a:ext cx="4293552" cy="389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1578216" y="3349151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170864" y="3397430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62000" y="2274826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30984" y="3057560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7600" y="1695706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31960" y="2233168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76704" y="2538944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6584" y="5127120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74160" y="3923071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9560" y="1878586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1888" y="2929961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66216" y="3986336"/>
            <a:ext cx="696912" cy="125697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525944" y="2233168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283816" y="3492222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9052800" y="2274826"/>
            <a:ext cx="782160" cy="129020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9778128" y="3558679"/>
            <a:ext cx="786288" cy="127429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299056" y="2274826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571664" y="3554617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041688" y="3548567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296992" y="4832973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296992" y="2259586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34960" y="2274826"/>
            <a:ext cx="727392" cy="12739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84840" y="3600337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081216" y="3543439"/>
            <a:ext cx="696912" cy="125697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3329429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1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3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4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5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7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9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0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1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3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4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5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6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7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8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9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1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2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3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4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5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6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7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8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9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0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1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2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3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4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5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6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97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8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99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51497 -0.16112 " pathEditMode="relative" rAng="0" ptsTypes="AA">
                                      <p:cBhvr>
                                        <p:cTn id="4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9869 -0.03889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5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52877 -0.25 " pathEditMode="relative" rAng="0" ptsTypes="AA">
                                      <p:cBhvr>
                                        <p:cTn id="4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675 0.01227 " pathEditMode="relative" rAng="0" ptsTypes="AA">
                                      <p:cBhvr>
                                        <p:cTn id="4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5875 -0.04329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39245 -0.05463 " pathEditMode="relative" rAng="0" ptsTypes="AA">
                                      <p:cBhvr>
                                        <p:cTn id="4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65872 0.05671 " pathEditMode="relative" rAng="0" ptsTypes="AA">
                                      <p:cBhvr>
                                        <p:cTn id="4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0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5625 -0.11875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71003 0.27454 " pathEditMode="relative" rAng="0" ptsTypes="AA">
                                      <p:cBhvr>
                                        <p:cTn id="5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95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70755 0.09653 " pathEditMode="relative" rAng="0" ptsTypes="AA">
                                      <p:cBhvr>
                                        <p:cTn id="5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78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57005 0.17685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43125 0.19213 " pathEditMode="relative" rAng="0" ptsTypes="AA">
                                      <p:cBhvr>
                                        <p:cTn id="5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6509" y="194309"/>
            <a:ext cx="1504123" cy="1582542"/>
            <a:chOff x="-56181" y="596778"/>
            <a:chExt cx="1504123" cy="1582542"/>
          </a:xfrm>
        </p:grpSpPr>
        <p:grpSp>
          <p:nvGrpSpPr>
            <p:cNvPr id="10" name="Group 9"/>
            <p:cNvGrpSpPr/>
            <p:nvPr/>
          </p:nvGrpSpPr>
          <p:grpSpPr>
            <a:xfrm>
              <a:off x="-56181" y="596778"/>
              <a:ext cx="1504123" cy="1582542"/>
              <a:chOff x="7873351" y="3344218"/>
              <a:chExt cx="2846231" cy="2532753"/>
            </a:xfrm>
          </p:grpSpPr>
          <p:pic>
            <p:nvPicPr>
              <p:cNvPr id="13" name="Graphic 27" descr="Clipboard">
                <a:extLst>
                  <a:ext uri="{FF2B5EF4-FFF2-40B4-BE49-F238E27FC236}">
                    <a16:creationId xmlns:a16="http://schemas.microsoft.com/office/drawing/2014/main" id="{69A6127C-44C4-4935-8488-02212BF0E6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631394">
                <a:off x="7873351" y="3344218"/>
                <a:ext cx="2532753" cy="2532753"/>
              </a:xfrm>
              <a:prstGeom prst="rect">
                <a:avLst/>
              </a:prstGeom>
            </p:spPr>
          </p:pic>
          <p:pic>
            <p:nvPicPr>
              <p:cNvPr id="14" name="Graphic 31" descr="Pencil">
                <a:extLst>
                  <a:ext uri="{FF2B5EF4-FFF2-40B4-BE49-F238E27FC236}">
                    <a16:creationId xmlns:a16="http://schemas.microsoft.com/office/drawing/2014/main" id="{F21940DF-3AEF-4263-BDC6-04DEDCE8D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231180" y="3939943"/>
                <a:ext cx="1488402" cy="1488402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 rot="1090299">
              <a:off x="230630" y="972338"/>
              <a:ext cx="83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accent5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73463" y="191189"/>
            <a:ext cx="96650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Người ta muốn đặt một trạm biến áp để đưa điện về sáu ngôi nhà.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rằng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08" y="2631123"/>
            <a:ext cx="4125912" cy="323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2608" y="3218725"/>
            <a:ext cx="51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78333" y="2338735"/>
            <a:ext cx="134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97035" y="3168351"/>
            <a:ext cx="80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32358" y="4708029"/>
            <a:ext cx="67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78333" y="5578148"/>
            <a:ext cx="67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9302" y="4857601"/>
            <a:ext cx="67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8159924" y="3596707"/>
            <a:ext cx="1310640" cy="1225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23614" y="2280132"/>
            <a:ext cx="1621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11805" y="3246090"/>
            <a:ext cx="57908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bởi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469816" y="3574967"/>
            <a:ext cx="2627219" cy="1282634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731036" y="2968195"/>
            <a:ext cx="0" cy="2609953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469816" y="3596707"/>
            <a:ext cx="2556620" cy="1260894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7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20" grpId="0"/>
      <p:bldP spid="22" grpId="0"/>
      <p:bldP spid="23" grpId="0"/>
      <p:bldP spid="24" grpId="0"/>
      <p:bldP spid="25" grpId="0"/>
      <p:bldP spid="6" grpId="0" animBg="1"/>
      <p:bldP spid="28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67" y="1134216"/>
            <a:ext cx="6952419" cy="428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715623" y="191189"/>
            <a:ext cx="5016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 CHƠI MẢNH GHÉP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2640607" y="1134216"/>
            <a:ext cx="2312393" cy="42893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953000" y="1134215"/>
            <a:ext cx="2312393" cy="42893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7265393" y="1134214"/>
            <a:ext cx="2312393" cy="42893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731520" y="5897880"/>
            <a:ext cx="685800" cy="655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508760" y="5897880"/>
            <a:ext cx="685800" cy="655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2297707" y="5897880"/>
            <a:ext cx="685800" cy="6553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4" name="Action Button: End 13">
            <a:hlinkClick r:id="rId6" action="ppaction://hlinksldjump" highlightClick="1"/>
          </p:cNvPr>
          <p:cNvSpPr/>
          <p:nvPr/>
        </p:nvSpPr>
        <p:spPr>
          <a:xfrm>
            <a:off x="30480" y="5893143"/>
            <a:ext cx="624840" cy="65532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297707" y="5842687"/>
            <a:ext cx="7773987" cy="60383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00436" y="5842687"/>
            <a:ext cx="3002280" cy="70104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2220773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MẢNH GHÉP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06879" y="418653"/>
            <a:ext cx="96650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ABCD.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" y="418653"/>
            <a:ext cx="1264920" cy="13258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732677" y="1886366"/>
            <a:ext cx="2338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80" y="2480545"/>
            <a:ext cx="3291839" cy="361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2667169"/>
            <a:ext cx="8130540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AB = BC = CD = DA.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CD, AD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BC song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AC = BD.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289560" y="6097950"/>
            <a:ext cx="1097280" cy="6453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74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MẢNH GHÉP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06879" y="418653"/>
            <a:ext cx="96650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ABC.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" y="418653"/>
            <a:ext cx="1264920" cy="13258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732677" y="1886366"/>
            <a:ext cx="2338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</a:t>
            </a:r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289560" y="6097950"/>
            <a:ext cx="1097280" cy="6453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860" y="2923073"/>
            <a:ext cx="2829116" cy="298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52400" y="3090713"/>
            <a:ext cx="8839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AB = BC = CA;</a:t>
            </a:r>
          </a:p>
          <a:p>
            <a:pPr marL="457200" indent="-457200">
              <a:buFontTx/>
              <a:buChar char="-"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0330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7121357-FF4D-4FA5-BAFD-19F83351BE2D}"/>
  <p:tag name="ISPRING_RESOURCE_FOLDER" val="D:\Day hoc\Soan bai\lop 6\PPT CD6 gop kho tai lieu\C3- B1- Tam giac deu, hinh vuong, luc giac deu\C3- B1- T3\"/>
  <p:tag name="ISPRING_PRESENTATION_PATH" val="D:\Day hoc\Soan bai\lop 6\PPT CD6 gop kho tai lieu\C3- B1- Tam giac deu, hinh vuong, luc giac deu\C3- B1- T3.pptx"/>
  <p:tag name="ISPRING_PROJECT_VERSION" val="9.3"/>
  <p:tag name="ISPRING_PROJECT_FOLDER_UPDATED" val="1"/>
  <p:tag name="ISPRING_SCREEN_RECS_UPDATED" val="D:\Day hoc\Soan bai\lop 6\PPT CD6 gop kho tai lieu\C3- B1- Tam giac deu, hinh vuong, luc giac deu\C3- B1- T3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1012</TotalTime>
  <Words>1240</Words>
  <Application>Microsoft Office PowerPoint</Application>
  <PresentationFormat>Widescreen</PresentationFormat>
  <Paragraphs>338</Paragraphs>
  <Slides>14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Rockwell</vt:lpstr>
      <vt:lpstr>Tahoma</vt:lpstr>
      <vt:lpstr>Times New Roman</vt:lpstr>
      <vt:lpstr>Office Theme</vt:lpstr>
      <vt:lpstr>Bitmap Image</vt:lpstr>
      <vt:lpstr>§1. TAM GIÁC ĐỀU. HÌNH VUÔNG. LỤC GIÁC ĐỀU (TIẾT 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ƯƠM MẦM TRI THỨC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146</cp:revision>
  <dcterms:created xsi:type="dcterms:W3CDTF">2021-06-07T13:44:30Z</dcterms:created>
  <dcterms:modified xsi:type="dcterms:W3CDTF">2021-08-22T15:30:38Z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