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1" r:id="rId2"/>
    <p:sldId id="276" r:id="rId3"/>
    <p:sldId id="278" r:id="rId4"/>
    <p:sldId id="279" r:id="rId5"/>
    <p:sldId id="331" r:id="rId6"/>
    <p:sldId id="274" r:id="rId7"/>
    <p:sldId id="317" r:id="rId8"/>
    <p:sldId id="332" r:id="rId9"/>
    <p:sldId id="280" r:id="rId10"/>
    <p:sldId id="319" r:id="rId11"/>
    <p:sldId id="320" r:id="rId12"/>
    <p:sldId id="321" r:id="rId13"/>
    <p:sldId id="333" r:id="rId14"/>
    <p:sldId id="318" r:id="rId15"/>
    <p:sldId id="323" r:id="rId16"/>
    <p:sldId id="334" r:id="rId17"/>
    <p:sldId id="287" r:id="rId18"/>
    <p:sldId id="275" r:id="rId19"/>
    <p:sldId id="324" r:id="rId20"/>
    <p:sldId id="335" r:id="rId21"/>
    <p:sldId id="260" r:id="rId22"/>
    <p:sldId id="325" r:id="rId23"/>
    <p:sldId id="326" r:id="rId24"/>
    <p:sldId id="261" r:id="rId25"/>
    <p:sldId id="336" r:id="rId26"/>
    <p:sldId id="263" r:id="rId27"/>
    <p:sldId id="337" r:id="rId28"/>
    <p:sldId id="292" r:id="rId29"/>
    <p:sldId id="293"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A3DBE1"/>
    <a:srgbClr val="F26532"/>
    <a:srgbClr val="E26714"/>
    <a:srgbClr val="EE8640"/>
    <a:srgbClr val="048DA4"/>
    <a:srgbClr val="05788C"/>
    <a:srgbClr val="C0E6EA"/>
    <a:srgbClr val="A0DCFA"/>
    <a:srgbClr val="05A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187" autoAdjust="0"/>
  </p:normalViewPr>
  <p:slideViewPr>
    <p:cSldViewPr snapToGrid="0" showGuides="1">
      <p:cViewPr varScale="1">
        <p:scale>
          <a:sx n="93" d="100"/>
          <a:sy n="93" d="100"/>
        </p:scale>
        <p:origin x="816"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13596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85729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76650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38867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03471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452599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89519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97280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9.jpe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9.jpe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9" name="TextBox 18"/>
          <p:cNvSpPr txBox="1"/>
          <p:nvPr/>
        </p:nvSpPr>
        <p:spPr>
          <a:xfrm>
            <a:off x="1164956" y="5245130"/>
            <a:ext cx="1827641" cy="584775"/>
          </a:xfrm>
          <a:prstGeom prst="rect">
            <a:avLst/>
          </a:prstGeom>
          <a:noFill/>
        </p:spPr>
        <p:txBody>
          <a:bodyPr wrap="square" rtlCol="0">
            <a:spAutoFit/>
          </a:bodyPr>
          <a:lstStyle/>
          <a:p>
            <a:r>
              <a:rPr lang="vi-VN" sz="3200" dirty="0">
                <a:solidFill>
                  <a:srgbClr val="00B050"/>
                </a:solidFill>
              </a:rPr>
              <a:t>present</a:t>
            </a:r>
            <a:endParaRPr lang="en-US" sz="3200" dirty="0">
              <a:solidFill>
                <a:srgbClr val="00B050"/>
              </a:solidFill>
            </a:endParaRPr>
          </a:p>
        </p:txBody>
      </p:sp>
      <p:sp>
        <p:nvSpPr>
          <p:cNvPr id="26" name="TextBox 25"/>
          <p:cNvSpPr txBox="1"/>
          <p:nvPr/>
        </p:nvSpPr>
        <p:spPr>
          <a:xfrm>
            <a:off x="5187446" y="5245131"/>
            <a:ext cx="1827641" cy="584775"/>
          </a:xfrm>
          <a:prstGeom prst="rect">
            <a:avLst/>
          </a:prstGeom>
          <a:noFill/>
        </p:spPr>
        <p:txBody>
          <a:bodyPr wrap="square" rtlCol="0">
            <a:spAutoFit/>
          </a:bodyPr>
          <a:lstStyle/>
          <a:p>
            <a:r>
              <a:rPr lang="vi-VN" sz="3200" dirty="0">
                <a:solidFill>
                  <a:srgbClr val="00B050"/>
                </a:solidFill>
              </a:rPr>
              <a:t>green</a:t>
            </a:r>
            <a:endParaRPr lang="en-US" sz="3200" dirty="0">
              <a:solidFill>
                <a:srgbClr val="00B050"/>
              </a:solidFill>
            </a:endParaRPr>
          </a:p>
        </p:txBody>
      </p:sp>
      <p:sp>
        <p:nvSpPr>
          <p:cNvPr id="27" name="TextBox 26"/>
          <p:cNvSpPr txBox="1"/>
          <p:nvPr/>
        </p:nvSpPr>
        <p:spPr>
          <a:xfrm>
            <a:off x="9209936" y="5245130"/>
            <a:ext cx="1827641" cy="584775"/>
          </a:xfrm>
          <a:prstGeom prst="rect">
            <a:avLst/>
          </a:prstGeom>
          <a:noFill/>
        </p:spPr>
        <p:txBody>
          <a:bodyPr wrap="square" rtlCol="0">
            <a:spAutoFit/>
          </a:bodyPr>
          <a:lstStyle/>
          <a:p>
            <a:r>
              <a:rPr lang="vi-VN" altLang="en-US" sz="3200" dirty="0">
                <a:solidFill>
                  <a:srgbClr val="00B050"/>
                </a:solidFill>
              </a:rPr>
              <a:t>clean</a:t>
            </a: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4006135" y="1923395"/>
            <a:ext cx="3803646" cy="321148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9781" y="2261489"/>
            <a:ext cx="4081721" cy="2718474"/>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37387" y="2121772"/>
            <a:ext cx="4133850" cy="3068235"/>
          </a:xfrm>
          <a:prstGeom prst="rect">
            <a:avLst/>
          </a:prstGeom>
        </p:spPr>
      </p:pic>
      <p:sp>
        <p:nvSpPr>
          <p:cNvPr id="21" name="TextBox 20">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a:solidFill>
                  <a:srgbClr val="006673"/>
                </a:solidFill>
                <a:latin typeface="Arial" panose="020B0604020202020204" pitchFamily="34" charset="0"/>
                <a:cs typeface="Arial" panose="020B0604020202020204" pitchFamily="34" charset="0"/>
              </a:rPr>
              <a:t>Describe each picture with a word</a:t>
            </a:r>
            <a:r>
              <a:rPr lang="en-US" sz="4000" b="1" dirty="0">
                <a:solidFill>
                  <a:srgbClr val="006673"/>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1658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2"/>
          <p:cNvSpPr>
            <a:spLocks noChangeArrowheads="1"/>
          </p:cNvSpPr>
          <p:nvPr/>
        </p:nvSpPr>
        <p:spPr bwMode="auto">
          <a:xfrm>
            <a:off x="0" y="160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9" name="TextBox 18"/>
          <p:cNvSpPr txBox="1"/>
          <p:nvPr/>
        </p:nvSpPr>
        <p:spPr>
          <a:xfrm>
            <a:off x="2039835" y="5543747"/>
            <a:ext cx="1827641" cy="584775"/>
          </a:xfrm>
          <a:prstGeom prst="rect">
            <a:avLst/>
          </a:prstGeom>
          <a:noFill/>
        </p:spPr>
        <p:txBody>
          <a:bodyPr wrap="square" rtlCol="0">
            <a:spAutoFit/>
          </a:bodyPr>
          <a:lstStyle/>
          <a:p>
            <a:r>
              <a:rPr lang="vi-VN" sz="3200" dirty="0">
                <a:solidFill>
                  <a:srgbClr val="00B050"/>
                </a:solidFill>
              </a:rPr>
              <a:t>place</a:t>
            </a:r>
            <a:endParaRPr lang="en-US" sz="3200" dirty="0">
              <a:solidFill>
                <a:srgbClr val="00B050"/>
              </a:solidFill>
            </a:endParaRPr>
          </a:p>
        </p:txBody>
      </p:sp>
      <p:sp>
        <p:nvSpPr>
          <p:cNvPr id="26" name="TextBox 25"/>
          <p:cNvSpPr txBox="1"/>
          <p:nvPr/>
        </p:nvSpPr>
        <p:spPr>
          <a:xfrm>
            <a:off x="7672741" y="5432639"/>
            <a:ext cx="1827641" cy="584775"/>
          </a:xfrm>
          <a:prstGeom prst="rect">
            <a:avLst/>
          </a:prstGeom>
          <a:noFill/>
        </p:spPr>
        <p:txBody>
          <a:bodyPr wrap="square" rtlCol="0">
            <a:spAutoFit/>
          </a:bodyPr>
          <a:lstStyle/>
          <a:p>
            <a:r>
              <a:rPr lang="vi-VN" sz="3200" dirty="0">
                <a:solidFill>
                  <a:srgbClr val="00B050"/>
                </a:solidFill>
              </a:rPr>
              <a:t>protect</a:t>
            </a:r>
            <a:endParaRPr lang="en-US" sz="3200" dirty="0">
              <a:solidFill>
                <a:srgbClr val="00B050"/>
              </a:solidFill>
            </a:endParaRP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0" y="1400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1576741" y="45396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63" y="2045778"/>
            <a:ext cx="3543417" cy="322450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4120" b="28627"/>
          <a:stretch/>
        </p:blipFill>
        <p:spPr>
          <a:xfrm>
            <a:off x="6067393" y="1802131"/>
            <a:ext cx="4420094" cy="3531635"/>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a:solidFill>
                  <a:srgbClr val="006673"/>
                </a:solidFill>
                <a:latin typeface="Arial" panose="020B0604020202020204" pitchFamily="34" charset="0"/>
                <a:cs typeface="Arial" panose="020B0604020202020204" pitchFamily="34" charset="0"/>
              </a:rPr>
              <a:t>Describe each picture with a word</a:t>
            </a:r>
            <a:r>
              <a:rPr lang="en-US" sz="4000" b="1" dirty="0">
                <a:solidFill>
                  <a:srgbClr val="006673"/>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91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2198078" y="950981"/>
            <a:ext cx="8088922" cy="523220"/>
          </a:xfrm>
          <a:prstGeom prst="rect">
            <a:avLst/>
          </a:prstGeom>
          <a:noFill/>
        </p:spPr>
        <p:txBody>
          <a:bodyPr wrap="square">
            <a:spAutoFit/>
          </a:bodyPr>
          <a:lstStyle/>
          <a:p>
            <a:r>
              <a:rPr lang="vi-VN" sz="2800" b="1" dirty="0">
                <a:solidFill>
                  <a:srgbClr val="006673"/>
                </a:solidFill>
                <a:latin typeface="Arial" panose="020B0604020202020204" pitchFamily="34" charset="0"/>
                <a:cs typeface="Arial" panose="020B0604020202020204" pitchFamily="34" charset="0"/>
              </a:rPr>
              <a:t>Put the pictures into 4 </a:t>
            </a:r>
            <a:r>
              <a:rPr lang="en-US" sz="2800" b="1" dirty="0">
                <a:solidFill>
                  <a:srgbClr val="006673"/>
                </a:solidFill>
                <a:latin typeface="Arial" panose="020B0604020202020204" pitchFamily="34" charset="0"/>
                <a:cs typeface="Arial" panose="020B0604020202020204" pitchFamily="34" charset="0"/>
              </a:rPr>
              <a:t>groups</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1576741" y="45396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424" y="1654903"/>
            <a:ext cx="2125342" cy="2125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545" y="1880238"/>
            <a:ext cx="2498334" cy="174883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2547" y="1498323"/>
            <a:ext cx="2320133" cy="2436139"/>
          </a:xfrm>
          <a:prstGeom prst="rect">
            <a:avLst/>
          </a:prstGeom>
        </p:spPr>
      </p:pic>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8177661" y="1314207"/>
            <a:ext cx="3128682" cy="2322177"/>
          </a:xfrm>
          <a:prstGeom prst="rect">
            <a:avLst/>
          </a:prstGeom>
        </p:spPr>
      </p:pic>
      <p:pic>
        <p:nvPicPr>
          <p:cNvPr id="23" name="Picture 22"/>
          <p:cNvPicPr>
            <a:picLocks noChangeAspect="1"/>
          </p:cNvPicPr>
          <p:nvPr/>
        </p:nvPicPr>
        <p:blipFill>
          <a:blip r:embed="rId9" cstate="print">
            <a:extLst>
              <a:ext uri="{BEBA8EAE-BF5A-486C-A8C5-ECC9F3942E4B}">
                <a14:imgProps xmlns:a14="http://schemas.microsoft.com/office/drawing/2010/main">
                  <a14:imgLayer r:embed="rId10">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539129" y="4393519"/>
            <a:ext cx="2105155" cy="1777421"/>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32747" y="4369239"/>
            <a:ext cx="2439998" cy="1625067"/>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89436" y="4539628"/>
            <a:ext cx="2043244" cy="1859352"/>
          </a:xfrm>
          <a:prstGeom prst="rect">
            <a:avLst/>
          </a:prstGeom>
        </p:spPr>
      </p:pic>
      <p:pic>
        <p:nvPicPr>
          <p:cNvPr id="26" name="Picture 25"/>
          <p:cNvPicPr>
            <a:picLocks noChangeAspect="1"/>
          </p:cNvPicPr>
          <p:nvPr/>
        </p:nvPicPr>
        <p:blipFill rotWithShape="1">
          <a:blip r:embed="rId13">
            <a:extLst>
              <a:ext uri="{28A0092B-C50C-407E-A947-70E740481C1C}">
                <a14:useLocalDpi xmlns:a14="http://schemas.microsoft.com/office/drawing/2010/main" val="0"/>
              </a:ext>
            </a:extLst>
          </a:blip>
          <a:srcRect t="14120" b="28627"/>
          <a:stretch/>
        </p:blipFill>
        <p:spPr>
          <a:xfrm>
            <a:off x="8526461" y="3931003"/>
            <a:ext cx="2782812" cy="2223454"/>
          </a:xfrm>
          <a:prstGeom prst="rect">
            <a:avLst/>
          </a:prstGeom>
        </p:spPr>
      </p:pic>
      <p:sp>
        <p:nvSpPr>
          <p:cNvPr id="19" name="TextBox 18"/>
          <p:cNvSpPr txBox="1"/>
          <p:nvPr/>
        </p:nvSpPr>
        <p:spPr>
          <a:xfrm>
            <a:off x="1063835" y="3644964"/>
            <a:ext cx="1165753" cy="523220"/>
          </a:xfrm>
          <a:prstGeom prst="rect">
            <a:avLst/>
          </a:prstGeom>
          <a:noFill/>
        </p:spPr>
        <p:txBody>
          <a:bodyPr wrap="square" rtlCol="0">
            <a:spAutoFit/>
          </a:bodyPr>
          <a:lstStyle/>
          <a:p>
            <a:r>
              <a:rPr lang="vi-VN" altLang="en-US" sz="2800" dirty="0">
                <a:solidFill>
                  <a:srgbClr val="00B050"/>
                </a:solidFill>
                <a:ea typeface="Calibri" panose="020F0502020204030204" pitchFamily="34" charset="0"/>
              </a:rPr>
              <a:t>class</a:t>
            </a:r>
            <a:endParaRPr lang="en-US" sz="2800" dirty="0">
              <a:solidFill>
                <a:srgbClr val="00B050"/>
              </a:solidFill>
            </a:endParaRPr>
          </a:p>
        </p:txBody>
      </p:sp>
      <p:sp>
        <p:nvSpPr>
          <p:cNvPr id="27" name="TextBox 26"/>
          <p:cNvSpPr txBox="1"/>
          <p:nvPr/>
        </p:nvSpPr>
        <p:spPr>
          <a:xfrm>
            <a:off x="3788015" y="3729395"/>
            <a:ext cx="1827641" cy="523220"/>
          </a:xfrm>
          <a:prstGeom prst="rect">
            <a:avLst/>
          </a:prstGeom>
          <a:noFill/>
        </p:spPr>
        <p:txBody>
          <a:bodyPr wrap="square" rtlCol="0">
            <a:spAutoFit/>
          </a:bodyPr>
          <a:lstStyle/>
          <a:p>
            <a:r>
              <a:rPr lang="vi-VN" sz="2800" dirty="0">
                <a:solidFill>
                  <a:srgbClr val="00B050"/>
                </a:solidFill>
              </a:rPr>
              <a:t>ground</a:t>
            </a:r>
            <a:endParaRPr lang="en-US" sz="2800" dirty="0">
              <a:solidFill>
                <a:srgbClr val="00B050"/>
              </a:solidFill>
            </a:endParaRPr>
          </a:p>
        </p:txBody>
      </p:sp>
      <p:sp>
        <p:nvSpPr>
          <p:cNvPr id="28" name="TextBox 27"/>
          <p:cNvSpPr txBox="1"/>
          <p:nvPr/>
        </p:nvSpPr>
        <p:spPr>
          <a:xfrm>
            <a:off x="6654655" y="3875796"/>
            <a:ext cx="1184013" cy="523220"/>
          </a:xfrm>
          <a:prstGeom prst="rect">
            <a:avLst/>
          </a:prstGeom>
          <a:noFill/>
        </p:spPr>
        <p:txBody>
          <a:bodyPr wrap="square" rtlCol="0">
            <a:spAutoFit/>
          </a:bodyPr>
          <a:lstStyle/>
          <a:p>
            <a:r>
              <a:rPr lang="vi-VN" altLang="en-US" sz="2800" dirty="0">
                <a:solidFill>
                  <a:srgbClr val="00B050"/>
                </a:solidFill>
              </a:rPr>
              <a:t>play</a:t>
            </a:r>
          </a:p>
        </p:txBody>
      </p:sp>
      <p:sp>
        <p:nvSpPr>
          <p:cNvPr id="29" name="TextBox 28"/>
          <p:cNvSpPr txBox="1"/>
          <p:nvPr/>
        </p:nvSpPr>
        <p:spPr>
          <a:xfrm>
            <a:off x="9355860" y="3503230"/>
            <a:ext cx="1827641" cy="523220"/>
          </a:xfrm>
          <a:prstGeom prst="rect">
            <a:avLst/>
          </a:prstGeom>
          <a:noFill/>
        </p:spPr>
        <p:txBody>
          <a:bodyPr wrap="square" rtlCol="0">
            <a:spAutoFit/>
          </a:bodyPr>
          <a:lstStyle/>
          <a:p>
            <a:r>
              <a:rPr lang="vi-VN" sz="2800" dirty="0">
                <a:solidFill>
                  <a:srgbClr val="00B050"/>
                </a:solidFill>
              </a:rPr>
              <a:t>present</a:t>
            </a:r>
            <a:endParaRPr lang="en-US" sz="2800" dirty="0">
              <a:solidFill>
                <a:srgbClr val="00B050"/>
              </a:solidFill>
            </a:endParaRPr>
          </a:p>
        </p:txBody>
      </p:sp>
      <p:sp>
        <p:nvSpPr>
          <p:cNvPr id="31" name="TextBox 30"/>
          <p:cNvSpPr txBox="1"/>
          <p:nvPr/>
        </p:nvSpPr>
        <p:spPr>
          <a:xfrm>
            <a:off x="836724" y="6024661"/>
            <a:ext cx="1827641" cy="523220"/>
          </a:xfrm>
          <a:prstGeom prst="rect">
            <a:avLst/>
          </a:prstGeom>
          <a:noFill/>
        </p:spPr>
        <p:txBody>
          <a:bodyPr wrap="square" rtlCol="0">
            <a:spAutoFit/>
          </a:bodyPr>
          <a:lstStyle/>
          <a:p>
            <a:r>
              <a:rPr lang="vi-VN" sz="2800" dirty="0">
                <a:solidFill>
                  <a:srgbClr val="00B050"/>
                </a:solidFill>
              </a:rPr>
              <a:t>green</a:t>
            </a:r>
            <a:endParaRPr lang="en-US" sz="2800" dirty="0">
              <a:solidFill>
                <a:srgbClr val="00B050"/>
              </a:solidFill>
            </a:endParaRPr>
          </a:p>
        </p:txBody>
      </p:sp>
      <p:sp>
        <p:nvSpPr>
          <p:cNvPr id="32" name="TextBox 31"/>
          <p:cNvSpPr txBox="1"/>
          <p:nvPr/>
        </p:nvSpPr>
        <p:spPr>
          <a:xfrm>
            <a:off x="3563907" y="6024661"/>
            <a:ext cx="1179251" cy="523220"/>
          </a:xfrm>
          <a:prstGeom prst="rect">
            <a:avLst/>
          </a:prstGeom>
          <a:noFill/>
        </p:spPr>
        <p:txBody>
          <a:bodyPr wrap="square" rtlCol="0">
            <a:spAutoFit/>
          </a:bodyPr>
          <a:lstStyle/>
          <a:p>
            <a:r>
              <a:rPr lang="vi-VN" altLang="en-US" sz="2800" dirty="0">
                <a:solidFill>
                  <a:srgbClr val="00B050"/>
                </a:solidFill>
              </a:rPr>
              <a:t>clean</a:t>
            </a:r>
          </a:p>
        </p:txBody>
      </p:sp>
      <p:sp>
        <p:nvSpPr>
          <p:cNvPr id="33" name="TextBox 32"/>
          <p:cNvSpPr txBox="1"/>
          <p:nvPr/>
        </p:nvSpPr>
        <p:spPr>
          <a:xfrm>
            <a:off x="6622417" y="6257683"/>
            <a:ext cx="1035683" cy="523220"/>
          </a:xfrm>
          <a:prstGeom prst="rect">
            <a:avLst/>
          </a:prstGeom>
          <a:noFill/>
        </p:spPr>
        <p:txBody>
          <a:bodyPr wrap="square" rtlCol="0">
            <a:spAutoFit/>
          </a:bodyPr>
          <a:lstStyle/>
          <a:p>
            <a:r>
              <a:rPr lang="vi-VN" sz="2800" dirty="0">
                <a:solidFill>
                  <a:srgbClr val="00B050"/>
                </a:solidFill>
              </a:rPr>
              <a:t>place</a:t>
            </a:r>
            <a:endParaRPr lang="en-US" sz="2800" dirty="0">
              <a:solidFill>
                <a:srgbClr val="00B050"/>
              </a:solidFill>
            </a:endParaRPr>
          </a:p>
        </p:txBody>
      </p:sp>
      <p:sp>
        <p:nvSpPr>
          <p:cNvPr id="34" name="TextBox 33"/>
          <p:cNvSpPr txBox="1"/>
          <p:nvPr/>
        </p:nvSpPr>
        <p:spPr>
          <a:xfrm>
            <a:off x="9355859" y="6070703"/>
            <a:ext cx="1827641" cy="523220"/>
          </a:xfrm>
          <a:prstGeom prst="rect">
            <a:avLst/>
          </a:prstGeom>
          <a:noFill/>
        </p:spPr>
        <p:txBody>
          <a:bodyPr wrap="square" rtlCol="0">
            <a:spAutoFit/>
          </a:bodyPr>
          <a:lstStyle/>
          <a:p>
            <a:r>
              <a:rPr lang="vi-VN" sz="2800" dirty="0">
                <a:solidFill>
                  <a:srgbClr val="00B050"/>
                </a:solidFill>
              </a:rPr>
              <a:t>protect</a:t>
            </a:r>
            <a:endParaRPr lang="en-US" sz="2800" dirty="0">
              <a:solidFill>
                <a:srgbClr val="00B050"/>
              </a:solidFill>
            </a:endParaRPr>
          </a:p>
        </p:txBody>
      </p:sp>
    </p:spTree>
    <p:extLst>
      <p:ext uri="{BB962C8B-B14F-4D97-AF65-F5344CB8AC3E}">
        <p14:creationId xmlns:p14="http://schemas.microsoft.com/office/powerpoint/2010/main" val="24274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2419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76741" y="1148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611" y="4299338"/>
            <a:ext cx="1806328" cy="18063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73" y="1514597"/>
            <a:ext cx="2498334" cy="174883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2189" y="1541094"/>
            <a:ext cx="1772278" cy="1860891"/>
          </a:xfrm>
          <a:prstGeom prst="rect">
            <a:avLst/>
          </a:prstGeom>
        </p:spPr>
      </p:pic>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ackgroundRemoval t="5240" b="94611" l="10000" r="90000"/>
                    </a14:imgEffect>
                  </a14:imgLayer>
                </a14:imgProps>
              </a:ext>
              <a:ext uri="{28A0092B-C50C-407E-A947-70E740481C1C}">
                <a14:useLocalDpi xmlns:a14="http://schemas.microsoft.com/office/drawing/2010/main" val="0"/>
              </a:ext>
            </a:extLst>
          </a:blip>
          <a:stretch>
            <a:fillRect/>
          </a:stretch>
        </p:blipFill>
        <p:spPr>
          <a:xfrm>
            <a:off x="6664568" y="4130336"/>
            <a:ext cx="2682405" cy="1990940"/>
          </a:xfrm>
          <a:prstGeom prst="rect">
            <a:avLst/>
          </a:prstGeom>
        </p:spPr>
      </p:pic>
      <p:pic>
        <p:nvPicPr>
          <p:cNvPr id="23" name="Picture 22"/>
          <p:cNvPicPr>
            <a:picLocks noChangeAspect="1"/>
          </p:cNvPicPr>
          <p:nvPr/>
        </p:nvPicPr>
        <p:blipFill>
          <a:blip r:embed="rId9" cstate="print">
            <a:extLst>
              <a:ext uri="{BEBA8EAE-BF5A-486C-A8C5-ECC9F3942E4B}">
                <a14:imgProps xmlns:a14="http://schemas.microsoft.com/office/drawing/2010/main">
                  <a14:imgLayer r:embed="rId10">
                    <a14:imgEffect>
                      <a14:backgroundRemoval t="4711" b="97712" l="3295" r="96477"/>
                    </a14:imgEffect>
                  </a14:imgLayer>
                </a14:imgProps>
              </a:ext>
              <a:ext uri="{28A0092B-C50C-407E-A947-70E740481C1C}">
                <a14:useLocalDpi xmlns:a14="http://schemas.microsoft.com/office/drawing/2010/main" val="0"/>
              </a:ext>
            </a:extLst>
          </a:blip>
          <a:stretch>
            <a:fillRect/>
          </a:stretch>
        </p:blipFill>
        <p:spPr>
          <a:xfrm>
            <a:off x="239029" y="4021420"/>
            <a:ext cx="2675421" cy="225890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25650" y="1661361"/>
            <a:ext cx="2439998" cy="1625067"/>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45105" y="1761393"/>
            <a:ext cx="1712594" cy="1558460"/>
          </a:xfrm>
          <a:prstGeom prst="rect">
            <a:avLst/>
          </a:prstGeom>
        </p:spPr>
      </p:pic>
      <p:pic>
        <p:nvPicPr>
          <p:cNvPr id="26" name="Picture 25"/>
          <p:cNvPicPr>
            <a:picLocks noChangeAspect="1"/>
          </p:cNvPicPr>
          <p:nvPr/>
        </p:nvPicPr>
        <p:blipFill rotWithShape="1">
          <a:blip r:embed="rId13">
            <a:extLst>
              <a:ext uri="{28A0092B-C50C-407E-A947-70E740481C1C}">
                <a14:useLocalDpi xmlns:a14="http://schemas.microsoft.com/office/drawing/2010/main" val="0"/>
              </a:ext>
            </a:extLst>
          </a:blip>
          <a:srcRect t="14120" b="28627"/>
          <a:stretch/>
        </p:blipFill>
        <p:spPr>
          <a:xfrm>
            <a:off x="8929750" y="3847446"/>
            <a:ext cx="2782812" cy="2223454"/>
          </a:xfrm>
          <a:prstGeom prst="rect">
            <a:avLst/>
          </a:prstGeom>
        </p:spPr>
      </p:pic>
      <p:sp>
        <p:nvSpPr>
          <p:cNvPr id="19" name="TextBox 18"/>
          <p:cNvSpPr txBox="1"/>
          <p:nvPr/>
        </p:nvSpPr>
        <p:spPr>
          <a:xfrm>
            <a:off x="1651600" y="918711"/>
            <a:ext cx="2548099" cy="523220"/>
          </a:xfrm>
          <a:prstGeom prst="rect">
            <a:avLst/>
          </a:prstGeom>
          <a:noFill/>
        </p:spPr>
        <p:txBody>
          <a:bodyPr wrap="square" rtlCol="0">
            <a:spAutoFit/>
          </a:bodyPr>
          <a:lstStyle/>
          <a:p>
            <a:pPr algn="ctr"/>
            <a:r>
              <a:rPr lang="vi-VN" sz="2800" dirty="0">
                <a:solidFill>
                  <a:srgbClr val="0070C0"/>
                </a:solidFill>
              </a:rPr>
              <a:t>Group 1</a:t>
            </a:r>
            <a:endParaRPr lang="en-US" sz="2800" dirty="0">
              <a:solidFill>
                <a:srgbClr val="0070C0"/>
              </a:solidFill>
            </a:endParaRPr>
          </a:p>
        </p:txBody>
      </p:sp>
      <p:sp>
        <p:nvSpPr>
          <p:cNvPr id="27" name="TextBox 26"/>
          <p:cNvSpPr txBox="1"/>
          <p:nvPr/>
        </p:nvSpPr>
        <p:spPr>
          <a:xfrm>
            <a:off x="7336018" y="1172073"/>
            <a:ext cx="2548099" cy="523220"/>
          </a:xfrm>
          <a:prstGeom prst="rect">
            <a:avLst/>
          </a:prstGeom>
          <a:noFill/>
        </p:spPr>
        <p:txBody>
          <a:bodyPr wrap="square" rtlCol="0">
            <a:spAutoFit/>
          </a:bodyPr>
          <a:lstStyle/>
          <a:p>
            <a:pPr algn="ctr"/>
            <a:r>
              <a:rPr lang="vi-VN" sz="2800" dirty="0">
                <a:solidFill>
                  <a:srgbClr val="0070C0"/>
                </a:solidFill>
              </a:rPr>
              <a:t>Group 2</a:t>
            </a:r>
            <a:endParaRPr lang="en-US" sz="2800" dirty="0">
              <a:solidFill>
                <a:srgbClr val="0070C0"/>
              </a:solidFill>
            </a:endParaRPr>
          </a:p>
        </p:txBody>
      </p:sp>
      <p:sp>
        <p:nvSpPr>
          <p:cNvPr id="28" name="TextBox 27"/>
          <p:cNvSpPr txBox="1"/>
          <p:nvPr/>
        </p:nvSpPr>
        <p:spPr>
          <a:xfrm>
            <a:off x="1651599" y="3759826"/>
            <a:ext cx="2548099" cy="523220"/>
          </a:xfrm>
          <a:prstGeom prst="rect">
            <a:avLst/>
          </a:prstGeom>
          <a:noFill/>
        </p:spPr>
        <p:txBody>
          <a:bodyPr wrap="square" rtlCol="0">
            <a:spAutoFit/>
          </a:bodyPr>
          <a:lstStyle/>
          <a:p>
            <a:pPr algn="ctr"/>
            <a:r>
              <a:rPr lang="vi-VN" sz="2800" dirty="0">
                <a:solidFill>
                  <a:srgbClr val="0070C0"/>
                </a:solidFill>
              </a:rPr>
              <a:t>Group 3</a:t>
            </a:r>
            <a:endParaRPr lang="en-US" sz="2800" dirty="0">
              <a:solidFill>
                <a:srgbClr val="0070C0"/>
              </a:solidFill>
            </a:endParaRPr>
          </a:p>
        </p:txBody>
      </p:sp>
      <p:sp>
        <p:nvSpPr>
          <p:cNvPr id="29" name="TextBox 28"/>
          <p:cNvSpPr txBox="1"/>
          <p:nvPr/>
        </p:nvSpPr>
        <p:spPr>
          <a:xfrm>
            <a:off x="8025107" y="3790708"/>
            <a:ext cx="2548099" cy="523220"/>
          </a:xfrm>
          <a:prstGeom prst="rect">
            <a:avLst/>
          </a:prstGeom>
          <a:noFill/>
        </p:spPr>
        <p:txBody>
          <a:bodyPr wrap="square" rtlCol="0">
            <a:spAutoFit/>
          </a:bodyPr>
          <a:lstStyle/>
          <a:p>
            <a:pPr algn="ctr"/>
            <a:r>
              <a:rPr lang="vi-VN" sz="2800" dirty="0">
                <a:solidFill>
                  <a:srgbClr val="0070C0"/>
                </a:solidFill>
              </a:rPr>
              <a:t>Group 4</a:t>
            </a:r>
            <a:endParaRPr lang="en-US" sz="2800" dirty="0">
              <a:solidFill>
                <a:srgbClr val="0070C0"/>
              </a:solidFill>
            </a:endParaRPr>
          </a:p>
        </p:txBody>
      </p:sp>
      <p:sp>
        <p:nvSpPr>
          <p:cNvPr id="32" name="TextBox 31"/>
          <p:cNvSpPr txBox="1"/>
          <p:nvPr/>
        </p:nvSpPr>
        <p:spPr>
          <a:xfrm>
            <a:off x="1126290" y="3231370"/>
            <a:ext cx="1165753" cy="523220"/>
          </a:xfrm>
          <a:prstGeom prst="rect">
            <a:avLst/>
          </a:prstGeom>
          <a:noFill/>
        </p:spPr>
        <p:txBody>
          <a:bodyPr wrap="square" rtlCol="0">
            <a:spAutoFit/>
          </a:bodyPr>
          <a:lstStyle/>
          <a:p>
            <a:r>
              <a:rPr lang="vi-VN" altLang="en-US" sz="2800" dirty="0">
                <a:solidFill>
                  <a:srgbClr val="00B050"/>
                </a:solidFill>
                <a:ea typeface="Calibri" panose="020F0502020204030204" pitchFamily="34" charset="0"/>
              </a:rPr>
              <a:t>class</a:t>
            </a:r>
            <a:endParaRPr lang="en-US" sz="2800" dirty="0">
              <a:solidFill>
                <a:srgbClr val="00B050"/>
              </a:solidFill>
            </a:endParaRPr>
          </a:p>
        </p:txBody>
      </p:sp>
      <p:sp>
        <p:nvSpPr>
          <p:cNvPr id="33" name="TextBox 32"/>
          <p:cNvSpPr txBox="1"/>
          <p:nvPr/>
        </p:nvSpPr>
        <p:spPr>
          <a:xfrm>
            <a:off x="3521737" y="6171274"/>
            <a:ext cx="1827641" cy="523220"/>
          </a:xfrm>
          <a:prstGeom prst="rect">
            <a:avLst/>
          </a:prstGeom>
          <a:noFill/>
        </p:spPr>
        <p:txBody>
          <a:bodyPr wrap="square" rtlCol="0">
            <a:spAutoFit/>
          </a:bodyPr>
          <a:lstStyle/>
          <a:p>
            <a:r>
              <a:rPr lang="vi-VN" sz="2800" dirty="0">
                <a:solidFill>
                  <a:srgbClr val="00B050"/>
                </a:solidFill>
              </a:rPr>
              <a:t>ground</a:t>
            </a:r>
            <a:endParaRPr lang="en-US" sz="2800" dirty="0">
              <a:solidFill>
                <a:srgbClr val="00B050"/>
              </a:solidFill>
            </a:endParaRPr>
          </a:p>
        </p:txBody>
      </p:sp>
      <p:sp>
        <p:nvSpPr>
          <p:cNvPr id="34" name="TextBox 33"/>
          <p:cNvSpPr txBox="1"/>
          <p:nvPr/>
        </p:nvSpPr>
        <p:spPr>
          <a:xfrm>
            <a:off x="10316131" y="3373454"/>
            <a:ext cx="1184013" cy="523220"/>
          </a:xfrm>
          <a:prstGeom prst="rect">
            <a:avLst/>
          </a:prstGeom>
          <a:noFill/>
        </p:spPr>
        <p:txBody>
          <a:bodyPr wrap="square" rtlCol="0">
            <a:spAutoFit/>
          </a:bodyPr>
          <a:lstStyle/>
          <a:p>
            <a:r>
              <a:rPr lang="vi-VN" altLang="en-US" sz="2800" dirty="0">
                <a:solidFill>
                  <a:srgbClr val="00B050"/>
                </a:solidFill>
              </a:rPr>
              <a:t>play</a:t>
            </a:r>
          </a:p>
        </p:txBody>
      </p:sp>
      <p:sp>
        <p:nvSpPr>
          <p:cNvPr id="35" name="TextBox 34"/>
          <p:cNvSpPr txBox="1"/>
          <p:nvPr/>
        </p:nvSpPr>
        <p:spPr>
          <a:xfrm>
            <a:off x="7605252" y="5891112"/>
            <a:ext cx="1827641" cy="523220"/>
          </a:xfrm>
          <a:prstGeom prst="rect">
            <a:avLst/>
          </a:prstGeom>
          <a:noFill/>
        </p:spPr>
        <p:txBody>
          <a:bodyPr wrap="square" rtlCol="0">
            <a:spAutoFit/>
          </a:bodyPr>
          <a:lstStyle/>
          <a:p>
            <a:r>
              <a:rPr lang="vi-VN" sz="2800" dirty="0">
                <a:solidFill>
                  <a:srgbClr val="00B050"/>
                </a:solidFill>
              </a:rPr>
              <a:t>present</a:t>
            </a:r>
            <a:endParaRPr lang="en-US" sz="2800" dirty="0">
              <a:solidFill>
                <a:srgbClr val="00B050"/>
              </a:solidFill>
            </a:endParaRPr>
          </a:p>
        </p:txBody>
      </p:sp>
      <p:sp>
        <p:nvSpPr>
          <p:cNvPr id="36" name="TextBox 35"/>
          <p:cNvSpPr txBox="1"/>
          <p:nvPr/>
        </p:nvSpPr>
        <p:spPr>
          <a:xfrm>
            <a:off x="1172761" y="6070900"/>
            <a:ext cx="1827641" cy="523220"/>
          </a:xfrm>
          <a:prstGeom prst="rect">
            <a:avLst/>
          </a:prstGeom>
          <a:noFill/>
        </p:spPr>
        <p:txBody>
          <a:bodyPr wrap="square" rtlCol="0">
            <a:spAutoFit/>
          </a:bodyPr>
          <a:lstStyle/>
          <a:p>
            <a:r>
              <a:rPr lang="vi-VN" sz="2800" dirty="0">
                <a:solidFill>
                  <a:srgbClr val="00B050"/>
                </a:solidFill>
              </a:rPr>
              <a:t>green</a:t>
            </a:r>
            <a:endParaRPr lang="en-US" sz="2800" dirty="0">
              <a:solidFill>
                <a:srgbClr val="00B050"/>
              </a:solidFill>
            </a:endParaRPr>
          </a:p>
        </p:txBody>
      </p:sp>
      <p:sp>
        <p:nvSpPr>
          <p:cNvPr id="37" name="TextBox 36"/>
          <p:cNvSpPr txBox="1"/>
          <p:nvPr/>
        </p:nvSpPr>
        <p:spPr>
          <a:xfrm>
            <a:off x="3820241" y="3204891"/>
            <a:ext cx="1179251" cy="523220"/>
          </a:xfrm>
          <a:prstGeom prst="rect">
            <a:avLst/>
          </a:prstGeom>
          <a:noFill/>
        </p:spPr>
        <p:txBody>
          <a:bodyPr wrap="square" rtlCol="0">
            <a:spAutoFit/>
          </a:bodyPr>
          <a:lstStyle/>
          <a:p>
            <a:r>
              <a:rPr lang="vi-VN" altLang="en-US" sz="2800" dirty="0">
                <a:solidFill>
                  <a:srgbClr val="00B050"/>
                </a:solidFill>
              </a:rPr>
              <a:t>clean</a:t>
            </a:r>
          </a:p>
        </p:txBody>
      </p:sp>
      <p:sp>
        <p:nvSpPr>
          <p:cNvPr id="38" name="TextBox 37"/>
          <p:cNvSpPr txBox="1"/>
          <p:nvPr/>
        </p:nvSpPr>
        <p:spPr>
          <a:xfrm>
            <a:off x="7583560" y="3238294"/>
            <a:ext cx="1035683" cy="523220"/>
          </a:xfrm>
          <a:prstGeom prst="rect">
            <a:avLst/>
          </a:prstGeom>
          <a:noFill/>
        </p:spPr>
        <p:txBody>
          <a:bodyPr wrap="square" rtlCol="0">
            <a:spAutoFit/>
          </a:bodyPr>
          <a:lstStyle/>
          <a:p>
            <a:r>
              <a:rPr lang="vi-VN" sz="2800" dirty="0">
                <a:solidFill>
                  <a:srgbClr val="00B050"/>
                </a:solidFill>
              </a:rPr>
              <a:t>place</a:t>
            </a:r>
            <a:endParaRPr lang="en-US" sz="2800" dirty="0">
              <a:solidFill>
                <a:srgbClr val="00B050"/>
              </a:solidFill>
            </a:endParaRPr>
          </a:p>
        </p:txBody>
      </p:sp>
      <p:sp>
        <p:nvSpPr>
          <p:cNvPr id="39" name="TextBox 38"/>
          <p:cNvSpPr txBox="1"/>
          <p:nvPr/>
        </p:nvSpPr>
        <p:spPr>
          <a:xfrm>
            <a:off x="9911332" y="5852214"/>
            <a:ext cx="1827641" cy="523220"/>
          </a:xfrm>
          <a:prstGeom prst="rect">
            <a:avLst/>
          </a:prstGeom>
          <a:noFill/>
        </p:spPr>
        <p:txBody>
          <a:bodyPr wrap="square" rtlCol="0">
            <a:spAutoFit/>
          </a:bodyPr>
          <a:lstStyle/>
          <a:p>
            <a:r>
              <a:rPr lang="vi-VN" sz="2800" dirty="0">
                <a:solidFill>
                  <a:srgbClr val="00B050"/>
                </a:solidFill>
              </a:rPr>
              <a:t>protect</a:t>
            </a:r>
            <a:endParaRPr lang="en-US" sz="2800" dirty="0">
              <a:solidFill>
                <a:srgbClr val="00B050"/>
              </a:solidFill>
            </a:endParaRPr>
          </a:p>
        </p:txBody>
      </p:sp>
    </p:spTree>
    <p:extLst>
      <p:ext uri="{BB962C8B-B14F-4D97-AF65-F5344CB8AC3E}">
        <p14:creationId xmlns:p14="http://schemas.microsoft.com/office/powerpoint/2010/main" val="386531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arn(inVertical)">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arn(inVertical)">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2" grpId="0"/>
      <p:bldP spid="33" grpId="0"/>
      <p:bldP spid="34" grpId="0"/>
      <p:bldP spid="35" grpId="0"/>
      <p:bldP spid="36" grpId="0"/>
      <p:bldP spid="37"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129606"/>
            <a:ext cx="4572000"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Listen and read.</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Pronunciation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91003" y="131259"/>
            <a:ext cx="609600" cy="6096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36096389"/>
              </p:ext>
            </p:extLst>
          </p:nvPr>
        </p:nvGraphicFramePr>
        <p:xfrm>
          <a:off x="1921456" y="2125471"/>
          <a:ext cx="8349088" cy="3940480"/>
        </p:xfrm>
        <a:graphic>
          <a:graphicData uri="http://schemas.openxmlformats.org/drawingml/2006/table">
            <a:tbl>
              <a:tblPr firstRow="1" bandRow="1">
                <a:tableStyleId>{93296810-A885-4BE3-A3E7-6D5BEEA58F35}</a:tableStyleId>
              </a:tblPr>
              <a:tblGrid>
                <a:gridCol w="2087272">
                  <a:extLst>
                    <a:ext uri="{9D8B030D-6E8A-4147-A177-3AD203B41FA5}">
                      <a16:colId xmlns:a16="http://schemas.microsoft.com/office/drawing/2014/main" val="20000"/>
                    </a:ext>
                  </a:extLst>
                </a:gridCol>
                <a:gridCol w="2087272">
                  <a:extLst>
                    <a:ext uri="{9D8B030D-6E8A-4147-A177-3AD203B41FA5}">
                      <a16:colId xmlns:a16="http://schemas.microsoft.com/office/drawing/2014/main" val="20001"/>
                    </a:ext>
                  </a:extLst>
                </a:gridCol>
                <a:gridCol w="2087272">
                  <a:extLst>
                    <a:ext uri="{9D8B030D-6E8A-4147-A177-3AD203B41FA5}">
                      <a16:colId xmlns:a16="http://schemas.microsoft.com/office/drawing/2014/main" val="20002"/>
                    </a:ext>
                  </a:extLst>
                </a:gridCol>
                <a:gridCol w="2087272">
                  <a:extLst>
                    <a:ext uri="{9D8B030D-6E8A-4147-A177-3AD203B41FA5}">
                      <a16:colId xmlns:a16="http://schemas.microsoft.com/office/drawing/2014/main" val="20003"/>
                    </a:ext>
                  </a:extLst>
                </a:gridCol>
              </a:tblGrid>
              <a:tr h="985120">
                <a:tc>
                  <a:txBody>
                    <a:bodyPr/>
                    <a:lstStyle/>
                    <a:p>
                      <a:pPr algn="ctr"/>
                      <a:r>
                        <a:rPr lang="vi-VN" sz="2800" b="1" dirty="0">
                          <a:solidFill>
                            <a:srgbClr val="060709"/>
                          </a:solidFill>
                          <a:latin typeface="Calibri" panose="020F0502020204030204" pitchFamily="34" charset="0"/>
                          <a:ea typeface="Calibri" panose="020F0502020204030204" pitchFamily="34" charset="0"/>
                        </a:rPr>
                        <a:t>/kl/ </a:t>
                      </a:r>
                      <a:endParaRPr lang="en-US" sz="2800" dirty="0"/>
                    </a:p>
                  </a:txBody>
                  <a:tcPr anchor="ctr"/>
                </a:tc>
                <a:tc>
                  <a:txBody>
                    <a:bodyPr/>
                    <a:lstStyle/>
                    <a:p>
                      <a:pPr algn="ctr"/>
                      <a:r>
                        <a:rPr lang="vi-VN" sz="2800" b="1" dirty="0">
                          <a:solidFill>
                            <a:srgbClr val="060709"/>
                          </a:solidFill>
                          <a:latin typeface="Calibri" panose="020F0502020204030204" pitchFamily="34" charset="0"/>
                          <a:ea typeface="Calibri" panose="020F0502020204030204" pitchFamily="34" charset="0"/>
                        </a:rPr>
                        <a:t>/pl/ </a:t>
                      </a:r>
                      <a:endParaRPr lang="en-US" sz="2800" dirty="0"/>
                    </a:p>
                  </a:txBody>
                  <a:tcPr anchor="ctr"/>
                </a:tc>
                <a:tc>
                  <a:txBody>
                    <a:bodyPr/>
                    <a:lstStyle/>
                    <a:p>
                      <a:pPr algn="ctr"/>
                      <a:r>
                        <a:rPr lang="vi-VN" sz="2800" b="1" dirty="0">
                          <a:solidFill>
                            <a:srgbClr val="060709"/>
                          </a:solidFill>
                          <a:latin typeface="Calibri" panose="020F0502020204030204" pitchFamily="34" charset="0"/>
                          <a:ea typeface="Calibri" panose="020F0502020204030204" pitchFamily="34" charset="0"/>
                        </a:rPr>
                        <a:t>/gr/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60709"/>
                          </a:solidFill>
                          <a:latin typeface="Calibri" panose="020F0502020204030204" pitchFamily="34" charset="0"/>
                          <a:ea typeface="Calibri" panose="020F0502020204030204" pitchFamily="34" charset="0"/>
                        </a:rPr>
                        <a:t>/pr/</a:t>
                      </a:r>
                      <a:endParaRPr lang="en-US" sz="2800" dirty="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0"/>
                  </a:ext>
                </a:extLst>
              </a:tr>
              <a:tr h="985120">
                <a:tc>
                  <a:txBody>
                    <a:bodyPr/>
                    <a:lstStyle/>
                    <a:p>
                      <a:pPr algn="ctr"/>
                      <a:r>
                        <a:rPr lang="vi-VN" sz="2800" dirty="0">
                          <a:solidFill>
                            <a:srgbClr val="060709"/>
                          </a:solidFill>
                          <a:latin typeface="Calibri" panose="020F0502020204030204" pitchFamily="34" charset="0"/>
                          <a:ea typeface="Calibri" panose="020F0502020204030204" pitchFamily="34" charset="0"/>
                        </a:rPr>
                        <a:t>club </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please</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 green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a:solidFill>
                            <a:srgbClr val="060709"/>
                          </a:solidFill>
                          <a:latin typeface="Calibri" panose="020F0502020204030204" pitchFamily="34" charset="0"/>
                          <a:ea typeface="Calibri" panose="020F0502020204030204" pitchFamily="34" charset="0"/>
                        </a:rPr>
                        <a:t>practise</a:t>
                      </a:r>
                      <a:endParaRPr lang="en-US" sz="2800" dirty="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1"/>
                  </a:ext>
                </a:extLst>
              </a:tr>
              <a:tr h="985120">
                <a:tc>
                  <a:txBody>
                    <a:bodyPr/>
                    <a:lstStyle/>
                    <a:p>
                      <a:pPr algn="ctr"/>
                      <a:r>
                        <a:rPr lang="vi-VN" sz="2800" dirty="0">
                          <a:solidFill>
                            <a:srgbClr val="060709"/>
                          </a:solidFill>
                          <a:latin typeface="Calibri" panose="020F0502020204030204" pitchFamily="34" charset="0"/>
                          <a:ea typeface="Calibri" panose="020F0502020204030204" pitchFamily="34" charset="0"/>
                        </a:rPr>
                        <a:t>clean </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place </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group</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a:solidFill>
                            <a:srgbClr val="060709"/>
                          </a:solidFill>
                          <a:latin typeface="Calibri" panose="020F0502020204030204" pitchFamily="34" charset="0"/>
                          <a:ea typeface="Calibri" panose="020F0502020204030204" pitchFamily="34" charset="0"/>
                        </a:rPr>
                        <a:t>present</a:t>
                      </a:r>
                      <a:endParaRPr lang="en-US" sz="2800" dirty="0">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2"/>
                  </a:ext>
                </a:extLst>
              </a:tr>
              <a:tr h="985120">
                <a:tc>
                  <a:txBody>
                    <a:bodyPr/>
                    <a:lstStyle/>
                    <a:p>
                      <a:pPr algn="ctr"/>
                      <a:r>
                        <a:rPr lang="vi-VN" sz="2800" dirty="0">
                          <a:solidFill>
                            <a:srgbClr val="060709"/>
                          </a:solidFill>
                          <a:latin typeface="Calibri" panose="020F0502020204030204" pitchFamily="34" charset="0"/>
                          <a:ea typeface="Calibri" panose="020F0502020204030204" pitchFamily="34" charset="0"/>
                        </a:rPr>
                        <a:t>class </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play</a:t>
                      </a:r>
                      <a:endParaRPr lang="en-US" sz="2800" dirty="0"/>
                    </a:p>
                  </a:txBody>
                  <a:tcPr anchor="ctr"/>
                </a:tc>
                <a:tc>
                  <a:txBody>
                    <a:bodyPr/>
                    <a:lstStyle/>
                    <a:p>
                      <a:pPr algn="ctr"/>
                      <a:r>
                        <a:rPr lang="vi-VN" sz="2800" dirty="0">
                          <a:solidFill>
                            <a:srgbClr val="060709"/>
                          </a:solidFill>
                          <a:latin typeface="Calibri" panose="020F0502020204030204" pitchFamily="34" charset="0"/>
                          <a:ea typeface="Calibri" panose="020F0502020204030204" pitchFamily="34" charset="0"/>
                        </a:rPr>
                        <a:t>ground </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dirty="0">
                          <a:solidFill>
                            <a:srgbClr val="060709"/>
                          </a:solidFill>
                          <a:latin typeface="Calibri" panose="020F0502020204030204" pitchFamily="34" charset="0"/>
                          <a:ea typeface="Calibri" panose="020F0502020204030204" pitchFamily="34" charset="0"/>
                        </a:rPr>
                        <a:t>protect</a:t>
                      </a:r>
                      <a:endParaRPr lang="en-US" sz="2800" dirty="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4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1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129606"/>
            <a:ext cx="9727096"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Listen and </a:t>
            </a:r>
            <a:r>
              <a:rPr lang="en-US" sz="2800" b="1" dirty="0" err="1">
                <a:solidFill>
                  <a:srgbClr val="F26532"/>
                </a:solidFill>
                <a:latin typeface="Arial" panose="020B0604020202020204" pitchFamily="34" charset="0"/>
                <a:cs typeface="Arial" panose="020B0604020202020204" pitchFamily="34" charset="0"/>
              </a:rPr>
              <a:t>practise</a:t>
            </a:r>
            <a:r>
              <a:rPr lang="en-US" sz="2800" b="1" dirty="0">
                <a:solidFill>
                  <a:srgbClr val="F26532"/>
                </a:solidFill>
                <a:latin typeface="Arial" panose="020B0604020202020204" pitchFamily="34" charset="0"/>
                <a:cs typeface="Arial" panose="020B0604020202020204" pitchFamily="34" charset="0"/>
              </a:rPr>
              <a:t> saying the following sentences.</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5" name="Rectangle 4"/>
          <p:cNvSpPr/>
          <p:nvPr/>
        </p:nvSpPr>
        <p:spPr>
          <a:xfrm>
            <a:off x="746746" y="2062439"/>
            <a:ext cx="10702571" cy="3416320"/>
          </a:xfrm>
          <a:prstGeom prst="rect">
            <a:avLst/>
          </a:prstGeom>
        </p:spPr>
        <p:txBody>
          <a:bodyPr wrap="square">
            <a:spAutoFit/>
          </a:bodyPr>
          <a:lstStyle/>
          <a:p>
            <a:pPr marL="228600">
              <a:spcAft>
                <a:spcPts val="0"/>
              </a:spcAft>
            </a:pPr>
            <a:r>
              <a:rPr lang="vi-VN" sz="3600" dirty="0">
                <a:solidFill>
                  <a:srgbClr val="060709"/>
                </a:solidFill>
                <a:latin typeface="Calibri" panose="020F0502020204030204" pitchFamily="34" charset="0"/>
                <a:ea typeface="Calibri" panose="020F0502020204030204" pitchFamily="34" charset="0"/>
              </a:rPr>
              <a:t>1. The club members will clean up all the classrooms.</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2. We are pleased that we created an interesting plot for the school play.</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3. Our group will make the playground green again.</a:t>
            </a:r>
            <a:endParaRPr lang="en-US" sz="3600" dirty="0">
              <a:latin typeface="Calibri" panose="020F0502020204030204" pitchFamily="34" charset="0"/>
              <a:ea typeface="Calibri" panose="020F0502020204030204" pitchFamily="34" charset="0"/>
            </a:endParaRPr>
          </a:p>
          <a:p>
            <a:pPr marL="228600">
              <a:spcAft>
                <a:spcPts val="0"/>
              </a:spcAft>
            </a:pPr>
            <a:r>
              <a:rPr lang="vi-VN" sz="3600" dirty="0">
                <a:solidFill>
                  <a:srgbClr val="060709"/>
                </a:solidFill>
                <a:latin typeface="Calibri" panose="020F0502020204030204" pitchFamily="34" charset="0"/>
                <a:ea typeface="Calibri" panose="020F0502020204030204" pitchFamily="34" charset="0"/>
              </a:rPr>
              <a:t>4. The students are practising their presentation on environmental protection.</a:t>
            </a:r>
            <a:endParaRPr lang="en-US" sz="3600" dirty="0">
              <a:effectLst/>
              <a:latin typeface="Calibri" panose="020F0502020204030204" pitchFamily="34" charset="0"/>
              <a:ea typeface="Calibri" panose="020F0502020204030204" pitchFamily="34" charset="0"/>
            </a:endParaRPr>
          </a:p>
        </p:txBody>
      </p:sp>
      <p:pic>
        <p:nvPicPr>
          <p:cNvPr id="2" name="0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01837" y="231686"/>
            <a:ext cx="609600" cy="609600"/>
          </a:xfrm>
          <a:prstGeom prst="rect">
            <a:avLst/>
          </a:prstGeom>
        </p:spPr>
      </p:pic>
    </p:spTree>
    <p:extLst>
      <p:ext uri="{BB962C8B-B14F-4D97-AF65-F5344CB8AC3E}">
        <p14:creationId xmlns:p14="http://schemas.microsoft.com/office/powerpoint/2010/main" val="806992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4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Match the words and phrases to their meanings.</a:t>
            </a:r>
          </a:p>
          <a:p>
            <a:pPr marL="285750" indent="-285750">
              <a:buFont typeface="Arial" panose="020B0604020202020204" pitchFamily="34" charset="0"/>
              <a:buChar char="•"/>
            </a:pPr>
            <a:r>
              <a:rPr lang="en-US" dirty="0">
                <a:solidFill>
                  <a:srgbClr val="006673"/>
                </a:solidFill>
              </a:rPr>
              <a:t>Task 2: Complete the sentences.</a:t>
            </a:r>
          </a:p>
          <a:p>
            <a:pPr marL="285750" indent="-285750">
              <a:buFont typeface="Arial" panose="020B0604020202020204" pitchFamily="34" charset="0"/>
              <a:buChar char="•"/>
            </a:pPr>
            <a:r>
              <a:rPr lang="en-US" dirty="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234969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076818"/>
            <a:ext cx="7394713" cy="523220"/>
          </a:xfrm>
          <a:prstGeom prst="rect">
            <a:avLst/>
          </a:prstGeom>
          <a:noFill/>
        </p:spPr>
        <p:txBody>
          <a:bodyPr wrap="square">
            <a:spAutoFit/>
          </a:bodyPr>
          <a:lstStyle/>
          <a:p>
            <a:r>
              <a:rPr lang="vi-VN" sz="2800" b="1" dirty="0">
                <a:solidFill>
                  <a:srgbClr val="006673"/>
                </a:solidFill>
                <a:latin typeface="Calibri" panose="020F0502020204030204" pitchFamily="34" charset="0"/>
                <a:ea typeface="Calibri" panose="020F0502020204030204" pitchFamily="34" charset="0"/>
              </a:rPr>
              <a:t>Match the words and phrases to their meaning</a:t>
            </a:r>
            <a:r>
              <a:rPr lang="en-US" sz="2800" b="1" dirty="0">
                <a:solidFill>
                  <a:srgbClr val="006673"/>
                </a:solidFill>
                <a:latin typeface="Calibri" panose="020F0502020204030204" pitchFamily="34" charset="0"/>
                <a:ea typeface="Calibri" panose="020F0502020204030204" pitchFamily="34" charset="0"/>
              </a:rPr>
              <a:t>s</a:t>
            </a:r>
            <a:r>
              <a:rPr lang="vi-VN" sz="2800" b="1" dirty="0">
                <a:solidFill>
                  <a:srgbClr val="006673"/>
                </a:solidFill>
                <a:latin typeface="Calibri" panose="020F0502020204030204" pitchFamily="34" charset="0"/>
                <a:ea typeface="Calibri" panose="020F0502020204030204" pitchFamily="34" charset="0"/>
              </a:rPr>
              <a:t>.</a:t>
            </a:r>
            <a:endParaRPr lang="en-US" sz="2800"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8" name="Rounded Rectangle 17"/>
          <p:cNvSpPr/>
          <p:nvPr/>
        </p:nvSpPr>
        <p:spPr>
          <a:xfrm>
            <a:off x="937120" y="1104748"/>
            <a:ext cx="502606" cy="502606"/>
          </a:xfrm>
          <a:prstGeom prst="roundRect">
            <a:avLst/>
          </a:prstGeom>
          <a:solidFill>
            <a:srgbClr val="00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029"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49" y="1631878"/>
            <a:ext cx="2485884" cy="14226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3330967"/>
            <a:ext cx="2485884" cy="15223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9652730" y="1650896"/>
            <a:ext cx="2038953" cy="2231028"/>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7898" y="4364842"/>
            <a:ext cx="2054929" cy="205492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
          <p:cNvSpPr>
            <a:spLocks noChangeArrowheads="1"/>
          </p:cNvSpPr>
          <p:nvPr/>
        </p:nvSpPr>
        <p:spPr bwMode="auto">
          <a:xfrm>
            <a:off x="608289" y="73466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608289" y="93088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a:ln>
                  <a:noFill/>
                </a:ln>
                <a:solidFill>
                  <a:srgbClr val="060709"/>
                </a:solidFill>
                <a:effectLst/>
                <a:latin typeface="Arial" panose="020B0604020202020204" pitchFamily="34" charset="0"/>
                <a:ea typeface="Calibri" panose="020F0502020204030204" pitchFamily="34" charset="0"/>
              </a:rPr>
              <a:t>4. litter                                          5. eco-friendly</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p:cNvSpPr txBox="1"/>
          <p:nvPr/>
        </p:nvSpPr>
        <p:spPr>
          <a:xfrm>
            <a:off x="608289" y="2996903"/>
            <a:ext cx="4399723" cy="369332"/>
          </a:xfrm>
          <a:prstGeom prst="rect">
            <a:avLst/>
          </a:prstGeom>
          <a:noFill/>
        </p:spPr>
        <p:txBody>
          <a:bodyPr wrap="square" rtlCol="0">
            <a:spAutoFit/>
          </a:bodyPr>
          <a:lstStyle/>
          <a:p>
            <a:r>
              <a:rPr lang="vi-VN" altLang="en-US" b="1" dirty="0">
                <a:solidFill>
                  <a:srgbClr val="FF0000"/>
                </a:solidFill>
                <a:ea typeface="Calibri" panose="020F0502020204030204" pitchFamily="34" charset="0"/>
              </a:rPr>
              <a:t>1. household appliances</a:t>
            </a:r>
            <a:endParaRPr lang="en-US" dirty="0">
              <a:solidFill>
                <a:srgbClr val="FF0000"/>
              </a:solidFill>
            </a:endParaRPr>
          </a:p>
        </p:txBody>
      </p:sp>
      <p:sp>
        <p:nvSpPr>
          <p:cNvPr id="26" name="TextBox 25"/>
          <p:cNvSpPr txBox="1"/>
          <p:nvPr/>
        </p:nvSpPr>
        <p:spPr>
          <a:xfrm>
            <a:off x="666749" y="4889643"/>
            <a:ext cx="3232882" cy="369332"/>
          </a:xfrm>
          <a:prstGeom prst="rect">
            <a:avLst/>
          </a:prstGeom>
          <a:noFill/>
        </p:spPr>
        <p:txBody>
          <a:bodyPr wrap="square" rtlCol="0">
            <a:spAutoFit/>
          </a:bodyPr>
          <a:lstStyle/>
          <a:p>
            <a:r>
              <a:rPr lang="vi-VN" altLang="en-US" b="1" dirty="0">
                <a:solidFill>
                  <a:srgbClr val="FF0000"/>
                </a:solidFill>
                <a:ea typeface="Calibri" panose="020F0502020204030204" pitchFamily="34" charset="0"/>
              </a:rPr>
              <a:t>2. energy</a:t>
            </a:r>
            <a:endParaRPr lang="en-US" dirty="0">
              <a:solidFill>
                <a:srgbClr val="FF0000"/>
              </a:solidFill>
            </a:endParaRPr>
          </a:p>
        </p:txBody>
      </p:sp>
      <p:sp>
        <p:nvSpPr>
          <p:cNvPr id="27" name="TextBox 26"/>
          <p:cNvSpPr txBox="1"/>
          <p:nvPr/>
        </p:nvSpPr>
        <p:spPr>
          <a:xfrm>
            <a:off x="463826" y="6312735"/>
            <a:ext cx="3232882" cy="369332"/>
          </a:xfrm>
          <a:prstGeom prst="rect">
            <a:avLst/>
          </a:prstGeom>
          <a:noFill/>
        </p:spPr>
        <p:txBody>
          <a:bodyPr wrap="square" rtlCol="0">
            <a:spAutoFit/>
          </a:bodyPr>
          <a:lstStyle/>
          <a:p>
            <a:r>
              <a:rPr lang="en-US" b="1" dirty="0">
                <a:solidFill>
                  <a:srgbClr val="FF0000"/>
                </a:solidFill>
              </a:rPr>
              <a:t>3. carbon footprint</a:t>
            </a:r>
            <a:endParaRPr lang="en-US" dirty="0">
              <a:solidFill>
                <a:srgbClr val="FF0000"/>
              </a:solidFill>
            </a:endParaRPr>
          </a:p>
        </p:txBody>
      </p:sp>
      <p:sp>
        <p:nvSpPr>
          <p:cNvPr id="28" name="TextBox 27"/>
          <p:cNvSpPr txBox="1"/>
          <p:nvPr/>
        </p:nvSpPr>
        <p:spPr>
          <a:xfrm>
            <a:off x="9565867" y="4060389"/>
            <a:ext cx="3232882" cy="369332"/>
          </a:xfrm>
          <a:prstGeom prst="rect">
            <a:avLst/>
          </a:prstGeom>
          <a:noFill/>
        </p:spPr>
        <p:txBody>
          <a:bodyPr wrap="square" rtlCol="0">
            <a:spAutoFit/>
          </a:bodyPr>
          <a:lstStyle/>
          <a:p>
            <a:r>
              <a:rPr lang="en-US" altLang="en-US" b="1" dirty="0">
                <a:solidFill>
                  <a:srgbClr val="FF0000"/>
                </a:solidFill>
                <a:ea typeface="Calibri" panose="020F0502020204030204" pitchFamily="34" charset="0"/>
              </a:rPr>
              <a:t>4</a:t>
            </a:r>
            <a:r>
              <a:rPr lang="vi-VN" altLang="en-US" b="1" dirty="0">
                <a:solidFill>
                  <a:srgbClr val="FF0000"/>
                </a:solidFill>
                <a:ea typeface="Calibri" panose="020F0502020204030204" pitchFamily="34" charset="0"/>
              </a:rPr>
              <a:t>. </a:t>
            </a:r>
            <a:r>
              <a:rPr lang="en-US" altLang="en-US" b="1" dirty="0">
                <a:solidFill>
                  <a:srgbClr val="FF0000"/>
                </a:solidFill>
                <a:ea typeface="Calibri" panose="020F0502020204030204" pitchFamily="34" charset="0"/>
              </a:rPr>
              <a:t>litter</a:t>
            </a:r>
            <a:endParaRPr lang="en-US" dirty="0">
              <a:solidFill>
                <a:srgbClr val="FF0000"/>
              </a:solidFill>
            </a:endParaRPr>
          </a:p>
        </p:txBody>
      </p:sp>
      <p:sp>
        <p:nvSpPr>
          <p:cNvPr id="29" name="TextBox 28"/>
          <p:cNvSpPr txBox="1"/>
          <p:nvPr/>
        </p:nvSpPr>
        <p:spPr>
          <a:xfrm>
            <a:off x="9422944" y="6224852"/>
            <a:ext cx="3232882" cy="369332"/>
          </a:xfrm>
          <a:prstGeom prst="rect">
            <a:avLst/>
          </a:prstGeom>
          <a:noFill/>
        </p:spPr>
        <p:txBody>
          <a:bodyPr wrap="square" rtlCol="0">
            <a:spAutoFit/>
          </a:bodyPr>
          <a:lstStyle/>
          <a:p>
            <a:r>
              <a:rPr lang="en-US" altLang="en-US" b="1" dirty="0">
                <a:solidFill>
                  <a:srgbClr val="FF0000"/>
                </a:solidFill>
                <a:ea typeface="Calibri" panose="020F0502020204030204" pitchFamily="34" charset="0"/>
              </a:rPr>
              <a:t>5</a:t>
            </a:r>
            <a:r>
              <a:rPr lang="vi-VN" altLang="en-US" b="1" dirty="0">
                <a:solidFill>
                  <a:srgbClr val="FF0000"/>
                </a:solidFill>
                <a:ea typeface="Calibri" panose="020F0502020204030204" pitchFamily="34" charset="0"/>
              </a:rPr>
              <a:t>. e</a:t>
            </a:r>
            <a:r>
              <a:rPr lang="en-US" altLang="en-US" b="1" dirty="0">
                <a:solidFill>
                  <a:srgbClr val="FF0000"/>
                </a:solidFill>
                <a:ea typeface="Calibri" panose="020F0502020204030204" pitchFamily="34" charset="0"/>
              </a:rPr>
              <a:t>co-friendly</a:t>
            </a:r>
            <a:endParaRPr lang="en-US" dirty="0">
              <a:solidFill>
                <a:srgbClr val="FF0000"/>
              </a:solidFill>
            </a:endParaRPr>
          </a:p>
        </p:txBody>
      </p:sp>
      <p:sp>
        <p:nvSpPr>
          <p:cNvPr id="21" name="Rounded Rectangle 20"/>
          <p:cNvSpPr/>
          <p:nvPr/>
        </p:nvSpPr>
        <p:spPr>
          <a:xfrm>
            <a:off x="3612714" y="1709994"/>
            <a:ext cx="5953153" cy="975625"/>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a. the amount of carbon dioxide (CO2) produced by the activities of a person or an </a:t>
            </a:r>
            <a:r>
              <a:rPr kumimoji="0" lang="en-US" sz="2400" b="0" i="0" u="none" strike="noStrike" kern="0" cap="none" spc="0" normalizeH="0" baseline="0" noProof="0" dirty="0" err="1">
                <a:ln>
                  <a:noFill/>
                </a:ln>
                <a:solidFill>
                  <a:srgbClr val="000000"/>
                </a:solidFill>
                <a:effectLst/>
                <a:uLnTx/>
                <a:uFillTx/>
                <a:latin typeface="Calibri" panose="020F0502020204030204"/>
                <a:ea typeface="+mn-ea"/>
                <a:cs typeface="+mn-cs"/>
              </a:rPr>
              <a:t>organisation</a:t>
            </a:r>
            <a:endPar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22" name="Rounded Rectangle 21"/>
          <p:cNvSpPr/>
          <p:nvPr/>
        </p:nvSpPr>
        <p:spPr>
          <a:xfrm>
            <a:off x="3612714" y="2793497"/>
            <a:ext cx="5953153" cy="782403"/>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b. rubbish lying in an open or public place</a:t>
            </a:r>
          </a:p>
        </p:txBody>
      </p:sp>
      <p:sp>
        <p:nvSpPr>
          <p:cNvPr id="23" name="Rounded Rectangle 22"/>
          <p:cNvSpPr/>
          <p:nvPr/>
        </p:nvSpPr>
        <p:spPr>
          <a:xfrm>
            <a:off x="3612714" y="3614228"/>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c. causing no harm to the environment</a:t>
            </a:r>
          </a:p>
        </p:txBody>
      </p:sp>
      <p:sp>
        <p:nvSpPr>
          <p:cNvPr id="24" name="Rounded Rectangle 23"/>
          <p:cNvSpPr/>
          <p:nvPr/>
        </p:nvSpPr>
        <p:spPr>
          <a:xfrm>
            <a:off x="3612714" y="4537599"/>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d. devices such as fridges or TVs used in people’s homes </a:t>
            </a:r>
          </a:p>
        </p:txBody>
      </p:sp>
      <p:sp>
        <p:nvSpPr>
          <p:cNvPr id="25" name="Rounded Rectangle 24"/>
          <p:cNvSpPr/>
          <p:nvPr/>
        </p:nvSpPr>
        <p:spPr>
          <a:xfrm>
            <a:off x="3612714" y="5460970"/>
            <a:ext cx="5953153" cy="923371"/>
          </a:xfrm>
          <a:prstGeom prst="roundRect">
            <a:avLst/>
          </a:prstGeom>
          <a:solidFill>
            <a:srgbClr val="E48312">
              <a:lumMod val="60000"/>
              <a:lumOff val="40000"/>
            </a:srgbClr>
          </a:solidFill>
          <a:ln w="15875" cap="flat" cmpd="sng" algn="ctr">
            <a:solidFill>
              <a:srgbClr val="E48312">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mn-ea"/>
                <a:cs typeface="+mn-cs"/>
              </a:rPr>
              <a:t>e. power used for driving machines, providing heat and light, etc.</a:t>
            </a:r>
          </a:p>
        </p:txBody>
      </p:sp>
      <p:cxnSp>
        <p:nvCxnSpPr>
          <p:cNvPr id="30" name="Straight Arrow Connector 29"/>
          <p:cNvCxnSpPr>
            <a:endCxn id="24" idx="1"/>
          </p:cNvCxnSpPr>
          <p:nvPr/>
        </p:nvCxnSpPr>
        <p:spPr>
          <a:xfrm>
            <a:off x="3150439" y="2397987"/>
            <a:ext cx="462275" cy="26012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5" idx="1"/>
          </p:cNvCxnSpPr>
          <p:nvPr/>
        </p:nvCxnSpPr>
        <p:spPr>
          <a:xfrm>
            <a:off x="3132394" y="4079982"/>
            <a:ext cx="480320" cy="18426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1" idx="1"/>
          </p:cNvCxnSpPr>
          <p:nvPr/>
        </p:nvCxnSpPr>
        <p:spPr>
          <a:xfrm flipV="1">
            <a:off x="2241083" y="2197807"/>
            <a:ext cx="1371631" cy="3731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9062113" y="2834929"/>
            <a:ext cx="565786" cy="4058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9285261" y="4083919"/>
            <a:ext cx="760928" cy="13081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16428" t="15326" r="11736" b="18056"/>
          <a:stretch/>
        </p:blipFill>
        <p:spPr>
          <a:xfrm>
            <a:off x="666749" y="5290029"/>
            <a:ext cx="2010007" cy="1068211"/>
          </a:xfrm>
          <a:prstGeom prst="rect">
            <a:avLst/>
          </a:prstGeom>
        </p:spPr>
      </p:pic>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40913" y="1876128"/>
            <a:ext cx="11651087" cy="3785652"/>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a:ln>
                  <a:noFill/>
                </a:ln>
                <a:solidFill>
                  <a:srgbClr val="000000"/>
                </a:solidFill>
                <a:effectLst/>
                <a:uLnTx/>
                <a:uFillTx/>
              </a:rPr>
              <a:t>____________ car models always attract great attention at exhibitions.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a:ln>
                  <a:noFill/>
                </a:ln>
                <a:solidFill>
                  <a:srgbClr val="000000"/>
                </a:solidFill>
                <a:effectLst/>
                <a:uLnTx/>
                <a:uFillTx/>
              </a:rPr>
              <a:t>Remember to turn off your ____________________ when they are not used.</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a:ln>
                  <a:noFill/>
                </a:ln>
                <a:solidFill>
                  <a:srgbClr val="000000"/>
                </a:solidFill>
                <a:effectLst/>
                <a:uLnTx/>
                <a:uFillTx/>
              </a:rPr>
              <a:t>Small changes in your daily habits can help reduce the _______________ you produce.</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a:ln>
                  <a:noFill/>
                </a:ln>
                <a:solidFill>
                  <a:srgbClr val="000000"/>
                </a:solidFill>
                <a:effectLst/>
                <a:uLnTx/>
                <a:uFillTx/>
              </a:rPr>
              <a:t>One of the most important sources of _________ is the sun.</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en-US" sz="3000" b="0" i="0" u="none" strike="noStrike" kern="0" cap="none" spc="0" normalizeH="0" baseline="0" noProof="0" dirty="0">
                <a:ln>
                  <a:noFill/>
                </a:ln>
                <a:solidFill>
                  <a:srgbClr val="000000"/>
                </a:solidFill>
                <a:effectLst/>
                <a:uLnTx/>
                <a:uFillTx/>
              </a:rPr>
              <a:t>Students are reminded to pick up ______ that they see on the ground.</a:t>
            </a: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4" y="1155266"/>
            <a:ext cx="9414909" cy="523220"/>
          </a:xfrm>
          <a:prstGeom prst="rect">
            <a:avLst/>
          </a:prstGeom>
          <a:noFill/>
        </p:spPr>
        <p:txBody>
          <a:bodyPr wrap="square">
            <a:spAutoFit/>
          </a:bodyPr>
          <a:lstStyle/>
          <a:p>
            <a:r>
              <a:rPr lang="en-US" sz="2800" b="1" dirty="0">
                <a:solidFill>
                  <a:srgbClr val="006673"/>
                </a:solidFill>
              </a:rPr>
              <a:t>Complete the sentences using the words and phrases in 1</a:t>
            </a:r>
            <a:r>
              <a:rPr lang="en-US" sz="2800" b="1" dirty="0">
                <a:solidFill>
                  <a:srgbClr val="006673"/>
                </a:solidFill>
                <a:latin typeface="Arial" panose="020B0604020202020204" pitchFamily="34" charset="0"/>
                <a:cs typeface="Arial" panose="020B0604020202020204" pitchFamily="34" charset="0"/>
              </a:rPr>
              <a:t>.</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664860" y="7113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6" name="Rounded Rectangle 15"/>
          <p:cNvSpPr/>
          <p:nvPr/>
        </p:nvSpPr>
        <p:spPr>
          <a:xfrm>
            <a:off x="937120" y="1104748"/>
            <a:ext cx="502606" cy="502606"/>
          </a:xfrm>
          <a:prstGeom prst="roundRect">
            <a:avLst/>
          </a:prstGeom>
          <a:solidFill>
            <a:srgbClr val="006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73"/>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Rounded Rectangle 10"/>
          <p:cNvSpPr/>
          <p:nvPr/>
        </p:nvSpPr>
        <p:spPr>
          <a:xfrm>
            <a:off x="7358543" y="4414471"/>
            <a:ext cx="1731496"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energy</a:t>
            </a:r>
            <a:r>
              <a:rPr kumimoji="0" lang="vi-VN" sz="3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8" name="Rounded Rectangle 17"/>
          <p:cNvSpPr/>
          <p:nvPr/>
        </p:nvSpPr>
        <p:spPr>
          <a:xfrm>
            <a:off x="795451" y="3959185"/>
            <a:ext cx="3545784" cy="942535"/>
          </a:xfrm>
          <a:prstGeom prst="roundRect">
            <a:avLst/>
          </a:prstGeom>
          <a:no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carbon footprint</a:t>
            </a:r>
          </a:p>
        </p:txBody>
      </p:sp>
      <p:sp>
        <p:nvSpPr>
          <p:cNvPr id="19" name="Rounded Rectangle 18"/>
          <p:cNvSpPr/>
          <p:nvPr/>
        </p:nvSpPr>
        <p:spPr>
          <a:xfrm>
            <a:off x="6592596" y="4858143"/>
            <a:ext cx="1637841"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litter</a:t>
            </a:r>
          </a:p>
        </p:txBody>
      </p:sp>
      <p:sp>
        <p:nvSpPr>
          <p:cNvPr id="21" name="Rounded Rectangle 20"/>
          <p:cNvSpPr/>
          <p:nvPr/>
        </p:nvSpPr>
        <p:spPr>
          <a:xfrm>
            <a:off x="5380855" y="2584856"/>
            <a:ext cx="4623417"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household appliances</a:t>
            </a:r>
          </a:p>
        </p:txBody>
      </p:sp>
      <p:sp>
        <p:nvSpPr>
          <p:cNvPr id="22" name="Rounded Rectangle 21"/>
          <p:cNvSpPr/>
          <p:nvPr/>
        </p:nvSpPr>
        <p:spPr>
          <a:xfrm>
            <a:off x="1245906" y="1697115"/>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0000"/>
                </a:solidFill>
                <a:effectLst/>
                <a:uLnTx/>
                <a:uFillTx/>
                <a:latin typeface="Calibri" panose="020F0502020204030204"/>
                <a:ea typeface="+mn-ea"/>
                <a:cs typeface="+mn-cs"/>
              </a:rPr>
              <a:t>E</a:t>
            </a:r>
            <a:r>
              <a:rPr kumimoji="0" lang="vi-VN" sz="30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co-friendly</a:t>
            </a: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8" grpId="0"/>
      <p:bldP spid="19"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4" y="1155266"/>
            <a:ext cx="7515607" cy="523220"/>
          </a:xfrm>
          <a:prstGeom prst="rect">
            <a:avLst/>
          </a:prstGeom>
          <a:noFill/>
        </p:spPr>
        <p:txBody>
          <a:bodyPr wrap="square">
            <a:spAutoFit/>
          </a:bodyPr>
          <a:lstStyle/>
          <a:p>
            <a:r>
              <a:rPr lang="en-US" sz="2800" b="1" dirty="0">
                <a:solidFill>
                  <a:srgbClr val="FF0000"/>
                </a:solidFill>
              </a:rPr>
              <a:t>Sentence making</a:t>
            </a:r>
            <a:endParaRPr lang="en-US" sz="2800" b="1" dirty="0">
              <a:solidFill>
                <a:srgbClr val="F2653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664860" y="7113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Rounded Rectangle 10"/>
          <p:cNvSpPr/>
          <p:nvPr/>
        </p:nvSpPr>
        <p:spPr>
          <a:xfrm>
            <a:off x="3191798" y="1737914"/>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energy</a:t>
            </a:r>
            <a:r>
              <a:rPr kumimoji="0" lang="vi-VN"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8" name="Rounded Rectangle 17"/>
          <p:cNvSpPr/>
          <p:nvPr/>
        </p:nvSpPr>
        <p:spPr>
          <a:xfrm>
            <a:off x="4324247" y="1737914"/>
            <a:ext cx="2651759" cy="942535"/>
          </a:xfrm>
          <a:prstGeom prst="roundRect">
            <a:avLst/>
          </a:prstGeom>
          <a:no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carbon footprint</a:t>
            </a:r>
          </a:p>
        </p:txBody>
      </p:sp>
      <p:sp>
        <p:nvSpPr>
          <p:cNvPr id="19" name="Rounded Rectangle 18"/>
          <p:cNvSpPr/>
          <p:nvPr/>
        </p:nvSpPr>
        <p:spPr>
          <a:xfrm>
            <a:off x="7282975" y="1737914"/>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litter</a:t>
            </a:r>
          </a:p>
        </p:txBody>
      </p:sp>
      <p:sp>
        <p:nvSpPr>
          <p:cNvPr id="21" name="Rounded Rectangle 20"/>
          <p:cNvSpPr/>
          <p:nvPr/>
        </p:nvSpPr>
        <p:spPr>
          <a:xfrm>
            <a:off x="1094370" y="1696322"/>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household appliances</a:t>
            </a:r>
          </a:p>
        </p:txBody>
      </p:sp>
      <p:sp>
        <p:nvSpPr>
          <p:cNvPr id="22" name="Rounded Rectangle 21"/>
          <p:cNvSpPr/>
          <p:nvPr/>
        </p:nvSpPr>
        <p:spPr>
          <a:xfrm>
            <a:off x="8585601" y="1721775"/>
            <a:ext cx="2264898" cy="942535"/>
          </a:xfrm>
          <a:prstGeom prst="round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srgbClr val="FF0000"/>
                </a:solidFill>
                <a:latin typeface="Calibri" panose="020F0502020204030204"/>
              </a:rPr>
              <a:t>e</a:t>
            </a: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co-friendly</a:t>
            </a:r>
          </a:p>
        </p:txBody>
      </p:sp>
      <p:sp>
        <p:nvSpPr>
          <p:cNvPr id="2" name="TextBox 1"/>
          <p:cNvSpPr txBox="1"/>
          <p:nvPr/>
        </p:nvSpPr>
        <p:spPr>
          <a:xfrm>
            <a:off x="1188422" y="2825087"/>
            <a:ext cx="8719853" cy="2831544"/>
          </a:xfrm>
          <a:prstGeom prst="rect">
            <a:avLst/>
          </a:prstGeom>
          <a:noFill/>
        </p:spPr>
        <p:txBody>
          <a:bodyPr wrap="square" rtlCol="0">
            <a:spAutoFit/>
          </a:bodyPr>
          <a:lstStyle/>
          <a:p>
            <a:r>
              <a:rPr lang="en-US" sz="3200" dirty="0"/>
              <a:t>* In two minutes, make as many sentences with those words/ phrases as possible.</a:t>
            </a:r>
          </a:p>
          <a:p>
            <a:r>
              <a:rPr lang="en-US" sz="3200" dirty="0">
                <a:solidFill>
                  <a:srgbClr val="060709"/>
                </a:solidFill>
                <a:latin typeface="Calibri" panose="020F0502020204030204" pitchFamily="34" charset="0"/>
                <a:ea typeface="Calibri" panose="020F0502020204030204" pitchFamily="34" charset="0"/>
              </a:rPr>
              <a:t>* M</a:t>
            </a:r>
            <a:r>
              <a:rPr lang="vi-VN" sz="3200" dirty="0">
                <a:solidFill>
                  <a:srgbClr val="060709"/>
                </a:solidFill>
                <a:latin typeface="Calibri" panose="020F0502020204030204" pitchFamily="34" charset="0"/>
                <a:ea typeface="Calibri" panose="020F0502020204030204" pitchFamily="34" charset="0"/>
              </a:rPr>
              <a:t>ake at least one sentence with each word/ phrase.</a:t>
            </a:r>
            <a:endParaRPr lang="en-US" sz="3200" dirty="0"/>
          </a:p>
          <a:p>
            <a:endParaRPr lang="en-US" sz="3200" dirty="0"/>
          </a:p>
          <a:p>
            <a:endParaRPr lang="en-US" dirty="0"/>
          </a:p>
        </p:txBody>
      </p:sp>
    </p:spTree>
    <p:extLst>
      <p:ext uri="{BB962C8B-B14F-4D97-AF65-F5344CB8AC3E}">
        <p14:creationId xmlns:p14="http://schemas.microsoft.com/office/powerpoint/2010/main" val="23521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4" y="716817"/>
            <a:ext cx="7569670"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HUMANS AND THE ENVIRONMENT</a:t>
            </a: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LANGUAGE</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2</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Match the words and phrases to their meanings.</a:t>
            </a:r>
          </a:p>
          <a:p>
            <a:pPr marL="285750" indent="-285750">
              <a:buFont typeface="Arial" panose="020B0604020202020204" pitchFamily="34" charset="0"/>
              <a:buChar char="•"/>
            </a:pPr>
            <a:r>
              <a:rPr lang="en-US" dirty="0">
                <a:solidFill>
                  <a:srgbClr val="006673"/>
                </a:solidFill>
              </a:rPr>
              <a:t>Task 2: Complete the sentences.</a:t>
            </a:r>
          </a:p>
          <a:p>
            <a:pPr marL="285750" indent="-285750">
              <a:buFont typeface="Arial" panose="020B0604020202020204" pitchFamily="34" charset="0"/>
              <a:buChar char="•"/>
            </a:pPr>
            <a:r>
              <a:rPr lang="en-US" dirty="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will and be going to</a:t>
            </a:r>
          </a:p>
          <a:p>
            <a:pPr marL="285750" indent="-285750">
              <a:buFont typeface="Arial" panose="020B0604020202020204" pitchFamily="34" charset="0"/>
              <a:buChar char="•"/>
            </a:pPr>
            <a:r>
              <a:rPr lang="en-US" dirty="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879095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 - </a:t>
            </a:r>
            <a:r>
              <a:rPr lang="en-US" sz="3600" b="1" i="1" dirty="0">
                <a:solidFill>
                  <a:schemeClr val="bg1"/>
                </a:solidFill>
                <a:latin typeface="UTM Facebook K&amp;T" panose="02040603050506020204" pitchFamily="18" charset="0"/>
                <a:cs typeface="Arial" panose="020B0604020202020204" pitchFamily="34" charset="0"/>
              </a:rPr>
              <a:t>will and be going to</a:t>
            </a:r>
          </a:p>
        </p:txBody>
      </p:sp>
      <p:graphicFrame>
        <p:nvGraphicFramePr>
          <p:cNvPr id="5" name="Table 4"/>
          <p:cNvGraphicFramePr>
            <a:graphicFrameLocks noGrp="1"/>
          </p:cNvGraphicFramePr>
          <p:nvPr>
            <p:extLst>
              <p:ext uri="{D42A27DB-BD31-4B8C-83A1-F6EECF244321}">
                <p14:modId xmlns:p14="http://schemas.microsoft.com/office/powerpoint/2010/main" val="1732652346"/>
              </p:ext>
            </p:extLst>
          </p:nvPr>
        </p:nvGraphicFramePr>
        <p:xfrm>
          <a:off x="630836" y="1079599"/>
          <a:ext cx="11101817" cy="5533020"/>
        </p:xfrm>
        <a:graphic>
          <a:graphicData uri="http://schemas.openxmlformats.org/drawingml/2006/table">
            <a:tbl>
              <a:tblPr bandRow="1">
                <a:tableStyleId>{69CF1AB2-1976-4502-BF36-3FF5EA218861}</a:tableStyleId>
              </a:tblPr>
              <a:tblGrid>
                <a:gridCol w="1641541">
                  <a:extLst>
                    <a:ext uri="{9D8B030D-6E8A-4147-A177-3AD203B41FA5}">
                      <a16:colId xmlns:a16="http://schemas.microsoft.com/office/drawing/2014/main" val="1513802337"/>
                    </a:ext>
                  </a:extLst>
                </a:gridCol>
                <a:gridCol w="4373122">
                  <a:extLst>
                    <a:ext uri="{9D8B030D-6E8A-4147-A177-3AD203B41FA5}">
                      <a16:colId xmlns:a16="http://schemas.microsoft.com/office/drawing/2014/main" val="307276101"/>
                    </a:ext>
                  </a:extLst>
                </a:gridCol>
                <a:gridCol w="5087154">
                  <a:extLst>
                    <a:ext uri="{9D8B030D-6E8A-4147-A177-3AD203B41FA5}">
                      <a16:colId xmlns:a16="http://schemas.microsoft.com/office/drawing/2014/main" val="562785250"/>
                    </a:ext>
                  </a:extLst>
                </a:gridCol>
              </a:tblGrid>
              <a:tr h="385529">
                <a:tc>
                  <a:txBody>
                    <a:bodyPr/>
                    <a:lstStyle/>
                    <a:p>
                      <a:pPr>
                        <a:spcAft>
                          <a:spcPts val="0"/>
                        </a:spcAft>
                      </a:pPr>
                      <a:r>
                        <a:rPr lang="vi-VN"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000" b="1" dirty="0">
                          <a:effectLst/>
                          <a:latin typeface="Calibri" panose="020F0502020204030204" pitchFamily="34" charset="0"/>
                          <a:cs typeface="Calibri" panose="020F0502020204030204" pitchFamily="34" charset="0"/>
                        </a:rPr>
                        <a:t>W</a:t>
                      </a:r>
                      <a:r>
                        <a:rPr lang="vi-VN" sz="2000" b="1" dirty="0">
                          <a:effectLst/>
                          <a:latin typeface="Calibri" panose="020F0502020204030204" pitchFamily="34" charset="0"/>
                          <a:cs typeface="Calibri" panose="020F0502020204030204" pitchFamily="34" charset="0"/>
                        </a:rPr>
                        <a:t>ill</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US" sz="2000" b="1" dirty="0">
                          <a:effectLst/>
                          <a:latin typeface="Calibri" panose="020F0502020204030204" pitchFamily="34" charset="0"/>
                          <a:cs typeface="Calibri" panose="020F0502020204030204" pitchFamily="34" charset="0"/>
                        </a:rPr>
                        <a:t>B</a:t>
                      </a:r>
                      <a:r>
                        <a:rPr lang="vi-VN" sz="2000" b="1" dirty="0">
                          <a:effectLst/>
                          <a:latin typeface="Calibri" panose="020F0502020204030204" pitchFamily="34" charset="0"/>
                          <a:cs typeface="Calibri" panose="020F0502020204030204" pitchFamily="34" charset="0"/>
                        </a:rPr>
                        <a:t>e going to</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81964922"/>
                  </a:ext>
                </a:extLst>
              </a:tr>
              <a:tr h="1113281">
                <a:tc>
                  <a:txBody>
                    <a:bodyPr/>
                    <a:lstStyle/>
                    <a:p>
                      <a:pPr>
                        <a:spcAft>
                          <a:spcPts val="0"/>
                        </a:spcAft>
                      </a:pPr>
                      <a:r>
                        <a:rPr lang="vi-VN" sz="2000" b="1" dirty="0">
                          <a:effectLst/>
                          <a:latin typeface="Calibri" panose="020F0502020204030204" pitchFamily="34" charset="0"/>
                          <a:cs typeface="Calibri" panose="020F0502020204030204" pitchFamily="34" charset="0"/>
                        </a:rPr>
                        <a:t>1. Form</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 Subject + will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Subject + will not/ won’t + V</a:t>
                      </a:r>
                      <a:endParaRPr lang="en-US" sz="2000" dirty="0">
                        <a:effectLst/>
                        <a:latin typeface="Calibri" panose="020F0502020204030204" pitchFamily="34" charset="0"/>
                        <a:cs typeface="Calibri" panose="020F0502020204030204" pitchFamily="34" charset="0"/>
                      </a:endParaRPr>
                    </a:p>
                    <a:p>
                      <a:pPr>
                        <a:spcAft>
                          <a:spcPts val="0"/>
                        </a:spcAft>
                      </a:pP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Will + subject + 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 Subject + am/is/ are going to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Subject am/is/ are + not (‘m not/ isn’t/ aren’t) + going to + V</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 Am/ Is/ Are + subject + going to+ 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71432116"/>
                  </a:ext>
                </a:extLst>
              </a:tr>
              <a:tr h="2709091">
                <a:tc>
                  <a:txBody>
                    <a:bodyPr/>
                    <a:lstStyle/>
                    <a:p>
                      <a:pPr>
                        <a:spcAft>
                          <a:spcPts val="0"/>
                        </a:spcAft>
                      </a:pPr>
                      <a:r>
                        <a:rPr lang="vi-VN" sz="2000" b="1" dirty="0">
                          <a:effectLst/>
                          <a:latin typeface="Calibri" panose="020F0502020204030204" pitchFamily="34" charset="0"/>
                          <a:cs typeface="Calibri" panose="020F0502020204030204" pitchFamily="34" charset="0"/>
                        </a:rPr>
                        <a:t>2. Uses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We use will to talk about</a:t>
                      </a:r>
                      <a:r>
                        <a:rPr lang="en-US" sz="2000" dirty="0">
                          <a:effectLst/>
                          <a:latin typeface="Calibri" panose="020F0502020204030204" pitchFamily="34" charset="0"/>
                          <a:cs typeface="Calibri" panose="020F0502020204030204" pitchFamily="34" charset="0"/>
                        </a:rPr>
                        <a:t>:</a:t>
                      </a:r>
                    </a:p>
                    <a:p>
                      <a:pPr marL="0" lvl="0" indent="0">
                        <a:spcAft>
                          <a:spcPts val="0"/>
                        </a:spcAft>
                        <a:buFont typeface="Symbol" panose="05050102010706020507" pitchFamily="18" charset="2"/>
                        <a:buNone/>
                      </a:pP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plans which are made at the moment of speaking</a:t>
                      </a:r>
                      <a:r>
                        <a:rPr lang="en-US" sz="2000" dirty="0">
                          <a:effectLst/>
                          <a:latin typeface="Calibri" panose="020F0502020204030204" pitchFamily="34" charset="0"/>
                          <a:cs typeface="Calibri" panose="020F0502020204030204" pitchFamily="34" charset="0"/>
                        </a:rPr>
                        <a:t>.</a:t>
                      </a:r>
                      <a:r>
                        <a:rPr lang="vi-VN" sz="2000" dirty="0">
                          <a:effectLst/>
                          <a:latin typeface="Calibri" panose="020F0502020204030204" pitchFamily="34" charset="0"/>
                          <a:cs typeface="Calibri" panose="020F0502020204030204" pitchFamily="34" charset="0"/>
                        </a:rPr>
                        <a:t> (on-the-spot decisions)</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This shirt looks beautiful. I will buy it.</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Predictions based on what we think or believe about the future</a:t>
                      </a:r>
                      <a:r>
                        <a:rPr lang="en-US" sz="2000" dirty="0">
                          <a:effectLst/>
                          <a:latin typeface="Calibri" panose="020F0502020204030204" pitchFamily="34" charset="0"/>
                          <a:cs typeface="Calibri" panose="020F0502020204030204" pitchFamily="34" charset="0"/>
                        </a:rPr>
                        <a:t>.</a:t>
                      </a:r>
                    </a:p>
                    <a:p>
                      <a:pPr>
                        <a:spcAft>
                          <a:spcPts val="0"/>
                        </a:spcAft>
                      </a:pPr>
                      <a:r>
                        <a:rPr lang="vi-VN" sz="2000" dirty="0">
                          <a:effectLst/>
                          <a:latin typeface="Calibri" panose="020F0502020204030204" pitchFamily="34" charset="0"/>
                          <a:cs typeface="Calibri" panose="020F0502020204030204" pitchFamily="34" charset="0"/>
                        </a:rPr>
                        <a:t>Ex: I think you</a:t>
                      </a:r>
                      <a:r>
                        <a:rPr lang="en-US" sz="2000" dirty="0">
                          <a:effectLst/>
                          <a:latin typeface="Calibri" panose="020F0502020204030204" pitchFamily="34" charset="0"/>
                          <a:cs typeface="Calibri" panose="020F0502020204030204" pitchFamily="34" charset="0"/>
                        </a:rPr>
                        <a:t>r</a:t>
                      </a:r>
                      <a:r>
                        <a:rPr lang="vi-VN" sz="2000" dirty="0">
                          <a:effectLst/>
                          <a:latin typeface="Calibri" panose="020F0502020204030204" pitchFamily="34" charset="0"/>
                          <a:cs typeface="Calibri" panose="020F0502020204030204" pitchFamily="34" charset="0"/>
                        </a:rPr>
                        <a:t> team will win the competition</a:t>
                      </a:r>
                      <a:r>
                        <a:rPr lang="en-US" sz="2000" dirty="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We use be going to to talk about</a:t>
                      </a:r>
                      <a:r>
                        <a:rPr lang="en-US" sz="2000" dirty="0">
                          <a:effectLst/>
                          <a:latin typeface="Calibri" panose="020F0502020204030204" pitchFamily="34" charset="0"/>
                          <a:cs typeface="Calibri" panose="020F0502020204030204" pitchFamily="34" charset="0"/>
                        </a:rPr>
                        <a:t>:</a:t>
                      </a:r>
                    </a:p>
                    <a:p>
                      <a:pPr marL="0" lvl="0" indent="0">
                        <a:spcAft>
                          <a:spcPts val="0"/>
                        </a:spcAft>
                        <a:buFont typeface="Symbol" panose="05050102010706020507" pitchFamily="18" charset="2"/>
                        <a:buNone/>
                      </a:pPr>
                      <a:r>
                        <a:rPr lang="en-US" sz="2000" dirty="0">
                          <a:effectLst/>
                          <a:latin typeface="Calibri" panose="020F0502020204030204" pitchFamily="34" charset="0"/>
                          <a:cs typeface="Calibri" panose="020F0502020204030204" pitchFamily="34" charset="0"/>
                        </a:rPr>
                        <a:t>- p</a:t>
                      </a:r>
                      <a:r>
                        <a:rPr lang="vi-VN" sz="2000" dirty="0">
                          <a:effectLst/>
                          <a:latin typeface="Calibri" panose="020F0502020204030204" pitchFamily="34" charset="0"/>
                          <a:cs typeface="Calibri" panose="020F0502020204030204" pitchFamily="34" charset="0"/>
                        </a:rPr>
                        <a:t>lans and intentions which are made before the moment of speaking</a:t>
                      </a:r>
                      <a:r>
                        <a:rPr lang="en-US" sz="2000" dirty="0">
                          <a:effectLst/>
                          <a:latin typeface="Calibri" panose="020F0502020204030204" pitchFamily="34" charset="0"/>
                          <a:cs typeface="Calibri" panose="020F0502020204030204" pitchFamily="34" charset="0"/>
                        </a:rPr>
                        <a:t>.</a:t>
                      </a:r>
                    </a:p>
                    <a:p>
                      <a:pPr>
                        <a:spcAft>
                          <a:spcPts val="0"/>
                        </a:spcAft>
                      </a:pPr>
                      <a:r>
                        <a:rPr lang="vi-VN" sz="2000" dirty="0">
                          <a:effectLst/>
                          <a:latin typeface="Calibri" panose="020F0502020204030204" pitchFamily="34" charset="0"/>
                          <a:cs typeface="Calibri" panose="020F0502020204030204" pitchFamily="34" charset="0"/>
                        </a:rPr>
                        <a:t>Ex: I have made a reservation. We are going to have dinner at the Chinese restaurant nearby.</a:t>
                      </a:r>
                      <a:endParaRPr lang="en-US" sz="2000" dirty="0">
                        <a:effectLst/>
                        <a:latin typeface="Calibri" panose="020F0502020204030204" pitchFamily="34" charset="0"/>
                        <a:cs typeface="Calibri" panose="020F0502020204030204" pitchFamily="34" charset="0"/>
                      </a:endParaRPr>
                    </a:p>
                    <a:p>
                      <a:pPr marL="0" lvl="0" indent="0">
                        <a:spcAft>
                          <a:spcPts val="0"/>
                        </a:spcAft>
                        <a:buFont typeface="Symbol" panose="05050102010706020507" pitchFamily="18" charset="2"/>
                        <a:buNone/>
                      </a:pP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Predictions based on what we see or know</a:t>
                      </a:r>
                      <a:r>
                        <a:rPr lang="en-US" sz="2000" dirty="0">
                          <a:effectLst/>
                          <a:latin typeface="Calibri" panose="020F0502020204030204" pitchFamily="34" charset="0"/>
                          <a:cs typeface="Calibri" panose="020F0502020204030204" pitchFamily="34" charset="0"/>
                        </a:rPr>
                        <a:t>.</a:t>
                      </a:r>
                    </a:p>
                    <a:p>
                      <a:pPr>
                        <a:spcAft>
                          <a:spcPts val="0"/>
                        </a:spcAft>
                      </a:pPr>
                      <a:r>
                        <a:rPr lang="vi-VN" sz="2000" dirty="0">
                          <a:effectLst/>
                          <a:latin typeface="Calibri" panose="020F0502020204030204" pitchFamily="34" charset="0"/>
                          <a:cs typeface="Calibri" panose="020F0502020204030204" pitchFamily="34" charset="0"/>
                        </a:rPr>
                        <a:t>Ex: Look at the dark clouds. It is going to rain soon</a:t>
                      </a:r>
                      <a:r>
                        <a:rPr lang="en-US" sz="2000" dirty="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30920629"/>
                  </a:ext>
                </a:extLst>
              </a:tr>
              <a:tr h="1113281">
                <a:tc>
                  <a:txBody>
                    <a:bodyPr/>
                    <a:lstStyle/>
                    <a:p>
                      <a:pPr>
                        <a:spcAft>
                          <a:spcPts val="0"/>
                        </a:spcAft>
                      </a:pPr>
                      <a:r>
                        <a:rPr lang="vi-VN" sz="2000" b="1" dirty="0">
                          <a:effectLst/>
                          <a:latin typeface="Calibri" panose="020F0502020204030204" pitchFamily="34" charset="0"/>
                          <a:cs typeface="Calibri" panose="020F0502020204030204" pitchFamily="34" charset="0"/>
                        </a:rPr>
                        <a:t>3. Time expressions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vi-VN" sz="2000" dirty="0">
                          <a:effectLst/>
                          <a:latin typeface="Calibri" panose="020F0502020204030204" pitchFamily="34" charset="0"/>
                          <a:cs typeface="Calibri" panose="020F0502020204030204" pitchFamily="34" charset="0"/>
                        </a:rPr>
                        <a:t>tomorrow, next week/month/year…, in a week/month…</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think, believe, hope, expect, suppose, know, probably…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US" sz="2000" dirty="0">
                          <a:effectLst/>
                          <a:latin typeface="Calibri" panose="020F0502020204030204" pitchFamily="34" charset="0"/>
                          <a:cs typeface="Calibri" panose="020F0502020204030204" pitchFamily="34" charset="0"/>
                        </a:rPr>
                        <a:t>t</a:t>
                      </a:r>
                      <a:r>
                        <a:rPr lang="vi-VN" sz="2000" dirty="0">
                          <a:effectLst/>
                          <a:latin typeface="Calibri" panose="020F0502020204030204" pitchFamily="34" charset="0"/>
                          <a:cs typeface="Calibri" panose="020F0502020204030204" pitchFamily="34" charset="0"/>
                        </a:rPr>
                        <a:t>omorrow, tonight, next week/month,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2488196"/>
                  </a:ext>
                </a:extLst>
              </a:tr>
            </a:tbl>
          </a:graphicData>
        </a:graphic>
      </p:graphicFrame>
    </p:spTree>
    <p:extLst>
      <p:ext uri="{BB962C8B-B14F-4D97-AF65-F5344CB8AC3E}">
        <p14:creationId xmlns:p14="http://schemas.microsoft.com/office/powerpoint/2010/main" val="1360288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BD392C4-B589-43D3-9879-DB9AB2245213}"/>
              </a:ext>
            </a:extLst>
          </p:cNvPr>
          <p:cNvSpPr txBox="1"/>
          <p:nvPr/>
        </p:nvSpPr>
        <p:spPr>
          <a:xfrm>
            <a:off x="746746" y="1074927"/>
            <a:ext cx="10298252" cy="954107"/>
          </a:xfrm>
          <a:prstGeom prst="rect">
            <a:avLst/>
          </a:prstGeom>
          <a:noFill/>
        </p:spPr>
        <p:txBody>
          <a:bodyPr wrap="square">
            <a:spAutoFit/>
          </a:bodyPr>
          <a:lstStyle/>
          <a:p>
            <a:r>
              <a:rPr lang="vi-VN" sz="2800" b="1" dirty="0">
                <a:solidFill>
                  <a:srgbClr val="006673"/>
                </a:solidFill>
                <a:latin typeface="Calibri" panose="020F0502020204030204" pitchFamily="34" charset="0"/>
                <a:ea typeface="Calibri" panose="020F0502020204030204" pitchFamily="34" charset="0"/>
              </a:rPr>
              <a:t>Complete the following sentences with </a:t>
            </a:r>
            <a:r>
              <a:rPr lang="vi-VN" sz="2800" b="1" i="1" dirty="0">
                <a:solidFill>
                  <a:srgbClr val="006673"/>
                </a:solidFill>
                <a:latin typeface="Calibri" panose="020F0502020204030204" pitchFamily="34" charset="0"/>
                <a:ea typeface="Calibri" panose="020F0502020204030204" pitchFamily="34" charset="0"/>
              </a:rPr>
              <a:t>will</a:t>
            </a:r>
            <a:r>
              <a:rPr lang="vi-VN" sz="2800" b="1" dirty="0">
                <a:solidFill>
                  <a:srgbClr val="006673"/>
                </a:solidFill>
                <a:latin typeface="Calibri" panose="020F0502020204030204" pitchFamily="34" charset="0"/>
                <a:ea typeface="Calibri" panose="020F0502020204030204" pitchFamily="34" charset="0"/>
              </a:rPr>
              <a:t> or the correct forms of </a:t>
            </a:r>
            <a:r>
              <a:rPr lang="vi-VN" sz="2800" b="1" i="1" dirty="0">
                <a:solidFill>
                  <a:srgbClr val="006673"/>
                </a:solidFill>
                <a:latin typeface="Calibri" panose="020F0502020204030204" pitchFamily="34" charset="0"/>
                <a:ea typeface="Calibri" panose="020F0502020204030204" pitchFamily="34" charset="0"/>
              </a:rPr>
              <a:t>be going to</a:t>
            </a:r>
            <a:r>
              <a:rPr lang="vi-VN" sz="2800" b="1" dirty="0">
                <a:solidFill>
                  <a:srgbClr val="006673"/>
                </a:solidFill>
                <a:latin typeface="Calibri" panose="020F0502020204030204" pitchFamily="34" charset="0"/>
                <a:ea typeface="Calibri" panose="020F0502020204030204" pitchFamily="34" charset="0"/>
              </a:rPr>
              <a:t>.</a:t>
            </a:r>
            <a:endParaRPr lang="en-US" sz="2800" dirty="0">
              <a:solidFill>
                <a:srgbClr val="006673"/>
              </a:solidFill>
            </a:endParaRPr>
          </a:p>
        </p:txBody>
      </p:sp>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 - will and be going to</a:t>
            </a:r>
          </a:p>
        </p:txBody>
      </p:sp>
      <p:sp>
        <p:nvSpPr>
          <p:cNvPr id="2" name="TextBox 1"/>
          <p:cNvSpPr txBox="1"/>
          <p:nvPr/>
        </p:nvSpPr>
        <p:spPr>
          <a:xfrm>
            <a:off x="796085" y="2324546"/>
            <a:ext cx="10380349" cy="3539430"/>
          </a:xfrm>
          <a:prstGeom prst="rect">
            <a:avLst/>
          </a:prstGeom>
          <a:noFill/>
        </p:spPr>
        <p:txBody>
          <a:bodyPr wrap="square" rtlCol="0">
            <a:spAutoFit/>
          </a:bodyPr>
          <a:lstStyle/>
          <a:p>
            <a:pPr marL="342900" indent="-342900">
              <a:buAutoNum type="arabicPeriod"/>
            </a:pPr>
            <a:r>
              <a:rPr lang="en-US" sz="2800" dirty="0"/>
              <a:t>I don’t think she ________________ come tonight. She has to revise for her exam tomorrow.</a:t>
            </a:r>
          </a:p>
          <a:p>
            <a:pPr marL="342900" indent="-342900">
              <a:buAutoNum type="arabicPeriod"/>
            </a:pPr>
            <a:r>
              <a:rPr lang="en-US" sz="2800" dirty="0"/>
              <a:t>We have already made the decision. We _________________ buy a new house next month.</a:t>
            </a:r>
          </a:p>
          <a:p>
            <a:pPr marL="342900" indent="-342900">
              <a:buAutoNum type="arabicPeriod"/>
            </a:pPr>
            <a:r>
              <a:rPr lang="en-US" sz="2800" dirty="0"/>
              <a:t>I’m sure she ________________ pass her final exam.</a:t>
            </a:r>
          </a:p>
          <a:p>
            <a:pPr marL="342900" indent="-342900">
              <a:buAutoNum type="arabicPeriod"/>
            </a:pPr>
            <a:r>
              <a:rPr lang="en-US" sz="2800" dirty="0"/>
              <a:t>Look at the sun. It __________________ be a beautiful day.</a:t>
            </a:r>
          </a:p>
          <a:p>
            <a:pPr marL="342900" indent="-342900">
              <a:buAutoNum type="arabicPeriod"/>
            </a:pPr>
            <a:r>
              <a:rPr lang="en-US" sz="2800" dirty="0"/>
              <a:t>I forgot to phone Dad. I __________________ do it right after lunch.</a:t>
            </a:r>
          </a:p>
        </p:txBody>
      </p:sp>
      <p:sp>
        <p:nvSpPr>
          <p:cNvPr id="3" name="TextBox 2"/>
          <p:cNvSpPr txBox="1"/>
          <p:nvPr/>
        </p:nvSpPr>
        <p:spPr>
          <a:xfrm>
            <a:off x="4590395" y="2272748"/>
            <a:ext cx="1216666" cy="584775"/>
          </a:xfrm>
          <a:prstGeom prst="rect">
            <a:avLst/>
          </a:prstGeom>
          <a:noFill/>
        </p:spPr>
        <p:txBody>
          <a:bodyPr wrap="square" rtlCol="0">
            <a:spAutoFit/>
          </a:bodyPr>
          <a:lstStyle/>
          <a:p>
            <a:r>
              <a:rPr lang="en-US" sz="3200" dirty="0">
                <a:solidFill>
                  <a:srgbClr val="FF0000"/>
                </a:solidFill>
              </a:rPr>
              <a:t>will</a:t>
            </a:r>
          </a:p>
        </p:txBody>
      </p:sp>
      <p:sp>
        <p:nvSpPr>
          <p:cNvPr id="11" name="TextBox 10"/>
          <p:cNvSpPr txBox="1"/>
          <p:nvPr/>
        </p:nvSpPr>
        <p:spPr>
          <a:xfrm>
            <a:off x="7405215" y="3107412"/>
            <a:ext cx="2433333" cy="584775"/>
          </a:xfrm>
          <a:prstGeom prst="rect">
            <a:avLst/>
          </a:prstGeom>
          <a:noFill/>
        </p:spPr>
        <p:txBody>
          <a:bodyPr wrap="square" rtlCol="0">
            <a:spAutoFit/>
          </a:bodyPr>
          <a:lstStyle/>
          <a:p>
            <a:r>
              <a:rPr lang="en-US" sz="3200" dirty="0">
                <a:solidFill>
                  <a:srgbClr val="FF0000"/>
                </a:solidFill>
              </a:rPr>
              <a:t>are going to</a:t>
            </a:r>
          </a:p>
        </p:txBody>
      </p:sp>
      <p:sp>
        <p:nvSpPr>
          <p:cNvPr id="12" name="TextBox 11"/>
          <p:cNvSpPr txBox="1"/>
          <p:nvPr/>
        </p:nvSpPr>
        <p:spPr>
          <a:xfrm>
            <a:off x="3863765" y="3980177"/>
            <a:ext cx="2433333" cy="584775"/>
          </a:xfrm>
          <a:prstGeom prst="rect">
            <a:avLst/>
          </a:prstGeom>
          <a:noFill/>
        </p:spPr>
        <p:txBody>
          <a:bodyPr wrap="square" rtlCol="0">
            <a:spAutoFit/>
          </a:bodyPr>
          <a:lstStyle/>
          <a:p>
            <a:r>
              <a:rPr lang="en-US" sz="3200" dirty="0">
                <a:solidFill>
                  <a:srgbClr val="FF0000"/>
                </a:solidFill>
              </a:rPr>
              <a:t>will</a:t>
            </a:r>
          </a:p>
        </p:txBody>
      </p:sp>
      <p:sp>
        <p:nvSpPr>
          <p:cNvPr id="13" name="TextBox 12"/>
          <p:cNvSpPr txBox="1"/>
          <p:nvPr/>
        </p:nvSpPr>
        <p:spPr>
          <a:xfrm>
            <a:off x="4096371" y="4437193"/>
            <a:ext cx="2433333" cy="584775"/>
          </a:xfrm>
          <a:prstGeom prst="rect">
            <a:avLst/>
          </a:prstGeom>
          <a:noFill/>
        </p:spPr>
        <p:txBody>
          <a:bodyPr wrap="square" rtlCol="0">
            <a:spAutoFit/>
          </a:bodyPr>
          <a:lstStyle/>
          <a:p>
            <a:r>
              <a:rPr lang="en-US" sz="3200" dirty="0">
                <a:solidFill>
                  <a:srgbClr val="FF0000"/>
                </a:solidFill>
              </a:rPr>
              <a:t>is going to</a:t>
            </a:r>
          </a:p>
        </p:txBody>
      </p:sp>
      <p:sp>
        <p:nvSpPr>
          <p:cNvPr id="14" name="TextBox 13"/>
          <p:cNvSpPr txBox="1"/>
          <p:nvPr/>
        </p:nvSpPr>
        <p:spPr>
          <a:xfrm>
            <a:off x="4971882" y="4848148"/>
            <a:ext cx="2433333" cy="584775"/>
          </a:xfrm>
          <a:prstGeom prst="rect">
            <a:avLst/>
          </a:prstGeom>
          <a:noFill/>
        </p:spPr>
        <p:txBody>
          <a:bodyPr wrap="square" rtlCol="0">
            <a:spAutoFit/>
          </a:bodyPr>
          <a:lstStyle/>
          <a:p>
            <a:r>
              <a:rPr lang="en-US" sz="3200" dirty="0">
                <a:solidFill>
                  <a:srgbClr val="FF0000"/>
                </a:solidFill>
              </a:rPr>
              <a:t>will</a:t>
            </a:r>
          </a:p>
        </p:txBody>
      </p:sp>
    </p:spTree>
    <p:extLst>
      <p:ext uri="{BB962C8B-B14F-4D97-AF65-F5344CB8AC3E}">
        <p14:creationId xmlns:p14="http://schemas.microsoft.com/office/powerpoint/2010/main" val="21390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down)">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down)">
                                      <p:cBhvr>
                                        <p:cTn id="39" dur="500"/>
                                        <p:tgtEl>
                                          <p:spTgt spid="1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down)">
                                      <p:cBhvr>
                                        <p:cTn id="4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6" y="72225"/>
            <a:ext cx="7046125"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 - Passive voice</a:t>
            </a:r>
          </a:p>
        </p:txBody>
      </p:sp>
      <p:graphicFrame>
        <p:nvGraphicFramePr>
          <p:cNvPr id="5" name="Table 4"/>
          <p:cNvGraphicFramePr>
            <a:graphicFrameLocks noGrp="1"/>
          </p:cNvGraphicFramePr>
          <p:nvPr>
            <p:extLst>
              <p:ext uri="{D42A27DB-BD31-4B8C-83A1-F6EECF244321}">
                <p14:modId xmlns:p14="http://schemas.microsoft.com/office/powerpoint/2010/main" val="1507800520"/>
              </p:ext>
            </p:extLst>
          </p:nvPr>
        </p:nvGraphicFramePr>
        <p:xfrm>
          <a:off x="460840" y="1074563"/>
          <a:ext cx="11400602" cy="5519420"/>
        </p:xfrm>
        <a:graphic>
          <a:graphicData uri="http://schemas.openxmlformats.org/drawingml/2006/table">
            <a:tbl>
              <a:tblPr bandRow="1">
                <a:tableStyleId>{93296810-A885-4BE3-A3E7-6D5BEEA58F35}</a:tableStyleId>
              </a:tblPr>
              <a:tblGrid>
                <a:gridCol w="3755491">
                  <a:extLst>
                    <a:ext uri="{9D8B030D-6E8A-4147-A177-3AD203B41FA5}">
                      <a16:colId xmlns:a16="http://schemas.microsoft.com/office/drawing/2014/main" val="812355142"/>
                    </a:ext>
                  </a:extLst>
                </a:gridCol>
                <a:gridCol w="7645111">
                  <a:extLst>
                    <a:ext uri="{9D8B030D-6E8A-4147-A177-3AD203B41FA5}">
                      <a16:colId xmlns:a16="http://schemas.microsoft.com/office/drawing/2014/main" val="2810874271"/>
                    </a:ext>
                  </a:extLst>
                </a:gridCol>
              </a:tblGrid>
              <a:tr h="288991">
                <a:tc gridSpan="2">
                  <a:txBody>
                    <a:bodyPr/>
                    <a:lstStyle/>
                    <a:p>
                      <a:pPr algn="ctr">
                        <a:spcBef>
                          <a:spcPts val="600"/>
                        </a:spcBef>
                        <a:spcAft>
                          <a:spcPts val="600"/>
                        </a:spcAft>
                      </a:pPr>
                      <a:r>
                        <a:rPr lang="vi-VN" sz="2000" b="1" dirty="0">
                          <a:effectLst/>
                          <a:latin typeface="Calibri" panose="020F0502020204030204" pitchFamily="34" charset="0"/>
                          <a:cs typeface="Calibri" panose="020F0502020204030204" pitchFamily="34" charset="0"/>
                        </a:rPr>
                        <a:t>PASSIVE VOICE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700033342"/>
                  </a:ext>
                </a:extLst>
              </a:tr>
              <a:tr h="2471420">
                <a:tc>
                  <a:txBody>
                    <a:bodyPr/>
                    <a:lstStyle/>
                    <a:p>
                      <a:pPr>
                        <a:spcAft>
                          <a:spcPts val="0"/>
                        </a:spcAft>
                      </a:pPr>
                      <a:r>
                        <a:rPr lang="vi-VN" sz="2000" b="1" dirty="0">
                          <a:effectLst/>
                          <a:latin typeface="Calibri" panose="020F0502020204030204" pitchFamily="34" charset="0"/>
                          <a:cs typeface="Calibri" panose="020F0502020204030204" pitchFamily="34" charset="0"/>
                        </a:rPr>
                        <a:t>1. Form</a:t>
                      </a:r>
                      <a:r>
                        <a:rPr lang="vi-VN" sz="2000" dirty="0">
                          <a:effectLst/>
                          <a:latin typeface="Calibri" panose="020F0502020204030204" pitchFamily="34" charset="0"/>
                          <a:cs typeface="Calibri" panose="020F0502020204030204" pitchFamily="34" charset="0"/>
                        </a:rPr>
                        <a:t>: be + past participle (P2)</a:t>
                      </a:r>
                      <a:endParaRPr lang="en-US" sz="2000" dirty="0">
                        <a:effectLst/>
                        <a:latin typeface="Calibri" panose="020F0502020204030204" pitchFamily="34" charset="0"/>
                        <a:cs typeface="Calibri" panose="020F0502020204030204" pitchFamily="34" charset="0"/>
                      </a:endParaRPr>
                    </a:p>
                    <a:p>
                      <a:pPr>
                        <a:spcAft>
                          <a:spcPts val="0"/>
                        </a:spcAft>
                      </a:pPr>
                      <a:r>
                        <a:rPr lang="vi-VN" sz="2000" dirty="0">
                          <a:effectLst/>
                          <a:latin typeface="Calibri" panose="020F0502020204030204" pitchFamily="34" charset="0"/>
                          <a:cs typeface="Calibri" panose="020F0502020204030204" pitchFamily="34" charset="0"/>
                        </a:rPr>
                        <a:t>Ex: </a:t>
                      </a:r>
                      <a:endParaRPr lang="en-US" sz="2000" dirty="0">
                        <a:effectLst/>
                        <a:latin typeface="Calibri" panose="020F0502020204030204" pitchFamily="34" charset="0"/>
                        <a:cs typeface="Calibri" panose="020F0502020204030204" pitchFamily="34" charset="0"/>
                      </a:endParaRPr>
                    </a:p>
                    <a:p>
                      <a:pPr>
                        <a:spcAft>
                          <a:spcPts val="0"/>
                        </a:spcAft>
                      </a:pP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The plants </a:t>
                      </a:r>
                      <a:r>
                        <a:rPr lang="vi-VN" sz="2000" u="sng" dirty="0">
                          <a:effectLst/>
                          <a:latin typeface="Calibri" panose="020F0502020204030204" pitchFamily="34" charset="0"/>
                          <a:cs typeface="Calibri" panose="020F0502020204030204" pitchFamily="34" charset="0"/>
                        </a:rPr>
                        <a:t>are watered </a:t>
                      </a:r>
                      <a:r>
                        <a:rPr lang="vi-VN" sz="2000" dirty="0">
                          <a:effectLst/>
                          <a:latin typeface="Calibri" panose="020F0502020204030204" pitchFamily="34" charset="0"/>
                          <a:cs typeface="Calibri" panose="020F0502020204030204" pitchFamily="34" charset="0"/>
                        </a:rPr>
                        <a:t>by Jack everyday</a:t>
                      </a:r>
                      <a:endParaRPr lang="en-US" sz="2000" dirty="0">
                        <a:effectLst/>
                        <a:latin typeface="Calibri" panose="020F0502020204030204" pitchFamily="34" charset="0"/>
                        <a:cs typeface="Calibri" panose="020F0502020204030204" pitchFamily="34" charset="0"/>
                      </a:endParaRPr>
                    </a:p>
                    <a:p>
                      <a:pPr>
                        <a:spcAft>
                          <a:spcPts val="0"/>
                        </a:spcAft>
                      </a:pPr>
                      <a:r>
                        <a:rPr lang="en-US" sz="2000" dirty="0">
                          <a:effectLst/>
                          <a:latin typeface="Calibri" panose="020F0502020204030204" pitchFamily="34" charset="0"/>
                          <a:cs typeface="Calibri" panose="020F0502020204030204" pitchFamily="34" charset="0"/>
                        </a:rPr>
                        <a:t>+</a:t>
                      </a:r>
                      <a:r>
                        <a:rPr lang="vi-VN" sz="2000" dirty="0">
                          <a:effectLst/>
                          <a:latin typeface="Calibri" panose="020F0502020204030204" pitchFamily="34" charset="0"/>
                          <a:cs typeface="Calibri" panose="020F0502020204030204" pitchFamily="34" charset="0"/>
                        </a:rPr>
                        <a:t> The report </a:t>
                      </a:r>
                      <a:r>
                        <a:rPr lang="vi-VN" sz="2000" u="sng" dirty="0">
                          <a:effectLst/>
                          <a:latin typeface="Calibri" panose="020F0502020204030204" pitchFamily="34" charset="0"/>
                          <a:cs typeface="Calibri" panose="020F0502020204030204" pitchFamily="34" charset="0"/>
                        </a:rPr>
                        <a:t>was published </a:t>
                      </a:r>
                      <a:r>
                        <a:rPr lang="vi-VN" sz="2000" dirty="0">
                          <a:effectLst/>
                          <a:latin typeface="Calibri" panose="020F0502020204030204" pitchFamily="34" charset="0"/>
                          <a:cs typeface="Calibri" panose="020F0502020204030204" pitchFamily="34" charset="0"/>
                        </a:rPr>
                        <a:t>last week</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600"/>
                        </a:spcBef>
                        <a:spcAft>
                          <a:spcPts val="600"/>
                        </a:spcAft>
                      </a:pPr>
                      <a:r>
                        <a:rPr lang="vi-VN" sz="2000" b="1" dirty="0">
                          <a:effectLst/>
                          <a:latin typeface="Calibri" panose="020F0502020204030204" pitchFamily="34" charset="0"/>
                          <a:cs typeface="Calibri" panose="020F0502020204030204" pitchFamily="34" charset="0"/>
                        </a:rPr>
                        <a:t>2. Uses</a:t>
                      </a:r>
                      <a:r>
                        <a:rPr lang="vi-VN" sz="2000" dirty="0">
                          <a:effectLst/>
                          <a:latin typeface="Calibri" panose="020F0502020204030204" pitchFamily="34" charset="0"/>
                          <a:cs typeface="Calibri" panose="020F0502020204030204" pitchFamily="34" charset="0"/>
                        </a:rPr>
                        <a:t>: We use the passive voice when the person or thing that does the action is unknown, unimportant, obvious from the context or we don’t want to say who the doer is. We focus on the action itself.</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My wallet was stolen yesterday</a:t>
                      </a:r>
                      <a:r>
                        <a:rPr lang="en-US" sz="2000" dirty="0">
                          <a:effectLst/>
                          <a:latin typeface="Calibri" panose="020F0502020204030204" pitchFamily="34" charset="0"/>
                          <a:cs typeface="Calibri" panose="020F0502020204030204" pitchFamily="34" charset="0"/>
                        </a:rPr>
                        <a:t>.</a:t>
                      </a:r>
                      <a:r>
                        <a:rPr lang="vi-VN" sz="2000" dirty="0">
                          <a:effectLst/>
                          <a:latin typeface="Calibri" panose="020F0502020204030204" pitchFamily="34" charset="0"/>
                          <a:cs typeface="Calibri" panose="020F0502020204030204" pitchFamily="34" charset="0"/>
                        </a:rPr>
                        <a:t> (unknown agent)</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The house is cleaned twice a week</a:t>
                      </a:r>
                      <a:r>
                        <a:rPr lang="en-US" sz="2000" dirty="0">
                          <a:effectLst/>
                          <a:latin typeface="Calibri" panose="020F0502020204030204" pitchFamily="34" charset="0"/>
                          <a:cs typeface="Calibri" panose="020F0502020204030204" pitchFamily="34" charset="0"/>
                        </a:rPr>
                        <a:t>.</a:t>
                      </a:r>
                      <a:r>
                        <a:rPr lang="vi-VN" sz="2000" dirty="0">
                          <a:effectLst/>
                          <a:latin typeface="Calibri" panose="020F0502020204030204" pitchFamily="34" charset="0"/>
                          <a:cs typeface="Calibri" panose="020F0502020204030204" pitchFamily="34" charset="0"/>
                        </a:rPr>
                        <a:t> (unimportant agent)</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The thief was arrested (by the police-obvious agent from the context)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82194789"/>
                  </a:ext>
                </a:extLst>
              </a:tr>
              <a:tr h="2600922">
                <a:tc gridSpan="2">
                  <a:txBody>
                    <a:bodyPr/>
                    <a:lstStyle/>
                    <a:p>
                      <a:pPr>
                        <a:spcBef>
                          <a:spcPts val="600"/>
                        </a:spcBef>
                        <a:spcAft>
                          <a:spcPts val="600"/>
                        </a:spcAft>
                      </a:pPr>
                      <a:r>
                        <a:rPr lang="vi-VN" sz="2000" b="1" dirty="0">
                          <a:effectLst/>
                          <a:latin typeface="Calibri" panose="020F0502020204030204" pitchFamily="34" charset="0"/>
                          <a:cs typeface="Calibri" panose="020F0502020204030204" pitchFamily="34" charset="0"/>
                        </a:rPr>
                        <a:t>REMEMBER: </a:t>
                      </a:r>
                      <a:endParaRPr lang="en-US" sz="2000" b="1"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 adverb of place + by + object + adverb of time</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The police found the missing painting in Jack’s house yesterday.</a:t>
                      </a: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-&gt; The missing painting was found in Jack’s house by the police yesterday</a:t>
                      </a:r>
                      <a:r>
                        <a:rPr lang="en-US" sz="2000" dirty="0">
                          <a:effectLst/>
                          <a:latin typeface="Calibri" panose="020F0502020204030204" pitchFamily="34" charset="0"/>
                          <a:cs typeface="Calibri" panose="020F0502020204030204" pitchFamily="34" charset="0"/>
                        </a:rPr>
                        <a:t>.</a:t>
                      </a:r>
                    </a:p>
                    <a:p>
                      <a:pPr>
                        <a:spcBef>
                          <a:spcPts val="600"/>
                        </a:spcBef>
                        <a:spcAft>
                          <a:spcPts val="600"/>
                        </a:spcAft>
                      </a:pPr>
                      <a:r>
                        <a:rPr lang="vi-VN" sz="2000" dirty="0">
                          <a:effectLst/>
                          <a:latin typeface="Calibri" panose="020F0502020204030204" pitchFamily="34" charset="0"/>
                          <a:cs typeface="Calibri" panose="020F0502020204030204" pitchFamily="34" charset="0"/>
                        </a:rPr>
                        <a:t>+  </a:t>
                      </a:r>
                      <a:r>
                        <a:rPr lang="en-US" sz="2000" dirty="0">
                          <a:effectLst/>
                          <a:latin typeface="Calibri" panose="020F0502020204030204" pitchFamily="34" charset="0"/>
                          <a:cs typeface="Calibri" panose="020F0502020204030204" pitchFamily="34" charset="0"/>
                        </a:rPr>
                        <a:t>If </a:t>
                      </a:r>
                      <a:r>
                        <a:rPr lang="vi-VN" sz="2000" dirty="0">
                          <a:effectLst/>
                          <a:latin typeface="Calibri" panose="020F0502020204030204" pitchFamily="34" charset="0"/>
                          <a:cs typeface="Calibri" panose="020F0502020204030204" pitchFamily="34" charset="0"/>
                        </a:rPr>
                        <a:t>the subject in the active voice is one of the following words: people, one, someone/somebody, they, he, etc. </a:t>
                      </a:r>
                      <a:r>
                        <a:rPr lang="en-US" sz="2000" dirty="0">
                          <a:effectLst/>
                          <a:latin typeface="Calibri" panose="020F0502020204030204" pitchFamily="34" charset="0"/>
                          <a:cs typeface="Calibri" panose="020F0502020204030204" pitchFamily="34" charset="0"/>
                        </a:rPr>
                        <a:t>, it is not changed into</a:t>
                      </a:r>
                      <a:r>
                        <a:rPr lang="vi-VN" sz="2000" dirty="0">
                          <a:effectLst/>
                          <a:latin typeface="Calibri" panose="020F0502020204030204" pitchFamily="34" charset="0"/>
                          <a:cs typeface="Calibri" panose="020F0502020204030204" pitchFamily="34" charset="0"/>
                        </a:rPr>
                        <a:t> the object in the passive voice.</a:t>
                      </a:r>
                      <a:endParaRPr lang="en-US" sz="2000" dirty="0">
                        <a:effectLst/>
                        <a:latin typeface="Calibri" panose="020F0502020204030204" pitchFamily="34" charset="0"/>
                        <a:cs typeface="Calibri" panose="020F0502020204030204" pitchFamily="34" charset="0"/>
                      </a:endParaRPr>
                    </a:p>
                    <a:p>
                      <a:pPr>
                        <a:spcBef>
                          <a:spcPts val="600"/>
                        </a:spcBef>
                        <a:spcAft>
                          <a:spcPts val="600"/>
                        </a:spcAft>
                      </a:pPr>
                      <a:r>
                        <a:rPr lang="vi-VN" sz="2000" dirty="0">
                          <a:effectLst/>
                          <a:latin typeface="Calibri" panose="020F0502020204030204" pitchFamily="34" charset="0"/>
                          <a:cs typeface="Calibri" panose="020F0502020204030204" pitchFamily="34" charset="0"/>
                        </a:rPr>
                        <a:t>Ex: They hold the World Cup every four year.</a:t>
                      </a:r>
                      <a:r>
                        <a:rPr lang="en-US" sz="2000" dirty="0">
                          <a:effectLst/>
                          <a:latin typeface="Calibri" panose="020F0502020204030204" pitchFamily="34" charset="0"/>
                          <a:cs typeface="Calibri" panose="020F0502020204030204" pitchFamily="34" charset="0"/>
                        </a:rPr>
                        <a:t> </a:t>
                      </a:r>
                      <a:r>
                        <a:rPr lang="vi-VN" sz="2000" dirty="0">
                          <a:effectLst/>
                          <a:latin typeface="Calibri" panose="020F0502020204030204" pitchFamily="34" charset="0"/>
                          <a:cs typeface="Calibri" panose="020F0502020204030204" pitchFamily="34" charset="0"/>
                        </a:rPr>
                        <a:t>-&gt; The World Cup is held every four year.</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561868410"/>
                  </a:ext>
                </a:extLst>
              </a:tr>
            </a:tbl>
          </a:graphicData>
        </a:graphic>
      </p:graphicFrame>
    </p:spTree>
    <p:extLst>
      <p:ext uri="{BB962C8B-B14F-4D97-AF65-F5344CB8AC3E}">
        <p14:creationId xmlns:p14="http://schemas.microsoft.com/office/powerpoint/2010/main" val="400464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4E63983-83C2-48BC-BF64-AF60C52B5D27}"/>
              </a:ext>
            </a:extLst>
          </p:cNvPr>
          <p:cNvSpPr txBox="1"/>
          <p:nvPr/>
        </p:nvSpPr>
        <p:spPr>
          <a:xfrm>
            <a:off x="225422" y="1145595"/>
            <a:ext cx="11542508" cy="461665"/>
          </a:xfrm>
          <a:prstGeom prst="rect">
            <a:avLst/>
          </a:prstGeom>
          <a:noFill/>
        </p:spPr>
        <p:txBody>
          <a:bodyPr wrap="square">
            <a:spAutoFit/>
          </a:bodyPr>
          <a:lstStyle/>
          <a:p>
            <a:r>
              <a:rPr lang="vi-VN" sz="2400" b="1" dirty="0">
                <a:solidFill>
                  <a:srgbClr val="006673"/>
                </a:solidFill>
                <a:latin typeface="Calibri" panose="020F0502020204030204" pitchFamily="34" charset="0"/>
                <a:ea typeface="Calibri" panose="020F0502020204030204" pitchFamily="34" charset="0"/>
              </a:rPr>
              <a:t>Rewrite the following sentences using the passive voice. </a:t>
            </a:r>
            <a:r>
              <a:rPr lang="en-US" sz="2400" b="1" dirty="0">
                <a:solidFill>
                  <a:srgbClr val="006673"/>
                </a:solidFill>
                <a:latin typeface="Calibri" panose="020F0502020204030204" pitchFamily="34" charset="0"/>
                <a:ea typeface="Calibri" panose="020F0502020204030204" pitchFamily="34" charset="0"/>
              </a:rPr>
              <a:t> </a:t>
            </a:r>
            <a:r>
              <a:rPr lang="vi-VN" sz="2400" b="1" dirty="0">
                <a:solidFill>
                  <a:srgbClr val="006673"/>
                </a:solidFill>
                <a:latin typeface="Calibri" panose="020F0502020204030204" pitchFamily="34" charset="0"/>
                <a:ea typeface="Calibri" panose="020F0502020204030204" pitchFamily="34" charset="0"/>
              </a:rPr>
              <a:t>Begin each sentence as shown.</a:t>
            </a:r>
            <a:endParaRPr lang="en-US" sz="2400" b="1" dirty="0">
              <a:solidFill>
                <a:srgbClr val="006673"/>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7257566"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 - Passive voice</a:t>
            </a:r>
          </a:p>
        </p:txBody>
      </p:sp>
      <p:sp>
        <p:nvSpPr>
          <p:cNvPr id="4" name="TextBox 3"/>
          <p:cNvSpPr txBox="1"/>
          <p:nvPr/>
        </p:nvSpPr>
        <p:spPr>
          <a:xfrm>
            <a:off x="553792" y="1783500"/>
            <a:ext cx="11214138" cy="4478149"/>
          </a:xfrm>
          <a:prstGeom prst="rect">
            <a:avLst/>
          </a:prstGeom>
          <a:noFill/>
        </p:spPr>
        <p:txBody>
          <a:bodyPr wrap="square" rtlCol="0">
            <a:spAutoFit/>
          </a:bodyPr>
          <a:lstStyle/>
          <a:p>
            <a:pPr>
              <a:spcBef>
                <a:spcPts val="600"/>
              </a:spcBef>
            </a:pPr>
            <a:r>
              <a:rPr lang="en-US" sz="2400" dirty="0"/>
              <a:t>1. More and more people adopt a green lifestyle.</a:t>
            </a:r>
          </a:p>
          <a:p>
            <a:pPr>
              <a:spcBef>
                <a:spcPts val="600"/>
              </a:spcBef>
            </a:pPr>
            <a:r>
              <a:rPr lang="en-US" sz="2400" dirty="0"/>
              <a:t>-&gt; A green lifestyle ________________________________.</a:t>
            </a:r>
          </a:p>
          <a:p>
            <a:pPr>
              <a:spcBef>
                <a:spcPts val="600"/>
              </a:spcBef>
            </a:pPr>
            <a:r>
              <a:rPr lang="en-US" sz="2400" dirty="0"/>
              <a:t>2. The students didn’t put the rubbish in the bins after the party yesterday.</a:t>
            </a:r>
          </a:p>
          <a:p>
            <a:pPr>
              <a:spcBef>
                <a:spcPts val="600"/>
              </a:spcBef>
            </a:pPr>
            <a:r>
              <a:rPr lang="en-US" sz="2400" dirty="0"/>
              <a:t>-&gt; The rubbish ______________________________________________________.</a:t>
            </a:r>
          </a:p>
          <a:p>
            <a:pPr>
              <a:spcBef>
                <a:spcPts val="600"/>
              </a:spcBef>
            </a:pPr>
            <a:r>
              <a:rPr lang="en-US" sz="2400" dirty="0"/>
              <a:t>3. We will plant more trees in the </a:t>
            </a:r>
            <a:r>
              <a:rPr lang="en-US" sz="2400" dirty="0" err="1"/>
              <a:t>neighbourhood</a:t>
            </a:r>
            <a:r>
              <a:rPr lang="en-US" sz="2400" dirty="0"/>
              <a:t>.</a:t>
            </a:r>
          </a:p>
          <a:p>
            <a:pPr>
              <a:spcBef>
                <a:spcPts val="600"/>
              </a:spcBef>
            </a:pPr>
            <a:r>
              <a:rPr lang="en-US" sz="2400" dirty="0"/>
              <a:t>-&gt; More trees ________________________________.</a:t>
            </a:r>
          </a:p>
          <a:p>
            <a:pPr>
              <a:spcBef>
                <a:spcPts val="600"/>
              </a:spcBef>
            </a:pPr>
            <a:r>
              <a:rPr lang="en-US" sz="2400" dirty="0"/>
              <a:t>4. Our club is going to </a:t>
            </a:r>
            <a:r>
              <a:rPr lang="en-US" sz="2400" dirty="0" err="1"/>
              <a:t>organise</a:t>
            </a:r>
            <a:r>
              <a:rPr lang="en-US" sz="2400" dirty="0"/>
              <a:t> a lot of clean-up activities this weekend.</a:t>
            </a:r>
          </a:p>
          <a:p>
            <a:pPr>
              <a:spcBef>
                <a:spcPts val="600"/>
              </a:spcBef>
            </a:pPr>
            <a:r>
              <a:rPr lang="en-US" sz="2400" dirty="0"/>
              <a:t>-&gt; A lot of clean-up activities ____________________________________________.</a:t>
            </a:r>
          </a:p>
          <a:p>
            <a:pPr>
              <a:spcBef>
                <a:spcPts val="600"/>
              </a:spcBef>
            </a:pPr>
            <a:r>
              <a:rPr lang="en-US" sz="2400" dirty="0"/>
              <a:t>5. They discussed important environmental issues at the meeting.</a:t>
            </a:r>
          </a:p>
          <a:p>
            <a:pPr>
              <a:spcBef>
                <a:spcPts val="600"/>
              </a:spcBef>
            </a:pPr>
            <a:r>
              <a:rPr lang="en-US" sz="2400" dirty="0"/>
              <a:t>-&gt; Important environmental issues __________________________.</a:t>
            </a:r>
          </a:p>
        </p:txBody>
      </p:sp>
      <p:sp>
        <p:nvSpPr>
          <p:cNvPr id="6" name="Rectangle 5"/>
          <p:cNvSpPr/>
          <p:nvPr/>
        </p:nvSpPr>
        <p:spPr>
          <a:xfrm>
            <a:off x="3013985" y="2229137"/>
            <a:ext cx="4799904"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is adopted by more and more people</a:t>
            </a:r>
            <a:endParaRPr lang="en-US" sz="2400" dirty="0">
              <a:solidFill>
                <a:srgbClr val="00B050"/>
              </a:solidFill>
            </a:endParaRPr>
          </a:p>
        </p:txBody>
      </p:sp>
      <p:sp>
        <p:nvSpPr>
          <p:cNvPr id="16" name="Rectangle 15"/>
          <p:cNvSpPr/>
          <p:nvPr/>
        </p:nvSpPr>
        <p:spPr>
          <a:xfrm>
            <a:off x="2460136" y="3140575"/>
            <a:ext cx="8242128"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en-US" sz="2400" dirty="0">
                <a:solidFill>
                  <a:srgbClr val="00B050"/>
                </a:solidFill>
                <a:latin typeface="Calibri" panose="020F0502020204030204" pitchFamily="34" charset="0"/>
                <a:ea typeface="Calibri" panose="020F0502020204030204" pitchFamily="34" charset="0"/>
              </a:rPr>
              <a:t>w</a:t>
            </a:r>
            <a:r>
              <a:rPr lang="vi-VN" sz="2400" dirty="0">
                <a:solidFill>
                  <a:srgbClr val="00B050"/>
                </a:solidFill>
                <a:latin typeface="Calibri" panose="020F0502020204030204" pitchFamily="34" charset="0"/>
                <a:ea typeface="Calibri" panose="020F0502020204030204" pitchFamily="34" charset="0"/>
              </a:rPr>
              <a:t>as</a:t>
            </a:r>
            <a:r>
              <a:rPr lang="en-US" sz="2400" dirty="0">
                <a:solidFill>
                  <a:srgbClr val="00B050"/>
                </a:solidFill>
                <a:latin typeface="Calibri" panose="020F0502020204030204" pitchFamily="34" charset="0"/>
                <a:ea typeface="Calibri" panose="020F0502020204030204" pitchFamily="34" charset="0"/>
              </a:rPr>
              <a:t> not</a:t>
            </a:r>
            <a:r>
              <a:rPr lang="vi-VN" sz="2400" dirty="0">
                <a:solidFill>
                  <a:srgbClr val="00B050"/>
                </a:solidFill>
                <a:latin typeface="Calibri" panose="020F0502020204030204" pitchFamily="34" charset="0"/>
                <a:ea typeface="Calibri" panose="020F0502020204030204" pitchFamily="34" charset="0"/>
              </a:rPr>
              <a:t> put in the bins after the party yesterday by the students</a:t>
            </a:r>
            <a:endParaRPr lang="en-US" sz="2400" dirty="0">
              <a:solidFill>
                <a:srgbClr val="00B050"/>
              </a:solidFill>
            </a:endParaRPr>
          </a:p>
        </p:txBody>
      </p:sp>
      <p:sp>
        <p:nvSpPr>
          <p:cNvPr id="17" name="Rectangle 16"/>
          <p:cNvSpPr/>
          <p:nvPr/>
        </p:nvSpPr>
        <p:spPr>
          <a:xfrm>
            <a:off x="2460136" y="4022574"/>
            <a:ext cx="4891275"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will be planted in the neighbourhood</a:t>
            </a:r>
            <a:endParaRPr lang="en-US" sz="2400" dirty="0">
              <a:solidFill>
                <a:srgbClr val="00B050"/>
              </a:solidFill>
            </a:endParaRPr>
          </a:p>
        </p:txBody>
      </p:sp>
      <p:sp>
        <p:nvSpPr>
          <p:cNvPr id="20" name="Rectangle 19"/>
          <p:cNvSpPr/>
          <p:nvPr/>
        </p:nvSpPr>
        <p:spPr>
          <a:xfrm>
            <a:off x="4064823" y="4869827"/>
            <a:ext cx="6848669"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79400">
              <a:spcAft>
                <a:spcPts val="0"/>
              </a:spcAft>
            </a:pPr>
            <a:r>
              <a:rPr lang="vi-VN" sz="2400" dirty="0">
                <a:solidFill>
                  <a:srgbClr val="00B050"/>
                </a:solidFill>
                <a:latin typeface="Calibri" panose="020F0502020204030204" pitchFamily="34" charset="0"/>
                <a:ea typeface="Calibri" panose="020F0502020204030204" pitchFamily="34" charset="0"/>
              </a:rPr>
              <a:t>are going to be organised by our club</a:t>
            </a:r>
            <a:r>
              <a:rPr lang="en-US" sz="2400" dirty="0">
                <a:solidFill>
                  <a:srgbClr val="00B050"/>
                </a:solidFill>
                <a:latin typeface="Calibri" panose="020F0502020204030204" pitchFamily="34" charset="0"/>
                <a:ea typeface="Calibri" panose="020F0502020204030204" pitchFamily="34" charset="0"/>
              </a:rPr>
              <a:t> </a:t>
            </a:r>
            <a:r>
              <a:rPr lang="vi-VN" sz="2400" dirty="0">
                <a:solidFill>
                  <a:srgbClr val="00B050"/>
                </a:solidFill>
                <a:latin typeface="Calibri" panose="020F0502020204030204" pitchFamily="34" charset="0"/>
                <a:ea typeface="Calibri" panose="020F0502020204030204" pitchFamily="34" charset="0"/>
              </a:rPr>
              <a:t>this weekend</a:t>
            </a:r>
            <a:endParaRPr lang="en-US" sz="2400" dirty="0">
              <a:solidFill>
                <a:srgbClr val="00B050"/>
              </a:solidFill>
              <a:latin typeface="Calibri" panose="020F0502020204030204" pitchFamily="34" charset="0"/>
              <a:ea typeface="Calibri" panose="020F0502020204030204" pitchFamily="34" charset="0"/>
            </a:endParaRPr>
          </a:p>
        </p:txBody>
      </p:sp>
      <p:sp>
        <p:nvSpPr>
          <p:cNvPr id="21" name="Rectangle 20"/>
          <p:cNvSpPr/>
          <p:nvPr/>
        </p:nvSpPr>
        <p:spPr>
          <a:xfrm>
            <a:off x="4905773" y="5790609"/>
            <a:ext cx="4062266"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vi-VN" sz="2400" dirty="0">
                <a:solidFill>
                  <a:srgbClr val="00B050"/>
                </a:solidFill>
                <a:latin typeface="Calibri" panose="020F0502020204030204" pitchFamily="34" charset="0"/>
                <a:ea typeface="Calibri" panose="020F0502020204030204" pitchFamily="34" charset="0"/>
              </a:rPr>
              <a:t>were discussed at the meeting</a:t>
            </a:r>
            <a:endParaRPr lang="en-US" sz="2400" dirty="0">
              <a:solidFill>
                <a:srgbClr val="00B050"/>
              </a:solidFill>
            </a:endParaRPr>
          </a:p>
        </p:txBody>
      </p:sp>
      <p:sp>
        <p:nvSpPr>
          <p:cNvPr id="24" name="Rectangle 23"/>
          <p:cNvSpPr/>
          <p:nvPr/>
        </p:nvSpPr>
        <p:spPr>
          <a:xfrm>
            <a:off x="6096641" y="1385877"/>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arn(inVertic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barn(inVertical)">
                                      <p:cBhvr>
                                        <p:cTn id="2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Match the words and phrases to their meanings.</a:t>
            </a:r>
          </a:p>
          <a:p>
            <a:pPr marL="285750" indent="-285750">
              <a:buFont typeface="Arial" panose="020B0604020202020204" pitchFamily="34" charset="0"/>
              <a:buChar char="•"/>
            </a:pPr>
            <a:r>
              <a:rPr lang="en-US" dirty="0">
                <a:solidFill>
                  <a:srgbClr val="006673"/>
                </a:solidFill>
              </a:rPr>
              <a:t>Task 2: Complete the sentences.</a:t>
            </a:r>
          </a:p>
          <a:p>
            <a:pPr marL="285750" indent="-285750">
              <a:buFont typeface="Arial" panose="020B0604020202020204" pitchFamily="34" charset="0"/>
              <a:buChar char="•"/>
            </a:pPr>
            <a:r>
              <a:rPr lang="en-US" dirty="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Will and be going to</a:t>
            </a:r>
          </a:p>
          <a:p>
            <a:pPr marL="285750" indent="-285750">
              <a:buFont typeface="Arial" panose="020B0604020202020204" pitchFamily="34" charset="0"/>
              <a:buChar char="•"/>
            </a:pPr>
            <a:r>
              <a:rPr lang="en-US" dirty="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Chain memory</a:t>
            </a:r>
            <a:endParaRPr lang="en-GB" dirty="0">
              <a:solidFill>
                <a:srgbClr val="006673"/>
              </a:solidFill>
            </a:endParaRPr>
          </a:p>
        </p:txBody>
      </p:sp>
    </p:spTree>
    <p:extLst>
      <p:ext uri="{BB962C8B-B14F-4D97-AF65-F5344CB8AC3E}">
        <p14:creationId xmlns:p14="http://schemas.microsoft.com/office/powerpoint/2010/main" val="2013127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8123371" cy="584775"/>
          </a:xfrm>
          <a:prstGeom prst="rect">
            <a:avLst/>
          </a:prstGeom>
          <a:noFill/>
        </p:spPr>
        <p:txBody>
          <a:bodyPr wrap="square">
            <a:spAutoFit/>
          </a:bodyPr>
          <a:lstStyle/>
          <a:p>
            <a:pPr algn="ctr"/>
            <a:r>
              <a:rPr lang="en-US" sz="3200" b="1" dirty="0">
                <a:solidFill>
                  <a:srgbClr val="006673"/>
                </a:solidFill>
                <a:latin typeface="Arial" panose="020B0604020202020204" pitchFamily="34" charset="0"/>
                <a:cs typeface="Arial" panose="020B0604020202020204" pitchFamily="34" charset="0"/>
              </a:rPr>
              <a:t>Game: Chain Memory</a:t>
            </a: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EXTRA ACTIVITY</a:t>
            </a:r>
          </a:p>
        </p:txBody>
      </p:sp>
      <p:sp>
        <p:nvSpPr>
          <p:cNvPr id="3" name="Rectangle 2"/>
          <p:cNvSpPr/>
          <p:nvPr/>
        </p:nvSpPr>
        <p:spPr>
          <a:xfrm>
            <a:off x="647128" y="1735980"/>
            <a:ext cx="10459861" cy="4508927"/>
          </a:xfrm>
          <a:prstGeom prst="rect">
            <a:avLst/>
          </a:prstGeom>
        </p:spPr>
        <p:txBody>
          <a:bodyPr wrap="square">
            <a:spAutoFit/>
          </a:bodyPr>
          <a:lstStyle/>
          <a:p>
            <a:pPr>
              <a:spcBef>
                <a:spcPts val="600"/>
              </a:spcBef>
            </a:pPr>
            <a:r>
              <a:rPr lang="vi-VN" sz="2800" u="sng" dirty="0">
                <a:solidFill>
                  <a:srgbClr val="060709"/>
                </a:solidFill>
                <a:latin typeface="Calibri" panose="020F0502020204030204" pitchFamily="34" charset="0"/>
                <a:ea typeface="Calibri" panose="020F0502020204030204" pitchFamily="34" charset="0"/>
              </a:rPr>
              <a:t>Rules: </a:t>
            </a:r>
            <a:endParaRPr lang="en-US" sz="2800" u="sng" dirty="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 S</a:t>
            </a:r>
            <a:r>
              <a:rPr lang="vi-VN" sz="2800" dirty="0">
                <a:solidFill>
                  <a:srgbClr val="060709"/>
                </a:solidFill>
                <a:latin typeface="Calibri" panose="020F0502020204030204" pitchFamily="34" charset="0"/>
                <a:ea typeface="Calibri" panose="020F0502020204030204" pitchFamily="34" charset="0"/>
              </a:rPr>
              <a:t>it in a circle.</a:t>
            </a:r>
            <a:endParaRPr lang="en-US" sz="2800" dirty="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 S</a:t>
            </a:r>
            <a:r>
              <a:rPr lang="vi-VN" sz="2800" dirty="0">
                <a:solidFill>
                  <a:srgbClr val="060709"/>
                </a:solidFill>
                <a:latin typeface="Calibri" panose="020F0502020204030204" pitchFamily="34" charset="0"/>
                <a:ea typeface="Calibri" panose="020F0502020204030204" pitchFamily="34" charset="0"/>
              </a:rPr>
              <a:t>ay a sentence about </a:t>
            </a:r>
            <a:r>
              <a:rPr lang="vi-VN" sz="2800" dirty="0">
                <a:solidFill>
                  <a:srgbClr val="00B050"/>
                </a:solidFill>
                <a:latin typeface="Calibri" panose="020F0502020204030204" pitchFamily="34" charset="0"/>
                <a:ea typeface="Calibri" panose="020F0502020204030204" pitchFamily="34" charset="0"/>
              </a:rPr>
              <a:t>what </a:t>
            </a:r>
            <a:r>
              <a:rPr lang="en-US" sz="2800" dirty="0">
                <a:solidFill>
                  <a:srgbClr val="00B050"/>
                </a:solidFill>
                <a:latin typeface="Calibri" panose="020F0502020204030204" pitchFamily="34" charset="0"/>
                <a:ea typeface="Calibri" panose="020F0502020204030204" pitchFamily="34" charset="0"/>
              </a:rPr>
              <a:t>you are</a:t>
            </a:r>
            <a:r>
              <a:rPr lang="vi-VN" sz="2800" dirty="0">
                <a:solidFill>
                  <a:srgbClr val="00B050"/>
                </a:solidFill>
                <a:latin typeface="Calibri" panose="020F0502020204030204" pitchFamily="34" charset="0"/>
                <a:ea typeface="Calibri" panose="020F0502020204030204" pitchFamily="34" charset="0"/>
              </a:rPr>
              <a:t> going to or will do</a:t>
            </a:r>
            <a:r>
              <a:rPr lang="en-US" sz="2800" dirty="0">
                <a:solidFill>
                  <a:srgbClr val="00B050"/>
                </a:solidFill>
                <a:latin typeface="Calibri" panose="020F0502020204030204" pitchFamily="34" charset="0"/>
                <a:ea typeface="Calibri" panose="020F0502020204030204" pitchFamily="34" charset="0"/>
              </a:rPr>
              <a:t>.</a:t>
            </a:r>
            <a:r>
              <a:rPr lang="vi-VN" sz="2800" dirty="0">
                <a:solidFill>
                  <a:srgbClr val="00B050"/>
                </a:solidFill>
                <a:latin typeface="Calibri" panose="020F0502020204030204" pitchFamily="34" charset="0"/>
                <a:ea typeface="Calibri" panose="020F0502020204030204" pitchFamily="34" charset="0"/>
              </a:rPr>
              <a:t> </a:t>
            </a:r>
            <a:endParaRPr lang="en-US" sz="2800" dirty="0">
              <a:solidFill>
                <a:srgbClr val="00B050"/>
              </a:solidFill>
              <a:latin typeface="Calibri" panose="020F0502020204030204" pitchFamily="34" charset="0"/>
              <a:ea typeface="Calibri" panose="020F0502020204030204" pitchFamily="34" charset="0"/>
            </a:endParaRPr>
          </a:p>
          <a:p>
            <a:pPr>
              <a:spcBef>
                <a:spcPts val="600"/>
              </a:spcBef>
            </a:pPr>
            <a:r>
              <a:rPr lang="vi-VN" sz="2800" i="1" dirty="0">
                <a:solidFill>
                  <a:srgbClr val="060709"/>
                </a:solidFill>
                <a:latin typeface="Calibri" panose="020F0502020204030204" pitchFamily="34" charset="0"/>
                <a:ea typeface="Calibri" panose="020F0502020204030204" pitchFamily="34" charset="0"/>
              </a:rPr>
              <a:t>e.g. After this lesson, I’m going to play volleyball in the playground. </a:t>
            </a:r>
            <a:endParaRPr lang="en-US" sz="2800" i="1" dirty="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 </a:t>
            </a:r>
            <a:r>
              <a:rPr lang="vi-VN" sz="2800" dirty="0">
                <a:solidFill>
                  <a:srgbClr val="060709"/>
                </a:solidFill>
                <a:latin typeface="Calibri" panose="020F0502020204030204" pitchFamily="34" charset="0"/>
                <a:ea typeface="Calibri" panose="020F0502020204030204" pitchFamily="34" charset="0"/>
              </a:rPr>
              <a:t>The next </a:t>
            </a:r>
            <a:r>
              <a:rPr lang="en-US" sz="2800" dirty="0">
                <a:solidFill>
                  <a:srgbClr val="060709"/>
                </a:solidFill>
                <a:latin typeface="Calibri" panose="020F0502020204030204" pitchFamily="34" charset="0"/>
                <a:ea typeface="Calibri" panose="020F0502020204030204" pitchFamily="34" charset="0"/>
              </a:rPr>
              <a:t>one </a:t>
            </a:r>
            <a:r>
              <a:rPr lang="vi-VN" sz="2800" dirty="0">
                <a:solidFill>
                  <a:srgbClr val="060709"/>
                </a:solidFill>
                <a:latin typeface="Calibri" panose="020F0502020204030204" pitchFamily="34" charset="0"/>
                <a:ea typeface="Calibri" panose="020F0502020204030204" pitchFamily="34" charset="0"/>
              </a:rPr>
              <a:t>repeats it and adds another sentence</a:t>
            </a:r>
            <a:r>
              <a:rPr lang="en-US" sz="2800" dirty="0">
                <a:solidFill>
                  <a:srgbClr val="060709"/>
                </a:solidFill>
                <a:latin typeface="Calibri" panose="020F0502020204030204" pitchFamily="34" charset="0"/>
                <a:ea typeface="Calibri" panose="020F0502020204030204" pitchFamily="34" charset="0"/>
              </a:rPr>
              <a:t>.</a:t>
            </a:r>
          </a:p>
          <a:p>
            <a:pPr>
              <a:spcBef>
                <a:spcPts val="600"/>
              </a:spcBef>
            </a:pPr>
            <a:r>
              <a:rPr lang="vi-VN" sz="2800" i="1" dirty="0">
                <a:solidFill>
                  <a:srgbClr val="060709"/>
                </a:solidFill>
                <a:latin typeface="Calibri" panose="020F0502020204030204" pitchFamily="34" charset="0"/>
                <a:ea typeface="Calibri" panose="020F0502020204030204" pitchFamily="34" charset="0"/>
              </a:rPr>
              <a:t>e.g. After this lesson, I’m going to play volleyball in the playground and I’m going to meet some friends</a:t>
            </a:r>
            <a:r>
              <a:rPr lang="vi-VN" sz="2800" dirty="0">
                <a:solidFill>
                  <a:srgbClr val="060709"/>
                </a:solidFill>
                <a:latin typeface="Calibri" panose="020F0502020204030204" pitchFamily="34" charset="0"/>
                <a:ea typeface="Calibri" panose="020F0502020204030204" pitchFamily="34" charset="0"/>
              </a:rPr>
              <a:t>. </a:t>
            </a:r>
            <a:endParaRPr lang="en-US" sz="2800" dirty="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ea typeface="Calibri" panose="020F0502020204030204" pitchFamily="34" charset="0"/>
              </a:rPr>
              <a:t>- </a:t>
            </a:r>
            <a:r>
              <a:rPr lang="vi-VN" sz="2800" dirty="0">
                <a:solidFill>
                  <a:srgbClr val="060709"/>
                </a:solidFill>
                <a:latin typeface="Calibri" panose="020F0502020204030204" pitchFamily="34" charset="0"/>
                <a:ea typeface="Calibri" panose="020F0502020204030204" pitchFamily="34" charset="0"/>
              </a:rPr>
              <a:t>Continue until a student can’t remember the previous sentences. </a:t>
            </a:r>
            <a:endParaRPr lang="en-US" sz="2800" dirty="0">
              <a:solidFill>
                <a:srgbClr val="060709"/>
              </a:solidFill>
              <a:latin typeface="Calibri" panose="020F0502020204030204" pitchFamily="34" charset="0"/>
              <a:ea typeface="Calibri" panose="020F0502020204030204" pitchFamily="34" charset="0"/>
            </a:endParaRPr>
          </a:p>
          <a:p>
            <a:pPr>
              <a:spcBef>
                <a:spcPts val="600"/>
              </a:spcBef>
            </a:pPr>
            <a:r>
              <a:rPr lang="en-US" sz="2800" dirty="0">
                <a:solidFill>
                  <a:srgbClr val="060709"/>
                </a:solidFill>
                <a:latin typeface="Calibri" panose="020F0502020204030204" pitchFamily="34" charset="0"/>
              </a:rPr>
              <a:t>- The winner is the one that continues the chain for the longest time.</a:t>
            </a:r>
            <a:endParaRPr lang="en-US" sz="2800" dirty="0"/>
          </a:p>
        </p:txBody>
      </p:sp>
    </p:spTree>
    <p:extLst>
      <p:ext uri="{BB962C8B-B14F-4D97-AF65-F5344CB8AC3E}">
        <p14:creationId xmlns:p14="http://schemas.microsoft.com/office/powerpoint/2010/main" val="9402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Match the words and phrases to their meanings.</a:t>
            </a:r>
          </a:p>
          <a:p>
            <a:pPr marL="285750" indent="-285750">
              <a:buFont typeface="Arial" panose="020B0604020202020204" pitchFamily="34" charset="0"/>
              <a:buChar char="•"/>
            </a:pPr>
            <a:r>
              <a:rPr lang="en-US" dirty="0">
                <a:solidFill>
                  <a:srgbClr val="006673"/>
                </a:solidFill>
              </a:rPr>
              <a:t>Task 2: Complete the sentences.</a:t>
            </a:r>
          </a:p>
          <a:p>
            <a:pPr marL="285750" indent="-285750">
              <a:buFont typeface="Arial" panose="020B0604020202020204" pitchFamily="34" charset="0"/>
              <a:buChar char="•"/>
            </a:pPr>
            <a:r>
              <a:rPr lang="en-US" dirty="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Will and be going to</a:t>
            </a:r>
          </a:p>
          <a:p>
            <a:pPr marL="285750" indent="-285750">
              <a:buFont typeface="Arial" panose="020B0604020202020204" pitchFamily="34" charset="0"/>
              <a:buChar char="•"/>
            </a:pPr>
            <a:r>
              <a:rPr lang="en-US" dirty="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33" name="Rounded Rectangle 32"/>
          <p:cNvSpPr/>
          <p:nvPr/>
        </p:nvSpPr>
        <p:spPr>
          <a:xfrm>
            <a:off x="3298582" y="59308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7" name="Curved Connector 36"/>
          <p:cNvCxnSpPr>
            <a:stCxn id="34" idx="3"/>
            <a:endCxn id="33" idx="0"/>
          </p:cNvCxnSpPr>
          <p:nvPr/>
        </p:nvCxnSpPr>
        <p:spPr>
          <a:xfrm>
            <a:off x="3236730" y="5332417"/>
            <a:ext cx="1153352" cy="59838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Chain memory</a:t>
            </a:r>
            <a:endParaRPr lang="en-GB" dirty="0">
              <a:solidFill>
                <a:srgbClr val="006673"/>
              </a:solidFill>
            </a:endParaRPr>
          </a:p>
        </p:txBody>
      </p:sp>
      <p:sp>
        <p:nvSpPr>
          <p:cNvPr id="43" name="Rectangle 42"/>
          <p:cNvSpPr/>
          <p:nvPr/>
        </p:nvSpPr>
        <p:spPr>
          <a:xfrm>
            <a:off x="6512318" y="5911992"/>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Tree>
    <p:extLst>
      <p:ext uri="{BB962C8B-B14F-4D97-AF65-F5344CB8AC3E}">
        <p14:creationId xmlns:p14="http://schemas.microsoft.com/office/powerpoint/2010/main" val="1199672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733099" y="2123749"/>
            <a:ext cx="11063949" cy="2862322"/>
          </a:xfrm>
          <a:prstGeom prst="rect">
            <a:avLst/>
          </a:prstGeom>
          <a:noFill/>
        </p:spPr>
        <p:txBody>
          <a:bodyPr wrap="square">
            <a:spAutoFit/>
          </a:bodyPr>
          <a:lstStyle/>
          <a:p>
            <a:pPr>
              <a:spcAft>
                <a:spcPts val="0"/>
              </a:spcAft>
            </a:pPr>
            <a:r>
              <a:rPr lang="en-US" sz="3600" dirty="0">
                <a:solidFill>
                  <a:srgbClr val="060709"/>
                </a:solidFill>
                <a:latin typeface="Calibri" panose="020F0502020204030204" pitchFamily="34" charset="0"/>
                <a:ea typeface="Calibri" panose="020F0502020204030204" pitchFamily="34" charset="0"/>
              </a:rPr>
              <a:t>WHAT HAVE YOU LEARNT TODAY?</a:t>
            </a:r>
          </a:p>
          <a:p>
            <a:pPr>
              <a:spcAft>
                <a:spcPts val="0"/>
              </a:spcAft>
            </a:pPr>
            <a:r>
              <a:rPr lang="en-US" sz="3600" dirty="0">
                <a:solidFill>
                  <a:srgbClr val="060709"/>
                </a:solidFill>
                <a:latin typeface="Calibri" panose="020F0502020204030204" pitchFamily="34" charset="0"/>
                <a:ea typeface="Calibri" panose="020F0502020204030204" pitchFamily="34" charset="0"/>
              </a:rPr>
              <a:t>- </a:t>
            </a:r>
            <a:r>
              <a:rPr lang="vi-VN" sz="3600" dirty="0">
                <a:solidFill>
                  <a:srgbClr val="060709"/>
                </a:solidFill>
                <a:latin typeface="Calibri" panose="020F0502020204030204" pitchFamily="34" charset="0"/>
                <a:ea typeface="Calibri" panose="020F0502020204030204" pitchFamily="34" charset="0"/>
              </a:rPr>
              <a:t>consonant blends /kl/, /pl/, /gr/, and /pr/ </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a:solidFill>
                  <a:srgbClr val="060709"/>
                </a:solidFill>
                <a:latin typeface="Calibri" panose="020F0502020204030204" pitchFamily="34" charset="0"/>
                <a:ea typeface="Calibri" panose="020F0502020204030204" pitchFamily="34" charset="0"/>
              </a:rPr>
              <a:t> some lexical items about humans and the environment;</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a:solidFill>
                  <a:srgbClr val="060709"/>
                </a:solidFill>
                <a:latin typeface="Calibri" panose="020F0502020204030204" pitchFamily="34" charset="0"/>
                <a:ea typeface="Calibri" panose="020F0502020204030204" pitchFamily="34" charset="0"/>
              </a:rPr>
              <a:t> </a:t>
            </a:r>
            <a:r>
              <a:rPr lang="vi-VN" sz="3600" i="1" dirty="0">
                <a:solidFill>
                  <a:srgbClr val="060709"/>
                </a:solidFill>
                <a:latin typeface="Calibri" panose="020F0502020204030204" pitchFamily="34" charset="0"/>
                <a:ea typeface="Calibri" panose="020F0502020204030204" pitchFamily="34" charset="0"/>
              </a:rPr>
              <a:t>will</a:t>
            </a:r>
            <a:r>
              <a:rPr lang="vi-VN" sz="3600" dirty="0">
                <a:solidFill>
                  <a:srgbClr val="060709"/>
                </a:solidFill>
                <a:latin typeface="Calibri" panose="020F0502020204030204" pitchFamily="34" charset="0"/>
                <a:ea typeface="Calibri" panose="020F0502020204030204" pitchFamily="34" charset="0"/>
              </a:rPr>
              <a:t> and </a:t>
            </a:r>
            <a:r>
              <a:rPr lang="vi-VN" sz="3600" i="1" dirty="0">
                <a:solidFill>
                  <a:srgbClr val="060709"/>
                </a:solidFill>
                <a:latin typeface="Calibri" panose="020F0502020204030204" pitchFamily="34" charset="0"/>
                <a:ea typeface="Calibri" panose="020F0502020204030204" pitchFamily="34" charset="0"/>
              </a:rPr>
              <a:t>be going to</a:t>
            </a:r>
            <a:r>
              <a:rPr lang="vi-VN" sz="3600" dirty="0">
                <a:solidFill>
                  <a:srgbClr val="060709"/>
                </a:solidFill>
                <a:latin typeface="Calibri" panose="020F0502020204030204" pitchFamily="34" charset="0"/>
                <a:ea typeface="Calibri" panose="020F0502020204030204" pitchFamily="34" charset="0"/>
              </a:rPr>
              <a:t> to talk about the future;</a:t>
            </a:r>
            <a:endParaRPr lang="en-US" sz="4000" dirty="0">
              <a:latin typeface="Calibri" panose="020F0502020204030204" pitchFamily="34" charset="0"/>
              <a:ea typeface="Calibri" panose="020F0502020204030204" pitchFamily="34" charset="0"/>
            </a:endParaRPr>
          </a:p>
          <a:p>
            <a:pPr>
              <a:spcAft>
                <a:spcPts val="0"/>
              </a:spcAft>
            </a:pPr>
            <a:r>
              <a:rPr lang="en-US" sz="3600" dirty="0">
                <a:solidFill>
                  <a:srgbClr val="060709"/>
                </a:solidFill>
                <a:latin typeface="Calibri" panose="020F0502020204030204" pitchFamily="34" charset="0"/>
                <a:ea typeface="Calibri" panose="020F0502020204030204" pitchFamily="34" charset="0"/>
              </a:rPr>
              <a:t>-</a:t>
            </a:r>
            <a:r>
              <a:rPr lang="vi-VN" sz="3600" dirty="0">
                <a:solidFill>
                  <a:srgbClr val="060709"/>
                </a:solidFill>
                <a:latin typeface="Calibri" panose="020F0502020204030204" pitchFamily="34" charset="0"/>
                <a:ea typeface="Calibri" panose="020F0502020204030204" pitchFamily="34" charset="0"/>
              </a:rPr>
              <a:t> the passive voice .</a:t>
            </a:r>
            <a:endParaRPr lang="en-US" sz="4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0587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399333" y="2055511"/>
            <a:ext cx="8584082" cy="2308324"/>
          </a:xfrm>
          <a:prstGeom prst="rect">
            <a:avLst/>
          </a:prstGeom>
          <a:noFill/>
        </p:spPr>
        <p:txBody>
          <a:bodyPr wrap="square">
            <a:spAutoFit/>
          </a:bodyPr>
          <a:lstStyle/>
          <a:p>
            <a:pPr lvl="0"/>
            <a:r>
              <a:rPr lang="en-US" sz="3600" dirty="0"/>
              <a:t>*Do exercises in the workbook.</a:t>
            </a:r>
          </a:p>
          <a:p>
            <a:r>
              <a:rPr lang="en-US" sz="3600" dirty="0">
                <a:solidFill>
                  <a:srgbClr val="060709"/>
                </a:solidFill>
                <a:latin typeface="Calibri" panose="020F0502020204030204" pitchFamily="34" charset="0"/>
                <a:ea typeface="Calibri" panose="020F0502020204030204" pitchFamily="34" charset="0"/>
              </a:rPr>
              <a:t>* </a:t>
            </a:r>
            <a:r>
              <a:rPr lang="vi-VN" sz="3600" dirty="0">
                <a:solidFill>
                  <a:srgbClr val="060709"/>
                </a:solidFill>
                <a:latin typeface="Calibri" panose="020F0502020204030204" pitchFamily="34" charset="0"/>
                <a:ea typeface="Calibri" panose="020F0502020204030204" pitchFamily="34" charset="0"/>
              </a:rPr>
              <a:t>Prepare for </a:t>
            </a:r>
            <a:r>
              <a:rPr lang="en-US" sz="3600" dirty="0">
                <a:solidFill>
                  <a:srgbClr val="060709"/>
                </a:solidFill>
                <a:latin typeface="Calibri" panose="020F0502020204030204" pitchFamily="34" charset="0"/>
                <a:ea typeface="Calibri" panose="020F0502020204030204" pitchFamily="34" charset="0"/>
              </a:rPr>
              <a:t>L</a:t>
            </a:r>
            <a:r>
              <a:rPr lang="vi-VN" sz="3600" dirty="0">
                <a:solidFill>
                  <a:srgbClr val="060709"/>
                </a:solidFill>
                <a:latin typeface="Calibri" panose="020F0502020204030204" pitchFamily="34" charset="0"/>
                <a:ea typeface="Calibri" panose="020F0502020204030204" pitchFamily="34" charset="0"/>
              </a:rPr>
              <a:t>esson 3 </a:t>
            </a:r>
            <a:r>
              <a:rPr lang="en-US" sz="3600" dirty="0">
                <a:solidFill>
                  <a:srgbClr val="060709"/>
                </a:solidFill>
                <a:latin typeface="Calibri" panose="020F0502020204030204" pitchFamily="34" charset="0"/>
                <a:ea typeface="Calibri" panose="020F0502020204030204" pitchFamily="34" charset="0"/>
              </a:rPr>
              <a:t>- </a:t>
            </a:r>
            <a:r>
              <a:rPr lang="vi-VN" sz="3600" dirty="0">
                <a:solidFill>
                  <a:srgbClr val="060709"/>
                </a:solidFill>
                <a:latin typeface="Calibri" panose="020F0502020204030204" pitchFamily="34" charset="0"/>
                <a:ea typeface="Calibri" panose="020F0502020204030204" pitchFamily="34" charset="0"/>
              </a:rPr>
              <a:t>Unit 2.</a:t>
            </a:r>
            <a:endParaRPr lang="en-US" sz="3600" dirty="0"/>
          </a:p>
          <a:p>
            <a:pPr lvl="0"/>
            <a:endParaRPr lang="en-US" sz="3600" dirty="0"/>
          </a:p>
          <a:p>
            <a:pPr lvl="0"/>
            <a:endParaRPr lang="en-US" sz="36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226027"/>
            <a:ext cx="10827434" cy="3323987"/>
          </a:xfrm>
          <a:prstGeom prst="rect">
            <a:avLst/>
          </a:prstGeom>
          <a:noFill/>
        </p:spPr>
        <p:txBody>
          <a:bodyPr wrap="square" rtlCol="0">
            <a:spAutoFit/>
          </a:bodyPr>
          <a:lstStyle/>
          <a:p>
            <a:pPr>
              <a:spcAft>
                <a:spcPts val="0"/>
              </a:spcAft>
            </a:pPr>
            <a:r>
              <a:rPr lang="en-US" sz="3000" dirty="0">
                <a:solidFill>
                  <a:srgbClr val="060709"/>
                </a:solidFill>
                <a:latin typeface="Calibri" panose="020F0502020204030204" pitchFamily="34" charset="0"/>
                <a:ea typeface="Calibri" panose="020F0502020204030204" pitchFamily="34" charset="0"/>
              </a:rPr>
              <a:t>By the end of this lesson, students will be able to:</a:t>
            </a:r>
          </a:p>
          <a:p>
            <a:pPr>
              <a:spcAft>
                <a:spcPts val="0"/>
              </a:spcAft>
            </a:pPr>
            <a:r>
              <a:rPr lang="en-US" sz="3000" dirty="0">
                <a:solidFill>
                  <a:srgbClr val="060709"/>
                </a:solidFill>
                <a:latin typeface="Calibri" panose="020F0502020204030204" pitchFamily="34" charset="0"/>
                <a:ea typeface="Calibri" panose="020F0502020204030204" pitchFamily="34" charset="0"/>
              </a:rPr>
              <a:t>- P</a:t>
            </a:r>
            <a:r>
              <a:rPr lang="vi-VN" sz="3000" dirty="0">
                <a:solidFill>
                  <a:srgbClr val="060709"/>
                </a:solidFill>
                <a:latin typeface="Calibri" panose="020F0502020204030204" pitchFamily="34" charset="0"/>
                <a:ea typeface="Calibri" panose="020F0502020204030204" pitchFamily="34" charset="0"/>
              </a:rPr>
              <a:t>ronounce the consonant blends /kl/, /pl/, /gr/, and /pr/ correctly in isolation and in sentences;</a:t>
            </a:r>
            <a:endParaRPr lang="en-US" sz="3000" dirty="0">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 U</a:t>
            </a:r>
            <a:r>
              <a:rPr lang="vi-VN" sz="3000" dirty="0">
                <a:solidFill>
                  <a:srgbClr val="060709"/>
                </a:solidFill>
                <a:latin typeface="Calibri" panose="020F0502020204030204" pitchFamily="34" charset="0"/>
                <a:ea typeface="Calibri" panose="020F0502020204030204" pitchFamily="34" charset="0"/>
              </a:rPr>
              <a:t>nderstand and use some lexical items about humans and the environment;</a:t>
            </a:r>
            <a:endParaRPr lang="en-US" sz="3000" dirty="0">
              <a:solidFill>
                <a:srgbClr val="060709"/>
              </a:solidFill>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 D</a:t>
            </a:r>
            <a:r>
              <a:rPr lang="vi-VN" sz="3000" dirty="0">
                <a:solidFill>
                  <a:srgbClr val="060709"/>
                </a:solidFill>
                <a:latin typeface="Calibri" panose="020F0502020204030204" pitchFamily="34" charset="0"/>
                <a:ea typeface="Calibri" panose="020F0502020204030204" pitchFamily="34" charset="0"/>
              </a:rPr>
              <a:t>istinguish and use </a:t>
            </a:r>
            <a:r>
              <a:rPr lang="vi-VN" sz="3000" i="1" dirty="0">
                <a:solidFill>
                  <a:srgbClr val="060709"/>
                </a:solidFill>
                <a:latin typeface="Calibri" panose="020F0502020204030204" pitchFamily="34" charset="0"/>
                <a:ea typeface="Calibri" panose="020F0502020204030204" pitchFamily="34" charset="0"/>
              </a:rPr>
              <a:t>will</a:t>
            </a:r>
            <a:r>
              <a:rPr lang="vi-VN" sz="3000" dirty="0">
                <a:solidFill>
                  <a:srgbClr val="060709"/>
                </a:solidFill>
                <a:latin typeface="Calibri" panose="020F0502020204030204" pitchFamily="34" charset="0"/>
                <a:ea typeface="Calibri" panose="020F0502020204030204" pitchFamily="34" charset="0"/>
              </a:rPr>
              <a:t> and </a:t>
            </a:r>
            <a:r>
              <a:rPr lang="vi-VN" sz="3000" i="1" dirty="0">
                <a:solidFill>
                  <a:srgbClr val="060709"/>
                </a:solidFill>
                <a:latin typeface="Calibri" panose="020F0502020204030204" pitchFamily="34" charset="0"/>
                <a:ea typeface="Calibri" panose="020F0502020204030204" pitchFamily="34" charset="0"/>
              </a:rPr>
              <a:t>be going to</a:t>
            </a:r>
            <a:r>
              <a:rPr lang="vi-VN" sz="3000" dirty="0">
                <a:solidFill>
                  <a:srgbClr val="060709"/>
                </a:solidFill>
                <a:latin typeface="Calibri" panose="020F0502020204030204" pitchFamily="34" charset="0"/>
                <a:ea typeface="Calibri" panose="020F0502020204030204" pitchFamily="34" charset="0"/>
              </a:rPr>
              <a:t> to talk about the future;</a:t>
            </a:r>
            <a:endParaRPr lang="en-US" sz="3000" dirty="0">
              <a:latin typeface="Calibri" panose="020F0502020204030204" pitchFamily="34" charset="0"/>
              <a:ea typeface="Calibri" panose="020F0502020204030204" pitchFamily="34" charset="0"/>
            </a:endParaRPr>
          </a:p>
          <a:p>
            <a:pPr>
              <a:spcAft>
                <a:spcPts val="0"/>
              </a:spcAft>
            </a:pPr>
            <a:r>
              <a:rPr lang="en-US" sz="3000" dirty="0">
                <a:solidFill>
                  <a:srgbClr val="060709"/>
                </a:solidFill>
                <a:latin typeface="Calibri" panose="020F0502020204030204" pitchFamily="34" charset="0"/>
                <a:ea typeface="Calibri" panose="020F0502020204030204" pitchFamily="34" charset="0"/>
              </a:rPr>
              <a:t>-</a:t>
            </a:r>
            <a:r>
              <a:rPr lang="vi-VN" sz="3000" dirty="0">
                <a:solidFill>
                  <a:srgbClr val="060709"/>
                </a:solidFill>
                <a:latin typeface="Calibri" panose="020F0502020204030204" pitchFamily="34" charset="0"/>
                <a:ea typeface="Calibri" panose="020F0502020204030204" pitchFamily="34" charset="0"/>
              </a:rPr>
              <a:t> </a:t>
            </a:r>
            <a:r>
              <a:rPr lang="en-US" sz="3000" dirty="0">
                <a:solidFill>
                  <a:srgbClr val="060709"/>
                </a:solidFill>
                <a:latin typeface="Calibri" panose="020F0502020204030204" pitchFamily="34" charset="0"/>
                <a:ea typeface="Calibri" panose="020F0502020204030204" pitchFamily="34" charset="0"/>
              </a:rPr>
              <a:t>U</a:t>
            </a:r>
            <a:r>
              <a:rPr lang="vi-VN" sz="3000" dirty="0">
                <a:solidFill>
                  <a:srgbClr val="060709"/>
                </a:solidFill>
                <a:latin typeface="Calibri" panose="020F0502020204030204" pitchFamily="34" charset="0"/>
                <a:ea typeface="Calibri" panose="020F0502020204030204" pitchFamily="34" charset="0"/>
              </a:rPr>
              <a:t>se the passive voice correctly.</a:t>
            </a:r>
            <a:endParaRPr lang="en-US" sz="3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285996" y="2825932"/>
            <a:ext cx="1950734" cy="799451"/>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sp>
        <p:nvSpPr>
          <p:cNvPr id="27" name="Rectangle 26"/>
          <p:cNvSpPr/>
          <p:nvPr/>
        </p:nvSpPr>
        <p:spPr>
          <a:xfrm>
            <a:off x="6512317" y="2660228"/>
            <a:ext cx="3965330" cy="119066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Match the words and phrases to their meanings.</a:t>
            </a:r>
          </a:p>
          <a:p>
            <a:pPr marL="285750" indent="-285750">
              <a:buFont typeface="Arial" panose="020B0604020202020204" pitchFamily="34" charset="0"/>
              <a:buChar char="•"/>
            </a:pPr>
            <a:r>
              <a:rPr lang="en-US" dirty="0">
                <a:solidFill>
                  <a:srgbClr val="006673"/>
                </a:solidFill>
              </a:rPr>
              <a:t>Task 2: Complete the sentences.</a:t>
            </a:r>
          </a:p>
          <a:p>
            <a:pPr marL="285750" indent="-285750">
              <a:buFont typeface="Arial" panose="020B0604020202020204" pitchFamily="34" charset="0"/>
              <a:buChar char="•"/>
            </a:pPr>
            <a:r>
              <a:rPr lang="en-US" dirty="0">
                <a:solidFill>
                  <a:srgbClr val="006673"/>
                </a:solidFill>
              </a:rPr>
              <a:t>Task 3: Make the sentences.</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261364" y="2231674"/>
            <a:ext cx="1037219" cy="59425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236730" y="3225658"/>
            <a:ext cx="958189" cy="98093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103419" y="420658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6525603" y="4176091"/>
            <a:ext cx="3965329" cy="69664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Will and be going to</a:t>
            </a:r>
          </a:p>
          <a:p>
            <a:pPr marL="285750" indent="-285750">
              <a:buFont typeface="Arial" panose="020B0604020202020204" pitchFamily="34" charset="0"/>
              <a:buChar char="•"/>
            </a:pPr>
            <a:r>
              <a:rPr lang="en-US" dirty="0">
                <a:solidFill>
                  <a:srgbClr val="006673"/>
                </a:solidFill>
              </a:rPr>
              <a:t>The passive voice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33" name="Rounded Rectangle 32"/>
          <p:cNvSpPr/>
          <p:nvPr/>
        </p:nvSpPr>
        <p:spPr>
          <a:xfrm>
            <a:off x="3298582" y="59308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4" name="Rounded Rectangle 33"/>
          <p:cNvSpPr/>
          <p:nvPr/>
        </p:nvSpPr>
        <p:spPr>
          <a:xfrm>
            <a:off x="1285997" y="5023887"/>
            <a:ext cx="1950733" cy="617060"/>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EXTRA ACTIVITY</a:t>
            </a:r>
            <a:endParaRPr lang="en-GB" b="1" dirty="0">
              <a:solidFill>
                <a:srgbClr val="006673"/>
              </a:solidFill>
            </a:endParaRPr>
          </a:p>
        </p:txBody>
      </p:sp>
      <p:cxnSp>
        <p:nvCxnSpPr>
          <p:cNvPr id="35" name="Curved Connector 34"/>
          <p:cNvCxnSpPr>
            <a:stCxn id="31" idx="1"/>
            <a:endCxn id="34" idx="0"/>
          </p:cNvCxnSpPr>
          <p:nvPr/>
        </p:nvCxnSpPr>
        <p:spPr>
          <a:xfrm rot="10800000" flipV="1">
            <a:off x="2261365" y="4539663"/>
            <a:ext cx="842055" cy="48422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7" name="Curved Connector 36"/>
          <p:cNvCxnSpPr>
            <a:stCxn id="34" idx="3"/>
            <a:endCxn id="33" idx="0"/>
          </p:cNvCxnSpPr>
          <p:nvPr/>
        </p:nvCxnSpPr>
        <p:spPr>
          <a:xfrm>
            <a:off x="3236730" y="5332417"/>
            <a:ext cx="1153352" cy="59838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2" name="Rectangle 41"/>
          <p:cNvSpPr/>
          <p:nvPr/>
        </p:nvSpPr>
        <p:spPr>
          <a:xfrm>
            <a:off x="6512318" y="5072976"/>
            <a:ext cx="3965329" cy="56797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Chain memory</a:t>
            </a:r>
            <a:endParaRPr lang="en-GB" dirty="0">
              <a:solidFill>
                <a:srgbClr val="006673"/>
              </a:solidFill>
            </a:endParaRPr>
          </a:p>
        </p:txBody>
      </p:sp>
      <p:sp>
        <p:nvSpPr>
          <p:cNvPr id="43" name="Rectangle 42"/>
          <p:cNvSpPr/>
          <p:nvPr/>
        </p:nvSpPr>
        <p:spPr>
          <a:xfrm>
            <a:off x="6512318" y="5911992"/>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35143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777667" y="1075280"/>
            <a:ext cx="10391686" cy="707886"/>
          </a:xfrm>
          <a:prstGeom prst="rect">
            <a:avLst/>
          </a:prstGeom>
          <a:noFill/>
        </p:spPr>
        <p:txBody>
          <a:bodyPr wrap="square" rtlCol="0">
            <a:spAutoFit/>
          </a:bodyPr>
          <a:lstStyle/>
          <a:p>
            <a:r>
              <a:rPr lang="en-US" sz="4000" dirty="0">
                <a:solidFill>
                  <a:srgbClr val="006673"/>
                </a:solidFill>
              </a:rPr>
              <a:t>Guessing game: </a:t>
            </a:r>
            <a:r>
              <a:rPr lang="en-US" sz="4000" b="1" dirty="0">
                <a:solidFill>
                  <a:srgbClr val="006673"/>
                </a:solidFill>
              </a:rPr>
              <a:t>WHAT AM I GOING TO DRAW?</a:t>
            </a:r>
            <a:endParaRPr lang="en-GB" sz="4000" b="1" dirty="0">
              <a:solidFill>
                <a:srgbClr val="006673"/>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7" name="Oval 6"/>
          <p:cNvSpPr/>
          <p:nvPr/>
        </p:nvSpPr>
        <p:spPr>
          <a:xfrm>
            <a:off x="1768963" y="3967089"/>
            <a:ext cx="95660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61996" y="3967089"/>
            <a:ext cx="984739" cy="942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68963" y="2926080"/>
            <a:ext cx="3263705" cy="1420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and Round Single Corner Rectangle 11"/>
          <p:cNvSpPr/>
          <p:nvPr/>
        </p:nvSpPr>
        <p:spPr>
          <a:xfrm>
            <a:off x="5046735" y="3362178"/>
            <a:ext cx="970671" cy="9847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875209" y="3362178"/>
            <a:ext cx="3727938"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chemeClr val="accent6"/>
                </a:solidFill>
                <a:effectLst/>
                <a:uLnTx/>
                <a:uFillTx/>
              </a:rPr>
              <a:t>A truck</a:t>
            </a:r>
            <a:endParaRPr kumimoji="0" lang="en-US" sz="4800" b="1" i="0" u="none" strike="noStrike" kern="0" cap="none" spc="0" normalizeH="0" baseline="0" noProof="0" dirty="0">
              <a:ln>
                <a:noFill/>
              </a:ln>
              <a:solidFill>
                <a:schemeClr val="accent6"/>
              </a:solidFill>
              <a:effectLst/>
              <a:uLnTx/>
              <a:uFillTx/>
            </a:endParaRPr>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1000"/>
                                        <p:tgtEl>
                                          <p:spTgt spid="15">
                                            <p:txEl>
                                              <p:pRg st="0" end="0"/>
                                            </p:txEl>
                                          </p:spTgt>
                                        </p:tgtEl>
                                      </p:cBhvr>
                                    </p:animEffect>
                                    <p:anim calcmode="lin" valueType="num">
                                      <p:cBhvr>
                                        <p:cTn id="3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1491175" y="1075280"/>
            <a:ext cx="9031459" cy="707886"/>
          </a:xfrm>
          <a:prstGeom prst="rect">
            <a:avLst/>
          </a:prstGeom>
          <a:noFill/>
        </p:spPr>
        <p:txBody>
          <a:bodyPr wrap="square" rtlCol="0">
            <a:spAutoFit/>
          </a:bodyPr>
          <a:lstStyle/>
          <a:p>
            <a:r>
              <a:rPr lang="en-US" sz="4000" dirty="0">
                <a:solidFill>
                  <a:srgbClr val="006673"/>
                </a:solidFill>
              </a:rPr>
              <a:t>Guessing game: What am I going to draw?</a:t>
            </a:r>
            <a:endParaRPr lang="en-GB" sz="4000" dirty="0">
              <a:solidFill>
                <a:srgbClr val="006673"/>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9" name="Freeform 8"/>
          <p:cNvSpPr/>
          <p:nvPr/>
        </p:nvSpPr>
        <p:spPr>
          <a:xfrm>
            <a:off x="2232071" y="3191328"/>
            <a:ext cx="2027143" cy="1056386"/>
          </a:xfrm>
          <a:custGeom>
            <a:avLst/>
            <a:gdLst>
              <a:gd name="connsiteX0" fmla="*/ 1918463 w 2027143"/>
              <a:gd name="connsiteY0" fmla="*/ 100613 h 1056386"/>
              <a:gd name="connsiteX1" fmla="*/ 1918463 w 2027143"/>
              <a:gd name="connsiteY1" fmla="*/ 961224 h 1056386"/>
              <a:gd name="connsiteX2" fmla="*/ 1918463 w 2027143"/>
              <a:gd name="connsiteY2" fmla="*/ 961224 h 1056386"/>
              <a:gd name="connsiteX3" fmla="*/ 16 w 2027143"/>
              <a:gd name="connsiteY3" fmla="*/ 997083 h 1056386"/>
              <a:gd name="connsiteX4" fmla="*/ 1882604 w 2027143"/>
              <a:gd name="connsiteY4" fmla="*/ 64754 h 1056386"/>
              <a:gd name="connsiteX5" fmla="*/ 1757098 w 2027143"/>
              <a:gd name="connsiteY5" fmla="*/ 154401 h 10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143" h="1056386">
                <a:moveTo>
                  <a:pt x="1918463" y="100613"/>
                </a:moveTo>
                <a:lnTo>
                  <a:pt x="1918463" y="961224"/>
                </a:lnTo>
                <a:lnTo>
                  <a:pt x="1918463" y="961224"/>
                </a:lnTo>
                <a:cubicBezTo>
                  <a:pt x="1598722" y="967200"/>
                  <a:pt x="5992" y="1146495"/>
                  <a:pt x="16" y="997083"/>
                </a:cubicBezTo>
                <a:cubicBezTo>
                  <a:pt x="-5960" y="847671"/>
                  <a:pt x="1589757" y="205201"/>
                  <a:pt x="1882604" y="64754"/>
                </a:cubicBezTo>
                <a:cubicBezTo>
                  <a:pt x="2175451" y="-75693"/>
                  <a:pt x="1966274" y="39354"/>
                  <a:pt x="1757098" y="154401"/>
                </a:cubicBezTo>
              </a:path>
            </a:pathLst>
          </a:custGeom>
          <a:noFill/>
          <a:ln w="38100" cap="flat" cmpd="sng" algn="ctr">
            <a:solidFill>
              <a:srgbClr val="E4831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4640544" y="3187748"/>
            <a:ext cx="1249149" cy="1106393"/>
          </a:xfrm>
          <a:custGeom>
            <a:avLst/>
            <a:gdLst>
              <a:gd name="connsiteX0" fmla="*/ 12013 w 1249149"/>
              <a:gd name="connsiteY0" fmla="*/ 86263 h 1106393"/>
              <a:gd name="connsiteX1" fmla="*/ 83731 w 1249149"/>
              <a:gd name="connsiteY1" fmla="*/ 86263 h 1106393"/>
              <a:gd name="connsiteX2" fmla="*/ 83731 w 1249149"/>
              <a:gd name="connsiteY2" fmla="*/ 982734 h 1106393"/>
              <a:gd name="connsiteX3" fmla="*/ 1249143 w 1249149"/>
              <a:gd name="connsiteY3" fmla="*/ 1000663 h 1106393"/>
              <a:gd name="connsiteX4" fmla="*/ 65801 w 1249149"/>
              <a:gd name="connsiteY4" fmla="*/ 68334 h 1106393"/>
              <a:gd name="connsiteX5" fmla="*/ 65801 w 1249149"/>
              <a:gd name="connsiteY5" fmla="*/ 68334 h 11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149" h="1106393">
                <a:moveTo>
                  <a:pt x="12013" y="86263"/>
                </a:moveTo>
                <a:cubicBezTo>
                  <a:pt x="41895" y="11557"/>
                  <a:pt x="71778" y="-63149"/>
                  <a:pt x="83731" y="86263"/>
                </a:cubicBezTo>
                <a:cubicBezTo>
                  <a:pt x="95684" y="235675"/>
                  <a:pt x="-110504" y="830334"/>
                  <a:pt x="83731" y="982734"/>
                </a:cubicBezTo>
                <a:cubicBezTo>
                  <a:pt x="277966" y="1135134"/>
                  <a:pt x="1252131" y="1153063"/>
                  <a:pt x="1249143" y="1000663"/>
                </a:cubicBezTo>
                <a:cubicBezTo>
                  <a:pt x="1246155" y="848263"/>
                  <a:pt x="65801" y="68334"/>
                  <a:pt x="65801" y="68334"/>
                </a:cubicBezTo>
                <a:lnTo>
                  <a:pt x="65801" y="68334"/>
                </a:lnTo>
              </a:path>
            </a:pathLst>
          </a:custGeom>
          <a:noFill/>
          <a:ln w="38100" cap="flat" cmpd="sng" algn="ctr">
            <a:solidFill>
              <a:srgbClr val="E4831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lowchart: Connector 14"/>
          <p:cNvSpPr/>
          <p:nvPr/>
        </p:nvSpPr>
        <p:spPr>
          <a:xfrm>
            <a:off x="2921127" y="4593405"/>
            <a:ext cx="956603" cy="844062"/>
          </a:xfrm>
          <a:prstGeom prst="flowChartConnector">
            <a:avLst/>
          </a:prstGeom>
          <a:solidFill>
            <a:srgbClr val="E48312">
              <a:lumMod val="20000"/>
              <a:lumOff val="80000"/>
            </a:srgbClr>
          </a:solidFill>
          <a:ln w="57150"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lowchart: Connector 15"/>
          <p:cNvSpPr/>
          <p:nvPr/>
        </p:nvSpPr>
        <p:spPr>
          <a:xfrm>
            <a:off x="3146211" y="4815113"/>
            <a:ext cx="492369" cy="422031"/>
          </a:xfrm>
          <a:prstGeom prst="flowChartConnector">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Flowchart: Connector 16"/>
          <p:cNvSpPr/>
          <p:nvPr/>
        </p:nvSpPr>
        <p:spPr>
          <a:xfrm>
            <a:off x="4508431" y="4593405"/>
            <a:ext cx="956603" cy="844062"/>
          </a:xfrm>
          <a:prstGeom prst="flowChartConnector">
            <a:avLst/>
          </a:prstGeom>
          <a:solidFill>
            <a:srgbClr val="E48312">
              <a:lumMod val="20000"/>
              <a:lumOff val="80000"/>
            </a:srgbClr>
          </a:solidFill>
          <a:ln w="57150"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lowchart: Connector 17"/>
          <p:cNvSpPr/>
          <p:nvPr/>
        </p:nvSpPr>
        <p:spPr>
          <a:xfrm>
            <a:off x="4740547" y="4774598"/>
            <a:ext cx="492369" cy="422031"/>
          </a:xfrm>
          <a:prstGeom prst="flowChartConnector">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a:off x="4259214" y="4294141"/>
            <a:ext cx="481333" cy="141144"/>
          </a:xfrm>
          <a:prstGeom prst="roundRect">
            <a:avLst/>
          </a:prstGeom>
          <a:solidFill>
            <a:srgbClr val="E48312"/>
          </a:solidFill>
          <a:ln w="15875" cap="flat" cmpd="sng" algn="ctr">
            <a:solidFill>
              <a:srgbClr val="E4831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p:cNvCxnSpPr>
            <a:stCxn id="15" idx="6"/>
            <a:endCxn id="17" idx="2"/>
          </p:cNvCxnSpPr>
          <p:nvPr/>
        </p:nvCxnSpPr>
        <p:spPr>
          <a:xfrm>
            <a:off x="3877730" y="5015436"/>
            <a:ext cx="630701" cy="0"/>
          </a:xfrm>
          <a:prstGeom prst="line">
            <a:avLst/>
          </a:prstGeom>
          <a:noFill/>
          <a:ln w="57150" cap="flat" cmpd="sng" algn="ctr">
            <a:solidFill>
              <a:srgbClr val="E48312"/>
            </a:solidFill>
            <a:prstDash val="solid"/>
          </a:ln>
          <a:effectLst/>
        </p:spPr>
      </p:cxnSp>
      <p:sp>
        <p:nvSpPr>
          <p:cNvPr id="21" name="Freeform 20"/>
          <p:cNvSpPr/>
          <p:nvPr/>
        </p:nvSpPr>
        <p:spPr>
          <a:xfrm>
            <a:off x="1001634" y="2578896"/>
            <a:ext cx="6615724" cy="2475368"/>
          </a:xfrm>
          <a:custGeom>
            <a:avLst/>
            <a:gdLst>
              <a:gd name="connsiteX0" fmla="*/ 4451678 w 6615724"/>
              <a:gd name="connsiteY0" fmla="*/ 2405029 h 2475368"/>
              <a:gd name="connsiteX1" fmla="*/ 6097598 w 6615724"/>
              <a:gd name="connsiteY1" fmla="*/ 2405029 h 2475368"/>
              <a:gd name="connsiteX2" fmla="*/ 6589967 w 6615724"/>
              <a:gd name="connsiteY2" fmla="*/ 2039269 h 2475368"/>
              <a:gd name="connsiteX3" fmla="*/ 6463358 w 6615724"/>
              <a:gd name="connsiteY3" fmla="*/ 1673509 h 2475368"/>
              <a:gd name="connsiteX4" fmla="*/ 5759974 w 6615724"/>
              <a:gd name="connsiteY4" fmla="*/ 1546900 h 2475368"/>
              <a:gd name="connsiteX5" fmla="*/ 5352011 w 6615724"/>
              <a:gd name="connsiteY5" fmla="*/ 702839 h 2475368"/>
              <a:gd name="connsiteX6" fmla="*/ 4296934 w 6615724"/>
              <a:gd name="connsiteY6" fmla="*/ 69792 h 2475368"/>
              <a:gd name="connsiteX7" fmla="*/ 2890164 w 6615724"/>
              <a:gd name="connsiteY7" fmla="*/ 69792 h 2475368"/>
              <a:gd name="connsiteX8" fmla="*/ 1975764 w 6615724"/>
              <a:gd name="connsiteY8" fmla="*/ 548094 h 2475368"/>
              <a:gd name="connsiteX9" fmla="*/ 991026 w 6615724"/>
              <a:gd name="connsiteY9" fmla="*/ 1110802 h 2475368"/>
              <a:gd name="connsiteX10" fmla="*/ 146964 w 6615724"/>
              <a:gd name="connsiteY10" fmla="*/ 1167072 h 2475368"/>
              <a:gd name="connsiteX11" fmla="*/ 62558 w 6615724"/>
              <a:gd name="connsiteY11" fmla="*/ 1926728 h 2475368"/>
              <a:gd name="connsiteX12" fmla="*/ 808146 w 6615724"/>
              <a:gd name="connsiteY12" fmla="*/ 2362826 h 2475368"/>
              <a:gd name="connsiteX13" fmla="*/ 1835087 w 6615724"/>
              <a:gd name="connsiteY13" fmla="*/ 2447232 h 2475368"/>
              <a:gd name="connsiteX14" fmla="*/ 1877291 w 6615724"/>
              <a:gd name="connsiteY14" fmla="*/ 2475368 h 247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15724" h="2475368">
                <a:moveTo>
                  <a:pt x="4451678" y="2405029"/>
                </a:moveTo>
                <a:cubicBezTo>
                  <a:pt x="5096447" y="2435509"/>
                  <a:pt x="5741217" y="2465989"/>
                  <a:pt x="6097598" y="2405029"/>
                </a:cubicBezTo>
                <a:cubicBezTo>
                  <a:pt x="6453979" y="2344069"/>
                  <a:pt x="6529007" y="2161189"/>
                  <a:pt x="6589967" y="2039269"/>
                </a:cubicBezTo>
                <a:cubicBezTo>
                  <a:pt x="6650927" y="1917349"/>
                  <a:pt x="6601690" y="1755570"/>
                  <a:pt x="6463358" y="1673509"/>
                </a:cubicBezTo>
                <a:cubicBezTo>
                  <a:pt x="6325026" y="1591448"/>
                  <a:pt x="5945198" y="1708678"/>
                  <a:pt x="5759974" y="1546900"/>
                </a:cubicBezTo>
                <a:cubicBezTo>
                  <a:pt x="5574750" y="1385122"/>
                  <a:pt x="5595851" y="949024"/>
                  <a:pt x="5352011" y="702839"/>
                </a:cubicBezTo>
                <a:cubicBezTo>
                  <a:pt x="5108171" y="456654"/>
                  <a:pt x="4707242" y="175300"/>
                  <a:pt x="4296934" y="69792"/>
                </a:cubicBezTo>
                <a:cubicBezTo>
                  <a:pt x="3886626" y="-35716"/>
                  <a:pt x="3277026" y="-9925"/>
                  <a:pt x="2890164" y="69792"/>
                </a:cubicBezTo>
                <a:cubicBezTo>
                  <a:pt x="2503302" y="149509"/>
                  <a:pt x="2292287" y="374592"/>
                  <a:pt x="1975764" y="548094"/>
                </a:cubicBezTo>
                <a:cubicBezTo>
                  <a:pt x="1659241" y="721596"/>
                  <a:pt x="1295826" y="1007639"/>
                  <a:pt x="991026" y="1110802"/>
                </a:cubicBezTo>
                <a:cubicBezTo>
                  <a:pt x="686226" y="1213965"/>
                  <a:pt x="301709" y="1031084"/>
                  <a:pt x="146964" y="1167072"/>
                </a:cubicBezTo>
                <a:cubicBezTo>
                  <a:pt x="-7781" y="1303060"/>
                  <a:pt x="-47639" y="1727436"/>
                  <a:pt x="62558" y="1926728"/>
                </a:cubicBezTo>
                <a:cubicBezTo>
                  <a:pt x="172755" y="2126020"/>
                  <a:pt x="512725" y="2276075"/>
                  <a:pt x="808146" y="2362826"/>
                </a:cubicBezTo>
                <a:cubicBezTo>
                  <a:pt x="1103567" y="2449577"/>
                  <a:pt x="1656896" y="2428475"/>
                  <a:pt x="1835087" y="2447232"/>
                </a:cubicBezTo>
                <a:cubicBezTo>
                  <a:pt x="2013278" y="2465989"/>
                  <a:pt x="1945284" y="2470678"/>
                  <a:pt x="1877291" y="2475368"/>
                </a:cubicBezTo>
              </a:path>
            </a:pathLst>
          </a:custGeom>
          <a:noFill/>
          <a:ln w="25400" cap="flat" cmpd="sng" algn="ctr">
            <a:solidFill>
              <a:srgbClr val="BD582C"/>
            </a:solidFill>
            <a:prstDash val="solid"/>
          </a:ln>
          <a:effectLst>
            <a:outerShdw blurRad="38100" dist="25400" dir="2700000" algn="br" rotWithShape="0">
              <a:srgbClr val="000000">
                <a:alpha val="6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22" name="TextBox 21"/>
          <p:cNvSpPr txBox="1"/>
          <p:nvPr/>
        </p:nvSpPr>
        <p:spPr>
          <a:xfrm>
            <a:off x="8616462" y="3493414"/>
            <a:ext cx="1906172"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chemeClr val="accent6"/>
                </a:solidFill>
                <a:effectLst/>
                <a:uLnTx/>
                <a:uFillTx/>
              </a:rPr>
              <a:t>A </a:t>
            </a:r>
            <a:r>
              <a:rPr lang="en-US" sz="4800" b="1" kern="0" noProof="0" dirty="0">
                <a:solidFill>
                  <a:schemeClr val="accent6"/>
                </a:solidFill>
              </a:rPr>
              <a:t>c</a:t>
            </a:r>
            <a:r>
              <a:rPr lang="en-US" sz="4800" b="1" kern="0" dirty="0" err="1">
                <a:solidFill>
                  <a:schemeClr val="accent6"/>
                </a:solidFill>
              </a:rPr>
              <a:t>ar</a:t>
            </a:r>
            <a:endParaRPr kumimoji="0" lang="en-US" sz="4800" b="1" i="0" u="none" strike="noStrike" kern="0" cap="none" spc="0" normalizeH="0" baseline="0" noProof="0" dirty="0">
              <a:ln>
                <a:noFill/>
              </a:ln>
              <a:solidFill>
                <a:schemeClr val="accent6"/>
              </a:solidFill>
              <a:effectLst/>
              <a:uLnTx/>
              <a:uFillTx/>
            </a:endParaRPr>
          </a:p>
        </p:txBody>
      </p:sp>
    </p:spTree>
    <p:extLst>
      <p:ext uri="{BB962C8B-B14F-4D97-AF65-F5344CB8AC3E}">
        <p14:creationId xmlns:p14="http://schemas.microsoft.com/office/powerpoint/2010/main" val="2474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17" grpId="0" animBg="1"/>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14815" y="1068215"/>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298582" y="190397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5" name="Rectangle 24"/>
          <p:cNvSpPr/>
          <p:nvPr/>
        </p:nvSpPr>
        <p:spPr>
          <a:xfrm>
            <a:off x="6503212" y="1071101"/>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Guessing game</a:t>
            </a:r>
            <a:endParaRPr lang="en-GB" dirty="0">
              <a:solidFill>
                <a:srgbClr val="006673"/>
              </a:solidFill>
            </a:endParaRPr>
          </a:p>
        </p:txBody>
      </p:sp>
      <p:sp>
        <p:nvSpPr>
          <p:cNvPr id="26" name="Rectangle 25"/>
          <p:cNvSpPr/>
          <p:nvPr/>
        </p:nvSpPr>
        <p:spPr>
          <a:xfrm>
            <a:off x="6528755" y="1877605"/>
            <a:ext cx="3962177" cy="6992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repeat.</a:t>
            </a:r>
          </a:p>
          <a:p>
            <a:pPr marL="285750" indent="-285750">
              <a:buFont typeface="Arial" panose="020B0604020202020204" pitchFamily="34" charset="0"/>
              <a:buChar char="•"/>
            </a:pPr>
            <a:r>
              <a:rPr lang="en-US" dirty="0">
                <a:solidFill>
                  <a:srgbClr val="006673"/>
                </a:solidFill>
              </a:rPr>
              <a:t>Task 2: Listen and </a:t>
            </a:r>
            <a:r>
              <a:rPr lang="en-US" dirty="0" err="1">
                <a:solidFill>
                  <a:srgbClr val="006673"/>
                </a:solidFill>
              </a:rPr>
              <a:t>practise</a:t>
            </a:r>
            <a:r>
              <a:rPr lang="en-US" dirty="0">
                <a:solidFill>
                  <a:srgbClr val="006673"/>
                </a:solidFill>
              </a:rPr>
              <a:t>.</a:t>
            </a:r>
            <a:endParaRPr lang="en-GB" dirty="0">
              <a:solidFill>
                <a:srgbClr val="006673"/>
              </a:solidFill>
            </a:endParaRPr>
          </a:p>
        </p:txBody>
      </p:sp>
      <p:cxnSp>
        <p:nvCxnSpPr>
          <p:cNvPr id="28" name="Curved Connector 27"/>
          <p:cNvCxnSpPr>
            <a:stCxn id="22" idx="3"/>
            <a:endCxn id="23" idx="0"/>
          </p:cNvCxnSpPr>
          <p:nvPr/>
        </p:nvCxnSpPr>
        <p:spPr>
          <a:xfrm>
            <a:off x="3298582" y="1395917"/>
            <a:ext cx="975367" cy="50805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7567"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5653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2560321" y="948423"/>
            <a:ext cx="8844464" cy="707886"/>
          </a:xfrm>
          <a:prstGeom prst="rect">
            <a:avLst/>
          </a:prstGeom>
          <a:noFill/>
        </p:spPr>
        <p:txBody>
          <a:bodyPr wrap="square">
            <a:spAutoFit/>
          </a:bodyPr>
          <a:lstStyle/>
          <a:p>
            <a:r>
              <a:rPr lang="vi-VN" sz="4000" b="1" dirty="0">
                <a:solidFill>
                  <a:srgbClr val="006673"/>
                </a:solidFill>
                <a:latin typeface="Arial" panose="020B0604020202020204" pitchFamily="34" charset="0"/>
                <a:cs typeface="Arial" panose="020B0604020202020204" pitchFamily="34" charset="0"/>
              </a:rPr>
              <a:t>Describe each picture with a word</a:t>
            </a:r>
            <a:r>
              <a:rPr lang="en-US" sz="4000" b="1" dirty="0">
                <a:solidFill>
                  <a:srgbClr val="006673"/>
                </a:solidFill>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vi-VN" sz="3600" b="1" dirty="0">
                <a:solidFill>
                  <a:schemeClr val="bg1"/>
                </a:solidFill>
                <a:latin typeface="UTM Facebook K&amp;T" panose="02040603050506020204" pitchFamily="18" charset="0"/>
                <a:cs typeface="Arial" panose="020B0604020202020204" pitchFamily="34" charset="0"/>
              </a:rPr>
              <a:t>PRONUNCIATION</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1033"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030" y="1845171"/>
            <a:ext cx="3399960" cy="33999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rgbClr val="060709"/>
                </a:solidFill>
                <a:effectLst/>
                <a:latin typeface="Arial" panose="020B0604020202020204" pitchFamily="34" charset="0"/>
                <a:ea typeface="Calibri" panose="020F050202020403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9" name="TextBox 18"/>
          <p:cNvSpPr txBox="1"/>
          <p:nvPr/>
        </p:nvSpPr>
        <p:spPr>
          <a:xfrm>
            <a:off x="1576741" y="5446016"/>
            <a:ext cx="1827641" cy="584775"/>
          </a:xfrm>
          <a:prstGeom prst="rect">
            <a:avLst/>
          </a:prstGeom>
          <a:noFill/>
        </p:spPr>
        <p:txBody>
          <a:bodyPr wrap="square" rtlCol="0">
            <a:spAutoFit/>
          </a:bodyPr>
          <a:lstStyle/>
          <a:p>
            <a:r>
              <a:rPr lang="vi-VN" altLang="en-US" sz="3200" dirty="0">
                <a:solidFill>
                  <a:srgbClr val="00B050"/>
                </a:solidFill>
                <a:ea typeface="Calibri" panose="020F0502020204030204" pitchFamily="34" charset="0"/>
              </a:rPr>
              <a:t>class</a:t>
            </a:r>
            <a:endParaRPr lang="en-US" sz="3200" dirty="0">
              <a:solidFill>
                <a:srgbClr val="00B050"/>
              </a:solidFill>
            </a:endParaRPr>
          </a:p>
        </p:txBody>
      </p:sp>
      <p:sp>
        <p:nvSpPr>
          <p:cNvPr id="26" name="TextBox 25"/>
          <p:cNvSpPr txBox="1"/>
          <p:nvPr/>
        </p:nvSpPr>
        <p:spPr>
          <a:xfrm>
            <a:off x="5779478" y="5401264"/>
            <a:ext cx="1827641" cy="584775"/>
          </a:xfrm>
          <a:prstGeom prst="rect">
            <a:avLst/>
          </a:prstGeom>
          <a:noFill/>
        </p:spPr>
        <p:txBody>
          <a:bodyPr wrap="square" rtlCol="0">
            <a:spAutoFit/>
          </a:bodyPr>
          <a:lstStyle/>
          <a:p>
            <a:r>
              <a:rPr lang="vi-VN" sz="3200" dirty="0">
                <a:solidFill>
                  <a:srgbClr val="00B050"/>
                </a:solidFill>
              </a:rPr>
              <a:t>ground</a:t>
            </a:r>
            <a:endParaRPr lang="en-US" sz="3200" dirty="0">
              <a:solidFill>
                <a:srgbClr val="00B050"/>
              </a:solidFill>
            </a:endParaRPr>
          </a:p>
        </p:txBody>
      </p:sp>
      <p:sp>
        <p:nvSpPr>
          <p:cNvPr id="27" name="TextBox 26"/>
          <p:cNvSpPr txBox="1"/>
          <p:nvPr/>
        </p:nvSpPr>
        <p:spPr>
          <a:xfrm>
            <a:off x="9577144" y="5357053"/>
            <a:ext cx="1827641" cy="584775"/>
          </a:xfrm>
          <a:prstGeom prst="rect">
            <a:avLst/>
          </a:prstGeom>
          <a:noFill/>
        </p:spPr>
        <p:txBody>
          <a:bodyPr wrap="square" rtlCol="0">
            <a:spAutoFit/>
          </a:bodyPr>
          <a:lstStyle/>
          <a:p>
            <a:r>
              <a:rPr lang="vi-VN" altLang="en-US" sz="3200" dirty="0">
                <a:solidFill>
                  <a:srgbClr val="00B050"/>
                </a:solidFill>
              </a:rPr>
              <a:t>play</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914" y="2399454"/>
            <a:ext cx="4065253" cy="284567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1853" y="1766245"/>
            <a:ext cx="3313225" cy="3478886"/>
          </a:xfrm>
          <a:prstGeom prst="rect">
            <a:avLst/>
          </a:prstGeom>
        </p:spPr>
      </p:pic>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barn(inVertical)">
                                      <p:cBhvr>
                                        <p:cTn id="17" dur="500"/>
                                        <p:tgtEl>
                                          <p:spTgt spid="10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2414</TotalTime>
  <Words>1813</Words>
  <PresentationFormat>Widescreen</PresentationFormat>
  <Paragraphs>353</Paragraphs>
  <Slides>30</Slides>
  <Notes>12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Bookman Old Style</vt:lpstr>
      <vt:lpstr>Calibri</vt:lpstr>
      <vt:lpstr>Calibri Light</vt:lpstr>
      <vt:lpstr>Myriad Pro</vt:lpstr>
      <vt:lpstr>Symbol</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2023-04-11T04:12:14Z</dcterms:modified>
</cp:coreProperties>
</file>